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61" r:id="rId4"/>
    <p:sldId id="264" r:id="rId5"/>
    <p:sldId id="259" r:id="rId6"/>
    <p:sldId id="265" r:id="rId7"/>
    <p:sldId id="266" r:id="rId8"/>
    <p:sldId id="262" r:id="rId9"/>
    <p:sldId id="267" r:id="rId10"/>
    <p:sldId id="263" r:id="rId11"/>
    <p:sldId id="258" r:id="rId12"/>
    <p:sldId id="260" r:id="rId13"/>
    <p:sldId id="268" r:id="rId14"/>
    <p:sldId id="269" r:id="rId15"/>
    <p:sldId id="271" r:id="rId16"/>
    <p:sldId id="272" r:id="rId17"/>
    <p:sldId id="274" r:id="rId18"/>
    <p:sldId id="276" r:id="rId19"/>
    <p:sldId id="273" r:id="rId20"/>
    <p:sldId id="27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22"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84063-67A4-4A6D-978F-574982EE5608}"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32E27-4EA0-43DD-A5F6-58A58DE23116}" type="slidenum">
              <a:rPr lang="en-US" smtClean="0"/>
              <a:t>‹#›</a:t>
            </a:fld>
            <a:endParaRPr lang="en-US"/>
          </a:p>
        </p:txBody>
      </p:sp>
    </p:spTree>
    <p:extLst>
      <p:ext uri="{BB962C8B-B14F-4D97-AF65-F5344CB8AC3E}">
        <p14:creationId xmlns:p14="http://schemas.microsoft.com/office/powerpoint/2010/main" val="3553359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C32E27-4EA0-43DD-A5F6-58A58DE23116}" type="slidenum">
              <a:rPr lang="en-US" smtClean="0"/>
              <a:t>2</a:t>
            </a:fld>
            <a:endParaRPr lang="en-US"/>
          </a:p>
        </p:txBody>
      </p:sp>
    </p:spTree>
    <p:extLst>
      <p:ext uri="{BB962C8B-B14F-4D97-AF65-F5344CB8AC3E}">
        <p14:creationId xmlns:p14="http://schemas.microsoft.com/office/powerpoint/2010/main" val="71156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20755666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4AA235-F54C-4FAE-94DC-E6221CAE36D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115398183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18536356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007673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09328090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93246793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213109084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52178437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16732524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80027964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89727279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4AA235-F54C-4FAE-94DC-E6221CAE36D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232247458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AA235-F54C-4FAE-94DC-E6221CAE36DF}"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43757306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37684978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10202648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A4AA235-F54C-4FAE-94DC-E6221CAE36DF}" type="datetimeFigureOut">
              <a:rPr lang="en-US" smtClean="0"/>
              <a:t>9/18/2017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58460846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4AA235-F54C-4FAE-94DC-E6221CAE36D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7055-3A76-4BCF-BA8F-A0A2402D809F}" type="slidenum">
              <a:rPr lang="en-US" smtClean="0"/>
              <a:t>‹#›</a:t>
            </a:fld>
            <a:endParaRPr lang="en-US"/>
          </a:p>
        </p:txBody>
      </p:sp>
    </p:spTree>
    <p:extLst>
      <p:ext uri="{BB962C8B-B14F-4D97-AF65-F5344CB8AC3E}">
        <p14:creationId xmlns:p14="http://schemas.microsoft.com/office/powerpoint/2010/main" val="40980202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4AA235-F54C-4FAE-94DC-E6221CAE36DF}" type="datetimeFigureOut">
              <a:rPr lang="en-US" smtClean="0"/>
              <a:t>9/18/2017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DE7055-3A76-4BCF-BA8F-A0A2402D809F}" type="slidenum">
              <a:rPr lang="en-US" smtClean="0"/>
              <a:t>‹#›</a:t>
            </a:fld>
            <a:endParaRPr lang="en-US"/>
          </a:p>
        </p:txBody>
      </p:sp>
    </p:spTree>
    <p:extLst>
      <p:ext uri="{BB962C8B-B14F-4D97-AF65-F5344CB8AC3E}">
        <p14:creationId xmlns:p14="http://schemas.microsoft.com/office/powerpoint/2010/main" val="1344808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6DC4-FDE5-4F95-9A31-DC92AEB6D498}"/>
              </a:ext>
            </a:extLst>
          </p:cNvPr>
          <p:cNvSpPr>
            <a:spLocks noGrp="1"/>
          </p:cNvSpPr>
          <p:nvPr>
            <p:ph type="ctrTitle"/>
          </p:nvPr>
        </p:nvSpPr>
        <p:spPr/>
        <p:txBody>
          <a:bodyPr/>
          <a:lstStyle/>
          <a:p>
            <a:r>
              <a:rPr lang="en-US" dirty="0"/>
              <a:t>Safety and Security</a:t>
            </a:r>
          </a:p>
        </p:txBody>
      </p:sp>
      <p:sp>
        <p:nvSpPr>
          <p:cNvPr id="3" name="Subtitle 2">
            <a:extLst>
              <a:ext uri="{FF2B5EF4-FFF2-40B4-BE49-F238E27FC236}">
                <a16:creationId xmlns:a16="http://schemas.microsoft.com/office/drawing/2014/main" id="{0C806E80-1C93-4047-8C8F-96F77DA841A1}"/>
              </a:ext>
            </a:extLst>
          </p:cNvPr>
          <p:cNvSpPr>
            <a:spLocks noGrp="1"/>
          </p:cNvSpPr>
          <p:nvPr>
            <p:ph type="subTitle" idx="1"/>
          </p:nvPr>
        </p:nvSpPr>
        <p:spPr/>
        <p:txBody>
          <a:bodyPr/>
          <a:lstStyle/>
          <a:p>
            <a:r>
              <a:rPr lang="en-US" dirty="0"/>
              <a:t>09/20/2017</a:t>
            </a:r>
          </a:p>
          <a:p>
            <a:r>
              <a:rPr lang="en-US" dirty="0"/>
              <a:t>IoT Sensors &amp; Systems</a:t>
            </a:r>
          </a:p>
        </p:txBody>
      </p:sp>
    </p:spTree>
    <p:extLst>
      <p:ext uri="{BB962C8B-B14F-4D97-AF65-F5344CB8AC3E}">
        <p14:creationId xmlns:p14="http://schemas.microsoft.com/office/powerpoint/2010/main" val="40109773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5AB7-0321-4544-8332-247C60BA48F8}"/>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AB98EDDD-725D-44CE-9C44-1B95288786EC}"/>
              </a:ext>
            </a:extLst>
          </p:cNvPr>
          <p:cNvSpPr>
            <a:spLocks noGrp="1"/>
          </p:cNvSpPr>
          <p:nvPr>
            <p:ph idx="1"/>
          </p:nvPr>
        </p:nvSpPr>
        <p:spPr/>
        <p:txBody>
          <a:bodyPr/>
          <a:lstStyle/>
          <a:p>
            <a:r>
              <a:rPr lang="en-US" dirty="0"/>
              <a:t>If there is no network connection, the sensor must rely on only its own data to provide useful information. However, this information only includes range from the shooter, not bearing or weapon/caliber classification.</a:t>
            </a:r>
          </a:p>
        </p:txBody>
      </p:sp>
    </p:spTree>
    <p:extLst>
      <p:ext uri="{BB962C8B-B14F-4D97-AF65-F5344CB8AC3E}">
        <p14:creationId xmlns:p14="http://schemas.microsoft.com/office/powerpoint/2010/main" val="41732151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AEB6-25C2-47EB-B78C-2BD6D78B6AF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3F53C651-F868-429F-B597-CE47C89A8A28}"/>
              </a:ext>
            </a:extLst>
          </p:cNvPr>
          <p:cNvSpPr>
            <a:spLocks noGrp="1"/>
          </p:cNvSpPr>
          <p:nvPr>
            <p:ph idx="1"/>
          </p:nvPr>
        </p:nvSpPr>
        <p:spPr/>
        <p:txBody>
          <a:bodyPr/>
          <a:lstStyle/>
          <a:p>
            <a:r>
              <a:rPr lang="en-US" dirty="0"/>
              <a:t>They need at least five single-channel wireless sensors to provide accurate information… is this reasonable? (In practice, they even mention that it would need more sensors to work reliably due to missed detections and blocked line-of-sight.)</a:t>
            </a:r>
          </a:p>
        </p:txBody>
      </p:sp>
    </p:spTree>
    <p:extLst>
      <p:ext uri="{BB962C8B-B14F-4D97-AF65-F5344CB8AC3E}">
        <p14:creationId xmlns:p14="http://schemas.microsoft.com/office/powerpoint/2010/main" val="838209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AE75-C061-465F-B6CD-8DB68062089A}"/>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67C8C7BE-48A7-45D1-ACA6-689FBD208F8E}"/>
              </a:ext>
            </a:extLst>
          </p:cNvPr>
          <p:cNvSpPr>
            <a:spLocks noGrp="1"/>
          </p:cNvSpPr>
          <p:nvPr>
            <p:ph idx="1"/>
          </p:nvPr>
        </p:nvSpPr>
        <p:spPr/>
        <p:txBody>
          <a:bodyPr/>
          <a:lstStyle/>
          <a:p>
            <a:r>
              <a:rPr lang="en-US" dirty="0"/>
              <a:t>Is requiring soldiers to use their smartphones to collect data gathered from the sensor feasible?</a:t>
            </a:r>
          </a:p>
        </p:txBody>
      </p:sp>
    </p:spTree>
    <p:extLst>
      <p:ext uri="{BB962C8B-B14F-4D97-AF65-F5344CB8AC3E}">
        <p14:creationId xmlns:p14="http://schemas.microsoft.com/office/powerpoint/2010/main" val="6003105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6E4F-4699-40F7-B155-82D83CB3E1C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A30429A2-FCF2-4E08-B21D-F83B4B0B4109}"/>
              </a:ext>
            </a:extLst>
          </p:cNvPr>
          <p:cNvSpPr>
            <a:spLocks noGrp="1"/>
          </p:cNvSpPr>
          <p:nvPr>
            <p:ph idx="1"/>
          </p:nvPr>
        </p:nvSpPr>
        <p:spPr/>
        <p:txBody>
          <a:bodyPr/>
          <a:lstStyle/>
          <a:p>
            <a:r>
              <a:rPr lang="en-US" dirty="0"/>
              <a:t>How will data look to the user? How useful will this data be to the soldier?</a:t>
            </a:r>
          </a:p>
        </p:txBody>
      </p:sp>
    </p:spTree>
    <p:extLst>
      <p:ext uri="{BB962C8B-B14F-4D97-AF65-F5344CB8AC3E}">
        <p14:creationId xmlns:p14="http://schemas.microsoft.com/office/powerpoint/2010/main" val="271526287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84FE-A216-4D59-A557-77A5ABA67D89}"/>
              </a:ext>
            </a:extLst>
          </p:cNvPr>
          <p:cNvSpPr>
            <a:spLocks noGrp="1"/>
          </p:cNvSpPr>
          <p:nvPr>
            <p:ph type="title"/>
          </p:nvPr>
        </p:nvSpPr>
        <p:spPr/>
        <p:txBody>
          <a:bodyPr/>
          <a:lstStyle/>
          <a:p>
            <a:r>
              <a:rPr lang="en-US" dirty="0" err="1"/>
              <a:t>LookUp</a:t>
            </a:r>
            <a:endParaRPr lang="en-US" dirty="0"/>
          </a:p>
        </p:txBody>
      </p:sp>
      <p:sp>
        <p:nvSpPr>
          <p:cNvPr id="3" name="Content Placeholder 2">
            <a:extLst>
              <a:ext uri="{FF2B5EF4-FFF2-40B4-BE49-F238E27FC236}">
                <a16:creationId xmlns:a16="http://schemas.microsoft.com/office/drawing/2014/main" id="{9242F2CE-0EDB-46E3-A4F4-BD16BDE449C1}"/>
              </a:ext>
            </a:extLst>
          </p:cNvPr>
          <p:cNvSpPr>
            <a:spLocks noGrp="1"/>
          </p:cNvSpPr>
          <p:nvPr>
            <p:ph idx="1"/>
          </p:nvPr>
        </p:nvSpPr>
        <p:spPr/>
        <p:txBody>
          <a:bodyPr/>
          <a:lstStyle/>
          <a:p>
            <a:r>
              <a:rPr lang="en-US" dirty="0"/>
              <a:t>What was this paper about?</a:t>
            </a:r>
          </a:p>
        </p:txBody>
      </p:sp>
    </p:spTree>
    <p:extLst>
      <p:ext uri="{BB962C8B-B14F-4D97-AF65-F5344CB8AC3E}">
        <p14:creationId xmlns:p14="http://schemas.microsoft.com/office/powerpoint/2010/main" val="30121855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B2FB-B87C-4464-93E3-E4056CFCB124}"/>
              </a:ext>
            </a:extLst>
          </p:cNvPr>
          <p:cNvSpPr>
            <a:spLocks noGrp="1"/>
          </p:cNvSpPr>
          <p:nvPr>
            <p:ph type="title"/>
          </p:nvPr>
        </p:nvSpPr>
        <p:spPr/>
        <p:txBody>
          <a:bodyPr/>
          <a:lstStyle/>
          <a:p>
            <a:r>
              <a:rPr lang="en-US" dirty="0"/>
              <a:t>Diagram &amp; App Screenshot</a:t>
            </a:r>
          </a:p>
        </p:txBody>
      </p:sp>
      <p:pic>
        <p:nvPicPr>
          <p:cNvPr id="5" name="Content Placeholder 4">
            <a:extLst>
              <a:ext uri="{FF2B5EF4-FFF2-40B4-BE49-F238E27FC236}">
                <a16:creationId xmlns:a16="http://schemas.microsoft.com/office/drawing/2014/main" id="{5DA1AB51-FA1A-4E4D-A7BC-63CA4333D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093" y="1867609"/>
            <a:ext cx="8083639" cy="4929284"/>
          </a:xfrm>
        </p:spPr>
      </p:pic>
    </p:spTree>
    <p:extLst>
      <p:ext uri="{BB962C8B-B14F-4D97-AF65-F5344CB8AC3E}">
        <p14:creationId xmlns:p14="http://schemas.microsoft.com/office/powerpoint/2010/main" val="226536818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CB30-2962-4D3D-AA23-9EBF1CF045FD}"/>
              </a:ext>
            </a:extLst>
          </p:cNvPr>
          <p:cNvSpPr>
            <a:spLocks noGrp="1"/>
          </p:cNvSpPr>
          <p:nvPr>
            <p:ph type="title"/>
          </p:nvPr>
        </p:nvSpPr>
        <p:spPr/>
        <p:txBody>
          <a:bodyPr/>
          <a:lstStyle/>
          <a:p>
            <a:r>
              <a:rPr lang="en-US" dirty="0"/>
              <a:t>GPS Performance</a:t>
            </a:r>
          </a:p>
        </p:txBody>
      </p:sp>
      <p:pic>
        <p:nvPicPr>
          <p:cNvPr id="5" name="Content Placeholder 4">
            <a:extLst>
              <a:ext uri="{FF2B5EF4-FFF2-40B4-BE49-F238E27FC236}">
                <a16:creationId xmlns:a16="http://schemas.microsoft.com/office/drawing/2014/main" id="{560F9B4B-BBBA-4309-A99B-D8CED1386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152" y="1853248"/>
            <a:ext cx="7587608" cy="4882935"/>
          </a:xfrm>
        </p:spPr>
      </p:pic>
    </p:spTree>
    <p:extLst>
      <p:ext uri="{BB962C8B-B14F-4D97-AF65-F5344CB8AC3E}">
        <p14:creationId xmlns:p14="http://schemas.microsoft.com/office/powerpoint/2010/main" val="577976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324A-5664-4F5C-8C60-5C8F4897F119}"/>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07D28B64-2D6C-492E-8CE6-1F7C610BD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68" y="2416936"/>
            <a:ext cx="11958832" cy="3782096"/>
          </a:xfrm>
        </p:spPr>
      </p:pic>
    </p:spTree>
    <p:extLst>
      <p:ext uri="{BB962C8B-B14F-4D97-AF65-F5344CB8AC3E}">
        <p14:creationId xmlns:p14="http://schemas.microsoft.com/office/powerpoint/2010/main" val="12025134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A29-546B-44B6-A845-783D042124E8}"/>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61216C5E-9FD7-4820-8E39-0A096E606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276" y="1853247"/>
            <a:ext cx="7202594" cy="4904625"/>
          </a:xfrm>
        </p:spPr>
      </p:pic>
    </p:spTree>
    <p:extLst>
      <p:ext uri="{BB962C8B-B14F-4D97-AF65-F5344CB8AC3E}">
        <p14:creationId xmlns:p14="http://schemas.microsoft.com/office/powerpoint/2010/main" val="4830731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0CE7-4851-4338-894A-BB7C17626E65}"/>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C7B714A9-33AD-4DE0-856C-C72DB289BB1E}"/>
              </a:ext>
            </a:extLst>
          </p:cNvPr>
          <p:cNvSpPr>
            <a:spLocks noGrp="1"/>
          </p:cNvSpPr>
          <p:nvPr>
            <p:ph idx="1"/>
          </p:nvPr>
        </p:nvSpPr>
        <p:spPr/>
        <p:txBody>
          <a:bodyPr/>
          <a:lstStyle/>
          <a:p>
            <a:r>
              <a:rPr lang="en-US" dirty="0"/>
              <a:t>“It senses small changes in the inclination of the ground, which are expected due to ramps and the sideways slope of roadways to </a:t>
            </a:r>
            <a:r>
              <a:rPr lang="en-US" dirty="0" err="1"/>
              <a:t>faciliatate</a:t>
            </a:r>
            <a:r>
              <a:rPr lang="en-US" dirty="0"/>
              <a:t> water runoff” (Sec. 4).</a:t>
            </a:r>
          </a:p>
        </p:txBody>
      </p:sp>
    </p:spTree>
    <p:extLst>
      <p:ext uri="{BB962C8B-B14F-4D97-AF65-F5344CB8AC3E}">
        <p14:creationId xmlns:p14="http://schemas.microsoft.com/office/powerpoint/2010/main" val="259647634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5988-9DF5-4E16-9DFB-5F4234AF150E}"/>
              </a:ext>
            </a:extLst>
          </p:cNvPr>
          <p:cNvSpPr>
            <a:spLocks noGrp="1"/>
          </p:cNvSpPr>
          <p:nvPr>
            <p:ph type="title"/>
          </p:nvPr>
        </p:nvSpPr>
        <p:spPr/>
        <p:txBody>
          <a:bodyPr/>
          <a:lstStyle/>
          <a:p>
            <a:r>
              <a:rPr lang="en-US" dirty="0"/>
              <a:t>Acoustic Shooter Localization</a:t>
            </a:r>
          </a:p>
        </p:txBody>
      </p:sp>
      <p:sp>
        <p:nvSpPr>
          <p:cNvPr id="3" name="Content Placeholder 2">
            <a:extLst>
              <a:ext uri="{FF2B5EF4-FFF2-40B4-BE49-F238E27FC236}">
                <a16:creationId xmlns:a16="http://schemas.microsoft.com/office/drawing/2014/main" id="{AF67FA8F-1D18-47FA-9FBF-7FC438BBBFB6}"/>
              </a:ext>
            </a:extLst>
          </p:cNvPr>
          <p:cNvSpPr>
            <a:spLocks noGrp="1"/>
          </p:cNvSpPr>
          <p:nvPr>
            <p:ph idx="1"/>
          </p:nvPr>
        </p:nvSpPr>
        <p:spPr/>
        <p:txBody>
          <a:bodyPr/>
          <a:lstStyle/>
          <a:p>
            <a:r>
              <a:rPr lang="en-US" dirty="0"/>
              <a:t>What was this paper about?</a:t>
            </a:r>
          </a:p>
          <a:p>
            <a:endParaRPr lang="en-US" dirty="0"/>
          </a:p>
        </p:txBody>
      </p:sp>
    </p:spTree>
    <p:extLst>
      <p:ext uri="{BB962C8B-B14F-4D97-AF65-F5344CB8AC3E}">
        <p14:creationId xmlns:p14="http://schemas.microsoft.com/office/powerpoint/2010/main" val="243585300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F1EA-BC79-4F76-9B36-820CBC9D9099}"/>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6ECC9248-2BA6-4398-A056-FAFD1D2F9015}"/>
              </a:ext>
            </a:extLst>
          </p:cNvPr>
          <p:cNvSpPr>
            <a:spLocks noGrp="1"/>
          </p:cNvSpPr>
          <p:nvPr>
            <p:ph idx="1"/>
          </p:nvPr>
        </p:nvSpPr>
        <p:spPr/>
        <p:txBody>
          <a:bodyPr/>
          <a:lstStyle/>
          <a:p>
            <a:r>
              <a:rPr lang="en-US" dirty="0"/>
              <a:t>What is the battery life of the shoe sensor?</a:t>
            </a:r>
          </a:p>
        </p:txBody>
      </p:sp>
    </p:spTree>
    <p:extLst>
      <p:ext uri="{BB962C8B-B14F-4D97-AF65-F5344CB8AC3E}">
        <p14:creationId xmlns:p14="http://schemas.microsoft.com/office/powerpoint/2010/main" val="225221332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CE31-4EBB-47EE-84C7-C6DF1BC614D9}"/>
              </a:ext>
            </a:extLst>
          </p:cNvPr>
          <p:cNvSpPr>
            <a:spLocks noGrp="1"/>
          </p:cNvSpPr>
          <p:nvPr>
            <p:ph type="title"/>
          </p:nvPr>
        </p:nvSpPr>
        <p:spPr/>
        <p:txBody>
          <a:bodyPr/>
          <a:lstStyle/>
          <a:p>
            <a:r>
              <a:rPr lang="en-US" dirty="0"/>
              <a:t>Problems: Impact</a:t>
            </a:r>
          </a:p>
        </p:txBody>
      </p:sp>
      <p:sp>
        <p:nvSpPr>
          <p:cNvPr id="3" name="Content Placeholder 2">
            <a:extLst>
              <a:ext uri="{FF2B5EF4-FFF2-40B4-BE49-F238E27FC236}">
                <a16:creationId xmlns:a16="http://schemas.microsoft.com/office/drawing/2014/main" id="{687F513A-09EA-4912-9F42-424790EC1F89}"/>
              </a:ext>
            </a:extLst>
          </p:cNvPr>
          <p:cNvSpPr>
            <a:spLocks noGrp="1"/>
          </p:cNvSpPr>
          <p:nvPr>
            <p:ph idx="1"/>
          </p:nvPr>
        </p:nvSpPr>
        <p:spPr/>
        <p:txBody>
          <a:bodyPr/>
          <a:lstStyle/>
          <a:p>
            <a:r>
              <a:rPr lang="en-US" dirty="0"/>
              <a:t>How likely is it that someone will wear a device on their shoe to be super safe on the streets?</a:t>
            </a:r>
          </a:p>
        </p:txBody>
      </p:sp>
    </p:spTree>
    <p:extLst>
      <p:ext uri="{BB962C8B-B14F-4D97-AF65-F5344CB8AC3E}">
        <p14:creationId xmlns:p14="http://schemas.microsoft.com/office/powerpoint/2010/main" val="9586694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65D-75D1-415D-9A33-4C3BA38E350A}"/>
              </a:ext>
            </a:extLst>
          </p:cNvPr>
          <p:cNvSpPr>
            <a:spLocks noGrp="1"/>
          </p:cNvSpPr>
          <p:nvPr>
            <p:ph type="title"/>
          </p:nvPr>
        </p:nvSpPr>
        <p:spPr/>
        <p:txBody>
          <a:bodyPr/>
          <a:lstStyle/>
          <a:p>
            <a:r>
              <a:rPr lang="en-US" dirty="0"/>
              <a:t>Shooter Localization Technique</a:t>
            </a:r>
          </a:p>
        </p:txBody>
      </p:sp>
      <p:pic>
        <p:nvPicPr>
          <p:cNvPr id="5" name="Content Placeholder 4">
            <a:extLst>
              <a:ext uri="{FF2B5EF4-FFF2-40B4-BE49-F238E27FC236}">
                <a16:creationId xmlns:a16="http://schemas.microsoft.com/office/drawing/2014/main" id="{4E042FA8-CA5A-4531-B0BD-0D094B976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349" y="1860682"/>
            <a:ext cx="6842975" cy="4945275"/>
          </a:xfrm>
        </p:spPr>
      </p:pic>
    </p:spTree>
    <p:extLst>
      <p:ext uri="{BB962C8B-B14F-4D97-AF65-F5344CB8AC3E}">
        <p14:creationId xmlns:p14="http://schemas.microsoft.com/office/powerpoint/2010/main" val="5307490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7EE6-3D58-405A-A1F7-7FBA20848C1B}"/>
              </a:ext>
            </a:extLst>
          </p:cNvPr>
          <p:cNvSpPr>
            <a:spLocks noGrp="1"/>
          </p:cNvSpPr>
          <p:nvPr>
            <p:ph type="title"/>
          </p:nvPr>
        </p:nvSpPr>
        <p:spPr/>
        <p:txBody>
          <a:bodyPr/>
          <a:lstStyle/>
          <a:p>
            <a:r>
              <a:rPr lang="en-US" dirty="0"/>
              <a:t>Single vs. Multi Channel Sensors</a:t>
            </a:r>
          </a:p>
        </p:txBody>
      </p:sp>
      <p:sp>
        <p:nvSpPr>
          <p:cNvPr id="3" name="Content Placeholder 2">
            <a:extLst>
              <a:ext uri="{FF2B5EF4-FFF2-40B4-BE49-F238E27FC236}">
                <a16:creationId xmlns:a16="http://schemas.microsoft.com/office/drawing/2014/main" id="{9817A51A-B08F-4457-8DED-FEBFA1504FE5}"/>
              </a:ext>
            </a:extLst>
          </p:cNvPr>
          <p:cNvSpPr>
            <a:spLocks noGrp="1"/>
          </p:cNvSpPr>
          <p:nvPr>
            <p:ph idx="1"/>
          </p:nvPr>
        </p:nvSpPr>
        <p:spPr/>
        <p:txBody>
          <a:bodyPr/>
          <a:lstStyle/>
          <a:p>
            <a:r>
              <a:rPr lang="en-US" dirty="0"/>
              <a:t>What is the advantage of using single-channel sensors as opposed to multi-channel sensors?</a:t>
            </a:r>
          </a:p>
        </p:txBody>
      </p:sp>
    </p:spTree>
    <p:extLst>
      <p:ext uri="{BB962C8B-B14F-4D97-AF65-F5344CB8AC3E}">
        <p14:creationId xmlns:p14="http://schemas.microsoft.com/office/powerpoint/2010/main" val="16654456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4E9D-3519-4DBA-8F17-AE027FA57FE5}"/>
              </a:ext>
            </a:extLst>
          </p:cNvPr>
          <p:cNvSpPr>
            <a:spLocks noGrp="1"/>
          </p:cNvSpPr>
          <p:nvPr>
            <p:ph type="title"/>
          </p:nvPr>
        </p:nvSpPr>
        <p:spPr/>
        <p:txBody>
          <a:bodyPr/>
          <a:lstStyle/>
          <a:p>
            <a:r>
              <a:rPr lang="en-US" dirty="0"/>
              <a:t>Valid Conclusion?</a:t>
            </a:r>
          </a:p>
        </p:txBody>
      </p:sp>
      <p:sp>
        <p:nvSpPr>
          <p:cNvPr id="3" name="Content Placeholder 2">
            <a:extLst>
              <a:ext uri="{FF2B5EF4-FFF2-40B4-BE49-F238E27FC236}">
                <a16:creationId xmlns:a16="http://schemas.microsoft.com/office/drawing/2014/main" id="{77A695B5-29E8-4ADE-BDB7-00747ECAC82A}"/>
              </a:ext>
            </a:extLst>
          </p:cNvPr>
          <p:cNvSpPr>
            <a:spLocks noGrp="1"/>
          </p:cNvSpPr>
          <p:nvPr>
            <p:ph idx="1"/>
          </p:nvPr>
        </p:nvSpPr>
        <p:spPr/>
        <p:txBody>
          <a:bodyPr/>
          <a:lstStyle/>
          <a:p>
            <a:r>
              <a:rPr lang="en-US" dirty="0"/>
              <a:t>“The demonstrated performance is excellent and it is due to the consistency function-based sensor fusion.” Is this conclusion valid?</a:t>
            </a:r>
          </a:p>
        </p:txBody>
      </p:sp>
    </p:spTree>
    <p:extLst>
      <p:ext uri="{BB962C8B-B14F-4D97-AF65-F5344CB8AC3E}">
        <p14:creationId xmlns:p14="http://schemas.microsoft.com/office/powerpoint/2010/main" val="41813778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A09B-A35A-4245-9941-1B1D0A01DA14}"/>
              </a:ext>
            </a:extLst>
          </p:cNvPr>
          <p:cNvSpPr>
            <a:spLocks noGrp="1"/>
          </p:cNvSpPr>
          <p:nvPr>
            <p:ph type="title"/>
          </p:nvPr>
        </p:nvSpPr>
        <p:spPr/>
        <p:txBody>
          <a:bodyPr/>
          <a:lstStyle/>
          <a:p>
            <a:r>
              <a:rPr lang="en-US" dirty="0"/>
              <a:t>Results</a:t>
            </a:r>
          </a:p>
        </p:txBody>
      </p:sp>
      <p:pic>
        <p:nvPicPr>
          <p:cNvPr id="11" name="Content Placeholder 10">
            <a:extLst>
              <a:ext uri="{FF2B5EF4-FFF2-40B4-BE49-F238E27FC236}">
                <a16:creationId xmlns:a16="http://schemas.microsoft.com/office/drawing/2014/main" id="{01655E86-A541-4712-91CE-60CEBA295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58" y="2004812"/>
            <a:ext cx="12032199" cy="4692202"/>
          </a:xfrm>
        </p:spPr>
      </p:pic>
    </p:spTree>
    <p:extLst>
      <p:ext uri="{BB962C8B-B14F-4D97-AF65-F5344CB8AC3E}">
        <p14:creationId xmlns:p14="http://schemas.microsoft.com/office/powerpoint/2010/main" val="109264693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796A-1B72-4599-88FB-825E5003A2AF}"/>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0DDD27F3-43AC-4302-BD61-A31682516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74" y="2054341"/>
            <a:ext cx="12023016" cy="4582572"/>
          </a:xfrm>
        </p:spPr>
      </p:pic>
    </p:spTree>
    <p:extLst>
      <p:ext uri="{BB962C8B-B14F-4D97-AF65-F5344CB8AC3E}">
        <p14:creationId xmlns:p14="http://schemas.microsoft.com/office/powerpoint/2010/main" val="315039048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B9CC-3ADE-4F99-8382-0299D34553B4}"/>
              </a:ext>
            </a:extLst>
          </p:cNvPr>
          <p:cNvSpPr>
            <a:spLocks noGrp="1"/>
          </p:cNvSpPr>
          <p:nvPr>
            <p:ph type="title"/>
          </p:nvPr>
        </p:nvSpPr>
        <p:spPr/>
        <p:txBody>
          <a:bodyPr/>
          <a:lstStyle/>
          <a:p>
            <a:br>
              <a:rPr lang="en-US" sz="2400" dirty="0"/>
            </a:br>
            <a:br>
              <a:rPr lang="en-US" sz="2400" dirty="0"/>
            </a:br>
            <a:r>
              <a:rPr lang="en-US" sz="2400" dirty="0"/>
              <a:t>“The mean absolute range estimation error was 3.5 m [4.7%].”</a:t>
            </a:r>
          </a:p>
        </p:txBody>
      </p:sp>
      <p:pic>
        <p:nvPicPr>
          <p:cNvPr id="5" name="Content Placeholder 4">
            <a:extLst>
              <a:ext uri="{FF2B5EF4-FFF2-40B4-BE49-F238E27FC236}">
                <a16:creationId xmlns:a16="http://schemas.microsoft.com/office/drawing/2014/main" id="{B338B814-EE6D-4321-9E01-9D9B2BDFE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644" y="1853248"/>
            <a:ext cx="5861231" cy="4975471"/>
          </a:xfrm>
        </p:spPr>
      </p:pic>
    </p:spTree>
    <p:extLst>
      <p:ext uri="{BB962C8B-B14F-4D97-AF65-F5344CB8AC3E}">
        <p14:creationId xmlns:p14="http://schemas.microsoft.com/office/powerpoint/2010/main" val="418495326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D1A0-8E4C-46E8-919B-75300B8BDB6D}"/>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BD989848-8CB1-4BA0-9726-A124551E9866}"/>
              </a:ext>
            </a:extLst>
          </p:cNvPr>
          <p:cNvSpPr>
            <a:spLocks noGrp="1"/>
          </p:cNvSpPr>
          <p:nvPr>
            <p:ph idx="1"/>
          </p:nvPr>
        </p:nvSpPr>
        <p:spPr/>
        <p:txBody>
          <a:bodyPr/>
          <a:lstStyle/>
          <a:p>
            <a:r>
              <a:rPr lang="en-US" dirty="0"/>
              <a:t>What is the battery life on these devices? (Since they plan on using GPS in order to have very accurate timing (Sec. 4), this will probably reduce battery life significantly.)</a:t>
            </a:r>
          </a:p>
        </p:txBody>
      </p:sp>
    </p:spTree>
    <p:extLst>
      <p:ext uri="{BB962C8B-B14F-4D97-AF65-F5344CB8AC3E}">
        <p14:creationId xmlns:p14="http://schemas.microsoft.com/office/powerpoint/2010/main" val="91976688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2228</TotalTime>
  <Words>309</Words>
  <Application>Microsoft Office PowerPoint</Application>
  <PresentationFormat>Widescreen</PresentationFormat>
  <Paragraphs>36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Safety and Security</vt:lpstr>
      <vt:lpstr>Acoustic Shooter Localization</vt:lpstr>
      <vt:lpstr>Shooter Localization Technique</vt:lpstr>
      <vt:lpstr>Single vs. Multi Channel Sensors</vt:lpstr>
      <vt:lpstr>Valid Conclusion?</vt:lpstr>
      <vt:lpstr>Results</vt:lpstr>
      <vt:lpstr>Results</vt:lpstr>
      <vt:lpstr>  “The mean absolute range estimation error was 3.5 m [4.7%].”</vt:lpstr>
      <vt:lpstr>Problems</vt:lpstr>
      <vt:lpstr>Problems</vt:lpstr>
      <vt:lpstr>Problems</vt:lpstr>
      <vt:lpstr>Problems</vt:lpstr>
      <vt:lpstr>Problems</vt:lpstr>
      <vt:lpstr>LookUp</vt:lpstr>
      <vt:lpstr>Diagram &amp; App Screenshot</vt:lpstr>
      <vt:lpstr>GPS Performance</vt:lpstr>
      <vt:lpstr>Results</vt:lpstr>
      <vt:lpstr>Results</vt:lpstr>
      <vt:lpstr>Problems</vt:lpstr>
      <vt:lpstr>Problems</vt:lpstr>
      <vt:lpstr>Problems: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and Security</dc:title>
  <dc:creator>Denny Anderson</dc:creator>
  <cp:lastModifiedBy>Denny Anderson</cp:lastModifiedBy>
  <cp:revision>22</cp:revision>
  <dcterms:created xsi:type="dcterms:W3CDTF">2017-09-19T00:43:51Z</dcterms:created>
  <dcterms:modified xsi:type="dcterms:W3CDTF">2017-09-20T13:52:47Z</dcterms:modified>
</cp:coreProperties>
</file>