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336" r:id="rId2"/>
    <p:sldId id="471" r:id="rId3"/>
    <p:sldId id="475" r:id="rId4"/>
    <p:sldId id="380" r:id="rId5"/>
    <p:sldId id="516" r:id="rId6"/>
    <p:sldId id="517" r:id="rId7"/>
    <p:sldId id="518" r:id="rId8"/>
    <p:sldId id="519" r:id="rId9"/>
    <p:sldId id="477" r:id="rId10"/>
    <p:sldId id="473" r:id="rId11"/>
    <p:sldId id="479" r:id="rId12"/>
    <p:sldId id="478" r:id="rId13"/>
    <p:sldId id="520" r:id="rId14"/>
    <p:sldId id="403" r:id="rId15"/>
    <p:sldId id="404" r:id="rId16"/>
    <p:sldId id="405" r:id="rId17"/>
    <p:sldId id="406" r:id="rId18"/>
    <p:sldId id="407" r:id="rId19"/>
    <p:sldId id="408" r:id="rId20"/>
    <p:sldId id="521" r:id="rId21"/>
    <p:sldId id="522" r:id="rId22"/>
    <p:sldId id="368" r:id="rId23"/>
    <p:sldId id="372" r:id="rId24"/>
    <p:sldId id="373" r:id="rId25"/>
    <p:sldId id="524" r:id="rId26"/>
    <p:sldId id="514" r:id="rId27"/>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CC"/>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118" d="100"/>
          <a:sy n="118" d="100"/>
        </p:scale>
        <p:origin x="-924" y="-108"/>
      </p:cViewPr>
      <p:guideLst>
        <p:guide orient="horz" pos="2280"/>
        <p:guide pos="277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200" b="0">
                <a:solidFill>
                  <a:schemeClr val="tx1"/>
                </a:solidFill>
              </a:rPr>
              <a:pPr/>
              <a:t>1</a:t>
            </a:fld>
            <a:endParaRPr lang="en-US" sz="1200" b="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B433AADF-8190-484E-803F-83061C378020}" type="slidenum">
              <a:rPr lang="en-US" sz="1200" b="0">
                <a:solidFill>
                  <a:schemeClr val="tx1"/>
                </a:solidFill>
              </a:rPr>
              <a:pPr/>
              <a:t>24</a:t>
            </a:fld>
            <a:endParaRPr lang="en-US" sz="1200" b="0"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28-Oct-2010,</a:t>
            </a:r>
            <a:r>
              <a:rPr lang="en-US" baseline="0" dirty="0" smtClean="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200" b="0">
                <a:solidFill>
                  <a:schemeClr val="tx1"/>
                </a:solidFill>
              </a:rPr>
              <a:pPr/>
              <a:t>4</a:t>
            </a:fld>
            <a:endParaRPr lang="en-US" sz="1200" b="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200" b="0">
                <a:solidFill>
                  <a:schemeClr val="tx1"/>
                </a:solidFill>
              </a:rPr>
              <a:pPr/>
              <a:t>14</a:t>
            </a:fld>
            <a:endParaRPr lang="en-US" sz="1200" b="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200" b="0">
                <a:solidFill>
                  <a:schemeClr val="tx1"/>
                </a:solidFill>
              </a:rPr>
              <a:pPr/>
              <a:t>15</a:t>
            </a:fld>
            <a:endParaRPr lang="en-US" sz="1200" b="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200" b="0">
                <a:solidFill>
                  <a:schemeClr val="tx1"/>
                </a:solidFill>
              </a:rPr>
              <a:pPr/>
              <a:t>16</a:t>
            </a:fld>
            <a:endParaRPr lang="en-US" sz="1200" b="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200" b="0">
                <a:solidFill>
                  <a:schemeClr val="tx1"/>
                </a:solidFill>
              </a:rPr>
              <a:pPr/>
              <a:t>17</a:t>
            </a:fld>
            <a:endParaRPr lang="en-US" sz="1200" b="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200" b="0">
                <a:solidFill>
                  <a:schemeClr val="tx1"/>
                </a:solidFill>
              </a:rPr>
              <a:pPr/>
              <a:t>18</a:t>
            </a:fld>
            <a:endParaRPr lang="en-US" sz="1200" b="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200" b="0">
                <a:solidFill>
                  <a:schemeClr val="tx1"/>
                </a:solidFill>
              </a:rPr>
              <a:pPr/>
              <a:t>19</a:t>
            </a:fld>
            <a:endParaRPr lang="en-US" sz="12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1BA4DD20-5A92-49F1-82CF-E5463814DFE1}" type="slidenum">
              <a:rPr lang="en-US" sz="1200" b="0">
                <a:solidFill>
                  <a:schemeClr val="tx1"/>
                </a:solidFill>
              </a:rPr>
              <a:pPr/>
              <a:t>23</a:t>
            </a:fld>
            <a:endParaRPr lang="en-US" sz="12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8900" y="829994"/>
            <a:ext cx="8966200" cy="57312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lvl1pPr>
              <a:defRPr/>
            </a:lvl1pPr>
          </a:lstStyle>
          <a:p>
            <a:pPr>
              <a:defRPr/>
            </a:pPr>
            <a:r>
              <a:rPr lang="en-US"/>
              <a:t>© Ammann &amp; Offutt</a:t>
            </a: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smtClean="0"/>
              <a:t>Introduction to Software Testing, Edition 2  (Ch 1)</a:t>
            </a:r>
            <a:endParaRPr lang="en-US"/>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r>
              <a:rPr lang="en-US" smtClean="0"/>
              <a:t>Introduction to Software Testing, Edition 2  (Ch 1)</a:t>
            </a:r>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r>
              <a:rPr lang="en-US"/>
              <a:t>© Ammann &amp; Offutt</a:t>
            </a: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 </a:t>
            </a:r>
          </a:p>
          <a:p>
            <a:pPr lvl="4"/>
            <a:r>
              <a:rPr lang="en-US" dirty="0" smtClean="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timing>
    <p:tnLst>
      <p:par>
        <p:cTn id="1" dur="indefinite" restart="never" nodeType="tmRoot"/>
      </p:par>
    </p:tnLst>
  </p:timing>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gmu.edu/~offutt/software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w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w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jpeg"/><Relationship Id="rId15" Type="http://schemas.openxmlformats.org/officeDocument/2006/relationships/image" Target="../media/image14.w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0850" y="239120"/>
            <a:ext cx="8229600" cy="2870200"/>
          </a:xfrm>
        </p:spPr>
        <p:txBody>
          <a:bodyPr/>
          <a:lstStyle/>
          <a:p>
            <a:r>
              <a:rPr lang="en-US" dirty="0" smtClean="0"/>
              <a:t>Introduction to Software Testing</a:t>
            </a:r>
            <a:br>
              <a:rPr lang="en-US" dirty="0" smtClean="0"/>
            </a:br>
            <a:r>
              <a:rPr lang="en-US" sz="2800" dirty="0" smtClean="0"/>
              <a:t>(</a:t>
            </a:r>
            <a:r>
              <a:rPr lang="en-US" sz="2800" i="1" dirty="0" smtClean="0"/>
              <a:t>2nd edition</a:t>
            </a:r>
            <a:r>
              <a:rPr lang="en-US" sz="2800" dirty="0" smtClean="0"/>
              <a:t>)</a:t>
            </a:r>
            <a:r>
              <a:rPr lang="en-US" dirty="0" smtClean="0"/>
              <a:t/>
            </a:r>
            <a:br>
              <a:rPr lang="en-US" dirty="0" smtClean="0"/>
            </a:br>
            <a:r>
              <a:rPr lang="en-US" dirty="0" smtClean="0"/>
              <a:t>Chapter 1</a:t>
            </a:r>
            <a:br>
              <a:rPr lang="en-US" dirty="0" smtClean="0"/>
            </a:br>
            <a:r>
              <a:rPr lang="en-US" dirty="0"/>
              <a:t/>
            </a:r>
            <a:br>
              <a:rPr lang="en-US" dirty="0"/>
            </a:br>
            <a:r>
              <a:rPr lang="en-US" dirty="0" smtClean="0"/>
              <a:t>Why Do We Test Software?</a:t>
            </a:r>
          </a:p>
        </p:txBody>
      </p:sp>
      <p:sp>
        <p:nvSpPr>
          <p:cNvPr id="4099" name="Rectangle 3"/>
          <p:cNvSpPr>
            <a:spLocks noGrp="1" noChangeArrowheads="1"/>
          </p:cNvSpPr>
          <p:nvPr>
            <p:ph type="subTitle" idx="1"/>
          </p:nvPr>
        </p:nvSpPr>
        <p:spPr>
          <a:xfrm>
            <a:off x="1203440" y="3446845"/>
            <a:ext cx="6721366" cy="2525713"/>
          </a:xfrm>
        </p:spPr>
        <p:txBody>
          <a:bodyPr/>
          <a:lstStyle/>
          <a:p>
            <a:pPr>
              <a:lnSpc>
                <a:spcPct val="100000"/>
              </a:lnSpc>
              <a:spcBef>
                <a:spcPct val="0"/>
              </a:spcBef>
              <a:buSzTx/>
              <a:buFontTx/>
              <a:buNone/>
            </a:pPr>
            <a:r>
              <a:rPr lang="en-US" sz="3200" dirty="0" smtClean="0"/>
              <a:t>Paul </a:t>
            </a:r>
            <a:r>
              <a:rPr lang="en-US" sz="3200" dirty="0" err="1" smtClean="0"/>
              <a:t>Ammann</a:t>
            </a:r>
            <a:r>
              <a:rPr lang="en-US" sz="3200" dirty="0" smtClean="0"/>
              <a:t> &amp; Jeff Offutt</a:t>
            </a:r>
          </a:p>
          <a:p>
            <a:pPr>
              <a:lnSpc>
                <a:spcPct val="100000"/>
              </a:lnSpc>
              <a:spcBef>
                <a:spcPct val="0"/>
              </a:spcBef>
              <a:buSzTx/>
              <a:buFontTx/>
              <a:buNone/>
            </a:pPr>
            <a:endParaRPr lang="en-US" sz="2800" dirty="0" smtClean="0"/>
          </a:p>
          <a:p>
            <a:r>
              <a:rPr lang="en-US" b="0" dirty="0" smtClean="0">
                <a:hlinkClick r:id="rId3"/>
              </a:rPr>
              <a:t>http://www.cs.gmu.edu/~offutt/softwaretest/</a:t>
            </a:r>
            <a:endParaRPr lang="en-US" b="0" dirty="0" smtClean="0"/>
          </a:p>
          <a:p>
            <a:endParaRPr lang="en-US" b="0" dirty="0" smtClean="0"/>
          </a:p>
        </p:txBody>
      </p:sp>
      <p:sp>
        <p:nvSpPr>
          <p:cNvPr id="4100" name="TextBox 3"/>
          <p:cNvSpPr txBox="1">
            <a:spLocks noChangeArrowheads="1"/>
          </p:cNvSpPr>
          <p:nvPr/>
        </p:nvSpPr>
        <p:spPr bwMode="auto">
          <a:xfrm>
            <a:off x="2857586" y="6160657"/>
            <a:ext cx="34257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600" b="0" i="1" dirty="0" smtClean="0">
                <a:latin typeface="Comic Sans MS" pitchFamily="66" charset="0"/>
              </a:rPr>
              <a:t>Updated September 2015</a:t>
            </a:r>
          </a:p>
          <a:p>
            <a:pPr algn="ctr"/>
            <a:r>
              <a:rPr lang="en-US" sz="1600" b="0" i="1" dirty="0" smtClean="0">
                <a:latin typeface="Comic Sans MS" pitchFamily="66" charset="0"/>
              </a:rPr>
              <a:t>First version, 28 August 2011</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Costly Software Failures</a:t>
            </a:r>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dirty="0" smtClean="0">
              <a:solidFill>
                <a:schemeClr val="tx1"/>
              </a:solidFill>
            </a:endParaRP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smtClean="0">
                <a:solidFill>
                  <a:schemeClr val="tx1"/>
                </a:solidFill>
              </a:rPr>
              <a:pPr/>
              <a:t>10</a:t>
            </a:fld>
            <a:endParaRPr lang="en-US" sz="900" b="0" smtClean="0">
              <a:solidFill>
                <a:schemeClr val="tx1"/>
              </a:solidFill>
            </a:endParaRPr>
          </a:p>
        </p:txBody>
      </p:sp>
      <p:sp>
        <p:nvSpPr>
          <p:cNvPr id="6" name="Content Placeholder 2"/>
          <p:cNvSpPr txBox="1">
            <a:spLocks/>
          </p:cNvSpPr>
          <p:nvPr/>
        </p:nvSpPr>
        <p:spPr>
          <a:xfrm>
            <a:off x="88900" y="862013"/>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b="0" kern="0" dirty="0">
                <a:solidFill>
                  <a:schemeClr val="tx1"/>
                </a:solidFill>
                <a:latin typeface="Gill Sans MT" pitchFamily="34" charset="0"/>
              </a:rPr>
              <a:t>NIST report, “The </a:t>
            </a:r>
            <a:r>
              <a:rPr lang="en-US" sz="2800" b="0" kern="0" dirty="0">
                <a:solidFill>
                  <a:schemeClr val="tx2"/>
                </a:solidFill>
                <a:latin typeface="Gill Sans MT" pitchFamily="34" charset="0"/>
              </a:rPr>
              <a:t>Economic Impacts</a:t>
            </a:r>
            <a:r>
              <a:rPr lang="en-US" sz="2800" b="0" kern="0" dirty="0">
                <a:solidFill>
                  <a:schemeClr val="tx1"/>
                </a:solidFill>
                <a:latin typeface="Gill Sans MT" pitchFamily="34" charset="0"/>
              </a:rPr>
              <a:t> of Inadequate Infrastructure for Software Testing” (2002)</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Inadequate software testing costs the US alone between $22 and $59 billion annually</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b="0" kern="0" dirty="0">
                <a:solidFill>
                  <a:schemeClr val="tx2"/>
                </a:solidFill>
                <a:latin typeface="Gill Sans MT" pitchFamily="34" charset="0"/>
              </a:rPr>
              <a:t>Huge losses </a:t>
            </a:r>
            <a:r>
              <a:rPr lang="en-US" sz="2800" b="0" kern="0" dirty="0">
                <a:solidFill>
                  <a:schemeClr val="tx1"/>
                </a:solidFill>
                <a:latin typeface="Gill Sans MT" pitchFamily="34" charset="0"/>
              </a:rPr>
              <a:t>due to web application failures</a:t>
            </a:r>
            <a:endParaRPr lang="en-US" sz="1400" b="0" kern="0" baseline="80000" dirty="0">
              <a:solidFill>
                <a:schemeClr val="tx1"/>
              </a:solidFill>
              <a:latin typeface="Gill Sans MT" pitchFamily="34" charset="0"/>
            </a:endParaRP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Financial</a:t>
            </a:r>
            <a:r>
              <a:rPr lang="en-US" sz="2400" b="0" kern="0" dirty="0">
                <a:solidFill>
                  <a:schemeClr val="tx1"/>
                </a:solidFill>
                <a:latin typeface="Gill Sans MT" pitchFamily="34" charset="0"/>
              </a:rPr>
              <a:t> services : $6.5 million per hour (just in USA!)</a:t>
            </a: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Credit card sales</a:t>
            </a:r>
            <a:r>
              <a:rPr lang="en-US" sz="2400" b="0" kern="0" dirty="0">
                <a:solidFill>
                  <a:schemeClr val="tx1"/>
                </a:solidFill>
                <a:latin typeface="Gill Sans MT" pitchFamily="34" charset="0"/>
              </a:rPr>
              <a:t> applications : $2.4 million per hour (in USA)</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In Dec 2006, </a:t>
            </a:r>
            <a:r>
              <a:rPr lang="en-US" sz="2800" b="0" i="1" kern="0" dirty="0" err="1">
                <a:solidFill>
                  <a:schemeClr val="tx1"/>
                </a:solidFill>
                <a:latin typeface="Gill Sans MT" pitchFamily="34" charset="0"/>
              </a:rPr>
              <a:t>amazon.com’s</a:t>
            </a:r>
            <a:r>
              <a:rPr lang="en-US" sz="2800" b="0" kern="0" dirty="0">
                <a:solidFill>
                  <a:schemeClr val="tx1"/>
                </a:solidFill>
                <a:latin typeface="Gill Sans MT" pitchFamily="34" charset="0"/>
              </a:rPr>
              <a:t> </a:t>
            </a:r>
            <a:r>
              <a:rPr lang="en-US" sz="2800" b="0" kern="0" dirty="0">
                <a:solidFill>
                  <a:schemeClr val="tx2"/>
                </a:solidFill>
                <a:latin typeface="Gill Sans MT" pitchFamily="34" charset="0"/>
              </a:rPr>
              <a:t>BOGO</a:t>
            </a:r>
            <a:r>
              <a:rPr lang="en-US" sz="2800" b="0" kern="0" dirty="0">
                <a:solidFill>
                  <a:schemeClr val="tx1"/>
                </a:solidFill>
                <a:latin typeface="Gill Sans MT" pitchFamily="34" charset="0"/>
              </a:rPr>
              <a:t> offer turned into a </a:t>
            </a:r>
            <a:r>
              <a:rPr lang="en-US" sz="2800" b="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2007 : Symantec says that most </a:t>
            </a:r>
            <a:r>
              <a:rPr lang="en-US" sz="2800" b="0" kern="0" dirty="0">
                <a:solidFill>
                  <a:srgbClr val="FFFF00"/>
                </a:solidFill>
                <a:latin typeface="Gill Sans MT" pitchFamily="34" charset="0"/>
              </a:rPr>
              <a:t>security vulnerabilities </a:t>
            </a:r>
            <a:r>
              <a:rPr lang="en-US" sz="2800" b="0" kern="0" dirty="0">
                <a:solidFill>
                  <a:schemeClr val="tx1"/>
                </a:solidFill>
                <a:latin typeface="Gill Sans MT" pitchFamily="34" charset="0"/>
              </a:rPr>
              <a:t>are due to faulty software</a:t>
            </a:r>
          </a:p>
        </p:txBody>
      </p:sp>
      <p:sp>
        <p:nvSpPr>
          <p:cNvPr id="7" name="Text Box 4"/>
          <p:cNvSpPr txBox="1">
            <a:spLocks noChangeArrowheads="1"/>
          </p:cNvSpPr>
          <p:nvPr/>
        </p:nvSpPr>
        <p:spPr bwMode="auto">
          <a:xfrm>
            <a:off x="34925" y="5965605"/>
            <a:ext cx="9061450" cy="523220"/>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World-wide </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monetary loss due </a:t>
            </a:r>
            <a:r>
              <a:rPr lang="en-US" altLang="zh-CN" b="0" dirty="0">
                <a:solidFill>
                  <a:schemeClr val="tx2"/>
                </a:solidFill>
                <a:effectLst>
                  <a:outerShdw blurRad="38100" dist="38100" dir="2700000" algn="tl">
                    <a:srgbClr val="000000"/>
                  </a:outerShdw>
                </a:effectLst>
                <a:latin typeface="Gill Sans MT" pitchFamily="34" charset="0"/>
                <a:ea typeface="宋体" charset="-122"/>
              </a:rPr>
              <a:t>to</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 poor software </a:t>
            </a:r>
            <a:r>
              <a:rPr lang="en-US" altLang="zh-CN" b="0" dirty="0">
                <a:solidFill>
                  <a:schemeClr val="tx2"/>
                </a:solidFill>
                <a:effectLst>
                  <a:outerShdw blurRad="38100" dist="38100" dir="2700000" algn="tl">
                    <a:srgbClr val="000000"/>
                  </a:outerShdw>
                </a:effectLst>
                <a:latin typeface="Gill Sans MT" pitchFamily="34" charset="0"/>
                <a:ea typeface="宋体" charset="-122"/>
              </a:rPr>
              <a:t>is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staggering</a:t>
            </a:r>
            <a:endParaRPr lang="en-US" sz="2800" b="0" dirty="0">
              <a:solidFill>
                <a:schemeClr val="tx2"/>
              </a:solidFill>
              <a:effectLst>
                <a:outerShdw blurRad="38100" dist="38100" dir="2700000" algn="tl">
                  <a:srgbClr val="000000"/>
                </a:outerShdw>
              </a:effectLst>
              <a:latin typeface="Kristen ITC" pitchFamily="66"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Testing in the 21st Century</a:t>
            </a:r>
          </a:p>
        </p:txBody>
      </p:sp>
      <p:sp>
        <p:nvSpPr>
          <p:cNvPr id="15363" name="Content Placeholder 2"/>
          <p:cNvSpPr>
            <a:spLocks noGrp="1"/>
          </p:cNvSpPr>
          <p:nvPr>
            <p:ph idx="1"/>
          </p:nvPr>
        </p:nvSpPr>
        <p:spPr>
          <a:xfrm>
            <a:off x="88900" y="882650"/>
            <a:ext cx="8966200" cy="5494338"/>
          </a:xfrm>
        </p:spPr>
        <p:txBody>
          <a:bodyPr/>
          <a:lstStyle/>
          <a:p>
            <a:r>
              <a:rPr lang="en-US" sz="2800" b="0" dirty="0" smtClean="0"/>
              <a:t> More </a:t>
            </a:r>
            <a:r>
              <a:rPr lang="en-US" sz="2800" b="0" dirty="0" smtClean="0">
                <a:solidFill>
                  <a:srgbClr val="FFFF00"/>
                </a:solidFill>
              </a:rPr>
              <a:t>safety</a:t>
            </a:r>
            <a:r>
              <a:rPr lang="en-US" sz="2800" b="0" dirty="0" smtClean="0"/>
              <a:t> critical, </a:t>
            </a:r>
            <a:r>
              <a:rPr lang="en-US" sz="2800" b="0" dirty="0" smtClean="0">
                <a:solidFill>
                  <a:srgbClr val="FFFF00"/>
                </a:solidFill>
              </a:rPr>
              <a:t>real-time</a:t>
            </a:r>
            <a:r>
              <a:rPr lang="en-US" sz="2800" b="0" dirty="0" smtClean="0"/>
              <a:t> software</a:t>
            </a:r>
          </a:p>
          <a:p>
            <a:r>
              <a:rPr lang="en-US" sz="2800" b="0" dirty="0"/>
              <a:t> </a:t>
            </a:r>
            <a:r>
              <a:rPr lang="en-US" sz="2800" b="0" dirty="0" smtClean="0">
                <a:solidFill>
                  <a:schemeClr val="tx2"/>
                </a:solidFill>
              </a:rPr>
              <a:t>Embedded</a:t>
            </a:r>
            <a:r>
              <a:rPr lang="en-US" sz="2800" b="0" dirty="0" smtClean="0"/>
              <a:t> software is ubiquitous … check your pockets</a:t>
            </a:r>
          </a:p>
          <a:p>
            <a:r>
              <a:rPr lang="en-US" sz="2800" b="0" dirty="0" smtClean="0"/>
              <a:t> </a:t>
            </a:r>
            <a:r>
              <a:rPr lang="en-US" sz="2800" b="0" dirty="0" smtClean="0">
                <a:solidFill>
                  <a:schemeClr val="tx2"/>
                </a:solidFill>
              </a:rPr>
              <a:t>Enterprise</a:t>
            </a:r>
            <a:r>
              <a:rPr lang="en-US" sz="2800" b="0" dirty="0" smtClean="0"/>
              <a:t> applications means bigger programs, more users</a:t>
            </a:r>
          </a:p>
          <a:p>
            <a:r>
              <a:rPr lang="en-US" sz="2800" b="0" dirty="0" smtClean="0"/>
              <a:t> Paradoxically, free software </a:t>
            </a:r>
            <a:r>
              <a:rPr lang="en-US" sz="2800" b="0" dirty="0" smtClean="0">
                <a:solidFill>
                  <a:schemeClr val="tx2"/>
                </a:solidFill>
              </a:rPr>
              <a:t>increases</a:t>
            </a:r>
            <a:r>
              <a:rPr lang="en-US" sz="2800" b="0" dirty="0" smtClean="0"/>
              <a:t> our expectations !</a:t>
            </a:r>
          </a:p>
          <a:p>
            <a:pPr>
              <a:lnSpc>
                <a:spcPct val="80000"/>
              </a:lnSpc>
            </a:pPr>
            <a:r>
              <a:rPr lang="en-US" sz="2800" b="0" dirty="0" smtClean="0"/>
              <a:t> </a:t>
            </a:r>
            <a:r>
              <a:rPr lang="en-US" sz="2800" b="0" dirty="0" smtClean="0">
                <a:solidFill>
                  <a:srgbClr val="FFFF00"/>
                </a:solidFill>
              </a:rPr>
              <a:t>Security</a:t>
            </a:r>
            <a:r>
              <a:rPr lang="en-US" sz="2800" b="0" dirty="0" smtClean="0"/>
              <a:t> is now all about software faults</a:t>
            </a:r>
          </a:p>
          <a:p>
            <a:pPr lvl="1"/>
            <a:r>
              <a:rPr lang="en-US" sz="2400" b="0" dirty="0" smtClean="0">
                <a:solidFill>
                  <a:schemeClr val="tx2"/>
                </a:solidFill>
              </a:rPr>
              <a:t>Secure</a:t>
            </a:r>
            <a:r>
              <a:rPr lang="en-US" sz="2400" b="0" dirty="0" smtClean="0"/>
              <a:t> software is </a:t>
            </a:r>
            <a:r>
              <a:rPr lang="en-US" sz="2400" b="0" dirty="0" smtClean="0">
                <a:solidFill>
                  <a:schemeClr val="tx2"/>
                </a:solidFill>
              </a:rPr>
              <a:t>reliable</a:t>
            </a:r>
            <a:r>
              <a:rPr lang="en-US" sz="2400" b="0" dirty="0" smtClean="0"/>
              <a:t> software</a:t>
            </a:r>
          </a:p>
          <a:p>
            <a:r>
              <a:rPr lang="en-US" sz="2800" b="0" dirty="0" smtClean="0"/>
              <a:t> The </a:t>
            </a:r>
            <a:r>
              <a:rPr lang="en-US" sz="2800" b="0" dirty="0" smtClean="0">
                <a:solidFill>
                  <a:schemeClr val="tx2"/>
                </a:solidFill>
              </a:rPr>
              <a:t>web</a:t>
            </a:r>
            <a:r>
              <a:rPr lang="en-US" sz="2800" b="0" dirty="0" smtClean="0"/>
              <a:t> offers a new deployment platform</a:t>
            </a:r>
          </a:p>
          <a:p>
            <a:pPr lvl="1"/>
            <a:r>
              <a:rPr lang="en-US" sz="2400" b="0" dirty="0" smtClean="0"/>
              <a:t>Very </a:t>
            </a:r>
            <a:r>
              <a:rPr lang="en-US" sz="2400" b="0" dirty="0" smtClean="0">
                <a:solidFill>
                  <a:schemeClr val="tx2"/>
                </a:solidFill>
              </a:rPr>
              <a:t>competitive</a:t>
            </a:r>
            <a:r>
              <a:rPr lang="en-US" sz="2400" b="0" dirty="0" smtClean="0"/>
              <a:t> and very </a:t>
            </a:r>
            <a:r>
              <a:rPr lang="en-US" sz="2400" b="0" dirty="0" smtClean="0">
                <a:solidFill>
                  <a:schemeClr val="tx2"/>
                </a:solidFill>
              </a:rPr>
              <a:t>available</a:t>
            </a:r>
            <a:r>
              <a:rPr lang="en-US" sz="2400" b="0" dirty="0" smtClean="0"/>
              <a:t> to more users</a:t>
            </a:r>
          </a:p>
          <a:p>
            <a:pPr lvl="1"/>
            <a:r>
              <a:rPr lang="en-US" sz="2400" b="0" dirty="0" smtClean="0"/>
              <a:t>Web apps are distributed</a:t>
            </a:r>
          </a:p>
          <a:p>
            <a:pPr lvl="1"/>
            <a:r>
              <a:rPr lang="en-US" sz="2400" b="0" dirty="0" smtClean="0">
                <a:solidFill>
                  <a:srgbClr val="FFFF00"/>
                </a:solidFill>
              </a:rPr>
              <a:t>Web apps</a:t>
            </a:r>
            <a:r>
              <a:rPr lang="en-US" sz="2400" b="0" dirty="0" smtClean="0"/>
              <a:t> must be highly reliable</a:t>
            </a:r>
          </a:p>
          <a:p>
            <a:endParaRPr lang="en-US" sz="1800" b="0" dirty="0" smtClean="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smtClean="0">
                <a:solidFill>
                  <a:schemeClr val="tx1"/>
                </a:solidFill>
                <a:ea typeface="SimSun" pitchFamily="2" charset="-122"/>
              </a:rPr>
              <a:t>Introduction to Software Testing, Edition 2  (Ch 1)</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smtClean="0">
                <a:solidFill>
                  <a:schemeClr val="tx1"/>
                </a:solidFill>
                <a:ea typeface="SimSun" pitchFamily="2" charset="-122"/>
              </a:rPr>
              <a:t>© Ammann &amp; Offutt</a:t>
            </a: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smtClean="0">
                <a:solidFill>
                  <a:schemeClr val="tx1"/>
                </a:solidFill>
                <a:ea typeface="SimSun" pitchFamily="2" charset="-122"/>
              </a:rPr>
              <a:pPr/>
              <a:t>11</a:t>
            </a:fld>
            <a:endParaRPr lang="en-US" altLang="zh-CN" sz="900" b="0" smtClean="0">
              <a:solidFill>
                <a:schemeClr val="tx1"/>
              </a:solidFill>
              <a:ea typeface="SimSun" pitchFamily="2" charset="-122"/>
            </a:endParaRPr>
          </a:p>
        </p:txBody>
      </p:sp>
      <p:sp>
        <p:nvSpPr>
          <p:cNvPr id="7" name="Text Box 5"/>
          <p:cNvSpPr txBox="1">
            <a:spLocks noChangeArrowheads="1"/>
          </p:cNvSpPr>
          <p:nvPr/>
        </p:nvSpPr>
        <p:spPr bwMode="auto">
          <a:xfrm>
            <a:off x="1071563" y="6005513"/>
            <a:ext cx="6986587" cy="523875"/>
          </a:xfrm>
          <a:prstGeom prst="rect">
            <a:avLst/>
          </a:prstGeom>
          <a:gradFill>
            <a:gsLst>
              <a:gs pos="0">
                <a:schemeClr val="bg1">
                  <a:lumMod val="75000"/>
                </a:schemeClr>
              </a:gs>
              <a:gs pos="53000">
                <a:schemeClr val="bg1">
                  <a:lumMod val="60000"/>
                  <a:lumOff val="40000"/>
                </a:schemeClr>
              </a:gs>
              <a:gs pos="100000">
                <a:schemeClr val="bg1">
                  <a:lumMod val="75000"/>
                </a:schemeClr>
              </a:gs>
            </a:gsLst>
            <a:lin ang="5400000" scaled="0"/>
          </a:gradFill>
          <a:ln w="12700">
            <a:solidFill>
              <a:srgbClr val="FF0000"/>
            </a:solidFill>
            <a:miter lim="800000"/>
            <a:headEnd/>
            <a:tailEnd/>
          </a:ln>
          <a:effectLst/>
        </p:spPr>
        <p:txBody>
          <a:bodyPr>
            <a:spAutoFit/>
          </a:bodyPr>
          <a:lstStyle/>
          <a:p>
            <a:pPr algn="ctr" eaLnBrk="1" hangingPunct="1">
              <a:spcBef>
                <a:spcPct val="50000"/>
              </a:spcBef>
              <a:defRPr/>
            </a:pPr>
            <a:r>
              <a:rPr lang="en-US" sz="2800" b="0" i="1" dirty="0">
                <a:solidFill>
                  <a:srgbClr val="FFFF00"/>
                </a:solidFill>
                <a:effectLst>
                  <a:outerShdw blurRad="38100" dist="38100" dir="2700000" algn="tl">
                    <a:srgbClr val="000000"/>
                  </a:outerShdw>
                </a:effectLst>
                <a:latin typeface="Gill Sans MT" pitchFamily="34" charset="0"/>
                <a:cs typeface="Arial" pitchFamily="34" charset="0"/>
              </a:rPr>
              <a:t>Industry desperately needs our inventions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What Does This Mean?</a:t>
            </a: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smtClean="0">
                <a:solidFill>
                  <a:schemeClr val="tx1"/>
                </a:solidFill>
              </a:rPr>
              <a:pPr/>
              <a:t>12</a:t>
            </a:fld>
            <a:endParaRPr lang="en-US" sz="900" b="0" smtClean="0">
              <a:solidFill>
                <a:schemeClr val="tx1"/>
              </a:solidFill>
            </a:endParaRPr>
          </a:p>
        </p:txBody>
      </p:sp>
      <p:sp>
        <p:nvSpPr>
          <p:cNvPr id="7" name="Rectangle 8"/>
          <p:cNvSpPr>
            <a:spLocks noChangeArrowheads="1"/>
          </p:cNvSpPr>
          <p:nvPr/>
        </p:nvSpPr>
        <p:spPr bwMode="auto">
          <a:xfrm>
            <a:off x="929390" y="2507634"/>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Software testing is getting more important</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472961" y="4674942"/>
            <a:ext cx="8198069"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smtClean="0">
                <a:effectLst>
                  <a:outerShdw blurRad="38100" dist="38100" dir="2700000" algn="tl">
                    <a:srgbClr val="000000"/>
                  </a:outerShdw>
                </a:effectLst>
                <a:latin typeface="Gill Sans MT" pitchFamily="34" charset="0"/>
              </a:rPr>
              <a:t>What are we trying to do when we test ?</a:t>
            </a:r>
          </a:p>
          <a:p>
            <a:pPr algn="ctr">
              <a:spcBef>
                <a:spcPct val="20000"/>
              </a:spcBef>
              <a:defRPr/>
            </a:pPr>
            <a:r>
              <a:rPr lang="en-US" sz="3200" dirty="0" smtClean="0">
                <a:effectLst>
                  <a:outerShdw blurRad="38100" dist="38100" dir="2700000" algn="tl">
                    <a:srgbClr val="000000"/>
                  </a:outerShdw>
                </a:effectLst>
                <a:latin typeface="Gill Sans MT" pitchFamily="34" charset="0"/>
              </a:rPr>
              <a:t>What are our goals ?</a:t>
            </a:r>
            <a:endParaRPr lang="en-US" dirty="0">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 (</a:t>
            </a:r>
            <a:r>
              <a:rPr lang="en-US" sz="3200" i="1" dirty="0"/>
              <a:t>IEEE</a:t>
            </a:r>
            <a:r>
              <a:rPr lang="en-US" dirty="0"/>
              <a:t>)</a:t>
            </a:r>
          </a:p>
        </p:txBody>
      </p:sp>
      <p:sp>
        <p:nvSpPr>
          <p:cNvPr id="3" name="Content Placeholder 2"/>
          <p:cNvSpPr>
            <a:spLocks noGrp="1"/>
          </p:cNvSpPr>
          <p:nvPr>
            <p:ph idx="1"/>
          </p:nvPr>
        </p:nvSpPr>
        <p:spPr>
          <a:xfrm>
            <a:off x="88900" y="1517300"/>
            <a:ext cx="8966200" cy="5043921"/>
          </a:xfrm>
        </p:spPr>
        <p:txBody>
          <a:bodyPr/>
          <a:lstStyle/>
          <a:p>
            <a:r>
              <a:rPr lang="en-US" dirty="0">
                <a:solidFill>
                  <a:srgbClr val="FFFF00"/>
                </a:solidFill>
              </a:rPr>
              <a:t>Validation</a:t>
            </a:r>
            <a:r>
              <a:rPr lang="en-US" dirty="0"/>
              <a:t> : The process of evaluating software at the end of software development  to ensure compliance with intended usage</a:t>
            </a:r>
          </a:p>
          <a:p>
            <a:pPr lvl="1"/>
            <a:endParaRPr lang="en-US" dirty="0"/>
          </a:p>
          <a:p>
            <a:r>
              <a:rPr lang="en-US" dirty="0">
                <a:solidFill>
                  <a:srgbClr val="FFFF00"/>
                </a:solidFill>
              </a:rPr>
              <a:t>Verification</a:t>
            </a:r>
            <a:r>
              <a:rPr lang="en-US" dirty="0"/>
              <a:t> : The process of determining whether the products of a given phase of the software development process fulfill the requirements established during the previous phase</a:t>
            </a:r>
          </a:p>
          <a:p>
            <a:pPr lvl="1"/>
            <a:endParaRPr lang="en-US" dirty="0"/>
          </a:p>
          <a:p>
            <a:pPr lvl="1"/>
            <a:endParaRPr lang="en-US" dirty="0"/>
          </a:p>
          <a:p>
            <a:pPr algn="ctr">
              <a:buNone/>
            </a:pPr>
            <a:r>
              <a:rPr lang="en-US" dirty="0">
                <a:solidFill>
                  <a:schemeClr val="tx2"/>
                </a:solidFill>
              </a:rPr>
              <a:t>IV&amp;V stands for “</a:t>
            </a:r>
            <a:r>
              <a:rPr lang="en-US" i="1" dirty="0">
                <a:solidFill>
                  <a:schemeClr val="tx2"/>
                </a:solidFill>
              </a:rPr>
              <a:t>independent verification and validation</a:t>
            </a:r>
            <a:r>
              <a:rPr lang="en-US" dirty="0" smtClean="0">
                <a:solidFill>
                  <a:schemeClr val="tx2"/>
                </a:solidFill>
              </a:rPr>
              <a:t>”</a:t>
            </a:r>
            <a:endParaRPr lang="en-US" dirty="0">
              <a:solidFill>
                <a:schemeClr val="tx2"/>
              </a:solidFill>
            </a:endParaRPr>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62395441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788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smtClean="0">
                <a:solidFill>
                  <a:schemeClr val="tx1"/>
                </a:solidFill>
              </a:rPr>
              <a:pPr/>
              <a:t>14</a:t>
            </a:fld>
            <a:endParaRPr lang="en-US" sz="900" b="0" smtClean="0">
              <a:solidFill>
                <a:schemeClr val="tx1"/>
              </a:solidFill>
            </a:endParaRPr>
          </a:p>
        </p:txBody>
      </p:sp>
      <p:sp>
        <p:nvSpPr>
          <p:cNvPr id="78853" name="Rectangle 2"/>
          <p:cNvSpPr>
            <a:spLocks noGrp="1" noChangeArrowheads="1"/>
          </p:cNvSpPr>
          <p:nvPr>
            <p:ph type="title"/>
          </p:nvPr>
        </p:nvSpPr>
        <p:spPr>
          <a:xfrm>
            <a:off x="596900" y="42862"/>
            <a:ext cx="7924800" cy="1373243"/>
          </a:xfrm>
        </p:spPr>
        <p:txBody>
          <a:bodyPr/>
          <a:lstStyle/>
          <a:p>
            <a:r>
              <a:rPr lang="en-US" dirty="0" smtClean="0"/>
              <a:t>Testing Goals Based on Test Process Maturity</a:t>
            </a:r>
          </a:p>
        </p:txBody>
      </p:sp>
      <p:sp>
        <p:nvSpPr>
          <p:cNvPr id="78854" name="Rectangle 3"/>
          <p:cNvSpPr>
            <a:spLocks noGrp="1" noChangeArrowheads="1"/>
          </p:cNvSpPr>
          <p:nvPr>
            <p:ph type="body" idx="1"/>
          </p:nvPr>
        </p:nvSpPr>
        <p:spPr>
          <a:xfrm>
            <a:off x="138113" y="1406525"/>
            <a:ext cx="8867775" cy="781050"/>
          </a:xfrm>
        </p:spPr>
        <p:txBody>
          <a:bodyPr/>
          <a:lstStyle/>
          <a:p>
            <a:pPr>
              <a:buClr>
                <a:schemeClr val="tx1"/>
              </a:buClr>
              <a:buSzTx/>
              <a:buFont typeface="Wingdings" pitchFamily="2" charset="2"/>
              <a:buChar char="§"/>
            </a:pPr>
            <a:r>
              <a:rPr lang="en-US" sz="2800" b="0" dirty="0" smtClean="0">
                <a:solidFill>
                  <a:srgbClr val="FFFF00"/>
                </a:solidFill>
              </a:rPr>
              <a:t>Level 0</a:t>
            </a:r>
            <a:r>
              <a:rPr lang="en-US" sz="2800" b="0" dirty="0" smtClean="0"/>
              <a:t> : There’s no difference between </a:t>
            </a:r>
            <a:r>
              <a:rPr lang="en-US" sz="2800" b="0" dirty="0" smtClean="0">
                <a:solidFill>
                  <a:srgbClr val="FFFF00"/>
                </a:solidFill>
              </a:rPr>
              <a:t>testing and debugging</a:t>
            </a:r>
          </a:p>
        </p:txBody>
      </p:sp>
      <p:sp>
        <p:nvSpPr>
          <p:cNvPr id="193540" name="Rectangle 4"/>
          <p:cNvSpPr>
            <a:spLocks noChangeArrowheads="1"/>
          </p:cNvSpPr>
          <p:nvPr/>
        </p:nvSpPr>
        <p:spPr bwMode="auto">
          <a:xfrm>
            <a:off x="134938" y="2289175"/>
            <a:ext cx="88741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1</a:t>
            </a:r>
            <a:r>
              <a:rPr lang="en-US" sz="2800" b="0" dirty="0">
                <a:solidFill>
                  <a:schemeClr val="tx1"/>
                </a:solidFill>
                <a:latin typeface="Gill Sans MT" pitchFamily="34" charset="0"/>
                <a:cs typeface="Arial" pitchFamily="34" charset="0"/>
              </a:rPr>
              <a:t> : The purpose of testing is to show </a:t>
            </a:r>
            <a:r>
              <a:rPr lang="en-US" sz="2800" b="0" dirty="0">
                <a:solidFill>
                  <a:srgbClr val="FFFF00"/>
                </a:solidFill>
                <a:latin typeface="Gill Sans MT" pitchFamily="34" charset="0"/>
                <a:cs typeface="Arial" pitchFamily="34" charset="0"/>
              </a:rPr>
              <a:t>correctness</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2</a:t>
            </a:r>
            <a:r>
              <a:rPr lang="en-US" sz="2800" b="0" dirty="0">
                <a:solidFill>
                  <a:schemeClr val="tx1"/>
                </a:solidFill>
                <a:latin typeface="Gill Sans MT" pitchFamily="34" charset="0"/>
                <a:cs typeface="Arial" pitchFamily="34" charset="0"/>
              </a:rPr>
              <a:t> : The purpose of testing is to show that the software </a:t>
            </a:r>
            <a:r>
              <a:rPr lang="en-US" sz="2800" b="0" dirty="0">
                <a:solidFill>
                  <a:srgbClr val="FFFF00"/>
                </a:solidFill>
                <a:latin typeface="Gill Sans MT" pitchFamily="34" charset="0"/>
                <a:cs typeface="Arial" pitchFamily="34" charset="0"/>
              </a:rPr>
              <a:t>doesn’t work</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3</a:t>
            </a:r>
            <a:r>
              <a:rPr lang="en-US" sz="2800" b="0" dirty="0">
                <a:solidFill>
                  <a:schemeClr val="tx1"/>
                </a:solidFill>
                <a:latin typeface="Gill Sans MT" pitchFamily="34" charset="0"/>
                <a:cs typeface="Arial" pitchFamily="34" charset="0"/>
              </a:rPr>
              <a:t> : The purpose of testing is not to prove anything specific, but to </a:t>
            </a:r>
            <a:r>
              <a:rPr lang="en-US" sz="2800" b="0" dirty="0">
                <a:solidFill>
                  <a:srgbClr val="FFFF00"/>
                </a:solidFill>
                <a:latin typeface="Gill Sans MT" pitchFamily="34" charset="0"/>
                <a:cs typeface="Arial" pitchFamily="34" charset="0"/>
              </a:rPr>
              <a:t>reduce the risk</a:t>
            </a:r>
            <a:r>
              <a:rPr lang="en-US" sz="2800" b="0" dirty="0">
                <a:solidFill>
                  <a:schemeClr val="tx1"/>
                </a:solidFill>
                <a:latin typeface="Gill Sans MT" pitchFamily="34" charset="0"/>
                <a:cs typeface="Arial" pitchFamily="34" charset="0"/>
              </a:rPr>
              <a:t> of using the software</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4</a:t>
            </a:r>
            <a:r>
              <a:rPr lang="en-US" sz="2800" b="0" dirty="0">
                <a:solidFill>
                  <a:schemeClr val="tx1"/>
                </a:solidFill>
                <a:latin typeface="Gill Sans MT" pitchFamily="34" charset="0"/>
                <a:cs typeface="Arial" pitchFamily="34" charset="0"/>
              </a:rPr>
              <a:t> : Testing is a </a:t>
            </a:r>
            <a:r>
              <a:rPr lang="en-US" sz="2800" b="0" dirty="0">
                <a:solidFill>
                  <a:srgbClr val="FFFF00"/>
                </a:solidFill>
                <a:latin typeface="Gill Sans MT" pitchFamily="34" charset="0"/>
                <a:cs typeface="Arial" pitchFamily="34" charset="0"/>
              </a:rPr>
              <a:t>mental discipline</a:t>
            </a:r>
            <a:r>
              <a:rPr lang="en-US" sz="2800" b="0" dirty="0">
                <a:solidFill>
                  <a:schemeClr val="tx1"/>
                </a:solidFill>
                <a:latin typeface="Gill Sans MT" pitchFamily="34" charset="0"/>
                <a:cs typeface="Arial" pitchFamily="34" charset="0"/>
              </a:rPr>
              <a:t> that helps all IT professionals develop higher quality software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par>
                          <p:cTn id="7" fill="hold" nodeType="withGroup">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193540">
                                            <p:txEl>
                                              <p:pRg st="1" end="1"/>
                                            </p:txEl>
                                          </p:spTgt>
                                        </p:tgtEl>
                                        <p:attrNameLst>
                                          <p:attrName>style.visibility</p:attrName>
                                        </p:attrNameLst>
                                      </p:cBhvr>
                                      <p:to>
                                        <p:strVal val="visible"/>
                                      </p:to>
                                    </p:set>
                                  </p:childTnLst>
                                </p:cTn>
                              </p:par>
                            </p:childTnLst>
                          </p:cTn>
                        </p:par>
                        <p:par>
                          <p:cTn id="10" fill="hold" nodeType="withGroup">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193540">
                                            <p:txEl>
                                              <p:pRg st="2" end="2"/>
                                            </p:txEl>
                                          </p:spTgt>
                                        </p:tgtEl>
                                        <p:attrNameLst>
                                          <p:attrName>style.visibility</p:attrName>
                                        </p:attrNameLst>
                                      </p:cBhvr>
                                      <p:to>
                                        <p:strVal val="visible"/>
                                      </p:to>
                                    </p:set>
                                  </p:childTnLst>
                                </p:cTn>
                              </p:par>
                            </p:childTnLst>
                          </p:cTn>
                        </p:par>
                        <p:par>
                          <p:cTn id="13" fill="hold" nodeType="withGroup">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798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smtClean="0">
                <a:solidFill>
                  <a:schemeClr val="tx1"/>
                </a:solidFill>
              </a:rPr>
              <a:pPr/>
              <a:t>15</a:t>
            </a:fld>
            <a:endParaRPr lang="en-US" sz="900" b="0" smtClean="0">
              <a:solidFill>
                <a:schemeClr val="tx1"/>
              </a:solidFill>
            </a:endParaRPr>
          </a:p>
        </p:txBody>
      </p:sp>
      <p:sp>
        <p:nvSpPr>
          <p:cNvPr id="79877" name="Rectangle 2"/>
          <p:cNvSpPr>
            <a:spLocks noGrp="1" noChangeArrowheads="1"/>
          </p:cNvSpPr>
          <p:nvPr>
            <p:ph type="title"/>
          </p:nvPr>
        </p:nvSpPr>
        <p:spPr>
          <a:xfrm>
            <a:off x="685800" y="96838"/>
            <a:ext cx="7772400" cy="919162"/>
          </a:xfrm>
        </p:spPr>
        <p:txBody>
          <a:bodyPr/>
          <a:lstStyle/>
          <a:p>
            <a:r>
              <a:rPr lang="en-US" smtClean="0"/>
              <a:t>Level 0 Thinking</a:t>
            </a:r>
          </a:p>
        </p:txBody>
      </p:sp>
      <p:sp>
        <p:nvSpPr>
          <p:cNvPr id="79878" name="Rectangle 3"/>
          <p:cNvSpPr>
            <a:spLocks noGrp="1" noChangeArrowheads="1"/>
          </p:cNvSpPr>
          <p:nvPr>
            <p:ph type="body" idx="1"/>
          </p:nvPr>
        </p:nvSpPr>
        <p:spPr>
          <a:xfrm>
            <a:off x="138113" y="914401"/>
            <a:ext cx="8867775" cy="5462588"/>
          </a:xfrm>
        </p:spPr>
        <p:txBody>
          <a:bodyPr/>
          <a:lstStyle/>
          <a:p>
            <a:r>
              <a:rPr lang="en-US" sz="3200" b="0" dirty="0" smtClean="0"/>
              <a:t>Testing is the </a:t>
            </a:r>
            <a:r>
              <a:rPr lang="en-US" sz="3200" b="0" dirty="0" smtClean="0">
                <a:solidFill>
                  <a:srgbClr val="FFFF00"/>
                </a:solidFill>
              </a:rPr>
              <a:t>same</a:t>
            </a:r>
            <a:r>
              <a:rPr lang="en-US" sz="3200" b="0" dirty="0" smtClean="0"/>
              <a:t> as debugging</a:t>
            </a:r>
          </a:p>
          <a:p>
            <a:pPr lvl="1"/>
            <a:endParaRPr lang="en-US" sz="2400" b="0" dirty="0" smtClean="0"/>
          </a:p>
          <a:p>
            <a:r>
              <a:rPr lang="en-US" sz="3200" b="0" dirty="0" smtClean="0"/>
              <a:t>Does </a:t>
            </a:r>
            <a:r>
              <a:rPr lang="en-US" sz="3200" b="0" u="sng" dirty="0" smtClean="0"/>
              <a:t>not</a:t>
            </a:r>
            <a:r>
              <a:rPr lang="en-US" sz="3200" b="0" dirty="0" smtClean="0"/>
              <a:t> distinguish between incorrect </a:t>
            </a:r>
            <a:r>
              <a:rPr lang="en-US" sz="3200" b="0" dirty="0" smtClean="0">
                <a:solidFill>
                  <a:srgbClr val="FFFF00"/>
                </a:solidFill>
              </a:rPr>
              <a:t>behavior</a:t>
            </a:r>
            <a:r>
              <a:rPr lang="en-US" sz="3200" b="0" dirty="0" smtClean="0"/>
              <a:t> and mistakes in the program</a:t>
            </a:r>
          </a:p>
          <a:p>
            <a:pPr lvl="1"/>
            <a:endParaRPr lang="en-US" sz="2400" b="0" dirty="0" smtClean="0"/>
          </a:p>
          <a:p>
            <a:r>
              <a:rPr lang="en-US" sz="3200" b="0" dirty="0" smtClean="0"/>
              <a:t>Does </a:t>
            </a:r>
            <a:r>
              <a:rPr lang="en-US" sz="3200" b="0" u="sng" dirty="0" smtClean="0"/>
              <a:t>not</a:t>
            </a:r>
            <a:r>
              <a:rPr lang="en-US" sz="3200" b="0" dirty="0" smtClean="0"/>
              <a:t> help develop software that is </a:t>
            </a:r>
            <a:r>
              <a:rPr lang="en-US" sz="3200" b="0" dirty="0" smtClean="0">
                <a:solidFill>
                  <a:srgbClr val="FFFF00"/>
                </a:solidFill>
              </a:rPr>
              <a:t>reliable</a:t>
            </a:r>
            <a:r>
              <a:rPr lang="en-US" sz="3200" b="0" dirty="0" smtClean="0"/>
              <a:t> or </a:t>
            </a:r>
            <a:r>
              <a:rPr lang="en-US" sz="3200" b="0" dirty="0" smtClean="0">
                <a:solidFill>
                  <a:srgbClr val="FFFF00"/>
                </a:solidFill>
              </a:rPr>
              <a:t>safe</a:t>
            </a:r>
          </a:p>
        </p:txBody>
      </p:sp>
      <p:sp>
        <p:nvSpPr>
          <p:cNvPr id="194564" name="Text Box 4"/>
          <p:cNvSpPr txBox="1">
            <a:spLocks noChangeArrowheads="1"/>
          </p:cNvSpPr>
          <p:nvPr/>
        </p:nvSpPr>
        <p:spPr bwMode="auto">
          <a:xfrm>
            <a:off x="609600" y="5257800"/>
            <a:ext cx="7924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we teach undergraduate CS majors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08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smtClean="0">
                <a:solidFill>
                  <a:schemeClr val="tx1"/>
                </a:solidFill>
              </a:rPr>
              <a:pPr/>
              <a:t>16</a:t>
            </a:fld>
            <a:endParaRPr lang="en-US" sz="900" b="0" smtClean="0">
              <a:solidFill>
                <a:schemeClr val="tx1"/>
              </a:solidFill>
            </a:endParaRPr>
          </a:p>
        </p:txBody>
      </p:sp>
      <p:sp>
        <p:nvSpPr>
          <p:cNvPr id="80901" name="Rectangle 2"/>
          <p:cNvSpPr>
            <a:spLocks noGrp="1" noChangeArrowheads="1"/>
          </p:cNvSpPr>
          <p:nvPr>
            <p:ph type="title"/>
          </p:nvPr>
        </p:nvSpPr>
        <p:spPr/>
        <p:txBody>
          <a:bodyPr/>
          <a:lstStyle/>
          <a:p>
            <a:r>
              <a:rPr lang="en-US" smtClean="0"/>
              <a:t>Level 1 Thinking</a:t>
            </a:r>
          </a:p>
        </p:txBody>
      </p:sp>
      <p:sp>
        <p:nvSpPr>
          <p:cNvPr id="80902" name="Rectangle 3"/>
          <p:cNvSpPr>
            <a:spLocks noGrp="1" noChangeArrowheads="1"/>
          </p:cNvSpPr>
          <p:nvPr>
            <p:ph type="body" idx="1"/>
          </p:nvPr>
        </p:nvSpPr>
        <p:spPr>
          <a:xfrm>
            <a:off x="140677" y="904352"/>
            <a:ext cx="8882743" cy="4612193"/>
          </a:xfrm>
        </p:spPr>
        <p:txBody>
          <a:bodyPr/>
          <a:lstStyle/>
          <a:p>
            <a:r>
              <a:rPr lang="en-US" sz="3200" b="0" dirty="0" smtClean="0"/>
              <a:t>Purpose is to show </a:t>
            </a:r>
            <a:r>
              <a:rPr lang="en-US" sz="3200" b="0" dirty="0" smtClean="0">
                <a:solidFill>
                  <a:srgbClr val="FFFF00"/>
                </a:solidFill>
              </a:rPr>
              <a:t>correctness</a:t>
            </a:r>
          </a:p>
          <a:p>
            <a:r>
              <a:rPr lang="en-US" sz="3200" b="0" dirty="0" smtClean="0"/>
              <a:t>Correctness is </a:t>
            </a:r>
            <a:r>
              <a:rPr lang="en-US" sz="3200" b="0" dirty="0" smtClean="0">
                <a:solidFill>
                  <a:srgbClr val="FFFF00"/>
                </a:solidFill>
              </a:rPr>
              <a:t>impossible</a:t>
            </a:r>
            <a:r>
              <a:rPr lang="en-US" sz="3200" b="0" dirty="0" smtClean="0"/>
              <a:t> to achieve</a:t>
            </a:r>
          </a:p>
          <a:p>
            <a:r>
              <a:rPr lang="en-US" sz="3200" b="0" dirty="0" smtClean="0"/>
              <a:t>What do we know if </a:t>
            </a:r>
            <a:r>
              <a:rPr lang="en-US" sz="3200" b="0" dirty="0" smtClean="0">
                <a:solidFill>
                  <a:srgbClr val="FFFF00"/>
                </a:solidFill>
              </a:rPr>
              <a:t>no failures</a:t>
            </a:r>
            <a:r>
              <a:rPr lang="en-US" sz="3200" b="0" dirty="0" smtClean="0"/>
              <a:t>?</a:t>
            </a:r>
          </a:p>
          <a:p>
            <a:pPr lvl="1"/>
            <a:r>
              <a:rPr lang="en-US" sz="2400" b="0" dirty="0" smtClean="0"/>
              <a:t>Good software or bad tests?</a:t>
            </a:r>
          </a:p>
          <a:p>
            <a:r>
              <a:rPr lang="en-US" sz="3200" b="0" dirty="0" smtClean="0">
                <a:solidFill>
                  <a:srgbClr val="FFFF00"/>
                </a:solidFill>
              </a:rPr>
              <a:t>Test engineers</a:t>
            </a:r>
            <a:r>
              <a:rPr lang="en-US" sz="3200" b="0" dirty="0" smtClean="0"/>
              <a:t> have no:</a:t>
            </a:r>
          </a:p>
          <a:p>
            <a:pPr lvl="1"/>
            <a:r>
              <a:rPr lang="en-US" sz="2400" b="0" dirty="0" smtClean="0"/>
              <a:t>Strict goal</a:t>
            </a:r>
          </a:p>
          <a:p>
            <a:pPr lvl="1"/>
            <a:r>
              <a:rPr lang="en-US" sz="2400" b="0" dirty="0" smtClean="0"/>
              <a:t>Real stopping rule</a:t>
            </a:r>
          </a:p>
          <a:p>
            <a:pPr lvl="1"/>
            <a:r>
              <a:rPr lang="en-US" sz="2400" b="0" dirty="0" smtClean="0"/>
              <a:t>Formal test technique</a:t>
            </a:r>
          </a:p>
          <a:p>
            <a:pPr lvl="1"/>
            <a:r>
              <a:rPr lang="en-US" sz="2400" b="0" dirty="0" smtClean="0"/>
              <a:t>Test managers are </a:t>
            </a:r>
            <a:r>
              <a:rPr lang="en-US" sz="2400" b="0" dirty="0" smtClean="0">
                <a:solidFill>
                  <a:srgbClr val="FFFF00"/>
                </a:solidFill>
                <a:latin typeface="Comic Sans MS" pitchFamily="66" charset="0"/>
              </a:rPr>
              <a:t>powerless</a:t>
            </a:r>
          </a:p>
        </p:txBody>
      </p:sp>
      <p:sp>
        <p:nvSpPr>
          <p:cNvPr id="195588" name="Text Box 4"/>
          <p:cNvSpPr txBox="1">
            <a:spLocks noChangeArrowheads="1"/>
          </p:cNvSpPr>
          <p:nvPr/>
        </p:nvSpPr>
        <p:spPr bwMode="auto">
          <a:xfrm>
            <a:off x="762000" y="5613400"/>
            <a:ext cx="76200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hardware engineers often expect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19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smtClean="0">
                <a:solidFill>
                  <a:schemeClr val="tx1"/>
                </a:solidFill>
              </a:rPr>
              <a:pPr/>
              <a:t>17</a:t>
            </a:fld>
            <a:endParaRPr lang="en-US" sz="900" b="0" smtClean="0">
              <a:solidFill>
                <a:schemeClr val="tx1"/>
              </a:solidFill>
            </a:endParaRPr>
          </a:p>
        </p:txBody>
      </p:sp>
      <p:sp>
        <p:nvSpPr>
          <p:cNvPr id="81925" name="Rectangle 2"/>
          <p:cNvSpPr>
            <a:spLocks noGrp="1" noChangeArrowheads="1"/>
          </p:cNvSpPr>
          <p:nvPr>
            <p:ph type="title"/>
          </p:nvPr>
        </p:nvSpPr>
        <p:spPr/>
        <p:txBody>
          <a:bodyPr/>
          <a:lstStyle/>
          <a:p>
            <a:r>
              <a:rPr lang="en-US" smtClean="0"/>
              <a:t>Level 2 Thinking</a:t>
            </a:r>
          </a:p>
        </p:txBody>
      </p:sp>
      <p:sp>
        <p:nvSpPr>
          <p:cNvPr id="81926" name="Rectangle 3"/>
          <p:cNvSpPr>
            <a:spLocks noGrp="1" noChangeArrowheads="1"/>
          </p:cNvSpPr>
          <p:nvPr>
            <p:ph type="body" idx="1"/>
          </p:nvPr>
        </p:nvSpPr>
        <p:spPr>
          <a:xfrm>
            <a:off x="138113" y="787400"/>
            <a:ext cx="8867775" cy="5589588"/>
          </a:xfrm>
        </p:spPr>
        <p:txBody>
          <a:bodyPr/>
          <a:lstStyle/>
          <a:p>
            <a:r>
              <a:rPr lang="en-US" sz="3200" b="0" dirty="0" smtClean="0"/>
              <a:t>Purpose is to show </a:t>
            </a:r>
            <a:r>
              <a:rPr lang="en-US" sz="3200" b="0" dirty="0" smtClean="0">
                <a:solidFill>
                  <a:srgbClr val="FFFF00"/>
                </a:solidFill>
              </a:rPr>
              <a:t>failures</a:t>
            </a:r>
          </a:p>
          <a:p>
            <a:pPr lvl="1"/>
            <a:endParaRPr lang="en-US" sz="2400" b="0" dirty="0" smtClean="0"/>
          </a:p>
          <a:p>
            <a:r>
              <a:rPr lang="en-US" sz="3200" b="0" dirty="0" smtClean="0"/>
              <a:t>Looking for failures is a </a:t>
            </a:r>
            <a:r>
              <a:rPr lang="en-US" sz="3200" b="0" dirty="0" smtClean="0">
                <a:solidFill>
                  <a:srgbClr val="FFFF00"/>
                </a:solidFill>
              </a:rPr>
              <a:t>negative</a:t>
            </a:r>
            <a:r>
              <a:rPr lang="en-US" sz="3200" b="0" dirty="0" smtClean="0"/>
              <a:t> activity</a:t>
            </a:r>
          </a:p>
          <a:p>
            <a:pPr lvl="1"/>
            <a:endParaRPr lang="en-US" sz="2400" b="0" dirty="0" smtClean="0"/>
          </a:p>
          <a:p>
            <a:r>
              <a:rPr lang="en-US" sz="3200" b="0" dirty="0" smtClean="0"/>
              <a:t>Puts testers and developers into an </a:t>
            </a:r>
            <a:r>
              <a:rPr lang="en-US" sz="3200" b="0" dirty="0" smtClean="0">
                <a:solidFill>
                  <a:srgbClr val="FFFF00"/>
                </a:solidFill>
              </a:rPr>
              <a:t>adversarial</a:t>
            </a:r>
            <a:r>
              <a:rPr lang="en-US" sz="3200" b="0" dirty="0" smtClean="0"/>
              <a:t> relationship</a:t>
            </a:r>
          </a:p>
          <a:p>
            <a:pPr lvl="1"/>
            <a:endParaRPr lang="en-US" sz="2400" b="0" dirty="0" smtClean="0"/>
          </a:p>
          <a:p>
            <a:r>
              <a:rPr lang="en-US" sz="3200" b="0" dirty="0" smtClean="0"/>
              <a:t>What if there are </a:t>
            </a:r>
            <a:r>
              <a:rPr lang="en-US" sz="3200" b="0" dirty="0" smtClean="0">
                <a:solidFill>
                  <a:srgbClr val="FFFF00"/>
                </a:solidFill>
              </a:rPr>
              <a:t>no failures</a:t>
            </a:r>
            <a:r>
              <a:rPr lang="en-US" sz="3200" b="0" dirty="0" smtClean="0"/>
              <a:t>?</a:t>
            </a:r>
          </a:p>
        </p:txBody>
      </p:sp>
      <p:sp>
        <p:nvSpPr>
          <p:cNvPr id="196612" name="Text Box 4"/>
          <p:cNvSpPr txBox="1">
            <a:spLocks noChangeArrowheads="1"/>
          </p:cNvSpPr>
          <p:nvPr/>
        </p:nvSpPr>
        <p:spPr bwMode="auto">
          <a:xfrm>
            <a:off x="1104900" y="4953000"/>
            <a:ext cx="6934200" cy="117316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anose="020B0502020104020203" pitchFamily="34" charset="0"/>
                <a:cs typeface="Arial" pitchFamily="34" charset="0"/>
              </a:rPr>
              <a:t>This describes most software companies.</a:t>
            </a:r>
          </a:p>
          <a:p>
            <a:pPr algn="ctr">
              <a:spcBef>
                <a:spcPct val="50000"/>
              </a:spcBef>
              <a:defRPr/>
            </a:pPr>
            <a:r>
              <a:rPr lang="en-US" sz="2800" b="0" dirty="0">
                <a:effectLst>
                  <a:outerShdw blurRad="38100" dist="38100" dir="2700000" algn="tl">
                    <a:srgbClr val="000000"/>
                  </a:outerShdw>
                </a:effectLst>
                <a:latin typeface="Gill Sans MT" panose="020B0502020104020203" pitchFamily="34" charset="0"/>
                <a:cs typeface="Arial" pitchFamily="34" charset="0"/>
              </a:rPr>
              <a:t>How can we move to a </a:t>
            </a:r>
            <a:r>
              <a:rPr lang="en-US" sz="2800" b="0" i="1" u="sng" dirty="0">
                <a:effectLst>
                  <a:outerShdw blurRad="38100" dist="38100" dir="2700000" algn="tl">
                    <a:srgbClr val="000000"/>
                  </a:outerShdw>
                </a:effectLst>
                <a:latin typeface="Gill Sans MT" panose="020B0502020104020203" pitchFamily="34" charset="0"/>
                <a:cs typeface="Arial" pitchFamily="34" charset="0"/>
              </a:rPr>
              <a:t>team approach</a:t>
            </a:r>
            <a:r>
              <a:rPr lang="en-US" sz="2800" b="0" dirty="0">
                <a:effectLst>
                  <a:outerShdw blurRad="38100" dist="38100" dir="2700000" algn="tl">
                    <a:srgbClr val="000000"/>
                  </a:outerShdw>
                </a:effectLst>
                <a:latin typeface="Gill Sans MT" panose="020B0502020104020203" pitchFamily="34" charset="0"/>
                <a:cs typeface="Arial" pitchFamily="34" charset="0"/>
              </a:rPr>
              <a:t> </a:t>
            </a:r>
            <a:r>
              <a:rPr lang="en-US" sz="2800" b="0" dirty="0" smtClean="0">
                <a:effectLst>
                  <a:outerShdw blurRad="38100" dist="38100" dir="2700000" algn="tl">
                    <a:srgbClr val="000000"/>
                  </a:outerShdw>
                </a:effectLst>
                <a:latin typeface="Gill Sans MT" panose="020B0502020104020203" pitchFamily="34" charset="0"/>
                <a:cs typeface="Arial" pitchFamily="34" charset="0"/>
              </a:rPr>
              <a:t>??</a:t>
            </a:r>
            <a:endParaRPr lang="en-US" sz="2800" b="0" dirty="0">
              <a:effectLst>
                <a:outerShdw blurRad="38100" dist="38100" dir="2700000" algn="tl">
                  <a:srgbClr val="000000"/>
                </a:outerShdw>
              </a:effectLst>
              <a:latin typeface="Gill Sans MT" panose="020B0502020104020203"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29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smtClean="0">
                <a:solidFill>
                  <a:schemeClr val="tx1"/>
                </a:solidFill>
              </a:rPr>
              <a:pPr/>
              <a:t>18</a:t>
            </a:fld>
            <a:endParaRPr lang="en-US" sz="900" b="0" smtClean="0">
              <a:solidFill>
                <a:schemeClr val="tx1"/>
              </a:solidFill>
            </a:endParaRPr>
          </a:p>
        </p:txBody>
      </p:sp>
      <p:sp>
        <p:nvSpPr>
          <p:cNvPr id="82949" name="Rectangle 2"/>
          <p:cNvSpPr>
            <a:spLocks noGrp="1" noChangeArrowheads="1"/>
          </p:cNvSpPr>
          <p:nvPr>
            <p:ph type="title"/>
          </p:nvPr>
        </p:nvSpPr>
        <p:spPr/>
        <p:txBody>
          <a:bodyPr/>
          <a:lstStyle/>
          <a:p>
            <a:r>
              <a:rPr lang="en-US" smtClean="0"/>
              <a:t>Level 3 Thinking</a:t>
            </a:r>
          </a:p>
        </p:txBody>
      </p:sp>
      <p:sp>
        <p:nvSpPr>
          <p:cNvPr id="82950" name="Rectangle 3"/>
          <p:cNvSpPr>
            <a:spLocks noGrp="1" noChangeArrowheads="1"/>
          </p:cNvSpPr>
          <p:nvPr>
            <p:ph type="body" idx="1"/>
          </p:nvPr>
        </p:nvSpPr>
        <p:spPr>
          <a:xfrm>
            <a:off x="138113" y="815975"/>
            <a:ext cx="8867775" cy="5561013"/>
          </a:xfrm>
        </p:spPr>
        <p:txBody>
          <a:bodyPr/>
          <a:lstStyle/>
          <a:p>
            <a:r>
              <a:rPr lang="en-US" sz="3200" b="0" dirty="0" smtClean="0"/>
              <a:t>Testing can only show the </a:t>
            </a:r>
            <a:r>
              <a:rPr lang="en-US" sz="3200" b="0" dirty="0" smtClean="0">
                <a:solidFill>
                  <a:srgbClr val="FFFF00"/>
                </a:solidFill>
              </a:rPr>
              <a:t>presence of failures</a:t>
            </a:r>
          </a:p>
          <a:p>
            <a:pPr lvl="1"/>
            <a:endParaRPr lang="en-US" sz="2400" b="0" dirty="0" smtClean="0"/>
          </a:p>
          <a:p>
            <a:r>
              <a:rPr lang="en-US" sz="3200" b="0" dirty="0" smtClean="0"/>
              <a:t>Whenever we use software, we incur some </a:t>
            </a:r>
            <a:r>
              <a:rPr lang="en-US" sz="3200" b="0" dirty="0" smtClean="0">
                <a:solidFill>
                  <a:srgbClr val="FFFF00"/>
                </a:solidFill>
              </a:rPr>
              <a:t>risk</a:t>
            </a:r>
          </a:p>
          <a:p>
            <a:pPr lvl="1"/>
            <a:endParaRPr lang="en-US" sz="2400" b="0" dirty="0" smtClean="0"/>
          </a:p>
          <a:p>
            <a:r>
              <a:rPr lang="en-US" sz="3200" b="0" dirty="0" smtClean="0"/>
              <a:t>Risk may be </a:t>
            </a:r>
            <a:r>
              <a:rPr lang="en-US" sz="3200" b="0" dirty="0" smtClean="0">
                <a:solidFill>
                  <a:srgbClr val="FFFF00"/>
                </a:solidFill>
              </a:rPr>
              <a:t>small</a:t>
            </a:r>
            <a:r>
              <a:rPr lang="en-US" sz="3200" b="0" dirty="0" smtClean="0"/>
              <a:t> and consequences unimportant</a:t>
            </a:r>
          </a:p>
          <a:p>
            <a:pPr lvl="1"/>
            <a:endParaRPr lang="en-US" sz="2400" b="0" dirty="0" smtClean="0"/>
          </a:p>
          <a:p>
            <a:r>
              <a:rPr lang="en-US" sz="3200" b="0" dirty="0" smtClean="0"/>
              <a:t>Risk may be </a:t>
            </a:r>
            <a:r>
              <a:rPr lang="en-US" sz="3200" b="0" dirty="0" smtClean="0">
                <a:solidFill>
                  <a:srgbClr val="FFFF00"/>
                </a:solidFill>
              </a:rPr>
              <a:t>great</a:t>
            </a:r>
            <a:r>
              <a:rPr lang="en-US" sz="3200" b="0" dirty="0" smtClean="0"/>
              <a:t> and consequences catastrophic</a:t>
            </a:r>
          </a:p>
          <a:p>
            <a:pPr lvl="1"/>
            <a:endParaRPr lang="en-US" sz="2400" b="0" dirty="0" smtClean="0"/>
          </a:p>
          <a:p>
            <a:r>
              <a:rPr lang="en-US" sz="3200" b="0" dirty="0" smtClean="0"/>
              <a:t>Testers and developers cooperate to </a:t>
            </a:r>
            <a:r>
              <a:rPr lang="en-US" sz="3200" b="0" dirty="0" smtClean="0">
                <a:solidFill>
                  <a:srgbClr val="FFFF00"/>
                </a:solidFill>
              </a:rPr>
              <a:t>reduce risk</a:t>
            </a:r>
          </a:p>
        </p:txBody>
      </p:sp>
      <p:sp>
        <p:nvSpPr>
          <p:cNvPr id="197636" name="Text Box 4"/>
          <p:cNvSpPr txBox="1">
            <a:spLocks noChangeArrowheads="1"/>
          </p:cNvSpPr>
          <p:nvPr/>
        </p:nvSpPr>
        <p:spPr bwMode="auto">
          <a:xfrm>
            <a:off x="228600" y="5627072"/>
            <a:ext cx="8686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describes a few “enlightened” software companies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839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smtClean="0">
                <a:solidFill>
                  <a:schemeClr val="tx1"/>
                </a:solidFill>
              </a:rPr>
              <a:pPr/>
              <a:t>19</a:t>
            </a:fld>
            <a:endParaRPr lang="en-US" sz="900" b="0" smtClean="0">
              <a:solidFill>
                <a:schemeClr val="tx1"/>
              </a:solidFill>
            </a:endParaRPr>
          </a:p>
        </p:txBody>
      </p:sp>
      <p:sp>
        <p:nvSpPr>
          <p:cNvPr id="83973" name="Rectangle 2"/>
          <p:cNvSpPr>
            <a:spLocks noGrp="1" noChangeArrowheads="1"/>
          </p:cNvSpPr>
          <p:nvPr>
            <p:ph type="title"/>
          </p:nvPr>
        </p:nvSpPr>
        <p:spPr/>
        <p:txBody>
          <a:bodyPr/>
          <a:lstStyle/>
          <a:p>
            <a:r>
              <a:rPr lang="en-US" smtClean="0"/>
              <a:t>Level 4 Thinking</a:t>
            </a:r>
          </a:p>
        </p:txBody>
      </p:sp>
      <p:sp>
        <p:nvSpPr>
          <p:cNvPr id="83974" name="Rectangle 3"/>
          <p:cNvSpPr>
            <a:spLocks noGrp="1" noChangeArrowheads="1"/>
          </p:cNvSpPr>
          <p:nvPr>
            <p:ph type="body" idx="1"/>
          </p:nvPr>
        </p:nvSpPr>
        <p:spPr>
          <a:xfrm>
            <a:off x="76200" y="898525"/>
            <a:ext cx="8991600" cy="5135563"/>
          </a:xfrm>
        </p:spPr>
        <p:txBody>
          <a:bodyPr/>
          <a:lstStyle/>
          <a:p>
            <a:pPr algn="ctr">
              <a:buFont typeface="Monotype Sorts" charset="2"/>
              <a:buNone/>
            </a:pPr>
            <a:r>
              <a:rPr lang="en-US" sz="3600" b="0" dirty="0" smtClean="0">
                <a:solidFill>
                  <a:schemeClr val="tx2"/>
                </a:solidFill>
              </a:rPr>
              <a:t>A mental discipline that increases quality</a:t>
            </a:r>
          </a:p>
          <a:p>
            <a:endParaRPr lang="en-US" sz="2800" b="0" dirty="0" smtClean="0"/>
          </a:p>
          <a:p>
            <a:r>
              <a:rPr lang="en-US" sz="2800" b="0" dirty="0" smtClean="0"/>
              <a:t>Testing is only </a:t>
            </a:r>
            <a:r>
              <a:rPr lang="en-US" sz="2800" b="0" dirty="0" smtClean="0">
                <a:solidFill>
                  <a:srgbClr val="FFFF00"/>
                </a:solidFill>
              </a:rPr>
              <a:t>one way</a:t>
            </a:r>
            <a:r>
              <a:rPr lang="en-US" sz="2800" b="0" dirty="0" smtClean="0"/>
              <a:t> to increase quality</a:t>
            </a:r>
          </a:p>
          <a:p>
            <a:pPr lvl="1"/>
            <a:endParaRPr lang="en-US" b="0" dirty="0" smtClean="0"/>
          </a:p>
          <a:p>
            <a:r>
              <a:rPr lang="en-US" sz="2800" b="0" dirty="0" smtClean="0"/>
              <a:t>Test engineers can become </a:t>
            </a:r>
            <a:r>
              <a:rPr lang="en-US" sz="2800" b="0" dirty="0" smtClean="0">
                <a:solidFill>
                  <a:srgbClr val="FFFF00"/>
                </a:solidFill>
              </a:rPr>
              <a:t>technical leaders</a:t>
            </a:r>
            <a:r>
              <a:rPr lang="en-US" sz="2800" b="0" dirty="0" smtClean="0"/>
              <a:t> of the project</a:t>
            </a:r>
          </a:p>
          <a:p>
            <a:pPr lvl="1"/>
            <a:endParaRPr lang="en-US" b="0" dirty="0" smtClean="0"/>
          </a:p>
          <a:p>
            <a:r>
              <a:rPr lang="en-US" sz="2800" b="0" dirty="0" smtClean="0"/>
              <a:t>Primary responsibility to </a:t>
            </a:r>
            <a:r>
              <a:rPr lang="en-US" sz="2800" b="0" dirty="0" smtClean="0">
                <a:solidFill>
                  <a:srgbClr val="FFFF00"/>
                </a:solidFill>
              </a:rPr>
              <a:t>measure and improve</a:t>
            </a:r>
            <a:r>
              <a:rPr lang="en-US" sz="2800" b="0" dirty="0" smtClean="0"/>
              <a:t> software quality</a:t>
            </a:r>
          </a:p>
          <a:p>
            <a:pPr lvl="1"/>
            <a:endParaRPr lang="en-US" b="0" dirty="0" smtClean="0"/>
          </a:p>
          <a:p>
            <a:r>
              <a:rPr lang="en-US" sz="2800" b="0" dirty="0" smtClean="0"/>
              <a:t>Their expertise should </a:t>
            </a:r>
            <a:r>
              <a:rPr lang="en-US" sz="2800" b="0" dirty="0" smtClean="0">
                <a:solidFill>
                  <a:srgbClr val="FFFF00"/>
                </a:solidFill>
              </a:rPr>
              <a:t>help the developers</a:t>
            </a:r>
          </a:p>
        </p:txBody>
      </p:sp>
      <p:sp>
        <p:nvSpPr>
          <p:cNvPr id="198660" name="Text Box 4"/>
          <p:cNvSpPr txBox="1">
            <a:spLocks noChangeArrowheads="1"/>
          </p:cNvSpPr>
          <p:nvPr/>
        </p:nvSpPr>
        <p:spPr bwMode="auto">
          <a:xfrm>
            <a:off x="685800" y="5839908"/>
            <a:ext cx="77724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Testing in the 21st Century</a:t>
            </a:r>
          </a:p>
        </p:txBody>
      </p:sp>
      <p:sp>
        <p:nvSpPr>
          <p:cNvPr id="5123" name="Content Placeholder 2"/>
          <p:cNvSpPr>
            <a:spLocks noGrp="1"/>
          </p:cNvSpPr>
          <p:nvPr>
            <p:ph idx="1"/>
          </p:nvPr>
        </p:nvSpPr>
        <p:spPr>
          <a:xfrm>
            <a:off x="88900" y="770021"/>
            <a:ext cx="8966200" cy="5606967"/>
          </a:xfrm>
        </p:spPr>
        <p:txBody>
          <a:bodyPr/>
          <a:lstStyle/>
          <a:p>
            <a:r>
              <a:rPr lang="en-US" sz="2800" b="0" dirty="0" smtClean="0"/>
              <a:t>Software defines </a:t>
            </a:r>
            <a:r>
              <a:rPr lang="en-US" sz="2800" b="0" dirty="0" smtClean="0">
                <a:solidFill>
                  <a:srgbClr val="FFFF00"/>
                </a:solidFill>
              </a:rPr>
              <a:t>behavior</a:t>
            </a:r>
            <a:endParaRPr lang="en-US" b="0" dirty="0" smtClean="0">
              <a:solidFill>
                <a:srgbClr val="FFFF00"/>
              </a:solidFill>
            </a:endParaRPr>
          </a:p>
          <a:p>
            <a:pPr lvl="1"/>
            <a:r>
              <a:rPr lang="en-US" sz="1800" b="0" dirty="0" smtClean="0"/>
              <a:t>network routers, finance, switching networks, other infrastructure</a:t>
            </a:r>
          </a:p>
          <a:p>
            <a:r>
              <a:rPr lang="en-US" sz="2800" b="0" dirty="0" smtClean="0"/>
              <a:t>Today’s software </a:t>
            </a:r>
            <a:r>
              <a:rPr lang="en-US" sz="2800" b="0" dirty="0" smtClean="0">
                <a:solidFill>
                  <a:schemeClr val="tx2"/>
                </a:solidFill>
              </a:rPr>
              <a:t>market</a:t>
            </a:r>
            <a:r>
              <a:rPr lang="en-US" sz="2800" b="0" dirty="0" smtClean="0"/>
              <a:t> :</a:t>
            </a:r>
          </a:p>
          <a:p>
            <a:pPr lvl="1"/>
            <a:r>
              <a:rPr lang="en-US" sz="2000" b="0" dirty="0" smtClean="0"/>
              <a:t>is much </a:t>
            </a:r>
            <a:r>
              <a:rPr lang="en-US" sz="2000" b="0" dirty="0" smtClean="0">
                <a:solidFill>
                  <a:schemeClr val="tx2"/>
                </a:solidFill>
              </a:rPr>
              <a:t>bigger</a:t>
            </a:r>
          </a:p>
          <a:p>
            <a:pPr lvl="1"/>
            <a:r>
              <a:rPr lang="en-US" sz="2000" b="0" dirty="0" smtClean="0"/>
              <a:t>is more </a:t>
            </a:r>
            <a:r>
              <a:rPr lang="en-US" sz="2000" b="0" dirty="0" smtClean="0">
                <a:solidFill>
                  <a:schemeClr val="tx2"/>
                </a:solidFill>
              </a:rPr>
              <a:t>competitive</a:t>
            </a:r>
          </a:p>
          <a:p>
            <a:pPr lvl="1"/>
            <a:r>
              <a:rPr lang="en-US" sz="2000" b="0" dirty="0" smtClean="0"/>
              <a:t>has more </a:t>
            </a:r>
            <a:r>
              <a:rPr lang="en-US" sz="2000" b="0" dirty="0" smtClean="0">
                <a:solidFill>
                  <a:schemeClr val="tx2"/>
                </a:solidFill>
              </a:rPr>
              <a:t>users</a:t>
            </a:r>
          </a:p>
          <a:p>
            <a:r>
              <a:rPr lang="en-US" sz="2800" b="0" dirty="0" smtClean="0">
                <a:solidFill>
                  <a:srgbClr val="FFFF00"/>
                </a:solidFill>
              </a:rPr>
              <a:t>Embedded Control</a:t>
            </a:r>
            <a:r>
              <a:rPr lang="en-US" sz="2800" b="0" dirty="0" smtClean="0"/>
              <a:t> Applications</a:t>
            </a:r>
          </a:p>
          <a:p>
            <a:pPr lvl="1"/>
            <a:r>
              <a:rPr lang="en-US" sz="1800" b="0" dirty="0" smtClean="0"/>
              <a:t>airplanes, air traffic control</a:t>
            </a:r>
          </a:p>
          <a:p>
            <a:pPr lvl="1"/>
            <a:r>
              <a:rPr lang="en-US" sz="1800" b="0" dirty="0" smtClean="0"/>
              <a:t>spaceships</a:t>
            </a:r>
          </a:p>
          <a:p>
            <a:pPr lvl="1"/>
            <a:r>
              <a:rPr lang="en-US" sz="1800" b="0" dirty="0" smtClean="0"/>
              <a:t>watches</a:t>
            </a:r>
          </a:p>
          <a:p>
            <a:pPr lvl="1"/>
            <a:r>
              <a:rPr lang="en-US" sz="1800" b="0" dirty="0" smtClean="0"/>
              <a:t>ovens</a:t>
            </a:r>
          </a:p>
          <a:p>
            <a:pPr lvl="1">
              <a:lnSpc>
                <a:spcPct val="80000"/>
              </a:lnSpc>
            </a:pPr>
            <a:r>
              <a:rPr lang="en-US" sz="1800" b="0" dirty="0" smtClean="0"/>
              <a:t>remote controllers</a:t>
            </a:r>
            <a:endParaRPr lang="en-US" sz="2400" b="0" dirty="0" smtClean="0"/>
          </a:p>
          <a:p>
            <a:r>
              <a:rPr lang="en-US" sz="2800" b="0" dirty="0" smtClean="0">
                <a:solidFill>
                  <a:schemeClr val="tx2"/>
                </a:solidFill>
              </a:rPr>
              <a:t>Agile</a:t>
            </a:r>
            <a:r>
              <a:rPr lang="en-US" sz="2800" b="0" dirty="0" smtClean="0"/>
              <a:t> processes put increased pressure on testers</a:t>
            </a:r>
          </a:p>
          <a:p>
            <a:pPr lvl="1"/>
            <a:r>
              <a:rPr lang="en-US" sz="2000" b="0" dirty="0" smtClean="0">
                <a:solidFill>
                  <a:schemeClr val="tx2"/>
                </a:solidFill>
              </a:rPr>
              <a:t>Programmers</a:t>
            </a:r>
            <a:r>
              <a:rPr lang="en-US" sz="2000" b="0" dirty="0" smtClean="0"/>
              <a:t> must </a:t>
            </a:r>
            <a:r>
              <a:rPr lang="en-US" sz="2000" b="0" dirty="0" smtClean="0">
                <a:solidFill>
                  <a:schemeClr val="tx2"/>
                </a:solidFill>
              </a:rPr>
              <a:t>unit</a:t>
            </a:r>
            <a:r>
              <a:rPr lang="en-US" sz="2000" b="0" dirty="0" smtClean="0"/>
              <a:t> test – with no training or education!</a:t>
            </a:r>
          </a:p>
          <a:p>
            <a:pPr lvl="1"/>
            <a:r>
              <a:rPr lang="en-US" sz="2000" b="0" dirty="0" smtClean="0"/>
              <a:t>Tests are key to </a:t>
            </a:r>
            <a:r>
              <a:rPr lang="en-US" sz="2000" b="0" dirty="0" smtClean="0">
                <a:solidFill>
                  <a:schemeClr val="tx2"/>
                </a:solidFill>
              </a:rPr>
              <a:t>functional requirements</a:t>
            </a:r>
            <a:r>
              <a:rPr lang="en-US" sz="2000" b="0" dirty="0" smtClean="0"/>
              <a:t> – but who builds those tests ?</a:t>
            </a:r>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smtClean="0">
                <a:solidFill>
                  <a:schemeClr val="tx1"/>
                </a:solidFill>
              </a:rPr>
              <a:pPr/>
              <a:t>2</a:t>
            </a:fld>
            <a:endParaRPr lang="en-US" sz="900" b="0" smtClean="0">
              <a:solidFill>
                <a:schemeClr val="tx1"/>
              </a:solidFill>
            </a:endParaRPr>
          </a:p>
        </p:txBody>
      </p:sp>
      <p:sp>
        <p:nvSpPr>
          <p:cNvPr id="5127" name="Text Box 4"/>
          <p:cNvSpPr txBox="1">
            <a:spLocks noChangeArrowheads="1"/>
          </p:cNvSpPr>
          <p:nvPr/>
        </p:nvSpPr>
        <p:spPr bwMode="auto">
          <a:xfrm>
            <a:off x="3317875" y="4062403"/>
            <a:ext cx="34020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PDAs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memory seats </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DVD players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cell phones</a:t>
            </a:r>
          </a:p>
        </p:txBody>
      </p:sp>
      <p:sp>
        <p:nvSpPr>
          <p:cNvPr id="8" name="Text Box 5"/>
          <p:cNvSpPr txBox="1">
            <a:spLocks noChangeArrowheads="1"/>
          </p:cNvSpPr>
          <p:nvPr/>
        </p:nvSpPr>
        <p:spPr bwMode="auto">
          <a:xfrm>
            <a:off x="4608095" y="1696700"/>
            <a:ext cx="4361281" cy="1569660"/>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wrap="square">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You?</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
        <p:nvSpPr>
          <p:cNvPr id="7" name="Rectangle 8"/>
          <p:cNvSpPr>
            <a:spLocks noChangeArrowheads="1"/>
          </p:cNvSpPr>
          <p:nvPr/>
        </p:nvSpPr>
        <p:spPr bwMode="auto">
          <a:xfrm>
            <a:off x="929390" y="929691"/>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nchor="ctr"/>
          <a:lstStyle/>
          <a:p>
            <a:pPr algn="ctr">
              <a:spcBef>
                <a:spcPct val="20000"/>
              </a:spcBef>
              <a:defRPr/>
            </a:pPr>
            <a:r>
              <a:rPr lang="en-US" sz="3200" dirty="0" smtClean="0">
                <a:effectLst>
                  <a:outerShdw blurRad="38100" dist="38100" dir="2700000" algn="tl">
                    <a:srgbClr val="000000"/>
                  </a:outerShdw>
                </a:effectLst>
                <a:latin typeface="Gill Sans MT" pitchFamily="34" charset="0"/>
              </a:rPr>
              <a:t>Are you at level 0, 1, or 2 ?</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944226" y="2473913"/>
            <a:ext cx="7247744"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smtClean="0">
                <a:effectLst>
                  <a:outerShdw blurRad="38100" dist="38100" dir="2700000" algn="tl">
                    <a:srgbClr val="000000"/>
                  </a:outerShdw>
                </a:effectLst>
                <a:latin typeface="Gill Sans MT" pitchFamily="34" charset="0"/>
              </a:rPr>
              <a:t>Is your organization at work at level 0, 1, or 2 ?</a:t>
            </a:r>
          </a:p>
          <a:p>
            <a:pPr algn="ctr">
              <a:spcBef>
                <a:spcPct val="20000"/>
              </a:spcBef>
              <a:defRPr/>
            </a:pPr>
            <a:r>
              <a:rPr lang="en-US" sz="3200" dirty="0" smtClean="0">
                <a:effectLst>
                  <a:outerShdw blurRad="38100" dist="38100" dir="2700000" algn="tl">
                    <a:srgbClr val="000000"/>
                  </a:outerShdw>
                </a:effectLst>
                <a:latin typeface="Gill Sans MT" pitchFamily="34" charset="0"/>
              </a:rPr>
              <a:t>Or 3?</a:t>
            </a:r>
            <a:endParaRPr lang="en-US" sz="3200" dirty="0">
              <a:effectLst>
                <a:outerShdw blurRad="38100" dist="38100" dir="2700000" algn="tl">
                  <a:srgbClr val="000000"/>
                </a:outerShdw>
              </a:effectLst>
              <a:latin typeface="Gill Sans MT" pitchFamily="34" charset="0"/>
            </a:endParaRPr>
          </a:p>
        </p:txBody>
      </p:sp>
      <p:sp>
        <p:nvSpPr>
          <p:cNvPr id="10" name="Rectangle 8"/>
          <p:cNvSpPr>
            <a:spLocks noChangeArrowheads="1"/>
          </p:cNvSpPr>
          <p:nvPr/>
        </p:nvSpPr>
        <p:spPr bwMode="auto">
          <a:xfrm>
            <a:off x="767249" y="4584590"/>
            <a:ext cx="7602043"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We hope to teach you to become “change agents” in your </a:t>
            </a:r>
            <a:r>
              <a:rPr lang="en-US" sz="3200" dirty="0" smtClean="0">
                <a:effectLst>
                  <a:outerShdw blurRad="38100" dist="38100" dir="2700000" algn="tl">
                    <a:srgbClr val="000000"/>
                  </a:outerShdw>
                </a:effectLst>
                <a:latin typeface="Gill Sans MT" pitchFamily="34" charset="0"/>
              </a:rPr>
              <a:t>workplace …</a:t>
            </a:r>
            <a:endParaRPr lang="en-US" sz="3200" dirty="0">
              <a:effectLst>
                <a:outerShdw blurRad="38100" dist="38100" dir="2700000" algn="tl">
                  <a:srgbClr val="000000"/>
                </a:outerShdw>
              </a:effectLst>
              <a:latin typeface="Gill Sans MT" pitchFamily="34" charset="0"/>
            </a:endParaRPr>
          </a:p>
          <a:p>
            <a:pPr algn="ctr">
              <a:spcBef>
                <a:spcPct val="20000"/>
              </a:spcBef>
              <a:defRPr/>
            </a:pPr>
            <a:r>
              <a:rPr lang="en-US" sz="3200" dirty="0">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Goals : Why Each Test ?</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
        <p:nvSpPr>
          <p:cNvPr id="7" name="Rectangle 3"/>
          <p:cNvSpPr txBox="1">
            <a:spLocks noChangeArrowheads="1"/>
          </p:cNvSpPr>
          <p:nvPr/>
        </p:nvSpPr>
        <p:spPr bwMode="auto">
          <a:xfrm>
            <a:off x="196850" y="2181225"/>
            <a:ext cx="8736013"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400" b="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b="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sz="3200" dirty="0" smtClean="0">
                <a:solidFill>
                  <a:srgbClr val="FFFF00"/>
                </a:solidFill>
                <a:latin typeface="Gill Sans MT" pitchFamily="34" charset="0"/>
              </a:rPr>
              <a:t>Written test objectives</a:t>
            </a:r>
            <a:r>
              <a:rPr lang="en-US" sz="3200" dirty="0" smtClean="0">
                <a:latin typeface="Gill Sans MT" pitchFamily="34" charset="0"/>
              </a:rPr>
              <a:t> and requirements must be documented</a:t>
            </a:r>
            <a:endParaRPr lang="en-US" sz="2800" dirty="0" smtClean="0">
              <a:latin typeface="Gill Sans MT" pitchFamily="34" charset="0"/>
            </a:endParaRPr>
          </a:p>
          <a:p>
            <a:r>
              <a:rPr lang="en-US" sz="3200" dirty="0" smtClean="0">
                <a:latin typeface="Gill Sans MT" pitchFamily="34" charset="0"/>
              </a:rPr>
              <a:t>What are your planned </a:t>
            </a:r>
            <a:r>
              <a:rPr lang="en-US" sz="3200" dirty="0" smtClean="0">
                <a:solidFill>
                  <a:schemeClr val="tx2"/>
                </a:solidFill>
                <a:latin typeface="Gill Sans MT" pitchFamily="34" charset="0"/>
              </a:rPr>
              <a:t>coverage</a:t>
            </a:r>
            <a:r>
              <a:rPr lang="en-US" sz="3200" dirty="0" smtClean="0">
                <a:latin typeface="Gill Sans MT" pitchFamily="34" charset="0"/>
              </a:rPr>
              <a:t> levels?</a:t>
            </a:r>
          </a:p>
          <a:p>
            <a:r>
              <a:rPr lang="en-US" sz="3200" dirty="0" smtClean="0">
                <a:latin typeface="Gill Sans MT" pitchFamily="34" charset="0"/>
              </a:rPr>
              <a:t>How much testing is </a:t>
            </a:r>
            <a:r>
              <a:rPr lang="en-US" sz="3200" dirty="0" smtClean="0">
                <a:solidFill>
                  <a:srgbClr val="FFFF00"/>
                </a:solidFill>
                <a:latin typeface="Gill Sans MT" pitchFamily="34" charset="0"/>
              </a:rPr>
              <a:t>enough</a:t>
            </a:r>
            <a:r>
              <a:rPr lang="en-US" sz="3200" dirty="0" smtClean="0">
                <a:latin typeface="Gill Sans MT" pitchFamily="34" charset="0"/>
              </a:rPr>
              <a:t>?</a:t>
            </a:r>
          </a:p>
          <a:p>
            <a:r>
              <a:rPr lang="en-US" sz="3200" dirty="0" smtClean="0">
                <a:latin typeface="Gill Sans MT" pitchFamily="34" charset="0"/>
              </a:rPr>
              <a:t>Common objective – </a:t>
            </a:r>
            <a:r>
              <a:rPr lang="en-US" sz="3200" dirty="0" smtClean="0">
                <a:solidFill>
                  <a:srgbClr val="FFFF00"/>
                </a:solidFill>
                <a:latin typeface="Gill Sans MT" pitchFamily="34" charset="0"/>
              </a:rPr>
              <a:t>spend the budget</a:t>
            </a:r>
            <a:r>
              <a:rPr lang="en-US" sz="3200" dirty="0" smtClean="0">
                <a:latin typeface="Gill Sans MT" pitchFamily="34" charset="0"/>
              </a:rPr>
              <a:t> </a:t>
            </a:r>
            <a:r>
              <a:rPr lang="en-US" sz="4000" dirty="0" smtClean="0">
                <a:latin typeface="Gill Sans MT" pitchFamily="34" charset="0"/>
              </a:rPr>
              <a:t>…</a:t>
            </a:r>
            <a:r>
              <a:rPr lang="en-US" sz="3200" dirty="0" smtClean="0">
                <a:latin typeface="Gill Sans MT" pitchFamily="34" charset="0"/>
              </a:rPr>
              <a:t> </a:t>
            </a:r>
            <a:r>
              <a:rPr lang="en-US" sz="3200" dirty="0" smtClean="0">
                <a:solidFill>
                  <a:schemeClr val="tx2"/>
                </a:solidFill>
                <a:latin typeface="Gill Sans MT" pitchFamily="34" charset="0"/>
              </a:rPr>
              <a:t>test until the ship-date</a:t>
            </a:r>
            <a:r>
              <a:rPr lang="en-US" sz="3200" dirty="0" smtClean="0">
                <a:latin typeface="Gill Sans MT" pitchFamily="34" charset="0"/>
              </a:rPr>
              <a:t> …</a:t>
            </a:r>
          </a:p>
          <a:p>
            <a:pPr lvl="1"/>
            <a:r>
              <a:rPr lang="en-US" sz="2800" dirty="0" smtClean="0">
                <a:latin typeface="Gill Sans MT" pitchFamily="34" charset="0"/>
              </a:rPr>
              <a:t>Sometimes called the “</a:t>
            </a:r>
            <a:r>
              <a:rPr lang="en-US" sz="2800" dirty="0" smtClean="0">
                <a:solidFill>
                  <a:schemeClr val="tx2"/>
                </a:solidFill>
                <a:latin typeface="Comic Sans MS" pitchFamily="66" charset="0"/>
              </a:rPr>
              <a:t>date criterion</a:t>
            </a:r>
            <a:r>
              <a:rPr lang="en-US" sz="2800" dirty="0" smtClean="0">
                <a:latin typeface="Gill Sans MT" pitchFamily="34" charset="0"/>
              </a:rPr>
              <a:t>”</a:t>
            </a:r>
          </a:p>
        </p:txBody>
      </p:sp>
      <p:sp>
        <p:nvSpPr>
          <p:cNvPr id="8" name="Text Box 4"/>
          <p:cNvSpPr txBox="1">
            <a:spLocks noChangeArrowheads="1"/>
          </p:cNvSpPr>
          <p:nvPr/>
        </p:nvSpPr>
        <p:spPr bwMode="auto">
          <a:xfrm>
            <a:off x="979488" y="1057275"/>
            <a:ext cx="7183437" cy="958850"/>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know </a:t>
            </a:r>
            <a:r>
              <a:rPr lang="en-US" sz="2800" b="0" u="sng" dirty="0">
                <a:effectLst>
                  <a:outerShdw blurRad="38100" dist="38100" dir="2700000" algn="tl">
                    <a:srgbClr val="000000"/>
                  </a:outerShdw>
                </a:effectLst>
                <a:latin typeface="Comic Sans MS" pitchFamily="66" charset="0"/>
                <a:cs typeface="Arial" pitchFamily="34" charset="0"/>
              </a:rPr>
              <a:t>why</a:t>
            </a:r>
            <a:r>
              <a:rPr lang="en-US" sz="2800" b="0" dirty="0">
                <a:effectLst>
                  <a:outerShdw blurRad="38100" dist="38100" dir="2700000" algn="tl">
                    <a:srgbClr val="000000"/>
                  </a:outerShdw>
                </a:effectLst>
                <a:latin typeface="Comic Sans MS" pitchFamily="66" charset="0"/>
                <a:cs typeface="Arial" pitchFamily="34" charset="0"/>
              </a:rPr>
              <a:t> you’re conducting each test, it won’t be very helpful</a:t>
            </a:r>
          </a:p>
        </p:txBody>
      </p:sp>
    </p:spTree>
    <p:extLst>
      <p:ext uri="{BB962C8B-B14F-4D97-AF65-F5344CB8AC3E}">
        <p14:creationId xmlns:p14="http://schemas.microsoft.com/office/powerpoint/2010/main" val="3327502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paperst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625" y="1704975"/>
            <a:ext cx="650875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F2A26-FF68-41E7-83E5-4D05BE09B97D}" type="slidenum">
              <a:rPr lang="en-US" sz="900" b="0" smtClean="0">
                <a:solidFill>
                  <a:schemeClr val="tx1"/>
                </a:solidFill>
              </a:rPr>
              <a:pPr/>
              <a:t>22</a:t>
            </a:fld>
            <a:endParaRPr lang="en-US" sz="900" b="0" smtClean="0">
              <a:solidFill>
                <a:schemeClr val="tx1"/>
              </a:solidFill>
            </a:endParaRPr>
          </a:p>
        </p:txBody>
      </p:sp>
      <p:sp>
        <p:nvSpPr>
          <p:cNvPr id="17414" name="Rectangle 2"/>
          <p:cNvSpPr>
            <a:spLocks noGrp="1" noChangeArrowheads="1"/>
          </p:cNvSpPr>
          <p:nvPr>
            <p:ph type="title"/>
          </p:nvPr>
        </p:nvSpPr>
        <p:spPr/>
        <p:txBody>
          <a:bodyPr/>
          <a:lstStyle/>
          <a:p>
            <a:r>
              <a:rPr lang="en-US" smtClean="0"/>
              <a:t>Here! Test This!</a:t>
            </a:r>
          </a:p>
        </p:txBody>
      </p:sp>
      <p:grpSp>
        <p:nvGrpSpPr>
          <p:cNvPr id="2" name="Group 3"/>
          <p:cNvGrpSpPr>
            <a:grpSpLocks/>
          </p:cNvGrpSpPr>
          <p:nvPr/>
        </p:nvGrpSpPr>
        <p:grpSpPr bwMode="auto">
          <a:xfrm>
            <a:off x="2659063" y="1798638"/>
            <a:ext cx="3825875" cy="3992562"/>
            <a:chOff x="1675" y="1038"/>
            <a:chExt cx="2410" cy="2515"/>
          </a:xfrm>
        </p:grpSpPr>
        <p:sp>
          <p:nvSpPr>
            <p:cNvPr id="17422" name="Rectangle 4"/>
            <p:cNvSpPr>
              <a:spLocks noChangeArrowheads="1"/>
            </p:cNvSpPr>
            <p:nvPr/>
          </p:nvSpPr>
          <p:spPr bwMode="auto">
            <a:xfrm>
              <a:off x="1675" y="1038"/>
              <a:ext cx="2410" cy="2425"/>
            </a:xfrm>
            <a:prstGeom prst="rect">
              <a:avLst/>
            </a:prstGeom>
            <a:solidFill>
              <a:srgbClr val="5F5F5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3" name="AutoShape 5"/>
            <p:cNvSpPr>
              <a:spLocks noChangeArrowheads="1"/>
            </p:cNvSpPr>
            <p:nvPr/>
          </p:nvSpPr>
          <p:spPr bwMode="auto">
            <a:xfrm>
              <a:off x="1675" y="3171"/>
              <a:ext cx="284" cy="299"/>
            </a:xfrm>
            <a:prstGeom prst="rtTriangle">
              <a:avLst/>
            </a:prstGeom>
            <a:solidFill>
              <a:srgbClr val="00005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4" name="AutoShape 6"/>
            <p:cNvSpPr>
              <a:spLocks noChangeArrowheads="1"/>
            </p:cNvSpPr>
            <p:nvPr/>
          </p:nvSpPr>
          <p:spPr bwMode="auto">
            <a:xfrm>
              <a:off x="2063" y="1038"/>
              <a:ext cx="1635" cy="1429"/>
            </a:xfrm>
            <a:prstGeom prst="roundRect">
              <a:avLst>
                <a:gd name="adj" fmla="val 16667"/>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5" name="Rectangle 7"/>
            <p:cNvSpPr>
              <a:spLocks noChangeArrowheads="1"/>
            </p:cNvSpPr>
            <p:nvPr/>
          </p:nvSpPr>
          <p:spPr bwMode="auto">
            <a:xfrm>
              <a:off x="2060"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6" name="Rectangle 8"/>
            <p:cNvSpPr>
              <a:spLocks noChangeArrowheads="1"/>
            </p:cNvSpPr>
            <p:nvPr/>
          </p:nvSpPr>
          <p:spPr bwMode="auto">
            <a:xfrm>
              <a:off x="3372"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7" name="AutoShape 9"/>
            <p:cNvSpPr>
              <a:spLocks noChangeArrowheads="1"/>
            </p:cNvSpPr>
            <p:nvPr/>
          </p:nvSpPr>
          <p:spPr bwMode="auto">
            <a:xfrm>
              <a:off x="2307" y="2929"/>
              <a:ext cx="1280" cy="541"/>
            </a:xfrm>
            <a:prstGeom prst="roundRect">
              <a:avLst>
                <a:gd name="adj" fmla="val 16667"/>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28" name="Rectangle 10"/>
            <p:cNvSpPr>
              <a:spLocks noChangeArrowheads="1"/>
            </p:cNvSpPr>
            <p:nvPr/>
          </p:nvSpPr>
          <p:spPr bwMode="auto">
            <a:xfrm>
              <a:off x="2307"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29" name="Rectangle 11"/>
            <p:cNvSpPr>
              <a:spLocks noChangeArrowheads="1"/>
            </p:cNvSpPr>
            <p:nvPr/>
          </p:nvSpPr>
          <p:spPr bwMode="auto">
            <a:xfrm>
              <a:off x="3413"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30" name="Rectangle 12"/>
            <p:cNvSpPr>
              <a:spLocks noChangeArrowheads="1"/>
            </p:cNvSpPr>
            <p:nvPr/>
          </p:nvSpPr>
          <p:spPr bwMode="auto">
            <a:xfrm>
              <a:off x="2436" y="2975"/>
              <a:ext cx="206" cy="441"/>
            </a:xfrm>
            <a:prstGeom prst="rect">
              <a:avLst/>
            </a:prstGeom>
            <a:solidFill>
              <a:srgbClr val="5F5F5F"/>
            </a:solidFill>
            <a:ln w="12700">
              <a:solidFill>
                <a:schemeClr val="tx1"/>
              </a:solidFill>
              <a:miter lim="800000"/>
              <a:headEnd type="none" w="sm" len="sm"/>
              <a:tailEnd type="none" w="sm" len="sm"/>
            </a:ln>
          </p:spPr>
          <p:txBody>
            <a:bodyPr wrap="none" anchor="ctr"/>
            <a:lstStyle/>
            <a:p>
              <a:endParaRPr lang="en-US"/>
            </a:p>
          </p:txBody>
        </p:sp>
        <p:sp>
          <p:nvSpPr>
            <p:cNvPr id="17431" name="Line 13"/>
            <p:cNvSpPr>
              <a:spLocks noChangeShapeType="1"/>
            </p:cNvSpPr>
            <p:nvPr/>
          </p:nvSpPr>
          <p:spPr bwMode="auto">
            <a:xfrm>
              <a:off x="2059" y="1262"/>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2" name="Line 14"/>
            <p:cNvSpPr>
              <a:spLocks noChangeShapeType="1"/>
            </p:cNvSpPr>
            <p:nvPr/>
          </p:nvSpPr>
          <p:spPr bwMode="auto">
            <a:xfrm>
              <a:off x="2060" y="1471"/>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3" name="Line 15"/>
            <p:cNvSpPr>
              <a:spLocks noChangeShapeType="1"/>
            </p:cNvSpPr>
            <p:nvPr/>
          </p:nvSpPr>
          <p:spPr bwMode="auto">
            <a:xfrm>
              <a:off x="2060" y="1680"/>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4" name="Line 16"/>
            <p:cNvSpPr>
              <a:spLocks noChangeShapeType="1"/>
            </p:cNvSpPr>
            <p:nvPr/>
          </p:nvSpPr>
          <p:spPr bwMode="auto">
            <a:xfrm>
              <a:off x="2060" y="1889"/>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5" name="Line 17"/>
            <p:cNvSpPr>
              <a:spLocks noChangeShapeType="1"/>
            </p:cNvSpPr>
            <p:nvPr/>
          </p:nvSpPr>
          <p:spPr bwMode="auto">
            <a:xfrm>
              <a:off x="2060" y="2098"/>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6" name="Text Box 18"/>
            <p:cNvSpPr txBox="1">
              <a:spLocks noChangeArrowheads="1"/>
            </p:cNvSpPr>
            <p:nvPr/>
          </p:nvSpPr>
          <p:spPr bwMode="auto">
            <a:xfrm>
              <a:off x="2114" y="1070"/>
              <a:ext cx="122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MicroSteff – big</a:t>
              </a:r>
            </a:p>
            <a:p>
              <a:r>
                <a:rPr lang="en-US">
                  <a:solidFill>
                    <a:srgbClr val="000000"/>
                  </a:solidFill>
                </a:rPr>
                <a:t>software system</a:t>
              </a:r>
            </a:p>
            <a:p>
              <a:r>
                <a:rPr lang="en-US">
                  <a:solidFill>
                    <a:srgbClr val="000000"/>
                  </a:solidFill>
                </a:rPr>
                <a:t>for the mac</a:t>
              </a:r>
            </a:p>
          </p:txBody>
        </p:sp>
        <p:sp>
          <p:nvSpPr>
            <p:cNvPr id="17437" name="Text Box 19"/>
            <p:cNvSpPr txBox="1">
              <a:spLocks noChangeArrowheads="1"/>
            </p:cNvSpPr>
            <p:nvPr/>
          </p:nvSpPr>
          <p:spPr bwMode="auto">
            <a:xfrm>
              <a:off x="2114" y="1915"/>
              <a:ext cx="1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V.1.5.1        Jan/2007</a:t>
              </a:r>
            </a:p>
          </p:txBody>
        </p:sp>
        <p:sp>
          <p:nvSpPr>
            <p:cNvPr id="17438" name="Text Box 20"/>
            <p:cNvSpPr txBox="1">
              <a:spLocks noChangeArrowheads="1"/>
            </p:cNvSpPr>
            <p:nvPr/>
          </p:nvSpPr>
          <p:spPr bwMode="auto">
            <a:xfrm flipV="1">
              <a:off x="2876" y="2900"/>
              <a:ext cx="70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800">
                  <a:solidFill>
                    <a:srgbClr val="000000"/>
                  </a:solidFill>
                </a:rPr>
                <a:t>Verdatim</a:t>
              </a:r>
            </a:p>
            <a:p>
              <a:pPr algn="ctr"/>
              <a:r>
                <a:rPr lang="en-US" sz="1600">
                  <a:solidFill>
                    <a:srgbClr val="000000"/>
                  </a:solidFill>
                </a:rPr>
                <a:t>DataLife</a:t>
              </a:r>
            </a:p>
            <a:p>
              <a:pPr algn="ctr"/>
              <a:r>
                <a:rPr lang="en-US" sz="1400">
                  <a:solidFill>
                    <a:srgbClr val="000000"/>
                  </a:solidFill>
                </a:rPr>
                <a:t>MF2-HD</a:t>
              </a:r>
            </a:p>
            <a:p>
              <a:pPr algn="ctr"/>
              <a:r>
                <a:rPr lang="en-US" sz="1400">
                  <a:solidFill>
                    <a:srgbClr val="000000"/>
                  </a:solidFill>
                </a:rPr>
                <a:t>1.44 MB</a:t>
              </a:r>
            </a:p>
          </p:txBody>
        </p:sp>
      </p:grpSp>
      <p:grpSp>
        <p:nvGrpSpPr>
          <p:cNvPr id="3" name="Group 21"/>
          <p:cNvGrpSpPr>
            <a:grpSpLocks/>
          </p:cNvGrpSpPr>
          <p:nvPr/>
        </p:nvGrpSpPr>
        <p:grpSpPr bwMode="auto">
          <a:xfrm>
            <a:off x="3157538" y="1828800"/>
            <a:ext cx="2819400" cy="1890713"/>
            <a:chOff x="1992" y="1113"/>
            <a:chExt cx="1776" cy="1191"/>
          </a:xfrm>
        </p:grpSpPr>
        <p:pic>
          <p:nvPicPr>
            <p:cNvPr id="17419" name="Picture 22" descr="usb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0" y="1156"/>
              <a:ext cx="1680"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23"/>
            <p:cNvSpPr txBox="1">
              <a:spLocks noChangeArrowheads="1"/>
            </p:cNvSpPr>
            <p:nvPr/>
          </p:nvSpPr>
          <p:spPr bwMode="auto">
            <a:xfrm>
              <a:off x="1992" y="1113"/>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a:solidFill>
                    <a:srgbClr val="000000"/>
                  </a:solidFill>
                  <a:latin typeface="Comic Sans MS" pitchFamily="66" charset="0"/>
                  <a:cs typeface="Arial" pitchFamily="34" charset="0"/>
                </a:rPr>
                <a:t>Big software program</a:t>
              </a:r>
            </a:p>
          </p:txBody>
        </p:sp>
        <p:sp>
          <p:nvSpPr>
            <p:cNvPr id="17421" name="Text Box 24"/>
            <p:cNvSpPr txBox="1">
              <a:spLocks noChangeArrowheads="1"/>
            </p:cNvSpPr>
            <p:nvPr/>
          </p:nvSpPr>
          <p:spPr bwMode="auto">
            <a:xfrm>
              <a:off x="2832" y="2073"/>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dirty="0" smtClean="0">
                  <a:solidFill>
                    <a:srgbClr val="000000"/>
                  </a:solidFill>
                  <a:latin typeface="Comic Sans MS" pitchFamily="66" charset="0"/>
                  <a:cs typeface="Arial" pitchFamily="34" charset="0"/>
                </a:rPr>
                <a:t>Jan/2011</a:t>
              </a:r>
              <a:endParaRPr lang="en-US" sz="1800" dirty="0">
                <a:solidFill>
                  <a:srgbClr val="000000"/>
                </a:solidFill>
                <a:latin typeface="Comic Sans MS" pitchFamily="66" charset="0"/>
                <a:cs typeface="Arial" pitchFamily="34" charset="0"/>
              </a:endParaRPr>
            </a:p>
          </p:txBody>
        </p:sp>
      </p:grpSp>
      <p:sp>
        <p:nvSpPr>
          <p:cNvPr id="17417" name="Text Box 25"/>
          <p:cNvSpPr txBox="1">
            <a:spLocks noChangeArrowheads="1"/>
          </p:cNvSpPr>
          <p:nvPr/>
        </p:nvSpPr>
        <p:spPr bwMode="auto">
          <a:xfrm>
            <a:off x="1804737" y="1219200"/>
            <a:ext cx="5522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smtClean="0">
                <a:solidFill>
                  <a:schemeClr val="tx1"/>
                </a:solidFill>
                <a:latin typeface="Arial" pitchFamily="34" charset="0"/>
                <a:cs typeface="Arial" pitchFamily="34" charset="0"/>
              </a:rPr>
              <a:t>Offutt’s first </a:t>
            </a:r>
            <a:r>
              <a:rPr lang="en-US" sz="2400" dirty="0">
                <a:solidFill>
                  <a:schemeClr val="tx1"/>
                </a:solidFill>
                <a:latin typeface="Arial" pitchFamily="34" charset="0"/>
                <a:cs typeface="Arial" pitchFamily="34" charset="0"/>
              </a:rPr>
              <a:t>“professional” job</a:t>
            </a:r>
          </a:p>
        </p:txBody>
      </p:sp>
      <p:sp>
        <p:nvSpPr>
          <p:cNvPr id="17418" name="Text Box 26"/>
          <p:cNvSpPr txBox="1">
            <a:spLocks noChangeArrowheads="1"/>
          </p:cNvSpPr>
          <p:nvPr/>
        </p:nvSpPr>
        <p:spPr bwMode="auto">
          <a:xfrm>
            <a:off x="457200" y="594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A stack of computer printouts—and no documentation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xit" presetSubtype="0" fill="hold" nodeType="clickEffect">
                                  <p:stCondLst>
                                    <p:cond delay="0"/>
                                  </p:stCondLst>
                                  <p:childTnLst>
                                    <p:anim calcmode="lin" valueType="num">
                                      <p:cBhvr>
                                        <p:cTn id="11" dur="500"/>
                                        <p:tgtEl>
                                          <p:spTgt spid="30"/>
                                        </p:tgtEl>
                                        <p:attrNameLst>
                                          <p:attrName>ppt_w</p:attrName>
                                        </p:attrNameLst>
                                      </p:cBhvr>
                                      <p:tavLst>
                                        <p:tav tm="0">
                                          <p:val>
                                            <p:strVal val="ppt_w"/>
                                          </p:val>
                                        </p:tav>
                                        <p:tav tm="100000">
                                          <p:val>
                                            <p:fltVal val="0"/>
                                          </p:val>
                                        </p:tav>
                                      </p:tavLst>
                                    </p:anim>
                                    <p:anim calcmode="lin" valueType="num">
                                      <p:cBhvr>
                                        <p:cTn id="12" dur="500"/>
                                        <p:tgtEl>
                                          <p:spTgt spid="30"/>
                                        </p:tgtEl>
                                        <p:attrNameLst>
                                          <p:attrName>ppt_h</p:attrName>
                                        </p:attrNameLst>
                                      </p:cBhvr>
                                      <p:tavLst>
                                        <p:tav tm="0">
                                          <p:val>
                                            <p:strVal val="ppt_h"/>
                                          </p:val>
                                        </p:tav>
                                        <p:tav tm="100000">
                                          <p:val>
                                            <p:fltVal val="0"/>
                                          </p:val>
                                        </p:tav>
                                      </p:tavLst>
                                    </p:anim>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xit" presetSubtype="0" fill="hold" nodeType="clickEffect">
                                  <p:stCondLst>
                                    <p:cond delay="0"/>
                                  </p:stCondLst>
                                  <p:childTnLst>
                                    <p:anim calcmode="lin" valueType="num">
                                      <p:cBhvr>
                                        <p:cTn id="22" dur="500"/>
                                        <p:tgtEl>
                                          <p:spTgt spid="2"/>
                                        </p:tgtEl>
                                        <p:attrNameLst>
                                          <p:attrName>ppt_w</p:attrName>
                                        </p:attrNameLst>
                                      </p:cBhvr>
                                      <p:tavLst>
                                        <p:tav tm="0">
                                          <p:val>
                                            <p:strVal val="ppt_w"/>
                                          </p:val>
                                        </p:tav>
                                        <p:tav tm="100000">
                                          <p:val>
                                            <p:fltVal val="0"/>
                                          </p:val>
                                        </p:tav>
                                      </p:tavLst>
                                    </p:anim>
                                    <p:anim calcmode="lin" valueType="num">
                                      <p:cBhvr>
                                        <p:cTn id="23" dur="500"/>
                                        <p:tgtEl>
                                          <p:spTgt spid="2"/>
                                        </p:tgtEl>
                                        <p:attrNameLst>
                                          <p:attrName>ppt_h</p:attrName>
                                        </p:attrNameLst>
                                      </p:cBhvr>
                                      <p:tavLst>
                                        <p:tav tm="0">
                                          <p:val>
                                            <p:strVal val="ppt_h"/>
                                          </p:val>
                                        </p:tav>
                                        <p:tav tm="100000">
                                          <p:val>
                                            <p:fltVal val="0"/>
                                          </p:val>
                                        </p:tav>
                                      </p:tavLst>
                                    </p:anim>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B2EEBC-FE8F-4F93-BCE9-2AB7528BF96E}" type="slidenum">
              <a:rPr lang="en-US" sz="900" b="0" smtClean="0">
                <a:solidFill>
                  <a:schemeClr val="tx1"/>
                </a:solidFill>
              </a:rPr>
              <a:pPr/>
              <a:t>23</a:t>
            </a:fld>
            <a:endParaRPr lang="en-US" sz="900" b="0" smtClean="0">
              <a:solidFill>
                <a:schemeClr val="tx1"/>
              </a:solidFill>
            </a:endParaRPr>
          </a:p>
        </p:txBody>
      </p:sp>
      <p:sp>
        <p:nvSpPr>
          <p:cNvPr id="20485" name="Rectangle 2"/>
          <p:cNvSpPr>
            <a:spLocks noGrp="1" noChangeArrowheads="1"/>
          </p:cNvSpPr>
          <p:nvPr>
            <p:ph type="title"/>
          </p:nvPr>
        </p:nvSpPr>
        <p:spPr/>
        <p:txBody>
          <a:bodyPr/>
          <a:lstStyle/>
          <a:p>
            <a:r>
              <a:rPr lang="en-US" dirty="0" smtClean="0"/>
              <a:t>Why Each Test ?</a:t>
            </a:r>
          </a:p>
        </p:txBody>
      </p:sp>
      <p:sp>
        <p:nvSpPr>
          <p:cNvPr id="20486" name="Rectangle 3"/>
          <p:cNvSpPr>
            <a:spLocks noGrp="1" noChangeArrowheads="1"/>
          </p:cNvSpPr>
          <p:nvPr>
            <p:ph type="body" idx="1"/>
          </p:nvPr>
        </p:nvSpPr>
        <p:spPr>
          <a:xfrm>
            <a:off x="196850" y="2335213"/>
            <a:ext cx="8778875" cy="3914775"/>
          </a:xfrm>
        </p:spPr>
        <p:txBody>
          <a:bodyPr/>
          <a:lstStyle/>
          <a:p>
            <a:r>
              <a:rPr lang="en-US" sz="3200" dirty="0" smtClean="0"/>
              <a:t>1980: “The software shall be easily </a:t>
            </a:r>
            <a:r>
              <a:rPr lang="en-US" sz="3200" dirty="0" smtClean="0">
                <a:solidFill>
                  <a:srgbClr val="FFFF00"/>
                </a:solidFill>
              </a:rPr>
              <a:t>maintainable</a:t>
            </a:r>
            <a:r>
              <a:rPr lang="en-US" sz="3200" dirty="0" smtClean="0"/>
              <a:t>”</a:t>
            </a:r>
          </a:p>
          <a:p>
            <a:pPr lvl="1"/>
            <a:endParaRPr lang="en-US" sz="2800" dirty="0" smtClean="0"/>
          </a:p>
          <a:p>
            <a:r>
              <a:rPr lang="en-US" sz="3200" dirty="0" smtClean="0"/>
              <a:t>Threshold </a:t>
            </a:r>
            <a:r>
              <a:rPr lang="en-US" sz="3200" dirty="0" smtClean="0">
                <a:solidFill>
                  <a:srgbClr val="FFFF00"/>
                </a:solidFill>
              </a:rPr>
              <a:t>reliability</a:t>
            </a:r>
            <a:r>
              <a:rPr lang="en-US" sz="3200" dirty="0" smtClean="0"/>
              <a:t> requirements?</a:t>
            </a:r>
          </a:p>
          <a:p>
            <a:pPr lvl="1"/>
            <a:endParaRPr lang="en-US" sz="2800" dirty="0" smtClean="0"/>
          </a:p>
          <a:p>
            <a:r>
              <a:rPr lang="en-US" sz="3200" dirty="0" smtClean="0"/>
              <a:t>What fact does each test try to </a:t>
            </a:r>
            <a:r>
              <a:rPr lang="en-US" sz="3200" dirty="0" smtClean="0">
                <a:solidFill>
                  <a:srgbClr val="FFFF00"/>
                </a:solidFill>
              </a:rPr>
              <a:t>verify</a:t>
            </a:r>
            <a:r>
              <a:rPr lang="en-US" sz="3200" dirty="0" smtClean="0"/>
              <a:t>?</a:t>
            </a:r>
          </a:p>
          <a:p>
            <a:pPr lvl="1"/>
            <a:endParaRPr lang="en-US" sz="2800" dirty="0" smtClean="0"/>
          </a:p>
          <a:p>
            <a:r>
              <a:rPr lang="en-US" sz="3200" dirty="0" smtClean="0">
                <a:solidFill>
                  <a:srgbClr val="FFFF00"/>
                </a:solidFill>
              </a:rPr>
              <a:t>Requirements</a:t>
            </a:r>
            <a:r>
              <a:rPr lang="en-US" sz="3200" dirty="0" smtClean="0"/>
              <a:t> definition teams need testers!</a:t>
            </a:r>
          </a:p>
        </p:txBody>
      </p:sp>
      <p:sp>
        <p:nvSpPr>
          <p:cNvPr id="158724" name="Text Box 4"/>
          <p:cNvSpPr txBox="1">
            <a:spLocks noChangeArrowheads="1"/>
          </p:cNvSpPr>
          <p:nvPr/>
        </p:nvSpPr>
        <p:spPr bwMode="auto">
          <a:xfrm>
            <a:off x="203200" y="811213"/>
            <a:ext cx="8737600" cy="1385887"/>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start planning for each test when the functional requirements are formed, you’ll never know why you’re conducting the test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FDF57D-DC6E-49E6-8370-32F0202DE581}" type="slidenum">
              <a:rPr lang="en-US" sz="900" b="0" smtClean="0">
                <a:solidFill>
                  <a:schemeClr val="tx1"/>
                </a:solidFill>
              </a:rPr>
              <a:pPr/>
              <a:t>24</a:t>
            </a:fld>
            <a:endParaRPr lang="en-US" sz="900" b="0" smtClean="0">
              <a:solidFill>
                <a:schemeClr val="tx1"/>
              </a:solidFill>
            </a:endParaRPr>
          </a:p>
        </p:txBody>
      </p:sp>
      <p:sp>
        <p:nvSpPr>
          <p:cNvPr id="21509" name="Rectangle 2"/>
          <p:cNvSpPr>
            <a:spLocks noGrp="1" noChangeArrowheads="1"/>
          </p:cNvSpPr>
          <p:nvPr>
            <p:ph type="title"/>
          </p:nvPr>
        </p:nvSpPr>
        <p:spPr/>
        <p:txBody>
          <a:bodyPr/>
          <a:lstStyle/>
          <a:p>
            <a:r>
              <a:rPr lang="en-US" smtClean="0"/>
              <a:t>Cost of </a:t>
            </a:r>
            <a:r>
              <a:rPr lang="en-US" u="sng" smtClean="0"/>
              <a:t>Not</a:t>
            </a:r>
            <a:r>
              <a:rPr lang="en-US" smtClean="0"/>
              <a:t> Testing</a:t>
            </a:r>
          </a:p>
        </p:txBody>
      </p:sp>
      <p:sp>
        <p:nvSpPr>
          <p:cNvPr id="21510" name="Rectangle 3"/>
          <p:cNvSpPr>
            <a:spLocks noGrp="1" noChangeArrowheads="1"/>
          </p:cNvSpPr>
          <p:nvPr>
            <p:ph type="body" idx="1"/>
          </p:nvPr>
        </p:nvSpPr>
        <p:spPr>
          <a:xfrm>
            <a:off x="265113" y="2257678"/>
            <a:ext cx="8615362" cy="4049460"/>
          </a:xfrm>
        </p:spPr>
        <p:txBody>
          <a:bodyPr/>
          <a:lstStyle/>
          <a:p>
            <a:r>
              <a:rPr lang="en-US" sz="3200" dirty="0" smtClean="0"/>
              <a:t>Testing is the </a:t>
            </a:r>
            <a:r>
              <a:rPr lang="en-US" sz="3200" dirty="0" smtClean="0">
                <a:solidFill>
                  <a:schemeClr val="tx2"/>
                </a:solidFill>
              </a:rPr>
              <a:t>most time consuming</a:t>
            </a:r>
            <a:r>
              <a:rPr lang="en-US" sz="3200" dirty="0" smtClean="0"/>
              <a:t> and expensive part of software development</a:t>
            </a:r>
          </a:p>
          <a:p>
            <a:r>
              <a:rPr lang="en-US" sz="3200" u="sng" dirty="0" smtClean="0"/>
              <a:t>Not</a:t>
            </a:r>
            <a:r>
              <a:rPr lang="en-US" sz="3200" dirty="0" smtClean="0"/>
              <a:t> testing is even </a:t>
            </a:r>
            <a:r>
              <a:rPr lang="en-US" sz="3200" dirty="0" smtClean="0">
                <a:solidFill>
                  <a:srgbClr val="FFFF00"/>
                </a:solidFill>
              </a:rPr>
              <a:t>more expensive</a:t>
            </a:r>
          </a:p>
          <a:p>
            <a:r>
              <a:rPr lang="en-US" sz="3200" dirty="0" smtClean="0"/>
              <a:t>If we </a:t>
            </a:r>
            <a:r>
              <a:rPr lang="en-US" sz="3200" smtClean="0"/>
              <a:t>have too </a:t>
            </a:r>
            <a:r>
              <a:rPr lang="en-US" sz="3200" dirty="0" smtClean="0"/>
              <a:t>little testing effort early, the cost of testing </a:t>
            </a:r>
            <a:r>
              <a:rPr lang="en-US" sz="3200" dirty="0" smtClean="0">
                <a:solidFill>
                  <a:schemeClr val="tx2"/>
                </a:solidFill>
              </a:rPr>
              <a:t>increases</a:t>
            </a:r>
          </a:p>
          <a:p>
            <a:r>
              <a:rPr lang="en-US" sz="3200" dirty="0" smtClean="0"/>
              <a:t>Planning for testing after development is </a:t>
            </a:r>
            <a:r>
              <a:rPr lang="en-US" sz="3200" dirty="0" smtClean="0">
                <a:solidFill>
                  <a:srgbClr val="FFFF00"/>
                </a:solidFill>
              </a:rPr>
              <a:t>prohibitively </a:t>
            </a:r>
            <a:r>
              <a:rPr lang="en-US" sz="3200" dirty="0" smtClean="0"/>
              <a:t>expensive</a:t>
            </a:r>
            <a:endParaRPr lang="en-US" sz="2800" dirty="0" smtClean="0"/>
          </a:p>
        </p:txBody>
      </p:sp>
      <p:sp>
        <p:nvSpPr>
          <p:cNvPr id="159748" name="Text Box 4"/>
          <p:cNvSpPr txBox="1">
            <a:spLocks noChangeArrowheads="1"/>
          </p:cNvSpPr>
          <p:nvPr/>
        </p:nvSpPr>
        <p:spPr bwMode="auto">
          <a:xfrm>
            <a:off x="1569855" y="1090641"/>
            <a:ext cx="5987600" cy="954107"/>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b="0" dirty="0" smtClean="0">
                <a:effectLst>
                  <a:outerShdw blurRad="38100" dist="38100" dir="2700000" algn="tl">
                    <a:srgbClr val="000000"/>
                  </a:outerShdw>
                </a:effectLst>
                <a:latin typeface="Comic Sans MS" pitchFamily="66" charset="0"/>
                <a:cs typeface="Arial" pitchFamily="34" charset="0"/>
              </a:rPr>
              <a:t>Poor Program </a:t>
            </a:r>
            <a:r>
              <a:rPr lang="en-US" sz="2800" b="0" dirty="0">
                <a:effectLst>
                  <a:outerShdw blurRad="38100" dist="38100" dir="2700000" algn="tl">
                    <a:srgbClr val="000000"/>
                  </a:outerShdw>
                </a:effectLst>
                <a:latin typeface="Comic Sans MS" pitchFamily="66" charset="0"/>
                <a:cs typeface="Arial" pitchFamily="34" charset="0"/>
              </a:rPr>
              <a:t>Managers </a:t>
            </a:r>
            <a:r>
              <a:rPr lang="en-US" sz="2800" b="0" dirty="0" smtClean="0">
                <a:effectLst>
                  <a:outerShdw blurRad="38100" dist="38100" dir="2700000" algn="tl">
                    <a:srgbClr val="000000"/>
                  </a:outerShdw>
                </a:effectLst>
                <a:latin typeface="Comic Sans MS" pitchFamily="66" charset="0"/>
                <a:cs typeface="Arial" pitchFamily="34" charset="0"/>
              </a:rPr>
              <a:t>might say</a:t>
            </a:r>
            <a:r>
              <a:rPr lang="en-US" sz="2800" b="0" dirty="0">
                <a:effectLst>
                  <a:outerShdw blurRad="38100" dist="38100" dir="2700000" algn="tl">
                    <a:srgbClr val="000000"/>
                  </a:outerShdw>
                </a:effectLst>
                <a:latin typeface="Comic Sans MS" pitchFamily="66" charset="0"/>
                <a:cs typeface="Arial" pitchFamily="34" charset="0"/>
              </a:rPr>
              <a:t>: “Testing is too expensive.”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dissolve">
                                      <p:cBhvr>
                                        <p:cTn id="7"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80010" y="1165860"/>
            <a:ext cx="8995410" cy="494919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Cost of Late Testing</a:t>
            </a:r>
            <a:endParaRPr lang="en-US" dirty="0"/>
          </a:p>
        </p:txBody>
      </p:sp>
      <p:sp>
        <p:nvSpPr>
          <p:cNvPr id="3" name="Date Placeholder 2"/>
          <p:cNvSpPr>
            <a:spLocks noGrp="1"/>
          </p:cNvSpPr>
          <p:nvPr>
            <p:ph type="dt" sz="half" idx="10"/>
          </p:nvPr>
        </p:nvSpPr>
        <p:spPr/>
        <p:txBody>
          <a:bodyPr/>
          <a:lstStyle/>
          <a:p>
            <a:pPr>
              <a:defRPr/>
            </a:pPr>
            <a:r>
              <a:rPr lang="en-US" altLang="zh-CN" smtClean="0"/>
              <a:t>Introduction to Software Testing, Edition 2  (Ch 1)</a:t>
            </a:r>
            <a:endParaRPr lang="en-US" altLang="zh-CN" dirty="0"/>
          </a:p>
        </p:txBody>
      </p:sp>
      <p:sp>
        <p:nvSpPr>
          <p:cNvPr id="4" name="Footer Placeholder 3"/>
          <p:cNvSpPr>
            <a:spLocks noGrp="1"/>
          </p:cNvSpPr>
          <p:nvPr>
            <p:ph type="ftr" sz="quarter" idx="11"/>
          </p:nvPr>
        </p:nvSpPr>
        <p:spPr/>
        <p:txBody>
          <a:bodyPr/>
          <a:lstStyle/>
          <a:p>
            <a:pPr>
              <a:defRPr/>
            </a:pPr>
            <a:r>
              <a:rPr lang="en-US" altLang="zh-CN" smtClean="0"/>
              <a:t>© Ammann &amp; Offutt</a:t>
            </a:r>
            <a:endParaRPr lang="en-US" altLang="zh-CN"/>
          </a:p>
        </p:txBody>
      </p:sp>
      <p:sp>
        <p:nvSpPr>
          <p:cNvPr id="5" name="Slide Number Placeholder 4"/>
          <p:cNvSpPr>
            <a:spLocks noGrp="1"/>
          </p:cNvSpPr>
          <p:nvPr>
            <p:ph type="sldNum" sz="quarter" idx="12"/>
          </p:nvPr>
        </p:nvSpPr>
        <p:spPr/>
        <p:txBody>
          <a:bodyPr/>
          <a:lstStyle/>
          <a:p>
            <a:pPr>
              <a:defRPr/>
            </a:pPr>
            <a:fld id="{1D0F80E7-B056-4C76-86F1-135BF336DD8E}" type="slidenum">
              <a:rPr lang="zh-CN" altLang="en-US" smtClean="0"/>
              <a:pPr>
                <a:defRPr/>
              </a:pPr>
              <a:t>25</a:t>
            </a:fld>
            <a:endParaRPr lang="en-US" altLang="zh-CN"/>
          </a:p>
        </p:txBody>
      </p:sp>
      <p:sp>
        <p:nvSpPr>
          <p:cNvPr id="13" name="TextBox 12"/>
          <p:cNvSpPr txBox="1"/>
          <p:nvPr/>
        </p:nvSpPr>
        <p:spPr>
          <a:xfrm>
            <a:off x="152400" y="1108710"/>
            <a:ext cx="525780" cy="461665"/>
          </a:xfrm>
          <a:prstGeom prst="rect">
            <a:avLst/>
          </a:prstGeom>
          <a:noFill/>
        </p:spPr>
        <p:txBody>
          <a:bodyPr wrap="square" rtlCol="0">
            <a:spAutoFit/>
          </a:bodyPr>
          <a:lstStyle/>
          <a:p>
            <a:pPr algn="r"/>
            <a:r>
              <a:rPr lang="en-US" dirty="0" smtClean="0"/>
              <a:t>60</a:t>
            </a:r>
            <a:endParaRPr lang="en-US" dirty="0"/>
          </a:p>
        </p:txBody>
      </p:sp>
      <p:grpSp>
        <p:nvGrpSpPr>
          <p:cNvPr id="16" name="Group 70"/>
          <p:cNvGrpSpPr/>
          <p:nvPr/>
        </p:nvGrpSpPr>
        <p:grpSpPr>
          <a:xfrm>
            <a:off x="152400" y="1336589"/>
            <a:ext cx="6749848" cy="2935076"/>
            <a:chOff x="186690" y="1588049"/>
            <a:chExt cx="6749848" cy="2935076"/>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461665"/>
            </a:xfrm>
            <a:prstGeom prst="rect">
              <a:avLst/>
            </a:prstGeom>
            <a:noFill/>
          </p:spPr>
          <p:txBody>
            <a:bodyPr wrap="square" rtlCol="0">
              <a:spAutoFit/>
            </a:bodyPr>
            <a:lstStyle/>
            <a:p>
              <a:pPr algn="r"/>
              <a:r>
                <a:rPr lang="en-US" dirty="0" smtClean="0"/>
                <a:t>50</a:t>
              </a:r>
              <a:endParaRPr lang="en-US" dirty="0"/>
            </a:p>
          </p:txBody>
        </p:sp>
        <p:sp>
          <p:nvSpPr>
            <p:cNvPr id="15" name="TextBox 14"/>
            <p:cNvSpPr txBox="1"/>
            <p:nvPr/>
          </p:nvSpPr>
          <p:spPr>
            <a:xfrm>
              <a:off x="186690" y="2260600"/>
              <a:ext cx="525780" cy="461665"/>
            </a:xfrm>
            <a:prstGeom prst="rect">
              <a:avLst/>
            </a:prstGeom>
            <a:noFill/>
          </p:spPr>
          <p:txBody>
            <a:bodyPr wrap="square" rtlCol="0">
              <a:spAutoFit/>
            </a:bodyPr>
            <a:lstStyle/>
            <a:p>
              <a:pPr algn="r"/>
              <a:r>
                <a:rPr lang="en-US" dirty="0" smtClean="0"/>
                <a:t>40</a:t>
              </a:r>
              <a:endParaRPr lang="en-US" dirty="0"/>
            </a:p>
          </p:txBody>
        </p:sp>
        <p:sp>
          <p:nvSpPr>
            <p:cNvPr id="17" name="TextBox 16"/>
            <p:cNvSpPr txBox="1"/>
            <p:nvPr/>
          </p:nvSpPr>
          <p:spPr>
            <a:xfrm>
              <a:off x="186690" y="2710815"/>
              <a:ext cx="525780" cy="461665"/>
            </a:xfrm>
            <a:prstGeom prst="rect">
              <a:avLst/>
            </a:prstGeom>
            <a:noFill/>
          </p:spPr>
          <p:txBody>
            <a:bodyPr wrap="square" rtlCol="0">
              <a:spAutoFit/>
            </a:bodyPr>
            <a:lstStyle/>
            <a:p>
              <a:pPr algn="r"/>
              <a:r>
                <a:rPr lang="en-US" dirty="0" smtClean="0"/>
                <a:t>30</a:t>
              </a:r>
              <a:endParaRPr lang="en-US" dirty="0"/>
            </a:p>
          </p:txBody>
        </p:sp>
        <p:sp>
          <p:nvSpPr>
            <p:cNvPr id="18" name="TextBox 17"/>
            <p:cNvSpPr txBox="1"/>
            <p:nvPr/>
          </p:nvSpPr>
          <p:spPr>
            <a:xfrm>
              <a:off x="186690" y="3161030"/>
              <a:ext cx="525780" cy="461665"/>
            </a:xfrm>
            <a:prstGeom prst="rect">
              <a:avLst/>
            </a:prstGeom>
            <a:noFill/>
          </p:spPr>
          <p:txBody>
            <a:bodyPr wrap="square" rtlCol="0">
              <a:spAutoFit/>
            </a:bodyPr>
            <a:lstStyle/>
            <a:p>
              <a:pPr algn="r"/>
              <a:r>
                <a:rPr lang="en-US" dirty="0" smtClean="0"/>
                <a:t>20</a:t>
              </a:r>
              <a:endParaRPr lang="en-US" dirty="0"/>
            </a:p>
          </p:txBody>
        </p:sp>
        <p:sp>
          <p:nvSpPr>
            <p:cNvPr id="19" name="TextBox 18"/>
            <p:cNvSpPr txBox="1"/>
            <p:nvPr/>
          </p:nvSpPr>
          <p:spPr>
            <a:xfrm>
              <a:off x="186690" y="3611245"/>
              <a:ext cx="525780" cy="461665"/>
            </a:xfrm>
            <a:prstGeom prst="rect">
              <a:avLst/>
            </a:prstGeom>
            <a:noFill/>
          </p:spPr>
          <p:txBody>
            <a:bodyPr wrap="square" rtlCol="0">
              <a:spAutoFit/>
            </a:bodyPr>
            <a:lstStyle/>
            <a:p>
              <a:pPr algn="r"/>
              <a:r>
                <a:rPr lang="en-US" dirty="0" smtClean="0"/>
                <a:t>10</a:t>
              </a:r>
              <a:endParaRPr lang="en-US" dirty="0"/>
            </a:p>
          </p:txBody>
        </p:sp>
        <p:sp>
          <p:nvSpPr>
            <p:cNvPr id="20" name="TextBox 19"/>
            <p:cNvSpPr txBox="1"/>
            <p:nvPr/>
          </p:nvSpPr>
          <p:spPr>
            <a:xfrm>
              <a:off x="186690" y="4061460"/>
              <a:ext cx="525780" cy="461665"/>
            </a:xfrm>
            <a:prstGeom prst="rect">
              <a:avLst/>
            </a:prstGeom>
            <a:noFill/>
          </p:spPr>
          <p:txBody>
            <a:bodyPr wrap="square" rtlCol="0">
              <a:spAutoFit/>
            </a:bodyPr>
            <a:lstStyle/>
            <a:p>
              <a:pPr algn="r"/>
              <a:r>
                <a:rPr lang="en-US" dirty="0" smtClean="0"/>
                <a:t>0</a:t>
              </a:r>
              <a:endParaRPr lang="en-US" dirty="0"/>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5503428" y="3618103"/>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304821"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07461" y="3872545"/>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086069" y="1797255"/>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88732"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86974"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82151" y="2250479"/>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91379" y="3482931"/>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98322" y="4031571"/>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86184" y="363400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286970" y="380098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87089"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515298" y="180520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62372" y="4724094"/>
            <a:ext cx="2160270" cy="461665"/>
          </a:xfrm>
          <a:prstGeom prst="rect">
            <a:avLst/>
          </a:prstGeom>
          <a:noFill/>
        </p:spPr>
        <p:txBody>
          <a:bodyPr wrap="square" rtlCol="0" anchor="ctr">
            <a:spAutoFit/>
          </a:bodyPr>
          <a:lstStyle/>
          <a:p>
            <a:pPr algn="r"/>
            <a:r>
              <a:rPr lang="en-US" dirty="0" smtClean="0">
                <a:latin typeface="Comic Sans MS" pitchFamily="66" charset="0"/>
              </a:rPr>
              <a:t>Requirements</a:t>
            </a:r>
            <a:endParaRPr lang="en-US" dirty="0">
              <a:latin typeface="Comic Sans MS" pitchFamily="66" charset="0"/>
            </a:endParaRPr>
          </a:p>
        </p:txBody>
      </p:sp>
      <p:sp>
        <p:nvSpPr>
          <p:cNvPr id="82" name="TextBox 81"/>
          <p:cNvSpPr txBox="1"/>
          <p:nvPr/>
        </p:nvSpPr>
        <p:spPr>
          <a:xfrm rot="19048443">
            <a:off x="1388832" y="4886731"/>
            <a:ext cx="2641499" cy="461665"/>
          </a:xfrm>
          <a:prstGeom prst="rect">
            <a:avLst/>
          </a:prstGeom>
          <a:noFill/>
        </p:spPr>
        <p:txBody>
          <a:bodyPr wrap="square" rtlCol="0" anchor="ctr">
            <a:spAutoFit/>
          </a:bodyPr>
          <a:lstStyle/>
          <a:p>
            <a:pPr algn="r"/>
            <a:r>
              <a:rPr lang="en-US" dirty="0" err="1" smtClean="0">
                <a:latin typeface="Comic Sans MS" pitchFamily="66" charset="0"/>
              </a:rPr>
              <a:t>Prog</a:t>
            </a:r>
            <a:r>
              <a:rPr lang="en-US" dirty="0" smtClean="0">
                <a:latin typeface="Comic Sans MS" pitchFamily="66" charset="0"/>
              </a:rPr>
              <a:t> / Unit Test</a:t>
            </a:r>
          </a:p>
        </p:txBody>
      </p:sp>
      <p:sp>
        <p:nvSpPr>
          <p:cNvPr id="83" name="TextBox 82"/>
          <p:cNvSpPr txBox="1"/>
          <p:nvPr/>
        </p:nvSpPr>
        <p:spPr>
          <a:xfrm rot="19048443">
            <a:off x="449537" y="4867825"/>
            <a:ext cx="2585557" cy="461665"/>
          </a:xfrm>
          <a:prstGeom prst="rect">
            <a:avLst/>
          </a:prstGeom>
          <a:noFill/>
        </p:spPr>
        <p:txBody>
          <a:bodyPr wrap="square" rtlCol="0" anchor="ctr">
            <a:spAutoFit/>
          </a:bodyPr>
          <a:lstStyle/>
          <a:p>
            <a:pPr algn="r"/>
            <a:r>
              <a:rPr lang="en-US" dirty="0" smtClean="0">
                <a:latin typeface="Comic Sans MS" pitchFamily="66" charset="0"/>
              </a:rPr>
              <a:t>Design</a:t>
            </a:r>
            <a:endParaRPr lang="en-US" dirty="0">
              <a:latin typeface="Comic Sans MS" pitchFamily="66" charset="0"/>
            </a:endParaRPr>
          </a:p>
        </p:txBody>
      </p:sp>
      <p:sp>
        <p:nvSpPr>
          <p:cNvPr id="84" name="TextBox 83"/>
          <p:cNvSpPr txBox="1"/>
          <p:nvPr/>
        </p:nvSpPr>
        <p:spPr>
          <a:xfrm rot="19048443">
            <a:off x="2201512" y="5069908"/>
            <a:ext cx="2912939" cy="461665"/>
          </a:xfrm>
          <a:prstGeom prst="rect">
            <a:avLst/>
          </a:prstGeom>
          <a:noFill/>
        </p:spPr>
        <p:txBody>
          <a:bodyPr wrap="square" rtlCol="0" anchor="ctr">
            <a:spAutoFit/>
          </a:bodyPr>
          <a:lstStyle/>
          <a:p>
            <a:pPr algn="r"/>
            <a:r>
              <a:rPr lang="en-US" dirty="0" smtClean="0">
                <a:latin typeface="Comic Sans MS" pitchFamily="66" charset="0"/>
              </a:rPr>
              <a:t>Integration Test</a:t>
            </a:r>
            <a:endParaRPr lang="en-US" dirty="0">
              <a:latin typeface="Comic Sans MS" pitchFamily="66" charset="0"/>
            </a:endParaRPr>
          </a:p>
        </p:txBody>
      </p:sp>
      <p:sp>
        <p:nvSpPr>
          <p:cNvPr id="87" name="TextBox 86"/>
          <p:cNvSpPr txBox="1"/>
          <p:nvPr/>
        </p:nvSpPr>
        <p:spPr>
          <a:xfrm>
            <a:off x="7005711" y="2331720"/>
            <a:ext cx="2152357" cy="1323439"/>
          </a:xfrm>
          <a:prstGeom prst="rect">
            <a:avLst/>
          </a:prstGeom>
          <a:noFill/>
        </p:spPr>
        <p:txBody>
          <a:bodyPr wrap="square" rtlCol="0">
            <a:spAutoFit/>
          </a:bodyPr>
          <a:lstStyle/>
          <a:p>
            <a:r>
              <a:rPr lang="en-US" sz="1600" dirty="0" smtClean="0">
                <a:latin typeface="Comic Sans MS" pitchFamily="66" charset="0"/>
              </a:rPr>
              <a:t>Fault origin (%)</a:t>
            </a:r>
          </a:p>
          <a:p>
            <a:endParaRPr lang="en-US" sz="1600" dirty="0" smtClean="0">
              <a:latin typeface="Comic Sans MS" pitchFamily="66" charset="0"/>
            </a:endParaRPr>
          </a:p>
          <a:p>
            <a:r>
              <a:rPr lang="en-US" sz="1600" dirty="0" smtClean="0">
                <a:latin typeface="Comic Sans MS" pitchFamily="66" charset="0"/>
              </a:rPr>
              <a:t>Fault detection (%)</a:t>
            </a:r>
          </a:p>
          <a:p>
            <a:endParaRPr lang="en-US" sz="1600" dirty="0" smtClean="0">
              <a:latin typeface="Comic Sans MS" pitchFamily="66" charset="0"/>
            </a:endParaRPr>
          </a:p>
          <a:p>
            <a:r>
              <a:rPr lang="en-US" sz="1600" dirty="0" smtClean="0">
                <a:latin typeface="Comic Sans MS" pitchFamily="66" charset="0"/>
              </a:rPr>
              <a:t>Unit cost (X)</a:t>
            </a:r>
            <a:endParaRPr lang="en-US" sz="1600" dirty="0">
              <a:latin typeface="Comic Sans MS" pitchFamily="66" charset="0"/>
            </a:endParaRPr>
          </a:p>
        </p:txBody>
      </p:sp>
      <p:sp>
        <p:nvSpPr>
          <p:cNvPr id="88" name="Rectangle 87"/>
          <p:cNvSpPr/>
          <p:nvPr/>
        </p:nvSpPr>
        <p:spPr>
          <a:xfrm>
            <a:off x="6909971" y="240657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09971" y="291239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909971" y="338158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 Box 79"/>
          <p:cNvSpPr txBox="1">
            <a:spLocks noChangeArrowheads="1"/>
          </p:cNvSpPr>
          <p:nvPr/>
        </p:nvSpPr>
        <p:spPr bwMode="auto">
          <a:xfrm>
            <a:off x="74734" y="6173788"/>
            <a:ext cx="9006205" cy="338554"/>
          </a:xfrm>
          <a:prstGeom prst="rect">
            <a:avLst/>
          </a:prstGeom>
          <a:noFill/>
          <a:ln w="9525">
            <a:noFill/>
            <a:miter lim="800000"/>
            <a:headEnd/>
            <a:tailEnd/>
          </a:ln>
        </p:spPr>
        <p:txBody>
          <a:bodyPr wrap="square">
            <a:spAutoFit/>
          </a:bodyPr>
          <a:lstStyle/>
          <a:p>
            <a:pPr algn="ctr"/>
            <a:r>
              <a:rPr lang="en-US" sz="1600" dirty="0" smtClean="0">
                <a:solidFill>
                  <a:schemeClr val="tx1"/>
                </a:solidFill>
                <a:latin typeface="Gill Sans MT" pitchFamily="34" charset="0"/>
              </a:rPr>
              <a:t>Software Engineering Institute; Carnegie Mellon University; Handbook CMU/SEI-96-HB-002</a:t>
            </a:r>
            <a:endParaRPr lang="en-US" sz="1600" dirty="0">
              <a:solidFill>
                <a:schemeClr val="tx1"/>
              </a:solidFill>
              <a:latin typeface="Gill Sans MT" pitchFamily="34" charset="0"/>
            </a:endParaRPr>
          </a:p>
        </p:txBody>
      </p:sp>
      <p:sp>
        <p:nvSpPr>
          <p:cNvPr id="95" name="TextBox 94"/>
          <p:cNvSpPr txBox="1">
            <a:spLocks noChangeArrowheads="1"/>
          </p:cNvSpPr>
          <p:nvPr/>
        </p:nvSpPr>
        <p:spPr bwMode="auto">
          <a:xfrm>
            <a:off x="825500" y="1289685"/>
            <a:ext cx="4997074" cy="400110"/>
          </a:xfrm>
          <a:prstGeom prst="rect">
            <a:avLst/>
          </a:prstGeom>
          <a:noFill/>
          <a:ln w="9525">
            <a:noFill/>
            <a:miter lim="800000"/>
            <a:headEnd/>
            <a:tailEnd/>
          </a:ln>
        </p:spPr>
        <p:txBody>
          <a:bodyPr wrap="none">
            <a:spAutoFit/>
          </a:bodyPr>
          <a:lstStyle/>
          <a:p>
            <a:r>
              <a:rPr lang="en-US" sz="2000" b="1" dirty="0">
                <a:solidFill>
                  <a:schemeClr val="tx2"/>
                </a:solidFill>
              </a:rPr>
              <a:t>Assume $1000 unit cost, per fault, 100 faults</a:t>
            </a:r>
          </a:p>
        </p:txBody>
      </p:sp>
      <p:grpSp>
        <p:nvGrpSpPr>
          <p:cNvPr id="21" name="Group 26"/>
          <p:cNvGrpSpPr>
            <a:grpSpLocks/>
          </p:cNvGrpSpPr>
          <p:nvPr/>
        </p:nvGrpSpPr>
        <p:grpSpPr bwMode="auto">
          <a:xfrm rot="1822050">
            <a:off x="1248728" y="3377883"/>
            <a:ext cx="668337" cy="384175"/>
            <a:chOff x="1088924" y="5651404"/>
            <a:chExt cx="668593" cy="383459"/>
          </a:xfrm>
        </p:grpSpPr>
        <p:sp>
          <p:nvSpPr>
            <p:cNvPr id="97"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98"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r>
                <a:rPr lang="en-US" sz="1800" dirty="0"/>
                <a:t>$6K</a:t>
              </a:r>
            </a:p>
          </p:txBody>
        </p:sp>
      </p:grpSp>
      <p:grpSp>
        <p:nvGrpSpPr>
          <p:cNvPr id="22" name="Group 27"/>
          <p:cNvGrpSpPr>
            <a:grpSpLocks/>
          </p:cNvGrpSpPr>
          <p:nvPr/>
        </p:nvGrpSpPr>
        <p:grpSpPr bwMode="auto">
          <a:xfrm rot="2197571">
            <a:off x="2260600" y="3098800"/>
            <a:ext cx="704850" cy="382588"/>
            <a:chOff x="2322873" y="5651404"/>
            <a:chExt cx="705462" cy="383459"/>
          </a:xfrm>
        </p:grpSpPr>
        <p:sp>
          <p:nvSpPr>
            <p:cNvPr id="100"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1"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r>
                <a:rPr lang="en-US" sz="1800" dirty="0"/>
                <a:t>$13K</a:t>
              </a:r>
            </a:p>
          </p:txBody>
        </p:sp>
      </p:grpSp>
      <p:grpSp>
        <p:nvGrpSpPr>
          <p:cNvPr id="23" name="Group 28"/>
          <p:cNvGrpSpPr>
            <a:grpSpLocks/>
          </p:cNvGrpSpPr>
          <p:nvPr/>
        </p:nvGrpSpPr>
        <p:grpSpPr bwMode="auto">
          <a:xfrm rot="2053068">
            <a:off x="3260725" y="2792095"/>
            <a:ext cx="725488" cy="382588"/>
            <a:chOff x="3492911" y="5651404"/>
            <a:chExt cx="725128" cy="383459"/>
          </a:xfrm>
        </p:grpSpPr>
        <p:sp>
          <p:nvSpPr>
            <p:cNvPr id="103"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4"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r>
                <a:rPr lang="en-US" sz="1800" dirty="0"/>
                <a:t>$20K</a:t>
              </a:r>
            </a:p>
          </p:txBody>
        </p:sp>
      </p:grpSp>
      <p:grpSp>
        <p:nvGrpSpPr>
          <p:cNvPr id="25" name="Group 30"/>
          <p:cNvGrpSpPr>
            <a:grpSpLocks/>
          </p:cNvGrpSpPr>
          <p:nvPr/>
        </p:nvGrpSpPr>
        <p:grpSpPr bwMode="auto">
          <a:xfrm rot="2354308">
            <a:off x="5201603" y="2040890"/>
            <a:ext cx="876300" cy="382588"/>
            <a:chOff x="5626511" y="5651404"/>
            <a:chExt cx="877528" cy="383459"/>
          </a:xfrm>
        </p:grpSpPr>
        <p:sp>
          <p:nvSpPr>
            <p:cNvPr id="10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r>
                <a:rPr lang="en-US" sz="1800" dirty="0"/>
                <a:t>$360K</a:t>
              </a:r>
            </a:p>
          </p:txBody>
        </p:sp>
      </p:grpSp>
      <p:grpSp>
        <p:nvGrpSpPr>
          <p:cNvPr id="26" name="Group 31"/>
          <p:cNvGrpSpPr>
            <a:grpSpLocks/>
          </p:cNvGrpSpPr>
          <p:nvPr/>
        </p:nvGrpSpPr>
        <p:grpSpPr bwMode="auto">
          <a:xfrm rot="-1487245">
            <a:off x="6024563" y="1371283"/>
            <a:ext cx="877887" cy="382587"/>
            <a:chOff x="6806382" y="5651404"/>
            <a:chExt cx="877528" cy="383459"/>
          </a:xfrm>
        </p:grpSpPr>
        <p:sp>
          <p:nvSpPr>
            <p:cNvPr id="11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r>
                <a:rPr lang="en-US" sz="1800" dirty="0"/>
                <a:t>$250K</a:t>
              </a:r>
            </a:p>
          </p:txBody>
        </p:sp>
      </p:grpSp>
      <p:sp>
        <p:nvSpPr>
          <p:cNvPr id="76" name="Rectangle 75"/>
          <p:cNvSpPr/>
          <p:nvPr/>
        </p:nvSpPr>
        <p:spPr>
          <a:xfrm>
            <a:off x="6306460" y="383253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301325" y="244058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3200330" y="5069908"/>
            <a:ext cx="2912939" cy="461665"/>
          </a:xfrm>
          <a:prstGeom prst="rect">
            <a:avLst/>
          </a:prstGeom>
          <a:noFill/>
        </p:spPr>
        <p:txBody>
          <a:bodyPr wrap="square" rtlCol="0" anchor="ctr">
            <a:spAutoFit/>
          </a:bodyPr>
          <a:lstStyle/>
          <a:p>
            <a:pPr algn="r"/>
            <a:r>
              <a:rPr lang="en-US" dirty="0" smtClean="0">
                <a:latin typeface="Comic Sans MS" pitchFamily="66" charset="0"/>
              </a:rPr>
              <a:t>System Test</a:t>
            </a:r>
            <a:endParaRPr lang="en-US" dirty="0">
              <a:latin typeface="Comic Sans MS" pitchFamily="66" charset="0"/>
            </a:endParaRPr>
          </a:p>
        </p:txBody>
      </p:sp>
      <p:sp>
        <p:nvSpPr>
          <p:cNvPr id="86" name="TextBox 85"/>
          <p:cNvSpPr txBox="1"/>
          <p:nvPr/>
        </p:nvSpPr>
        <p:spPr>
          <a:xfrm rot="19048443">
            <a:off x="4233436" y="5069908"/>
            <a:ext cx="2912939" cy="461665"/>
          </a:xfrm>
          <a:prstGeom prst="rect">
            <a:avLst/>
          </a:prstGeom>
          <a:noFill/>
        </p:spPr>
        <p:txBody>
          <a:bodyPr wrap="square" rtlCol="0" anchor="ctr">
            <a:spAutoFit/>
          </a:bodyPr>
          <a:lstStyle/>
          <a:p>
            <a:pPr algn="r"/>
            <a:r>
              <a:rPr lang="en-US" dirty="0" smtClean="0">
                <a:latin typeface="Comic Sans MS" pitchFamily="66" charset="0"/>
              </a:rPr>
              <a:t>Post-Deployment</a:t>
            </a:r>
            <a:endParaRPr lang="en-US" dirty="0">
              <a:latin typeface="Comic Sans MS" pitchFamily="66" charset="0"/>
            </a:endParaRPr>
          </a:p>
        </p:txBody>
      </p:sp>
      <p:grpSp>
        <p:nvGrpSpPr>
          <p:cNvPr id="79" name="Group 29"/>
          <p:cNvGrpSpPr>
            <a:grpSpLocks/>
          </p:cNvGrpSpPr>
          <p:nvPr/>
        </p:nvGrpSpPr>
        <p:grpSpPr bwMode="auto">
          <a:xfrm rot="1653092">
            <a:off x="4233526" y="2807175"/>
            <a:ext cx="877887" cy="382587"/>
            <a:chOff x="4412227" y="5651404"/>
            <a:chExt cx="877528" cy="383459"/>
          </a:xfrm>
        </p:grpSpPr>
        <p:sp>
          <p:nvSpPr>
            <p:cNvPr id="80"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89"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t>$100K</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10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96838"/>
            <a:ext cx="9048750" cy="1301038"/>
          </a:xfrm>
        </p:spPr>
        <p:txBody>
          <a:bodyPr/>
          <a:lstStyle/>
          <a:p>
            <a:r>
              <a:rPr lang="en-US" dirty="0" smtClean="0"/>
              <a:t>Summary:</a:t>
            </a:r>
            <a:br>
              <a:rPr lang="en-US" dirty="0" smtClean="0"/>
            </a:br>
            <a:r>
              <a:rPr lang="en-US" dirty="0" smtClean="0"/>
              <a:t>Why Do We Test Software ?</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
        <p:nvSpPr>
          <p:cNvPr id="7" name="Rectangle 8"/>
          <p:cNvSpPr>
            <a:spLocks noChangeArrowheads="1"/>
          </p:cNvSpPr>
          <p:nvPr/>
        </p:nvSpPr>
        <p:spPr bwMode="auto">
          <a:xfrm>
            <a:off x="945574" y="1694098"/>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smtClean="0">
                <a:effectLst>
                  <a:outerShdw blurRad="38100" dist="38100" dir="2700000" algn="tl">
                    <a:srgbClr val="000000"/>
                  </a:outerShdw>
                </a:effectLst>
                <a:latin typeface="Gill Sans MT" pitchFamily="34" charset="0"/>
              </a:rPr>
              <a:t>A tester’s goal is to eliminate faults as early as possible</a:t>
            </a:r>
          </a:p>
        </p:txBody>
      </p:sp>
      <p:sp>
        <p:nvSpPr>
          <p:cNvPr id="8" name="Rectangle 8"/>
          <p:cNvSpPr>
            <a:spLocks noChangeArrowheads="1"/>
          </p:cNvSpPr>
          <p:nvPr/>
        </p:nvSpPr>
        <p:spPr bwMode="auto">
          <a:xfrm>
            <a:off x="1143526" y="3570100"/>
            <a:ext cx="6875048" cy="1814862"/>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marL="457200" indent="-457200">
              <a:spcBef>
                <a:spcPct val="20000"/>
              </a:spcBef>
              <a:buFont typeface="Arial" pitchFamily="34" charset="0"/>
              <a:buChar char="•"/>
              <a:defRPr/>
            </a:pPr>
            <a:r>
              <a:rPr lang="en-US" sz="3200" dirty="0" smtClean="0">
                <a:effectLst>
                  <a:outerShdw blurRad="38100" dist="38100" dir="2700000" algn="tl">
                    <a:srgbClr val="000000"/>
                  </a:outerShdw>
                </a:effectLst>
                <a:latin typeface="Gill Sans MT" pitchFamily="34" charset="0"/>
              </a:rPr>
              <a:t>Improve quality</a:t>
            </a:r>
          </a:p>
          <a:p>
            <a:pPr marL="457200" indent="-457200">
              <a:spcBef>
                <a:spcPct val="20000"/>
              </a:spcBef>
              <a:buFont typeface="Arial" pitchFamily="34" charset="0"/>
              <a:buChar char="•"/>
              <a:defRPr/>
            </a:pPr>
            <a:r>
              <a:rPr lang="en-US" sz="3200" dirty="0" smtClean="0">
                <a:effectLst>
                  <a:outerShdw blurRad="38100" dist="38100" dir="2700000" algn="tl">
                    <a:srgbClr val="000000"/>
                  </a:outerShdw>
                </a:effectLst>
                <a:latin typeface="Gill Sans MT" pitchFamily="34" charset="0"/>
              </a:rPr>
              <a:t>Reduce cost</a:t>
            </a:r>
          </a:p>
          <a:p>
            <a:pPr marL="457200" indent="-457200">
              <a:spcBef>
                <a:spcPct val="20000"/>
              </a:spcBef>
              <a:buFont typeface="Arial" pitchFamily="34" charset="0"/>
              <a:buChar char="•"/>
              <a:defRPr/>
            </a:pPr>
            <a:r>
              <a:rPr lang="en-US" sz="3200" dirty="0" smtClean="0">
                <a:effectLst>
                  <a:outerShdw blurRad="38100" dist="38100" dir="2700000" algn="tl">
                    <a:srgbClr val="000000"/>
                  </a:outerShdw>
                </a:effectLst>
                <a:latin typeface="Gill Sans MT" pitchFamily="34" charset="0"/>
              </a:rPr>
              <a:t>Preserve customer satisfaction</a:t>
            </a:r>
          </a:p>
        </p:txBody>
      </p:sp>
    </p:spTree>
    <p:extLst>
      <p:ext uri="{BB962C8B-B14F-4D97-AF65-F5344CB8AC3E}">
        <p14:creationId xmlns:p14="http://schemas.microsoft.com/office/powerpoint/2010/main" val="1321343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6963" y="75818"/>
            <a:ext cx="7064375" cy="1420463"/>
          </a:xfrm>
        </p:spPr>
        <p:txBody>
          <a:bodyPr/>
          <a:lstStyle/>
          <a:p>
            <a:r>
              <a:rPr lang="en-US" dirty="0" smtClean="0"/>
              <a:t>Software is a Skin that Surrounds Our Civilization</a:t>
            </a:r>
          </a:p>
        </p:txBody>
      </p:sp>
      <p:sp>
        <p:nvSpPr>
          <p:cNvPr id="102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smtClean="0">
                <a:solidFill>
                  <a:schemeClr val="tx1"/>
                </a:solidFill>
              </a:rPr>
              <a:pPr/>
              <a:t>3</a:t>
            </a:fld>
            <a:endParaRPr lang="en-US" sz="900" b="0" smtClean="0">
              <a:solidFill>
                <a:schemeClr val="tx1"/>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413" y="3179763"/>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3913" y="1755775"/>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0" y="207645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5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4388" y="166687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3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59175" y="5132388"/>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8688" y="3286125"/>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04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3988"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3513" y="4527550"/>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62600" y="4038600"/>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18338" y="2590800"/>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6126163" y="6153150"/>
            <a:ext cx="2628900" cy="254000"/>
          </a:xfrm>
          <a:prstGeom prst="rect">
            <a:avLst/>
          </a:prstGeom>
          <a:solidFill>
            <a:schemeClr val="bg1">
              <a:lumMod val="75000"/>
            </a:schemeClr>
          </a:solidFill>
        </p:spPr>
        <p:txBody>
          <a:bodyPr anchor="ctr">
            <a:spAutoFit/>
          </a:bodyPr>
          <a:lstStyle/>
          <a:p>
            <a:pPr algn="ctr">
              <a:defRPr/>
            </a:pPr>
            <a:r>
              <a:rPr lang="en-US" sz="1050" dirty="0">
                <a:latin typeface="Comic Sans MS" pitchFamily="66" charset="0"/>
              </a:rPr>
              <a:t>Quote due to Dr. Mark Harman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smtClean="0">
                <a:solidFill>
                  <a:schemeClr val="tx1"/>
                </a:solidFill>
              </a:rPr>
              <a:pPr/>
              <a:t>4</a:t>
            </a:fld>
            <a:endParaRPr lang="en-US" sz="900" b="0" smtClean="0">
              <a:solidFill>
                <a:schemeClr val="tx1"/>
              </a:solidFill>
            </a:endParaRPr>
          </a:p>
        </p:txBody>
      </p:sp>
      <p:sp>
        <p:nvSpPr>
          <p:cNvPr id="48134" name="Rectangle 3"/>
          <p:cNvSpPr>
            <a:spLocks noGrp="1" noChangeArrowheads="1"/>
          </p:cNvSpPr>
          <p:nvPr>
            <p:ph type="body" idx="1"/>
          </p:nvPr>
        </p:nvSpPr>
        <p:spPr>
          <a:xfrm>
            <a:off x="138113" y="1127125"/>
            <a:ext cx="8867775" cy="3768432"/>
          </a:xfrm>
        </p:spPr>
        <p:txBody>
          <a:bodyPr/>
          <a:lstStyle/>
          <a:p>
            <a:r>
              <a:rPr lang="en-US" dirty="0" smtClean="0">
                <a:solidFill>
                  <a:srgbClr val="FFFF00"/>
                </a:solidFill>
              </a:rPr>
              <a:t>Software Fault</a:t>
            </a:r>
            <a:r>
              <a:rPr lang="en-US" dirty="0" smtClean="0"/>
              <a:t> : A static defect in the software</a:t>
            </a:r>
          </a:p>
          <a:p>
            <a:endParaRPr lang="en-US" dirty="0" smtClean="0"/>
          </a:p>
          <a:p>
            <a:r>
              <a:rPr lang="en-US" dirty="0" smtClean="0">
                <a:solidFill>
                  <a:srgbClr val="FFFF00"/>
                </a:solidFill>
              </a:rPr>
              <a:t>Software Failure</a:t>
            </a:r>
            <a:r>
              <a:rPr lang="en-US" dirty="0" smtClean="0"/>
              <a:t> : External, incorrect behavior with respect to the requirements or other description of the expected behavior</a:t>
            </a:r>
          </a:p>
          <a:p>
            <a:endParaRPr lang="en-US" dirty="0" smtClean="0"/>
          </a:p>
          <a:p>
            <a:r>
              <a:rPr lang="en-US" dirty="0" smtClean="0">
                <a:solidFill>
                  <a:srgbClr val="FFFF00"/>
                </a:solidFill>
              </a:rPr>
              <a:t>Software Error</a:t>
            </a:r>
            <a:r>
              <a:rPr lang="en-US" dirty="0" smtClean="0"/>
              <a:t> : An incorrect internal state that is the manifestation of some fault</a:t>
            </a:r>
          </a:p>
        </p:txBody>
      </p:sp>
      <p:sp>
        <p:nvSpPr>
          <p:cNvPr id="168964" name="Text Box 4"/>
          <p:cNvSpPr txBox="1">
            <a:spLocks noChangeArrowheads="1"/>
          </p:cNvSpPr>
          <p:nvPr/>
        </p:nvSpPr>
        <p:spPr bwMode="auto">
          <a:xfrm>
            <a:off x="565150" y="4970070"/>
            <a:ext cx="8013700" cy="1200329"/>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smtClean="0">
                <a:solidFill>
                  <a:srgbClr val="FFFF00"/>
                </a:solidFill>
                <a:effectLst>
                  <a:outerShdw blurRad="38100" dist="38100" dir="2700000" algn="tl">
                    <a:srgbClr val="000000"/>
                  </a:outerShdw>
                </a:effectLst>
                <a:latin typeface="Gill Sans MT" pitchFamily="34" charset="0"/>
                <a:cs typeface="Arial" pitchFamily="34" charset="0"/>
              </a:rPr>
              <a:t>Software does not degrade.</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smtClean="0"/>
              <a:t>Software Faults, Errors &amp; Failures</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and Failure Example</a:t>
            </a:r>
            <a:endParaRPr lang="en-US" dirty="0"/>
          </a:p>
        </p:txBody>
      </p:sp>
      <p:sp>
        <p:nvSpPr>
          <p:cNvPr id="3" name="Content Placeholder 2"/>
          <p:cNvSpPr>
            <a:spLocks noGrp="1"/>
          </p:cNvSpPr>
          <p:nvPr>
            <p:ph idx="1"/>
          </p:nvPr>
        </p:nvSpPr>
        <p:spPr/>
        <p:txBody>
          <a:bodyPr/>
          <a:lstStyle/>
          <a:p>
            <a:r>
              <a:rPr lang="en-US" sz="2800" dirty="0" smtClean="0"/>
              <a:t>A patient gives a doctor a list of </a:t>
            </a:r>
            <a:r>
              <a:rPr lang="en-US" sz="2800" dirty="0" smtClean="0">
                <a:solidFill>
                  <a:schemeClr val="tx2"/>
                </a:solidFill>
              </a:rPr>
              <a:t>symptoms</a:t>
            </a:r>
          </a:p>
          <a:p>
            <a:pPr lvl="1"/>
            <a:r>
              <a:rPr lang="en-US" sz="2400" dirty="0" smtClean="0">
                <a:solidFill>
                  <a:schemeClr val="tx2"/>
                </a:solidFill>
              </a:rPr>
              <a:t>Failures</a:t>
            </a:r>
          </a:p>
          <a:p>
            <a:r>
              <a:rPr lang="en-US" sz="2800" dirty="0" smtClean="0"/>
              <a:t>The doctor tries to diagnose the root cause, the </a:t>
            </a:r>
            <a:r>
              <a:rPr lang="en-US" sz="2800" dirty="0" smtClean="0">
                <a:solidFill>
                  <a:schemeClr val="tx2"/>
                </a:solidFill>
              </a:rPr>
              <a:t>ailment</a:t>
            </a:r>
          </a:p>
          <a:p>
            <a:pPr lvl="1"/>
            <a:r>
              <a:rPr lang="en-US" sz="2400" dirty="0" smtClean="0">
                <a:solidFill>
                  <a:schemeClr val="tx2"/>
                </a:solidFill>
              </a:rPr>
              <a:t>Fault</a:t>
            </a:r>
          </a:p>
          <a:p>
            <a:r>
              <a:rPr lang="en-US" sz="2800" dirty="0" smtClean="0"/>
              <a:t>The doctor may look for </a:t>
            </a:r>
            <a:r>
              <a:rPr lang="en-US" sz="2800" dirty="0" smtClean="0">
                <a:solidFill>
                  <a:schemeClr val="tx2"/>
                </a:solidFill>
              </a:rPr>
              <a:t>anomalous internal conditions</a:t>
            </a:r>
            <a:r>
              <a:rPr lang="en-US" sz="2800" dirty="0" smtClean="0"/>
              <a:t> (high blood pressure, irregular heartbeat, bacteria in the blood stream)</a:t>
            </a:r>
          </a:p>
          <a:p>
            <a:pPr lvl="1"/>
            <a:r>
              <a:rPr lang="en-US" sz="2400" dirty="0" smtClean="0">
                <a:solidFill>
                  <a:schemeClr val="tx2"/>
                </a:solidFill>
              </a:rPr>
              <a:t>Errors</a:t>
            </a:r>
            <a:endParaRPr lang="en-US" sz="2400" dirty="0">
              <a:solidFill>
                <a:schemeClr val="tx2"/>
              </a:solidFill>
            </a:endParaRPr>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8" name="Text Box 4"/>
          <p:cNvSpPr txBox="1">
            <a:spLocks noChangeArrowheads="1"/>
          </p:cNvSpPr>
          <p:nvPr/>
        </p:nvSpPr>
        <p:spPr bwMode="auto">
          <a:xfrm>
            <a:off x="565150" y="4686300"/>
            <a:ext cx="8013700" cy="1532727"/>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smtClean="0">
                <a:solidFill>
                  <a:srgbClr val="FFFF00"/>
                </a:solidFill>
                <a:effectLst>
                  <a:outerShdw blurRad="38100" dist="38100" dir="2700000" algn="tl">
                    <a:srgbClr val="000000"/>
                  </a:outerShdw>
                </a:effectLst>
                <a:latin typeface="Gill Sans MT" pitchFamily="34" charset="0"/>
                <a:cs typeface="Arial" pitchFamily="34" charset="0"/>
              </a:rPr>
              <a:t>Most medical problems result from external attacks (bacteria, viruses) or physical degradation as we age.</a:t>
            </a:r>
            <a:endParaRPr lang="en-US" sz="2400" dirty="0">
              <a:solidFill>
                <a:srgbClr val="FFFF00"/>
              </a:solidFill>
              <a:effectLst>
                <a:outerShdw blurRad="38100" dist="38100" dir="2700000" algn="tl">
                  <a:srgbClr val="000000"/>
                </a:outerShdw>
              </a:effectLst>
              <a:latin typeface="Gill Sans MT" pitchFamily="34" charset="0"/>
              <a:cs typeface="Arial" pitchFamily="34" charset="0"/>
            </a:endParaRPr>
          </a:p>
          <a:p>
            <a:pPr algn="ctr">
              <a:lnSpc>
                <a:spcPct val="90000"/>
              </a:lnSpc>
              <a:spcBef>
                <a:spcPct val="30000"/>
              </a:spcBef>
              <a:buSzPct val="75000"/>
              <a:buFont typeface="Monotype Sorts" charset="2"/>
              <a:buNone/>
              <a:defRPr/>
            </a:pPr>
            <a:r>
              <a:rPr lang="en-US" sz="2400" dirty="0" smtClean="0">
                <a:solidFill>
                  <a:srgbClr val="FFFF00"/>
                </a:solidFill>
                <a:effectLst>
                  <a:outerShdw blurRad="38100" dist="38100" dir="2700000" algn="tl">
                    <a:srgbClr val="000000"/>
                  </a:outerShdw>
                </a:effectLst>
                <a:latin typeface="Gill Sans MT" pitchFamily="34" charset="0"/>
                <a:cs typeface="Arial" pitchFamily="34" charset="0"/>
              </a:rPr>
              <a:t>Software faults were </a:t>
            </a:r>
            <a:r>
              <a:rPr lang="en-US" sz="2400" dirty="0">
                <a:solidFill>
                  <a:srgbClr val="FFFF00"/>
                </a:solidFill>
                <a:effectLst>
                  <a:outerShdw blurRad="38100" dist="38100" dir="2700000" algn="tl">
                    <a:srgbClr val="000000"/>
                  </a:outerShdw>
                </a:effectLst>
                <a:latin typeface="Gill Sans MT" pitchFamily="34" charset="0"/>
                <a:cs typeface="Arial" pitchFamily="34" charset="0"/>
              </a:rPr>
              <a:t>there at the beginning and do not “appear” when a part wears out.</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Tree>
    <p:extLst>
      <p:ext uri="{BB962C8B-B14F-4D97-AF65-F5344CB8AC3E}">
        <p14:creationId xmlns:p14="http://schemas.microsoft.com/office/powerpoint/2010/main" val="2302791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Concrete Example</a:t>
            </a:r>
            <a:endParaRPr lang="en-US"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7" name="TextBox 6"/>
          <p:cNvSpPr txBox="1">
            <a:spLocks noChangeArrowheads="1"/>
          </p:cNvSpPr>
          <p:nvPr/>
        </p:nvSpPr>
        <p:spPr bwMode="auto">
          <a:xfrm>
            <a:off x="329529" y="1980739"/>
            <a:ext cx="8475663" cy="4093428"/>
          </a:xfrm>
          <a:prstGeom prst="rect">
            <a:avLst/>
          </a:prstGeom>
          <a:solidFill>
            <a:srgbClr val="0000CC"/>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smtClean="0">
                <a:latin typeface="Arial Unicode MS" pitchFamily="34" charset="-128"/>
                <a:ea typeface="Arial Unicode MS" pitchFamily="34" charset="-128"/>
                <a:cs typeface="Arial Unicode MS" pitchFamily="34" charset="-128"/>
              </a:rPr>
              <a:t>public static </a:t>
            </a:r>
            <a:r>
              <a:rPr lang="en-US" dirty="0" err="1" smtClean="0">
                <a:latin typeface="Arial Unicode MS" pitchFamily="34" charset="-128"/>
                <a:ea typeface="Arial Unicode MS" pitchFamily="34" charset="-128"/>
                <a:cs typeface="Arial Unicode MS" pitchFamily="34" charset="-128"/>
              </a:rPr>
              <a:t>int</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numZero</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int</a:t>
            </a:r>
            <a:r>
              <a:rPr lang="en-US" dirty="0" smtClean="0">
                <a:latin typeface="Arial Unicode MS" pitchFamily="34" charset="-128"/>
                <a:ea typeface="Arial Unicode MS" pitchFamily="34" charset="-128"/>
                <a:cs typeface="Arial Unicode MS" pitchFamily="34" charset="-128"/>
              </a:rPr>
              <a:t> [ ] </a:t>
            </a:r>
            <a:r>
              <a:rPr lang="en-US" dirty="0" err="1" smtClean="0">
                <a:latin typeface="Arial Unicode MS" pitchFamily="34" charset="-128"/>
                <a:ea typeface="Arial Unicode MS" pitchFamily="34" charset="-128"/>
                <a:cs typeface="Arial Unicode MS" pitchFamily="34" charset="-128"/>
              </a:rPr>
              <a:t>arr</a:t>
            </a:r>
            <a:r>
              <a:rPr lang="en-US"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a:p>
            <a:r>
              <a:rPr lang="en-US" dirty="0" smtClean="0">
                <a:latin typeface="Arial Unicode MS" pitchFamily="34" charset="-128"/>
                <a:ea typeface="Arial Unicode MS" pitchFamily="34" charset="-128"/>
                <a:cs typeface="Arial Unicode MS" pitchFamily="34" charset="-128"/>
              </a:rPr>
              <a:t>{  // </a:t>
            </a:r>
            <a:r>
              <a:rPr lang="en-US" dirty="0">
                <a:latin typeface="Arial Unicode MS" pitchFamily="34" charset="-128"/>
                <a:ea typeface="Arial Unicode MS" pitchFamily="34" charset="-128"/>
                <a:cs typeface="Arial Unicode MS" pitchFamily="34" charset="-128"/>
              </a:rPr>
              <a:t>Effects: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is null throw </a:t>
            </a:r>
            <a:r>
              <a:rPr lang="en-US" dirty="0" err="1">
                <a:latin typeface="Arial Unicode MS" pitchFamily="34" charset="-128"/>
                <a:ea typeface="Arial Unicode MS" pitchFamily="34" charset="-128"/>
                <a:cs typeface="Arial Unicode MS" pitchFamily="34" charset="-128"/>
              </a:rPr>
              <a:t>NullPointerException</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 else return the number of occurrences of 0 </a:t>
            </a:r>
            <a:r>
              <a:rPr lang="en-US" dirty="0" smtClean="0">
                <a:latin typeface="Arial Unicode MS" pitchFamily="34" charset="-128"/>
                <a:ea typeface="Arial Unicode MS" pitchFamily="34" charset="-128"/>
                <a:cs typeface="Arial Unicode MS" pitchFamily="34" charset="-128"/>
              </a:rPr>
              <a:t>in </a:t>
            </a:r>
            <a:r>
              <a:rPr lang="en-US" dirty="0" err="1" smtClean="0">
                <a:latin typeface="Arial Unicode MS" pitchFamily="34" charset="-128"/>
                <a:ea typeface="Arial Unicode MS" pitchFamily="34" charset="-128"/>
                <a:cs typeface="Arial Unicode MS" pitchFamily="34" charset="-128"/>
              </a:rPr>
              <a:t>arr</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count = 0</a:t>
            </a:r>
            <a:r>
              <a:rPr lang="en-US"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for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1;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&lt; </a:t>
            </a:r>
            <a:r>
              <a:rPr lang="en-US" dirty="0" err="1">
                <a:latin typeface="Arial Unicode MS" pitchFamily="34" charset="-128"/>
                <a:ea typeface="Arial Unicode MS" pitchFamily="34" charset="-128"/>
                <a:cs typeface="Arial Unicode MS" pitchFamily="34" charset="-128"/>
              </a:rPr>
              <a:t>arr.length</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if (</a:t>
            </a:r>
            <a:r>
              <a:rPr lang="en-US" dirty="0" err="1" smtClean="0">
                <a:latin typeface="Arial Unicode MS" pitchFamily="34" charset="-128"/>
                <a:ea typeface="Arial Unicode MS" pitchFamily="34" charset="-128"/>
                <a:cs typeface="Arial Unicode MS" pitchFamily="34" charset="-128"/>
              </a:rPr>
              <a:t>arr</a:t>
            </a:r>
            <a:r>
              <a:rPr lang="en-US" dirty="0" smtClean="0">
                <a:latin typeface="Arial Unicode MS" pitchFamily="34" charset="-128"/>
                <a:ea typeface="Arial Unicode MS" pitchFamily="34" charset="-128"/>
                <a:cs typeface="Arial Unicode MS" pitchFamily="34" charset="-128"/>
              </a:rPr>
              <a:t> [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t>
            </a:r>
            <a:r>
              <a:rPr lang="en-US" dirty="0">
                <a:latin typeface="Arial Unicode MS" pitchFamily="34" charset="-128"/>
                <a:ea typeface="Arial Unicode MS" pitchFamily="34" charset="-128"/>
                <a:cs typeface="Arial Unicode MS" pitchFamily="34" charset="-128"/>
              </a:rPr>
              <a:t>== 0)</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count++;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return count;</a:t>
            </a:r>
          </a:p>
          <a:p>
            <a:r>
              <a:rPr lang="en-US" dirty="0">
                <a:latin typeface="Arial Unicode MS" pitchFamily="34" charset="-128"/>
                <a:ea typeface="Arial Unicode MS" pitchFamily="34" charset="-128"/>
                <a:cs typeface="Arial Unicode MS" pitchFamily="34" charset="-128"/>
              </a:rPr>
              <a:t>}</a:t>
            </a:r>
          </a:p>
        </p:txBody>
      </p:sp>
      <p:sp>
        <p:nvSpPr>
          <p:cNvPr id="8" name="Oval 7"/>
          <p:cNvSpPr/>
          <p:nvPr/>
        </p:nvSpPr>
        <p:spPr bwMode="auto">
          <a:xfrm>
            <a:off x="962952" y="3188264"/>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AFD00"/>
              </a:solidFill>
              <a:effectLst/>
              <a:latin typeface="Times New Roman" pitchFamily="18" charset="0"/>
            </a:endParaRPr>
          </a:p>
        </p:txBody>
      </p:sp>
      <p:cxnSp>
        <p:nvCxnSpPr>
          <p:cNvPr id="10" name="Straight Connector 9"/>
          <p:cNvCxnSpPr>
            <a:stCxn id="8" idx="7"/>
            <a:endCxn id="11" idx="1"/>
          </p:cNvCxnSpPr>
          <p:nvPr/>
        </p:nvCxnSpPr>
        <p:spPr bwMode="auto">
          <a:xfrm flipV="1">
            <a:off x="1909209" y="1444431"/>
            <a:ext cx="2039704" cy="1812566"/>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3948913" y="1100519"/>
            <a:ext cx="2735666" cy="687823"/>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Gill Sans MT" pitchFamily="34" charset="0"/>
              </a:rPr>
              <a:t>Fault</a:t>
            </a:r>
            <a:r>
              <a:rPr kumimoji="0" lang="en-US" sz="2000" b="1" i="0" u="none" strike="noStrike" cap="none" normalizeH="0" baseline="0" dirty="0" smtClean="0">
                <a:ln>
                  <a:noFill/>
                </a:ln>
                <a:solidFill>
                  <a:schemeClr val="tx1"/>
                </a:solidFill>
                <a:effectLst/>
                <a:latin typeface="Gill Sans MT" pitchFamily="34" charset="0"/>
              </a:rPr>
              <a:t>: Should start searching at 0, not 1</a:t>
            </a:r>
          </a:p>
        </p:txBody>
      </p:sp>
      <p:sp>
        <p:nvSpPr>
          <p:cNvPr id="14" name="Rectangle 13"/>
          <p:cNvSpPr/>
          <p:nvPr/>
        </p:nvSpPr>
        <p:spPr bwMode="auto">
          <a:xfrm>
            <a:off x="6756848" y="2112023"/>
            <a:ext cx="1767041"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Gill Sans MT" pitchFamily="34" charset="0"/>
              </a:rPr>
              <a:t>Test </a:t>
            </a:r>
            <a:r>
              <a:rPr kumimoji="0" lang="en-US" sz="2000" b="1" i="0" u="sng" strike="noStrike" cap="none" normalizeH="0" baseline="0" dirty="0" smtClean="0">
                <a:ln>
                  <a:noFill/>
                </a:ln>
                <a:solidFill>
                  <a:schemeClr val="tx1"/>
                </a:solidFill>
                <a:effectLst/>
                <a:latin typeface="+mj-lt"/>
              </a:rPr>
              <a:t>1</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Gill Sans MT" pitchFamily="34" charset="0"/>
              </a:rPr>
              <a:t>[ 2, 7, 0 ]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MT" pitchFamily="34" charset="0"/>
              </a:rPr>
              <a:t>Expected:</a:t>
            </a:r>
            <a:r>
              <a:rPr kumimoji="0" lang="en-US" sz="2000" b="1" i="0" u="none" strike="noStrike" cap="none" normalizeH="0" dirty="0" smtClean="0">
                <a:ln>
                  <a:noFill/>
                </a:ln>
                <a:solidFill>
                  <a:schemeClr val="tx1"/>
                </a:solidFill>
                <a:effectLst/>
                <a:latin typeface="Gill Sans MT" pitchFamily="34" charset="0"/>
              </a:rPr>
              <a:t> </a:t>
            </a:r>
            <a:r>
              <a:rPr kumimoji="0" lang="en-US" sz="2000" b="1" i="0" u="none" strike="noStrike" cap="none" normalizeH="0" dirty="0" smtClean="0">
                <a:ln>
                  <a:noFill/>
                </a:ln>
                <a:solidFill>
                  <a:schemeClr val="tx1"/>
                </a:solidFill>
                <a:effectLst/>
                <a:latin typeface="+mj-lt"/>
              </a:rPr>
              <a:t>1</a:t>
            </a:r>
          </a:p>
          <a:p>
            <a:r>
              <a:rPr lang="en-US" baseline="0" dirty="0" smtClean="0">
                <a:solidFill>
                  <a:schemeClr val="tx1"/>
                </a:solidFill>
                <a:latin typeface="Gill Sans MT" pitchFamily="34" charset="0"/>
              </a:rPr>
              <a:t>Actual:</a:t>
            </a:r>
            <a:r>
              <a:rPr lang="en-US" dirty="0" smtClean="0">
                <a:solidFill>
                  <a:schemeClr val="tx1"/>
                </a:solidFill>
                <a:latin typeface="Gill Sans MT" pitchFamily="34" charset="0"/>
              </a:rPr>
              <a:t> </a:t>
            </a:r>
            <a:r>
              <a:rPr lang="en-US" dirty="0">
                <a:solidFill>
                  <a:schemeClr val="tx1"/>
                </a:solidFill>
              </a:rPr>
              <a:t>1</a:t>
            </a:r>
            <a:endParaRPr kumimoji="0" lang="en-US" sz="2000" b="1" i="0" u="none" strike="noStrike" cap="none" normalizeH="0" baseline="0" dirty="0" smtClean="0">
              <a:ln>
                <a:noFill/>
              </a:ln>
              <a:solidFill>
                <a:schemeClr val="tx1"/>
              </a:solidFill>
              <a:effectLst/>
              <a:latin typeface="Gill Sans MT" pitchFamily="34" charset="0"/>
            </a:endParaRPr>
          </a:p>
        </p:txBody>
      </p:sp>
      <p:sp>
        <p:nvSpPr>
          <p:cNvPr id="15" name="Rectangle 14"/>
          <p:cNvSpPr/>
          <p:nvPr/>
        </p:nvSpPr>
        <p:spPr bwMode="auto">
          <a:xfrm>
            <a:off x="6975333" y="3607701"/>
            <a:ext cx="1758764"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Gill Sans MT"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Gill Sans MT" pitchFamily="34" charset="0"/>
              </a:rPr>
              <a:t>[ 0, 2, 7 ]</a:t>
            </a:r>
          </a:p>
          <a:p>
            <a:r>
              <a:rPr kumimoji="0" lang="en-US" sz="2000" b="1" i="0" u="none" strike="noStrike" cap="none" normalizeH="0" baseline="0" dirty="0" smtClean="0">
                <a:ln>
                  <a:noFill/>
                </a:ln>
                <a:solidFill>
                  <a:schemeClr val="tx1"/>
                </a:solidFill>
                <a:effectLst/>
                <a:latin typeface="Gill Sans MT" pitchFamily="34" charset="0"/>
              </a:rPr>
              <a:t>Expected:</a:t>
            </a:r>
            <a:r>
              <a:rPr kumimoji="0" lang="en-US" sz="2000" b="1" i="0" u="none" strike="noStrike" cap="none" normalizeH="0" dirty="0" smtClean="0">
                <a:ln>
                  <a:noFill/>
                </a:ln>
                <a:solidFill>
                  <a:schemeClr val="tx1"/>
                </a:solidFill>
                <a:effectLst/>
                <a:latin typeface="Gill Sans MT" pitchFamily="34" charset="0"/>
              </a:rPr>
              <a:t> </a:t>
            </a:r>
            <a:r>
              <a:rPr lang="en-US" dirty="0">
                <a:solidFill>
                  <a:schemeClr val="tx1"/>
                </a:solidFill>
              </a:rPr>
              <a:t>1</a:t>
            </a:r>
            <a:endParaRPr kumimoji="0" lang="en-US" sz="2000" b="1" i="0" u="none" strike="noStrike" cap="none" normalizeH="0" dirty="0" smtClean="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smtClean="0">
                <a:solidFill>
                  <a:schemeClr val="tx1"/>
                </a:solidFill>
                <a:latin typeface="Gill Sans MT" pitchFamily="34" charset="0"/>
              </a:rPr>
              <a:t>Actual:</a:t>
            </a:r>
            <a:r>
              <a:rPr lang="en-US" dirty="0" smtClean="0">
                <a:solidFill>
                  <a:schemeClr val="tx1"/>
                </a:solidFill>
                <a:latin typeface="Gill Sans MT" pitchFamily="34" charset="0"/>
              </a:rPr>
              <a:t> 0</a:t>
            </a:r>
            <a:endParaRPr kumimoji="0" lang="en-US" sz="2000" b="1" i="0" u="none" strike="noStrike" cap="none" normalizeH="0" baseline="0" dirty="0" smtClean="0">
              <a:ln>
                <a:noFill/>
              </a:ln>
              <a:solidFill>
                <a:schemeClr val="tx1"/>
              </a:solidFill>
              <a:effectLst/>
              <a:latin typeface="Gill Sans MT" pitchFamily="34" charset="0"/>
            </a:endParaRPr>
          </a:p>
        </p:txBody>
      </p:sp>
      <p:sp>
        <p:nvSpPr>
          <p:cNvPr id="16" name="Rounded Rectangle 15"/>
          <p:cNvSpPr/>
          <p:nvPr/>
        </p:nvSpPr>
        <p:spPr bwMode="auto">
          <a:xfrm>
            <a:off x="3680528" y="3607701"/>
            <a:ext cx="2856906"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smtClean="0">
                <a:ln>
                  <a:noFill/>
                </a:ln>
                <a:solidFill>
                  <a:schemeClr val="tx2"/>
                </a:solidFill>
                <a:effectLst/>
                <a:latin typeface="Gill Sans MT" pitchFamily="34" charset="0"/>
              </a:rPr>
              <a:t>Error</a:t>
            </a:r>
            <a:r>
              <a:rPr kumimoji="0" lang="en-US" sz="2000" b="1" i="0" u="none" strike="noStrike" cap="none" normalizeH="0" baseline="0" dirty="0" smtClean="0">
                <a:ln>
                  <a:noFill/>
                </a:ln>
                <a:solidFill>
                  <a:schemeClr val="tx1"/>
                </a:solidFill>
                <a:effectLst/>
                <a:latin typeface="Gill Sans MT" pitchFamily="34" charset="0"/>
              </a:rPr>
              <a:t>: </a:t>
            </a:r>
            <a:r>
              <a:rPr kumimoji="0" lang="en-US" sz="2000" b="1" i="0" u="none" strike="noStrike" cap="none" normalizeH="0" baseline="0" dirty="0" err="1" smtClean="0">
                <a:ln>
                  <a:noFill/>
                </a:ln>
                <a:solidFill>
                  <a:schemeClr val="tx1"/>
                </a:solidFill>
                <a:effectLst/>
                <a:latin typeface="Gill Sans MT" pitchFamily="34" charset="0"/>
              </a:rPr>
              <a:t>i</a:t>
            </a:r>
            <a:r>
              <a:rPr kumimoji="0" lang="en-US" sz="2000" b="1" i="0" u="none" strike="noStrike" cap="none" normalizeH="0" dirty="0" smtClean="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smtClean="0">
                <a:ln>
                  <a:noFill/>
                </a:ln>
                <a:solidFill>
                  <a:schemeClr val="tx1"/>
                </a:solidFill>
                <a:effectLst/>
                <a:latin typeface="Gill Sans MT" pitchFamily="34" charset="0"/>
              </a:rPr>
              <a:t>, not 0, on the first iteration</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smtClean="0">
                <a:solidFill>
                  <a:schemeClr val="tx2"/>
                </a:solidFill>
                <a:latin typeface="Gill Sans MT" pitchFamily="34" charset="0"/>
              </a:rPr>
              <a:t>Failure</a:t>
            </a:r>
            <a:r>
              <a:rPr lang="en-US" baseline="0" dirty="0" smtClean="0">
                <a:solidFill>
                  <a:schemeClr val="tx1"/>
                </a:solidFill>
                <a:latin typeface="Gill Sans MT" pitchFamily="34" charset="0"/>
              </a:rPr>
              <a:t>:</a:t>
            </a:r>
            <a:r>
              <a:rPr lang="en-US" dirty="0" smtClean="0">
                <a:solidFill>
                  <a:schemeClr val="tx1"/>
                </a:solidFill>
                <a:latin typeface="Gill Sans MT" pitchFamily="34" charset="0"/>
              </a:rPr>
              <a:t> none</a:t>
            </a:r>
            <a:endParaRPr kumimoji="0" lang="en-US" sz="2000" b="1" i="0" u="none" strike="noStrike" cap="none" normalizeH="0" baseline="0" dirty="0" smtClean="0">
              <a:ln>
                <a:noFill/>
              </a:ln>
              <a:solidFill>
                <a:schemeClr val="tx1"/>
              </a:solidFill>
              <a:effectLst/>
              <a:latin typeface="Gill Sans MT" pitchFamily="34" charset="0"/>
            </a:endParaRPr>
          </a:p>
        </p:txBody>
      </p:sp>
      <p:sp>
        <p:nvSpPr>
          <p:cNvPr id="17" name="Rounded Rectangle 16"/>
          <p:cNvSpPr/>
          <p:nvPr/>
        </p:nvSpPr>
        <p:spPr bwMode="auto">
          <a:xfrm>
            <a:off x="3242209" y="5076722"/>
            <a:ext cx="5355253"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smtClean="0">
                <a:ln>
                  <a:noFill/>
                </a:ln>
                <a:solidFill>
                  <a:schemeClr val="tx2"/>
                </a:solidFill>
                <a:effectLst/>
                <a:latin typeface="Gill Sans MT" pitchFamily="34" charset="0"/>
              </a:rPr>
              <a:t>Error</a:t>
            </a:r>
            <a:r>
              <a:rPr kumimoji="0" lang="en-US" sz="2000" b="1" i="0" u="none" strike="noStrike" cap="none" normalizeH="0" baseline="0" dirty="0" smtClean="0">
                <a:ln>
                  <a:noFill/>
                </a:ln>
                <a:solidFill>
                  <a:schemeClr val="tx1"/>
                </a:solidFill>
                <a:effectLst/>
                <a:latin typeface="Gill Sans MT" pitchFamily="34" charset="0"/>
              </a:rPr>
              <a:t>:  </a:t>
            </a:r>
            <a:r>
              <a:rPr kumimoji="0" lang="en-US" sz="2000" b="1" i="0" u="none" strike="noStrike" cap="none" normalizeH="0" baseline="0" dirty="0" err="1" smtClean="0">
                <a:ln>
                  <a:noFill/>
                </a:ln>
                <a:solidFill>
                  <a:schemeClr val="tx1"/>
                </a:solidFill>
                <a:effectLst/>
                <a:latin typeface="Gill Sans MT" pitchFamily="34" charset="0"/>
              </a:rPr>
              <a:t>i</a:t>
            </a:r>
            <a:r>
              <a:rPr kumimoji="0" lang="en-US" sz="2000" b="1" i="0" u="none" strike="noStrike" cap="none" normalizeH="0" dirty="0" smtClean="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smtClean="0">
                <a:ln>
                  <a:noFill/>
                </a:ln>
                <a:solidFill>
                  <a:schemeClr val="tx1"/>
                </a:solidFill>
                <a:effectLst/>
                <a:latin typeface="Gill Sans MT" pitchFamily="34" charset="0"/>
              </a:rPr>
              <a:t>, not 0</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solidFill>
                  <a:schemeClr val="tx1"/>
                </a:solidFill>
                <a:latin typeface="Gill Sans MT" pitchFamily="34" charset="0"/>
              </a:rPr>
              <a:t>Error propagates to the variable count</a:t>
            </a:r>
            <a:endParaRPr kumimoji="0" lang="en-US" sz="2000" b="1" i="0" u="none" strike="noStrike" cap="none" normalizeH="0" dirty="0" smtClean="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smtClean="0">
                <a:solidFill>
                  <a:schemeClr val="tx2"/>
                </a:solidFill>
                <a:latin typeface="Gill Sans MT" pitchFamily="34" charset="0"/>
              </a:rPr>
              <a:t>Failure</a:t>
            </a:r>
            <a:r>
              <a:rPr lang="en-US" baseline="0" dirty="0" smtClean="0">
                <a:solidFill>
                  <a:schemeClr val="tx1"/>
                </a:solidFill>
                <a:latin typeface="Gill Sans MT" pitchFamily="34" charset="0"/>
              </a:rPr>
              <a:t>:</a:t>
            </a:r>
            <a:r>
              <a:rPr lang="en-US" dirty="0" smtClean="0">
                <a:solidFill>
                  <a:schemeClr val="tx1"/>
                </a:solidFill>
                <a:latin typeface="Gill Sans MT" pitchFamily="34" charset="0"/>
              </a:rPr>
              <a:t> count is 0 at the return statement</a:t>
            </a:r>
            <a:endParaRPr kumimoji="0" lang="en-US" sz="2000" b="1" i="0" u="none" strike="noStrike" cap="none" normalizeH="0" baseline="0" dirty="0" smtClean="0">
              <a:ln>
                <a:noFill/>
              </a:ln>
              <a:solidFill>
                <a:schemeClr val="tx1"/>
              </a:solidFill>
              <a:effectLst/>
              <a:latin typeface="Gill Sans MT" pitchFamily="34" charset="0"/>
            </a:endParaRPr>
          </a:p>
        </p:txBody>
      </p:sp>
      <p:cxnSp>
        <p:nvCxnSpPr>
          <p:cNvPr id="18" name="Straight Connector 17"/>
          <p:cNvCxnSpPr>
            <a:stCxn id="16" idx="0"/>
            <a:endCxn id="14" idx="1"/>
          </p:cNvCxnSpPr>
          <p:nvPr/>
        </p:nvCxnSpPr>
        <p:spPr bwMode="auto">
          <a:xfrm flipV="1">
            <a:off x="5108981" y="2783662"/>
            <a:ext cx="1647867" cy="824039"/>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5919836"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4001481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Bug</a:t>
            </a:r>
            <a:endParaRPr lang="en-US" dirty="0"/>
          </a:p>
        </p:txBody>
      </p:sp>
      <p:sp>
        <p:nvSpPr>
          <p:cNvPr id="3" name="Content Placeholder 2"/>
          <p:cNvSpPr>
            <a:spLocks noGrp="1"/>
          </p:cNvSpPr>
          <p:nvPr>
            <p:ph idx="1"/>
          </p:nvPr>
        </p:nvSpPr>
        <p:spPr/>
        <p:txBody>
          <a:bodyPr/>
          <a:lstStyle/>
          <a:p>
            <a:r>
              <a:rPr lang="en-US" sz="2400" i="1" dirty="0" smtClean="0">
                <a:solidFill>
                  <a:schemeClr val="tx2"/>
                </a:solidFill>
              </a:rPr>
              <a:t>Bug</a:t>
            </a:r>
            <a:r>
              <a:rPr lang="en-US" sz="2400" dirty="0" smtClean="0"/>
              <a:t> is used informally</a:t>
            </a:r>
          </a:p>
          <a:p>
            <a:r>
              <a:rPr lang="en-US" sz="2400" dirty="0" smtClean="0"/>
              <a:t>Sometimes </a:t>
            </a:r>
            <a:r>
              <a:rPr lang="en-US" sz="2400" dirty="0" smtClean="0">
                <a:solidFill>
                  <a:schemeClr val="tx2"/>
                </a:solidFill>
              </a:rPr>
              <a:t>speakers mean fault</a:t>
            </a:r>
            <a:r>
              <a:rPr lang="en-US" sz="2400" dirty="0" smtClean="0"/>
              <a:t>, sometimes </a:t>
            </a:r>
            <a:r>
              <a:rPr lang="en-US" sz="2400" dirty="0" smtClean="0">
                <a:solidFill>
                  <a:schemeClr val="tx2"/>
                </a:solidFill>
              </a:rPr>
              <a:t>error</a:t>
            </a:r>
            <a:r>
              <a:rPr lang="en-US" sz="2400" dirty="0" smtClean="0"/>
              <a:t>, sometimes </a:t>
            </a:r>
            <a:r>
              <a:rPr lang="en-US" sz="2400" dirty="0" smtClean="0">
                <a:solidFill>
                  <a:schemeClr val="tx2"/>
                </a:solidFill>
              </a:rPr>
              <a:t>failure</a:t>
            </a:r>
            <a:r>
              <a:rPr lang="en-US" sz="2400" dirty="0" smtClean="0"/>
              <a:t> … often the speaker doesn’t know what it means !</a:t>
            </a:r>
          </a:p>
          <a:p>
            <a:r>
              <a:rPr lang="en-US" sz="2400" dirty="0" smtClean="0"/>
              <a:t>This class will try to use words that have </a:t>
            </a:r>
            <a:r>
              <a:rPr lang="en-US" sz="2400" dirty="0" smtClean="0">
                <a:solidFill>
                  <a:schemeClr val="tx2"/>
                </a:solidFill>
              </a:rPr>
              <a:t>precise</a:t>
            </a:r>
            <a:r>
              <a:rPr lang="en-US" sz="2400" dirty="0" smtClean="0"/>
              <a:t>, </a:t>
            </a:r>
            <a:r>
              <a:rPr lang="en-US" sz="2400" dirty="0" smtClean="0">
                <a:solidFill>
                  <a:schemeClr val="tx2"/>
                </a:solidFill>
              </a:rPr>
              <a:t>defined</a:t>
            </a:r>
            <a:r>
              <a:rPr lang="en-US" sz="2400" dirty="0" smtClean="0"/>
              <a:t>, and </a:t>
            </a:r>
            <a:r>
              <a:rPr lang="en-US" sz="2400" dirty="0" smtClean="0">
                <a:solidFill>
                  <a:schemeClr val="tx2"/>
                </a:solidFill>
              </a:rPr>
              <a:t>unambiguous</a:t>
            </a:r>
            <a:r>
              <a:rPr lang="en-US" sz="2400" dirty="0" smtClean="0"/>
              <a:t> meanings</a:t>
            </a:r>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US" smtClean="0"/>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smtClean="0"/>
              <a:t>© Ammann &amp; Offutt</a:t>
            </a:r>
            <a:endParaRPr lang="en-US"/>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grpSp>
        <p:nvGrpSpPr>
          <p:cNvPr id="14" name="Group 13"/>
          <p:cNvGrpSpPr/>
          <p:nvPr/>
        </p:nvGrpSpPr>
        <p:grpSpPr>
          <a:xfrm>
            <a:off x="2589451" y="2871290"/>
            <a:ext cx="989373" cy="752559"/>
            <a:chOff x="6004290" y="2871291"/>
            <a:chExt cx="989373"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rgbClr val="FAFD00"/>
                </a:solidFill>
                <a:effectLst/>
                <a:latin typeface="Times New Roman" pitchFamily="18" charset="0"/>
              </a:endParaRPr>
            </a:p>
          </p:txBody>
        </p:sp>
        <p:sp>
          <p:nvSpPr>
            <p:cNvPr id="8" name="TextBox 7"/>
            <p:cNvSpPr txBox="1"/>
            <p:nvPr/>
          </p:nvSpPr>
          <p:spPr>
            <a:xfrm>
              <a:off x="6004290" y="2985961"/>
              <a:ext cx="989373" cy="523220"/>
            </a:xfrm>
            <a:prstGeom prst="rect">
              <a:avLst/>
            </a:prstGeom>
            <a:noFill/>
          </p:spPr>
          <p:txBody>
            <a:bodyPr wrap="none" rtlCol="0">
              <a:spAutoFit/>
            </a:bodyPr>
            <a:lstStyle/>
            <a:p>
              <a:r>
                <a:rPr lang="en-US" sz="2800" dirty="0" smtClean="0">
                  <a:effectLst>
                    <a:outerShdw blurRad="38100" dist="38100" dir="2700000" algn="tl">
                      <a:srgbClr val="000000">
                        <a:alpha val="43137"/>
                      </a:srgbClr>
                    </a:outerShdw>
                  </a:effectLst>
                  <a:latin typeface="Bookman Old Style" pitchFamily="18" charset="0"/>
                </a:rPr>
                <a:t>BUG</a:t>
              </a:r>
              <a:endParaRPr lang="en-US" sz="2800" dirty="0">
                <a:effectLst>
                  <a:outerShdw blurRad="38100" dist="38100" dir="2700000" algn="tl">
                    <a:srgbClr val="000000">
                      <a:alpha val="43137"/>
                    </a:srgbClr>
                  </a:outerShdw>
                </a:effectLst>
                <a:latin typeface="Bookman Old Style" pitchFamily="18" charset="0"/>
              </a:endParaRP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 y="2783887"/>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863" y="2484651"/>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44960" y="4458076"/>
            <a:ext cx="4880200" cy="20313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6287512" y="2532808"/>
            <a:ext cx="2767476" cy="424731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48956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3036443"/>
            <a:ext cx="2381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55717" y="96838"/>
            <a:ext cx="9048750" cy="915987"/>
          </a:xfrm>
        </p:spPr>
        <p:txBody>
          <a:bodyPr/>
          <a:lstStyle/>
          <a:p>
            <a:r>
              <a:rPr lang="en-US" smtClean="0"/>
              <a:t>Spectacular Software Failures</a:t>
            </a:r>
          </a:p>
        </p:txBody>
      </p:sp>
      <p:sp>
        <p:nvSpPr>
          <p:cNvPr id="922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p>
        </p:txBody>
      </p:sp>
      <p:sp>
        <p:nvSpPr>
          <p:cNvPr id="922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smtClean="0">
                <a:solidFill>
                  <a:schemeClr val="tx1"/>
                </a:solidFill>
              </a:rPr>
              <a:pPr/>
              <a:t>8</a:t>
            </a:fld>
            <a:endParaRPr lang="en-US" sz="900" b="0" smtClean="0">
              <a:solidFill>
                <a:schemeClr val="tx1"/>
              </a:solidFill>
            </a:endParaRPr>
          </a:p>
        </p:txBody>
      </p:sp>
      <p:sp>
        <p:nvSpPr>
          <p:cNvPr id="6" name="Rectangle 3"/>
          <p:cNvSpPr txBox="1">
            <a:spLocks noChangeArrowheads="1"/>
          </p:cNvSpPr>
          <p:nvPr/>
        </p:nvSpPr>
        <p:spPr bwMode="auto">
          <a:xfrm>
            <a:off x="84812" y="411260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smtClean="0">
                <a:solidFill>
                  <a:schemeClr val="tx2"/>
                </a:solidFill>
                <a:latin typeface="Gill Sans MT" pitchFamily="34" charset="0"/>
              </a:rPr>
              <a:t>Intel’s </a:t>
            </a:r>
            <a:r>
              <a:rPr lang="en-US" sz="2400" b="0" kern="0" dirty="0">
                <a:solidFill>
                  <a:schemeClr val="tx2"/>
                </a:solidFill>
                <a:latin typeface="Gill Sans MT" pitchFamily="34" charset="0"/>
              </a:rPr>
              <a:t>Pentium FDIV </a:t>
            </a:r>
            <a:r>
              <a:rPr lang="en-US" sz="2400" b="0" kern="0" dirty="0" smtClean="0">
                <a:solidFill>
                  <a:schemeClr val="tx2"/>
                </a:solidFill>
                <a:latin typeface="Gill Sans MT" pitchFamily="34" charset="0"/>
              </a:rPr>
              <a:t>fault</a:t>
            </a:r>
            <a:r>
              <a:rPr lang="en-US" sz="2400" b="0" kern="0" dirty="0" smtClean="0">
                <a:solidFill>
                  <a:schemeClr val="tx1"/>
                </a:solidFill>
                <a:latin typeface="Gill Sans MT" pitchFamily="34" charset="0"/>
              </a:rPr>
              <a:t> : Public relations nightmare</a:t>
            </a:r>
            <a:endParaRPr lang="en-US" sz="2400" b="0" kern="0" dirty="0">
              <a:solidFill>
                <a:schemeClr val="tx1"/>
              </a:solidFill>
              <a:latin typeface="Gill Sans MT" pitchFamily="34" charset="0"/>
            </a:endParaRPr>
          </a:p>
        </p:txBody>
      </p:sp>
      <p:sp>
        <p:nvSpPr>
          <p:cNvPr id="7" name="Rectangle 3"/>
          <p:cNvSpPr txBox="1">
            <a:spLocks noChangeArrowheads="1"/>
          </p:cNvSpPr>
          <p:nvPr/>
        </p:nvSpPr>
        <p:spPr bwMode="auto">
          <a:xfrm>
            <a:off x="84812" y="2537666"/>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THERAC-25 radiation machine</a:t>
            </a:r>
            <a:r>
              <a:rPr lang="en-US" sz="2400" b="0" kern="0" dirty="0">
                <a:solidFill>
                  <a:schemeClr val="tx1"/>
                </a:solidFill>
                <a:latin typeface="Gill Sans MT" pitchFamily="34" charset="0"/>
              </a:rPr>
              <a:t> </a:t>
            </a:r>
            <a:r>
              <a:rPr lang="en-US" sz="2400" b="0" kern="0" dirty="0" smtClean="0">
                <a:solidFill>
                  <a:schemeClr val="tx1"/>
                </a:solidFill>
                <a:latin typeface="Gill Sans MT" pitchFamily="34" charset="0"/>
              </a:rPr>
              <a:t>: Poor </a:t>
            </a:r>
            <a:r>
              <a:rPr lang="en-US" sz="2400" b="0" kern="0" dirty="0">
                <a:solidFill>
                  <a:schemeClr val="tx1"/>
                </a:solidFill>
                <a:latin typeface="Gill Sans MT" pitchFamily="34" charset="0"/>
              </a:rPr>
              <a:t>testing of safety-critical software can cost </a:t>
            </a:r>
            <a:r>
              <a:rPr lang="en-US" sz="2400" b="0" i="1" kern="0" dirty="0">
                <a:solidFill>
                  <a:schemeClr val="tx1"/>
                </a:solidFill>
                <a:latin typeface="Gill Sans MT" pitchFamily="34" charset="0"/>
              </a:rPr>
              <a:t>lives </a:t>
            </a:r>
            <a:r>
              <a:rPr lang="en-US" sz="2400" b="0" kern="0" dirty="0" smtClean="0">
                <a:solidFill>
                  <a:schemeClr val="tx1"/>
                </a:solidFill>
                <a:latin typeface="Gill Sans MT" pitchFamily="34" charset="0"/>
              </a:rPr>
              <a:t>: 3 patients were killed</a:t>
            </a:r>
            <a:endParaRPr lang="en-US" sz="2400" b="0" kern="0" dirty="0">
              <a:solidFill>
                <a:schemeClr val="tx1"/>
              </a:solidFill>
              <a:latin typeface="Gill Sans MT" pitchFamily="34" charset="0"/>
            </a:endParaRP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051" y="1122578"/>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4627563" y="1279525"/>
            <a:ext cx="1681162" cy="101600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t>Mars Polar</a:t>
            </a:r>
            <a:br>
              <a:rPr lang="en-US" dirty="0"/>
            </a:br>
            <a:r>
              <a:rPr lang="en-US" dirty="0"/>
              <a:t>Lander crash</a:t>
            </a:r>
            <a:br>
              <a:rPr lang="en-US" dirty="0"/>
            </a:br>
            <a:r>
              <a:rPr lang="en-US" dirty="0"/>
              <a:t>site?</a:t>
            </a:r>
          </a:p>
        </p:txBody>
      </p:sp>
      <p:sp>
        <p:nvSpPr>
          <p:cNvPr id="11" name="Text Box 25"/>
          <p:cNvSpPr txBox="1">
            <a:spLocks noChangeArrowheads="1"/>
          </p:cNvSpPr>
          <p:nvPr/>
        </p:nvSpPr>
        <p:spPr bwMode="auto">
          <a:xfrm>
            <a:off x="6560770" y="927822"/>
            <a:ext cx="2393950" cy="400050"/>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t>THERAC-25 design</a:t>
            </a:r>
          </a:p>
        </p:txBody>
      </p:sp>
      <p:sp>
        <p:nvSpPr>
          <p:cNvPr id="12" name="Text Box 26"/>
          <p:cNvSpPr txBox="1">
            <a:spLocks noChangeArrowheads="1"/>
          </p:cNvSpPr>
          <p:nvPr/>
        </p:nvSpPr>
        <p:spPr bwMode="auto">
          <a:xfrm>
            <a:off x="6378575"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rgbClr val="000000"/>
                </a:solidFill>
              </a:rPr>
              <a:t>Ariane</a:t>
            </a:r>
            <a:r>
              <a:rPr lang="en-US" dirty="0">
                <a:solidFill>
                  <a:srgbClr val="000000"/>
                </a:solidFill>
              </a:rPr>
              <a:t> 5:</a:t>
            </a:r>
            <a:br>
              <a:rPr lang="en-US" dirty="0">
                <a:solidFill>
                  <a:srgbClr val="000000"/>
                </a:solidFill>
              </a:rPr>
            </a:br>
            <a:r>
              <a:rPr lang="en-US" dirty="0">
                <a:solidFill>
                  <a:srgbClr val="000000"/>
                </a:solidFill>
              </a:rPr>
              <a:t>exception-handling</a:t>
            </a:r>
            <a:br>
              <a:rPr lang="en-US" dirty="0">
                <a:solidFill>
                  <a:srgbClr val="000000"/>
                </a:solidFill>
              </a:rPr>
            </a:br>
            <a:r>
              <a:rPr lang="en-US" dirty="0">
                <a:solidFill>
                  <a:srgbClr val="000000"/>
                </a:solidFill>
              </a:rPr>
              <a:t>bug :  forced self</a:t>
            </a:r>
            <a:br>
              <a:rPr lang="en-US" dirty="0">
                <a:solidFill>
                  <a:srgbClr val="000000"/>
                </a:solidFill>
              </a:rPr>
            </a:br>
            <a:r>
              <a:rPr lang="en-US" dirty="0">
                <a:solidFill>
                  <a:srgbClr val="000000"/>
                </a:solidFill>
              </a:rPr>
              <a:t>destruct on maiden</a:t>
            </a:r>
            <a:br>
              <a:rPr lang="en-US" dirty="0">
                <a:solidFill>
                  <a:srgbClr val="000000"/>
                </a:solidFill>
              </a:rPr>
            </a:br>
            <a:r>
              <a:rPr lang="en-US" dirty="0">
                <a:solidFill>
                  <a:srgbClr val="000000"/>
                </a:solidFill>
              </a:rPr>
              <a:t>flight (64-bit to 16-bit</a:t>
            </a:r>
            <a:br>
              <a:rPr lang="en-US" dirty="0">
                <a:solidFill>
                  <a:srgbClr val="000000"/>
                </a:solidFill>
              </a:rPr>
            </a:br>
            <a:r>
              <a:rPr lang="en-US" dirty="0">
                <a:solidFill>
                  <a:srgbClr val="000000"/>
                </a:solidFill>
              </a:rPr>
              <a:t>conversion:  about</a:t>
            </a:r>
            <a:br>
              <a:rPr lang="en-US" dirty="0">
                <a:solidFill>
                  <a:srgbClr val="000000"/>
                </a:solidFill>
              </a:rPr>
            </a:br>
            <a:r>
              <a:rPr lang="en-US" dirty="0">
                <a:solidFill>
                  <a:srgbClr val="000000"/>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981" y="4492345"/>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82549" y="5391150"/>
            <a:ext cx="6412843"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We need our software to be</a:t>
            </a:r>
            <a:r>
              <a:rPr lang="en-US" altLang="zh-CN" b="0" dirty="0">
                <a:solidFill>
                  <a:schemeClr val="tx2"/>
                </a:solidFill>
                <a:effectLst>
                  <a:outerShdw blurRad="38100" dist="38100" dir="2700000" algn="tl">
                    <a:srgbClr val="000000"/>
                  </a:outerShdw>
                </a:effectLst>
                <a:latin typeface="Gill Sans MT" pitchFamily="34" charset="0"/>
                <a:ea typeface="宋体" charset="-122"/>
              </a:rPr>
              <a:t>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dependable</a:t>
            </a:r>
          </a:p>
          <a:p>
            <a:pPr algn="ctr">
              <a:defRPr/>
            </a:pPr>
            <a:r>
              <a:rPr lang="en-US" sz="2800" b="0" dirty="0">
                <a:solidFill>
                  <a:schemeClr val="tx2"/>
                </a:solidFill>
                <a:effectLst>
                  <a:outerShdw blurRad="38100" dist="38100" dir="2700000" algn="tl">
                    <a:srgbClr val="000000"/>
                  </a:outerShdw>
                </a:effectLst>
                <a:latin typeface="Gill Sans MT" pitchFamily="34" charset="0"/>
                <a:ea typeface="宋体" charset="-122"/>
              </a:rPr>
              <a:t>Testing is </a:t>
            </a:r>
            <a:r>
              <a:rPr lang="en-US" sz="2800" b="0" i="1" dirty="0">
                <a:solidFill>
                  <a:schemeClr val="tx2"/>
                </a:solidFill>
                <a:effectLst>
                  <a:outerShdw blurRad="38100" dist="38100" dir="2700000" algn="tl">
                    <a:srgbClr val="000000"/>
                  </a:outerShdw>
                </a:effectLst>
                <a:latin typeface="Gill Sans MT" pitchFamily="34" charset="0"/>
                <a:ea typeface="宋体" charset="-122"/>
              </a:rPr>
              <a:t>one</a:t>
            </a:r>
            <a:r>
              <a:rPr lang="en-US" sz="2800" b="0" dirty="0">
                <a:solidFill>
                  <a:schemeClr val="tx2"/>
                </a:solidFill>
                <a:effectLst>
                  <a:outerShdw blurRad="38100" dist="38100" dir="2700000" algn="tl">
                    <a:srgbClr val="000000"/>
                  </a:outerShdw>
                </a:effectLst>
                <a:latin typeface="Gill Sans MT" pitchFamily="34" charset="0"/>
                <a:ea typeface="宋体" charset="-122"/>
              </a:rPr>
              <a:t> way to assess dependability</a:t>
            </a:r>
          </a:p>
        </p:txBody>
      </p:sp>
      <p:sp>
        <p:nvSpPr>
          <p:cNvPr id="16" name="Rectangle 3"/>
          <p:cNvSpPr txBox="1">
            <a:spLocks noChangeArrowheads="1"/>
          </p:cNvSpPr>
          <p:nvPr/>
        </p:nvSpPr>
        <p:spPr bwMode="auto">
          <a:xfrm>
            <a:off x="84812" y="865188"/>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NASA’s Mars </a:t>
            </a:r>
            <a:r>
              <a:rPr lang="en-US" sz="2400" b="0" kern="0" dirty="0" err="1">
                <a:solidFill>
                  <a:schemeClr val="tx2"/>
                </a:solidFill>
                <a:latin typeface="Gill Sans MT" pitchFamily="34" charset="0"/>
              </a:rPr>
              <a:t>lander</a:t>
            </a:r>
            <a:r>
              <a:rPr lang="en-US" sz="2400" b="0" kern="0" dirty="0">
                <a:solidFill>
                  <a:schemeClr val="tx1"/>
                </a:solidFill>
                <a:latin typeface="Gill Sans MT" pitchFamily="34" charset="0"/>
              </a:rPr>
              <a:t>: September 1999, crashed due to a units integration fault</a:t>
            </a:r>
          </a:p>
        </p:txBody>
      </p:sp>
      <p:sp>
        <p:nvSpPr>
          <p:cNvPr id="18" name="Rectangle 3"/>
          <p:cNvSpPr txBox="1">
            <a:spLocks noChangeArrowheads="1"/>
          </p:cNvSpPr>
          <p:nvPr/>
        </p:nvSpPr>
        <p:spPr bwMode="auto">
          <a:xfrm>
            <a:off x="84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smtClean="0">
                <a:solidFill>
                  <a:schemeClr val="tx2"/>
                </a:solidFill>
                <a:latin typeface="Gill Sans MT" pitchFamily="34" charset="0"/>
              </a:rPr>
              <a:t>Ariane 5 explosion</a:t>
            </a:r>
            <a:r>
              <a:rPr lang="en-US" sz="2400" b="0" kern="0" dirty="0" smtClean="0">
                <a:solidFill>
                  <a:schemeClr val="tx1"/>
                </a:solidFill>
                <a:latin typeface="Gill Sans MT" pitchFamily="34" charset="0"/>
              </a:rPr>
              <a:t> </a:t>
            </a:r>
            <a:r>
              <a:rPr lang="en-US" sz="2400" b="0" kern="0" smtClean="0">
                <a:solidFill>
                  <a:schemeClr val="tx1"/>
                </a:solidFill>
                <a:latin typeface="Gill Sans MT" pitchFamily="34" charset="0"/>
              </a:rPr>
              <a:t>: Millions of $$</a:t>
            </a:r>
            <a:endParaRPr lang="en-US" sz="2400" b="0" kern="0" dirty="0">
              <a:solidFill>
                <a:schemeClr val="tx1"/>
              </a:solidFill>
              <a:latin typeface="Gill Sans MT" pitchFamily="34" charset="0"/>
            </a:endParaRPr>
          </a:p>
        </p:txBody>
      </p:sp>
    </p:spTree>
    <p:extLst>
      <p:ext uri="{BB962C8B-B14F-4D97-AF65-F5344CB8AC3E}">
        <p14:creationId xmlns:p14="http://schemas.microsoft.com/office/powerpoint/2010/main" val="15319070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Northeast Blackout of 2003</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Introduction to Software Testing, Edition 2  (Ch 1)</a:t>
            </a:r>
            <a:endParaRPr lang="en-US" sz="900" b="0" u="sng" smtClean="0">
              <a:solidFill>
                <a:schemeClr val="tx1"/>
              </a:solidFill>
            </a:endParaRP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smtClean="0">
                <a:solidFill>
                  <a:schemeClr val="tx1"/>
                </a:solidFill>
              </a:rPr>
              <a:t>© Ammann &amp; Offutt</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smtClean="0">
                <a:solidFill>
                  <a:schemeClr val="tx1"/>
                </a:solidFill>
              </a:rPr>
              <a:pPr/>
              <a:t>9</a:t>
            </a:fld>
            <a:endParaRPr lang="en-US" sz="900" b="0" smtClean="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285750" y="254317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10 million people in Ontario, Canada</a:t>
            </a:r>
            <a:endParaRPr lang="en-GB" sz="1800">
              <a:solidFill>
                <a:srgbClr val="000000"/>
              </a:solidFill>
              <a:latin typeface="Arial" pitchFamily="34" charset="0"/>
              <a:cs typeface="Arial" pitchFamily="34" charset="0"/>
            </a:endParaRPr>
          </a:p>
        </p:txBody>
      </p:sp>
      <p:sp>
        <p:nvSpPr>
          <p:cNvPr id="9" name="Rounded Rectangle 8"/>
          <p:cNvSpPr/>
          <p:nvPr/>
        </p:nvSpPr>
        <p:spPr bwMode="auto">
          <a:xfrm>
            <a:off x="285750" y="3543300"/>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40 million people in 8 US states</a:t>
            </a:r>
            <a:endParaRPr lang="en-GB" sz="1800">
              <a:solidFill>
                <a:srgbClr val="000000"/>
              </a:solidFill>
              <a:latin typeface="Arial" pitchFamily="34" charset="0"/>
              <a:cs typeface="Arial" pitchFamily="34" charset="0"/>
            </a:endParaRPr>
          </a:p>
        </p:txBody>
      </p:sp>
      <p:sp>
        <p:nvSpPr>
          <p:cNvPr id="10" name="Rounded Rectangle 9"/>
          <p:cNvSpPr/>
          <p:nvPr/>
        </p:nvSpPr>
        <p:spPr bwMode="auto">
          <a:xfrm>
            <a:off x="285750" y="454342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Financial losses of</a:t>
            </a:r>
          </a:p>
          <a:p>
            <a:pPr algn="ctr">
              <a:spcBef>
                <a:spcPct val="20000"/>
              </a:spcBef>
              <a:defRPr/>
            </a:pPr>
            <a:r>
              <a:rPr lang="nb-NO" sz="1800">
                <a:solidFill>
                  <a:srgbClr val="000000"/>
                </a:solidFill>
                <a:latin typeface="Arial" pitchFamily="34" charset="0"/>
                <a:cs typeface="Arial" pitchFamily="34" charset="0"/>
              </a:rPr>
              <a:t>$6 Billion USD</a:t>
            </a:r>
            <a:endParaRPr lang="en-GB" sz="1800">
              <a:solidFill>
                <a:srgbClr val="000000"/>
              </a:solidFill>
              <a:latin typeface="Arial" pitchFamily="34" charset="0"/>
              <a:cs typeface="Arial" pitchFamily="34" charset="0"/>
            </a:endParaRPr>
          </a:p>
        </p:txBody>
      </p:sp>
      <p:sp>
        <p:nvSpPr>
          <p:cNvPr id="11" name="Rounded Rectangle 10"/>
          <p:cNvSpPr/>
          <p:nvPr/>
        </p:nvSpPr>
        <p:spPr bwMode="auto">
          <a:xfrm>
            <a:off x="285750" y="1246188"/>
            <a:ext cx="2357438" cy="1211262"/>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508 generating units and 256 power plants shut down</a:t>
            </a:r>
            <a:endParaRPr lang="en-GB" sz="1800" dirty="0">
              <a:solidFill>
                <a:srgbClr val="000000"/>
              </a:solidFill>
              <a:latin typeface="Arial" pitchFamily="34" charset="0"/>
              <a:cs typeface="Arial" pitchFamily="34" charset="0"/>
            </a:endParaRPr>
          </a:p>
        </p:txBody>
      </p:sp>
      <p:sp>
        <p:nvSpPr>
          <p:cNvPr id="12" name="Rounded Rectangle 11"/>
          <p:cNvSpPr/>
          <p:nvPr/>
        </p:nvSpPr>
        <p:spPr bwMode="auto">
          <a:xfrm>
            <a:off x="285750" y="5543550"/>
            <a:ext cx="6929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The </a:t>
            </a:r>
            <a:r>
              <a:rPr lang="nb-NO" sz="1800" dirty="0">
                <a:solidFill>
                  <a:schemeClr val="bg1">
                    <a:lumMod val="60000"/>
                    <a:lumOff val="40000"/>
                  </a:schemeClr>
                </a:solidFill>
                <a:latin typeface="Arial" pitchFamily="34" charset="0"/>
                <a:cs typeface="Arial" pitchFamily="34" charset="0"/>
              </a:rPr>
              <a:t>alarm system </a:t>
            </a:r>
            <a:r>
              <a:rPr lang="nb-NO" sz="1800" dirty="0">
                <a:solidFill>
                  <a:srgbClr val="000000"/>
                </a:solidFill>
                <a:latin typeface="Arial" pitchFamily="34" charset="0"/>
                <a:cs typeface="Arial" pitchFamily="34" charset="0"/>
              </a:rPr>
              <a:t>in the energy management system </a:t>
            </a:r>
            <a:r>
              <a:rPr lang="nb-NO" sz="1800" dirty="0">
                <a:solidFill>
                  <a:schemeClr val="bg1">
                    <a:lumMod val="60000"/>
                    <a:lumOff val="40000"/>
                  </a:schemeClr>
                </a:solidFill>
                <a:latin typeface="Arial" pitchFamily="34" charset="0"/>
                <a:cs typeface="Arial" pitchFamily="34" charset="0"/>
              </a:rPr>
              <a:t>failed due to a software error</a:t>
            </a:r>
            <a:r>
              <a:rPr lang="nb-NO" sz="1800" dirty="0">
                <a:solidFill>
                  <a:srgbClr val="000000"/>
                </a:solidFill>
                <a:latin typeface="Arial" pitchFamily="34" charset="0"/>
                <a:cs typeface="Arial" pitchFamily="34" charset="0"/>
              </a:rPr>
              <a:t> and operators were not informed of the power overload in the system</a:t>
            </a:r>
            <a:endParaRPr lang="en-GB" sz="1800" dirty="0">
              <a:solidFill>
                <a:srgbClr val="000000"/>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intro">
  <a:themeElements>
    <a:clrScheme name="Custom 3">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000"/>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1762</TotalTime>
  <Pages>49</Pages>
  <Words>2167</Words>
  <Application>Microsoft Office PowerPoint</Application>
  <PresentationFormat>On-screen Show (4:3)</PresentationFormat>
  <Paragraphs>348</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intro</vt:lpstr>
      <vt:lpstr>Introduction to Software Testing (2nd edition) Chapter 1  Why Do We Test Software?</vt:lpstr>
      <vt:lpstr>Testing in the 21st Century</vt:lpstr>
      <vt:lpstr>Software is a Skin that Surrounds Our Civilization</vt:lpstr>
      <vt:lpstr>Software Faults, Errors &amp; Failures</vt:lpstr>
      <vt:lpstr>Fault and Failure Example</vt:lpstr>
      <vt:lpstr>A Concrete Example</vt:lpstr>
      <vt:lpstr>The Term Bug</vt:lpstr>
      <vt:lpstr>Spectacular Software Failures</vt:lpstr>
      <vt:lpstr>Northeast Blackout of 2003</vt:lpstr>
      <vt:lpstr>Costly Software Failures</vt:lpstr>
      <vt:lpstr>Testing in the 21st Century</vt:lpstr>
      <vt:lpstr>What Does This Mean?</vt:lpstr>
      <vt:lpstr>Validation &amp; Verification (IEEE)</vt:lpstr>
      <vt:lpstr>Testing Goals Based on Test Process Maturity</vt:lpstr>
      <vt:lpstr>Level 0 Thinking</vt:lpstr>
      <vt:lpstr>Level 1 Thinking</vt:lpstr>
      <vt:lpstr>Level 2 Thinking</vt:lpstr>
      <vt:lpstr>Level 3 Thinking</vt:lpstr>
      <vt:lpstr>Level 4 Thinking</vt:lpstr>
      <vt:lpstr>Where Are You?</vt:lpstr>
      <vt:lpstr>Tactical Goals : Why Each Test ?</vt:lpstr>
      <vt:lpstr>Here! Test This!</vt:lpstr>
      <vt:lpstr>Why Each Test ?</vt:lpstr>
      <vt:lpstr>Cost of Not Testing</vt:lpstr>
      <vt:lpstr>Cost of Late Testing</vt:lpstr>
      <vt:lpstr>Summary: Why Do We Test Software ?</vt:lpstr>
    </vt:vector>
  </TitlesOfParts>
  <Company>George Mason Unviersity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Jeff Offutt</cp:lastModifiedBy>
  <cp:revision>244</cp:revision>
  <cp:lastPrinted>2015-08-31T19:39:18Z</cp:lastPrinted>
  <dcterms:created xsi:type="dcterms:W3CDTF">1996-06-15T03:21:08Z</dcterms:created>
  <dcterms:modified xsi:type="dcterms:W3CDTF">2017-08-28T18:57:51Z</dcterms:modified>
</cp:coreProperties>
</file>