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14"/>
  </p:notesMasterIdLst>
  <p:handoutMasterIdLst>
    <p:handoutMasterId r:id="rId15"/>
  </p:handoutMasterIdLst>
  <p:sldIdLst>
    <p:sldId id="262" r:id="rId6"/>
    <p:sldId id="617" r:id="rId7"/>
    <p:sldId id="627" r:id="rId8"/>
    <p:sldId id="618" r:id="rId9"/>
    <p:sldId id="619" r:id="rId10"/>
    <p:sldId id="625" r:id="rId11"/>
    <p:sldId id="626" r:id="rId12"/>
    <p:sldId id="628" r:id="rId13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D78"/>
    <a:srgbClr val="000099"/>
    <a:srgbClr val="00FF00"/>
    <a:srgbClr val="D5FDA9"/>
    <a:srgbClr val="FF4C00"/>
    <a:srgbClr val="D5FC79"/>
    <a:srgbClr val="FF7D41"/>
    <a:srgbClr val="FFD6A9"/>
    <a:srgbClr val="D4F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0193" autoAdjust="0"/>
  </p:normalViewPr>
  <p:slideViewPr>
    <p:cSldViewPr>
      <p:cViewPr varScale="1">
        <p:scale>
          <a:sx n="85" d="100"/>
          <a:sy n="85" d="100"/>
        </p:scale>
        <p:origin x="137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an “oops list”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“If it’s not practical, then don’t do it.”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“You have too many relatives to die every week.”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Course Overview</a:t>
            </a:r>
            <a:br>
              <a:rPr lang="en-US" sz="2000" b="1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br>
              <a:rPr lang="en-US" sz="3000" b="1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 marL="290513" indent="-276225">
              <a:spcBef>
                <a:spcPts val="700"/>
              </a:spcBef>
              <a:spcAft>
                <a:spcPts val="0"/>
              </a:spcAft>
            </a:pPr>
            <a:r>
              <a:rPr lang="en-US" sz="2200" dirty="0"/>
              <a:t>Become </a:t>
            </a:r>
            <a:r>
              <a:rPr lang="en-US" sz="2200" dirty="0">
                <a:solidFill>
                  <a:srgbClr val="FFFD78"/>
                </a:solidFill>
              </a:rPr>
              <a:t>better testers</a:t>
            </a:r>
            <a:r>
              <a:rPr lang="en-US" sz="2200" dirty="0"/>
              <a:t> </a:t>
            </a:r>
          </a:p>
          <a:p>
            <a:pPr marL="749300" lvl="3" indent="-276225">
              <a:spcBef>
                <a:spcPts val="70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/>
              <a:t>Understand and be able to create high-quality tests at all levels</a:t>
            </a:r>
          </a:p>
          <a:p>
            <a:pPr marL="749300" lvl="3" indent="-276225">
              <a:spcBef>
                <a:spcPts val="70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/>
              <a:t>Understand practical ways to design and automated high-quality tests</a:t>
            </a:r>
          </a:p>
          <a:p>
            <a:pPr marL="749300" lvl="3" indent="-276225">
              <a:spcBef>
                <a:spcPts val="70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/>
              <a:t>Understand how to apply theory (test criteria) in practical ways</a:t>
            </a:r>
            <a:endParaRPr lang="en-US" sz="1600" dirty="0">
              <a:solidFill>
                <a:srgbClr val="FFFD78"/>
              </a:solidFill>
            </a:endParaRPr>
          </a:p>
          <a:p>
            <a:pPr marL="290513" indent="-276225">
              <a:spcBef>
                <a:spcPts val="2000"/>
              </a:spcBef>
              <a:spcAft>
                <a:spcPts val="0"/>
              </a:spcAft>
            </a:pPr>
            <a:r>
              <a:rPr lang="en-US" sz="2200" dirty="0"/>
              <a:t>Become </a:t>
            </a:r>
            <a:r>
              <a:rPr lang="en-US" sz="2200" dirty="0">
                <a:solidFill>
                  <a:srgbClr val="FFFD78"/>
                </a:solidFill>
              </a:rPr>
              <a:t>better programmers</a:t>
            </a:r>
            <a:endParaRPr lang="en-US" sz="2200" dirty="0"/>
          </a:p>
          <a:p>
            <a:pPr marL="749300" lvl="2" indent="-276225">
              <a:spcBef>
                <a:spcPts val="700"/>
              </a:spcBef>
              <a:spcAft>
                <a:spcPts val="0"/>
              </a:spcAft>
            </a:pPr>
            <a:r>
              <a:rPr lang="en-US" sz="1600" dirty="0"/>
              <a:t>Be aware of potential problems in software and able to create high-quality developer tests </a:t>
            </a:r>
            <a:endParaRPr lang="en-US" sz="1600" dirty="0">
              <a:solidFill>
                <a:srgbClr val="FFFD78"/>
              </a:solidFill>
            </a:endParaRPr>
          </a:p>
          <a:p>
            <a:pPr marL="290513" indent="-276225">
              <a:spcBef>
                <a:spcPts val="2000"/>
              </a:spcBef>
              <a:spcAft>
                <a:spcPts val="0"/>
              </a:spcAft>
            </a:pPr>
            <a:r>
              <a:rPr lang="en-US" sz="2200" dirty="0"/>
              <a:t>Become </a:t>
            </a:r>
            <a:r>
              <a:rPr lang="en-US" sz="2200" dirty="0">
                <a:solidFill>
                  <a:srgbClr val="FFFD78"/>
                </a:solidFill>
              </a:rPr>
              <a:t>better engineers</a:t>
            </a:r>
            <a:endParaRPr lang="en-US" sz="2200" dirty="0"/>
          </a:p>
          <a:p>
            <a:pPr marL="749300" lvl="2" indent="-276225">
              <a:spcBef>
                <a:spcPts val="700"/>
              </a:spcBef>
              <a:spcAft>
                <a:spcPts val="0"/>
              </a:spcAft>
            </a:pPr>
            <a:r>
              <a:rPr lang="en-US" sz="1600" dirty="0"/>
              <a:t>Understand and be able to build programs and test them in a unified manner</a:t>
            </a:r>
            <a:endParaRPr lang="en-US" sz="1600" dirty="0">
              <a:solidFill>
                <a:srgbClr val="FFFD78"/>
              </a:solidFill>
            </a:endParaRPr>
          </a:p>
          <a:p>
            <a:pPr marL="290513" lvl="2" indent="-276225">
              <a:spcBef>
                <a:spcPts val="200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2200" dirty="0"/>
              <a:t>Become </a:t>
            </a:r>
            <a:r>
              <a:rPr lang="en-US" sz="2200" dirty="0">
                <a:solidFill>
                  <a:srgbClr val="FFFD78"/>
                </a:solidFill>
              </a:rPr>
              <a:t>better thinkers</a:t>
            </a:r>
            <a:endParaRPr lang="en-US" sz="2200" dirty="0"/>
          </a:p>
          <a:p>
            <a:pPr marL="749300" lvl="2" indent="-276225">
              <a:spcBef>
                <a:spcPts val="700"/>
              </a:spcBef>
              <a:spcAft>
                <a:spcPts val="0"/>
              </a:spcAft>
            </a:pPr>
            <a:r>
              <a:rPr lang="en-US" sz="1600" dirty="0"/>
              <a:t>Understand and be able to approach software problem solving in logical, analytical ways</a:t>
            </a:r>
            <a:endParaRPr lang="en-US" sz="1600" dirty="0">
              <a:solidFill>
                <a:srgbClr val="FFF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There?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200" dirty="0"/>
              <a:t>What is software testing?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Why do we test software?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When should we test software? 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Who should test software?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How do we test software? 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When do we stop testing? Good enough? </a:t>
            </a:r>
          </a:p>
          <a:p>
            <a:r>
              <a:rPr lang="en-US" sz="2200" dirty="0"/>
              <a:t>How many tests do I need to write?</a:t>
            </a:r>
          </a:p>
          <a:p>
            <a:r>
              <a:rPr lang="en-US" sz="2200" dirty="0"/>
              <a:t>What test inputs do I choose?</a:t>
            </a:r>
          </a:p>
          <a:p>
            <a:r>
              <a:rPr lang="en-US" sz="2200" dirty="0"/>
              <a:t>How can I measure the quality of a test suite?</a:t>
            </a:r>
          </a:p>
          <a:p>
            <a:pPr>
              <a:spcBef>
                <a:spcPts val="1000"/>
              </a:spcBef>
            </a:pP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228600" y="3962400"/>
            <a:ext cx="7620000" cy="1600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3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Importance of Software Testing 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200" dirty="0"/>
              <a:t>Testing in Practice</a:t>
            </a:r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Testing activities: test design, test automation, test execution, and test evaluation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200" dirty="0"/>
              <a:t>Test Automation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200" dirty="0"/>
              <a:t>Test-Driven Development</a:t>
            </a:r>
          </a:p>
          <a:p>
            <a:pPr marL="685800" lvl="2" indent="-239713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Test harness</a:t>
            </a:r>
          </a:p>
          <a:p>
            <a:pPr marL="685800" lvl="2" indent="-239713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Testing in Agile process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200" dirty="0"/>
              <a:t>Test Coverage Criteria</a:t>
            </a:r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Input space partitioning </a:t>
            </a:r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Graph coverage</a:t>
            </a:r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Logic coverage</a:t>
            </a:r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Syntax coverage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858161"/>
            <a:ext cx="4267200" cy="1323439"/>
          </a:xfrm>
          <a:prstGeom prst="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Instead of how testing </a:t>
            </a:r>
            <a:r>
              <a:rPr lang="en-US" sz="2000" b="0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is done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we cover testing 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how it </a:t>
            </a:r>
            <a:r>
              <a:rPr lang="en-US" sz="2000" b="0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should be done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and 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how it </a:t>
            </a:r>
            <a:r>
              <a:rPr lang="en-US" sz="2000" b="0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will be done</a:t>
            </a:r>
          </a:p>
        </p:txBody>
      </p:sp>
    </p:spTree>
    <p:extLst>
      <p:ext uri="{BB962C8B-B14F-4D97-AF65-F5344CB8AC3E}">
        <p14:creationId xmlns:p14="http://schemas.microsoft.com/office/powerpoint/2010/main" val="19144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60120"/>
            <a:ext cx="8686800" cy="5486399"/>
          </a:xfrm>
        </p:spPr>
        <p:txBody>
          <a:bodyPr>
            <a:noAutofit/>
          </a:bodyPr>
          <a:lstStyle/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00"/>
                </a:solidFill>
              </a:rPr>
              <a:t>Class URL: </a:t>
            </a:r>
            <a:r>
              <a:rPr lang="en-US" sz="2000" dirty="0"/>
              <a:t>http://www.cs.virginia.edu/~up3f/swtesting/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00"/>
                </a:solidFill>
              </a:rPr>
              <a:t>Objective: </a:t>
            </a:r>
            <a:r>
              <a:rPr lang="en-US" sz="2000" dirty="0"/>
              <a:t>How to design effective tests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00"/>
                </a:solidFill>
              </a:rPr>
              <a:t>Readings: </a:t>
            </a:r>
            <a:r>
              <a:rPr lang="en-US" sz="2000" dirty="0"/>
              <a:t>Posted in schedule, please read before class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  <a:tabLst>
                <a:tab pos="673100" algn="l"/>
              </a:tabLst>
            </a:pPr>
            <a:r>
              <a:rPr lang="en-US" sz="2000" dirty="0">
                <a:solidFill>
                  <a:srgbClr val="FFFD78"/>
                </a:solidFill>
              </a:rPr>
              <a:t>Textbook URL: 	</a:t>
            </a:r>
            <a:r>
              <a:rPr lang="en-US" sz="2000" dirty="0"/>
              <a:t>http://</a:t>
            </a:r>
            <a:r>
              <a:rPr lang="en-US" sz="2000" dirty="0" err="1"/>
              <a:t>www.cs.gmu.edu</a:t>
            </a:r>
            <a:r>
              <a:rPr lang="en-US" sz="2000" dirty="0"/>
              <a:t>/~</a:t>
            </a:r>
            <a:r>
              <a:rPr lang="en-US" sz="2000" dirty="0" err="1"/>
              <a:t>offutt</a:t>
            </a:r>
            <a:r>
              <a:rPr lang="en-US" sz="2000" dirty="0"/>
              <a:t>/</a:t>
            </a:r>
            <a:r>
              <a:rPr lang="en-US" sz="2000" dirty="0" err="1"/>
              <a:t>softwaretest</a:t>
            </a:r>
            <a:r>
              <a:rPr lang="en-US" sz="2000" dirty="0"/>
              <a:t>/edition2/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00"/>
                </a:solidFill>
              </a:rPr>
              <a:t>Quizzes: </a:t>
            </a:r>
            <a:r>
              <a:rPr lang="en-US" sz="2000" dirty="0"/>
              <a:t>Weekly, first 10-15 minutes of class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/>
              <a:t>No makeups, 3 lowest grades dropped for unavoidable absences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/>
              <a:t>Replaces traditional midterm exam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00"/>
                </a:solidFill>
              </a:rPr>
              <a:t>In-class exercise: </a:t>
            </a:r>
            <a:r>
              <a:rPr lang="en-US" sz="2000" dirty="0"/>
              <a:t>Almost every meeting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00"/>
                </a:solidFill>
              </a:rPr>
              <a:t>Homework: </a:t>
            </a:r>
            <a:r>
              <a:rPr lang="en-US" sz="2000" dirty="0"/>
              <a:t>Almost weekly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/>
              <a:t>Due at the beginning of class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/>
              <a:t>50% deduction for late submissions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/>
              <a:t>Not accepted after 2 days past the due date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00"/>
                </a:solidFill>
              </a:rPr>
              <a:t>Final: </a:t>
            </a:r>
            <a:r>
              <a:rPr lang="en-US" sz="2000" dirty="0"/>
              <a:t>Comprehensive closed-book/note</a:t>
            </a:r>
          </a:p>
        </p:txBody>
      </p:sp>
    </p:spTree>
    <p:extLst>
      <p:ext uri="{BB962C8B-B14F-4D97-AF65-F5344CB8AC3E}">
        <p14:creationId xmlns:p14="http://schemas.microsoft.com/office/powerpoint/2010/main" val="160273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Board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This course uses Piazza </a:t>
            </a:r>
          </a:p>
          <a:p>
            <a:pPr marL="641350" lvl="1" indent="-244475">
              <a:spcBef>
                <a:spcPts val="1000"/>
              </a:spcBef>
              <a:spcAft>
                <a:spcPts val="0"/>
              </a:spcAft>
            </a:pPr>
            <a:r>
              <a:rPr lang="en-US" sz="1800" dirty="0"/>
              <a:t>URL: https://</a:t>
            </a:r>
            <a:r>
              <a:rPr lang="en-US" sz="1800" dirty="0" err="1"/>
              <a:t>piazza.com</a:t>
            </a:r>
            <a:r>
              <a:rPr lang="en-US" sz="1800" dirty="0"/>
              <a:t>/</a:t>
            </a:r>
            <a:r>
              <a:rPr lang="en-US" sz="1800" dirty="0" err="1"/>
              <a:t>virginia</a:t>
            </a:r>
            <a:r>
              <a:rPr lang="en-US" sz="1800" dirty="0"/>
              <a:t>/fall2017/cs45016501/home</a:t>
            </a:r>
          </a:p>
          <a:p>
            <a:pPr marL="641350" lvl="1" indent="-244475">
              <a:spcBef>
                <a:spcPts val="1000"/>
              </a:spcBef>
              <a:spcAft>
                <a:spcPts val="0"/>
              </a:spcAft>
            </a:pPr>
            <a:r>
              <a:rPr lang="en-US" sz="1800" dirty="0"/>
              <a:t>You should have gotten an invitation today</a:t>
            </a:r>
          </a:p>
          <a:p>
            <a:pPr marL="641350" lvl="1" indent="-244475">
              <a:spcBef>
                <a:spcPts val="1000"/>
              </a:spcBef>
              <a:spcAft>
                <a:spcPts val="0"/>
              </a:spcAft>
            </a:pPr>
            <a:r>
              <a:rPr lang="en-US" sz="1800" dirty="0"/>
              <a:t>If not, check your UVA email or check with me</a:t>
            </a:r>
          </a:p>
          <a:p>
            <a:pPr marL="290513" indent="-290513">
              <a:spcBef>
                <a:spcPts val="1700"/>
              </a:spcBef>
              <a:spcAft>
                <a:spcPts val="0"/>
              </a:spcAft>
            </a:pPr>
            <a:r>
              <a:rPr lang="en-US" sz="2000" dirty="0"/>
              <a:t>Joining the discussions will count your participation grade</a:t>
            </a:r>
          </a:p>
          <a:p>
            <a:pPr marL="290513" indent="-290513">
              <a:spcBef>
                <a:spcPts val="1700"/>
              </a:spcBef>
              <a:spcAft>
                <a:spcPts val="0"/>
              </a:spcAft>
            </a:pPr>
            <a:r>
              <a:rPr lang="en-US" sz="2000" dirty="0"/>
              <a:t>Questions should be posted to an appropriate thread</a:t>
            </a:r>
          </a:p>
          <a:p>
            <a:pPr marL="641350" lvl="1" indent="-228600">
              <a:spcBef>
                <a:spcPts val="1000"/>
              </a:spcBef>
              <a:spcAft>
                <a:spcPts val="0"/>
              </a:spcAft>
            </a:pPr>
            <a:r>
              <a:rPr lang="en-US" sz="1800" dirty="0"/>
              <a:t>Answered by instructor or TA</a:t>
            </a:r>
          </a:p>
          <a:p>
            <a:pPr marL="641350" lvl="1" indent="-228600">
              <a:spcBef>
                <a:spcPts val="1000"/>
              </a:spcBef>
              <a:spcAft>
                <a:spcPts val="0"/>
              </a:spcAft>
            </a:pPr>
            <a:r>
              <a:rPr lang="en-US" sz="1800" dirty="0"/>
              <a:t>Questions and answers available for all to see</a:t>
            </a:r>
          </a:p>
        </p:txBody>
      </p:sp>
    </p:spTree>
    <p:extLst>
      <p:ext uri="{BB962C8B-B14F-4D97-AF65-F5344CB8AC3E}">
        <p14:creationId xmlns:p14="http://schemas.microsoft.com/office/powerpoint/2010/main" val="213987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000" dirty="0"/>
              <a:t>Homework assignments: 15%</a:t>
            </a:r>
          </a:p>
          <a:p>
            <a:r>
              <a:rPr lang="en-US" sz="2000" dirty="0"/>
              <a:t>Weekly quizzes: 40% (lowest 3 will be dropped, no makeups)</a:t>
            </a:r>
          </a:p>
          <a:p>
            <a:r>
              <a:rPr lang="en-US" sz="2000" dirty="0"/>
              <a:t>Participation and discussion board: 5%</a:t>
            </a:r>
          </a:p>
          <a:p>
            <a:r>
              <a:rPr lang="en-US" sz="2000" dirty="0"/>
              <a:t>In-class exercises: 10%</a:t>
            </a:r>
          </a:p>
          <a:p>
            <a:r>
              <a:rPr lang="en-US" sz="2000" dirty="0"/>
              <a:t>Final exam: 30%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08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4501 vs CS 6501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000" dirty="0"/>
              <a:t>Level of difficulty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Homework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Quizzes</a:t>
            </a:r>
          </a:p>
          <a:p>
            <a:pPr lvl="1">
              <a:spcBef>
                <a:spcPts val="500"/>
              </a:spcBef>
            </a:pPr>
            <a:r>
              <a:rPr lang="en-US" sz="1800"/>
              <a:t>Final exam </a:t>
            </a:r>
            <a:endParaRPr lang="en-US" sz="2000" dirty="0"/>
          </a:p>
          <a:p>
            <a:pPr>
              <a:spcBef>
                <a:spcPts val="2400"/>
              </a:spcBef>
            </a:pPr>
            <a:r>
              <a:rPr lang="en-US" sz="2000" dirty="0"/>
              <a:t>Extra credit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CS 4501 – do advanced homework problems given to 6501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CS 6501 – do research paper critique presentation (also open to 4501 who are interested)</a:t>
            </a:r>
            <a:endParaRPr lang="en-US" sz="2000" dirty="0"/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788570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5097</TotalTime>
  <Words>445</Words>
  <Application>Microsoft Office PowerPoint</Application>
  <PresentationFormat>On-screen Show (4:3)</PresentationFormat>
  <Paragraphs>82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Apple Braille</vt:lpstr>
      <vt:lpstr>Arial</vt:lpstr>
      <vt:lpstr>Calibri</vt:lpstr>
      <vt:lpstr>Century Schoolbook</vt:lpstr>
      <vt:lpstr>Gill Sans MT</vt:lpstr>
      <vt:lpstr>Times New Roman</vt:lpstr>
      <vt:lpstr>Verdana</vt:lpstr>
      <vt:lpstr>Wingdings 2</vt:lpstr>
      <vt:lpstr>3_Custom Design</vt:lpstr>
      <vt:lpstr>2_Custom Design</vt:lpstr>
      <vt:lpstr>1_Custom Design</vt:lpstr>
      <vt:lpstr>Custom Design</vt:lpstr>
      <vt:lpstr>View</vt:lpstr>
      <vt:lpstr>Course Overview  CS 4501 / 6501  Software Testing</vt:lpstr>
      <vt:lpstr>Goals</vt:lpstr>
      <vt:lpstr>How Do We Get There?</vt:lpstr>
      <vt:lpstr>Course Topics</vt:lpstr>
      <vt:lpstr>Logistics</vt:lpstr>
      <vt:lpstr>Discussion Board Use</vt:lpstr>
      <vt:lpstr>Grading Policy</vt:lpstr>
      <vt:lpstr>CS 4501 vs CS 6501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Denny Anderson</cp:lastModifiedBy>
  <cp:revision>173</cp:revision>
  <cp:lastPrinted>2017-06-01T12:36:04Z</cp:lastPrinted>
  <dcterms:created xsi:type="dcterms:W3CDTF">2017-07-01T01:04:54Z</dcterms:created>
  <dcterms:modified xsi:type="dcterms:W3CDTF">2017-08-22T15:45:29Z</dcterms:modified>
  <cp:category/>
</cp:coreProperties>
</file>