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6" r:id="rId2"/>
    <p:sldId id="385" r:id="rId3"/>
    <p:sldId id="384" r:id="rId4"/>
    <p:sldId id="338" r:id="rId5"/>
    <p:sldId id="387" r:id="rId6"/>
    <p:sldId id="340" r:id="rId7"/>
    <p:sldId id="341" r:id="rId8"/>
    <p:sldId id="388" r:id="rId9"/>
    <p:sldId id="343" r:id="rId10"/>
    <p:sldId id="355" r:id="rId11"/>
    <p:sldId id="345" r:id="rId12"/>
    <p:sldId id="354" r:id="rId13"/>
    <p:sldId id="389" r:id="rId14"/>
    <p:sldId id="377" r:id="rId15"/>
    <p:sldId id="394" r:id="rId16"/>
    <p:sldId id="349" r:id="rId17"/>
    <p:sldId id="390" r:id="rId18"/>
    <p:sldId id="350" r:id="rId19"/>
    <p:sldId id="391" r:id="rId20"/>
    <p:sldId id="351" r:id="rId21"/>
    <p:sldId id="395" r:id="rId22"/>
    <p:sldId id="352" r:id="rId23"/>
    <p:sldId id="347" r:id="rId24"/>
    <p:sldId id="357" r:id="rId25"/>
    <p:sldId id="359" r:id="rId26"/>
    <p:sldId id="392" r:id="rId27"/>
    <p:sldId id="381" r:id="rId28"/>
    <p:sldId id="361" r:id="rId29"/>
    <p:sldId id="383" r:id="rId30"/>
    <p:sldId id="362" r:id="rId31"/>
    <p:sldId id="376" r:id="rId32"/>
    <p:sldId id="369" r:id="rId33"/>
    <p:sldId id="370" r:id="rId34"/>
    <p:sldId id="393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5A"/>
    <a:srgbClr val="001E5A"/>
    <a:srgbClr val="5F5F5F"/>
    <a:srgbClr val="000000"/>
    <a:srgbClr val="6699FF"/>
    <a:srgbClr val="3399FF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65" autoAdjust="0"/>
    <p:restoredTop sz="92760" autoAdjust="0"/>
  </p:normalViewPr>
  <p:slideViewPr>
    <p:cSldViewPr snapToGrid="0">
      <p:cViewPr varScale="1">
        <p:scale>
          <a:sx n="90" d="100"/>
          <a:sy n="90" d="100"/>
        </p:scale>
        <p:origin x="-1674" y="-10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3" Type="http://schemas.openxmlformats.org/officeDocument/2006/relationships/slide" Target="slides/slide16.xml"/><Relationship Id="rId7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10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fld id="{C7BB6B9F-6BEE-4492-97B2-C6D213633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F24B5-91E7-4C92-93FC-7BD65A23A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3" tIns="48662" rIns="97323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47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1" tIns="46984" rIns="92291" bIns="46984">
            <a:spAutoFit/>
          </a:bodyPr>
          <a:lstStyle/>
          <a:p>
            <a:pPr algn="ctr" defTabSz="917305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39F12C26-DA6D-4D70-A323-9F928896A7D4}" type="slidenum">
              <a:rPr lang="en-US" sz="1300" b="0">
                <a:solidFill>
                  <a:schemeClr val="tx1"/>
                </a:solidFill>
              </a:rPr>
              <a:pPr algn="ctr" defTabSz="917305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 version of the 7.1-7.2 slides have built-in</a:t>
            </a:r>
            <a:r>
              <a:rPr lang="en-US" baseline="0" dirty="0" smtClean="0"/>
              <a:t> pauses during the examples to let students try to work them out on their own before the instructor presents the examples.</a:t>
            </a:r>
            <a:br>
              <a:rPr lang="en-US" baseline="0" dirty="0" smtClean="0"/>
            </a:br>
            <a:r>
              <a:rPr lang="en-US" baseline="0" dirty="0" smtClean="0"/>
              <a:t>The pauses involve lots of animation, so this should probably be practiced before class.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76A6524-F329-4F2E-812B-2CFA2BB8E015}" type="slidenum">
              <a:rPr lang="en-US" smtClean="0"/>
              <a:pPr defTabSz="965200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box appears with just the prompts.</a:t>
            </a:r>
            <a:r>
              <a:rPr lang="en-US" baseline="0" dirty="0" smtClean="0"/>
              <a:t> Click to reveal the answers to each question.</a:t>
            </a:r>
            <a:br>
              <a:rPr lang="en-US" baseline="0" dirty="0" smtClean="0"/>
            </a:br>
            <a:r>
              <a:rPr lang="en-US" baseline="0" dirty="0" smtClean="0"/>
              <a:t>This emphasizes the difference between NC and EC.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may take awhile. EPC is a little confusing at</a:t>
            </a:r>
            <a:r>
              <a:rPr lang="en-US" baseline="0" dirty="0" smtClean="0"/>
              <a:t> first.</a:t>
            </a:r>
          </a:p>
          <a:p>
            <a:r>
              <a:rPr lang="en-US" baseline="0" dirty="0" smtClean="0"/>
              <a:t>And don’t let them worry about CPC too long … if they don’t realize right away that it’s infeasible this turns into a “trick”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9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2118C7-8CCE-41B8-92C4-04702193C8EF}" type="slidenum">
              <a:rPr lang="en-US" smtClean="0"/>
              <a:pPr defTabSz="965200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Nobody</a:t>
            </a:r>
            <a:r>
              <a:rPr lang="en-US" baseline="0" dirty="0" smtClean="0"/>
              <a:t> will get all of these right the first time. This may be a good time to turn to the online tool:</a:t>
            </a:r>
            <a:br>
              <a:rPr lang="en-US" baseline="0" dirty="0" smtClean="0"/>
            </a:br>
            <a:r>
              <a:rPr lang="en-US" baseline="0" dirty="0" smtClean="0"/>
              <a:t>http://cs.gmu.edu:8080/offutt/coverage/GraphCoverage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4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A385A7E-3F01-428A-A1D6-941DB4E346FC}" type="slidenum">
              <a:rPr lang="en-US" smtClean="0"/>
              <a:pPr defTabSz="965200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pretty</a:t>
            </a:r>
            <a:r>
              <a:rPr lang="en-US" baseline="0" dirty="0" smtClean="0"/>
              <a:t> hard for students to do at this point. A process is revealed in a few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Pause</a:t>
            </a:r>
            <a:r>
              <a:rPr lang="en-US" baseline="0" dirty="0" smtClean="0"/>
              <a:t> and let the students decide before revealing the answer.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117C3E-0DEA-4F66-84C7-A5E73904F6F3}" type="slidenum">
              <a:rPr lang="en-US" smtClean="0"/>
              <a:pPr defTabSz="965200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has</a:t>
            </a:r>
            <a:r>
              <a:rPr lang="en-US" baseline="0" dirty="0" smtClean="0"/>
              <a:t> a lot of animation … allowing the students to calculate the paths of length x, from 0 through 4, then decide which paths are prime.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should be easy to answer,</a:t>
            </a:r>
            <a:r>
              <a:rPr lang="en-US" baseline="0" dirty="0" smtClean="0"/>
              <a:t> although the concept of </a:t>
            </a:r>
            <a:r>
              <a:rPr lang="en-US" baseline="0" dirty="0" err="1" smtClean="0"/>
              <a:t>defs</a:t>
            </a:r>
            <a:r>
              <a:rPr lang="en-US" baseline="0" dirty="0" smtClean="0"/>
              <a:t> and uses is a bit weird for some students.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1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  <a:pPr defTabSz="965200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start by</a:t>
            </a:r>
            <a:r>
              <a:rPr lang="en-US" baseline="0" dirty="0" smtClean="0"/>
              <a:t> pointing out that X has one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at node 1, and two uses at nodes 5 and 6. They also might remember from before that this graph has 4 total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this slide, I pause after</a:t>
            </a:r>
            <a:r>
              <a:rPr lang="en-US" baseline="0" dirty="0" smtClean="0"/>
              <a:t> each graph appears to let students write down the nodes and edges for the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the questions are posed, and we</a:t>
            </a:r>
            <a:r>
              <a:rPr lang="en-US" baseline="0" dirty="0" smtClean="0"/>
              <a:t> then wait for the students to try it. This is practice with immediate 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4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r>
              <a:rPr lang="en-US" baseline="0" dirty="0" smtClean="0"/>
              <a:t> after the question appears, then click to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box appears with just the prompts.</a:t>
            </a:r>
            <a:r>
              <a:rPr lang="en-US" baseline="0" dirty="0" smtClean="0"/>
              <a:t> Click to reveal the answers to each question.</a:t>
            </a:r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4F156E4-F728-4ADA-BF36-E3D098AAB297}" type="slidenum">
              <a:rPr lang="en-US" smtClean="0"/>
              <a:pPr defTabSz="965200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FC2353F-9C0B-41F8-B780-EE68B6466865}" type="slidenum">
              <a:rPr lang="en-US" smtClean="0"/>
              <a:pPr defTabSz="965200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C2EA201-672C-47CD-9229-A3B1A722616D}" type="slidenum">
              <a:rPr lang="en-US" smtClean="0"/>
              <a:pPr defTabSz="965200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8933F4B-5D60-44F2-B3E7-CD9806D31F7D}" type="slidenum">
              <a:rPr lang="en-US" smtClean="0"/>
              <a:pPr defTabSz="965200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46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46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507163"/>
            <a:ext cx="37703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8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0"/>
            <a:ext cx="190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8"/>
            <a:ext cx="896112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085850"/>
            <a:ext cx="9005888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94243"/>
            <a:ext cx="7772400" cy="3433694"/>
          </a:xfrm>
        </p:spPr>
        <p:txBody>
          <a:bodyPr/>
          <a:lstStyle/>
          <a:p>
            <a:r>
              <a:rPr lang="en-US" dirty="0" smtClean="0"/>
              <a:t>Introduction to Software Testing</a:t>
            </a:r>
            <a:br>
              <a:rPr lang="en-US" dirty="0" smtClean="0"/>
            </a:br>
            <a:r>
              <a:rPr lang="en-US" sz="2800" i="1" dirty="0" smtClean="0"/>
              <a:t>(2nd edition)</a:t>
            </a:r>
            <a:br>
              <a:rPr lang="en-US" sz="2800" i="1" dirty="0" smtClean="0"/>
            </a:br>
            <a:r>
              <a:rPr lang="en-US" dirty="0" smtClean="0"/>
              <a:t>Chapter 7.1, 7.2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 Graph Coverage Criteria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i="1" dirty="0" smtClean="0"/>
              <a:t>active class version</a:t>
            </a:r>
            <a:r>
              <a:rPr lang="en-US" sz="2000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5421" y="4194149"/>
            <a:ext cx="6886135" cy="19288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 smtClean="0"/>
              <a:t>Paul </a:t>
            </a:r>
            <a:r>
              <a:rPr lang="en-US" sz="3200" dirty="0" err="1" smtClean="0"/>
              <a:t>Ammann</a:t>
            </a:r>
            <a:r>
              <a:rPr lang="en-US" sz="3200" dirty="0" smtClean="0"/>
              <a:t>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sz="2800" dirty="0" smtClean="0"/>
          </a:p>
          <a:p>
            <a:r>
              <a:rPr lang="en-US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sz="1800" b="0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7586" y="6480059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Update, </a:t>
            </a:r>
            <a:r>
              <a:rPr lang="en-US" sz="1600" b="0" i="1" dirty="0" smtClean="0">
                <a:latin typeface="Comic Sans MS" pitchFamily="66" charset="0"/>
              </a:rPr>
              <a:t>October 2016</a:t>
            </a:r>
            <a:endParaRPr lang="en-US" sz="1600" b="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722147"/>
            <a:ext cx="1046163" cy="1944687"/>
            <a:chOff x="354" y="2451"/>
            <a:chExt cx="659" cy="1225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91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test </a:t>
              </a:r>
              <a:r>
                <a:rPr lang="en-U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550697"/>
            <a:ext cx="5076825" cy="1887537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720569"/>
            <a:ext cx="8890000" cy="2924180"/>
            <a:chOff x="80" y="2450"/>
            <a:chExt cx="5600" cy="184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29"/>
              <a:chOff x="4364" y="2450"/>
              <a:chExt cx="1242" cy="1229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Gill Sans MT" pitchFamily="34" charset="0"/>
                  </a:rPr>
                  <a:t>Test Path </a:t>
                </a:r>
                <a:r>
                  <a:rPr lang="en-US" sz="24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Gill Sans MT" pitchFamily="34" charset="0"/>
                </a:rPr>
                <a:t>Non-deterministic </a:t>
              </a:r>
              <a:r>
                <a:rPr lang="en-US" sz="2400" dirty="0" smtClean="0">
                  <a:latin typeface="Gill Sans MT" pitchFamily="34" charset="0"/>
                </a:rPr>
                <a:t>software–the same </a:t>
              </a:r>
              <a:r>
                <a:rPr lang="en-US" sz="2400" dirty="0">
                  <a:latin typeface="Gill Sans MT" pitchFamily="34" charset="0"/>
                </a:rPr>
                <a:t>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1876426"/>
            <a:chOff x="20" y="1030"/>
            <a:chExt cx="5719" cy="1182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182"/>
              <a:chOff x="20" y="1030"/>
              <a:chExt cx="5719" cy="1182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latin typeface="Gill Sans MT" pitchFamily="34" charset="0"/>
                  </a:rPr>
                  <a:t>Deterministic</a:t>
                </a:r>
                <a:r>
                  <a:rPr lang="en-US" dirty="0">
                    <a:latin typeface="Gill Sans MT" pitchFamily="34" charset="0"/>
                  </a:rPr>
                  <a:t> </a:t>
                </a:r>
                <a:r>
                  <a:rPr lang="en-US" dirty="0" smtClean="0">
                    <a:latin typeface="Gill Sans MT" pitchFamily="34" charset="0"/>
                  </a:rPr>
                  <a:t>software–test </a:t>
                </a:r>
                <a:r>
                  <a:rPr lang="en-US" sz="2400" dirty="0">
                    <a:latin typeface="Gill Sans MT" pitchFamily="34" charset="0"/>
                  </a:rPr>
                  <a:t>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1CF3E-0E49-4644-8CB2-173B6991A53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" y="96838"/>
            <a:ext cx="9005888" cy="925512"/>
          </a:xfrm>
        </p:spPr>
        <p:txBody>
          <a:bodyPr/>
          <a:lstStyle/>
          <a:p>
            <a:r>
              <a:rPr lang="en-US" dirty="0" smtClean="0"/>
              <a:t>Testing and Covering Graphs </a:t>
            </a:r>
            <a:r>
              <a:rPr lang="en-US" sz="3200" dirty="0" smtClean="0"/>
              <a:t>(7.2)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r>
              <a:rPr lang="en-US" dirty="0" smtClean="0"/>
              <a:t>We use graphs in testing as follows :</a:t>
            </a:r>
          </a:p>
          <a:p>
            <a:pPr lvl="1"/>
            <a:r>
              <a:rPr lang="en-US" dirty="0" smtClean="0"/>
              <a:t>Develop a model of the software as a graph</a:t>
            </a:r>
          </a:p>
          <a:p>
            <a:pPr lvl="1"/>
            <a:r>
              <a:rPr lang="en-US" dirty="0" smtClean="0"/>
              <a:t>Require tests to visit or tour specific sets of nodes, edges or </a:t>
            </a:r>
            <a:r>
              <a:rPr lang="en-US" dirty="0" err="1" smtClean="0"/>
              <a:t>subpaths</a:t>
            </a:r>
            <a:endParaRPr lang="en-US" dirty="0" smtClean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747727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Requirements (TR)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Describe properties of test paths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Criterion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Rules that define test requirements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Satisfaction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tr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Structural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Defined on a graph just in terms of nodes and edges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Data Flow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Requires a graph to be annotated with references to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02B98-B982-4E8A-8301-3A3838CE7E2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 smtClean="0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766763"/>
          </a:xfrm>
        </p:spPr>
        <p:txBody>
          <a:bodyPr/>
          <a:lstStyle/>
          <a:p>
            <a:r>
              <a:rPr lang="en-US" dirty="0" smtClean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41325" y="2511425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Test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satisfies node coverage on graph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G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for every syntactically reachable node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there is some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path(T)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such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visits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390660"/>
            <a:ext cx="8262937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ACFA-D953-4088-AB01-C9EEF9441D3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 smtClean="0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67775" cy="471488"/>
          </a:xfrm>
        </p:spPr>
        <p:txBody>
          <a:bodyPr/>
          <a:lstStyle/>
          <a:p>
            <a:r>
              <a:rPr lang="en-US" dirty="0" smtClean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4598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 Coverage (EC)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1477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length up to </a:t>
            </a:r>
            <a:r>
              <a:rPr lang="en-US" sz="2800" b="0" i="1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09876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NC and EC are only different when there is an edge and another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5289672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47937" y="4633583"/>
            <a:ext cx="1436687" cy="1749425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+mj-lt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+mj-lt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5897441" y="4565847"/>
            <a:ext cx="271315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1,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3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Test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Path = [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1,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]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813721" y="5507769"/>
            <a:ext cx="3169417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(1, 2), (1, 3), (2, 3)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Test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Paths = [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        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[ 1,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5478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EB9E-4E24-4E8F-80BB-A6521719AB4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 smtClean="0"/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86989"/>
            <a:ext cx="8867775" cy="766763"/>
          </a:xfrm>
        </p:spPr>
        <p:txBody>
          <a:bodyPr/>
          <a:lstStyle/>
          <a:p>
            <a:r>
              <a:rPr lang="en-US" dirty="0" smtClean="0"/>
              <a:t>A graph with </a:t>
            </a:r>
            <a:r>
              <a:rPr lang="en-US" dirty="0" smtClean="0">
                <a:solidFill>
                  <a:schemeClr val="tx2"/>
                </a:solidFill>
              </a:rPr>
              <a:t>only one node</a:t>
            </a:r>
            <a:r>
              <a:rPr lang="en-US" dirty="0" smtClean="0"/>
              <a:t> 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38113" y="2301452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may 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seem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13138" y="1425152"/>
            <a:ext cx="555625" cy="777875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8113" y="31174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Otherwise, Edge Coverage will not subsume Node Coverage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So we define “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length up to </a:t>
            </a:r>
            <a:r>
              <a:rPr lang="en-US" sz="2400" b="0" dirty="0">
                <a:solidFill>
                  <a:schemeClr val="tx2"/>
                </a:solidFill>
                <a:latin typeface="+mj-lt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instead of simply “length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43725" y="4449849"/>
            <a:ext cx="555625" cy="1749425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38113" y="4524324"/>
            <a:ext cx="6421437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have the same issue with graphs that only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one 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– for 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Edge-Pair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Coverage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83" grpId="0" autoUpdateAnimBg="0"/>
      <p:bldP spid="1946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892089"/>
            <a:ext cx="8867775" cy="6635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Edge-pair coverage requires </a:t>
            </a:r>
            <a:r>
              <a:rPr lang="en-US" dirty="0" smtClean="0">
                <a:solidFill>
                  <a:schemeClr val="tx2"/>
                </a:solidFill>
              </a:rPr>
              <a:t>pairs of edges</a:t>
            </a:r>
            <a:r>
              <a:rPr lang="en-US" dirty="0" smtClean="0"/>
              <a:t>, or </a:t>
            </a:r>
            <a:r>
              <a:rPr lang="en-US" dirty="0" err="1" smtClean="0"/>
              <a:t>subpaths</a:t>
            </a:r>
            <a:r>
              <a:rPr lang="en-US" dirty="0" smtClean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1701403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Edge-Pair Coverage (EPC)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38113" y="268851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length up to 2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5787006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logical extension is to require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2660" y="3786534"/>
            <a:ext cx="2953785" cy="1819448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852988" y="4034539"/>
            <a:ext cx="41529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Gill Sans MT" pitchFamily="34" charset="0"/>
              </a:rPr>
              <a:t>Edge-Pair </a:t>
            </a:r>
            <a:r>
              <a:rPr lang="en-US" u="sng" dirty="0" smtClean="0">
                <a:solidFill>
                  <a:schemeClr val="tx1"/>
                </a:solidFill>
                <a:latin typeface="Gill Sans MT" pitchFamily="34" charset="0"/>
              </a:rPr>
              <a:t>Coverage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020574" y="4423208"/>
            <a:ext cx="368368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[1,4,5], [1,4,6], [2,4,5], [2,4,6], [3,4,5], [3,4,6]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26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3" grpId="0" autoUpdateAnimBg="0"/>
      <p:bldP spid="36" grpId="0" animBg="1" autoUpdateAnimBg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Covering Multiple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32904" y="1618828"/>
            <a:ext cx="8681035" cy="46166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Path Coverage (CPC)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4523232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Specified Path Coverage (SPC)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3009956"/>
            <a:ext cx="8867775" cy="90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Unfortunately, this is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impossible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if the graph has a loop, so a weak compromise 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makes the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tester decide which paths: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 autoUpdateAnimBg="0"/>
      <p:bldP spid="164872" grpId="0" animBg="1" autoUpdateAnimBg="0"/>
      <p:bldP spid="1648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Coverage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</p:grpSpPr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7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364" y="176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1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</p:grpSpPr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3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2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364" y="176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4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</p:grpSpPr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5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6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6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endParaRPr lang="en-US" dirty="0" smtClean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Test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Paths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endParaRPr lang="en-US" dirty="0" smtClean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endParaRPr lang="en-US" dirty="0" smtClean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Test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Paths: </a:t>
            </a:r>
          </a:p>
          <a:p>
            <a:endParaRPr lang="en-US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</a:p>
          <a:p>
            <a:endParaRPr lang="en-US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1, 2, 3, 4, 5, 6, 7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1, 2, 3, 4, 7 ]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1, 2, 3, 5, 6, 5, 7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(1,2), (1, 3), (2, 3), (3, 4), (3, 5), (4, 7), (5, 6), (5, 7), (6, 5)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1, 2, 3, 4, 7 ] [1, 3, 5, 6, 5, 7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]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[1,2,3], [1,3,4], [1,3,5], [2,3,4], [2,3,5], [3,4,7],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             [3,5,6], [3,5,7], [5,6,5], [6,5,6], [6,5,7]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1, 2, 3, 4, 7 ] [ 1, 2, 3, 5, 7 ] [ 1, 3, 4, 7 ] 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                     [ 1, 3, 5, 6, 5, 6, 5, 7 ]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[ 1, 2, 3, 4, 7 ] [ 1, 2, 3, 5, 7 ] [ 1, 2, 3, 5, 6, 5, 7 ] [ 1, 2, 3, 5, 6, 5, 6, 5, 7 ] [ 1, 2, 3, 5, 6, 5, 6, 5, 6, 5, 7 ]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959" y="1713180"/>
            <a:ext cx="1558926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the TRs and Test Paths for these criteria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63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1" grpId="0" animBg="1"/>
      <p:bldP spid="4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EF4D9-64A0-481B-8507-475880F8B6E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graph contains a loop, it has an </a:t>
            </a:r>
            <a:r>
              <a:rPr lang="en-US" dirty="0" smtClean="0">
                <a:solidFill>
                  <a:schemeClr val="tx2"/>
                </a:solidFill>
              </a:rPr>
              <a:t>infinite</a:t>
            </a:r>
            <a:r>
              <a:rPr lang="en-US" dirty="0" smtClean="0"/>
              <a:t> number of paths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Thus, CPC is </a:t>
            </a:r>
            <a:r>
              <a:rPr lang="en-US" dirty="0" smtClean="0">
                <a:solidFill>
                  <a:schemeClr val="tx2"/>
                </a:solidFill>
              </a:rPr>
              <a:t>not feasible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SPC is not satisfactory because the results are </a:t>
            </a:r>
            <a:r>
              <a:rPr lang="en-US" dirty="0" smtClean="0">
                <a:solidFill>
                  <a:schemeClr val="tx2"/>
                </a:solidFill>
              </a:rPr>
              <a:t>subjective</a:t>
            </a:r>
            <a:r>
              <a:rPr lang="en-US" dirty="0" smtClean="0"/>
              <a:t> and vary with the tester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Attempts to “deal with” </a:t>
            </a:r>
            <a:r>
              <a:rPr lang="en-US" dirty="0" smtClean="0">
                <a:solidFill>
                  <a:schemeClr val="tx2"/>
                </a:solidFill>
              </a:rPr>
              <a:t>loops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1970s</a:t>
            </a:r>
            <a:r>
              <a:rPr lang="en-US" sz="2000" dirty="0" smtClean="0"/>
              <a:t> : Execute cycles once  ([4, 5, 4] in previous example, informal)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1980s</a:t>
            </a:r>
            <a:r>
              <a:rPr lang="en-US" sz="2000" dirty="0" smtClean="0"/>
              <a:t> : Execute each loop, exactly once (formalized)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1990s</a:t>
            </a:r>
            <a:r>
              <a:rPr lang="en-US" sz="2000" dirty="0" smtClean="0"/>
              <a:t> : Execute loops 0 times, once, more than once (informal description)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2000s</a:t>
            </a:r>
            <a:r>
              <a:rPr lang="en-US" sz="2000" dirty="0" smtClean="0"/>
              <a:t> : Prime paths (touring, </a:t>
            </a:r>
            <a:r>
              <a:rPr lang="en-US" sz="2000" dirty="0" err="1" smtClean="0"/>
              <a:t>sidetrips</a:t>
            </a:r>
            <a:r>
              <a:rPr lang="en-US" sz="2000" dirty="0" smtClean="0"/>
              <a:t>, and detours)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 and Prime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39800"/>
            <a:ext cx="9005888" cy="553878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Simple Path</a:t>
            </a:r>
            <a:r>
              <a:rPr lang="en-US" dirty="0"/>
              <a:t> :</a:t>
            </a:r>
            <a:r>
              <a:rPr lang="en-US" i="1" dirty="0"/>
              <a:t> A path from node </a:t>
            </a:r>
            <a:r>
              <a:rPr lang="en-US" i="1" dirty="0" err="1"/>
              <a:t>ni</a:t>
            </a:r>
            <a:r>
              <a:rPr lang="en-US" i="1" dirty="0"/>
              <a:t> to </a:t>
            </a:r>
            <a:r>
              <a:rPr lang="en-US" i="1" dirty="0" err="1"/>
              <a:t>nj</a:t>
            </a:r>
            <a:r>
              <a:rPr lang="en-US" i="1" dirty="0"/>
              <a:t> is simple if no node appears more than once, except possibly the first and last nodes are the same</a:t>
            </a:r>
            <a:endParaRPr lang="en-US" dirty="0"/>
          </a:p>
          <a:p>
            <a:pPr lvl="1"/>
            <a:r>
              <a:rPr lang="en-US" dirty="0"/>
              <a:t>No internal loops</a:t>
            </a:r>
          </a:p>
          <a:p>
            <a:pPr lvl="1"/>
            <a:r>
              <a:rPr lang="en-US" dirty="0"/>
              <a:t>A loop is a simple path</a:t>
            </a:r>
          </a:p>
          <a:p>
            <a:r>
              <a:rPr lang="en-US" dirty="0">
                <a:solidFill>
                  <a:schemeClr val="tx2"/>
                </a:solidFill>
              </a:rPr>
              <a:t>Prime Path</a:t>
            </a:r>
            <a:r>
              <a:rPr lang="en-US" dirty="0"/>
              <a:t> : </a:t>
            </a:r>
            <a:r>
              <a:rPr lang="en-US" i="1" dirty="0"/>
              <a:t>A simple path that does not appear as a proper </a:t>
            </a:r>
            <a:r>
              <a:rPr lang="en-US" i="1" dirty="0" err="1"/>
              <a:t>subpath</a:t>
            </a:r>
            <a:r>
              <a:rPr lang="en-US" i="1" dirty="0"/>
              <a:t> of any other simple path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Software Testing, Edition 2  (</a:t>
            </a:r>
            <a:r>
              <a:rPr lang="en-US" dirty="0" err="1" smtClean="0"/>
              <a:t>Ch</a:t>
            </a:r>
            <a:r>
              <a:rPr lang="en-US" dirty="0" smtClean="0"/>
              <a:t> 07)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61963" y="4052888"/>
            <a:ext cx="2301875" cy="1744662"/>
            <a:chOff x="772" y="2720"/>
            <a:chExt cx="1450" cy="1099"/>
          </a:xfrm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</p:grpSpPr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</p:grpSpPr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</p:grpSpPr>
          <p:sp>
            <p:nvSpPr>
              <p:cNvPr id="18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7" name="AutoShape 34"/>
            <p:cNvCxnSpPr>
              <a:cxnSpLocks noChangeShapeType="1"/>
              <a:stCxn id="18" idx="4"/>
              <a:endCxn id="20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881313" y="4056771"/>
            <a:ext cx="621823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Simple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endParaRPr lang="en-US" dirty="0" smtClean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Prime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</a:p>
          <a:p>
            <a:endParaRPr lang="en-US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033713" y="4022897"/>
            <a:ext cx="6218237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chemeClr val="tx2"/>
                </a:solidFill>
                <a:latin typeface="Gill Sans MT" pitchFamily="34" charset="0"/>
              </a:rPr>
              <a:t>                       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[1,2,4,1], [1,3,4,1], [2,4,1,2], [2,4,1,3], [3,4,1,2], [3,4,1,3], [4,1,2,4], [4,1,3,4], [1,2,4], [1,3,4], [2,4,1], [3,4,1], [4,1,2], [4,1,3], [1,2], [1,3], [2,4], [3,4], [4,1], [1], [2], [3], [4]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b="0" dirty="0" smtClean="0">
                <a:solidFill>
                  <a:schemeClr val="tx2"/>
                </a:solidFill>
                <a:latin typeface="Gill Sans MT" pitchFamily="34" charset="0"/>
              </a:rPr>
              <a:t>                     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[2,4,1,2], [2,4,1,3], [1,3,4,1], [1,2,4,1], [3,4,1,2], [4,1,3,4], [4,1,2,4], [3,4,1,3]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0593" y="4615131"/>
            <a:ext cx="1879074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the simple and prime paths for this graph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92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8" grpId="0"/>
      <p:bldP spid="27" grpId="0" animBg="1"/>
      <p:bldP spid="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</a:t>
            </a:r>
            <a:r>
              <a:rPr lang="en-US" altLang="en-US" dirty="0" smtClean="0"/>
              <a:t>7 </a:t>
            </a:r>
            <a:r>
              <a:rPr lang="en-US" altLang="en-US" dirty="0"/>
              <a:t>: </a:t>
            </a:r>
            <a:r>
              <a:rPr lang="en-US" altLang="en-US" dirty="0" smtClean="0"/>
              <a:t>Graph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836963" y="2020888"/>
            <a:ext cx="4307037" cy="46640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605062" y="3526632"/>
            <a:ext cx="4637238" cy="150943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44450" y="2020889"/>
            <a:ext cx="2644400" cy="116681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33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5EA3-8E5B-4CB7-AD95-8A46886A9D7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r>
              <a:rPr lang="en-US" dirty="0" smtClean="0"/>
              <a:t>A simple, elegant and finite criterion that requires </a:t>
            </a:r>
            <a:r>
              <a:rPr lang="en-US" dirty="0" smtClean="0">
                <a:solidFill>
                  <a:schemeClr val="tx2"/>
                </a:solidFill>
              </a:rPr>
              <a:t>loops</a:t>
            </a:r>
            <a:r>
              <a:rPr lang="en-US" dirty="0" smtClean="0"/>
              <a:t> to be executed as well as skipped</a:t>
            </a:r>
            <a:endParaRPr lang="en-US" sz="1600" dirty="0" smtClean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175424"/>
            <a:ext cx="8704262" cy="83099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Prime Path Coverage (PPC)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441033"/>
            <a:ext cx="8867775" cy="2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Will tour all paths of length 0, 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is, it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subsumes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node and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PPC almost, but </a:t>
            </a:r>
            <a:r>
              <a:rPr lang="en-US" sz="2800" b="0" dirty="0" smtClean="0">
                <a:solidFill>
                  <a:srgbClr val="FFFF00"/>
                </a:solidFill>
                <a:latin typeface="Gill Sans MT" pitchFamily="34" charset="0"/>
              </a:rPr>
              <a:t>not quite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, subsumes </a:t>
            </a:r>
            <a:r>
              <a:rPr lang="en-US" sz="2800" b="0" dirty="0" smtClean="0">
                <a:solidFill>
                  <a:schemeClr val="tx2"/>
                </a:solidFill>
                <a:latin typeface="Gill Sans MT" pitchFamily="34" charset="0"/>
              </a:rPr>
              <a:t>EPC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 …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 autoUpdateAnimBg="0"/>
      <p:bldP spid="1669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PPC Does Not Subsume EPC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Software Testing, Edition 2  (</a:t>
            </a:r>
            <a:r>
              <a:rPr lang="en-US" dirty="0" err="1" smtClean="0"/>
              <a:t>Ch</a:t>
            </a:r>
            <a:r>
              <a:rPr lang="en-US" dirty="0" smtClean="0"/>
              <a:t>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44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" y="1085850"/>
            <a:ext cx="9005888" cy="539273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/>
            <a:r>
              <a:rPr lang="en-US" sz="3200" kern="0" dirty="0" smtClean="0"/>
              <a:t>If a node </a:t>
            </a:r>
            <a:r>
              <a:rPr lang="en-US" sz="3200" i="1" kern="0" dirty="0" smtClean="0">
                <a:solidFill>
                  <a:schemeClr val="tx2"/>
                </a:solidFill>
              </a:rPr>
              <a:t>n</a:t>
            </a:r>
            <a:r>
              <a:rPr lang="en-US" sz="3200" kern="0" dirty="0" smtClean="0"/>
              <a:t> has an edge to itself (</a:t>
            </a:r>
            <a:r>
              <a:rPr lang="en-US" sz="3200" i="1" kern="0" dirty="0" smtClean="0"/>
              <a:t>self edge</a:t>
            </a:r>
            <a:r>
              <a:rPr lang="en-US" sz="3200" kern="0" dirty="0" smtClean="0"/>
              <a:t>), </a:t>
            </a:r>
            <a:r>
              <a:rPr lang="en-US" sz="3200" kern="0" dirty="0" smtClean="0">
                <a:solidFill>
                  <a:schemeClr val="tx2"/>
                </a:solidFill>
              </a:rPr>
              <a:t>EPC</a:t>
            </a:r>
            <a:r>
              <a:rPr lang="en-US" sz="3200" kern="0" dirty="0" smtClean="0"/>
              <a:t> requires </a:t>
            </a:r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 smtClean="0">
                <a:solidFill>
                  <a:schemeClr val="tx2"/>
                </a:solidFill>
              </a:rPr>
              <a:t>n, n, m</a:t>
            </a:r>
            <a:r>
              <a:rPr lang="en-US" sz="3200" kern="0" dirty="0" smtClean="0">
                <a:solidFill>
                  <a:schemeClr val="tx2"/>
                </a:solidFill>
              </a:rPr>
              <a:t>] </a:t>
            </a:r>
            <a:r>
              <a:rPr lang="en-US" sz="3200" kern="0" dirty="0" smtClean="0"/>
              <a:t>and</a:t>
            </a:r>
            <a:r>
              <a:rPr lang="en-US" sz="3200" kern="0" dirty="0" smtClean="0">
                <a:solidFill>
                  <a:schemeClr val="tx2"/>
                </a:solidFill>
              </a:rPr>
              <a:t> [</a:t>
            </a:r>
            <a:r>
              <a:rPr lang="en-US" sz="3200" i="1" kern="0" dirty="0" smtClean="0">
                <a:solidFill>
                  <a:schemeClr val="tx2"/>
                </a:solidFill>
              </a:rPr>
              <a:t>m</a:t>
            </a:r>
            <a:r>
              <a:rPr lang="en-US" sz="3200" kern="0" dirty="0" smtClean="0">
                <a:solidFill>
                  <a:schemeClr val="tx2"/>
                </a:solidFill>
              </a:rPr>
              <a:t>, </a:t>
            </a:r>
            <a:r>
              <a:rPr lang="en-US" sz="3200" i="1" kern="0" dirty="0" smtClean="0">
                <a:solidFill>
                  <a:schemeClr val="tx2"/>
                </a:solidFill>
              </a:rPr>
              <a:t>n</a:t>
            </a:r>
            <a:r>
              <a:rPr lang="en-US" sz="3200" i="1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 smtClean="0">
                <a:solidFill>
                  <a:schemeClr val="tx2"/>
                </a:solidFill>
              </a:rPr>
              <a:t>n</a:t>
            </a:r>
            <a:r>
              <a:rPr lang="en-US" sz="3200" kern="0" dirty="0" smtClean="0">
                <a:solidFill>
                  <a:schemeClr val="tx2"/>
                </a:solidFill>
              </a:rPr>
              <a:t>]</a:t>
            </a:r>
          </a:p>
          <a:p>
            <a:pPr marL="342900"/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 smtClean="0">
                <a:solidFill>
                  <a:schemeClr val="tx2"/>
                </a:solidFill>
              </a:rPr>
              <a:t>n, n, m</a:t>
            </a:r>
            <a:r>
              <a:rPr lang="en-US" sz="3200" kern="0" dirty="0" smtClean="0">
                <a:solidFill>
                  <a:schemeClr val="tx2"/>
                </a:solidFill>
              </a:rPr>
              <a:t>]</a:t>
            </a:r>
            <a:r>
              <a:rPr lang="en-US" sz="3200" kern="0" dirty="0" smtClean="0"/>
              <a:t> is not prime</a:t>
            </a:r>
          </a:p>
          <a:p>
            <a:pPr marL="342900"/>
            <a:r>
              <a:rPr lang="en-US" sz="3200" kern="0" dirty="0" smtClean="0"/>
              <a:t>Neither </a:t>
            </a:r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 </a:t>
            </a:r>
            <a:r>
              <a:rPr lang="en-US" sz="3200" kern="0" dirty="0" smtClean="0"/>
              <a:t>nor </a:t>
            </a:r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 smtClean="0">
                <a:solidFill>
                  <a:schemeClr val="tx2"/>
                </a:solidFill>
              </a:rPr>
              <a:t>m</a:t>
            </a:r>
            <a:r>
              <a:rPr lang="en-US" sz="3200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>
                <a:solidFill>
                  <a:schemeClr val="tx2"/>
                </a:solidFill>
              </a:rPr>
              <a:t>n, n</a:t>
            </a:r>
            <a:r>
              <a:rPr lang="en-US" sz="3200" kern="0" dirty="0" smtClean="0">
                <a:solidFill>
                  <a:schemeClr val="tx2"/>
                </a:solidFill>
              </a:rPr>
              <a:t>]</a:t>
            </a:r>
            <a:r>
              <a:rPr lang="en-US" sz="3200" kern="0" dirty="0" smtClean="0"/>
              <a:t> are simple paths (not prime)</a:t>
            </a:r>
            <a:endParaRPr lang="en-US" sz="3200" kern="0" dirty="0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002354" y="3697808"/>
            <a:ext cx="424811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EPC Requirements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048559" y="4094569"/>
            <a:ext cx="428282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[1,2,3], [1,2,2], [2,2,3], [2,2,2]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4158166" y="5041269"/>
            <a:ext cx="2889997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PPC Requirements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?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204373" y="5438030"/>
            <a:ext cx="25767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[1,2,3], [2,2]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25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 smtClean="0"/>
              <a:t>The previous example has 38 </a:t>
            </a:r>
            <a:r>
              <a:rPr lang="en-US" smtClean="0">
                <a:solidFill>
                  <a:schemeClr val="tx2"/>
                </a:solidFill>
              </a:rPr>
              <a:t>simple</a:t>
            </a:r>
            <a:r>
              <a:rPr lang="en-US" smtClean="0"/>
              <a:t> paths</a:t>
            </a:r>
            <a:endParaRPr lang="en-US" i="1" smtClean="0"/>
          </a:p>
          <a:p>
            <a:r>
              <a:rPr lang="en-US" smtClean="0"/>
              <a:t>Only </a:t>
            </a:r>
            <a:r>
              <a:rPr lang="en-US" smtClean="0">
                <a:solidFill>
                  <a:schemeClr val="tx2"/>
                </a:solidFill>
              </a:rPr>
              <a:t>nine</a:t>
            </a:r>
            <a:r>
              <a:rPr lang="en-US" smtClean="0"/>
              <a:t> </a:t>
            </a:r>
            <a:r>
              <a:rPr lang="en-US" i="1" smtClean="0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7009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Prime Paths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</p:grpSpPr>
        <p:grpSp>
          <p:nvGrpSpPr>
            <p:cNvPr id="22540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1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2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0 times</a:t>
            </a: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3306763" y="3157549"/>
            <a:ext cx="3303587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[1, 2, 3, 4,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2, 3,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2, 3, 5, 6]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3, 4,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3,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3, 5, 6]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[6,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[6, 5, 6]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[5, 6, 5]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39537" y="3497926"/>
            <a:ext cx="1638037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all 9 prime paths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  <p:bldP spid="44" grpId="0"/>
      <p:bldP spid="43" grpId="0" animBg="1"/>
      <p:bldP spid="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Touring, </a:t>
            </a:r>
            <a:r>
              <a:rPr lang="en-US" dirty="0" err="1" smtClean="0"/>
              <a:t>Sidetrips</a:t>
            </a:r>
            <a:r>
              <a:rPr lang="en-US" dirty="0" smtClean="0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r>
              <a:rPr lang="en-US" dirty="0" smtClean="0"/>
              <a:t>Prime paths do not have </a:t>
            </a:r>
            <a:r>
              <a:rPr lang="en-US" dirty="0" smtClean="0">
                <a:solidFill>
                  <a:schemeClr val="tx2"/>
                </a:solidFill>
              </a:rPr>
              <a:t>internal loops</a:t>
            </a:r>
            <a:r>
              <a:rPr lang="en-US" dirty="0" smtClean="0"/>
              <a:t> … test paths </a:t>
            </a:r>
            <a:r>
              <a:rPr lang="en-US" u="sng" dirty="0" smtClean="0"/>
              <a:t>might</a:t>
            </a:r>
            <a:endParaRPr lang="en-US" dirty="0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2016707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of </a:t>
            </a:r>
            <a:r>
              <a:rPr lang="en-US" sz="2800" b="0" i="1" dirty="0" smtClean="0">
                <a:solidFill>
                  <a:schemeClr val="tx1"/>
                </a:solidFill>
                <a:latin typeface="Gill Sans MT" pitchFamily="34" charset="0"/>
              </a:rPr>
              <a:t>p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edge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</a:t>
            </a:r>
            <a:r>
              <a:rPr lang="en-US" sz="2400" b="0" dirty="0" smtClean="0">
                <a:solidFill>
                  <a:schemeClr val="tx1"/>
                </a:solidFill>
                <a:latin typeface="Gill Sans MT" pitchFamily="34" charset="0"/>
              </a:rPr>
              <a:t>node</a:t>
            </a:r>
            <a:endParaRPr lang="en-US" sz="24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Detours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detours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node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485900" y="2808288"/>
            <a:ext cx="5776913" cy="1381125"/>
            <a:chOff x="936" y="1769"/>
            <a:chExt cx="3639" cy="870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</p:grpSpPr>
          <p:grpSp>
            <p:nvGrpSpPr>
              <p:cNvPr id="3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85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+mn-lt"/>
                    </a:rPr>
                    <a:t>1</a:t>
                  </a:r>
                  <a:endParaRPr lang="en-US" b="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83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81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6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79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65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66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7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77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75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69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0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1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2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3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4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60" name="Text Box 115"/>
            <p:cNvSpPr txBox="1">
              <a:spLocks noChangeArrowheads="1"/>
            </p:cNvSpPr>
            <p:nvPr/>
          </p:nvSpPr>
          <p:spPr bwMode="auto">
            <a:xfrm>
              <a:off x="936" y="2189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525588" y="4551363"/>
            <a:ext cx="5737225" cy="1503362"/>
            <a:chOff x="961" y="2867"/>
            <a:chExt cx="3614" cy="947"/>
          </a:xfrm>
        </p:grpSpPr>
        <p:grpSp>
          <p:nvGrpSpPr>
            <p:cNvPr id="24631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</p:grpSpPr>
          <p:grpSp>
            <p:nvGrpSpPr>
              <p:cNvPr id="24633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57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+mn-lt"/>
                    </a:rPr>
                    <a:t>1</a:t>
                  </a:r>
                  <a:endParaRPr lang="en-US" b="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4634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55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4635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53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4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4636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51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37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38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24639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49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47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41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2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3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4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5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6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32" name="Text Box 116"/>
            <p:cNvSpPr txBox="1">
              <a:spLocks noChangeArrowheads="1"/>
            </p:cNvSpPr>
            <p:nvPr/>
          </p:nvSpPr>
          <p:spPr bwMode="auto">
            <a:xfrm>
              <a:off x="961" y="3372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hlink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1450975" y="1641475"/>
            <a:ext cx="2855913" cy="1015663"/>
          </a:xfrm>
          <a:prstGeom prst="rect">
            <a:avLst/>
          </a:prstGeom>
          <a:solidFill>
            <a:srgbClr val="0066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5, 6]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010"/>
            <a:ext cx="8867775" cy="120332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tx2"/>
                </a:solidFill>
              </a:rPr>
              <a:t>infeasible</a:t>
            </a:r>
            <a:r>
              <a:rPr lang="en-US" dirty="0" smtClean="0"/>
              <a:t> test requirement </a:t>
            </a:r>
            <a:r>
              <a:rPr lang="en-US" u="sng" dirty="0" smtClean="0"/>
              <a:t>cannot be satisfied</a:t>
            </a:r>
          </a:p>
          <a:p>
            <a:pPr lvl="1"/>
            <a:r>
              <a:rPr lang="en-US" sz="2000" dirty="0" smtClean="0"/>
              <a:t>Unreachable statement (dead code)</a:t>
            </a:r>
          </a:p>
          <a:p>
            <a:pPr lvl="1"/>
            <a:r>
              <a:rPr lang="en-US" sz="2000" dirty="0" err="1" smtClean="0"/>
              <a:t>Subpath</a:t>
            </a:r>
            <a:r>
              <a:rPr lang="en-US" sz="2000" dirty="0" smtClean="0"/>
              <a:t> that can only be executed with a contradiction (</a:t>
            </a:r>
            <a:r>
              <a:rPr lang="en-US" sz="2000" i="1" dirty="0" smtClean="0"/>
              <a:t>X &gt; 0</a:t>
            </a:r>
            <a:r>
              <a:rPr lang="en-US" sz="2000" dirty="0" smtClean="0"/>
              <a:t> and </a:t>
            </a:r>
            <a:r>
              <a:rPr lang="en-US" sz="2000" i="1" dirty="0" smtClean="0"/>
              <a:t>X &lt; 0</a:t>
            </a:r>
            <a:r>
              <a:rPr lang="en-US" sz="2000" dirty="0" smtClean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76861" y="5125726"/>
            <a:ext cx="7599393" cy="108952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</a:t>
            </a:r>
            <a:r>
              <a:rPr lang="en-US" sz="2400" u="sng" dirty="0" smtClean="0">
                <a:solidFill>
                  <a:schemeClr val="tx1"/>
                </a:solidFill>
                <a:latin typeface="Gill Sans MT" pitchFamily="34" charset="0"/>
              </a:rPr>
              <a:t>recommendation—</a:t>
            </a:r>
            <a:r>
              <a:rPr lang="en-US" sz="2400" u="sng" dirty="0" smtClean="0">
                <a:solidFill>
                  <a:schemeClr val="tx2"/>
                </a:solidFill>
                <a:latin typeface="Gill Sans MT" pitchFamily="34" charset="0"/>
              </a:rPr>
              <a:t>Best </a:t>
            </a: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Effort Touring</a:t>
            </a:r>
            <a:endParaRPr lang="en-US" sz="2400" dirty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</a:rPr>
              <a:t>remaining test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1985211"/>
            <a:ext cx="8867775" cy="29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criteria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is usually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undecidable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 weakens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the test criteria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&amp; Prime Path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8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9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38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36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34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32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30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8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1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  <p:sp>
        <p:nvSpPr>
          <p:cNvPr id="42" name="Text Box 1060"/>
          <p:cNvSpPr txBox="1">
            <a:spLocks noChangeArrowheads="1"/>
          </p:cNvSpPr>
          <p:nvPr/>
        </p:nvSpPr>
        <p:spPr bwMode="auto">
          <a:xfrm>
            <a:off x="2740024" y="1454622"/>
            <a:ext cx="833438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[7]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971" y="18351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0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45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7009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Text Box 1063"/>
          <p:cNvSpPr txBox="1">
            <a:spLocks noChangeArrowheads="1"/>
          </p:cNvSpPr>
          <p:nvPr/>
        </p:nvSpPr>
        <p:spPr bwMode="auto">
          <a:xfrm>
            <a:off x="3869797" y="1416024"/>
            <a:ext cx="935037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[3,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[3, 5]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[4,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[5,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[5,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[6,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4907" y="21450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</a:t>
            </a:r>
            <a:r>
              <a:rPr lang="en-US" b="0" i="1" dirty="0" smtClean="0">
                <a:solidFill>
                  <a:schemeClr val="tx1"/>
                </a:solidFill>
                <a:latin typeface="+mn-lt"/>
              </a:rPr>
              <a:t>1</a:t>
            </a:r>
            <a:endParaRPr lang="en-US" b="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8565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 Box 1064"/>
          <p:cNvSpPr txBox="1">
            <a:spLocks noChangeArrowheads="1"/>
          </p:cNvSpPr>
          <p:nvPr/>
        </p:nvSpPr>
        <p:spPr bwMode="auto">
          <a:xfrm>
            <a:off x="5130798" y="1502311"/>
            <a:ext cx="1230313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4]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[3, 4,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[3, 5,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[3,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[5, 6,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*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[6, 5,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[6,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*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3183" y="229745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2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1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52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6232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 Box 1066"/>
          <p:cNvSpPr txBox="1">
            <a:spLocks noChangeArrowheads="1"/>
          </p:cNvSpPr>
          <p:nvPr/>
        </p:nvSpPr>
        <p:spPr bwMode="auto">
          <a:xfrm>
            <a:off x="6672263" y="1464739"/>
            <a:ext cx="1443037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, 7]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6450" y="1990893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3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Text Box 1067"/>
          <p:cNvSpPr txBox="1">
            <a:spLocks noChangeArrowheads="1"/>
          </p:cNvSpPr>
          <p:nvPr/>
        </p:nvSpPr>
        <p:spPr bwMode="auto">
          <a:xfrm>
            <a:off x="2740024" y="5287963"/>
            <a:ext cx="1981200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[1, 2, 3, 4, 7]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2, 3, 5, 7]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2, 3, 5, 6]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20582" y="5392370"/>
            <a:ext cx="106554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4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Text Box 1072"/>
          <p:cNvSpPr txBox="1">
            <a:spLocks noChangeArrowheads="1"/>
          </p:cNvSpPr>
          <p:nvPr/>
        </p:nvSpPr>
        <p:spPr bwMode="auto">
          <a:xfrm>
            <a:off x="5759450" y="5622925"/>
            <a:ext cx="2590800" cy="415925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i="1" dirty="0"/>
              <a:t>Prime </a:t>
            </a:r>
            <a:r>
              <a:rPr lang="en-US" i="1" dirty="0" smtClean="0"/>
              <a:t>Paths ?</a:t>
            </a:r>
            <a:endParaRPr lang="en-US" i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2460625" y="5338763"/>
            <a:ext cx="3289300" cy="985837"/>
            <a:chOff x="2460625" y="5338763"/>
            <a:chExt cx="3289300" cy="985837"/>
          </a:xfrm>
        </p:grpSpPr>
        <p:sp>
          <p:nvSpPr>
            <p:cNvPr id="59" name="Oval 1069"/>
            <p:cNvSpPr>
              <a:spLocks noChangeArrowheads="1"/>
            </p:cNvSpPr>
            <p:nvPr/>
          </p:nvSpPr>
          <p:spPr bwMode="auto">
            <a:xfrm>
              <a:off x="2460625" y="5338763"/>
              <a:ext cx="2206625" cy="9858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0" name="Line 1075"/>
            <p:cNvSpPr>
              <a:spLocks noChangeShapeType="1"/>
            </p:cNvSpPr>
            <p:nvPr/>
          </p:nvSpPr>
          <p:spPr bwMode="auto">
            <a:xfrm>
              <a:off x="4664075" y="5832475"/>
              <a:ext cx="108585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481763" y="2106613"/>
            <a:ext cx="1687513" cy="3502024"/>
            <a:chOff x="6481763" y="2106613"/>
            <a:chExt cx="1687513" cy="3502024"/>
          </a:xfrm>
        </p:grpSpPr>
        <p:sp>
          <p:nvSpPr>
            <p:cNvPr id="61" name="Oval 1070"/>
            <p:cNvSpPr>
              <a:spLocks noChangeArrowheads="1"/>
            </p:cNvSpPr>
            <p:nvPr/>
          </p:nvSpPr>
          <p:spPr bwMode="auto">
            <a:xfrm>
              <a:off x="6481763" y="2106613"/>
              <a:ext cx="1687513" cy="9858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" name="Line 1073"/>
            <p:cNvSpPr>
              <a:spLocks noChangeShapeType="1"/>
            </p:cNvSpPr>
            <p:nvPr/>
          </p:nvSpPr>
          <p:spPr bwMode="auto">
            <a:xfrm>
              <a:off x="7335838" y="3089275"/>
              <a:ext cx="0" cy="251936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18088" y="3924300"/>
            <a:ext cx="2001838" cy="1684337"/>
            <a:chOff x="5018088" y="3924300"/>
            <a:chExt cx="2001838" cy="1684337"/>
          </a:xfrm>
        </p:grpSpPr>
        <p:sp>
          <p:nvSpPr>
            <p:cNvPr id="63" name="Oval 1071"/>
            <p:cNvSpPr>
              <a:spLocks noChangeArrowheads="1"/>
            </p:cNvSpPr>
            <p:nvPr/>
          </p:nvSpPr>
          <p:spPr bwMode="auto">
            <a:xfrm>
              <a:off x="5018088" y="3924300"/>
              <a:ext cx="1312863" cy="9858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" name="Line 1074"/>
            <p:cNvSpPr>
              <a:spLocks noChangeShapeType="1"/>
            </p:cNvSpPr>
            <p:nvPr/>
          </p:nvSpPr>
          <p:spPr bwMode="auto">
            <a:xfrm>
              <a:off x="6126163" y="4775200"/>
              <a:ext cx="893763" cy="83343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8524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  <p:bldP spid="41" grpId="0" animBg="1" autoUpdateAnimBg="0"/>
      <p:bldP spid="42" grpId="0"/>
      <p:bldP spid="7" grpId="0" animBg="1"/>
      <p:bldP spid="7" grpId="1" animBg="1"/>
      <p:bldP spid="44" grpId="0" animBg="1" autoUpdateAnimBg="0"/>
      <p:bldP spid="45" grpId="0" animBg="1" autoUpdateAnimBg="0"/>
      <p:bldP spid="46" grpId="0"/>
      <p:bldP spid="47" grpId="0" animBg="1"/>
      <p:bldP spid="47" grpId="1" animBg="1"/>
      <p:bldP spid="48" grpId="0" animBg="1" autoUpdateAnimBg="0"/>
      <p:bldP spid="50" grpId="0"/>
      <p:bldP spid="49" grpId="0" animBg="1"/>
      <p:bldP spid="49" grpId="1" animBg="1"/>
      <p:bldP spid="51" grpId="0" animBg="1" autoUpdateAnimBg="0"/>
      <p:bldP spid="52" grpId="0" animBg="1" autoUpdateAnimBg="0"/>
      <p:bldP spid="54" grpId="0"/>
      <p:bldP spid="53" grpId="0" animBg="1"/>
      <p:bldP spid="53" grpId="1" animBg="1"/>
      <p:bldP spid="55" grpId="0" animBg="1" autoUpdateAnimBg="0"/>
      <p:bldP spid="57" grpId="0"/>
      <p:bldP spid="56" grpId="0" animBg="1"/>
      <p:bldP spid="56" grpId="1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Round-Trip Path</a:t>
            </a:r>
            <a:r>
              <a:rPr lang="en-US" dirty="0" smtClean="0"/>
              <a:t> : </a:t>
            </a:r>
            <a:r>
              <a:rPr lang="en-US" i="1" dirty="0" smtClean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159995"/>
            <a:ext cx="8262937" cy="1206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672883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Round Trip Coverage (CRTC)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omit nodes and edges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Thus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they do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not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subsume edge-pair, edge, or node coverage</a:t>
            </a:r>
            <a:endParaRPr lang="en-US" sz="28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54947"/>
            <a:ext cx="8867775" cy="135812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2"/>
                </a:solidFill>
                <a:ea typeface="宋体" charset="-122"/>
              </a:rPr>
              <a:t>Definition (def)</a:t>
            </a:r>
            <a:r>
              <a:rPr kumimoji="1" lang="en-US" altLang="zh-CN" dirty="0" smtClean="0">
                <a:ea typeface="宋体" charset="-122"/>
              </a:rPr>
              <a:t> : A location where a value for a variable is stored into memory</a:t>
            </a:r>
          </a:p>
          <a:p>
            <a:r>
              <a:rPr kumimoji="1" lang="en-US" altLang="zh-CN" dirty="0" smtClean="0">
                <a:solidFill>
                  <a:schemeClr val="tx2"/>
                </a:solidFill>
                <a:ea typeface="宋体" charset="-122"/>
              </a:rPr>
              <a:t>Use</a:t>
            </a:r>
            <a:r>
              <a:rPr kumimoji="1" lang="en-US" altLang="zh-CN" dirty="0" smtClean="0">
                <a:ea typeface="宋体" charset="-122"/>
              </a:rPr>
              <a:t> : A location where a variable’s value is accessed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52413" y="925759"/>
            <a:ext cx="8640762" cy="46166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 smtClean="0">
                <a:solidFill>
                  <a:schemeClr val="tx1"/>
                </a:solidFill>
                <a:latin typeface="Gill Sans MT" pitchFamily="34" charset="0"/>
              </a:rPr>
              <a:t>Goal</a:t>
            </a:r>
            <a:r>
              <a:rPr lang="en-US" sz="2400" dirty="0" smtClean="0">
                <a:solidFill>
                  <a:schemeClr val="tx1"/>
                </a:solidFill>
                <a:latin typeface="Gill Sans MT" pitchFamily="34" charset="0"/>
              </a:rPr>
              <a:t> : Ensure 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that values are computed and used 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7688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7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766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766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7678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3068638"/>
            <a:ext cx="3681412" cy="2144712"/>
            <a:chOff x="345" y="2726"/>
            <a:chExt cx="2319" cy="1351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latin typeface="Gill Sans MT" pitchFamily="34" charset="0"/>
                </a:rPr>
                <a:t>X = 42</a:t>
              </a: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latin typeface="Gill Sans MT" pitchFamily="34" charset="0"/>
                </a:rPr>
                <a:t>Z = X-8</a:t>
              </a: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latin typeface="Gill Sans MT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3073235"/>
            <a:ext cx="273459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def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(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{       }</a:t>
            </a:r>
            <a:endParaRPr lang="en-US" b="0" dirty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def (5)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{       }</a:t>
            </a:r>
            <a:endParaRPr lang="en-US" b="0" dirty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def (6)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{       }</a:t>
            </a:r>
            <a:endParaRPr lang="en-US" b="0" dirty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Uses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use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(5)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{       }</a:t>
            </a:r>
            <a:endParaRPr lang="en-US" b="0" dirty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use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(6)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{       }</a:t>
            </a:r>
            <a:endParaRPr lang="en-US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96925" y="5527675"/>
            <a:ext cx="7550150" cy="830263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values given in </a:t>
            </a:r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def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should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reach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at least one, some, or all possible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6955444" y="3073235"/>
            <a:ext cx="647632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X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Z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Z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X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X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77050" y="3447683"/>
            <a:ext cx="754494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Fill in these sets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  <p:bldP spid="46" grpId="0" animBg="1"/>
      <p:bldP spid="47" grpId="0"/>
      <p:bldP spid="48" grpId="0" animBg="1"/>
      <p:bldP spid="4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 Pairs and DU Paths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48930" y="838200"/>
            <a:ext cx="7445403" cy="1322388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 (n) or def (e)</a:t>
            </a:r>
            <a:r>
              <a:rPr kumimoji="1" lang="en-US" altLang="zh-CN" b="0" dirty="0"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The set of variables that are defined by node n </a:t>
            </a:r>
            <a:endParaRPr kumimoji="1" lang="en-US" altLang="zh-CN" b="0" dirty="0" smtClean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r>
              <a:rPr kumimoji="1" lang="en-US" altLang="zh-CN" b="0" dirty="0" smtClean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or edge e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 smtClean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use (n) or use (e)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The set of variables that are used by node n or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edge e</a:t>
            </a:r>
            <a:endParaRPr kumimoji="1" lang="en-US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48930" y="2386013"/>
            <a:ext cx="7445403" cy="70802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lang="en-US" b="0" dirty="0">
                <a:solidFill>
                  <a:schemeClr val="tx2"/>
                </a:solidFill>
                <a:latin typeface="Gill Sans MT" pitchFamily="34" charset="0"/>
              </a:rPr>
              <a:t>DU pair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: A pair of locations (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) such that a variable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v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is </a:t>
            </a:r>
          </a:p>
          <a:p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defined at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and used at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lang="en-US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48930" y="3317875"/>
            <a:ext cx="7445403" cy="1631950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path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variable </a:t>
            </a:r>
          </a:p>
          <a:p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not given another value on any of the nodes or edges in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path</a:t>
            </a:r>
          </a:p>
          <a:p>
            <a:pPr>
              <a:buFont typeface="Arial" charset="0"/>
              <a:buChar char="•"/>
            </a:pPr>
            <a:r>
              <a:rPr kumimoji="1" lang="en-US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Reach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If there is a def-clear path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,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def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reaches the use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48930" y="5173663"/>
            <a:ext cx="7445403" cy="132397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du-path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simple subpath that is def-clear with respect to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from a def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a use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rgbClr val="FFFF00"/>
                </a:solidFill>
                <a:latin typeface="Gill Sans MT" pitchFamily="34" charset="0"/>
                <a:ea typeface="宋体" charset="-122"/>
              </a:rPr>
              <a:t>du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that start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Graphs  (7.1)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are the most </a:t>
            </a:r>
            <a:r>
              <a:rPr lang="en-US" dirty="0" smtClean="0">
                <a:solidFill>
                  <a:schemeClr val="tx2"/>
                </a:solidFill>
              </a:rPr>
              <a:t>commonly</a:t>
            </a:r>
            <a:r>
              <a:rPr lang="en-US" dirty="0" smtClean="0"/>
              <a:t> used structure for testing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Graphs can come from </a:t>
            </a:r>
            <a:r>
              <a:rPr lang="en-US" dirty="0" smtClean="0">
                <a:solidFill>
                  <a:schemeClr val="tx2"/>
                </a:solidFill>
              </a:rPr>
              <a:t>many sources</a:t>
            </a:r>
          </a:p>
          <a:p>
            <a:pPr lvl="1"/>
            <a:r>
              <a:rPr lang="en-US" dirty="0" smtClean="0"/>
              <a:t>Control flow graphs</a:t>
            </a:r>
          </a:p>
          <a:p>
            <a:pPr lvl="1"/>
            <a:r>
              <a:rPr lang="en-US" dirty="0" smtClean="0"/>
              <a:t>Design structure</a:t>
            </a:r>
          </a:p>
          <a:p>
            <a:pPr lvl="1"/>
            <a:r>
              <a:rPr lang="en-US" dirty="0" smtClean="0"/>
              <a:t>FSMs and </a:t>
            </a:r>
            <a:r>
              <a:rPr lang="en-US" dirty="0" err="1" smtClean="0"/>
              <a:t>statecharts</a:t>
            </a:r>
            <a:endParaRPr lang="en-US" dirty="0" smtClean="0"/>
          </a:p>
          <a:p>
            <a:pPr lvl="1"/>
            <a:r>
              <a:rPr lang="en-US" dirty="0" smtClean="0"/>
              <a:t>Use cases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Tests usually are intended to “</a:t>
            </a:r>
            <a:r>
              <a:rPr lang="en-US" dirty="0" smtClean="0">
                <a:solidFill>
                  <a:schemeClr val="tx2"/>
                </a:solidFill>
              </a:rPr>
              <a:t>cover</a:t>
            </a:r>
            <a:r>
              <a:rPr lang="en-US" dirty="0" smtClean="0"/>
              <a:t>” the graph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5" y="1620838"/>
            <a:ext cx="9005888" cy="4722812"/>
          </a:xfrm>
        </p:spPr>
        <p:txBody>
          <a:bodyPr/>
          <a:lstStyle/>
          <a:p>
            <a:r>
              <a:rPr lang="en-US" dirty="0" smtClean="0"/>
              <a:t>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du-tours</a:t>
            </a:r>
            <a:r>
              <a:rPr lang="en-US" dirty="0" smtClean="0"/>
              <a:t> </a:t>
            </a:r>
            <a:r>
              <a:rPr lang="en-US" dirty="0" err="1" smtClean="0"/>
              <a:t>subpath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with respect to </a:t>
            </a:r>
            <a:r>
              <a:rPr lang="en-US" i="1" dirty="0" smtClean="0"/>
              <a:t>v</a:t>
            </a:r>
            <a:r>
              <a:rPr lang="en-US" dirty="0" smtClean="0"/>
              <a:t> if </a:t>
            </a:r>
            <a:r>
              <a:rPr lang="en-US" i="1" dirty="0" smtClean="0"/>
              <a:t>p</a:t>
            </a:r>
            <a:r>
              <a:rPr lang="en-US" dirty="0" smtClean="0"/>
              <a:t> tours </a:t>
            </a:r>
            <a:r>
              <a:rPr lang="en-US" i="1" dirty="0" smtClean="0"/>
              <a:t>d</a:t>
            </a:r>
            <a:r>
              <a:rPr lang="en-US" dirty="0" smtClean="0"/>
              <a:t> and the </a:t>
            </a:r>
            <a:r>
              <a:rPr lang="en-US" dirty="0" err="1" smtClean="0"/>
              <a:t>subpath</a:t>
            </a:r>
            <a:r>
              <a:rPr lang="en-US" dirty="0" smtClean="0"/>
              <a:t> taken is def-clear with respect to </a:t>
            </a:r>
            <a:r>
              <a:rPr lang="en-US" i="1" dirty="0" smtClean="0"/>
              <a:t>v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</a:rPr>
              <a:t>Sidetrips</a:t>
            </a:r>
            <a:r>
              <a:rPr lang="en-US" dirty="0" smtClean="0"/>
              <a:t> can be used, just as with previous touring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Three criteria</a:t>
            </a:r>
          </a:p>
          <a:p>
            <a:pPr lvl="1"/>
            <a:r>
              <a:rPr lang="en-US" dirty="0" smtClean="0"/>
              <a:t>Use every def</a:t>
            </a:r>
          </a:p>
          <a:p>
            <a:pPr lvl="1"/>
            <a:r>
              <a:rPr lang="en-US" dirty="0" smtClean="0"/>
              <a:t>Get to every use</a:t>
            </a:r>
          </a:p>
          <a:p>
            <a:pPr lvl="1"/>
            <a:r>
              <a:rPr lang="en-US" dirty="0" smtClean="0"/>
              <a:t>Follow all du-paths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Test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688148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defs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coverage (ADC)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82360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All-uses coverage (AUC)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to 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592771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All-du-paths coverage (ADUPC)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every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756086"/>
            <a:ext cx="8867775" cy="84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Then we make sure that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possible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91544"/>
            <a:ext cx="8867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Finally, we cover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the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and uses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8113" y="901197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First, we make sure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 autoUpdateAnimBg="0"/>
      <p:bldP spid="193542" grpId="0" animBg="1" autoUpdateAnimBg="0"/>
      <p:bldP spid="193543" grpId="0" animBg="1" autoUpdateAnimBg="0"/>
      <p:bldP spid="193544" grpId="0" autoUpdateAnimBg="0"/>
      <p:bldP spid="1935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Testing Example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7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6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1"/>
            <a:ext cx="2011362" cy="1015999"/>
            <a:chOff x="382" y="2268"/>
            <a:chExt cx="1080" cy="640"/>
          </a:xfrm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</a:t>
              </a:r>
              <a:r>
                <a:rPr lang="en-US" sz="2400" dirty="0" err="1">
                  <a:solidFill>
                    <a:schemeClr val="tx1"/>
                  </a:solidFill>
                </a:rPr>
                <a:t>defs</a:t>
              </a:r>
              <a:r>
                <a:rPr lang="en-US" sz="2400" dirty="0">
                  <a:solidFill>
                    <a:schemeClr val="tx1"/>
                  </a:solidFill>
                </a:rPr>
                <a:t>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4"/>
            <a:ext cx="2028825" cy="1662113"/>
            <a:chOff x="1781" y="2364"/>
            <a:chExt cx="1070" cy="1047"/>
          </a:xfrm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1047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5"/>
            <a:ext cx="2646363" cy="2400301"/>
            <a:chOff x="3346" y="2424"/>
            <a:chExt cx="1207" cy="1512"/>
          </a:xfrm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51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631124" y="4117521"/>
            <a:ext cx="1994601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[ 1, 2, 4, 5 ]</a:t>
            </a:r>
          </a:p>
          <a:p>
            <a:pPr algn="ctr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3240088" y="4075186"/>
            <a:ext cx="2017448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[ 1, 2, 4, 5 ]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</a:t>
            </a:r>
            <a:r>
              <a:rPr lang="en-US" sz="2400" dirty="0" smtClean="0">
                <a:solidFill>
                  <a:schemeClr val="tx1"/>
                </a:solidFill>
              </a:rPr>
              <a:t>1, 2, 4, 6 ]</a:t>
            </a:r>
          </a:p>
          <a:p>
            <a:pPr algn="ctr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5896430" y="3973582"/>
            <a:ext cx="2633208" cy="21236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[ 1, 2, 4, 5 ]</a:t>
            </a:r>
          </a:p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[ 1, 3, 4, 5 ]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</a:t>
            </a:r>
            <a:r>
              <a:rPr lang="en-US" sz="2400" dirty="0" smtClean="0">
                <a:solidFill>
                  <a:schemeClr val="tx1"/>
                </a:solidFill>
              </a:rPr>
              <a:t>1, 2, 4, 6 ]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</a:t>
            </a:r>
            <a:r>
              <a:rPr lang="en-US" sz="2400" dirty="0" smtClean="0">
                <a:solidFill>
                  <a:schemeClr val="tx1"/>
                </a:solidFill>
              </a:rPr>
              <a:t>1, 3, 4, 6 ]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2955" y="4248613"/>
            <a:ext cx="1494008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ADC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87040" y="4579864"/>
            <a:ext cx="1494008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AUC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32161" y="4401013"/>
            <a:ext cx="1594237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</a:t>
            </a:r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paths to satisfy ADUPC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2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FD919-1577-4397-9DB0-ED462BC1669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9160" y="96838"/>
            <a:ext cx="9006347" cy="1309175"/>
          </a:xfrm>
        </p:spPr>
        <p:txBody>
          <a:bodyPr/>
          <a:lstStyle/>
          <a:p>
            <a:pPr algn="l"/>
            <a:r>
              <a:rPr lang="en-US" dirty="0" smtClean="0"/>
              <a:t>        Graph Coverage Criteria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Subsumption</a:t>
            </a:r>
            <a:r>
              <a:rPr lang="en-US" dirty="0" smtClean="0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209675" y="1052048"/>
            <a:ext cx="6788149" cy="5378450"/>
            <a:chOff x="1209675" y="914400"/>
            <a:chExt cx="6788149" cy="5378450"/>
          </a:xfrm>
        </p:grpSpPr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88149" cy="5378450"/>
              <a:chOff x="1209675" y="914400"/>
              <a:chExt cx="6788149" cy="5378450"/>
            </a:xfrm>
          </p:grpSpPr>
          <p:grpSp>
            <p:nvGrpSpPr>
              <p:cNvPr id="3277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88149" cy="5378450"/>
                <a:chOff x="798" y="576"/>
                <a:chExt cx="4276" cy="3388"/>
              </a:xfrm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grpSp>
              <p:nvGrpSpPr>
                <p:cNvPr id="32783" name="Group 34"/>
                <p:cNvGrpSpPr>
                  <a:grpSpLocks/>
                </p:cNvGrpSpPr>
                <p:nvPr/>
              </p:nvGrpSpPr>
              <p:grpSpPr bwMode="auto">
                <a:xfrm>
                  <a:off x="3802" y="3177"/>
                  <a:ext cx="1272" cy="516"/>
                  <a:chOff x="3708" y="3359"/>
                  <a:chExt cx="1148" cy="516"/>
                </a:xfrm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Simple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SRTC</a:t>
                    </a: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6"/>
                  <a:chOff x="2332" y="3448"/>
                  <a:chExt cx="891" cy="516"/>
                </a:xfrm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Node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NC</a:t>
                    </a: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6"/>
                  <a:chOff x="2342" y="2730"/>
                  <a:chExt cx="868" cy="516"/>
                </a:xfrm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EC</a:t>
                    </a: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Edge-Pair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EPC</a:t>
                    </a: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6"/>
                  <a:chOff x="3153" y="1294"/>
                  <a:chExt cx="1092" cy="516"/>
                </a:xfrm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Prime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PPC</a:t>
                    </a: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516"/>
                  <a:chOff x="3145" y="576"/>
                  <a:chExt cx="1099" cy="516"/>
                </a:xfrm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CPC</a:t>
                    </a: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99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CRTC</a:t>
                    </a: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All-DU-Paths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ADUP</a:t>
                    </a: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All-uses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AUC</a:t>
                    </a: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All-defs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ADC</a:t>
                    </a: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endCxn id="32814" idx="0"/>
            </p:cNvCxnSpPr>
            <p:nvPr/>
          </p:nvCxnSpPr>
          <p:spPr bwMode="auto">
            <a:xfrm rot="5400000">
              <a:off x="4034107" y="2098943"/>
              <a:ext cx="1454150" cy="73606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7.1-7.2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Graphs are a very </a:t>
            </a:r>
            <a:r>
              <a:rPr lang="en-US" dirty="0" smtClean="0">
                <a:solidFill>
                  <a:schemeClr val="tx2"/>
                </a:solidFill>
              </a:rPr>
              <a:t>powerful abstraction</a:t>
            </a:r>
            <a:r>
              <a:rPr lang="en-US" dirty="0" smtClean="0"/>
              <a:t> for designing tests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The various criteria allow lots of </a:t>
            </a:r>
            <a:r>
              <a:rPr lang="en-US" dirty="0" smtClean="0">
                <a:solidFill>
                  <a:schemeClr val="tx2"/>
                </a:solidFill>
              </a:rPr>
              <a:t>cost / benefit</a:t>
            </a:r>
            <a:r>
              <a:rPr lang="en-US" dirty="0" smtClean="0"/>
              <a:t> tradeoffs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These two sections are entirely at the “</a:t>
            </a:r>
            <a:r>
              <a:rPr lang="en-US" dirty="0" smtClean="0">
                <a:solidFill>
                  <a:schemeClr val="tx2"/>
                </a:solidFill>
              </a:rPr>
              <a:t>design abstraction level</a:t>
            </a:r>
            <a:r>
              <a:rPr lang="en-US" dirty="0" smtClean="0"/>
              <a:t>” from chapter 2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Graphs appear in </a:t>
            </a:r>
            <a:r>
              <a:rPr lang="en-US" dirty="0" smtClean="0">
                <a:solidFill>
                  <a:schemeClr val="tx2"/>
                </a:solidFill>
              </a:rPr>
              <a:t>many situations</a:t>
            </a:r>
            <a:r>
              <a:rPr lang="en-US" dirty="0" smtClean="0"/>
              <a:t> in software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As discussed in the rest of chapter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9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CB583-FD6B-4493-B6FA-E739FBE13C8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set </a:t>
            </a:r>
            <a:r>
              <a:rPr lang="en-US" i="1" dirty="0" smtClean="0"/>
              <a:t>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nodes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is not empty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 set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initial nodes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is not empty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 set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f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final nodes</a:t>
            </a:r>
            <a:r>
              <a:rPr lang="en-US" dirty="0" smtClean="0"/>
              <a:t>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f</a:t>
            </a:r>
            <a:r>
              <a:rPr lang="en-US" dirty="0" smtClean="0"/>
              <a:t> is not empty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 set </a:t>
            </a:r>
            <a:r>
              <a:rPr lang="en-US" i="1" dirty="0" smtClean="0"/>
              <a:t>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edges</a:t>
            </a:r>
            <a:r>
              <a:rPr lang="en-US" dirty="0" smtClean="0"/>
              <a:t>, each edge from one node to another</a:t>
            </a:r>
          </a:p>
          <a:p>
            <a:pPr lvl="1"/>
            <a:r>
              <a:rPr lang="en-US" sz="1800" dirty="0" smtClean="0"/>
              <a:t>(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i</a:t>
            </a:r>
            <a:r>
              <a:rPr lang="en-US" dirty="0" smtClean="0"/>
              <a:t> 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j</a:t>
            </a:r>
            <a:r>
              <a:rPr lang="en-US" dirty="0" smtClean="0"/>
              <a:t> ), </a:t>
            </a:r>
            <a:r>
              <a:rPr lang="en-US" i="1" dirty="0" err="1" smtClean="0"/>
              <a:t>i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/>
                </a:solidFill>
              </a:rPr>
              <a:t>predecessor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/>
                </a:solidFill>
              </a:rPr>
              <a:t>successor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39963" y="5213228"/>
            <a:ext cx="555625" cy="815975"/>
            <a:chOff x="638706" y="4810655"/>
            <a:chExt cx="555625" cy="815975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38706" y="5156730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916519" y="4810655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2939520" y="4959496"/>
            <a:ext cx="145732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{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 = {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1" name="Text Box 109"/>
          <p:cNvSpPr txBox="1">
            <a:spLocks noChangeArrowheads="1"/>
          </p:cNvSpPr>
          <p:nvPr/>
        </p:nvSpPr>
        <p:spPr bwMode="auto">
          <a:xfrm>
            <a:off x="416453" y="5205717"/>
            <a:ext cx="145732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 smtClean="0">
                <a:solidFill>
                  <a:schemeClr val="tx1"/>
                </a:solidFill>
                <a:latin typeface="Gill Sans MT" pitchFamily="34" charset="0"/>
              </a:rPr>
              <a:t>Is this a graph?</a:t>
            </a:r>
            <a:endParaRPr lang="en-US" sz="2400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3" name="AutoShape 73"/>
          <p:cNvSpPr>
            <a:spLocks noChangeArrowheads="1"/>
          </p:cNvSpPr>
          <p:nvPr/>
        </p:nvSpPr>
        <p:spPr bwMode="auto">
          <a:xfrm>
            <a:off x="4783665" y="4930134"/>
            <a:ext cx="1354667" cy="1258337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6925734" y="5046123"/>
            <a:ext cx="2066395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the initial and final nodes, and the edges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58121" y="5046123"/>
            <a:ext cx="2066395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the initial and final nodes, and the edges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873639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219714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6908800" y="4802187"/>
            <a:ext cx="2133600" cy="193899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(1,2), (1,3), (2,4), (3,4)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868876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363788" y="4802187"/>
            <a:ext cx="4545012" cy="193899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9, 10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 = {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(1,4), (1,5), (2,5), (3,6), (3, 7), (4, 8), (5,8), (5,9), (6,2), (6,10), (7,10) (9,6)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43762" y="1628781"/>
            <a:ext cx="1798638" cy="1608138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Not a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338" y="5071528"/>
            <a:ext cx="2066395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the initial and final nodes, and the edges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60338" y="4802187"/>
            <a:ext cx="2066395" cy="193899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 = {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(1,2), (1,3), (2,4), (3,4)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9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6153" grpId="0" animBg="1"/>
      <p:bldP spid="6155" grpId="0" animBg="1"/>
      <p:bldP spid="17481" grpId="0" animBg="1"/>
      <p:bldP spid="2" grpId="0" animBg="1"/>
      <p:bldP spid="61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303251" y="4702611"/>
            <a:ext cx="1558926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three paths in this graph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58299-12A8-4EFB-9663-A283F29346C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68858"/>
            <a:ext cx="8867775" cy="2524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 : A sequence of nodes – [n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M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Each pair of nodes is an edge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Length</a:t>
            </a:r>
            <a:r>
              <a:rPr lang="en-US" dirty="0" smtClean="0"/>
              <a:t> : The number of edges</a:t>
            </a:r>
          </a:p>
          <a:p>
            <a:pPr lvl="1"/>
            <a:r>
              <a:rPr lang="en-US" dirty="0" smtClean="0"/>
              <a:t>A single node is a path of length 0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Subpath</a:t>
            </a:r>
            <a:r>
              <a:rPr lang="en-US" dirty="0" smtClean="0"/>
              <a:t> : A subsequence of nodes in </a:t>
            </a:r>
            <a:r>
              <a:rPr lang="en-US" i="1" dirty="0" smtClean="0"/>
              <a:t>p</a:t>
            </a:r>
            <a:r>
              <a:rPr lang="en-US" dirty="0" smtClean="0"/>
              <a:t> is a </a:t>
            </a:r>
            <a:r>
              <a:rPr lang="en-US" dirty="0" err="1" smtClean="0"/>
              <a:t>subpath</a:t>
            </a:r>
            <a:r>
              <a:rPr lang="en-US" dirty="0" smtClean="0"/>
              <a:t> of </a:t>
            </a:r>
            <a:r>
              <a:rPr lang="en-US" i="1" dirty="0" smtClean="0"/>
              <a:t>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Reach</a:t>
            </a:r>
            <a:r>
              <a:rPr lang="en-US" dirty="0" smtClean="0"/>
              <a:t> (</a:t>
            </a:r>
            <a:r>
              <a:rPr lang="en-US" i="1" dirty="0" smtClean="0"/>
              <a:t>n</a:t>
            </a:r>
            <a:r>
              <a:rPr lang="en-US" dirty="0" smtClean="0"/>
              <a:t>) : </a:t>
            </a:r>
            <a:r>
              <a:rPr lang="en-US" dirty="0" err="1" smtClean="0"/>
              <a:t>Subgraph</a:t>
            </a:r>
            <a:r>
              <a:rPr lang="en-US" dirty="0" smtClean="0"/>
              <a:t> that can be reached from </a:t>
            </a:r>
            <a:r>
              <a:rPr lang="en-US" i="1" dirty="0" smtClean="0"/>
              <a:t>n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620090"/>
            <a:ext cx="4475163" cy="2892425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2033" cy="299"/>
              <a:chOff x="654" y="3720"/>
              <a:chExt cx="2033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84" cy="296"/>
                <a:chOff x="2303" y="3723"/>
                <a:chExt cx="384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40" y="3746"/>
                  <a:ext cx="34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10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8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9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5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6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231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7</a:t>
                  </a:r>
                  <a:endPara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5303251" y="4085228"/>
            <a:ext cx="1712913" cy="1781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A Few Paths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1, 4, 8 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2, 5, 9, 6, 2 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3, 7, 10 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557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315073" y="5501182"/>
            <a:ext cx="1760541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all the test paths in this graph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D8F11-1EA8-4375-9A1A-D6C90561F80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 Path</a:t>
            </a:r>
            <a:r>
              <a:rPr lang="en-US" dirty="0" smtClean="0"/>
              <a:t> : A path that starts at an initial node and ends at a final node</a:t>
            </a:r>
          </a:p>
          <a:p>
            <a:r>
              <a:rPr lang="en-US" dirty="0" smtClean="0"/>
              <a:t>Test paths represent execution of test cases</a:t>
            </a:r>
          </a:p>
          <a:p>
            <a:pPr lvl="1"/>
            <a:r>
              <a:rPr lang="en-US" sz="2000" dirty="0" smtClean="0"/>
              <a:t>Some test paths can be executed by many tests</a:t>
            </a:r>
          </a:p>
          <a:p>
            <a:pPr lvl="1"/>
            <a:r>
              <a:rPr lang="en-US" sz="2000" dirty="0" smtClean="0"/>
              <a:t>Some test paths cannot be executed by any tests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SESE graphs</a:t>
            </a:r>
            <a:r>
              <a:rPr lang="en-US" dirty="0" smtClean="0"/>
              <a:t> : All  test paths start at a single node and end at another node</a:t>
            </a:r>
          </a:p>
          <a:p>
            <a:pPr lvl="1"/>
            <a:r>
              <a:rPr lang="en-US" sz="2000" dirty="0" smtClean="0"/>
              <a:t>Single-entry, single-exit</a:t>
            </a:r>
          </a:p>
          <a:p>
            <a:pPr lvl="1"/>
            <a:r>
              <a:rPr lang="en-US" sz="2000" dirty="0" smtClean="0"/>
              <a:t>N0 and </a:t>
            </a:r>
            <a:r>
              <a:rPr lang="en-US" sz="2000" dirty="0" err="1" smtClean="0"/>
              <a:t>Nf</a:t>
            </a:r>
            <a:r>
              <a:rPr lang="en-US" sz="2000" dirty="0" smtClean="0"/>
              <a:t>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Double-diamond graph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Four test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paths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[1, 2, 4,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[1, 2, 4, 6,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[1, 3, 4,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[1, 3, 4, 6, 7]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F47E0-E672-4537-A0E9-7D71FC56AF9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Visit</a:t>
            </a:r>
            <a:r>
              <a:rPr lang="en-US" dirty="0" smtClean="0"/>
              <a:t> : 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visits</a:t>
            </a:r>
            <a:r>
              <a:rPr lang="en-US" dirty="0" smtClean="0"/>
              <a:t> node </a:t>
            </a:r>
            <a:r>
              <a:rPr lang="en-US" i="1" dirty="0" smtClean="0"/>
              <a:t>n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dirty="0" smtClean="0"/>
              <a:t> is in </a:t>
            </a:r>
            <a:r>
              <a:rPr lang="en-US" i="1" dirty="0" smtClean="0"/>
              <a:t>p</a:t>
            </a:r>
          </a:p>
          <a:p>
            <a:pPr>
              <a:buFontTx/>
              <a:buNone/>
            </a:pPr>
            <a:r>
              <a:rPr lang="en-US" dirty="0" smtClean="0"/>
              <a:t>               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visits</a:t>
            </a:r>
            <a:r>
              <a:rPr lang="en-US" dirty="0" smtClean="0"/>
              <a:t> edge </a:t>
            </a:r>
            <a:r>
              <a:rPr lang="en-US" i="1" dirty="0" smtClean="0"/>
              <a:t>e</a:t>
            </a:r>
            <a:r>
              <a:rPr lang="en-US" dirty="0" smtClean="0"/>
              <a:t> if </a:t>
            </a:r>
            <a:r>
              <a:rPr lang="en-US" i="1" dirty="0" smtClean="0"/>
              <a:t>e</a:t>
            </a:r>
            <a:r>
              <a:rPr lang="en-US" dirty="0" smtClean="0"/>
              <a:t> is in </a:t>
            </a:r>
            <a:r>
              <a:rPr lang="en-US" i="1" dirty="0" smtClean="0"/>
              <a:t>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Tour</a:t>
            </a:r>
            <a:r>
              <a:rPr lang="en-US" dirty="0" smtClean="0"/>
              <a:t> : 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tours</a:t>
            </a:r>
            <a:r>
              <a:rPr lang="en-US" dirty="0" smtClean="0"/>
              <a:t> </a:t>
            </a:r>
            <a:r>
              <a:rPr lang="en-US" dirty="0" err="1" smtClean="0"/>
              <a:t>subpath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if </a:t>
            </a:r>
            <a:r>
              <a:rPr lang="en-US" i="1" dirty="0" smtClean="0"/>
              <a:t>q</a:t>
            </a:r>
            <a:r>
              <a:rPr lang="en-US" dirty="0" smtClean="0"/>
              <a:t> is a </a:t>
            </a:r>
            <a:r>
              <a:rPr lang="en-US" dirty="0" err="1" smtClean="0"/>
              <a:t>subpath</a:t>
            </a:r>
            <a:r>
              <a:rPr lang="en-US" dirty="0" smtClean="0"/>
              <a:t> of </a:t>
            </a:r>
            <a:r>
              <a:rPr lang="en-US" i="1" dirty="0" smtClean="0"/>
              <a:t>p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3231654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Test path [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1, 2, 4, 5, 7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nodes ?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Visits edges ?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Tours </a:t>
            </a: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subpaths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?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8992" y="3567819"/>
            <a:ext cx="158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1, 2, 4, 5, 7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8992" y="4151159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(1,2), (2,4), (4, 5), (5, 7)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8730" y="4644777"/>
            <a:ext cx="467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[1,2,4], [2,4,5], [4,5,7], [1,2,4,5], [2,4,5,7], [1,2,4,5,7]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799" y="5781687"/>
            <a:ext cx="572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Gill Sans MT" panose="020B0502020104020203" pitchFamily="34" charset="0"/>
              </a:rPr>
              <a:t>Also, each edge is technically a </a:t>
            </a:r>
            <a:r>
              <a:rPr lang="en-US" sz="240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757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ED11B-2865-4676-956E-71C5326D5E0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path (</a:t>
            </a:r>
            <a:r>
              <a:rPr lang="en-US" i="1" dirty="0" smtClean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dirty="0" smtClean="0"/>
              <a:t> : The test path executed by test </a:t>
            </a:r>
            <a:r>
              <a:rPr lang="en-US" i="1" dirty="0" smtClean="0"/>
              <a:t>t</a:t>
            </a:r>
            <a:endParaRPr lang="en-US" sz="1800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path (</a:t>
            </a:r>
            <a:r>
              <a:rPr lang="en-US" i="1" dirty="0" smtClean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dirty="0" smtClean="0"/>
              <a:t> : The set of test paths executed by the set of tests </a:t>
            </a:r>
            <a:r>
              <a:rPr lang="en-US" i="1" dirty="0" smtClean="0"/>
              <a:t>T</a:t>
            </a:r>
            <a:endParaRPr lang="en-US" dirty="0" smtClean="0"/>
          </a:p>
          <a:p>
            <a:r>
              <a:rPr lang="en-US" dirty="0" smtClean="0"/>
              <a:t>Each test executes </a:t>
            </a:r>
            <a:r>
              <a:rPr lang="en-US" dirty="0" smtClean="0">
                <a:solidFill>
                  <a:schemeClr val="tx2"/>
                </a:solidFill>
              </a:rPr>
              <a:t>one and only one</a:t>
            </a:r>
            <a:r>
              <a:rPr lang="en-US" dirty="0" smtClean="0"/>
              <a:t> test path</a:t>
            </a:r>
          </a:p>
          <a:p>
            <a:pPr lvl="1"/>
            <a:r>
              <a:rPr lang="en-US" dirty="0" smtClean="0"/>
              <a:t>Complete execution from a start node to an final node</a:t>
            </a:r>
          </a:p>
          <a:p>
            <a:r>
              <a:rPr lang="en-US" dirty="0" smtClean="0"/>
              <a:t>A location in a graph (node or edge) can be </a:t>
            </a:r>
            <a:r>
              <a:rPr lang="en-US" dirty="0" smtClean="0">
                <a:solidFill>
                  <a:schemeClr val="tx2"/>
                </a:solidFill>
              </a:rPr>
              <a:t>reached</a:t>
            </a:r>
            <a:r>
              <a:rPr lang="en-US" dirty="0" smtClean="0"/>
              <a:t> from another location if there is a sequence of edges from the first location to the second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Syntactic</a:t>
            </a:r>
            <a:r>
              <a:rPr lang="en-US" i="1" dirty="0" smtClean="0"/>
              <a:t> reach</a:t>
            </a:r>
            <a:r>
              <a:rPr lang="en-US" dirty="0" smtClean="0"/>
              <a:t> : A </a:t>
            </a:r>
            <a:r>
              <a:rPr lang="en-US" dirty="0" err="1" smtClean="0"/>
              <a:t>subpath</a:t>
            </a:r>
            <a:r>
              <a:rPr lang="en-US" dirty="0" smtClean="0"/>
              <a:t> exists in the graph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Semantic</a:t>
            </a:r>
            <a:r>
              <a:rPr lang="en-US" i="1" dirty="0" smtClean="0"/>
              <a:t> reach</a:t>
            </a:r>
            <a:r>
              <a:rPr lang="en-US" dirty="0" smtClean="0"/>
              <a:t> : A test exists that can execute that </a:t>
            </a:r>
            <a:r>
              <a:rPr lang="en-US" dirty="0" err="1" smtClean="0"/>
              <a:t>subpath</a:t>
            </a:r>
            <a:endParaRPr lang="en-US" dirty="0" smtClean="0"/>
          </a:p>
          <a:p>
            <a:pPr lvl="1"/>
            <a:r>
              <a:rPr lang="en-US" dirty="0" smtClean="0"/>
              <a:t>This distinction becomes important in </a:t>
            </a:r>
            <a:r>
              <a:rPr lang="en-US" dirty="0" smtClean="0">
                <a:solidFill>
                  <a:schemeClr val="tx2"/>
                </a:solidFill>
              </a:rPr>
              <a:t>section 7.3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2028</TotalTime>
  <Pages>49</Pages>
  <Words>4687</Words>
  <Application>Microsoft Office PowerPoint</Application>
  <PresentationFormat>On-screen Show (4:3)</PresentationFormat>
  <Paragraphs>734</Paragraphs>
  <Slides>34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intro</vt:lpstr>
      <vt:lpstr>Introduction to Software Testing (2nd edition) Chapter 7.1, 7.2  Overview Graph Coverage Criteria (active class version)</vt:lpstr>
      <vt:lpstr>Ch. 7 : Graph Coverage</vt:lpstr>
      <vt:lpstr>Covering Graphs  (7.1)</vt:lpstr>
      <vt:lpstr>Definition of a Graph</vt:lpstr>
      <vt:lpstr>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(7.2)</vt:lpstr>
      <vt:lpstr>Node and Edge Coverage</vt:lpstr>
      <vt:lpstr>Node and Edge Coverage</vt:lpstr>
      <vt:lpstr>Paths of Length 1 and 0</vt:lpstr>
      <vt:lpstr>Covering Multiple Edges</vt:lpstr>
      <vt:lpstr>Covering Multiple Edges</vt:lpstr>
      <vt:lpstr>Structural Coverage Example</vt:lpstr>
      <vt:lpstr>Handling Loops in Graphs</vt:lpstr>
      <vt:lpstr>Simple Paths and Prime Paths</vt:lpstr>
      <vt:lpstr>Prime Path Coverage</vt:lpstr>
      <vt:lpstr>PPC Does Not Subsume EPC</vt:lpstr>
      <vt:lpstr>Prime Path Example</vt:lpstr>
      <vt:lpstr>Touring, Sidetrips, and Detours</vt:lpstr>
      <vt:lpstr>Sidetrips and Detours Example</vt:lpstr>
      <vt:lpstr>Infeasible Test Requirements</vt:lpstr>
      <vt:lpstr>Simple &amp; Prime Path Example</vt:lpstr>
      <vt:lpstr>Round Trips</vt:lpstr>
      <vt:lpstr>Data Flow Criteria</vt:lpstr>
      <vt:lpstr>DU Pairs and DU Paths</vt:lpstr>
      <vt:lpstr>Touring DU-Paths</vt:lpstr>
      <vt:lpstr>Data Flow Test Criteria</vt:lpstr>
      <vt:lpstr>Data Flow Testing Example</vt:lpstr>
      <vt:lpstr>        Graph Coverage Criteria         Subsumption </vt:lpstr>
      <vt:lpstr>Summary 7.1-7.2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creator>Jeff Offutt</dc:creator>
  <cp:lastModifiedBy>Jeff Offutt</cp:lastModifiedBy>
  <cp:revision>247</cp:revision>
  <cp:lastPrinted>2013-09-24T13:18:52Z</cp:lastPrinted>
  <dcterms:created xsi:type="dcterms:W3CDTF">1996-06-15T03:21:08Z</dcterms:created>
  <dcterms:modified xsi:type="dcterms:W3CDTF">2016-10-12T14:21:42Z</dcterms:modified>
</cp:coreProperties>
</file>