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685" r:id="rId2"/>
    <p:sldMasterId id="2147483673" r:id="rId3"/>
    <p:sldMasterId id="2147483661" r:id="rId4"/>
    <p:sldMasterId id="2147483741" r:id="rId5"/>
  </p:sldMasterIdLst>
  <p:notesMasterIdLst>
    <p:notesMasterId r:id="rId14"/>
  </p:notesMasterIdLst>
  <p:handoutMasterIdLst>
    <p:handoutMasterId r:id="rId15"/>
  </p:handoutMasterIdLst>
  <p:sldIdLst>
    <p:sldId id="262" r:id="rId6"/>
    <p:sldId id="617" r:id="rId7"/>
    <p:sldId id="627" r:id="rId8"/>
    <p:sldId id="618" r:id="rId9"/>
    <p:sldId id="619" r:id="rId10"/>
    <p:sldId id="625" r:id="rId11"/>
    <p:sldId id="626" r:id="rId12"/>
    <p:sldId id="628" r:id="rId13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D78"/>
    <a:srgbClr val="000099"/>
    <a:srgbClr val="00FF00"/>
    <a:srgbClr val="D5FDA9"/>
    <a:srgbClr val="FF4C00"/>
    <a:srgbClr val="D5FC79"/>
    <a:srgbClr val="FF7D41"/>
    <a:srgbClr val="FFD6A9"/>
    <a:srgbClr val="D4F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0193" autoAdjust="0"/>
  </p:normalViewPr>
  <p:slideViewPr>
    <p:cSldViewPr>
      <p:cViewPr>
        <p:scale>
          <a:sx n="83" d="100"/>
          <a:sy n="83" d="100"/>
        </p:scale>
        <p:origin x="144" y="5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16064"/>
    </p:cViewPr>
  </p:sorterViewPr>
  <p:notesViewPr>
    <p:cSldViewPr snapToGrid="0" snapToObjects="1">
      <p:cViewPr varScale="1">
        <p:scale>
          <a:sx n="115" d="100"/>
          <a:sy n="115" d="100"/>
        </p:scale>
        <p:origin x="736" y="200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9804" y="3330482"/>
            <a:ext cx="6776468" cy="315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4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9763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2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4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1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3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8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6374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55811"/>
            <a:ext cx="1904999" cy="273844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55811"/>
            <a:ext cx="685800" cy="386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3200400"/>
            <a:ext cx="7924800" cy="0"/>
          </a:xfrm>
          <a:prstGeom prst="line">
            <a:avLst/>
          </a:prstGeom>
          <a:ln w="38100">
            <a:solidFill>
              <a:srgbClr val="FF4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7955280" cy="5113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7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0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39" y="365760"/>
            <a:ext cx="726948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539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95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858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3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96474-364D-4E26-AA0C-35446495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52EE84-6360-4B12-B1B1-48D5AB00A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96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4CEE9-8946-4111-8F4D-0E794C699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F248C6-A948-49B1-AFED-B83994B9E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7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A18-3CA3-3644-949E-A3B3F7CF4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FF4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76200" y="6584156"/>
            <a:ext cx="10668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Fall 2017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 userDrawn="1"/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13F0136-1ADC-465D-9B90-C4B23ACD248C}" type="slidenum">
              <a:rPr lang="en-US" sz="1200" b="0" smtClean="0">
                <a:latin typeface="Gill Sans MT" charset="0"/>
                <a:ea typeface="Gill Sans MT" charset="0"/>
                <a:cs typeface="Gill Sans MT" charset="0"/>
              </a:rPr>
              <a:pPr algn="ctr">
                <a:defRPr/>
              </a:pPr>
              <a:t>‹#›</a:t>
            </a:fld>
            <a:endParaRPr lang="en-US" sz="1200" b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352800" y="6584156"/>
            <a:ext cx="2438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University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de-DE" baseline="0" dirty="0" err="1" smtClean="0">
                <a:latin typeface="Gill Sans MT" charset="0"/>
                <a:ea typeface="Gill Sans MT" charset="0"/>
                <a:cs typeface="Gill Sans MT" charset="0"/>
              </a:rPr>
              <a:t>of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 Virginia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5000" b="1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Course Overview</a:t>
            </a:r>
            <a: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CS 4501 / 6501 </a:t>
            </a:r>
            <a:b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Software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486399"/>
          </a:xfrm>
        </p:spPr>
        <p:txBody>
          <a:bodyPr>
            <a:noAutofit/>
          </a:bodyPr>
          <a:lstStyle/>
          <a:p>
            <a:pPr marL="290513" indent="-276225">
              <a:spcBef>
                <a:spcPts val="700"/>
              </a:spcBef>
              <a:spcAft>
                <a:spcPts val="0"/>
              </a:spcAft>
            </a:pPr>
            <a:r>
              <a:rPr lang="en-US" sz="2200" dirty="0"/>
              <a:t>Become </a:t>
            </a:r>
            <a:r>
              <a:rPr lang="en-US" sz="2200" dirty="0">
                <a:solidFill>
                  <a:srgbClr val="FFFD78"/>
                </a:solidFill>
              </a:rPr>
              <a:t>better </a:t>
            </a:r>
            <a:r>
              <a:rPr lang="en-US" sz="2200" dirty="0" smtClean="0">
                <a:solidFill>
                  <a:srgbClr val="FFFD78"/>
                </a:solidFill>
              </a:rPr>
              <a:t>testers</a:t>
            </a:r>
            <a:r>
              <a:rPr lang="en-US" sz="2200" dirty="0" smtClean="0"/>
              <a:t> </a:t>
            </a:r>
            <a:endParaRPr lang="en-US" sz="2200" dirty="0"/>
          </a:p>
          <a:p>
            <a:pPr marL="749300" lvl="3" indent="-276225">
              <a:spcBef>
                <a:spcPts val="70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1600" dirty="0"/>
              <a:t>Understand and be able to create high-quality tests at all </a:t>
            </a:r>
            <a:r>
              <a:rPr lang="en-US" sz="1600" dirty="0" smtClean="0"/>
              <a:t>levels</a:t>
            </a:r>
          </a:p>
          <a:p>
            <a:pPr marL="749300" lvl="3" indent="-276225">
              <a:spcBef>
                <a:spcPts val="70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1600" dirty="0"/>
              <a:t>Understand practical ways to design and automated high-quality </a:t>
            </a:r>
            <a:r>
              <a:rPr lang="en-US" sz="1600" dirty="0" smtClean="0"/>
              <a:t>tests</a:t>
            </a:r>
          </a:p>
          <a:p>
            <a:pPr marL="749300" lvl="3" indent="-276225">
              <a:spcBef>
                <a:spcPts val="70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1600" dirty="0"/>
              <a:t>Understand how to apply theory (test criteria) in practical </a:t>
            </a:r>
            <a:r>
              <a:rPr lang="en-US" sz="1600" dirty="0" smtClean="0"/>
              <a:t>ways</a:t>
            </a:r>
            <a:endParaRPr lang="en-US" sz="1600" dirty="0" smtClean="0">
              <a:solidFill>
                <a:srgbClr val="FFFD78"/>
              </a:solidFill>
            </a:endParaRPr>
          </a:p>
          <a:p>
            <a:pPr marL="290513" indent="-276225">
              <a:spcBef>
                <a:spcPts val="2000"/>
              </a:spcBef>
              <a:spcAft>
                <a:spcPts val="0"/>
              </a:spcAft>
            </a:pPr>
            <a:r>
              <a:rPr lang="en-US" sz="2200" dirty="0"/>
              <a:t>Become </a:t>
            </a:r>
            <a:r>
              <a:rPr lang="en-US" sz="2200" dirty="0">
                <a:solidFill>
                  <a:srgbClr val="FFFD78"/>
                </a:solidFill>
              </a:rPr>
              <a:t>better </a:t>
            </a:r>
            <a:r>
              <a:rPr lang="en-US" sz="2200" dirty="0" smtClean="0">
                <a:solidFill>
                  <a:srgbClr val="FFFD78"/>
                </a:solidFill>
              </a:rPr>
              <a:t>programmers</a:t>
            </a:r>
            <a:endParaRPr lang="en-US" sz="2200" dirty="0" smtClean="0"/>
          </a:p>
          <a:p>
            <a:pPr marL="749300" lvl="2" indent="-276225">
              <a:spcBef>
                <a:spcPts val="700"/>
              </a:spcBef>
              <a:spcAft>
                <a:spcPts val="0"/>
              </a:spcAft>
            </a:pPr>
            <a:r>
              <a:rPr lang="en-US" sz="1600" dirty="0"/>
              <a:t>Be aware of potential problems in software and able to create high-quality developer </a:t>
            </a:r>
            <a:r>
              <a:rPr lang="en-US" sz="1600" dirty="0" smtClean="0"/>
              <a:t>tests </a:t>
            </a:r>
            <a:endParaRPr lang="en-US" sz="1600" dirty="0" smtClean="0">
              <a:solidFill>
                <a:srgbClr val="FFFD78"/>
              </a:solidFill>
            </a:endParaRPr>
          </a:p>
          <a:p>
            <a:pPr marL="290513" indent="-276225">
              <a:spcBef>
                <a:spcPts val="2000"/>
              </a:spcBef>
              <a:spcAft>
                <a:spcPts val="0"/>
              </a:spcAft>
            </a:pPr>
            <a:r>
              <a:rPr lang="en-US" sz="2200" dirty="0"/>
              <a:t>Become </a:t>
            </a:r>
            <a:r>
              <a:rPr lang="en-US" sz="2200" dirty="0">
                <a:solidFill>
                  <a:srgbClr val="FFFD78"/>
                </a:solidFill>
              </a:rPr>
              <a:t>better engineers</a:t>
            </a:r>
            <a:endParaRPr lang="en-US" sz="2200" dirty="0" smtClean="0"/>
          </a:p>
          <a:p>
            <a:pPr marL="749300" lvl="2" indent="-276225">
              <a:spcBef>
                <a:spcPts val="700"/>
              </a:spcBef>
              <a:spcAft>
                <a:spcPts val="0"/>
              </a:spcAft>
            </a:pPr>
            <a:r>
              <a:rPr lang="en-US" sz="1600" dirty="0" smtClean="0"/>
              <a:t>Understand </a:t>
            </a:r>
            <a:r>
              <a:rPr lang="en-US" sz="1600" dirty="0"/>
              <a:t>and be able to build programs and test them in a unified manner</a:t>
            </a:r>
            <a:endParaRPr lang="en-US" sz="1600" dirty="0" smtClean="0">
              <a:solidFill>
                <a:srgbClr val="FFFD78"/>
              </a:solidFill>
            </a:endParaRPr>
          </a:p>
          <a:p>
            <a:pPr marL="290513" lvl="2" indent="-276225">
              <a:spcBef>
                <a:spcPts val="200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2200" dirty="0"/>
              <a:t>Become </a:t>
            </a:r>
            <a:r>
              <a:rPr lang="en-US" sz="2200" dirty="0">
                <a:solidFill>
                  <a:srgbClr val="FFFD78"/>
                </a:solidFill>
              </a:rPr>
              <a:t>better </a:t>
            </a:r>
            <a:r>
              <a:rPr lang="en-US" sz="2200" dirty="0" smtClean="0">
                <a:solidFill>
                  <a:srgbClr val="FFFD78"/>
                </a:solidFill>
              </a:rPr>
              <a:t>thinkers</a:t>
            </a:r>
            <a:endParaRPr lang="en-US" sz="2200" dirty="0" smtClean="0"/>
          </a:p>
          <a:p>
            <a:pPr marL="749300" lvl="2" indent="-276225">
              <a:spcBef>
                <a:spcPts val="700"/>
              </a:spcBef>
              <a:spcAft>
                <a:spcPts val="0"/>
              </a:spcAft>
            </a:pPr>
            <a:r>
              <a:rPr lang="en-US" sz="1600" dirty="0" smtClean="0"/>
              <a:t>Understand </a:t>
            </a:r>
            <a:r>
              <a:rPr lang="en-US" sz="1600" dirty="0"/>
              <a:t>and be able to approach software problem solving in logical, analytical ways</a:t>
            </a:r>
            <a:endParaRPr lang="en-US" sz="1600" dirty="0" smtClean="0">
              <a:solidFill>
                <a:srgbClr val="FFF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Get There?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686800" cy="5486399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sz="2200" dirty="0"/>
              <a:t>What is software testing?</a:t>
            </a:r>
          </a:p>
          <a:p>
            <a:pPr>
              <a:spcBef>
                <a:spcPts val="1000"/>
              </a:spcBef>
            </a:pPr>
            <a:r>
              <a:rPr lang="en-US" sz="2200" dirty="0"/>
              <a:t>Why do we test software?</a:t>
            </a:r>
          </a:p>
          <a:p>
            <a:pPr>
              <a:spcBef>
                <a:spcPts val="1000"/>
              </a:spcBef>
            </a:pPr>
            <a:r>
              <a:rPr lang="en-US" sz="2200" dirty="0"/>
              <a:t>When should we test software? </a:t>
            </a:r>
          </a:p>
          <a:p>
            <a:pPr>
              <a:spcBef>
                <a:spcPts val="1000"/>
              </a:spcBef>
            </a:pPr>
            <a:r>
              <a:rPr lang="en-US" sz="2200" dirty="0"/>
              <a:t>Who should test software?</a:t>
            </a:r>
          </a:p>
          <a:p>
            <a:pPr>
              <a:spcBef>
                <a:spcPts val="1000"/>
              </a:spcBef>
            </a:pPr>
            <a:r>
              <a:rPr lang="en-US" sz="2200" dirty="0"/>
              <a:t>How </a:t>
            </a:r>
            <a:r>
              <a:rPr lang="en-US" sz="2200" dirty="0" smtClean="0"/>
              <a:t>should</a:t>
            </a:r>
            <a:r>
              <a:rPr lang="en-US" sz="2200" dirty="0" smtClean="0"/>
              <a:t> </a:t>
            </a:r>
            <a:r>
              <a:rPr lang="en-US" sz="2200" dirty="0"/>
              <a:t>we test software? </a:t>
            </a:r>
          </a:p>
          <a:p>
            <a:pPr>
              <a:spcBef>
                <a:spcPts val="1000"/>
              </a:spcBef>
            </a:pPr>
            <a:r>
              <a:rPr lang="en-US" sz="2200" smtClean="0"/>
              <a:t>When </a:t>
            </a:r>
            <a:r>
              <a:rPr lang="en-US" sz="2200" smtClean="0"/>
              <a:t>should</a:t>
            </a:r>
            <a:r>
              <a:rPr lang="en-US" sz="2200" smtClean="0"/>
              <a:t> </a:t>
            </a:r>
            <a:r>
              <a:rPr lang="en-US" sz="2200" dirty="0"/>
              <a:t>we stop testing? Good enough? </a:t>
            </a:r>
            <a:endParaRPr lang="en-US" sz="2200" dirty="0" smtClean="0"/>
          </a:p>
          <a:p>
            <a:r>
              <a:rPr lang="en-US" sz="2200" dirty="0" smtClean="0"/>
              <a:t>How </a:t>
            </a:r>
            <a:r>
              <a:rPr lang="en-US" sz="2200" dirty="0"/>
              <a:t>many tests do I need to write?</a:t>
            </a:r>
          </a:p>
          <a:p>
            <a:r>
              <a:rPr lang="en-US" sz="2200" dirty="0"/>
              <a:t>What test inputs do I </a:t>
            </a:r>
            <a:r>
              <a:rPr lang="en-US" sz="2200" dirty="0" smtClean="0"/>
              <a:t>choose?</a:t>
            </a:r>
          </a:p>
          <a:p>
            <a:r>
              <a:rPr lang="en-US" sz="2200" dirty="0" smtClean="0"/>
              <a:t>How </a:t>
            </a:r>
            <a:r>
              <a:rPr lang="en-US" sz="2200" dirty="0"/>
              <a:t>can I measure the quality of a test suite?</a:t>
            </a:r>
          </a:p>
          <a:p>
            <a:pPr>
              <a:spcBef>
                <a:spcPts val="1000"/>
              </a:spcBef>
            </a:pPr>
            <a:endParaRPr lang="en-US" sz="2200" dirty="0"/>
          </a:p>
        </p:txBody>
      </p:sp>
      <p:sp>
        <p:nvSpPr>
          <p:cNvPr id="3" name="Rounded Rectangle 2"/>
          <p:cNvSpPr/>
          <p:nvPr/>
        </p:nvSpPr>
        <p:spPr>
          <a:xfrm>
            <a:off x="228600" y="3962400"/>
            <a:ext cx="7620000" cy="1600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4863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Importance of </a:t>
            </a:r>
            <a:r>
              <a:rPr lang="en-US" sz="2200" dirty="0" smtClean="0"/>
              <a:t>Software Testing </a:t>
            </a:r>
            <a:endParaRPr lang="en-US" sz="2200" dirty="0"/>
          </a:p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sz="2200" dirty="0" smtClean="0"/>
              <a:t>Testing in Practice</a:t>
            </a:r>
            <a:endParaRPr lang="en-US" sz="2200" dirty="0"/>
          </a:p>
          <a:p>
            <a:pPr marL="635000" lvl="1" indent="-173038">
              <a:spcBef>
                <a:spcPts val="700"/>
              </a:spcBef>
              <a:spcAft>
                <a:spcPts val="0"/>
              </a:spcAft>
            </a:pPr>
            <a:r>
              <a:rPr lang="en-US" sz="1800" dirty="0"/>
              <a:t>Testing activities: test design, test automation, test execution, and test evaluation</a:t>
            </a:r>
          </a:p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sz="2200" dirty="0"/>
              <a:t>Test </a:t>
            </a:r>
            <a:r>
              <a:rPr lang="en-US" sz="2200" dirty="0" smtClean="0"/>
              <a:t>Automation</a:t>
            </a:r>
            <a:endParaRPr lang="en-US" sz="2200" dirty="0"/>
          </a:p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sz="2200" dirty="0"/>
              <a:t>Test-Driven </a:t>
            </a:r>
            <a:r>
              <a:rPr lang="en-US" sz="2200" dirty="0" smtClean="0"/>
              <a:t>Development</a:t>
            </a:r>
            <a:endParaRPr lang="en-US" sz="2200" dirty="0"/>
          </a:p>
          <a:p>
            <a:pPr marL="685800" lvl="2" indent="-239713">
              <a:spcBef>
                <a:spcPts val="700"/>
              </a:spcBef>
              <a:spcAft>
                <a:spcPts val="0"/>
              </a:spcAft>
            </a:pPr>
            <a:r>
              <a:rPr lang="en-US" sz="1800" dirty="0"/>
              <a:t>Test harness</a:t>
            </a:r>
          </a:p>
          <a:p>
            <a:pPr marL="685800" lvl="2" indent="-239713">
              <a:spcBef>
                <a:spcPts val="700"/>
              </a:spcBef>
              <a:spcAft>
                <a:spcPts val="0"/>
              </a:spcAft>
            </a:pPr>
            <a:r>
              <a:rPr lang="en-US" sz="1800" dirty="0"/>
              <a:t>Testing in Agile </a:t>
            </a:r>
            <a:r>
              <a:rPr lang="en-US" sz="1800" dirty="0" smtClean="0"/>
              <a:t>process</a:t>
            </a:r>
            <a:endParaRPr lang="en-US" sz="1800" dirty="0"/>
          </a:p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sz="2200" dirty="0"/>
              <a:t>Test </a:t>
            </a:r>
            <a:r>
              <a:rPr lang="en-US" sz="2200" dirty="0" smtClean="0"/>
              <a:t>Coverage Criteria</a:t>
            </a:r>
            <a:endParaRPr lang="en-US" sz="2200" dirty="0"/>
          </a:p>
          <a:p>
            <a:pPr marL="635000" lvl="1" indent="-173038">
              <a:spcBef>
                <a:spcPts val="700"/>
              </a:spcBef>
              <a:spcAft>
                <a:spcPts val="0"/>
              </a:spcAft>
            </a:pPr>
            <a:r>
              <a:rPr lang="en-US" sz="1800" dirty="0"/>
              <a:t>Input space partitioning </a:t>
            </a:r>
          </a:p>
          <a:p>
            <a:pPr marL="635000" lvl="1" indent="-173038">
              <a:spcBef>
                <a:spcPts val="700"/>
              </a:spcBef>
              <a:spcAft>
                <a:spcPts val="0"/>
              </a:spcAft>
            </a:pPr>
            <a:r>
              <a:rPr lang="en-US" sz="1800" dirty="0"/>
              <a:t>Graph </a:t>
            </a:r>
            <a:r>
              <a:rPr lang="en-US" sz="1800" dirty="0" smtClean="0"/>
              <a:t>coverage</a:t>
            </a:r>
            <a:endParaRPr lang="en-US" sz="1800" dirty="0"/>
          </a:p>
          <a:p>
            <a:pPr marL="635000" lvl="1" indent="-173038">
              <a:spcBef>
                <a:spcPts val="700"/>
              </a:spcBef>
              <a:spcAft>
                <a:spcPts val="0"/>
              </a:spcAft>
            </a:pPr>
            <a:r>
              <a:rPr lang="en-US" sz="1800" dirty="0"/>
              <a:t>Logic coverage</a:t>
            </a:r>
          </a:p>
          <a:p>
            <a:pPr marL="635000" lvl="1" indent="-173038">
              <a:spcBef>
                <a:spcPts val="700"/>
              </a:spcBef>
              <a:spcAft>
                <a:spcPts val="0"/>
              </a:spcAft>
            </a:pPr>
            <a:r>
              <a:rPr lang="en-US" sz="1800" dirty="0"/>
              <a:t>Syntax </a:t>
            </a:r>
            <a:r>
              <a:rPr lang="en-US" sz="1800" dirty="0" smtClean="0"/>
              <a:t>coverage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4495800" y="3858161"/>
            <a:ext cx="4267200" cy="1323439"/>
          </a:xfrm>
          <a:prstGeom prst="rect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Instead of how testing </a:t>
            </a:r>
            <a:r>
              <a:rPr lang="en-US" sz="2000" b="0" dirty="0">
                <a:solidFill>
                  <a:srgbClr val="FFFD78"/>
                </a:solidFill>
                <a:latin typeface="Verdana" charset="0"/>
                <a:ea typeface="Verdana" charset="0"/>
                <a:cs typeface="Verdana" charset="0"/>
              </a:rPr>
              <a:t>is done</a:t>
            </a: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we cover testing </a:t>
            </a:r>
            <a:endParaRPr lang="en-US" sz="2000" b="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how </a:t>
            </a: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it </a:t>
            </a:r>
            <a:r>
              <a:rPr lang="en-US" sz="2000" b="0" dirty="0">
                <a:solidFill>
                  <a:srgbClr val="FFFD78"/>
                </a:solidFill>
                <a:latin typeface="Verdana" charset="0"/>
                <a:ea typeface="Verdana" charset="0"/>
                <a:cs typeface="Verdana" charset="0"/>
              </a:rPr>
              <a:t>should be done</a:t>
            </a: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and </a:t>
            </a:r>
            <a:endParaRPr lang="en-US" sz="2000" b="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how </a:t>
            </a: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it </a:t>
            </a:r>
            <a:r>
              <a:rPr lang="en-US" sz="2000" b="0" dirty="0">
                <a:solidFill>
                  <a:srgbClr val="FFFD78"/>
                </a:solidFill>
                <a:latin typeface="Verdana" charset="0"/>
                <a:ea typeface="Verdana" charset="0"/>
                <a:cs typeface="Verdana" charset="0"/>
              </a:rPr>
              <a:t>will be done</a:t>
            </a:r>
          </a:p>
        </p:txBody>
      </p:sp>
    </p:spTree>
    <p:extLst>
      <p:ext uri="{BB962C8B-B14F-4D97-AF65-F5344CB8AC3E}">
        <p14:creationId xmlns:p14="http://schemas.microsoft.com/office/powerpoint/2010/main" val="1914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60120"/>
            <a:ext cx="8686800" cy="5486399"/>
          </a:xfrm>
        </p:spPr>
        <p:txBody>
          <a:bodyPr>
            <a:noAutofit/>
          </a:bodyPr>
          <a:lstStyle/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FFFF00"/>
                </a:solidFill>
              </a:rPr>
              <a:t>Class URL: </a:t>
            </a:r>
            <a:r>
              <a:rPr lang="en-US" sz="2000" dirty="0" smtClean="0"/>
              <a:t>http://www.cs.virginia.edu/~up3f/swtesting/</a:t>
            </a:r>
          </a:p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FFFF00"/>
                </a:solidFill>
              </a:rPr>
              <a:t>Objective: </a:t>
            </a:r>
            <a:r>
              <a:rPr lang="en-US" sz="2000" dirty="0" smtClean="0"/>
              <a:t>How to design effective tests</a:t>
            </a:r>
          </a:p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FFFF00"/>
                </a:solidFill>
              </a:rPr>
              <a:t>Readings: </a:t>
            </a:r>
            <a:r>
              <a:rPr lang="en-US" sz="2000" dirty="0" smtClean="0"/>
              <a:t>Posted in schedule, please read before class</a:t>
            </a:r>
          </a:p>
          <a:p>
            <a:pPr marL="290513" indent="-276225">
              <a:spcBef>
                <a:spcPts val="1200"/>
              </a:spcBef>
              <a:spcAft>
                <a:spcPts val="0"/>
              </a:spcAft>
              <a:tabLst>
                <a:tab pos="673100" algn="l"/>
              </a:tabLst>
            </a:pPr>
            <a:r>
              <a:rPr lang="en-US" sz="2000" dirty="0" smtClean="0">
                <a:solidFill>
                  <a:srgbClr val="FFFD78"/>
                </a:solidFill>
              </a:rPr>
              <a:t>Textbook URL: 	</a:t>
            </a:r>
            <a:r>
              <a:rPr lang="en-US" sz="2000" dirty="0" smtClean="0"/>
              <a:t>http://</a:t>
            </a:r>
            <a:r>
              <a:rPr lang="en-US" sz="2000" dirty="0" err="1" smtClean="0"/>
              <a:t>www.cs.gmu.edu</a:t>
            </a:r>
            <a:r>
              <a:rPr lang="en-US" sz="2000" dirty="0" smtClean="0"/>
              <a:t>/~</a:t>
            </a:r>
            <a:r>
              <a:rPr lang="en-US" sz="2000" dirty="0" err="1" smtClean="0"/>
              <a:t>offutt</a:t>
            </a:r>
            <a:r>
              <a:rPr lang="en-US" sz="2000" dirty="0" smtClean="0"/>
              <a:t>/</a:t>
            </a:r>
            <a:r>
              <a:rPr lang="en-US" sz="2000" dirty="0" err="1" smtClean="0"/>
              <a:t>softwaretest</a:t>
            </a:r>
            <a:r>
              <a:rPr lang="en-US" sz="2000" dirty="0" smtClean="0"/>
              <a:t>/edition2/</a:t>
            </a:r>
          </a:p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FFFF00"/>
                </a:solidFill>
              </a:rPr>
              <a:t>Quizzes: </a:t>
            </a:r>
            <a:r>
              <a:rPr lang="en-US" sz="2000" dirty="0" smtClean="0"/>
              <a:t>Weekly, first 10-15 minutes of class</a:t>
            </a:r>
          </a:p>
          <a:p>
            <a:pPr marL="687388" lvl="1" indent="-274638">
              <a:spcAft>
                <a:spcPts val="0"/>
              </a:spcAft>
            </a:pPr>
            <a:r>
              <a:rPr lang="en-US" sz="1800" dirty="0" smtClean="0"/>
              <a:t>No makeups, 3 lowest grades dropped for unavoidable absences</a:t>
            </a:r>
          </a:p>
          <a:p>
            <a:pPr marL="687388" lvl="1" indent="-274638">
              <a:spcAft>
                <a:spcPts val="0"/>
              </a:spcAft>
            </a:pPr>
            <a:r>
              <a:rPr lang="en-US" sz="1800" dirty="0" smtClean="0"/>
              <a:t>Replaces traditional midterm exam</a:t>
            </a:r>
          </a:p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FFFF00"/>
                </a:solidFill>
              </a:rPr>
              <a:t>In-class exercise: </a:t>
            </a:r>
            <a:r>
              <a:rPr lang="en-US" sz="2000" dirty="0" smtClean="0"/>
              <a:t>Almost every meeting</a:t>
            </a:r>
          </a:p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FFFF00"/>
                </a:solidFill>
              </a:rPr>
              <a:t>Homework: </a:t>
            </a:r>
            <a:r>
              <a:rPr lang="en-US" sz="2000" dirty="0" smtClean="0"/>
              <a:t>Almost weekly</a:t>
            </a:r>
          </a:p>
          <a:p>
            <a:pPr marL="687388" lvl="1" indent="-274638">
              <a:spcAft>
                <a:spcPts val="0"/>
              </a:spcAft>
            </a:pPr>
            <a:r>
              <a:rPr lang="en-US" sz="1800" dirty="0" smtClean="0"/>
              <a:t>Due at the beginning of class</a:t>
            </a:r>
          </a:p>
          <a:p>
            <a:pPr marL="687388" lvl="1" indent="-274638">
              <a:spcAft>
                <a:spcPts val="0"/>
              </a:spcAft>
            </a:pPr>
            <a:r>
              <a:rPr lang="en-US" sz="1800" dirty="0" smtClean="0"/>
              <a:t>50% deduction for late submissions</a:t>
            </a:r>
          </a:p>
          <a:p>
            <a:pPr marL="687388" lvl="1" indent="-274638">
              <a:spcAft>
                <a:spcPts val="0"/>
              </a:spcAft>
            </a:pPr>
            <a:r>
              <a:rPr lang="en-US" sz="1800" dirty="0" smtClean="0"/>
              <a:t>Not accepted after 2 days past the due date</a:t>
            </a:r>
          </a:p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FFFF00"/>
                </a:solidFill>
              </a:rPr>
              <a:t>Final: </a:t>
            </a:r>
            <a:r>
              <a:rPr lang="en-US" sz="2000" dirty="0" smtClean="0"/>
              <a:t>Comprehensive closed-book/note</a:t>
            </a:r>
          </a:p>
        </p:txBody>
      </p:sp>
    </p:spTree>
    <p:extLst>
      <p:ext uri="{BB962C8B-B14F-4D97-AF65-F5344CB8AC3E}">
        <p14:creationId xmlns:p14="http://schemas.microsoft.com/office/powerpoint/2010/main" val="160273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Board Use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1"/>
            <a:ext cx="8686800" cy="5486399"/>
          </a:xfrm>
        </p:spPr>
        <p:txBody>
          <a:bodyPr>
            <a:noAutofit/>
          </a:bodyPr>
          <a:lstStyle/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This course uses Piazza </a:t>
            </a:r>
          </a:p>
          <a:p>
            <a:pPr marL="641350" lvl="1" indent="-244475">
              <a:spcBef>
                <a:spcPts val="1000"/>
              </a:spcBef>
              <a:spcAft>
                <a:spcPts val="0"/>
              </a:spcAft>
            </a:pPr>
            <a:r>
              <a:rPr lang="en-US" sz="1800" dirty="0" smtClean="0"/>
              <a:t>URL: </a:t>
            </a:r>
            <a:r>
              <a:rPr lang="en-US" sz="1800" dirty="0"/>
              <a:t>https://</a:t>
            </a:r>
            <a:r>
              <a:rPr lang="en-US" sz="1800" dirty="0" err="1"/>
              <a:t>piazza.com</a:t>
            </a:r>
            <a:r>
              <a:rPr lang="en-US" sz="1800" dirty="0"/>
              <a:t>/</a:t>
            </a:r>
            <a:r>
              <a:rPr lang="en-US" sz="1800" dirty="0" err="1"/>
              <a:t>virginia</a:t>
            </a:r>
            <a:r>
              <a:rPr lang="en-US" sz="1800" dirty="0"/>
              <a:t>/fall2017/cs45016501/home</a:t>
            </a:r>
            <a:endParaRPr lang="en-US" sz="1800" dirty="0" smtClean="0"/>
          </a:p>
          <a:p>
            <a:pPr marL="641350" lvl="1" indent="-244475">
              <a:spcBef>
                <a:spcPts val="1000"/>
              </a:spcBef>
              <a:spcAft>
                <a:spcPts val="0"/>
              </a:spcAft>
            </a:pPr>
            <a:r>
              <a:rPr lang="en-US" sz="1800" dirty="0" smtClean="0"/>
              <a:t>You </a:t>
            </a:r>
            <a:r>
              <a:rPr lang="en-US" sz="1800" dirty="0"/>
              <a:t>should have gotten an invitation today</a:t>
            </a:r>
          </a:p>
          <a:p>
            <a:pPr marL="641350" lvl="1" indent="-244475">
              <a:spcBef>
                <a:spcPts val="1000"/>
              </a:spcBef>
              <a:spcAft>
                <a:spcPts val="0"/>
              </a:spcAft>
            </a:pPr>
            <a:r>
              <a:rPr lang="en-US" sz="1800" dirty="0"/>
              <a:t>If not, check your </a:t>
            </a:r>
            <a:r>
              <a:rPr lang="en-US" sz="1800" dirty="0" smtClean="0"/>
              <a:t>UVA email </a:t>
            </a:r>
            <a:r>
              <a:rPr lang="en-US" sz="1800" dirty="0"/>
              <a:t>or check with me</a:t>
            </a:r>
          </a:p>
          <a:p>
            <a:pPr marL="290513" indent="-290513">
              <a:spcBef>
                <a:spcPts val="1700"/>
              </a:spcBef>
              <a:spcAft>
                <a:spcPts val="0"/>
              </a:spcAft>
            </a:pPr>
            <a:r>
              <a:rPr lang="en-US" sz="2000" dirty="0"/>
              <a:t>Joining the discussions will count your participation grade</a:t>
            </a:r>
          </a:p>
          <a:p>
            <a:pPr marL="290513" indent="-290513">
              <a:spcBef>
                <a:spcPts val="1700"/>
              </a:spcBef>
              <a:spcAft>
                <a:spcPts val="0"/>
              </a:spcAft>
            </a:pPr>
            <a:r>
              <a:rPr lang="en-US" sz="2000" dirty="0"/>
              <a:t>Questions should be posted to an appropriate thread</a:t>
            </a:r>
          </a:p>
          <a:p>
            <a:pPr marL="641350" lvl="1" indent="-228600">
              <a:spcBef>
                <a:spcPts val="1000"/>
              </a:spcBef>
              <a:spcAft>
                <a:spcPts val="0"/>
              </a:spcAft>
            </a:pPr>
            <a:r>
              <a:rPr lang="en-US" sz="1800" dirty="0"/>
              <a:t>Answered by instructor or TA</a:t>
            </a:r>
          </a:p>
          <a:p>
            <a:pPr marL="641350" lvl="1" indent="-228600">
              <a:spcBef>
                <a:spcPts val="1000"/>
              </a:spcBef>
              <a:spcAft>
                <a:spcPts val="0"/>
              </a:spcAft>
            </a:pPr>
            <a:r>
              <a:rPr lang="en-US" sz="1800" dirty="0"/>
              <a:t>Questions and answers available for all to see</a:t>
            </a:r>
          </a:p>
        </p:txBody>
      </p:sp>
    </p:spTree>
    <p:extLst>
      <p:ext uri="{BB962C8B-B14F-4D97-AF65-F5344CB8AC3E}">
        <p14:creationId xmlns:p14="http://schemas.microsoft.com/office/powerpoint/2010/main" val="213987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1"/>
            <a:ext cx="8686800" cy="5486399"/>
          </a:xfrm>
        </p:spPr>
        <p:txBody>
          <a:bodyPr>
            <a:noAutofit/>
          </a:bodyPr>
          <a:lstStyle/>
          <a:p>
            <a:r>
              <a:rPr lang="en-US" sz="2000" dirty="0"/>
              <a:t>Homework assignments: 15%</a:t>
            </a:r>
          </a:p>
          <a:p>
            <a:r>
              <a:rPr lang="en-US" sz="2000" dirty="0"/>
              <a:t>Weekly quizzes: 40% (lowest 3 will be dropped, no makeups)</a:t>
            </a:r>
          </a:p>
          <a:p>
            <a:r>
              <a:rPr lang="en-US" sz="2000" dirty="0"/>
              <a:t>Participation and discussion board: 5%</a:t>
            </a:r>
          </a:p>
          <a:p>
            <a:r>
              <a:rPr lang="en-US" sz="2000" dirty="0"/>
              <a:t>In-class exercises: 10%</a:t>
            </a:r>
          </a:p>
          <a:p>
            <a:r>
              <a:rPr lang="en-US" sz="2000" dirty="0"/>
              <a:t>Final exam: 30%</a:t>
            </a:r>
          </a:p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20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4501 vs CS 6501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1"/>
            <a:ext cx="8686800" cy="5486399"/>
          </a:xfrm>
        </p:spPr>
        <p:txBody>
          <a:bodyPr>
            <a:noAutofit/>
          </a:bodyPr>
          <a:lstStyle/>
          <a:p>
            <a:r>
              <a:rPr lang="en-US" sz="2000" dirty="0" smtClean="0"/>
              <a:t>Level of difficulty</a:t>
            </a:r>
          </a:p>
          <a:p>
            <a:pPr lvl="1">
              <a:spcBef>
                <a:spcPts val="500"/>
              </a:spcBef>
            </a:pPr>
            <a:r>
              <a:rPr lang="en-US" sz="1800" dirty="0" smtClean="0"/>
              <a:t>Homework</a:t>
            </a:r>
          </a:p>
          <a:p>
            <a:pPr lvl="1">
              <a:spcBef>
                <a:spcPts val="500"/>
              </a:spcBef>
            </a:pPr>
            <a:r>
              <a:rPr lang="en-US" sz="1800" dirty="0" smtClean="0"/>
              <a:t>Quizzes</a:t>
            </a:r>
          </a:p>
          <a:p>
            <a:pPr lvl="1">
              <a:spcBef>
                <a:spcPts val="500"/>
              </a:spcBef>
            </a:pPr>
            <a:r>
              <a:rPr lang="en-US" sz="1800" smtClean="0"/>
              <a:t>Final exam </a:t>
            </a:r>
            <a:endParaRPr lang="en-US" sz="2000" dirty="0" smtClean="0"/>
          </a:p>
          <a:p>
            <a:pPr>
              <a:spcBef>
                <a:spcPts val="2400"/>
              </a:spcBef>
            </a:pPr>
            <a:r>
              <a:rPr lang="en-US" sz="2000" dirty="0" smtClean="0"/>
              <a:t>Extra credit</a:t>
            </a:r>
          </a:p>
          <a:p>
            <a:pPr lvl="1">
              <a:spcBef>
                <a:spcPts val="500"/>
              </a:spcBef>
            </a:pPr>
            <a:r>
              <a:rPr lang="en-US" sz="1800" dirty="0" smtClean="0"/>
              <a:t>CS 4501 – do advanced homework problems given to 6501</a:t>
            </a:r>
          </a:p>
          <a:p>
            <a:pPr lvl="1">
              <a:spcBef>
                <a:spcPts val="500"/>
              </a:spcBef>
            </a:pPr>
            <a:r>
              <a:rPr lang="en-US" sz="1800" dirty="0" smtClean="0"/>
              <a:t>CS 6501 – do research paper critique presentation (also open to 4501 who are interested)</a:t>
            </a:r>
            <a:endParaRPr lang="en-US" sz="2000" dirty="0" smtClean="0"/>
          </a:p>
          <a:p>
            <a:pPr marL="290513" indent="-276225">
              <a:spcBef>
                <a:spcPts val="1200"/>
              </a:spcBef>
              <a:spcAft>
                <a:spcPts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578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C7ABAC5F-4A0E-2945-8E91-432D26F03F0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387DAE7-F204-0A40-B45D-254ADC6404E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9A2F069E-738A-A64D-AEE1-F63CFCD9A603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885DFEA-43E3-0B48-8D74-E587D3CD9401}"/>
    </a:ext>
  </a:extLst>
</a:theme>
</file>

<file path=ppt/theme/theme5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Overview.pptx" id="{9D25B8C4-ABAA-E743-A409-02AE843250EE}" vid="{151CCBC9-1AC2-E444-A635-887FFDF05CC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swtest-template</Template>
  <TotalTime>5077</TotalTime>
  <Words>396</Words>
  <Application>Microsoft Macintosh PowerPoint</Application>
  <PresentationFormat>On-screen Show (4:3)</PresentationFormat>
  <Paragraphs>76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Apple Braille</vt:lpstr>
      <vt:lpstr>Calibri</vt:lpstr>
      <vt:lpstr>Century Schoolbook</vt:lpstr>
      <vt:lpstr>Gill Sans MT</vt:lpstr>
      <vt:lpstr>Times New Roman</vt:lpstr>
      <vt:lpstr>Verdana</vt:lpstr>
      <vt:lpstr>Wingdings 2</vt:lpstr>
      <vt:lpstr>Arial</vt:lpstr>
      <vt:lpstr>3_Custom Design</vt:lpstr>
      <vt:lpstr>2_Custom Design</vt:lpstr>
      <vt:lpstr>1_Custom Design</vt:lpstr>
      <vt:lpstr>Custom Design</vt:lpstr>
      <vt:lpstr>View</vt:lpstr>
      <vt:lpstr>Course Overview  CS 4501 / 6501  Software Testing</vt:lpstr>
      <vt:lpstr>Goals</vt:lpstr>
      <vt:lpstr>How Do We Get There?</vt:lpstr>
      <vt:lpstr>Course Topics</vt:lpstr>
      <vt:lpstr>Logistics</vt:lpstr>
      <vt:lpstr>Discussion Board Use</vt:lpstr>
      <vt:lpstr>Grading Policy</vt:lpstr>
      <vt:lpstr>CS 4501 vs CS 6501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CS 4501 / 6501  Software Testing</dc:title>
  <dc:subject/>
  <dc:creator>Microsoft Office User</dc:creator>
  <cp:keywords/>
  <dc:description/>
  <cp:lastModifiedBy>Microsoft Office User</cp:lastModifiedBy>
  <cp:revision>173</cp:revision>
  <cp:lastPrinted>2017-06-01T12:36:04Z</cp:lastPrinted>
  <dcterms:created xsi:type="dcterms:W3CDTF">2017-07-01T01:04:54Z</dcterms:created>
  <dcterms:modified xsi:type="dcterms:W3CDTF">2017-08-22T13:48:31Z</dcterms:modified>
  <cp:category/>
</cp:coreProperties>
</file>