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23"/>
  </p:notesMasterIdLst>
  <p:handoutMasterIdLst>
    <p:handoutMasterId r:id="rId24"/>
  </p:handoutMasterIdLst>
  <p:sldIdLst>
    <p:sldId id="262" r:id="rId6"/>
    <p:sldId id="628" r:id="rId7"/>
    <p:sldId id="641" r:id="rId8"/>
    <p:sldId id="643" r:id="rId9"/>
    <p:sldId id="617" r:id="rId10"/>
    <p:sldId id="629" r:id="rId11"/>
    <p:sldId id="631" r:id="rId12"/>
    <p:sldId id="633" r:id="rId13"/>
    <p:sldId id="619" r:id="rId14"/>
    <p:sldId id="642" r:id="rId15"/>
    <p:sldId id="632" r:id="rId16"/>
    <p:sldId id="644" r:id="rId17"/>
    <p:sldId id="645" r:id="rId18"/>
    <p:sldId id="646" r:id="rId19"/>
    <p:sldId id="647" r:id="rId20"/>
    <p:sldId id="648" r:id="rId21"/>
    <p:sldId id="639" r:id="rId22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A7FEFF"/>
    <a:srgbClr val="FFFD78"/>
    <a:srgbClr val="FFFFFF"/>
    <a:srgbClr val="FF7D41"/>
    <a:srgbClr val="00FF00"/>
    <a:srgbClr val="D5FDA9"/>
    <a:srgbClr val="FF4C00"/>
    <a:srgbClr val="D5FC79"/>
    <a:srgbClr val="FFD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2" autoAdjust="0"/>
    <p:restoredTop sz="92707" autoAdjust="0"/>
  </p:normalViewPr>
  <p:slideViewPr>
    <p:cSldViewPr>
      <p:cViewPr>
        <p:scale>
          <a:sx n="68" d="100"/>
          <a:sy n="68" d="100"/>
        </p:scale>
        <p:origin x="200" y="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theinstitute.ieee.org</a:t>
            </a:r>
            <a:r>
              <a:rPr lang="en-US" dirty="0" smtClean="0"/>
              <a:t>/tech-history/technology-history/did-you-know-</a:t>
            </a:r>
            <a:r>
              <a:rPr lang="en-US" dirty="0" err="1" smtClean="0"/>
              <a:t>edison</a:t>
            </a:r>
            <a:r>
              <a:rPr lang="en-US" dirty="0" smtClean="0"/>
              <a:t>-coined-the-term-bug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revisit these terms in detail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11F8-65C3-5D4A-A7A6-2EE05AE255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7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y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16.jpeg"/><Relationship Id="rId18" Type="http://schemas.openxmlformats.org/officeDocument/2006/relationships/image" Target="../media/image17.png"/><Relationship Id="rId19" Type="http://schemas.openxmlformats.org/officeDocument/2006/relationships/image" Target="../media/image18.jp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</a:rPr>
              <a:t>Software Testing</a:t>
            </a:r>
            <a:r>
              <a:rPr lang="en-US" sz="5000" b="1" smtClean="0">
                <a:solidFill>
                  <a:srgbClr val="FFFF00"/>
                </a:solidFill>
              </a:rPr>
              <a:t/>
            </a:r>
            <a:br>
              <a:rPr lang="en-US" sz="5000" b="1" smtClean="0">
                <a:solidFill>
                  <a:srgbClr val="FFFF00"/>
                </a:solidFill>
              </a:rPr>
            </a:br>
            <a:r>
              <a:rPr lang="en-US" sz="5000" b="1" smtClean="0">
                <a:solidFill>
                  <a:srgbClr val="FFFF00"/>
                </a:solidFill>
              </a:rPr>
              <a:t>Introduction</a:t>
            </a: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Testing </a:t>
            </a:r>
            <a:r>
              <a:rPr lang="en-US" sz="3800" smtClean="0"/>
              <a:t>and </a:t>
            </a:r>
            <a:br>
              <a:rPr lang="en-US" sz="3800" smtClean="0"/>
            </a:br>
            <a:r>
              <a:rPr lang="en-US" sz="3800" smtClean="0"/>
              <a:t>SW Development Lifecycle</a:t>
            </a:r>
            <a:endParaRPr lang="en-US" sz="3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1447800"/>
            <a:ext cx="6934200" cy="4267200"/>
            <a:chOff x="152400" y="2020826"/>
            <a:chExt cx="5038778" cy="3355846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2020826"/>
              <a:ext cx="5038778" cy="3355846"/>
              <a:chOff x="152400" y="2020826"/>
              <a:chExt cx="5038778" cy="335584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2400" y="2020826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Requirements 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Analysis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902" y="2740152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Architectural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Design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6702" y="3456432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Subsystem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Design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11502" y="4178808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Detailed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Design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16302" y="4919472"/>
                <a:ext cx="1280160" cy="4572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Implementation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93898" y="2020826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Acceptance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89098" y="2740152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System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484298" y="3456432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Integration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79498" y="4178808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Module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895600" y="4919472"/>
                <a:ext cx="1097280" cy="457200"/>
              </a:xfrm>
              <a:prstGeom prst="rect">
                <a:avLst/>
              </a:prstGeom>
              <a:solidFill>
                <a:srgbClr val="73FBA9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Unit</a:t>
                </a:r>
              </a:p>
              <a:p>
                <a:pPr algn="ctr"/>
                <a:r>
                  <a:rPr lang="en-US" sz="1700" b="0" dirty="0" smtClean="0">
                    <a:latin typeface="Verdana" charset="0"/>
                    <a:ea typeface="Verdana" charset="0"/>
                    <a:cs typeface="Verdana" charset="0"/>
                  </a:rPr>
                  <a:t>Test</a:t>
                </a:r>
                <a:endParaRPr lang="en-US" sz="1700" b="0" dirty="0"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2316" y="2464308"/>
              <a:ext cx="1060704" cy="2651760"/>
              <a:chOff x="242316" y="2464308"/>
              <a:chExt cx="1060704" cy="2651760"/>
            </a:xfrm>
          </p:grpSpPr>
          <p:cxnSp>
            <p:nvCxnSpPr>
              <p:cNvPr id="18" name="Elbow Connector 17"/>
              <p:cNvCxnSpPr/>
              <p:nvPr/>
            </p:nvCxnSpPr>
            <p:spPr>
              <a:xfrm rot="16200000" flipH="1">
                <a:off x="73152" y="2633472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387373" y="3346704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16200000" flipH="1">
                <a:off x="676656" y="4069080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/>
              <p:nvPr/>
            </p:nvCxnSpPr>
            <p:spPr>
              <a:xfrm rot="16200000" flipH="1">
                <a:off x="978408" y="4791456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flipH="1">
              <a:off x="3962400" y="2464308"/>
              <a:ext cx="1060704" cy="2651760"/>
              <a:chOff x="440436" y="2464308"/>
              <a:chExt cx="1060704" cy="2651760"/>
            </a:xfrm>
          </p:grpSpPr>
          <p:cxnSp>
            <p:nvCxnSpPr>
              <p:cNvPr id="14" name="Elbow Connector 13"/>
              <p:cNvCxnSpPr/>
              <p:nvPr/>
            </p:nvCxnSpPr>
            <p:spPr>
              <a:xfrm rot="16200000" flipH="1">
                <a:off x="271272" y="2633472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 rot="16200000" flipH="1">
                <a:off x="585493" y="3346704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/>
              <p:nvPr/>
            </p:nvCxnSpPr>
            <p:spPr>
              <a:xfrm rot="16200000" flipH="1">
                <a:off x="874776" y="4069080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/>
              <p:nvPr/>
            </p:nvCxnSpPr>
            <p:spPr>
              <a:xfrm rot="16200000" flipH="1">
                <a:off x="1176528" y="4791456"/>
                <a:ext cx="493776" cy="155448"/>
              </a:xfrm>
              <a:prstGeom prst="bentConnector2">
                <a:avLst/>
              </a:prstGeom>
              <a:ln w="19050">
                <a:solidFill>
                  <a:srgbClr val="FFFF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2438400" y="4406879"/>
              <a:ext cx="583036" cy="529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36934" y="3659262"/>
              <a:ext cx="1215866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34462" y="2953512"/>
              <a:ext cx="1810512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572768" y="2240280"/>
              <a:ext cx="2377440" cy="0"/>
            </a:xfrm>
            <a:prstGeom prst="straightConnector1">
              <a:avLst/>
            </a:prstGeom>
            <a:ln>
              <a:solidFill>
                <a:srgbClr val="FFFF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3015144" y="1752600"/>
            <a:ext cx="1711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</a:t>
            </a:r>
          </a:p>
          <a:p>
            <a:pPr algn="ctr"/>
            <a:endParaRPr lang="en-US" sz="12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Design</a:t>
            </a:r>
          </a:p>
          <a:p>
            <a:pPr algn="ctr"/>
            <a:endParaRPr lang="en-US" sz="18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Information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34" name="Straight Arrow Connector 33"/>
          <p:cNvCxnSpPr>
            <a:stCxn id="26" idx="3"/>
            <a:endCxn id="31" idx="1"/>
          </p:cNvCxnSpPr>
          <p:nvPr/>
        </p:nvCxnSpPr>
        <p:spPr>
          <a:xfrm>
            <a:off x="3515838" y="5424319"/>
            <a:ext cx="41166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52400" y="6019800"/>
            <a:ext cx="1368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[AO, p.23]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67600" y="1521023"/>
            <a:ext cx="1559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Validation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90257" y="4058950"/>
            <a:ext cx="1637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Verification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239000" y="2391625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91400" y="2391625"/>
            <a:ext cx="0" cy="3323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39000" y="5713322"/>
            <a:ext cx="274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39000" y="1738482"/>
            <a:ext cx="32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dirty="0" smtClean="0"/>
              <a:t>Quality Checking and </a:t>
            </a:r>
            <a:br>
              <a:rPr lang="en-US" sz="3800" dirty="0" smtClean="0"/>
            </a:br>
            <a:r>
              <a:rPr lang="en-US" sz="3800" dirty="0" smtClean="0"/>
              <a:t>Quality Assurance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1"/>
            <a:ext cx="8686800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Quality Checking (QC)</a:t>
            </a:r>
            <a:endParaRPr lang="en-US" sz="2200" dirty="0" smtClean="0"/>
          </a:p>
          <a:p>
            <a:pPr marL="588963" lvl="1" indent="-314325">
              <a:spcBef>
                <a:spcPts val="700"/>
              </a:spcBef>
            </a:pPr>
            <a:r>
              <a:rPr lang="en-US" sz="2000" dirty="0"/>
              <a:t>Focus on defects identification</a:t>
            </a:r>
          </a:p>
          <a:p>
            <a:pPr marL="588963" lvl="1" indent="-314325">
              <a:spcBef>
                <a:spcPts val="700"/>
              </a:spcBef>
            </a:pPr>
            <a:r>
              <a:rPr lang="en-US" sz="2000" dirty="0" smtClean="0"/>
              <a:t>Product-oriented</a:t>
            </a:r>
          </a:p>
          <a:p>
            <a:pPr marL="588963" lvl="1" indent="-314325">
              <a:spcBef>
                <a:spcPts val="700"/>
              </a:spcBef>
            </a:pPr>
            <a:r>
              <a:rPr lang="en-US" sz="2000" dirty="0" smtClean="0"/>
              <a:t>Intend to make sure that results are as expected</a:t>
            </a:r>
            <a:endParaRPr lang="en-US" sz="2000" dirty="0"/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Quality Assurance (QA) </a:t>
            </a:r>
            <a:endParaRPr lang="en-US" sz="2200" dirty="0"/>
          </a:p>
          <a:p>
            <a:pPr marL="588963" lvl="2" indent="-314325">
              <a:spcBef>
                <a:spcPts val="700"/>
              </a:spcBef>
            </a:pPr>
            <a:r>
              <a:rPr lang="en-US" dirty="0"/>
              <a:t>Try to prevent defects </a:t>
            </a:r>
            <a:endParaRPr lang="en-US" dirty="0" smtClean="0"/>
          </a:p>
          <a:p>
            <a:pPr marL="588963" lvl="2" indent="-314325">
              <a:spcBef>
                <a:spcPts val="700"/>
              </a:spcBef>
            </a:pPr>
            <a:r>
              <a:rPr lang="en-US" dirty="0" smtClean="0"/>
              <a:t>Focus on processes that assure the quality is built-in</a:t>
            </a:r>
          </a:p>
          <a:p>
            <a:pPr marL="588963" lvl="2" indent="-314325">
              <a:spcBef>
                <a:spcPts val="700"/>
              </a:spcBef>
            </a:pPr>
            <a:r>
              <a:rPr lang="en-US" dirty="0" smtClean="0"/>
              <a:t>Make sure that correct things are done in the correct way</a:t>
            </a:r>
          </a:p>
          <a:p>
            <a:pPr lvl="2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84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800" dirty="0" smtClean="0"/>
              <a:t>Testing Goals Based on </a:t>
            </a:r>
            <a:br>
              <a:rPr lang="en-US" sz="3800" dirty="0" smtClean="0"/>
            </a:br>
            <a:r>
              <a:rPr lang="en-US" sz="3800" dirty="0" smtClean="0"/>
              <a:t>Test Process Maturity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1"/>
            <a:ext cx="8686800" cy="441959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500"/>
              </a:spcBef>
              <a:buNone/>
            </a:pPr>
            <a:r>
              <a:rPr lang="en-US" sz="2200" dirty="0" err="1" smtClean="0"/>
              <a:t>Beizer’s</a:t>
            </a:r>
            <a:r>
              <a:rPr lang="en-US" sz="2200" dirty="0" smtClean="0"/>
              <a:t> scale for test process maturity</a:t>
            </a:r>
          </a:p>
          <a:p>
            <a:pPr marL="285750" indent="-285750">
              <a:spcBef>
                <a:spcPts val="15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</a:rPr>
              <a:t>Level 0</a:t>
            </a:r>
            <a:r>
              <a:rPr lang="en-US" sz="2000" dirty="0" smtClean="0"/>
              <a:t>: There is no difference between </a:t>
            </a:r>
            <a:r>
              <a:rPr lang="en-US" sz="2000" dirty="0" smtClean="0">
                <a:solidFill>
                  <a:srgbClr val="FFFF00"/>
                </a:solidFill>
              </a:rPr>
              <a:t>testing and debugging</a:t>
            </a:r>
          </a:p>
          <a:p>
            <a:pPr marL="285750" indent="-285750">
              <a:spcBef>
                <a:spcPts val="15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</a:rPr>
              <a:t>Level 1</a:t>
            </a:r>
            <a:r>
              <a:rPr lang="en-US" sz="2000" dirty="0" smtClean="0"/>
              <a:t>: </a:t>
            </a:r>
            <a:r>
              <a:rPr lang="en-US" sz="2000" dirty="0"/>
              <a:t>The purpose of testing is to show </a:t>
            </a:r>
            <a:r>
              <a:rPr lang="en-US" sz="2000" dirty="0">
                <a:solidFill>
                  <a:srgbClr val="FFFF00"/>
                </a:solidFill>
              </a:rPr>
              <a:t>correctness</a:t>
            </a:r>
          </a:p>
          <a:p>
            <a:pPr marL="285750" indent="-285750">
              <a:spcBef>
                <a:spcPts val="15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</a:rPr>
              <a:t>Level </a:t>
            </a:r>
            <a:r>
              <a:rPr lang="en-US" sz="2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/>
              <a:t>: </a:t>
            </a:r>
            <a:r>
              <a:rPr lang="en-US" sz="2000" dirty="0"/>
              <a:t>The purpose of testing is to show that the software </a:t>
            </a:r>
            <a:endParaRPr lang="en-US" sz="2000" dirty="0" smtClean="0"/>
          </a:p>
          <a:p>
            <a:pPr marL="1436688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does not </a:t>
            </a:r>
            <a:r>
              <a:rPr lang="en-US" sz="2000" dirty="0">
                <a:solidFill>
                  <a:srgbClr val="FFFF00"/>
                </a:solidFill>
              </a:rPr>
              <a:t>work</a:t>
            </a:r>
          </a:p>
          <a:p>
            <a:pPr marL="285750" indent="-285750">
              <a:spcBef>
                <a:spcPts val="15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</a:rPr>
              <a:t>Level </a:t>
            </a:r>
            <a:r>
              <a:rPr lang="en-US" sz="2000" dirty="0" smtClean="0">
                <a:solidFill>
                  <a:srgbClr val="FFFF00"/>
                </a:solidFill>
              </a:rPr>
              <a:t>3</a:t>
            </a:r>
            <a:r>
              <a:rPr lang="en-US" sz="2000" dirty="0" smtClean="0"/>
              <a:t>: </a:t>
            </a:r>
            <a:r>
              <a:rPr lang="en-US" sz="2000" dirty="0"/>
              <a:t>The purpose of testing is not to prove anything </a:t>
            </a:r>
            <a:endParaRPr lang="en-US" sz="2000" dirty="0" smtClean="0"/>
          </a:p>
          <a:p>
            <a:pPr marL="1381125" indent="0">
              <a:spcBef>
                <a:spcPts val="0"/>
              </a:spcBef>
              <a:buNone/>
            </a:pPr>
            <a:r>
              <a:rPr lang="en-US" sz="2000" dirty="0" smtClean="0"/>
              <a:t>specific</a:t>
            </a:r>
            <a:r>
              <a:rPr lang="en-US" sz="2000" dirty="0"/>
              <a:t>, but to </a:t>
            </a:r>
            <a:r>
              <a:rPr lang="en-US" sz="2000" dirty="0">
                <a:solidFill>
                  <a:srgbClr val="FFFF00"/>
                </a:solidFill>
              </a:rPr>
              <a:t>reduce the risk </a:t>
            </a:r>
            <a:r>
              <a:rPr lang="en-US" sz="2000" dirty="0"/>
              <a:t>of using the software</a:t>
            </a:r>
          </a:p>
          <a:p>
            <a:pPr marL="285750" indent="-285750">
              <a:spcBef>
                <a:spcPts val="15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rgbClr val="FFFF00"/>
                </a:solidFill>
              </a:rPr>
              <a:t>Level </a:t>
            </a:r>
            <a:r>
              <a:rPr lang="en-US" sz="2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/>
              <a:t>: </a:t>
            </a:r>
            <a:r>
              <a:rPr lang="en-US" sz="2000" dirty="0"/>
              <a:t>Testing is a </a:t>
            </a:r>
            <a:r>
              <a:rPr lang="en-US" sz="2000" dirty="0">
                <a:solidFill>
                  <a:srgbClr val="FFFF00"/>
                </a:solidFill>
              </a:rPr>
              <a:t>mental discipline </a:t>
            </a:r>
            <a:r>
              <a:rPr lang="en-US" sz="2000" dirty="0"/>
              <a:t>that helps all IT </a:t>
            </a:r>
            <a:endParaRPr lang="en-US" sz="2000" dirty="0" smtClean="0"/>
          </a:p>
          <a:p>
            <a:pPr marL="1381125" indent="0">
              <a:spcBef>
                <a:spcPts val="0"/>
              </a:spcBef>
              <a:buNone/>
            </a:pPr>
            <a:r>
              <a:rPr lang="en-US" sz="2000" dirty="0" smtClean="0"/>
              <a:t>professionals </a:t>
            </a:r>
            <a:r>
              <a:rPr lang="en-US" sz="2000" dirty="0"/>
              <a:t>develop higher quality software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5008" y="6096000"/>
            <a:ext cx="1368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[AO, p.9]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800" dirty="0" smtClean="0"/>
              <a:t>Level 0 – Debug Only?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1"/>
            <a:ext cx="8686800" cy="685799"/>
          </a:xfrm>
        </p:spPr>
        <p:txBody>
          <a:bodyPr>
            <a:noAutofit/>
          </a:bodyPr>
          <a:lstStyle/>
          <a:p>
            <a:pPr marL="285750" indent="-285750">
              <a:spcBef>
                <a:spcPts val="15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</a:rPr>
              <a:t>Level 0</a:t>
            </a:r>
            <a:r>
              <a:rPr lang="en-US" sz="2000" dirty="0" smtClean="0"/>
              <a:t>: Testing is the same as debugging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4648200" cy="3730181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5029200" y="1907978"/>
            <a:ext cx="4038600" cy="441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ts val="2800"/>
              </a:lnSpc>
              <a:spcBef>
                <a:spcPts val="1700"/>
              </a:spcBef>
              <a:buFont typeface="Wingdings" pitchFamily="2" charset="2"/>
              <a:buChar char="§"/>
            </a:pPr>
            <a:r>
              <a:rPr lang="en-US" sz="2000" b="0" dirty="0" smtClean="0"/>
              <a:t>Not distinguish between incorrect behavior and mistakes in the program</a:t>
            </a:r>
          </a:p>
          <a:p>
            <a:pPr marL="285750" indent="-285750" fontAlgn="auto">
              <a:lnSpc>
                <a:spcPts val="2800"/>
              </a:lnSpc>
              <a:spcBef>
                <a:spcPts val="1700"/>
              </a:spcBef>
              <a:buFont typeface="Wingdings" pitchFamily="2" charset="2"/>
              <a:buChar char="§"/>
            </a:pPr>
            <a:r>
              <a:rPr lang="en-US" sz="2000" b="0" dirty="0" smtClean="0"/>
              <a:t>Not help develop software that is reliable </a:t>
            </a:r>
          </a:p>
        </p:txBody>
      </p:sp>
    </p:spTree>
    <p:extLst>
      <p:ext uri="{BB962C8B-B14F-4D97-AF65-F5344CB8AC3E}">
        <p14:creationId xmlns:p14="http://schemas.microsoft.com/office/powerpoint/2010/main" val="2267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800" dirty="0" smtClean="0"/>
              <a:t>Levels 1, 2</a:t>
            </a:r>
            <a:r>
              <a:rPr lang="en-US" sz="3000" dirty="0" smtClean="0"/>
              <a:t> – </a:t>
            </a:r>
            <a:r>
              <a:rPr lang="en-US" sz="3800" dirty="0" smtClean="0"/>
              <a:t>Developer vs Tester?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599"/>
            <a:ext cx="8839200" cy="1735125"/>
          </a:xfrm>
        </p:spPr>
        <p:txBody>
          <a:bodyPr>
            <a:noAutofit/>
          </a:bodyPr>
          <a:lstStyle/>
          <a:p>
            <a:pPr marL="285750" indent="-285750">
              <a:spcBef>
                <a:spcPts val="15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</a:rPr>
              <a:t>Level 1</a:t>
            </a:r>
            <a:r>
              <a:rPr lang="en-US" sz="2000" dirty="0" smtClean="0"/>
              <a:t>: Purpose is to show correctness (developer-biased view)</a:t>
            </a:r>
          </a:p>
          <a:p>
            <a:pPr marL="560070" lvl="1" indent="-285750">
              <a:spcBef>
                <a:spcPts val="500"/>
              </a:spcBef>
              <a:buFont typeface="Wingdings" pitchFamily="2" charset="2"/>
              <a:buChar char="§"/>
            </a:pPr>
            <a:r>
              <a:rPr lang="en-US" sz="1800" dirty="0" smtClean="0"/>
              <a:t>Correctness is impossible to establish or demonstrate</a:t>
            </a:r>
          </a:p>
          <a:p>
            <a:pPr marL="285750" indent="-285750">
              <a:spcBef>
                <a:spcPts val="15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</a:rPr>
              <a:t>Level 2: </a:t>
            </a:r>
            <a:r>
              <a:rPr lang="en-US" sz="2000" dirty="0" smtClean="0"/>
              <a:t>Purpose is to show failure (tester-biased view)</a:t>
            </a:r>
          </a:p>
          <a:p>
            <a:pPr marL="560070" lvl="1" indent="-285750">
              <a:spcBef>
                <a:spcPts val="500"/>
              </a:spcBef>
              <a:buFont typeface="Wingdings" pitchFamily="2" charset="2"/>
              <a:buChar char="§"/>
            </a:pPr>
            <a:r>
              <a:rPr lang="en-US" sz="1800" dirty="0" smtClean="0"/>
              <a:t>A negative view puts testers and developers into an adversarial relationship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91440" y="2999232"/>
            <a:ext cx="8961120" cy="3573730"/>
            <a:chOff x="152400" y="2725726"/>
            <a:chExt cx="8909914" cy="3692550"/>
          </a:xfrm>
        </p:grpSpPr>
        <p:sp>
          <p:nvSpPr>
            <p:cNvPr id="9" name="Rectangle 8"/>
            <p:cNvSpPr/>
            <p:nvPr/>
          </p:nvSpPr>
          <p:spPr>
            <a:xfrm>
              <a:off x="152400" y="2725726"/>
              <a:ext cx="8909914" cy="3692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781457"/>
              <a:ext cx="5334000" cy="36368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49" y="4097572"/>
              <a:ext cx="1712678" cy="17126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060" y="4097572"/>
              <a:ext cx="1712678" cy="1712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2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"/>
            <a:ext cx="91440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800" dirty="0" smtClean="0"/>
              <a:t>Levels 3, 4</a:t>
            </a:r>
            <a:r>
              <a:rPr lang="en-US" sz="3000" dirty="0" smtClean="0"/>
              <a:t> – “</a:t>
            </a:r>
            <a:r>
              <a:rPr lang="en-US" sz="3800" dirty="0" smtClean="0"/>
              <a:t>Mature” Testing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799"/>
            <a:ext cx="8686800" cy="3048001"/>
          </a:xfrm>
        </p:spPr>
        <p:txBody>
          <a:bodyPr>
            <a:noAutofit/>
          </a:bodyPr>
          <a:lstStyle/>
          <a:p>
            <a:pPr marL="285750" indent="-285750">
              <a:spcBef>
                <a:spcPts val="1500"/>
              </a:spcBef>
              <a:spcAft>
                <a:spcPts val="50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</a:rPr>
              <a:t>Level 3</a:t>
            </a:r>
            <a:r>
              <a:rPr lang="en-US" sz="2000" dirty="0" smtClean="0"/>
              <a:t>: Purpose is to show the presence of failures</a:t>
            </a:r>
          </a:p>
          <a:p>
            <a:pPr marL="560070" lvl="1" indent="-285750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1800" dirty="0" smtClean="0"/>
              <a:t>There are risks when using software</a:t>
            </a:r>
          </a:p>
          <a:p>
            <a:pPr marL="560070" lvl="1" indent="-285750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1800" dirty="0" smtClean="0"/>
              <a:t>Testers and developers cooperate to reduce risk </a:t>
            </a:r>
          </a:p>
          <a:p>
            <a:pPr marL="285750" indent="-285750">
              <a:spcBef>
                <a:spcPts val="3000"/>
              </a:spcBef>
              <a:spcAft>
                <a:spcPts val="50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00"/>
                </a:solidFill>
              </a:rPr>
              <a:t>Level 4: </a:t>
            </a:r>
            <a:r>
              <a:rPr lang="en-US" sz="2000" dirty="0" smtClean="0"/>
              <a:t>Purpose is to increase quality of the software</a:t>
            </a:r>
          </a:p>
          <a:p>
            <a:pPr marL="560070" lvl="1" indent="-285750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1800" dirty="0" smtClean="0"/>
              <a:t>Testing should be an integral part of the development process</a:t>
            </a:r>
          </a:p>
          <a:p>
            <a:pPr marL="560070" lvl="1" indent="-285750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1800" dirty="0" smtClean="0"/>
              <a:t>Testers and developers cooperate to improve the software quality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28600" y="4343400"/>
            <a:ext cx="8686800" cy="1371600"/>
          </a:xfrm>
          <a:prstGeom prst="rect">
            <a:avLst/>
          </a:prstGeom>
          <a:solidFill>
            <a:srgbClr val="000099"/>
          </a:solidFill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700"/>
              </a:spcBef>
              <a:spcAft>
                <a:spcPts val="300"/>
              </a:spcAft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How mature is your testing? </a:t>
            </a:r>
          </a:p>
          <a:p>
            <a:pPr marL="0" indent="0" algn="ctr" fontAlgn="auto">
              <a:spcBef>
                <a:spcPts val="700"/>
              </a:spcBef>
              <a:spcAft>
                <a:spcPts val="300"/>
              </a:spcAft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Are you at level 0, 1, 2, or 3? </a:t>
            </a:r>
          </a:p>
          <a:p>
            <a:pPr marL="0" indent="0" algn="ctr" fontAlgn="auto">
              <a:spcBef>
                <a:spcPts val="700"/>
              </a:spcBef>
              <a:spcAft>
                <a:spcPts val="300"/>
              </a:spcAft>
              <a:buNone/>
            </a:pPr>
            <a:r>
              <a:rPr lang="en-US" sz="2000" b="0" dirty="0" smtClean="0">
                <a:solidFill>
                  <a:srgbClr val="FFFF00"/>
                </a:solidFill>
              </a:rPr>
              <a:t>We hopes to teach you to become “change agents” (level 4)  </a:t>
            </a:r>
          </a:p>
        </p:txBody>
      </p:sp>
    </p:spTree>
    <p:extLst>
      <p:ext uri="{BB962C8B-B14F-4D97-AF65-F5344CB8AC3E}">
        <p14:creationId xmlns:p14="http://schemas.microsoft.com/office/powerpoint/2010/main" val="21361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>
            <a:noAutofit/>
          </a:bodyPr>
          <a:lstStyle/>
          <a:p>
            <a:pPr marL="298450" indent="-298450">
              <a:spcBef>
                <a:spcPts val="1200"/>
              </a:spcBef>
            </a:pPr>
            <a:r>
              <a:rPr lang="en-US" sz="2200" dirty="0" smtClean="0"/>
              <a:t>Testing is the most time consuming and expensive part of software development</a:t>
            </a:r>
          </a:p>
          <a:p>
            <a:pPr marL="298450" indent="-298450">
              <a:spcBef>
                <a:spcPts val="1200"/>
              </a:spcBef>
            </a:pPr>
            <a:r>
              <a:rPr lang="en-US" sz="2200" dirty="0" smtClean="0"/>
              <a:t>Not testing is even more expensive</a:t>
            </a:r>
          </a:p>
          <a:p>
            <a:pPr marL="298450" indent="-298450">
              <a:spcBef>
                <a:spcPts val="1200"/>
              </a:spcBef>
            </a:pPr>
            <a:r>
              <a:rPr lang="en-US" sz="2200" dirty="0" smtClean="0"/>
              <a:t>Having too little testing effort early increases the testing cost</a:t>
            </a:r>
          </a:p>
          <a:p>
            <a:pPr marL="298450" indent="-298450">
              <a:spcBef>
                <a:spcPts val="1200"/>
              </a:spcBef>
            </a:pPr>
            <a:r>
              <a:rPr lang="en-US" sz="2200" dirty="0" smtClean="0"/>
              <a:t>Planning for testing after develop is prohibitively expensive</a:t>
            </a:r>
          </a:p>
          <a:p>
            <a:pPr marL="298450" indent="-298450">
              <a:spcBef>
                <a:spcPts val="1200"/>
              </a:spcBef>
            </a:pPr>
            <a:r>
              <a:rPr lang="en-US" sz="2200" dirty="0"/>
              <a:t>A tester’s goal is to </a:t>
            </a:r>
            <a:r>
              <a:rPr lang="en-US" sz="2200" dirty="0" smtClean="0"/>
              <a:t>eliminate </a:t>
            </a:r>
            <a:r>
              <a:rPr lang="en-US" sz="2200" dirty="0"/>
              <a:t>faults as early as </a:t>
            </a:r>
            <a:r>
              <a:rPr lang="en-US" sz="2200" dirty="0" smtClean="0"/>
              <a:t>possible</a:t>
            </a:r>
          </a:p>
          <a:p>
            <a:pPr marL="298450" indent="-298450">
              <a:spcBef>
                <a:spcPts val="1200"/>
              </a:spcBef>
            </a:pPr>
            <a:r>
              <a:rPr lang="en-US" sz="2200" dirty="0" smtClean="0"/>
              <a:t>Testing improves software quality, reduce cost, and preserve customer satisfaction</a:t>
            </a:r>
          </a:p>
          <a:p>
            <a:pPr marL="298450" indent="-298450">
              <a:spcBef>
                <a:spcPts val="1200"/>
              </a:spcBef>
            </a:pPr>
            <a:endParaRPr lang="en-US" sz="2200" dirty="0"/>
          </a:p>
          <a:p>
            <a:pPr marL="298450" indent="-298450">
              <a:spcBef>
                <a:spcPts val="12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14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Fault, error, Failure</a:t>
            </a:r>
            <a:endParaRPr lang="en-US" sz="2200" dirty="0"/>
          </a:p>
          <a:p>
            <a:r>
              <a:rPr lang="en-US" sz="2200" dirty="0" smtClean="0"/>
              <a:t>Reachability, Infection, Propagation, and </a:t>
            </a:r>
            <a:r>
              <a:rPr lang="en-US" sz="2400" dirty="0" err="1" smtClean="0"/>
              <a:t>Revealability</a:t>
            </a:r>
            <a:r>
              <a:rPr lang="en-US" sz="2400" dirty="0" smtClean="0"/>
              <a:t> </a:t>
            </a:r>
            <a:r>
              <a:rPr lang="en-US" sz="2400" dirty="0"/>
              <a:t>(RIPR) </a:t>
            </a:r>
            <a:r>
              <a:rPr lang="en-US" sz="2400" dirty="0" smtClean="0"/>
              <a:t>model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8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 Everywhere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89" y="3633253"/>
            <a:ext cx="1648811" cy="122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72" y="2408145"/>
            <a:ext cx="1513985" cy="113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C:\Documents and Settings\rpanesar\My Documents\My Pictures\Microsoft Clip Organizer\j041004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78632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C:\Documents and Settings\rpanesar\My Documents\My Pictures\Microsoft Clip Organizer\j043305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35" y="1087347"/>
            <a:ext cx="1379103" cy="13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59" y="2528428"/>
            <a:ext cx="933654" cy="93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056827"/>
            <a:ext cx="1815577" cy="126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63" y="2551127"/>
            <a:ext cx="1244254" cy="104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MCj0415748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21" y="2302799"/>
            <a:ext cx="1583159" cy="159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sattleligh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31" y="2421465"/>
            <a:ext cx="1668462" cy="1257167"/>
          </a:xfrm>
          <a:prstGeom prst="rect">
            <a:avLst/>
          </a:prstGeom>
        </p:spPr>
      </p:pic>
      <p:pic>
        <p:nvPicPr>
          <p:cNvPr id="16" name="Picture 15" descr="Rocket-take-off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69" y="4282180"/>
            <a:ext cx="1595731" cy="2014558"/>
          </a:xfrm>
          <a:prstGeom prst="rect">
            <a:avLst/>
          </a:prstGeom>
        </p:spPr>
      </p:pic>
      <p:pic>
        <p:nvPicPr>
          <p:cNvPr id="17" name="Picture 16" descr="Therac-25-Medical-Accelerato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09" y="1066800"/>
            <a:ext cx="2958343" cy="1342441"/>
          </a:xfrm>
          <a:prstGeom prst="rect">
            <a:avLst/>
          </a:prstGeom>
        </p:spPr>
      </p:pic>
      <p:pic>
        <p:nvPicPr>
          <p:cNvPr id="18" name="Picture 17" descr="car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7" y="5448125"/>
            <a:ext cx="1971052" cy="952675"/>
          </a:xfrm>
          <a:prstGeom prst="rect">
            <a:avLst/>
          </a:prstGeom>
        </p:spPr>
      </p:pic>
      <p:pic>
        <p:nvPicPr>
          <p:cNvPr id="19" name="Picture 18" descr="car2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" y="1066800"/>
            <a:ext cx="1473725" cy="1105294"/>
          </a:xfrm>
          <a:prstGeom prst="rect">
            <a:avLst/>
          </a:prstGeom>
        </p:spPr>
      </p:pic>
      <p:pic>
        <p:nvPicPr>
          <p:cNvPr id="20" name="Picture 19" descr="sw-car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7" y="4022151"/>
            <a:ext cx="1665703" cy="1311849"/>
          </a:xfrm>
          <a:prstGeom prst="rect">
            <a:avLst/>
          </a:prstGeom>
        </p:spPr>
      </p:pic>
      <p:pic>
        <p:nvPicPr>
          <p:cNvPr id="21" name="Picture 20" descr="traffic-light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18" y="5014132"/>
            <a:ext cx="1863745" cy="1301710"/>
          </a:xfrm>
          <a:prstGeom prst="rect">
            <a:avLst/>
          </a:prstGeom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39" y="1119767"/>
            <a:ext cx="1453378" cy="10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46" y="3799794"/>
            <a:ext cx="920253" cy="10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05" y="1066800"/>
            <a:ext cx="3385390" cy="2286794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419100" y="4229895"/>
            <a:ext cx="8305800" cy="1942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 smtClean="0">
                <a:solidFill>
                  <a:srgbClr val="FFFF00"/>
                </a:solidFill>
              </a:rPr>
              <a:t>Bug</a:t>
            </a:r>
            <a:r>
              <a:rPr lang="en-US" sz="2000" b="0" dirty="0" smtClean="0"/>
              <a:t> is used informally.</a:t>
            </a:r>
          </a:p>
          <a:p>
            <a:r>
              <a:rPr lang="en-US" sz="2000" b="0" dirty="0" smtClean="0"/>
              <a:t>Fault? Error? Or failure?</a:t>
            </a:r>
          </a:p>
          <a:p>
            <a:r>
              <a:rPr lang="en-US" sz="2000" b="0" dirty="0" smtClean="0"/>
              <a:t>This course will try to use words that have </a:t>
            </a:r>
            <a:r>
              <a:rPr lang="en-US" sz="2000" b="0" dirty="0" smtClean="0">
                <a:solidFill>
                  <a:srgbClr val="FFFF00"/>
                </a:solidFill>
              </a:rPr>
              <a:t>precise</a:t>
            </a:r>
            <a:r>
              <a:rPr lang="en-US" sz="2000" b="0" dirty="0" smtClean="0"/>
              <a:t>, </a:t>
            </a:r>
            <a:r>
              <a:rPr lang="en-US" sz="2000" b="0" dirty="0" smtClean="0">
                <a:solidFill>
                  <a:srgbClr val="FFFF00"/>
                </a:solidFill>
              </a:rPr>
              <a:t>defined</a:t>
            </a:r>
            <a:r>
              <a:rPr lang="en-US" sz="2000" b="0" dirty="0" smtClean="0"/>
              <a:t>, and </a:t>
            </a:r>
            <a:r>
              <a:rPr lang="en-US" sz="2000" b="0" dirty="0" smtClean="0">
                <a:solidFill>
                  <a:srgbClr val="FFFF00"/>
                </a:solidFill>
              </a:rPr>
              <a:t>unambiguous</a:t>
            </a:r>
            <a:r>
              <a:rPr lang="en-US" sz="2000" b="0" dirty="0" smtClean="0"/>
              <a:t> meaning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74320" y="990600"/>
            <a:ext cx="5105400" cy="2623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 smtClean="0"/>
              <a:t>“ ‘Bug’ – </a:t>
            </a:r>
            <a:r>
              <a:rPr lang="en-US" sz="1800" b="0" i="1" dirty="0" smtClean="0"/>
              <a:t>as </a:t>
            </a:r>
            <a:r>
              <a:rPr lang="en-US" sz="1800" b="0" i="1" dirty="0"/>
              <a:t>such </a:t>
            </a:r>
            <a:r>
              <a:rPr lang="en-US" sz="1800" b="0" i="1" dirty="0" smtClean="0"/>
              <a:t>little </a:t>
            </a:r>
            <a:r>
              <a:rPr lang="en-US" sz="1800" b="0" i="1" dirty="0"/>
              <a:t>faults and difficulties are </a:t>
            </a:r>
            <a:r>
              <a:rPr lang="en-US" sz="1800" b="0" i="1" dirty="0" smtClean="0"/>
              <a:t>called – show themselves</a:t>
            </a:r>
            <a:r>
              <a:rPr lang="en-US" sz="1800" b="0" i="1" dirty="0"/>
              <a:t>, and </a:t>
            </a:r>
            <a:r>
              <a:rPr lang="en-US" sz="1800" b="0" i="1" dirty="0" smtClean="0"/>
              <a:t>months </a:t>
            </a:r>
            <a:r>
              <a:rPr lang="en-US" sz="1800" b="0" i="1" dirty="0"/>
              <a:t>of anxious watching, </a:t>
            </a:r>
            <a:r>
              <a:rPr lang="en-US" sz="1800" b="0" i="1" dirty="0" smtClean="0"/>
              <a:t>study</a:t>
            </a:r>
            <a:r>
              <a:rPr lang="en-US" sz="1800" b="0" i="1" dirty="0"/>
              <a:t>,</a:t>
            </a:r>
            <a:r>
              <a:rPr lang="en-US" sz="1800" b="0" i="1" dirty="0" smtClean="0"/>
              <a:t> </a:t>
            </a:r>
            <a:r>
              <a:rPr lang="en-US" sz="1800" b="0" i="1" dirty="0"/>
              <a:t>and labor are requisite before </a:t>
            </a:r>
            <a:r>
              <a:rPr lang="en-US" sz="1800" b="0" i="1" dirty="0" smtClean="0"/>
              <a:t>commercial success – or failure – is certainly </a:t>
            </a:r>
            <a:r>
              <a:rPr lang="en-US" sz="1800" b="0" i="1" dirty="0"/>
              <a:t>reached.” </a:t>
            </a:r>
            <a:r>
              <a:rPr lang="en-US" sz="1800" b="0" i="1" dirty="0" smtClean="0"/>
              <a:t>[Thomas Edison, 1878]</a:t>
            </a:r>
            <a:endParaRPr lang="en-US" sz="1800" b="0" i="1" dirty="0"/>
          </a:p>
        </p:txBody>
      </p:sp>
      <p:sp>
        <p:nvSpPr>
          <p:cNvPr id="7" name="Rectangle 6"/>
          <p:cNvSpPr/>
          <p:nvPr/>
        </p:nvSpPr>
        <p:spPr>
          <a:xfrm>
            <a:off x="304800" y="3090672"/>
            <a:ext cx="8420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[Did </a:t>
            </a:r>
            <a:r>
              <a:rPr lang="en-US" sz="16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You Know? Edison Coined the Term “</a:t>
            </a:r>
            <a:r>
              <a:rPr lang="en-US" sz="1600" b="0" i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Bug</a:t>
            </a:r>
            <a:r>
              <a:rPr lang="en-US" sz="16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”, http://</a:t>
            </a:r>
            <a:r>
              <a:rPr lang="en-US" sz="1600" b="0" i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theinstitute.ieee.org/tech-history/technology-history/did-you-know-edison-coined-the-term-bug, IEEE 2013]</a:t>
            </a:r>
            <a:endParaRPr lang="en-US" sz="1600" b="0" i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173427" y="4343400"/>
            <a:ext cx="989373" cy="752559"/>
            <a:chOff x="6004290" y="2871291"/>
            <a:chExt cx="989373" cy="752559"/>
          </a:xfrm>
        </p:grpSpPr>
        <p:sp>
          <p:nvSpPr>
            <p:cNvPr id="19" name="Oval 18"/>
            <p:cNvSpPr/>
            <p:nvPr/>
          </p:nvSpPr>
          <p:spPr bwMode="auto">
            <a:xfrm>
              <a:off x="6086282" y="2871291"/>
              <a:ext cx="825388" cy="752559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4290" y="2985961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BUG</a:t>
              </a:r>
              <a:endPara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6207157" y="2981501"/>
              <a:ext cx="583638" cy="53213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903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Fault, Error, and Failure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42900" y="1066800"/>
            <a:ext cx="84963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Fault</a:t>
            </a:r>
            <a:r>
              <a:rPr lang="en-US" sz="2200" b="0" dirty="0" smtClean="0"/>
              <a:t>: a static defect </a:t>
            </a:r>
            <a:r>
              <a:rPr lang="en-US" sz="2200" b="0" dirty="0"/>
              <a:t>in the </a:t>
            </a:r>
            <a:r>
              <a:rPr lang="en-US" sz="2200" b="0" dirty="0" smtClean="0"/>
              <a:t>software’s source code </a:t>
            </a:r>
          </a:p>
          <a:p>
            <a:pPr marL="642938" lvl="1" indent="-184150">
              <a:spcBef>
                <a:spcPts val="1000"/>
              </a:spcBef>
            </a:pPr>
            <a:r>
              <a:rPr lang="en-US" sz="2000" b="0" dirty="0" smtClean="0"/>
              <a:t>Cause of a problem</a:t>
            </a:r>
          </a:p>
          <a:p>
            <a:pPr>
              <a:spcBef>
                <a:spcPts val="24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Error</a:t>
            </a:r>
            <a:r>
              <a:rPr lang="en-US" sz="2200" b="0" dirty="0" smtClean="0"/>
              <a:t>: An incorrect internal state that is the manifestation of some fault</a:t>
            </a:r>
          </a:p>
          <a:p>
            <a:pPr marL="642938" lvl="1" indent="-184150">
              <a:spcBef>
                <a:spcPts val="1000"/>
              </a:spcBef>
            </a:pPr>
            <a:r>
              <a:rPr lang="en-US" sz="2000" b="0" dirty="0" smtClean="0"/>
              <a:t>Erroneous program state caused by execution of the defect</a:t>
            </a:r>
          </a:p>
          <a:p>
            <a:pPr>
              <a:spcBef>
                <a:spcPts val="2400"/>
              </a:spcBef>
            </a:pPr>
            <a:r>
              <a:rPr lang="en-US" sz="2200" b="0" dirty="0" smtClean="0">
                <a:solidFill>
                  <a:srgbClr val="FFFF00"/>
                </a:solidFill>
              </a:rPr>
              <a:t>Failure</a:t>
            </a:r>
            <a:r>
              <a:rPr lang="en-US" sz="2200" b="0" dirty="0" smtClean="0"/>
              <a:t>: External, incorrect behavior with respect </a:t>
            </a:r>
            <a:r>
              <a:rPr lang="en-US" sz="2200" b="0" dirty="0"/>
              <a:t>to the requirements or other descriptions of the expected </a:t>
            </a:r>
            <a:r>
              <a:rPr lang="en-US" sz="2200" b="0" dirty="0" smtClean="0"/>
              <a:t>behavior</a:t>
            </a:r>
          </a:p>
          <a:p>
            <a:pPr marL="642938" lvl="1" indent="-184150">
              <a:spcBef>
                <a:spcPts val="1000"/>
              </a:spcBef>
            </a:pPr>
            <a:r>
              <a:rPr lang="en-US" sz="2000" b="0" dirty="0" smtClean="0"/>
              <a:t>Propagation of erroneous state to the program outputs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Failures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78408"/>
            <a:ext cx="8686800" cy="5486399"/>
          </a:xfrm>
        </p:spPr>
        <p:txBody>
          <a:bodyPr>
            <a:noAutofit/>
          </a:bodyPr>
          <a:lstStyle/>
          <a:p>
            <a:pPr marL="182880" lvl="1">
              <a:spcBef>
                <a:spcPts val="1700"/>
              </a:spcBef>
              <a:spcAft>
                <a:spcPts val="0"/>
              </a:spcAft>
            </a:pPr>
            <a:r>
              <a:rPr lang="en-US" sz="1700" dirty="0" smtClean="0"/>
              <a:t>2016: Nissan recalled 4 millions cars from the market due to software failure in the airbag sensory detectors. </a:t>
            </a:r>
          </a:p>
          <a:p>
            <a:pPr marL="182880" lvl="1">
              <a:spcBef>
                <a:spcPts val="1700"/>
              </a:spcBef>
              <a:spcAft>
                <a:spcPts val="0"/>
              </a:spcAft>
            </a:pPr>
            <a:r>
              <a:rPr lang="en-US" sz="1700" dirty="0" smtClean="0"/>
              <a:t>2016: Information lost </a:t>
            </a:r>
            <a:r>
              <a:rPr lang="en-US" sz="1700" dirty="0"/>
              <a:t>after clicking the back button while using TurboTax web </a:t>
            </a:r>
            <a:r>
              <a:rPr lang="en-US" sz="1700" dirty="0" smtClean="0"/>
              <a:t>software</a:t>
            </a:r>
          </a:p>
          <a:p>
            <a:pPr marL="182880" lvl="1">
              <a:spcBef>
                <a:spcPts val="1700"/>
              </a:spcBef>
              <a:spcAft>
                <a:spcPts val="0"/>
              </a:spcAft>
            </a:pPr>
            <a:r>
              <a:rPr lang="en-US" sz="1700" dirty="0" smtClean="0"/>
              <a:t>2015: Bloomberg’s trading terminal failures forced the British government to postpone $4.4 billion debt sale </a:t>
            </a:r>
          </a:p>
          <a:p>
            <a:pPr marL="182880" lvl="1">
              <a:spcBef>
                <a:spcPts val="1700"/>
              </a:spcBef>
              <a:spcAft>
                <a:spcPts val="0"/>
              </a:spcAft>
            </a:pPr>
            <a:r>
              <a:rPr lang="en-US" sz="1700" dirty="0" smtClean="0"/>
              <a:t>2014: Dropbox’s </a:t>
            </a:r>
            <a:r>
              <a:rPr lang="en-US" sz="1700" dirty="0"/>
              <a:t>outage was due to a fault in a maintenance script</a:t>
            </a:r>
          </a:p>
          <a:p>
            <a:pPr marL="182880" lvl="1">
              <a:spcBef>
                <a:spcPts val="1700"/>
              </a:spcBef>
              <a:spcAft>
                <a:spcPts val="0"/>
              </a:spcAft>
            </a:pPr>
            <a:r>
              <a:rPr lang="en-US" sz="1700" dirty="0" smtClean="0"/>
              <a:t>2012: </a:t>
            </a:r>
            <a:r>
              <a:rPr lang="en-US" sz="1700" dirty="0"/>
              <a:t>Faults in a new </a:t>
            </a:r>
            <a:r>
              <a:rPr lang="en-US" sz="1700" dirty="0" smtClean="0"/>
              <a:t>Knight </a:t>
            </a:r>
            <a:r>
              <a:rPr lang="en-US" sz="1700" dirty="0"/>
              <a:t>Capital’s trading </a:t>
            </a:r>
            <a:r>
              <a:rPr lang="en-US" sz="1700" dirty="0" smtClean="0"/>
              <a:t>software causes </a:t>
            </a:r>
            <a:r>
              <a:rPr lang="en-US" sz="1700" dirty="0"/>
              <a:t>$440 millions</a:t>
            </a:r>
            <a:endParaRPr lang="en-US" sz="1700" dirty="0" smtClean="0"/>
          </a:p>
          <a:p>
            <a:pPr marL="182880" lvl="1">
              <a:spcBef>
                <a:spcPts val="1700"/>
              </a:spcBef>
              <a:spcAft>
                <a:spcPts val="0"/>
              </a:spcAft>
            </a:pPr>
            <a:r>
              <a:rPr lang="en-US" sz="1700" dirty="0" smtClean="0"/>
              <a:t>2003: </a:t>
            </a:r>
            <a:r>
              <a:rPr lang="en-US" sz="1700" dirty="0"/>
              <a:t>Northeast blackout: The alarm system in the energy management system failed due to a software error and operators were not informed of the power overload in the system – affected 40 million people in 8 US states, 10 million people in Ontario, </a:t>
            </a:r>
            <a:r>
              <a:rPr lang="en-US" sz="1700" dirty="0" smtClean="0"/>
              <a:t>Canada</a:t>
            </a:r>
            <a:endParaRPr lang="en-US" sz="1700" dirty="0"/>
          </a:p>
          <a:p>
            <a:pPr marL="182880" lvl="1">
              <a:spcBef>
                <a:spcPts val="1700"/>
              </a:spcBef>
              <a:spcAft>
                <a:spcPts val="0"/>
              </a:spcAft>
            </a:pPr>
            <a:r>
              <a:rPr lang="en-US" sz="1700" kern="0" dirty="0" smtClean="0"/>
              <a:t>1999: </a:t>
            </a:r>
            <a:r>
              <a:rPr lang="en-US" sz="1700" kern="0" dirty="0"/>
              <a:t>NASA’s Mars </a:t>
            </a:r>
            <a:r>
              <a:rPr lang="en-US" sz="1700" kern="0" dirty="0" smtClean="0"/>
              <a:t>lander</a:t>
            </a:r>
            <a:r>
              <a:rPr lang="en-US" sz="1700" kern="0" dirty="0"/>
              <a:t> </a:t>
            </a:r>
            <a:r>
              <a:rPr lang="en-US" sz="1700" kern="0" dirty="0" smtClean="0"/>
              <a:t>crashed </a:t>
            </a:r>
            <a:r>
              <a:rPr lang="en-US" sz="1700" kern="0" dirty="0"/>
              <a:t>due to a unit integration </a:t>
            </a:r>
            <a:r>
              <a:rPr lang="en-US" sz="1700" kern="0" dirty="0" smtClean="0"/>
              <a:t>fault</a:t>
            </a:r>
          </a:p>
          <a:p>
            <a:pPr marL="182880" lvl="1">
              <a:spcBef>
                <a:spcPts val="1700"/>
              </a:spcBef>
              <a:spcAft>
                <a:spcPts val="0"/>
              </a:spcAft>
            </a:pPr>
            <a:r>
              <a:rPr lang="en-US" sz="1700" dirty="0" smtClean="0"/>
              <a:t>1997: </a:t>
            </a:r>
            <a:r>
              <a:rPr lang="en-US" sz="1700" dirty="0" err="1" smtClean="0"/>
              <a:t>Ariane</a:t>
            </a:r>
            <a:r>
              <a:rPr lang="en-US" sz="1700" dirty="0" smtClean="0"/>
              <a:t> </a:t>
            </a:r>
            <a:r>
              <a:rPr lang="en-US" sz="1700" dirty="0"/>
              <a:t>5 explosion: Exception-handling bug forced self-destruct on maiden flight (64-bit to 16-bit conversion), causing $370 </a:t>
            </a:r>
            <a:r>
              <a:rPr lang="en-US" sz="1700" dirty="0" smtClean="0"/>
              <a:t>millions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Important is Testing?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295400"/>
            <a:ext cx="9015984" cy="39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4863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Safety critical, real-time software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Embedded software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Enterprise applications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Security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Web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Mobile </a:t>
            </a:r>
          </a:p>
          <a:p>
            <a:pPr>
              <a:spcBef>
                <a:spcPts val="1200"/>
              </a:spcBef>
            </a:pPr>
            <a:endParaRPr lang="en-US" sz="1600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04088" y="4282719"/>
            <a:ext cx="7756630" cy="541897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FD78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Software testing is getting more important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04088" y="5029200"/>
            <a:ext cx="7756630" cy="975081"/>
          </a:xfrm>
          <a:prstGeom prst="rect">
            <a:avLst/>
          </a:prstGeom>
          <a:gradFill flip="none" rotWithShape="1">
            <a:gsLst>
              <a:gs pos="0">
                <a:srgbClr val="0033CC">
                  <a:shade val="30000"/>
                  <a:satMod val="115000"/>
                </a:srgbClr>
              </a:gs>
              <a:gs pos="50000">
                <a:srgbClr val="0033CC">
                  <a:shade val="67500"/>
                  <a:satMod val="115000"/>
                </a:srgbClr>
              </a:gs>
              <a:gs pos="100000">
                <a:srgbClr val="0033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FFFD78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What are we trying to do when we test ?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What are our goals ?</a:t>
            </a:r>
            <a:endParaRPr lang="en-US" sz="2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Software Testing?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126" y="1066800"/>
            <a:ext cx="8191162" cy="5071134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Testing </a:t>
            </a:r>
            <a:r>
              <a:rPr lang="en-US" sz="2200" dirty="0" smtClean="0"/>
              <a:t>= process of finding input values to check against a software </a:t>
            </a:r>
            <a:r>
              <a:rPr lang="en-US" sz="2200" i="1" dirty="0" smtClean="0">
                <a:solidFill>
                  <a:srgbClr val="A7FEFF"/>
                </a:solidFill>
              </a:rPr>
              <a:t>(focus of this course)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Debugging</a:t>
            </a:r>
            <a:r>
              <a:rPr lang="en-US" sz="2200" dirty="0" smtClean="0"/>
              <a:t> = process of finding a fault given a failure</a:t>
            </a:r>
            <a:endParaRPr lang="en-US" sz="2200" dirty="0"/>
          </a:p>
          <a:p>
            <a:pPr marL="0" indent="0">
              <a:spcBef>
                <a:spcPts val="1500"/>
              </a:spcBef>
              <a:buNone/>
            </a:pPr>
            <a:endParaRPr lang="en-US" sz="2200" dirty="0"/>
          </a:p>
          <a:p>
            <a:pPr lvl="1">
              <a:spcBef>
                <a:spcPts val="1500"/>
              </a:spcBef>
            </a:pP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546368" y="1905000"/>
            <a:ext cx="729283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 indent="-91440" algn="ctr">
              <a:spcBef>
                <a:spcPts val="1500"/>
              </a:spcBef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case 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consists of 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test values 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expected results</a:t>
            </a:r>
          </a:p>
        </p:txBody>
      </p:sp>
      <p:sp>
        <p:nvSpPr>
          <p:cNvPr id="20" name="Oval 19"/>
          <p:cNvSpPr/>
          <p:nvPr/>
        </p:nvSpPr>
        <p:spPr>
          <a:xfrm>
            <a:off x="5078973" y="3257490"/>
            <a:ext cx="3684027" cy="84166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13521" y="3654012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42872" y="3654012"/>
            <a:ext cx="822960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3528" y="3326969"/>
            <a:ext cx="17008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Test </a:t>
            </a:r>
            <a:r>
              <a:rPr lang="en-US" sz="2000" b="0" dirty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values </a:t>
            </a:r>
            <a:endParaRPr lang="en-US" sz="2000" b="0" dirty="0" smtClean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(inputs)</a:t>
            </a:r>
            <a:endParaRPr lang="en-US" sz="20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45373" y="3342458"/>
            <a:ext cx="1104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Actual results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26208" y="3384330"/>
            <a:ext cx="1711927" cy="539364"/>
            <a:chOff x="2965600" y="5669177"/>
            <a:chExt cx="1711927" cy="539364"/>
          </a:xfrm>
        </p:grpSpPr>
        <p:sp>
          <p:nvSpPr>
            <p:cNvPr id="27" name="Rectangle 26"/>
            <p:cNvSpPr/>
            <p:nvPr/>
          </p:nvSpPr>
          <p:spPr>
            <a:xfrm>
              <a:off x="3091667" y="5727397"/>
              <a:ext cx="1459791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Program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65600" y="5669177"/>
              <a:ext cx="1711927" cy="53936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163695" y="3342458"/>
            <a:ext cx="1401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D5FC79"/>
                </a:solidFill>
                <a:latin typeface="Verdana" charset="0"/>
                <a:ea typeface="Verdana" charset="0"/>
                <a:cs typeface="Verdana" charset="0"/>
              </a:rPr>
              <a:t>Expected results</a:t>
            </a:r>
            <a:endParaRPr lang="en-US" sz="2000" b="0" dirty="0">
              <a:solidFill>
                <a:srgbClr val="D5FC7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44576" y="3435398"/>
            <a:ext cx="1401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vs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25368" y="3200400"/>
            <a:ext cx="1708232" cy="915136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" y="4267200"/>
            <a:ext cx="8305800" cy="1107996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Font typeface="+mj-lt"/>
              <a:buAutoNum type="arabicPeriod"/>
            </a:pPr>
            <a:r>
              <a:rPr lang="en-US" sz="2200" b="0" dirty="0" smtClean="0">
                <a:latin typeface="Verdana" charset="0"/>
                <a:ea typeface="Verdana" charset="0"/>
                <a:cs typeface="Verdana" charset="0"/>
              </a:rPr>
              <a:t>Testing is fundamentally about choosing finite sets of values from the input domain of the software being tested</a:t>
            </a:r>
            <a:endParaRPr lang="en-US" sz="22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" y="5520155"/>
            <a:ext cx="8305800" cy="769441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Font typeface="+mj-lt"/>
              <a:buAutoNum type="arabicPeriod" startAt="2"/>
            </a:pPr>
            <a:r>
              <a:rPr lang="en-US" sz="2200" b="0" dirty="0" smtClean="0">
                <a:latin typeface="Verdana" charset="0"/>
                <a:ea typeface="Verdana" charset="0"/>
                <a:cs typeface="Verdana" charset="0"/>
              </a:rPr>
              <a:t>Given </a:t>
            </a:r>
            <a:r>
              <a:rPr lang="en-US" sz="2200" b="0" dirty="0">
                <a:latin typeface="Verdana" charset="0"/>
                <a:ea typeface="Verdana" charset="0"/>
                <a:cs typeface="Verdana" charset="0"/>
              </a:rPr>
              <a:t>the test inputs, compare the actual results with the 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4369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5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Validation and Verification (IEEE)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FF00"/>
                </a:solidFill>
              </a:rPr>
              <a:t>Validation</a:t>
            </a:r>
            <a:r>
              <a:rPr lang="en-US" sz="2200" dirty="0"/>
              <a:t> : The process of evaluating software </a:t>
            </a:r>
            <a:r>
              <a:rPr lang="en-US" sz="2200" dirty="0">
                <a:solidFill>
                  <a:srgbClr val="FFFF00"/>
                </a:solidFill>
              </a:rPr>
              <a:t>at the end</a:t>
            </a:r>
            <a:r>
              <a:rPr lang="en-US" sz="2200" dirty="0"/>
              <a:t> of software development  to ensure </a:t>
            </a:r>
            <a:r>
              <a:rPr lang="en-US" sz="2200" dirty="0">
                <a:solidFill>
                  <a:srgbClr val="FFFF00"/>
                </a:solidFill>
              </a:rPr>
              <a:t>compliance with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intended </a:t>
            </a:r>
            <a:r>
              <a:rPr lang="en-US" sz="2200" dirty="0" smtClean="0">
                <a:solidFill>
                  <a:srgbClr val="FFFF00"/>
                </a:solidFill>
              </a:rPr>
              <a:t>usage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Not done by developers, but by experts in the intended usage of the software</a:t>
            </a:r>
            <a:endParaRPr lang="en-US" sz="2000" dirty="0"/>
          </a:p>
          <a:p>
            <a:pPr lvl="1"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FF00"/>
                </a:solidFill>
              </a:rPr>
              <a:t>Verification</a:t>
            </a:r>
            <a:r>
              <a:rPr lang="en-US" sz="2200" dirty="0"/>
              <a:t> : The process of determining whether the products of </a:t>
            </a:r>
            <a:r>
              <a:rPr lang="en-US" sz="2200" dirty="0">
                <a:solidFill>
                  <a:srgbClr val="FFFF00"/>
                </a:solidFill>
              </a:rPr>
              <a:t>a given phase </a:t>
            </a:r>
            <a:r>
              <a:rPr lang="en-US" sz="2200" dirty="0"/>
              <a:t>of the software development process </a:t>
            </a:r>
            <a:r>
              <a:rPr lang="en-US" sz="2200" dirty="0">
                <a:solidFill>
                  <a:srgbClr val="FFFF00"/>
                </a:solidFill>
              </a:rPr>
              <a:t>fulfill the requirements</a:t>
            </a:r>
            <a:r>
              <a:rPr lang="en-US" sz="2200" dirty="0"/>
              <a:t> established during the </a:t>
            </a:r>
            <a:r>
              <a:rPr lang="en-US" sz="2200" dirty="0" smtClean="0"/>
              <a:t>previous phase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Requires technical background on the software, normally done by developers at the various stages of development</a:t>
            </a:r>
            <a:endParaRPr lang="en-US" sz="2000" dirty="0"/>
          </a:p>
          <a:p>
            <a:pPr algn="ctr">
              <a:spcBef>
                <a:spcPts val="0"/>
              </a:spcBef>
              <a:buNone/>
            </a:pPr>
            <a:endParaRPr lang="en-US" sz="1200" dirty="0" smtClean="0"/>
          </a:p>
          <a:p>
            <a:pPr algn="ctr">
              <a:spcBef>
                <a:spcPts val="1200"/>
              </a:spcBef>
              <a:buNone/>
            </a:pPr>
            <a:r>
              <a:rPr lang="en-US" sz="2200" dirty="0" smtClean="0"/>
              <a:t>IV&amp;V stands </a:t>
            </a:r>
            <a:r>
              <a:rPr lang="en-US" sz="2200" dirty="0"/>
              <a:t>for “</a:t>
            </a:r>
            <a:r>
              <a:rPr lang="en-US" sz="2200" i="1" dirty="0"/>
              <a:t>independent verification and validation</a:t>
            </a:r>
            <a:r>
              <a:rPr lang="en-US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7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Custom 7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9680</TotalTime>
  <Words>1004</Words>
  <Application>Microsoft Macintosh PowerPoint</Application>
  <PresentationFormat>On-screen Show (4:3)</PresentationFormat>
  <Paragraphs>147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Apple Braille</vt:lpstr>
      <vt:lpstr>Bookman Old Style</vt:lpstr>
      <vt:lpstr>Calibri</vt:lpstr>
      <vt:lpstr>Century Schoolbook</vt:lpstr>
      <vt:lpstr>Gill Sans MT</vt:lpstr>
      <vt:lpstr>Times New Roman</vt:lpstr>
      <vt:lpstr>Verdana</vt:lpstr>
      <vt:lpstr>Wingdings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Software Testing Introduction  CS 4501 / 6501  Software Testing</vt:lpstr>
      <vt:lpstr>Software is Everywhere</vt:lpstr>
      <vt:lpstr>Bug?</vt:lpstr>
      <vt:lpstr>Fault, Error, and Failure</vt:lpstr>
      <vt:lpstr>Software Failures</vt:lpstr>
      <vt:lpstr>How Important is Testing?</vt:lpstr>
      <vt:lpstr>Testing in the 21st Century</vt:lpstr>
      <vt:lpstr>What is Software Testing? </vt:lpstr>
      <vt:lpstr>Validation and Verification (IEEE)</vt:lpstr>
      <vt:lpstr>Testing and  SW Development Lifecycle</vt:lpstr>
      <vt:lpstr>Quality Checking and  Quality Assurance</vt:lpstr>
      <vt:lpstr>Testing Goals Based on  Test Process Maturity</vt:lpstr>
      <vt:lpstr>Level 0 – Debug Only?</vt:lpstr>
      <vt:lpstr>Levels 1, 2 – Developer vs Tester?</vt:lpstr>
      <vt:lpstr>Levels 3, 4 – “Mature” Testing</vt:lpstr>
      <vt:lpstr>Summary</vt:lpstr>
      <vt:lpstr>What’s Next?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607</cp:revision>
  <cp:lastPrinted>2017-06-01T12:36:04Z</cp:lastPrinted>
  <dcterms:created xsi:type="dcterms:W3CDTF">2017-07-01T01:04:54Z</dcterms:created>
  <dcterms:modified xsi:type="dcterms:W3CDTF">2017-08-15T20:20:30Z</dcterms:modified>
  <cp:category/>
</cp:coreProperties>
</file>