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20"/>
  </p:notesMasterIdLst>
  <p:handoutMasterIdLst>
    <p:handoutMasterId r:id="rId21"/>
  </p:handoutMasterIdLst>
  <p:sldIdLst>
    <p:sldId id="262" r:id="rId6"/>
    <p:sldId id="643" r:id="rId7"/>
    <p:sldId id="617" r:id="rId8"/>
    <p:sldId id="630" r:id="rId9"/>
    <p:sldId id="631" r:id="rId10"/>
    <p:sldId id="633" r:id="rId11"/>
    <p:sldId id="634" r:id="rId12"/>
    <p:sldId id="635" r:id="rId13"/>
    <p:sldId id="636" r:id="rId14"/>
    <p:sldId id="637" r:id="rId15"/>
    <p:sldId id="645" r:id="rId16"/>
    <p:sldId id="641" r:id="rId17"/>
    <p:sldId id="642" r:id="rId18"/>
    <p:sldId id="632" r:id="rId19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DA9"/>
    <a:srgbClr val="FFD6A9"/>
    <a:srgbClr val="000099"/>
    <a:srgbClr val="FFFFFF"/>
    <a:srgbClr val="FF4C00"/>
    <a:srgbClr val="FFFD78"/>
    <a:srgbClr val="73FA00"/>
    <a:srgbClr val="00FF00"/>
    <a:srgbClr val="D5FC79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4" autoAdjust="0"/>
    <p:restoredTop sz="88262" autoAdjust="0"/>
  </p:normalViewPr>
  <p:slideViewPr>
    <p:cSldViewPr>
      <p:cViewPr>
        <p:scale>
          <a:sx n="78" d="100"/>
          <a:sy n="78" d="100"/>
        </p:scale>
        <p:origin x="1568" y="600"/>
      </p:cViewPr>
      <p:guideLst>
        <p:guide orient="horz" pos="1872"/>
        <p:guide pos="2208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6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5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0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© </a:t>
            </a:r>
            <a:r>
              <a:rPr lang="de-DE" dirty="0" err="1" smtClean="0">
                <a:latin typeface="Gill Sans MT" charset="0"/>
                <a:ea typeface="Gill Sans MT" charset="0"/>
                <a:cs typeface="Gill Sans MT" charset="0"/>
              </a:rPr>
              <a:t>Praphamontripong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s.virginia.edu/~up3f/swtesting/inclass/inclass1-faultypgm.doc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43000"/>
            <a:ext cx="83058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Faults, Errors, Failures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1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Four conditions necessary for a failure to be observed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R</a:t>
            </a:r>
            <a:r>
              <a:rPr lang="en-US" sz="2000" dirty="0" smtClean="0"/>
              <a:t>eachability</a:t>
            </a:r>
          </a:p>
          <a:p>
            <a:pPr lvl="1"/>
            <a:r>
              <a:rPr lang="en-US" sz="1800" dirty="0" smtClean="0"/>
              <a:t>The fault is reached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I</a:t>
            </a:r>
            <a:r>
              <a:rPr lang="en-US" sz="2000" dirty="0" smtClean="0"/>
              <a:t>nfection</a:t>
            </a:r>
          </a:p>
          <a:p>
            <a:pPr lvl="1"/>
            <a:r>
              <a:rPr lang="en-US" sz="1800" dirty="0" smtClean="0"/>
              <a:t>Execution of the fault leads to an incorrect program state (error)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P</a:t>
            </a:r>
            <a:r>
              <a:rPr lang="en-US" sz="2000" dirty="0" smtClean="0"/>
              <a:t>ropagation</a:t>
            </a:r>
          </a:p>
          <a:p>
            <a:pPr lvl="1"/>
            <a:r>
              <a:rPr lang="en-US" sz="1800" dirty="0" smtClean="0"/>
              <a:t>The infected state must cause the program output or final state to be incorrect (failure)</a:t>
            </a:r>
          </a:p>
          <a:p>
            <a:r>
              <a:rPr lang="en-US" sz="2000" b="1" dirty="0" err="1" smtClean="0">
                <a:solidFill>
                  <a:srgbClr val="FFFF00"/>
                </a:solidFill>
              </a:rPr>
              <a:t>R</a:t>
            </a:r>
            <a:r>
              <a:rPr lang="en-US" sz="2000" dirty="0" err="1" smtClean="0"/>
              <a:t>evealability</a:t>
            </a:r>
            <a:endParaRPr lang="en-US" sz="2000" dirty="0" smtClean="0"/>
          </a:p>
          <a:p>
            <a:pPr lvl="1"/>
            <a:r>
              <a:rPr lang="en-US" sz="1800" dirty="0" smtClean="0"/>
              <a:t>The tester must observe part of the incorrect portion of the program state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37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RIPR Model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6172199"/>
            <a:ext cx="1181100" cy="304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1400" b="0" dirty="0" smtClean="0"/>
              <a:t>[AO, p.21]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35470" y="1219199"/>
            <a:ext cx="1295400" cy="533400"/>
            <a:chOff x="3505200" y="1752600"/>
            <a:chExt cx="1295400" cy="53340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505200" y="1828800"/>
              <a:ext cx="129540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800" kern="1200" spc="10" baseline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4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buNone/>
              </a:pPr>
              <a:r>
                <a:rPr lang="en-US" sz="1600" b="0" dirty="0" smtClean="0"/>
                <a:t>Test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1024" y="1752600"/>
              <a:ext cx="1097280" cy="533400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50710" y="2362199"/>
            <a:ext cx="1295400" cy="795401"/>
            <a:chOff x="3505200" y="2862198"/>
            <a:chExt cx="1295400" cy="795401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3505200" y="2935069"/>
              <a:ext cx="1295400" cy="6463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800" kern="1200" spc="10" baseline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4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600" b="0" dirty="0" smtClean="0"/>
                <a:t>Fault location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505200" y="2862198"/>
              <a:ext cx="1295400" cy="795401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67830" y="3733799"/>
            <a:ext cx="1676400" cy="1062102"/>
            <a:chOff x="3505200" y="4576698"/>
            <a:chExt cx="1295400" cy="795401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505200" y="4649569"/>
              <a:ext cx="1295400" cy="6463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800" kern="1200" spc="10" baseline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4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600" b="0" dirty="0" smtClean="0"/>
                <a:t>Incorrect program states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505200" y="4576698"/>
              <a:ext cx="1295400" cy="795401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95216" y="2468635"/>
            <a:ext cx="1883663" cy="1165274"/>
            <a:chOff x="3631903" y="4576698"/>
            <a:chExt cx="1168696" cy="746884"/>
          </a:xfrm>
        </p:grpSpPr>
        <p:sp>
          <p:nvSpPr>
            <p:cNvPr id="18" name="Oval 17"/>
            <p:cNvSpPr/>
            <p:nvPr/>
          </p:nvSpPr>
          <p:spPr>
            <a:xfrm>
              <a:off x="3631903" y="4576698"/>
              <a:ext cx="1168696" cy="746884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3631904" y="4654998"/>
              <a:ext cx="1036320" cy="6463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800" kern="1200" spc="10" baseline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4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600" b="0" dirty="0" smtClean="0"/>
                <a:t>Incorrect portion of the final state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47075" y="1905000"/>
            <a:ext cx="2125326" cy="1240970"/>
            <a:chOff x="3505201" y="4576698"/>
            <a:chExt cx="1204352" cy="795401"/>
          </a:xfrm>
        </p:grpSpPr>
        <p:sp>
          <p:nvSpPr>
            <p:cNvPr id="21" name="Oval 20"/>
            <p:cNvSpPr/>
            <p:nvPr/>
          </p:nvSpPr>
          <p:spPr>
            <a:xfrm>
              <a:off x="3505201" y="4576698"/>
              <a:ext cx="1204352" cy="795401"/>
            </a:xfrm>
            <a:prstGeom prst="ellipse">
              <a:avLst/>
            </a:prstGeom>
            <a:solidFill>
              <a:srgbClr val="000099">
                <a:alpha val="57000"/>
              </a:srgbClr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3720361" y="4625538"/>
              <a:ext cx="885560" cy="6463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800" kern="1200" spc="10" baseline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4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600" b="0" dirty="0" smtClean="0"/>
                <a:t>Observed portion of the program state</a:t>
              </a:r>
            </a:p>
          </p:txBody>
        </p:sp>
      </p:grpSp>
      <p:pic>
        <p:nvPicPr>
          <p:cNvPr id="22" name="Picture 21" descr="mage result for human cartoon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67200"/>
            <a:ext cx="2430116" cy="136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3999848" y="1038902"/>
            <a:ext cx="4145266" cy="2999693"/>
            <a:chOff x="3240773" y="4417667"/>
            <a:chExt cx="1528912" cy="938280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3240773" y="4417667"/>
              <a:ext cx="890183" cy="2095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800" kern="1200" spc="10" baseline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4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600" b="0" dirty="0" smtClean="0"/>
                <a:t>Final program state and outputs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3255066" y="4599064"/>
              <a:ext cx="1514619" cy="756883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1752599"/>
            <a:ext cx="1219406" cy="609600"/>
            <a:chOff x="1066800" y="1752599"/>
            <a:chExt cx="1219406" cy="6096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284682" y="1752599"/>
              <a:ext cx="1524" cy="6096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1066800" y="1801911"/>
              <a:ext cx="1163030" cy="4078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800" kern="1200" spc="10" baseline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4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600" b="0" dirty="0" smtClean="0">
                  <a:solidFill>
                    <a:srgbClr val="FFFF00"/>
                  </a:solidFill>
                </a:rPr>
                <a:t>Reaches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6800" y="3157600"/>
            <a:ext cx="1225502" cy="576199"/>
            <a:chOff x="1066800" y="3157600"/>
            <a:chExt cx="1225502" cy="57619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284682" y="3157600"/>
              <a:ext cx="7620" cy="576199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1066800" y="3222497"/>
              <a:ext cx="1163030" cy="4078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800" kern="1200" spc="10" baseline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4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600" b="0" dirty="0" smtClean="0">
                  <a:solidFill>
                    <a:srgbClr val="FFFF00"/>
                  </a:solidFill>
                </a:rPr>
                <a:t>Infects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30502" y="3463259"/>
            <a:ext cx="1548473" cy="799369"/>
            <a:chOff x="3130502" y="3463259"/>
            <a:chExt cx="1548473" cy="799369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130502" y="3463259"/>
              <a:ext cx="1526842" cy="799369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ontent Placeholder 2"/>
            <p:cNvSpPr txBox="1">
              <a:spLocks/>
            </p:cNvSpPr>
            <p:nvPr/>
          </p:nvSpPr>
          <p:spPr>
            <a:xfrm rot="19952759">
              <a:off x="3208544" y="3837771"/>
              <a:ext cx="1470431" cy="4078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800" kern="1200" spc="10" baseline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4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600" b="0" smtClean="0">
                  <a:solidFill>
                    <a:srgbClr val="FFFF00"/>
                  </a:solidFill>
                </a:rPr>
                <a:t>Propagates</a:t>
              </a:r>
              <a:endParaRPr lang="en-US" sz="1600" b="0" dirty="0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257800" y="2828713"/>
            <a:ext cx="1269709" cy="1743287"/>
            <a:chOff x="5257800" y="2828713"/>
            <a:chExt cx="1269709" cy="1743287"/>
          </a:xfrm>
        </p:grpSpPr>
        <p:cxnSp>
          <p:nvCxnSpPr>
            <p:cNvPr id="44" name="Straight Arrow Connector 43"/>
            <p:cNvCxnSpPr/>
            <p:nvPr/>
          </p:nvCxnSpPr>
          <p:spPr>
            <a:xfrm flipH="1" flipV="1">
              <a:off x="6091857" y="2828713"/>
              <a:ext cx="435652" cy="1722882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5257800" y="4164112"/>
              <a:ext cx="1163030" cy="4078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800" kern="1200" spc="10" baseline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4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600" b="0" dirty="0" smtClean="0">
                  <a:solidFill>
                    <a:srgbClr val="FFFF00"/>
                  </a:solidFill>
                </a:rPr>
                <a:t>Reveals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63503" y="2460171"/>
            <a:ext cx="1884299" cy="2133595"/>
            <a:chOff x="6463503" y="2460171"/>
            <a:chExt cx="1884299" cy="2133595"/>
          </a:xfrm>
        </p:grpSpPr>
        <p:grpSp>
          <p:nvGrpSpPr>
            <p:cNvPr id="55" name="Group 54"/>
            <p:cNvGrpSpPr/>
            <p:nvPr/>
          </p:nvGrpSpPr>
          <p:grpSpPr>
            <a:xfrm>
              <a:off x="6463503" y="2460171"/>
              <a:ext cx="1561674" cy="1003088"/>
              <a:chOff x="3505201" y="4576698"/>
              <a:chExt cx="1204352" cy="79540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505201" y="4576698"/>
                <a:ext cx="1204352" cy="795401"/>
              </a:xfrm>
              <a:prstGeom prst="ellipse">
                <a:avLst/>
              </a:prstGeom>
              <a:solidFill>
                <a:srgbClr val="000099">
                  <a:alpha val="57000"/>
                </a:srgb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57" name="Content Placeholder 2"/>
              <p:cNvSpPr txBox="1">
                <a:spLocks/>
              </p:cNvSpPr>
              <p:nvPr/>
            </p:nvSpPr>
            <p:spPr>
              <a:xfrm>
                <a:off x="3529714" y="4680281"/>
                <a:ext cx="1161194" cy="6463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bg1"/>
                  </a:buClr>
                  <a:buSzPct val="80000"/>
                  <a:buFont typeface="Arial" pitchFamily="34" charset="0"/>
                  <a:buChar char="•"/>
                  <a:defRPr sz="2800" kern="1200" spc="10" baseline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Font typeface="Wingdings 2" pitchFamily="18" charset="2"/>
                  <a:buChar char=""/>
                  <a:defRPr sz="2400" kern="120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sz="1600" b="0" dirty="0" smtClean="0"/>
                  <a:t>Observed portion of the program state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184772" y="3463259"/>
              <a:ext cx="1163030" cy="1130507"/>
              <a:chOff x="5198140" y="2747208"/>
              <a:chExt cx="1163030" cy="1130507"/>
            </a:xfrm>
          </p:grpSpPr>
          <p:cxnSp>
            <p:nvCxnSpPr>
              <p:cNvPr id="59" name="Straight Arrow Connector 58"/>
              <p:cNvCxnSpPr>
                <a:stCxn id="56" idx="4"/>
              </p:cNvCxnSpPr>
              <p:nvPr/>
            </p:nvCxnSpPr>
            <p:spPr>
              <a:xfrm flipH="1">
                <a:off x="5198140" y="2747208"/>
                <a:ext cx="59568" cy="113050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ontent Placeholder 2"/>
              <p:cNvSpPr txBox="1">
                <a:spLocks/>
              </p:cNvSpPr>
              <p:nvPr/>
            </p:nvSpPr>
            <p:spPr>
              <a:xfrm>
                <a:off x="5198140" y="3434081"/>
                <a:ext cx="1163030" cy="40788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bg1"/>
                  </a:buClr>
                  <a:buSzPct val="80000"/>
                  <a:buFont typeface="Arial" pitchFamily="34" charset="0"/>
                  <a:buChar char="•"/>
                  <a:defRPr sz="2800" kern="1200" spc="10" baseline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Font typeface="Wingdings 2" pitchFamily="18" charset="2"/>
                  <a:buChar char=""/>
                  <a:defRPr sz="2400" kern="120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fontAlgn="auto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sz="1600" b="0" dirty="0" smtClean="0">
                    <a:solidFill>
                      <a:srgbClr val="FFFF00"/>
                    </a:solidFill>
                  </a:rPr>
                  <a:t>Observes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6452616" y="3145970"/>
            <a:ext cx="1339814" cy="1219196"/>
            <a:chOff x="4939513" y="2658519"/>
            <a:chExt cx="1339814" cy="1219196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39513" y="2658519"/>
              <a:ext cx="258627" cy="1219196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5116297" y="3434081"/>
              <a:ext cx="1163030" cy="4078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800" kern="1200" spc="10" baseline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4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000" kern="120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600" b="0" dirty="0" smtClean="0">
                  <a:solidFill>
                    <a:srgbClr val="FFFF00"/>
                  </a:solidFill>
                </a:rPr>
                <a:t>Observes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4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2000"/>
              </a:lnSpc>
            </a:pPr>
            <a:r>
              <a:rPr lang="en-US" sz="3800" dirty="0" smtClean="0"/>
              <a:t>Example #1 – RIPR</a:t>
            </a:r>
            <a:br>
              <a:rPr lang="en-US" sz="3800" dirty="0" smtClean="0"/>
            </a:br>
            <a:r>
              <a:rPr lang="en-US" sz="3800" dirty="0" smtClean="0"/>
              <a:t>(Error, No Failure)</a:t>
            </a:r>
            <a:endParaRPr lang="en-US" sz="38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3352800"/>
            <a:ext cx="8763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en-US" sz="2000" b="0" dirty="0"/>
              <a:t>Revisit the example, apply RIPR to design tests </a:t>
            </a:r>
            <a:r>
              <a:rPr lang="en-US" sz="2000" b="0" dirty="0" smtClean="0"/>
              <a:t>that</a:t>
            </a:r>
          </a:p>
          <a:p>
            <a:pPr marL="471488" indent="-228600">
              <a:spcBef>
                <a:spcPts val="700"/>
              </a:spcBef>
            </a:pPr>
            <a:r>
              <a:rPr lang="en-US" sz="2000" b="0" dirty="0" smtClean="0"/>
              <a:t>Reach </a:t>
            </a:r>
            <a:r>
              <a:rPr lang="en-US" sz="2000" b="0" dirty="0"/>
              <a:t>a </a:t>
            </a:r>
            <a:r>
              <a:rPr lang="en-US" sz="2000" b="0" dirty="0" smtClean="0"/>
              <a:t>fault (i.e., execute the fault)</a:t>
            </a:r>
            <a:endParaRPr lang="en-US" sz="2000" b="0" dirty="0"/>
          </a:p>
          <a:p>
            <a:pPr marL="471488" indent="-228600">
              <a:spcBef>
                <a:spcPts val="700"/>
              </a:spcBef>
            </a:pPr>
            <a:r>
              <a:rPr lang="en-US" sz="2000" b="0" dirty="0" smtClean="0"/>
              <a:t>Cause the program state to be incorrect (i.e., error)</a:t>
            </a:r>
          </a:p>
          <a:p>
            <a:pPr marL="471488" indent="-228600">
              <a:spcBef>
                <a:spcPts val="700"/>
              </a:spcBef>
            </a:pPr>
            <a:r>
              <a:rPr lang="en-US" sz="2000" b="0" dirty="0" smtClean="0"/>
              <a:t>Does not propagate (i.e., no failure)</a:t>
            </a:r>
          </a:p>
          <a:p>
            <a:pPr marL="862013" lvl="1" indent="-211138">
              <a:spcBef>
                <a:spcPts val="700"/>
              </a:spcBef>
            </a:pPr>
            <a:r>
              <a:rPr lang="en-US" sz="1800" b="0" dirty="0"/>
              <a:t>O</a:t>
            </a:r>
            <a:r>
              <a:rPr lang="en-US" sz="1800" b="0" dirty="0" smtClean="0"/>
              <a:t>ne possible test is </a:t>
            </a:r>
            <a:r>
              <a:rPr lang="en-US" sz="1800" b="0" dirty="0"/>
              <a:t>[4, 6, 0</a:t>
            </a:r>
            <a:r>
              <a:rPr lang="en-US" sz="1800" b="0" dirty="0" smtClean="0"/>
              <a:t>] – now, design some more</a:t>
            </a:r>
          </a:p>
          <a:p>
            <a:pPr marL="471488" indent="-228600">
              <a:spcBef>
                <a:spcPts val="700"/>
              </a:spcBef>
            </a:pPr>
            <a:r>
              <a:rPr lang="en-US" sz="2000" b="0" dirty="0" smtClean="0"/>
              <a:t>How does RIPR model help designing tests?</a:t>
            </a:r>
            <a:endParaRPr lang="en-US" sz="2000" b="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28600" y="990600"/>
            <a:ext cx="8686800" cy="2336024"/>
            <a:chOff x="228600" y="990600"/>
            <a:chExt cx="8686800" cy="2336024"/>
          </a:xfrm>
        </p:grpSpPr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228600" y="990600"/>
              <a:ext cx="8686800" cy="2336024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public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static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numZero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(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[] 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{ </a:t>
              </a:r>
              <a:r>
                <a:rPr 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// Effects: If </a:t>
              </a:r>
              <a:r>
                <a:rPr lang="en-US" sz="1800" b="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r>
                <a:rPr lang="en-US" sz="1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is null throw </a:t>
              </a:r>
              <a:r>
                <a:rPr lang="en-US" sz="1800" b="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NullPointerException</a:t>
              </a:r>
              <a:endPara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pPr marL="355600">
                <a:lnSpc>
                  <a:spcPct val="90000"/>
                </a:lnSpc>
              </a:pPr>
              <a:r>
                <a:rPr lang="en-US" sz="18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  </a:t>
              </a:r>
              <a:r>
                <a:rPr lang="en-US" sz="1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// else return the number of occurrences of 0 in </a:t>
              </a:r>
              <a:r>
                <a:rPr lang="en-US" sz="1800" b="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endPara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pPr marL="355600">
                <a:lnSpc>
                  <a:spcPct val="9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count = 0;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for (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= 1;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&lt;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arr.length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;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++)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  if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[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]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== 0)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     count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++;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return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count;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}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8600" y="1703457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L1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8600" y="1975104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L2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600" y="2231136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L3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600" y="2468880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L4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600" y="2706624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L5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1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2000"/>
              </a:lnSpc>
            </a:pPr>
            <a:r>
              <a:rPr lang="en-US" sz="3800" dirty="0" smtClean="0"/>
              <a:t>Example #1 – RIPR</a:t>
            </a:r>
            <a:br>
              <a:rPr lang="en-US" sz="3800" dirty="0" smtClean="0"/>
            </a:br>
            <a:r>
              <a:rPr lang="en-US" sz="3800" dirty="0" smtClean="0"/>
              <a:t>(Error, Failure)</a:t>
            </a:r>
            <a:endParaRPr lang="en-US" sz="38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3429000"/>
            <a:ext cx="8763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en-US" sz="2000" b="0" dirty="0"/>
              <a:t>Revisit the example, apply RIPR to design tests </a:t>
            </a:r>
            <a:r>
              <a:rPr lang="en-US" sz="2000" b="0" dirty="0" smtClean="0"/>
              <a:t>that</a:t>
            </a:r>
          </a:p>
          <a:p>
            <a:pPr marL="471488" indent="-228600">
              <a:spcBef>
                <a:spcPts val="700"/>
              </a:spcBef>
            </a:pPr>
            <a:r>
              <a:rPr lang="en-US" sz="2000" b="0" dirty="0" smtClean="0"/>
              <a:t>Reach </a:t>
            </a:r>
            <a:r>
              <a:rPr lang="en-US" sz="2000" b="0" dirty="0"/>
              <a:t>a </a:t>
            </a:r>
            <a:r>
              <a:rPr lang="en-US" sz="2000" b="0" dirty="0" smtClean="0"/>
              <a:t>fault (i.e., execute the fault)</a:t>
            </a:r>
            <a:endParaRPr lang="en-US" sz="2000" b="0" dirty="0"/>
          </a:p>
          <a:p>
            <a:pPr marL="471488" indent="-228600">
              <a:spcBef>
                <a:spcPts val="700"/>
              </a:spcBef>
            </a:pPr>
            <a:r>
              <a:rPr lang="en-US" sz="2000" b="0" dirty="0" smtClean="0"/>
              <a:t>Cause the program state to be incorrect (i.e., error)</a:t>
            </a:r>
          </a:p>
          <a:p>
            <a:pPr marL="471488" indent="-228600">
              <a:spcBef>
                <a:spcPts val="700"/>
              </a:spcBef>
            </a:pPr>
            <a:r>
              <a:rPr lang="en-US" sz="2000" b="0" dirty="0" smtClean="0"/>
              <a:t>Propagate (i.e., failure)</a:t>
            </a:r>
          </a:p>
          <a:p>
            <a:pPr marL="862013" lvl="1" indent="-211138">
              <a:spcBef>
                <a:spcPts val="700"/>
              </a:spcBef>
            </a:pPr>
            <a:r>
              <a:rPr lang="en-US" sz="1800" b="0" dirty="0"/>
              <a:t>O</a:t>
            </a:r>
            <a:r>
              <a:rPr lang="en-US" sz="1800" b="0" dirty="0" smtClean="0"/>
              <a:t>ne possible test is [0, 4</a:t>
            </a:r>
            <a:r>
              <a:rPr lang="en-US" sz="1800" b="0" dirty="0"/>
              <a:t>, </a:t>
            </a:r>
            <a:r>
              <a:rPr lang="en-US" sz="1800" b="0" dirty="0" smtClean="0"/>
              <a:t>6] – now, design some more</a:t>
            </a:r>
          </a:p>
          <a:p>
            <a:pPr marL="471488" indent="-228600">
              <a:spcBef>
                <a:spcPts val="700"/>
              </a:spcBef>
            </a:pPr>
            <a:r>
              <a:rPr lang="en-US" sz="2000" b="0" dirty="0" smtClean="0"/>
              <a:t>How does RIPR model help designing tests?</a:t>
            </a:r>
            <a:endParaRPr lang="en-US" sz="2000" b="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28600" y="990600"/>
            <a:ext cx="8686800" cy="2336024"/>
            <a:chOff x="228600" y="990600"/>
            <a:chExt cx="8686800" cy="2336024"/>
          </a:xfrm>
        </p:grpSpPr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228600" y="990600"/>
              <a:ext cx="8686800" cy="2336024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public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static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numZero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(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[] 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{ </a:t>
              </a:r>
              <a:r>
                <a:rPr 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// Effects: If </a:t>
              </a:r>
              <a:r>
                <a:rPr lang="en-US" sz="1800" b="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r>
                <a:rPr lang="en-US" sz="1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is null throw </a:t>
              </a:r>
              <a:r>
                <a:rPr lang="en-US" sz="1800" b="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NullPointerException</a:t>
              </a:r>
              <a:endPara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pPr marL="355600">
                <a:lnSpc>
                  <a:spcPct val="90000"/>
                </a:lnSpc>
              </a:pPr>
              <a:r>
                <a:rPr lang="en-US" sz="18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  </a:t>
              </a:r>
              <a:r>
                <a:rPr lang="en-US" sz="1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// else return the number of occurrences of 0 in </a:t>
              </a:r>
              <a:r>
                <a:rPr lang="en-US" sz="1800" b="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endPara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pPr marL="355600">
                <a:lnSpc>
                  <a:spcPct val="9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count = 0;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for (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= 1;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&lt;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arr.length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;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++)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  if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[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]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== 0)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     count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++;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return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count;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}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8600" y="1703457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L1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8600" y="1975104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L2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600" y="2231136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L3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600" y="2468880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L4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600" y="2706624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L5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9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Let’s do more </a:t>
            </a:r>
            <a:r>
              <a:rPr lang="en-US" dirty="0" smtClean="0">
                <a:hlinkClick r:id="rId3"/>
              </a:rPr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oftware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126" y="1066800"/>
            <a:ext cx="8191162" cy="5071134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Testing </a:t>
            </a:r>
            <a:r>
              <a:rPr lang="en-US" sz="2200" dirty="0" smtClean="0"/>
              <a:t>= process of finding input values to check against a software </a:t>
            </a:r>
            <a:r>
              <a:rPr lang="en-US" sz="2200" i="1" dirty="0" smtClean="0">
                <a:solidFill>
                  <a:srgbClr val="A7FEFF"/>
                </a:solidFill>
              </a:rPr>
              <a:t>(focus of this course)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Debugging</a:t>
            </a:r>
            <a:r>
              <a:rPr lang="en-US" sz="2200" dirty="0" smtClean="0"/>
              <a:t> = process of finding a fault given a failure</a:t>
            </a:r>
            <a:endParaRPr lang="en-US" sz="2200" dirty="0"/>
          </a:p>
          <a:p>
            <a:pPr marL="0" indent="0">
              <a:spcBef>
                <a:spcPts val="1500"/>
              </a:spcBef>
              <a:buNone/>
            </a:pPr>
            <a:endParaRPr lang="en-US" sz="2200" dirty="0"/>
          </a:p>
          <a:p>
            <a:pPr lvl="1">
              <a:spcBef>
                <a:spcPts val="1500"/>
              </a:spcBef>
            </a:pP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546368" y="1905000"/>
            <a:ext cx="729283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1" indent="-91440" algn="ctr">
              <a:spcBef>
                <a:spcPts val="1500"/>
              </a:spcBef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case 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consists of </a:t>
            </a: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values 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expected results</a:t>
            </a:r>
          </a:p>
        </p:txBody>
      </p:sp>
      <p:sp>
        <p:nvSpPr>
          <p:cNvPr id="20" name="Oval 19"/>
          <p:cNvSpPr/>
          <p:nvPr/>
        </p:nvSpPr>
        <p:spPr>
          <a:xfrm>
            <a:off x="5078973" y="3257490"/>
            <a:ext cx="3684027" cy="84166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13521" y="3654012"/>
            <a:ext cx="822960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42872" y="3654012"/>
            <a:ext cx="822960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3528" y="3326969"/>
            <a:ext cx="17008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Test </a:t>
            </a:r>
            <a:r>
              <a:rPr lang="en-US" sz="2000" b="0" dirty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values </a:t>
            </a:r>
            <a:endParaRPr lang="en-US" sz="2000" b="0" dirty="0" smtClean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20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(inputs)</a:t>
            </a:r>
            <a:endParaRPr lang="en-US" sz="20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45373" y="3342458"/>
            <a:ext cx="1104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Actual results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26208" y="3384330"/>
            <a:ext cx="1711927" cy="539364"/>
            <a:chOff x="2965600" y="5669177"/>
            <a:chExt cx="1711927" cy="539364"/>
          </a:xfrm>
        </p:grpSpPr>
        <p:sp>
          <p:nvSpPr>
            <p:cNvPr id="27" name="Rectangle 26"/>
            <p:cNvSpPr/>
            <p:nvPr/>
          </p:nvSpPr>
          <p:spPr>
            <a:xfrm>
              <a:off x="3091667" y="5727397"/>
              <a:ext cx="1459791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Program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65600" y="5669177"/>
              <a:ext cx="1711927" cy="53936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163695" y="3342458"/>
            <a:ext cx="1401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Expected results</a:t>
            </a:r>
            <a:endParaRPr lang="en-US" sz="20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44576" y="3435398"/>
            <a:ext cx="1401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vs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25368" y="3200400"/>
            <a:ext cx="1708232" cy="915136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" y="4267200"/>
            <a:ext cx="8305800" cy="1107996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Font typeface="+mj-lt"/>
              <a:buAutoNum type="arabicPeriod"/>
            </a:pPr>
            <a:r>
              <a:rPr lang="en-US" sz="2200" b="0" dirty="0" smtClean="0">
                <a:latin typeface="Verdana" charset="0"/>
                <a:ea typeface="Verdana" charset="0"/>
                <a:cs typeface="Verdana" charset="0"/>
              </a:rPr>
              <a:t>Testing is fundamentally about choosing finite sets of values from the input domain of the software being tested</a:t>
            </a:r>
            <a:endParaRPr lang="en-US" sz="22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200" y="5520155"/>
            <a:ext cx="8305800" cy="769441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Font typeface="+mj-lt"/>
              <a:buAutoNum type="arabicPeriod" startAt="2"/>
            </a:pPr>
            <a:r>
              <a:rPr lang="en-US" sz="2200" b="0" dirty="0" smtClean="0">
                <a:latin typeface="Verdana" charset="0"/>
                <a:ea typeface="Verdana" charset="0"/>
                <a:cs typeface="Verdana" charset="0"/>
              </a:rPr>
              <a:t>Given </a:t>
            </a:r>
            <a:r>
              <a:rPr lang="en-US" sz="2200" b="0" dirty="0">
                <a:latin typeface="Verdana" charset="0"/>
                <a:ea typeface="Verdana" charset="0"/>
                <a:cs typeface="Verdana" charset="0"/>
              </a:rPr>
              <a:t>the test inputs, compare the actual results with the expected results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86901" y="110951"/>
            <a:ext cx="1004699" cy="3462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8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8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1"/>
            <a:ext cx="8686800" cy="5486399"/>
          </a:xfrm>
        </p:spPr>
        <p:txBody>
          <a:bodyPr>
            <a:noAutofit/>
          </a:bodyPr>
          <a:lstStyle/>
          <a:p>
            <a:pPr marL="234950" indent="-234950">
              <a:spcBef>
                <a:spcPts val="2000"/>
              </a:spcBef>
            </a:pPr>
            <a:r>
              <a:rPr lang="en-US" sz="2000" dirty="0" smtClean="0"/>
              <a:t>Understand the differences between faults, errors, and failures</a:t>
            </a:r>
          </a:p>
          <a:p>
            <a:pPr marL="234950" indent="-234950">
              <a:spcBef>
                <a:spcPts val="2000"/>
              </a:spcBef>
            </a:pPr>
            <a:r>
              <a:rPr lang="en-US" sz="2000" dirty="0" smtClean="0"/>
              <a:t>Understand how faults, errors, and failures affect the program</a:t>
            </a:r>
          </a:p>
          <a:p>
            <a:pPr marL="234950" indent="-234950">
              <a:spcBef>
                <a:spcPts val="2000"/>
              </a:spcBef>
            </a:pPr>
            <a:r>
              <a:rPr lang="en-US" sz="2000" dirty="0" smtClean="0"/>
              <a:t>Understand the four conditions that must be satisfied when designing tests</a:t>
            </a:r>
          </a:p>
          <a:p>
            <a:pPr marL="641350" lvl="1" indent="-187325">
              <a:spcBef>
                <a:spcPts val="1200"/>
              </a:spcBef>
            </a:pPr>
            <a:r>
              <a:rPr lang="en-US" sz="2000" dirty="0" smtClean="0"/>
              <a:t>Reachability, Infection, Propagation, </a:t>
            </a:r>
            <a:r>
              <a:rPr lang="en-US" sz="2000" dirty="0" err="1" smtClean="0"/>
              <a:t>Revealability</a:t>
            </a:r>
            <a:r>
              <a:rPr lang="en-US" sz="2000" dirty="0" smtClean="0"/>
              <a:t> (RIPR)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Fault, Error, and Failure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42900" y="1066800"/>
            <a:ext cx="84963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Fault</a:t>
            </a:r>
            <a:r>
              <a:rPr lang="en-US" sz="2200" b="0" dirty="0" smtClean="0"/>
              <a:t>: a static defect </a:t>
            </a:r>
            <a:r>
              <a:rPr lang="en-US" sz="2200" b="0" dirty="0"/>
              <a:t>in the </a:t>
            </a:r>
            <a:r>
              <a:rPr lang="en-US" sz="2200" b="0" dirty="0" smtClean="0"/>
              <a:t>software’s source code </a:t>
            </a:r>
          </a:p>
          <a:p>
            <a:pPr marL="642938" lvl="1" indent="-184150">
              <a:spcBef>
                <a:spcPts val="1000"/>
              </a:spcBef>
            </a:pPr>
            <a:r>
              <a:rPr lang="en-US" sz="2000" b="0" dirty="0" smtClean="0"/>
              <a:t>Cause of a problem</a:t>
            </a:r>
          </a:p>
          <a:p>
            <a:pPr>
              <a:spcBef>
                <a:spcPts val="24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Error</a:t>
            </a:r>
            <a:r>
              <a:rPr lang="en-US" sz="2200" b="0" dirty="0" smtClean="0"/>
              <a:t>: An incorrect internal state that is the manifestation of some fault</a:t>
            </a:r>
          </a:p>
          <a:p>
            <a:pPr marL="642938" lvl="1" indent="-184150">
              <a:spcBef>
                <a:spcPts val="1000"/>
              </a:spcBef>
            </a:pPr>
            <a:r>
              <a:rPr lang="en-US" sz="2000" b="0" dirty="0" smtClean="0"/>
              <a:t>Erroneous program state caused by execution of the defect</a:t>
            </a:r>
          </a:p>
          <a:p>
            <a:pPr>
              <a:spcBef>
                <a:spcPts val="24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Failure</a:t>
            </a:r>
            <a:r>
              <a:rPr lang="en-US" sz="2200" b="0" dirty="0" smtClean="0"/>
              <a:t>: External, incorrect behavior with respect </a:t>
            </a:r>
            <a:r>
              <a:rPr lang="en-US" sz="2200" b="0" dirty="0"/>
              <a:t>to the requirements or other descriptions of the expected </a:t>
            </a:r>
            <a:r>
              <a:rPr lang="en-US" sz="2200" b="0" dirty="0" smtClean="0"/>
              <a:t>behavior</a:t>
            </a:r>
          </a:p>
          <a:p>
            <a:pPr marL="642938" lvl="1" indent="-184150">
              <a:spcBef>
                <a:spcPts val="1000"/>
              </a:spcBef>
            </a:pPr>
            <a:r>
              <a:rPr lang="en-US" sz="2000" b="0" dirty="0" smtClean="0"/>
              <a:t>Propagation of erroneous state to the program outputs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519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 (Java)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4547" y="990600"/>
            <a:ext cx="8514383" cy="2336024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static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numZero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Effects: If </a:t>
            </a:r>
            <a:r>
              <a:rPr lang="en-US" sz="18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is null throw </a:t>
            </a:r>
            <a:r>
              <a:rPr lang="en-US" sz="18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NullPointerException</a:t>
            </a:r>
            <a:endParaRPr lang="en-US" sz="1800" b="0" i="1" dirty="0">
              <a:solidFill>
                <a:schemeClr val="tx1">
                  <a:lumMod val="85000"/>
                  <a:lumOff val="1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else return the number of occurrences of 0 in </a:t>
            </a:r>
            <a:r>
              <a:rPr lang="en-US" sz="18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endParaRPr lang="en-US" sz="1800" b="0" i="1" dirty="0">
              <a:solidFill>
                <a:schemeClr val="tx1">
                  <a:lumMod val="85000"/>
                  <a:lumOff val="1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count = 0;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for 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1;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arr.length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if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== 0)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count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return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count;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42900" y="3429000"/>
            <a:ext cx="84963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</a:pPr>
            <a:r>
              <a:rPr lang="en-US" sz="2000" b="0" dirty="0" smtClean="0"/>
              <a:t>There is a simple fault in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numZero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700"/>
              </a:spcBef>
            </a:pPr>
            <a:r>
              <a:rPr lang="en-US" sz="2000" b="0" dirty="0" smtClean="0"/>
              <a:t>Where is the fault </a:t>
            </a:r>
            <a:r>
              <a:rPr lang="en-US" sz="2000" b="0" dirty="0" smtClean="0">
                <a:solidFill>
                  <a:srgbClr val="FFFF00"/>
                </a:solidFill>
              </a:rPr>
              <a:t>location</a:t>
            </a:r>
            <a:r>
              <a:rPr lang="en-US" sz="2000" b="0" dirty="0" smtClean="0"/>
              <a:t> in the source code? </a:t>
            </a:r>
          </a:p>
          <a:p>
            <a:pPr>
              <a:spcBef>
                <a:spcPts val="700"/>
              </a:spcBef>
            </a:pPr>
            <a:r>
              <a:rPr lang="en-US" sz="2000" b="0" dirty="0" smtClean="0"/>
              <a:t>How would you fix it?</a:t>
            </a:r>
          </a:p>
          <a:p>
            <a:pPr>
              <a:spcBef>
                <a:spcPts val="700"/>
              </a:spcBef>
            </a:pPr>
            <a:r>
              <a:rPr lang="en-US" sz="2000" b="0" dirty="0" smtClean="0"/>
              <a:t>Can the fault location be </a:t>
            </a:r>
            <a:r>
              <a:rPr lang="en-US" sz="2000" b="0" dirty="0" smtClean="0">
                <a:solidFill>
                  <a:srgbClr val="FFFF00"/>
                </a:solidFill>
              </a:rPr>
              <a:t>reached</a:t>
            </a:r>
            <a:r>
              <a:rPr lang="en-US" sz="2000" b="0" dirty="0" smtClean="0"/>
              <a:t>? How does it corrupt program </a:t>
            </a:r>
            <a:r>
              <a:rPr lang="en-US" sz="2000" b="0" dirty="0" smtClean="0">
                <a:solidFill>
                  <a:srgbClr val="FFFF00"/>
                </a:solidFill>
              </a:rPr>
              <a:t>state</a:t>
            </a:r>
            <a:r>
              <a:rPr lang="en-US" sz="2000" b="0" dirty="0" smtClean="0"/>
              <a:t>? Does it always corrupt the program state?</a:t>
            </a:r>
          </a:p>
          <a:p>
            <a:pPr>
              <a:spcBef>
                <a:spcPts val="700"/>
              </a:spcBef>
            </a:pPr>
            <a:r>
              <a:rPr lang="en-US" sz="2000" b="0" dirty="0" smtClean="0"/>
              <a:t>If the program state is corrupted, does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numZero</a:t>
            </a: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FFFF00"/>
                </a:solidFill>
              </a:rPr>
              <a:t>fail</a:t>
            </a:r>
            <a:r>
              <a:rPr lang="en-US" sz="2000" b="0" dirty="0" smtClean="0"/>
              <a:t>? How?</a:t>
            </a:r>
          </a:p>
          <a:p>
            <a:pPr>
              <a:spcBef>
                <a:spcPts val="700"/>
              </a:spcBef>
            </a:pP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066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 – Let’s Analyze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4547" y="990600"/>
            <a:ext cx="8514383" cy="2336024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static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numZero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Effects: If </a:t>
            </a:r>
            <a:r>
              <a:rPr lang="en-US" sz="18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is null throw </a:t>
            </a:r>
            <a:r>
              <a:rPr lang="en-US" sz="18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NullPointerException</a:t>
            </a:r>
            <a:endParaRPr lang="en-US" sz="1800" b="0" i="1" dirty="0">
              <a:solidFill>
                <a:schemeClr val="tx1">
                  <a:lumMod val="85000"/>
                  <a:lumOff val="1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else return the number of occurrences of 0 in </a:t>
            </a:r>
            <a:r>
              <a:rPr lang="en-US" sz="18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endParaRPr lang="en-US" sz="1800" b="0" i="1" dirty="0">
              <a:solidFill>
                <a:schemeClr val="tx1">
                  <a:lumMod val="85000"/>
                  <a:lumOff val="1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count = 0;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for 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1;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arr.length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if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== 0)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count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return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count;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52400" y="3429000"/>
            <a:ext cx="88773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000" b="0" dirty="0" smtClean="0">
                <a:solidFill>
                  <a:srgbClr val="FFFF00"/>
                </a:solidFill>
              </a:rPr>
              <a:t>Fault</a:t>
            </a:r>
            <a:r>
              <a:rPr lang="en-US" sz="2000" b="0" dirty="0" smtClean="0"/>
              <a:t>: a defect in source code</a:t>
            </a:r>
          </a:p>
          <a:p>
            <a:pPr>
              <a:spcBef>
                <a:spcPts val="1000"/>
              </a:spcBef>
            </a:pPr>
            <a:endParaRPr lang="en-US" sz="2000" b="0" dirty="0" smtClean="0"/>
          </a:p>
          <a:p>
            <a:pPr>
              <a:spcBef>
                <a:spcPts val="1000"/>
              </a:spcBef>
            </a:pPr>
            <a:r>
              <a:rPr lang="en-US" sz="2000" b="0" dirty="0" smtClean="0">
                <a:solidFill>
                  <a:srgbClr val="FFFF00"/>
                </a:solidFill>
              </a:rPr>
              <a:t>Error</a:t>
            </a:r>
            <a:r>
              <a:rPr lang="en-US" sz="2000" b="0" dirty="0" smtClean="0"/>
              <a:t>: erroneous program state caused by execution of the defect</a:t>
            </a:r>
          </a:p>
          <a:p>
            <a:pPr>
              <a:spcBef>
                <a:spcPts val="1000"/>
              </a:spcBef>
            </a:pPr>
            <a:endParaRPr lang="en-US" sz="2000" b="0" dirty="0" smtClean="0"/>
          </a:p>
          <a:p>
            <a:pPr>
              <a:spcBef>
                <a:spcPts val="1000"/>
              </a:spcBef>
            </a:pPr>
            <a:r>
              <a:rPr lang="en-US" sz="2000" b="0" dirty="0" smtClean="0">
                <a:solidFill>
                  <a:srgbClr val="FFFF00"/>
                </a:solidFill>
              </a:rPr>
              <a:t>Failure</a:t>
            </a:r>
            <a:r>
              <a:rPr lang="en-US" sz="2000" b="0" dirty="0" smtClean="0"/>
              <a:t>: propagation of erroneous state to the program outputs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762000" y="3810000"/>
            <a:ext cx="807693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ts val="70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b="0" dirty="0" smtClean="0">
                <a:solidFill>
                  <a:srgbClr val="FFFF00"/>
                </a:solidFill>
              </a:rPr>
              <a:t>[should start searching at 0, not 1]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62000" y="4724400"/>
            <a:ext cx="807693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ts val="70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b="0" dirty="0" smtClean="0">
                <a:solidFill>
                  <a:srgbClr val="FFFF00"/>
                </a:solidFill>
              </a:rPr>
              <a:t>becomes 1 [array entry 0 is not ever read]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62000" y="5638800"/>
            <a:ext cx="807693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ts val="70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Happens as long as </a:t>
            </a:r>
            <a:r>
              <a:rPr lang="en-US" sz="2000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arr.length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2000" b="0" dirty="0" smtClean="0">
                <a:solidFill>
                  <a:srgbClr val="FFFF00"/>
                </a:solidFill>
              </a:rPr>
              <a:t> and </a:t>
            </a:r>
            <a:r>
              <a:rPr lang="en-US" sz="2000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sz="20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[0]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1981200"/>
            <a:ext cx="9906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 – Test Cases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4547" y="990600"/>
            <a:ext cx="8514383" cy="2336024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static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numZero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Effects: If </a:t>
            </a:r>
            <a:r>
              <a:rPr lang="en-US" sz="18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is null throw </a:t>
            </a:r>
            <a:r>
              <a:rPr lang="en-US" sz="18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NullPointerException</a:t>
            </a:r>
            <a:endParaRPr lang="en-US" sz="1800" b="0" i="1" dirty="0">
              <a:solidFill>
                <a:schemeClr val="tx1">
                  <a:lumMod val="85000"/>
                  <a:lumOff val="1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else return the number of occurrences of 0 in </a:t>
            </a:r>
            <a:r>
              <a:rPr lang="en-US" sz="1800" b="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endParaRPr lang="en-US" sz="1800" b="0" i="1" dirty="0">
              <a:solidFill>
                <a:schemeClr val="tx1">
                  <a:lumMod val="85000"/>
                  <a:lumOff val="1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count = 0;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for 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1;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arr.length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if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== 0)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count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return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count;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52400" y="3429000"/>
            <a:ext cx="88773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000" b="0" dirty="0" smtClean="0"/>
              <a:t>Test 1: [4, 6, 0], expected 1</a:t>
            </a:r>
          </a:p>
          <a:p>
            <a:pPr>
              <a:spcBef>
                <a:spcPts val="1000"/>
              </a:spcBef>
            </a:pPr>
            <a:endParaRPr lang="en-US" sz="2000" b="0" dirty="0" smtClean="0"/>
          </a:p>
          <a:p>
            <a:pPr>
              <a:spcBef>
                <a:spcPts val="1000"/>
              </a:spcBef>
            </a:pPr>
            <a:endParaRPr lang="en-US" sz="2000" b="0" dirty="0" smtClean="0"/>
          </a:p>
          <a:p>
            <a:pPr>
              <a:spcBef>
                <a:spcPts val="1000"/>
              </a:spcBef>
            </a:pPr>
            <a:r>
              <a:rPr lang="en-US" sz="2000" b="0" dirty="0" smtClean="0"/>
              <a:t>Test 2: [0, 4, 6], expected 1</a:t>
            </a:r>
          </a:p>
          <a:p>
            <a:pPr>
              <a:spcBef>
                <a:spcPts val="1000"/>
              </a:spcBef>
            </a:pPr>
            <a:endParaRPr lang="en-US" sz="2000" b="0" dirty="0" smtClean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762000" y="3840480"/>
            <a:ext cx="807693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ts val="20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Error</a:t>
            </a:r>
            <a:r>
              <a:rPr lang="en-US" sz="2000" b="0" dirty="0" smtClean="0"/>
              <a:t>: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0" dirty="0" smtClean="0"/>
              <a:t> is 1, not 0, on the first iteration</a:t>
            </a:r>
          </a:p>
          <a:p>
            <a:pPr marL="0" lvl="0" indent="0" fontAlgn="auto">
              <a:spcBef>
                <a:spcPts val="20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Failure</a:t>
            </a:r>
            <a:r>
              <a:rPr lang="en-US" sz="2000" b="0" dirty="0" smtClean="0"/>
              <a:t>: none</a:t>
            </a:r>
          </a:p>
          <a:p>
            <a:pPr marL="0" lvl="0" indent="0" fontAlgn="auto">
              <a:spcBef>
                <a:spcPts val="200"/>
              </a:spcBef>
              <a:spcAft>
                <a:spcPts val="0"/>
              </a:spcAft>
              <a:buClrTx/>
              <a:buSzTx/>
              <a:buNone/>
            </a:pPr>
            <a:endParaRPr lang="en-US" sz="2000" b="0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762000" y="5180549"/>
            <a:ext cx="807693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ts val="20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Error</a:t>
            </a:r>
            <a:r>
              <a:rPr lang="en-US" sz="2000" b="0" dirty="0" smtClean="0"/>
              <a:t>: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0" dirty="0" smtClean="0"/>
              <a:t> is 1, not 0, error propagates to the variable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count</a:t>
            </a:r>
          </a:p>
          <a:p>
            <a:pPr marL="0" lvl="0" indent="0" fontAlgn="auto">
              <a:spcBef>
                <a:spcPts val="20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Failure</a:t>
            </a:r>
            <a:r>
              <a:rPr lang="en-US" sz="2000" b="0" dirty="0" smtClean="0"/>
              <a:t>: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en-US" sz="2000" dirty="0"/>
              <a:t> </a:t>
            </a:r>
            <a:r>
              <a:rPr lang="en-US" sz="2000" b="0" dirty="0" smtClean="0"/>
              <a:t>is 0 at the return statement</a:t>
            </a:r>
          </a:p>
          <a:p>
            <a:pPr marL="0" lvl="0" indent="0" fontAlgn="auto">
              <a:spcBef>
                <a:spcPts val="200"/>
              </a:spcBef>
              <a:spcAft>
                <a:spcPts val="0"/>
              </a:spcAft>
              <a:buClrTx/>
              <a:buSzTx/>
              <a:buNone/>
            </a:pPr>
            <a:endParaRPr lang="en-US" sz="2000" b="0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1905000" y="1958340"/>
            <a:ext cx="6758353" cy="1264146"/>
            <a:chOff x="1905000" y="2057400"/>
            <a:chExt cx="6758353" cy="1264146"/>
          </a:xfrm>
        </p:grpSpPr>
        <p:sp>
          <p:nvSpPr>
            <p:cNvPr id="3" name="Oval 2"/>
            <p:cNvSpPr/>
            <p:nvPr/>
          </p:nvSpPr>
          <p:spPr>
            <a:xfrm>
              <a:off x="1905000" y="2057400"/>
              <a:ext cx="990600" cy="381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2613660"/>
              <a:ext cx="4091353" cy="7078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20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Fault</a:t>
              </a: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: </a:t>
              </a:r>
              <a:r>
                <a:rPr lang="en-US" sz="2000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20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= </a:t>
              </a:r>
              <a:r>
                <a:rPr lang="en-US" sz="20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[should </a:t>
              </a:r>
              <a:r>
                <a: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start searching at 0, not </a:t>
              </a: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1]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3" name="Straight Connector 12"/>
            <p:cNvCxnSpPr>
              <a:stCxn id="3" idx="6"/>
              <a:endCxn id="4" idx="1"/>
            </p:cNvCxnSpPr>
            <p:nvPr/>
          </p:nvCxnSpPr>
          <p:spPr>
            <a:xfrm>
              <a:off x="2895600" y="2247900"/>
              <a:ext cx="1676400" cy="7197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24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#1 – </a:t>
            </a:r>
            <a:r>
              <a:rPr lang="en-US" sz="3600" smtClean="0"/>
              <a:t>State Representation</a:t>
            </a:r>
            <a:endParaRPr lang="en-US" sz="360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3401568"/>
            <a:ext cx="88773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000" b="0" dirty="0" smtClean="0"/>
              <a:t>Assume that we want to represent program states using the notation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&lt;var</a:t>
            </a:r>
            <a:r>
              <a:rPr lang="en-US" sz="2000" baseline="-250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=v</a:t>
            </a:r>
            <a:r>
              <a:rPr lang="en-US" sz="2000" baseline="-250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is-IS" sz="2000" dirty="0" smtClean="0">
                <a:latin typeface="Courier New" charset="0"/>
                <a:ea typeface="Courier New" charset="0"/>
                <a:cs typeface="Courier New" charset="0"/>
              </a:rPr>
              <a:t>…, var</a:t>
            </a:r>
            <a:r>
              <a:rPr lang="is-IS" sz="2000" baseline="-25000" dirty="0" smtClean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s-IS" sz="2000" dirty="0" smtClean="0">
                <a:latin typeface="Courier New" charset="0"/>
                <a:ea typeface="Courier New" charset="0"/>
                <a:cs typeface="Courier New" charset="0"/>
              </a:rPr>
              <a:t> = v</a:t>
            </a:r>
            <a:r>
              <a:rPr lang="is-IS" sz="2000" baseline="-25000" dirty="0" smtClean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s-IS" sz="2000" dirty="0" smtClean="0">
                <a:latin typeface="Courier New" charset="0"/>
                <a:ea typeface="Courier New" charset="0"/>
                <a:cs typeface="Courier New" charset="0"/>
              </a:rPr>
              <a:t>, PC=program counter&gt;</a:t>
            </a:r>
            <a:r>
              <a:rPr lang="en-US" sz="2000" b="0" dirty="0" smtClean="0"/>
              <a:t> </a:t>
            </a:r>
          </a:p>
          <a:p>
            <a:pPr>
              <a:spcBef>
                <a:spcPts val="1000"/>
              </a:spcBef>
            </a:pPr>
            <a:r>
              <a:rPr lang="en-US" sz="2000" b="0" dirty="0" smtClean="0"/>
              <a:t>Sequence of states in the execution of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numZero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({0,</a:t>
            </a:r>
            <a:r>
              <a:rPr lang="en-US" sz="2000" b="0" dirty="0" smtClean="0"/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4,</a:t>
            </a:r>
            <a:r>
              <a:rPr lang="en-US" sz="2000" b="0" dirty="0" smtClean="0"/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6})</a:t>
            </a:r>
          </a:p>
          <a:p>
            <a:pPr marL="696913" lvl="1" indent="0">
              <a:spcAft>
                <a:spcPts val="0"/>
              </a:spcAft>
              <a:buNone/>
            </a:pPr>
            <a:r>
              <a:rPr lang="en-US" sz="1600" b="0" dirty="0" smtClean="0">
                <a:solidFill>
                  <a:srgbClr val="FFFF00"/>
                </a:solidFill>
              </a:rPr>
              <a:t>1: &lt; x={0, 4, 6}, PC=[</a:t>
            </a:r>
            <a:r>
              <a:rPr lang="en-US" sz="1600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count=0</a:t>
            </a:r>
            <a:r>
              <a:rPr lang="en-US" sz="1600" b="0" dirty="0" smtClean="0">
                <a:solidFill>
                  <a:srgbClr val="FFFF00"/>
                </a:solidFill>
              </a:rPr>
              <a:t> (L1)] &gt;</a:t>
            </a:r>
          </a:p>
          <a:p>
            <a:pPr marL="696913" lvl="1" indent="0">
              <a:spcAft>
                <a:spcPts val="0"/>
              </a:spcAft>
              <a:buNone/>
            </a:pPr>
            <a:r>
              <a:rPr lang="en-US" sz="1600" b="0" dirty="0" smtClean="0">
                <a:solidFill>
                  <a:srgbClr val="FFFF00"/>
                </a:solidFill>
              </a:rPr>
              <a:t>2: </a:t>
            </a:r>
            <a:r>
              <a:rPr lang="en-US" sz="1600" b="0" dirty="0">
                <a:solidFill>
                  <a:srgbClr val="FFFF00"/>
                </a:solidFill>
              </a:rPr>
              <a:t>&lt; x={0, 4, 6}, </a:t>
            </a:r>
            <a:r>
              <a:rPr lang="en-US" sz="16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count=0</a:t>
            </a:r>
            <a:r>
              <a:rPr lang="en-US" sz="1600" b="0" dirty="0" smtClean="0">
                <a:solidFill>
                  <a:srgbClr val="FFFF00"/>
                </a:solidFill>
              </a:rPr>
              <a:t>, PC</a:t>
            </a:r>
            <a:r>
              <a:rPr lang="en-US" sz="1600" b="0" dirty="0">
                <a:solidFill>
                  <a:srgbClr val="FFFF00"/>
                </a:solidFill>
              </a:rPr>
              <a:t>=[</a:t>
            </a:r>
            <a:r>
              <a:rPr lang="en-US" sz="1600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=1</a:t>
            </a:r>
            <a:r>
              <a:rPr lang="en-US" sz="1600" b="0" dirty="0" smtClean="0">
                <a:solidFill>
                  <a:srgbClr val="FFFF00"/>
                </a:solidFill>
              </a:rPr>
              <a:t> (L2)] </a:t>
            </a:r>
            <a:r>
              <a:rPr lang="en-US" sz="1600" b="0" dirty="0">
                <a:solidFill>
                  <a:srgbClr val="FFFF00"/>
                </a:solidFill>
              </a:rPr>
              <a:t>&gt;</a:t>
            </a:r>
          </a:p>
          <a:p>
            <a:pPr marL="696913" lvl="1" indent="0">
              <a:spcAft>
                <a:spcPts val="0"/>
              </a:spcAft>
              <a:buNone/>
            </a:pPr>
            <a:r>
              <a:rPr lang="en-US" sz="1600" b="0" dirty="0" smtClean="0">
                <a:solidFill>
                  <a:srgbClr val="FFFF00"/>
                </a:solidFill>
              </a:rPr>
              <a:t>3: </a:t>
            </a:r>
            <a:r>
              <a:rPr lang="en-US" sz="1600" b="0" dirty="0">
                <a:solidFill>
                  <a:srgbClr val="FFFF00"/>
                </a:solidFill>
              </a:rPr>
              <a:t>&lt; x={0, 4, 6}, </a:t>
            </a:r>
            <a:r>
              <a:rPr lang="en-US" sz="16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count=0</a:t>
            </a:r>
            <a:r>
              <a:rPr lang="en-US" sz="1600" b="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=1</a:t>
            </a:r>
            <a:r>
              <a:rPr lang="en-US" sz="1600" b="0" dirty="0" smtClean="0">
                <a:solidFill>
                  <a:srgbClr val="FFFF00"/>
                </a:solidFill>
              </a:rPr>
              <a:t>, PC=[</a:t>
            </a:r>
            <a:r>
              <a:rPr lang="en-US" sz="1600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600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arr.length</a:t>
            </a:r>
            <a:r>
              <a:rPr lang="en-US" sz="1600" b="0" dirty="0" smtClean="0">
                <a:solidFill>
                  <a:srgbClr val="FFFF00"/>
                </a:solidFill>
              </a:rPr>
              <a:t> </a:t>
            </a:r>
            <a:r>
              <a:rPr lang="en-US" sz="1600" b="0" dirty="0">
                <a:solidFill>
                  <a:srgbClr val="FFFF00"/>
                </a:solidFill>
              </a:rPr>
              <a:t>(</a:t>
            </a:r>
            <a:r>
              <a:rPr lang="en-US" sz="1600" b="0" dirty="0" smtClean="0">
                <a:solidFill>
                  <a:srgbClr val="FFFF00"/>
                </a:solidFill>
              </a:rPr>
              <a:t>L2)] </a:t>
            </a:r>
            <a:r>
              <a:rPr lang="en-US" sz="1600" b="0" dirty="0">
                <a:solidFill>
                  <a:srgbClr val="FFFF00"/>
                </a:solidFill>
              </a:rPr>
              <a:t>&gt;</a:t>
            </a:r>
          </a:p>
          <a:p>
            <a:pPr marL="696913" lvl="1" indent="0">
              <a:spcAft>
                <a:spcPts val="0"/>
              </a:spcAft>
              <a:buNone/>
            </a:pPr>
            <a:r>
              <a:rPr lang="is-IS" sz="1600" b="0" dirty="0" smtClean="0">
                <a:solidFill>
                  <a:srgbClr val="FFFF00"/>
                </a:solidFill>
              </a:rPr>
              <a:t>…</a:t>
            </a:r>
          </a:p>
          <a:p>
            <a:pPr marL="696913" lvl="1" indent="0"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FFF00"/>
                </a:solidFill>
              </a:rPr>
              <a:t> </a:t>
            </a:r>
            <a:r>
              <a:rPr lang="en-US" sz="1600" b="0" dirty="0" smtClean="0">
                <a:solidFill>
                  <a:srgbClr val="FFFF00"/>
                </a:solidFill>
              </a:rPr>
              <a:t>   </a:t>
            </a:r>
            <a:r>
              <a:rPr lang="en-US" sz="1600" b="0" dirty="0">
                <a:solidFill>
                  <a:srgbClr val="FFFF00"/>
                </a:solidFill>
              </a:rPr>
              <a:t>&lt; x={0, 4, 6}, </a:t>
            </a:r>
            <a:r>
              <a:rPr lang="en-US" sz="1600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count=0</a:t>
            </a:r>
            <a:r>
              <a:rPr lang="en-US" sz="1600" b="0" dirty="0">
                <a:solidFill>
                  <a:srgbClr val="FFFF00"/>
                </a:solidFill>
              </a:rPr>
              <a:t>, </a:t>
            </a:r>
            <a:r>
              <a:rPr lang="en-US" sz="1600" b="0" dirty="0" smtClean="0">
                <a:solidFill>
                  <a:srgbClr val="FFFF00"/>
                </a:solidFill>
              </a:rPr>
              <a:t>PC=[</a:t>
            </a:r>
            <a:r>
              <a:rPr lang="en-US" sz="16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return count; </a:t>
            </a:r>
            <a:r>
              <a:rPr lang="en-US" sz="1600" b="0" dirty="0">
                <a:solidFill>
                  <a:srgbClr val="FFFF00"/>
                </a:solidFill>
              </a:rPr>
              <a:t>(</a:t>
            </a:r>
            <a:r>
              <a:rPr lang="en-US" sz="1600" b="0" dirty="0" smtClean="0">
                <a:solidFill>
                  <a:srgbClr val="FFFF00"/>
                </a:solidFill>
              </a:rPr>
              <a:t>L5)] </a:t>
            </a:r>
            <a:r>
              <a:rPr lang="en-US" sz="1600" b="0" dirty="0">
                <a:solidFill>
                  <a:srgbClr val="FFFF00"/>
                </a:solidFill>
              </a:rPr>
              <a:t>&gt;</a:t>
            </a:r>
          </a:p>
          <a:p>
            <a:pPr marL="696913" lvl="1" indent="-249238">
              <a:spcAft>
                <a:spcPts val="0"/>
              </a:spcAft>
            </a:pPr>
            <a:endParaRPr lang="en-US" sz="1600" b="0" dirty="0" smtClean="0"/>
          </a:p>
          <a:p>
            <a:pPr marL="696913" lvl="1" indent="-249238">
              <a:spcAft>
                <a:spcPts val="0"/>
              </a:spcAft>
            </a:pPr>
            <a:endParaRPr lang="en-US" sz="1600" b="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990600"/>
            <a:ext cx="8686800" cy="2336024"/>
            <a:chOff x="228600" y="990600"/>
            <a:chExt cx="8686800" cy="2336024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228600" y="990600"/>
              <a:ext cx="8686800" cy="2336024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public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static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numZero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(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[] 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{ </a:t>
              </a:r>
              <a:r>
                <a:rPr 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// Effects: If </a:t>
              </a:r>
              <a:r>
                <a:rPr lang="en-US" sz="1800" b="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r>
                <a:rPr lang="en-US" sz="1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is null throw </a:t>
              </a:r>
              <a:r>
                <a:rPr lang="en-US" sz="1800" b="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NullPointerException</a:t>
              </a:r>
              <a:endPara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pPr marL="355600">
                <a:lnSpc>
                  <a:spcPct val="90000"/>
                </a:lnSpc>
              </a:pPr>
              <a:r>
                <a:rPr lang="en-US" sz="18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  </a:t>
              </a:r>
              <a:r>
                <a:rPr lang="en-US" sz="1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// else return the number of occurrences of 0 in </a:t>
              </a:r>
              <a:r>
                <a:rPr lang="en-US" sz="1800" b="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endPara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pPr marL="355600">
                <a:lnSpc>
                  <a:spcPct val="9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count = 0;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for (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= 1;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&lt;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arr.length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; </a:t>
              </a:r>
              <a:r>
                <a:rPr lang="en-US" sz="18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++)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  if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arr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[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]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== 0)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     count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++;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return </a:t>
              </a: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count;</a:t>
              </a:r>
            </a:p>
            <a:p>
              <a:pPr marL="355600">
                <a:lnSpc>
                  <a:spcPct val="9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" y="1703457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L1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" y="1975104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L2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" y="2231136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L3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" y="2468880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L4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" y="2706624"/>
              <a:ext cx="44435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L5</a:t>
              </a:r>
              <a:endPara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024128" y="1703457"/>
            <a:ext cx="0" cy="2625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00784" y="1947297"/>
            <a:ext cx="0" cy="2625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1947297"/>
            <a:ext cx="0" cy="2625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#1 – </a:t>
            </a:r>
            <a:r>
              <a:rPr lang="en-US" sz="3600" dirty="0" smtClean="0"/>
              <a:t>Error State</a:t>
            </a:r>
            <a:endParaRPr lang="en-US" sz="36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932688"/>
            <a:ext cx="8763000" cy="5330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spcBef>
                <a:spcPts val="1000"/>
              </a:spcBef>
            </a:pPr>
            <a:r>
              <a:rPr lang="en-US" sz="2000" b="0" dirty="0" smtClean="0">
                <a:solidFill>
                  <a:srgbClr val="FFFF00"/>
                </a:solidFill>
              </a:rPr>
              <a:t>Error state</a:t>
            </a:r>
          </a:p>
          <a:p>
            <a:pPr marL="635000" lvl="1" indent="-233363">
              <a:spcBef>
                <a:spcPts val="500"/>
              </a:spcBef>
            </a:pPr>
            <a:r>
              <a:rPr lang="en-US" sz="1800" b="0" dirty="0" smtClean="0"/>
              <a:t>The </a:t>
            </a:r>
            <a:r>
              <a:rPr lang="en-US" sz="1800" b="0" dirty="0" smtClean="0">
                <a:solidFill>
                  <a:srgbClr val="FFFF00"/>
                </a:solidFill>
              </a:rPr>
              <a:t>first</a:t>
            </a:r>
            <a:r>
              <a:rPr lang="en-US" sz="1800" b="0" dirty="0" smtClean="0"/>
              <a:t> </a:t>
            </a:r>
            <a:r>
              <a:rPr lang="en-US" sz="1800" b="0" dirty="0" smtClean="0">
                <a:solidFill>
                  <a:srgbClr val="FFFF00"/>
                </a:solidFill>
              </a:rPr>
              <a:t>different</a:t>
            </a:r>
            <a:r>
              <a:rPr lang="en-US" sz="1800" b="0" dirty="0" smtClean="0"/>
              <a:t> state in execution in comparison to an execution to the state sequence of what would be the correct program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b="0" dirty="0" smtClean="0"/>
          </a:p>
          <a:p>
            <a:pPr marL="293688" indent="-293688">
              <a:spcBef>
                <a:spcPts val="1000"/>
              </a:spcBef>
            </a:pPr>
            <a:r>
              <a:rPr lang="en-US" sz="2000" b="0" dirty="0" smtClean="0"/>
              <a:t>If the code had 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=0 (correct program), the execution of </a:t>
            </a:r>
            <a:r>
              <a:rPr lang="en-US" sz="2000" b="0" dirty="0"/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numZero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({0,</a:t>
            </a:r>
            <a:r>
              <a:rPr lang="en-US" sz="2000" b="0" dirty="0"/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4,</a:t>
            </a:r>
            <a:r>
              <a:rPr lang="en-US" sz="2000" b="0" dirty="0"/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  <a:r>
              <a:rPr lang="en-US" sz="2000" b="0" dirty="0" smtClean="0"/>
              <a:t> would be</a:t>
            </a:r>
          </a:p>
          <a:p>
            <a:pPr marL="696913" lvl="1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0" dirty="0" smtClean="0"/>
              <a:t>1: &lt; x={0, 4, 6}, PC=[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count=0</a:t>
            </a:r>
            <a:r>
              <a:rPr lang="en-US" sz="1600" b="0" dirty="0" smtClean="0"/>
              <a:t> (L1)] &gt;</a:t>
            </a:r>
          </a:p>
          <a:p>
            <a:pPr marL="696913" lvl="1" indent="0">
              <a:spcAft>
                <a:spcPts val="0"/>
              </a:spcAft>
              <a:buNone/>
            </a:pPr>
            <a:r>
              <a:rPr lang="en-US" sz="1600" b="0" dirty="0" smtClean="0"/>
              <a:t>2: </a:t>
            </a:r>
            <a:r>
              <a:rPr lang="en-US" sz="1600" b="0" dirty="0"/>
              <a:t>&lt; x={0, 4, 6},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count=0</a:t>
            </a:r>
            <a:r>
              <a:rPr lang="en-US" sz="1600" b="0" dirty="0" smtClean="0"/>
              <a:t>, PC</a:t>
            </a:r>
            <a:r>
              <a:rPr lang="en-US" sz="1600" b="0" dirty="0"/>
              <a:t>=[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=0</a:t>
            </a:r>
            <a:r>
              <a:rPr lang="en-US" sz="1600" b="0" dirty="0" smtClean="0"/>
              <a:t> (L2)] </a:t>
            </a:r>
            <a:r>
              <a:rPr lang="en-US" sz="1600" b="0" dirty="0"/>
              <a:t>&gt;</a:t>
            </a:r>
          </a:p>
          <a:p>
            <a:pPr marL="696913" lvl="1" indent="0">
              <a:spcAft>
                <a:spcPts val="0"/>
              </a:spcAft>
              <a:buNone/>
            </a:pPr>
            <a:r>
              <a:rPr lang="en-US" sz="1600" b="0" dirty="0" smtClean="0"/>
              <a:t>3: </a:t>
            </a:r>
            <a:r>
              <a:rPr lang="en-US" sz="1600" b="0" dirty="0"/>
              <a:t>&lt; x={0, 4, 6},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count=0</a:t>
            </a:r>
            <a:r>
              <a:rPr lang="en-US" sz="1600" b="0" dirty="0" smtClean="0"/>
              <a:t>,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=0</a:t>
            </a:r>
            <a:r>
              <a:rPr lang="en-US" sz="1600" b="0" dirty="0" smtClean="0"/>
              <a:t>, PC=[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arr.length</a:t>
            </a:r>
            <a:r>
              <a:rPr lang="en-US" sz="1600" b="0" dirty="0" smtClean="0"/>
              <a:t> </a:t>
            </a:r>
            <a:r>
              <a:rPr lang="en-US" sz="1600" b="0" dirty="0"/>
              <a:t>(</a:t>
            </a:r>
            <a:r>
              <a:rPr lang="en-US" sz="1600" b="0" dirty="0" smtClean="0"/>
              <a:t>L2)] &gt;</a:t>
            </a:r>
          </a:p>
          <a:p>
            <a:pPr marL="696913" lvl="1" indent="0">
              <a:spcAft>
                <a:spcPts val="0"/>
              </a:spcAft>
              <a:buNone/>
            </a:pPr>
            <a:r>
              <a:rPr lang="is-IS" sz="1600" b="0" dirty="0" smtClean="0"/>
              <a:t>…</a:t>
            </a:r>
          </a:p>
          <a:p>
            <a:pPr marL="293688" indent="-279400">
              <a:spcAft>
                <a:spcPts val="0"/>
              </a:spcAft>
            </a:pPr>
            <a:r>
              <a:rPr lang="en-US" sz="2000" b="0" dirty="0" smtClean="0"/>
              <a:t>Instead, we have</a:t>
            </a:r>
          </a:p>
          <a:p>
            <a:pPr marL="696913" lvl="1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0" dirty="0" smtClean="0"/>
              <a:t>1</a:t>
            </a:r>
            <a:r>
              <a:rPr lang="en-US" sz="1600" b="0" dirty="0"/>
              <a:t>: &lt; x={0, 4, 6}, PC=[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count=0</a:t>
            </a:r>
            <a:r>
              <a:rPr lang="en-US" sz="1600" b="0" dirty="0"/>
              <a:t> (L1)] &gt;</a:t>
            </a:r>
          </a:p>
          <a:p>
            <a:pPr marL="696913" lvl="1" indent="0">
              <a:spcAft>
                <a:spcPts val="0"/>
              </a:spcAft>
              <a:buNone/>
            </a:pPr>
            <a:r>
              <a:rPr lang="en-US" sz="1600" b="0" dirty="0"/>
              <a:t>2: &lt; x={0, 4, 6},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count=0</a:t>
            </a:r>
            <a:r>
              <a:rPr lang="en-US" sz="1600" b="0" dirty="0"/>
              <a:t>, PC=[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=1</a:t>
            </a:r>
            <a:r>
              <a:rPr lang="en-US" sz="1600" b="0" dirty="0" smtClean="0"/>
              <a:t> </a:t>
            </a:r>
            <a:r>
              <a:rPr lang="en-US" sz="1600" b="0" dirty="0"/>
              <a:t>(L2)] &gt;</a:t>
            </a:r>
          </a:p>
          <a:p>
            <a:pPr marL="696913" lvl="1" indent="0">
              <a:spcAft>
                <a:spcPts val="0"/>
              </a:spcAft>
              <a:buNone/>
            </a:pPr>
            <a:r>
              <a:rPr lang="en-US" sz="1600" b="0" dirty="0"/>
              <a:t>3: &lt; x={0, 4, 6},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count=0</a:t>
            </a:r>
            <a:r>
              <a:rPr lang="en-US" sz="1600" b="0" dirty="0"/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=1</a:t>
            </a:r>
            <a:r>
              <a:rPr lang="en-US" sz="1600" b="0" dirty="0"/>
              <a:t>, PC=[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arr.length</a:t>
            </a:r>
            <a:r>
              <a:rPr lang="en-US" sz="1600" b="0" dirty="0"/>
              <a:t> (L2)] &gt;</a:t>
            </a:r>
          </a:p>
          <a:p>
            <a:pPr marL="696913" lvl="1" indent="0">
              <a:spcAft>
                <a:spcPts val="0"/>
              </a:spcAft>
              <a:buNone/>
            </a:pPr>
            <a:r>
              <a:rPr lang="is-IS" sz="1600" b="0" dirty="0" smtClean="0"/>
              <a:t>…</a:t>
            </a:r>
            <a:endParaRPr lang="is-IS" sz="1600" b="0" dirty="0"/>
          </a:p>
          <a:p>
            <a:pPr marL="357188" indent="-342900">
              <a:spcAft>
                <a:spcPts val="0"/>
              </a:spcAft>
            </a:pPr>
            <a:endParaRPr lang="en-US" sz="2000" b="0" dirty="0" smtClean="0"/>
          </a:p>
          <a:p>
            <a:pPr marL="696913" lvl="1" indent="-249238">
              <a:spcAft>
                <a:spcPts val="0"/>
              </a:spcAft>
            </a:pPr>
            <a:endParaRPr lang="en-US" sz="1600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09600" y="3246120"/>
            <a:ext cx="5334000" cy="301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" y="4919472"/>
            <a:ext cx="5334000" cy="301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943600" y="3396996"/>
            <a:ext cx="3036053" cy="1717334"/>
            <a:chOff x="5943600" y="3396996"/>
            <a:chExt cx="3036053" cy="1717334"/>
          </a:xfrm>
        </p:grpSpPr>
        <p:sp>
          <p:nvSpPr>
            <p:cNvPr id="15" name="Rectangle 14"/>
            <p:cNvSpPr/>
            <p:nvPr/>
          </p:nvSpPr>
          <p:spPr>
            <a:xfrm>
              <a:off x="6400800" y="4191000"/>
              <a:ext cx="2578853" cy="9233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18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The first error state is immediately after </a:t>
              </a:r>
              <a:r>
                <a:rPr lang="en-US" sz="1800" dirty="0" err="1" smtClean="0">
                  <a:solidFill>
                    <a:srgbClr val="FFFF00"/>
                  </a:solidFill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r>
                <a:rPr lang="en-US" sz="1800" dirty="0" smtClean="0">
                  <a:solidFill>
                    <a:srgbClr val="FFFF00"/>
                  </a:solidFill>
                  <a:latin typeface="Courier New" charset="0"/>
                  <a:ea typeface="Courier New" charset="0"/>
                  <a:cs typeface="Courier New" charset="0"/>
                </a:rPr>
                <a:t>=1</a:t>
              </a:r>
              <a:r>
                <a:rPr lang="en-US" sz="18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 in line L2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5943600" y="3396996"/>
              <a:ext cx="609600" cy="794004"/>
            </a:xfrm>
            <a:prstGeom prst="line">
              <a:avLst/>
            </a:prstGeom>
            <a:ln w="38100">
              <a:solidFill>
                <a:srgbClr val="FF4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5" idx="1"/>
            </p:cNvCxnSpPr>
            <p:nvPr/>
          </p:nvCxnSpPr>
          <p:spPr>
            <a:xfrm flipH="1">
              <a:off x="5943600" y="4652665"/>
              <a:ext cx="457200" cy="307457"/>
            </a:xfrm>
            <a:prstGeom prst="line">
              <a:avLst/>
            </a:prstGeom>
            <a:ln w="38100">
              <a:solidFill>
                <a:srgbClr val="FF4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8940</TotalTime>
  <Words>1410</Words>
  <Application>Microsoft Macintosh PowerPoint</Application>
  <PresentationFormat>On-screen Show (4:3)</PresentationFormat>
  <Paragraphs>195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Apple Braille</vt:lpstr>
      <vt:lpstr>Calibri</vt:lpstr>
      <vt:lpstr>Century Schoolbook</vt:lpstr>
      <vt:lpstr>Courier New</vt:lpstr>
      <vt:lpstr>Gill Sans MT</vt:lpstr>
      <vt:lpstr>Times New Roman</vt:lpstr>
      <vt:lpstr>Verdana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Faults, Errors, Failures  CS 4501 / 6501  Software Testing</vt:lpstr>
      <vt:lpstr>Software Testing</vt:lpstr>
      <vt:lpstr>Today’s Objective</vt:lpstr>
      <vt:lpstr>Fault, Error, and Failure</vt:lpstr>
      <vt:lpstr>Example #1 (Java)</vt:lpstr>
      <vt:lpstr>Example #1 – Let’s Analyze</vt:lpstr>
      <vt:lpstr>Example #1 – Test Cases</vt:lpstr>
      <vt:lpstr>Example #1 – State Representation</vt:lpstr>
      <vt:lpstr>Example #1 – Error State</vt:lpstr>
      <vt:lpstr>RIPR Model</vt:lpstr>
      <vt:lpstr>RIPR Model</vt:lpstr>
      <vt:lpstr>Example #1 – RIPR (Error, No Failure)</vt:lpstr>
      <vt:lpstr>Example #1 – RIPR (Error, Failure)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542</cp:revision>
  <cp:lastPrinted>2017-06-01T12:36:04Z</cp:lastPrinted>
  <dcterms:created xsi:type="dcterms:W3CDTF">2017-07-01T01:04:54Z</dcterms:created>
  <dcterms:modified xsi:type="dcterms:W3CDTF">2017-08-24T14:28:36Z</dcterms:modified>
  <cp:category/>
</cp:coreProperties>
</file>