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5"/>
  </p:notesMasterIdLst>
  <p:handoutMasterIdLst>
    <p:handoutMasterId r:id="rId26"/>
  </p:handoutMasterIdLst>
  <p:sldIdLst>
    <p:sldId id="262" r:id="rId6"/>
    <p:sldId id="617" r:id="rId7"/>
    <p:sldId id="629" r:id="rId8"/>
    <p:sldId id="630" r:id="rId9"/>
    <p:sldId id="618" r:id="rId10"/>
    <p:sldId id="632" r:id="rId11"/>
    <p:sldId id="631" r:id="rId12"/>
    <p:sldId id="625" r:id="rId13"/>
    <p:sldId id="633" r:id="rId14"/>
    <p:sldId id="634" r:id="rId15"/>
    <p:sldId id="635" r:id="rId16"/>
    <p:sldId id="636" r:id="rId17"/>
    <p:sldId id="637" r:id="rId18"/>
    <p:sldId id="638" r:id="rId19"/>
    <p:sldId id="626" r:id="rId20"/>
    <p:sldId id="639" r:id="rId21"/>
    <p:sldId id="640" r:id="rId22"/>
    <p:sldId id="641" r:id="rId23"/>
    <p:sldId id="642" r:id="rId24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FF"/>
    <a:srgbClr val="000099"/>
    <a:srgbClr val="D5FC79"/>
    <a:srgbClr val="FFFFFF"/>
    <a:srgbClr val="00FF00"/>
    <a:srgbClr val="FFFD78"/>
    <a:srgbClr val="D5FDA9"/>
    <a:srgbClr val="FF4C00"/>
    <a:srgbClr val="FF7D41"/>
    <a:srgbClr val="FF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0" autoAdjust="0"/>
    <p:restoredTop sz="89599" autoAdjust="0"/>
  </p:normalViewPr>
  <p:slideViewPr>
    <p:cSldViewPr>
      <p:cViewPr>
        <p:scale>
          <a:sx n="77" d="100"/>
          <a:sy n="77" d="100"/>
        </p:scale>
        <p:origin x="656" y="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6200" y="762000"/>
            <a:ext cx="92202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Model-Driven 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 Design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Test Execution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Run tests on the software and record the results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Easy and trivial if the tests are well automated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Requires basic computer skills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 smtClean="0"/>
              <a:t>Interns</a:t>
            </a:r>
            <a:endParaRPr lang="en-US" sz="1800" dirty="0"/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Employees with no technical background</a:t>
            </a:r>
            <a:endParaRPr lang="en-US" sz="2000" dirty="0" smtClean="0"/>
          </a:p>
          <a:p>
            <a:pPr>
              <a:spcBef>
                <a:spcPts val="2000"/>
              </a:spcBef>
            </a:pPr>
            <a:r>
              <a:rPr lang="en-US" sz="2000" dirty="0" smtClean="0"/>
              <a:t>Can be boring for test designers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 smtClean="0"/>
              <a:t>Asking qualified test designers to execute tests is a sure way to convince them to look for a development job</a:t>
            </a:r>
            <a:endParaRPr lang="en-US" sz="1600" dirty="0" smtClean="0"/>
          </a:p>
          <a:p>
            <a:pPr>
              <a:spcBef>
                <a:spcPts val="2000"/>
              </a:spcBef>
            </a:pPr>
            <a:r>
              <a:rPr lang="en-US" sz="2000" dirty="0" smtClean="0"/>
              <a:t>Test executors have to be very careful and meticulous with bookkeeping</a:t>
            </a:r>
          </a:p>
        </p:txBody>
      </p:sp>
    </p:spTree>
    <p:extLst>
      <p:ext uri="{BB962C8B-B14F-4D97-AF65-F5344CB8AC3E}">
        <p14:creationId xmlns:p14="http://schemas.microsoft.com/office/powerpoint/2010/main" val="17248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 Evaluation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Evaluate results of testing, report to developers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This is much harder than it may seem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Requires knowledge of 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 smtClean="0"/>
              <a:t>Domain</a:t>
            </a:r>
          </a:p>
          <a:p>
            <a:pPr marL="642938" lvl="1" indent="-182563">
              <a:spcBef>
                <a:spcPts val="500"/>
              </a:spcBef>
            </a:pPr>
            <a:r>
              <a:rPr lang="en-US" sz="1800" dirty="0" smtClean="0"/>
              <a:t>Testing</a:t>
            </a:r>
          </a:p>
          <a:p>
            <a:pPr marL="642938" lvl="1" indent="-182563">
              <a:spcBef>
                <a:spcPts val="500"/>
              </a:spcBef>
            </a:pPr>
            <a:r>
              <a:rPr lang="en-US" sz="1800" dirty="0" smtClean="0"/>
              <a:t>User interfaces and psychology</a:t>
            </a:r>
            <a:endParaRPr lang="en-US" sz="2000" dirty="0" smtClean="0"/>
          </a:p>
          <a:p>
            <a:pPr>
              <a:spcBef>
                <a:spcPts val="2000"/>
              </a:spcBef>
            </a:pPr>
            <a:r>
              <a:rPr lang="en-US" sz="2000" dirty="0" smtClean="0"/>
              <a:t>Usually requires almost no traditional CS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/>
              <a:t>Background in the software domain is essential</a:t>
            </a:r>
          </a:p>
          <a:p>
            <a:pPr marL="642938" lvl="1" indent="-182563">
              <a:spcBef>
                <a:spcPts val="500"/>
              </a:spcBef>
            </a:pPr>
            <a:r>
              <a:rPr lang="en-US" sz="1800" dirty="0"/>
              <a:t>Empirical background is very helpful (biology, psychology, </a:t>
            </a:r>
            <a:r>
              <a:rPr lang="is-IS" sz="1800" dirty="0"/>
              <a:t>…)</a:t>
            </a:r>
          </a:p>
          <a:p>
            <a:pPr marL="642938" lvl="1" indent="-182563">
              <a:spcBef>
                <a:spcPts val="500"/>
              </a:spcBef>
            </a:pPr>
            <a:r>
              <a:rPr lang="is-IS" sz="1800" dirty="0"/>
              <a:t>Logic background is very helpful (law, philosophy, math, </a:t>
            </a:r>
            <a:r>
              <a:rPr lang="is-IS" sz="1800" dirty="0" smtClean="0"/>
              <a:t>...)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598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914400"/>
          </a:xfrm>
        </p:spPr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Test management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 smtClean="0"/>
              <a:t>Sets policy, organizes team, interfaces with development, chooses criteria, decides how much automation is needed, </a:t>
            </a:r>
            <a:r>
              <a:rPr lang="is-IS" sz="1800" dirty="0" smtClean="0"/>
              <a:t>…</a:t>
            </a:r>
            <a:endParaRPr lang="en-US" sz="1800" dirty="0" smtClean="0"/>
          </a:p>
          <a:p>
            <a:pPr>
              <a:spcBef>
                <a:spcPts val="1500"/>
              </a:spcBef>
            </a:pPr>
            <a:r>
              <a:rPr lang="en-US" sz="2000" dirty="0" smtClean="0"/>
              <a:t>Test maintenance</a:t>
            </a:r>
          </a:p>
          <a:p>
            <a:pPr marL="642938" lvl="1" indent="-165100">
              <a:spcBef>
                <a:spcPts val="10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Save tests for result as solve evolve</a:t>
            </a:r>
          </a:p>
          <a:p>
            <a:pPr marL="642938" lvl="1" indent="-165100">
              <a:spcBef>
                <a:spcPts val="5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Requires cooperation of test designers, engineers responsible for test automation</a:t>
            </a:r>
          </a:p>
          <a:p>
            <a:pPr marL="642938" lvl="1" indent="-165100">
              <a:spcBef>
                <a:spcPts val="5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Partly policy and partly technical</a:t>
            </a:r>
            <a:endParaRPr lang="en-US" sz="2000" dirty="0" smtClean="0"/>
          </a:p>
          <a:p>
            <a:pPr>
              <a:spcBef>
                <a:spcPts val="1500"/>
              </a:spcBef>
            </a:pPr>
            <a:r>
              <a:rPr lang="en-US" sz="2000" dirty="0" smtClean="0"/>
              <a:t>Test documentation</a:t>
            </a:r>
          </a:p>
          <a:p>
            <a:pPr marL="642938" lvl="1" indent="-165100">
              <a:spcBef>
                <a:spcPts val="10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All parties participate</a:t>
            </a:r>
            <a:endParaRPr lang="en-US" sz="1800" dirty="0"/>
          </a:p>
          <a:p>
            <a:pPr marL="642938" lvl="1" indent="-165100">
              <a:spcBef>
                <a:spcPts val="5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Each test must document “why” -- criterion and test requirement satisfied or a rationale for human-designed test</a:t>
            </a:r>
            <a:endParaRPr lang="en-US" sz="1800" dirty="0"/>
          </a:p>
          <a:p>
            <a:pPr marL="642938" lvl="1" indent="-165100">
              <a:spcBef>
                <a:spcPts val="5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Ensure traceability throughout the process</a:t>
            </a:r>
          </a:p>
          <a:p>
            <a:pPr marL="642938" lvl="1" indent="-165100">
              <a:spcBef>
                <a:spcPts val="5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dirty="0" smtClean="0"/>
              <a:t>Keep documentation in the automated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00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914400"/>
          </a:xfrm>
        </p:spPr>
        <p:txBody>
          <a:bodyPr/>
          <a:lstStyle/>
          <a:p>
            <a:r>
              <a:rPr lang="en-US" dirty="0" smtClean="0"/>
              <a:t>Organizing the Team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A mature test organization needs only one test designer to work with several test </a:t>
            </a:r>
            <a:r>
              <a:rPr lang="en-US" sz="2000" dirty="0" err="1" smtClean="0"/>
              <a:t>automators</a:t>
            </a:r>
            <a:r>
              <a:rPr lang="en-US" sz="2000" dirty="0" smtClean="0"/>
              <a:t>, executors, and evaluators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Improved automation will reduce the number of test executors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Putting the wrong people on the wrong tasks leads to inefficiency, low job satisfaction and low job performance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qualified test designer will be bored with other tasks and look for a job in development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qualified test evaluator will not understand the benefits of test criteria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Test evaluators have the domain knowledge, so they must be free to add tests that “blink” engineering processes will not think of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The four test activities are quite different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Model-Driven Test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Breaks testing into a series of small tasks that simplify test generation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Isolate each task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Work at a higher level of abstraction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Use mathematical engineering structures to design test values independently of the details of software or design artifacts, test automation, and test execution</a:t>
            </a:r>
            <a:endParaRPr lang="en-US" sz="1800" dirty="0"/>
          </a:p>
          <a:p>
            <a:pPr>
              <a:spcBef>
                <a:spcPts val="1500"/>
              </a:spcBef>
            </a:pPr>
            <a:r>
              <a:rPr lang="en-US" sz="2000" dirty="0" smtClean="0"/>
              <a:t>Key intellectual step: test case design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Test case design can be the primary </a:t>
            </a:r>
            <a:r>
              <a:rPr lang="en-US" sz="2000" dirty="0"/>
              <a:t>factor determining </a:t>
            </a:r>
            <a:r>
              <a:rPr lang="en-US" sz="2000" dirty="0" smtClean="0"/>
              <a:t>whether tests successfully find failures in software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Tests can be designed with </a:t>
            </a:r>
          </a:p>
          <a:p>
            <a:pPr lvl="1">
              <a:spcBef>
                <a:spcPts val="700"/>
              </a:spcBef>
            </a:pPr>
            <a:r>
              <a:rPr lang="en-US" sz="1800" dirty="0"/>
              <a:t>H</a:t>
            </a:r>
            <a:r>
              <a:rPr lang="en-US" sz="1800" dirty="0" smtClean="0"/>
              <a:t>uman-based approach</a:t>
            </a:r>
          </a:p>
          <a:p>
            <a:pPr lvl="1">
              <a:spcBef>
                <a:spcPts val="500"/>
              </a:spcBef>
            </a:pPr>
            <a:r>
              <a:rPr lang="en-US" sz="1800" dirty="0" smtClean="0"/>
              <a:t>Criteria-based approach</a:t>
            </a:r>
          </a:p>
          <a:p>
            <a:pPr lvl="1"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MDTD in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approach lets one test designer do the math</a:t>
            </a:r>
          </a:p>
          <a:p>
            <a:r>
              <a:rPr lang="en-US" sz="2000" dirty="0" smtClean="0"/>
              <a:t>Then traditional testers and programmers can do their part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Find values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Automate the tests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Run the tests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Evaluate the tests</a:t>
            </a:r>
          </a:p>
          <a:p>
            <a:r>
              <a:rPr lang="en-US" sz="2000" dirty="0" smtClean="0"/>
              <a:t>Test designers become technical </a:t>
            </a:r>
            <a:r>
              <a:rPr lang="en-US" sz="2000" dirty="0" smtClean="0"/>
              <a:t>experts</a:t>
            </a:r>
          </a:p>
          <a:p>
            <a:r>
              <a:rPr lang="en-US" sz="2000" dirty="0" smtClean="0"/>
              <a:t>Many test designers get involved in crowd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08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Model-Driven Test Design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Date Placeholder 3"/>
          <p:cNvSpPr txBox="1">
            <a:spLocks/>
          </p:cNvSpPr>
          <p:nvPr/>
        </p:nvSpPr>
        <p:spPr>
          <a:xfrm>
            <a:off x="7342188" y="6248400"/>
            <a:ext cx="1828800" cy="246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</a:t>
            </a:r>
            <a:r>
              <a:rPr lang="en-U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Ch2-mdtd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]</a:t>
            </a:r>
            <a:endParaRPr lang="en-US" sz="1400" b="0" u="sng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Model-Driven Test </a:t>
            </a:r>
            <a:r>
              <a:rPr lang="en-US" sz="3800" dirty="0" smtClean="0"/>
              <a:t>Design - Steps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82554" y="2057400"/>
            <a:ext cx="966931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38800" y="960438"/>
            <a:ext cx="1043876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5024" y="960438"/>
            <a:ext cx="757579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9624" y="1589088"/>
            <a:ext cx="1031051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0644" y="5038725"/>
            <a:ext cx="1043876" cy="923330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prefix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postfix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20533" y="5167313"/>
            <a:ext cx="1107996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73664" y="5126038"/>
            <a:ext cx="915635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2724" y="5153025"/>
            <a:ext cx="1005403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646331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bg1">
                    <a:lumMod val="8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80995" y="4330184"/>
            <a:ext cx="1069524" cy="369332"/>
          </a:xfrm>
          <a:prstGeom prst="rect">
            <a:avLst/>
          </a:prstGeom>
          <a:solidFill>
            <a:srgbClr val="000099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51" name="Date Placeholder 3"/>
          <p:cNvSpPr txBox="1">
            <a:spLocks/>
          </p:cNvSpPr>
          <p:nvPr/>
        </p:nvSpPr>
        <p:spPr>
          <a:xfrm>
            <a:off x="7342188" y="6248400"/>
            <a:ext cx="1828800" cy="246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</a:t>
            </a:r>
            <a:r>
              <a:rPr lang="en-U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Ch2-mdtd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]</a:t>
            </a:r>
            <a:endParaRPr lang="en-US" sz="1400" b="0" u="sng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Model-Driven Test Design–Activities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25563" y="1039813"/>
            <a:ext cx="5967412" cy="1353840"/>
            <a:chOff x="1325880" y="1040130"/>
            <a:chExt cx="5966460" cy="1352908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  <a:alpha val="3019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9" y="1931691"/>
              <a:ext cx="1687244" cy="461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97375" y="4079875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461665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89504" y="5102226"/>
            <a:ext cx="1527175" cy="1434270"/>
            <a:chOff x="2888876" y="5101590"/>
            <a:chExt cx="1527810" cy="1435649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88876" y="5742412"/>
              <a:ext cx="1527810" cy="7948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6625" y="5116514"/>
            <a:ext cx="1624013" cy="1424530"/>
            <a:chOff x="1188720" y="5025390"/>
            <a:chExt cx="1623060" cy="1424940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794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38400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Papyrus" pitchFamily="66" charset="0"/>
              </a:rPr>
              <a:t>test design MUCH easier</a:t>
            </a:r>
          </a:p>
        </p:txBody>
      </p:sp>
      <p:sp>
        <p:nvSpPr>
          <p:cNvPr id="39" name="Date Placeholder 3"/>
          <p:cNvSpPr txBox="1">
            <a:spLocks/>
          </p:cNvSpPr>
          <p:nvPr/>
        </p:nvSpPr>
        <p:spPr>
          <a:xfrm>
            <a:off x="7342188" y="6248400"/>
            <a:ext cx="1828800" cy="246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</a:t>
            </a:r>
            <a:r>
              <a:rPr lang="en-U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Ch2-mdtd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]</a:t>
            </a:r>
            <a:endParaRPr lang="en-US" sz="1400" b="0" u="sng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Activities We’ll focus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14400" y="2133600"/>
            <a:ext cx="7315200" cy="1143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400" smtClean="0">
                <a:solidFill>
                  <a:srgbClr val="FFFF00"/>
                </a:solidFill>
              </a:rPr>
              <a:t>Test Design</a:t>
            </a:r>
          </a:p>
          <a:p>
            <a:pPr marL="14288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with Criteria-based Approach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Testing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11 * 11 </a:t>
            </a:r>
            <a:r>
              <a:rPr lang="en-US" sz="2000" dirty="0"/>
              <a:t>= </a:t>
            </a:r>
            <a:r>
              <a:rPr lang="en-US" sz="2000" dirty="0" smtClean="0"/>
              <a:t>121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1111 * 1111 = 1234321</a:t>
            </a:r>
            <a:endParaRPr lang="en-US" sz="2000" dirty="0" smtClean="0">
              <a:solidFill>
                <a:srgbClr val="00FF00"/>
              </a:solidFill>
            </a:endParaRP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111111 * 11111 = 1245654321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86302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✓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76800" y="181373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12954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✓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27084"/>
            <a:ext cx="1280160" cy="1280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27084"/>
            <a:ext cx="1280160" cy="12801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70721" y="28194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✓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986365" y="282629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✘</a:t>
            </a:r>
            <a:endParaRPr lang="en-US" sz="3200"/>
          </a:p>
        </p:txBody>
      </p:sp>
      <p:sp>
        <p:nvSpPr>
          <p:cNvPr id="14" name="Rectangle 13"/>
          <p:cNvSpPr/>
          <p:nvPr/>
        </p:nvSpPr>
        <p:spPr>
          <a:xfrm>
            <a:off x="2778672" y="3184616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FFFF00"/>
                </a:solidFill>
              </a:rPr>
              <a:t>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0" y="2566352"/>
            <a:ext cx="8548929" cy="37582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2867" y="1524000"/>
            <a:ext cx="2013693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Correctness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9373" y="4325111"/>
            <a:ext cx="595035" cy="603504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✓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891365" y="4329408"/>
            <a:ext cx="595035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✘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5471835" y="4329407"/>
            <a:ext cx="594360" cy="58521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600" smtClean="0">
                <a:solidFill>
                  <a:srgbClr val="FFFF00"/>
                </a:solidFill>
              </a:rPr>
              <a:t>?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6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Testing </a:t>
            </a:r>
            <a:r>
              <a:rPr lang="en-US" sz="3800" smtClean="0"/>
              <a:t>and </a:t>
            </a:r>
            <a:br>
              <a:rPr lang="en-US" sz="3800" smtClean="0"/>
            </a:br>
            <a:r>
              <a:rPr lang="en-US" sz="3800" smtClean="0"/>
              <a:t>SW Development Lifecycle</a:t>
            </a:r>
            <a:endParaRPr lang="en-US" sz="3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447800"/>
            <a:ext cx="6934200" cy="4267200"/>
            <a:chOff x="152400" y="2020826"/>
            <a:chExt cx="5038778" cy="3355846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2020826"/>
              <a:ext cx="5038778" cy="3355846"/>
              <a:chOff x="152400" y="2020826"/>
              <a:chExt cx="5038778" cy="335584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2400" y="2020826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Requirements 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Analysis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902" y="274015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Architectural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702" y="345643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Subsystem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11502" y="4178808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Detailed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16302" y="491947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Implementation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93898" y="2020826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Acceptance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89098" y="274015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484298" y="345643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Integration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79498" y="4178808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Module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95600" y="491947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Unit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2316" y="2464308"/>
              <a:ext cx="1060704" cy="2651760"/>
              <a:chOff x="242316" y="2464308"/>
              <a:chExt cx="1060704" cy="2651760"/>
            </a:xfrm>
          </p:grpSpPr>
          <p:cxnSp>
            <p:nvCxnSpPr>
              <p:cNvPr id="18" name="Elbow Connector 17"/>
              <p:cNvCxnSpPr/>
              <p:nvPr/>
            </p:nvCxnSpPr>
            <p:spPr>
              <a:xfrm rot="16200000" flipH="1">
                <a:off x="7315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38737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6200000" flipH="1">
                <a:off x="67665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16200000" flipH="1">
                <a:off x="97840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3962400" y="2464308"/>
              <a:ext cx="1060704" cy="2651760"/>
              <a:chOff x="440436" y="2464308"/>
              <a:chExt cx="1060704" cy="2651760"/>
            </a:xfrm>
          </p:grpSpPr>
          <p:cxnSp>
            <p:nvCxnSpPr>
              <p:cNvPr id="14" name="Elbow Connector 13"/>
              <p:cNvCxnSpPr/>
              <p:nvPr/>
            </p:nvCxnSpPr>
            <p:spPr>
              <a:xfrm rot="16200000" flipH="1">
                <a:off x="27127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6200000" flipH="1">
                <a:off x="58549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/>
              <p:nvPr/>
            </p:nvCxnSpPr>
            <p:spPr>
              <a:xfrm rot="16200000" flipH="1">
                <a:off x="87477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/>
              <p:nvPr/>
            </p:nvCxnSpPr>
            <p:spPr>
              <a:xfrm rot="16200000" flipH="1">
                <a:off x="117652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2438400" y="4406879"/>
              <a:ext cx="583036" cy="529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36934" y="3659262"/>
              <a:ext cx="1215866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34462" y="2953512"/>
              <a:ext cx="1810512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72768" y="2240280"/>
              <a:ext cx="2377440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015144" y="1752600"/>
            <a:ext cx="1711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</a:t>
            </a:r>
          </a:p>
          <a:p>
            <a:pPr algn="ctr"/>
            <a:endParaRPr lang="en-US" sz="12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Design</a:t>
            </a:r>
          </a:p>
          <a:p>
            <a:pPr algn="ctr"/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Information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34" name="Straight Arrow Connector 33"/>
          <p:cNvCxnSpPr>
            <a:stCxn id="26" idx="3"/>
            <a:endCxn id="31" idx="1"/>
          </p:cNvCxnSpPr>
          <p:nvPr/>
        </p:nvCxnSpPr>
        <p:spPr>
          <a:xfrm>
            <a:off x="3515838" y="5424319"/>
            <a:ext cx="41166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2400" y="6019800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p.23]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7600" y="1521023"/>
            <a:ext cx="1559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Validation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90257" y="4058950"/>
            <a:ext cx="1637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Verification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239000" y="2391625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91400" y="2391625"/>
            <a:ext cx="0" cy="332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39000" y="5713322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9000" y="1738482"/>
            <a:ext cx="32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View: Colored Boxes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4038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Black-box </a:t>
            </a:r>
            <a:r>
              <a:rPr lang="en-US" sz="2000" dirty="0" smtClean="0">
                <a:solidFill>
                  <a:srgbClr val="FFFF00"/>
                </a:solidFill>
              </a:rPr>
              <a:t>testing</a:t>
            </a:r>
            <a:endParaRPr lang="en-US" sz="2000" dirty="0" smtClean="0"/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Derive </a:t>
            </a:r>
            <a:r>
              <a:rPr lang="en-US" sz="1800" dirty="0"/>
              <a:t>tests from external descriptions of the software, including specifications, requirements, and design</a:t>
            </a:r>
          </a:p>
          <a:p>
            <a:pPr>
              <a:spcBef>
                <a:spcPts val="2000"/>
              </a:spcBef>
            </a:pPr>
            <a:r>
              <a:rPr lang="en-US" sz="2000" dirty="0">
                <a:solidFill>
                  <a:srgbClr val="FFFF00"/>
                </a:solidFill>
              </a:rPr>
              <a:t>White-box </a:t>
            </a:r>
            <a:r>
              <a:rPr lang="en-US" sz="2000" dirty="0" smtClean="0">
                <a:solidFill>
                  <a:srgbClr val="FFFF00"/>
                </a:solidFill>
              </a:rPr>
              <a:t>testing</a:t>
            </a:r>
            <a:endParaRPr lang="en-US" sz="2000" dirty="0" smtClean="0"/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Derive </a:t>
            </a:r>
            <a:r>
              <a:rPr lang="en-US" sz="1800" dirty="0"/>
              <a:t>tests from the source code internals of the software, specifically including branches, individual conditions, and statements</a:t>
            </a:r>
          </a:p>
          <a:p>
            <a:pPr>
              <a:spcBef>
                <a:spcPts val="2000"/>
              </a:spcBef>
            </a:pPr>
            <a:r>
              <a:rPr lang="en-US" sz="2000" dirty="0">
                <a:solidFill>
                  <a:srgbClr val="FFFF00"/>
                </a:solidFill>
              </a:rPr>
              <a:t>Model-based </a:t>
            </a:r>
            <a:r>
              <a:rPr lang="en-US" sz="2000" dirty="0" smtClean="0">
                <a:solidFill>
                  <a:srgbClr val="FFFF00"/>
                </a:solidFill>
              </a:rPr>
              <a:t>testing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Derive </a:t>
            </a:r>
            <a:r>
              <a:rPr lang="en-US" sz="1800" dirty="0"/>
              <a:t>tests from a model of the software (such as a UML diagram</a:t>
            </a:r>
            <a:r>
              <a:rPr lang="en-US" sz="1800" dirty="0" smtClean="0"/>
              <a:t>)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4898968"/>
            <a:ext cx="8686800" cy="1120832"/>
          </a:xfrm>
          <a:prstGeom prst="rect">
            <a:avLst/>
          </a:prstGeom>
          <a:solidFill>
            <a:srgbClr val="00009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0"/>
              </a:spcBef>
            </a:pPr>
            <a:r>
              <a:rPr lang="en-US" sz="2000" b="0" smtClean="0">
                <a:solidFill>
                  <a:srgbClr val="FFFF00"/>
                </a:solidFill>
              </a:rPr>
              <a:t>Model-Driven Test Design</a:t>
            </a:r>
            <a:endParaRPr lang="en-US" sz="1800" b="0" dirty="0" smtClean="0"/>
          </a:p>
          <a:p>
            <a:pPr marL="642938" lvl="1" indent="-182563" fontAlgn="auto">
              <a:spcBef>
                <a:spcPts val="1000"/>
              </a:spcBef>
            </a:pPr>
            <a:r>
              <a:rPr lang="en-US" sz="1800" b="0" dirty="0" smtClean="0"/>
              <a:t>Makes the distinctions less important by focusing on “from what abstraction level do we derive tests?”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6090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uiExpand="1" build="p" animBg="1"/>
      <p:bldP spid="4" grpId="1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990600"/>
            <a:ext cx="89154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Activities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600" y="2514600"/>
            <a:ext cx="1526212" cy="1371600"/>
            <a:chOff x="535277" y="1504282"/>
            <a:chExt cx="1771529" cy="1442693"/>
          </a:xfrm>
        </p:grpSpPr>
        <p:pic>
          <p:nvPicPr>
            <p:cNvPr id="7" name="Picture 6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276600" y="990600"/>
            <a:ext cx="1526212" cy="1371600"/>
            <a:chOff x="535277" y="1504282"/>
            <a:chExt cx="1771529" cy="1442693"/>
          </a:xfrm>
        </p:grpSpPr>
        <p:pic>
          <p:nvPicPr>
            <p:cNvPr id="11" name="Picture 10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84676" y="2362200"/>
              <a:ext cx="10727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Manager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169988" y="990600"/>
            <a:ext cx="1526212" cy="1371600"/>
            <a:chOff x="535277" y="1504282"/>
            <a:chExt cx="1771529" cy="1442693"/>
          </a:xfrm>
        </p:grpSpPr>
        <p:pic>
          <p:nvPicPr>
            <p:cNvPr id="14" name="Picture 13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514600" y="4038600"/>
            <a:ext cx="1526212" cy="1371600"/>
            <a:chOff x="535277" y="1504282"/>
            <a:chExt cx="1771529" cy="1442693"/>
          </a:xfrm>
        </p:grpSpPr>
        <p:pic>
          <p:nvPicPr>
            <p:cNvPr id="17" name="Picture 16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341578" y="2758830"/>
            <a:ext cx="886781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1. Test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Design</a:t>
            </a:r>
            <a:endParaRPr lang="en-US" sz="16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031" y="2758830"/>
            <a:ext cx="1374864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2. Test 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Automation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228359" y="3029050"/>
            <a:ext cx="1307672" cy="307777"/>
            <a:chOff x="3228359" y="3029050"/>
            <a:chExt cx="1307672" cy="307777"/>
          </a:xfrm>
        </p:grpSpPr>
        <p:cxnSp>
          <p:nvCxnSpPr>
            <p:cNvPr id="22" name="Straight Arrow Connector 21"/>
            <p:cNvCxnSpPr>
              <a:stCxn id="19" idx="3"/>
              <a:endCxn id="20" idx="1"/>
            </p:cNvCxnSpPr>
            <p:nvPr/>
          </p:nvCxnSpPr>
          <p:spPr>
            <a:xfrm>
              <a:off x="3228359" y="3051218"/>
              <a:ext cx="13076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52800" y="3029050"/>
              <a:ext cx="1138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smtClean="0">
                  <a:latin typeface="Verdana" charset="0"/>
                  <a:ea typeface="Verdana" charset="0"/>
                  <a:cs typeface="Verdana" charset="0"/>
                </a:rPr>
                <a:t>instantiate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95400" y="3029049"/>
            <a:ext cx="992477" cy="376925"/>
            <a:chOff x="1801072" y="2856932"/>
            <a:chExt cx="1148353" cy="376925"/>
          </a:xfrm>
        </p:grpSpPr>
        <p:sp>
          <p:nvSpPr>
            <p:cNvPr id="31" name="Right Arrow 30"/>
            <p:cNvSpPr/>
            <p:nvPr/>
          </p:nvSpPr>
          <p:spPr>
            <a:xfrm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01072" y="2926080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3" name="Left Brace 42"/>
          <p:cNvSpPr/>
          <p:nvPr/>
        </p:nvSpPr>
        <p:spPr>
          <a:xfrm>
            <a:off x="3886200" y="1993392"/>
            <a:ext cx="228600" cy="1097280"/>
          </a:xfrm>
          <a:prstGeom prst="leftBrace">
            <a:avLst/>
          </a:prstGeom>
          <a:ln w="2857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00235" y="4876800"/>
            <a:ext cx="8947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smtClean="0">
                <a:latin typeface="Verdana" charset="0"/>
                <a:ea typeface="Verdana" charset="0"/>
                <a:cs typeface="Verdana" charset="0"/>
              </a:rPr>
              <a:t>Output</a:t>
            </a:r>
            <a:endParaRPr lang="en-US" sz="1600" b="0" dirty="0" smtClean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29600" y="3962400"/>
            <a:ext cx="338554" cy="353568"/>
            <a:chOff x="859536" y="4599432"/>
            <a:chExt cx="338554" cy="353568"/>
          </a:xfrm>
        </p:grpSpPr>
        <p:sp>
          <p:nvSpPr>
            <p:cNvPr id="49" name="Oval 48"/>
            <p:cNvSpPr/>
            <p:nvPr/>
          </p:nvSpPr>
          <p:spPr>
            <a:xfrm>
              <a:off x="859536" y="4599432"/>
              <a:ext cx="338554" cy="338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6244" y="4614446"/>
              <a:ext cx="3080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smtClean="0">
                  <a:latin typeface="Verdana" charset="0"/>
                  <a:ea typeface="Verdana" charset="0"/>
                  <a:cs typeface="Verdana" charset="0"/>
                </a:rPr>
                <a:t>P</a:t>
              </a:r>
              <a:endParaRPr lang="en-US" sz="1600" b="0" dirty="0" smtClean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48697" y="3962400"/>
            <a:ext cx="1200970" cy="353568"/>
            <a:chOff x="1952724" y="4599432"/>
            <a:chExt cx="1200970" cy="353568"/>
          </a:xfrm>
        </p:grpSpPr>
        <p:sp>
          <p:nvSpPr>
            <p:cNvPr id="47" name="Rectangle 46"/>
            <p:cNvSpPr/>
            <p:nvPr/>
          </p:nvSpPr>
          <p:spPr>
            <a:xfrm>
              <a:off x="1952724" y="4614446"/>
              <a:ext cx="12009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smtClean="0">
                  <a:latin typeface="Verdana" charset="0"/>
                  <a:ea typeface="Verdana" charset="0"/>
                  <a:cs typeface="Verdana" charset="0"/>
                </a:rPr>
                <a:t>Computer</a:t>
              </a:r>
              <a:endParaRPr lang="en-US" sz="1600" b="0" dirty="0" smtClean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52724" y="4599432"/>
              <a:ext cx="1200970" cy="353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36800" y="4325112"/>
            <a:ext cx="888000" cy="560832"/>
            <a:chOff x="5208000" y="4510814"/>
            <a:chExt cx="888000" cy="560832"/>
          </a:xfrm>
        </p:grpSpPr>
        <p:sp>
          <p:nvSpPr>
            <p:cNvPr id="42" name="Rectangle 41"/>
            <p:cNvSpPr/>
            <p:nvPr/>
          </p:nvSpPr>
          <p:spPr>
            <a:xfrm>
              <a:off x="5208000" y="4690646"/>
              <a:ext cx="888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smtClean="0">
                  <a:latin typeface="Verdana" charset="0"/>
                  <a:ea typeface="Verdana" charset="0"/>
                  <a:cs typeface="Verdana" charset="0"/>
                </a:rPr>
                <a:t>execute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56" name="Straight Arrow Connector 55"/>
            <p:cNvCxnSpPr>
              <a:stCxn id="51" idx="2"/>
              <a:endCxn id="45" idx="0"/>
            </p:cNvCxnSpPr>
            <p:nvPr/>
          </p:nvCxnSpPr>
          <p:spPr>
            <a:xfrm flipH="1">
              <a:off x="5218834" y="4510814"/>
              <a:ext cx="1548" cy="560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5" idx="1"/>
            <a:endCxn id="101" idx="3"/>
          </p:cNvCxnSpPr>
          <p:nvPr/>
        </p:nvCxnSpPr>
        <p:spPr>
          <a:xfrm flipH="1">
            <a:off x="5851649" y="5046077"/>
            <a:ext cx="748586" cy="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1" idx="3"/>
          </p:cNvCxnSpPr>
          <p:nvPr/>
        </p:nvCxnSpPr>
        <p:spPr>
          <a:xfrm flipH="1">
            <a:off x="7649667" y="4131677"/>
            <a:ext cx="579933" cy="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1" idx="0"/>
          </p:cNvCxnSpPr>
          <p:nvPr/>
        </p:nvCxnSpPr>
        <p:spPr>
          <a:xfrm flipH="1">
            <a:off x="7049182" y="2983941"/>
            <a:ext cx="3081" cy="97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9903961">
            <a:off x="5368472" y="2218589"/>
            <a:ext cx="1090666" cy="350070"/>
            <a:chOff x="1863925" y="2856932"/>
            <a:chExt cx="1148353" cy="350070"/>
          </a:xfrm>
        </p:grpSpPr>
        <p:sp>
          <p:nvSpPr>
            <p:cNvPr id="75" name="Right Arrow 74"/>
            <p:cNvSpPr/>
            <p:nvPr/>
          </p:nvSpPr>
          <p:spPr>
            <a:xfrm rot="10721741"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63925" y="2899225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automate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6426862" y="2758830"/>
            <a:ext cx="1184299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3. Test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Execution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>
          <a:xfrm>
            <a:off x="5910895" y="3051218"/>
            <a:ext cx="515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 rot="1395793">
            <a:off x="3539291" y="4547804"/>
            <a:ext cx="992477" cy="376925"/>
            <a:chOff x="1801072" y="2856932"/>
            <a:chExt cx="1148353" cy="376925"/>
          </a:xfrm>
        </p:grpSpPr>
        <p:sp>
          <p:nvSpPr>
            <p:cNvPr id="98" name="Right Arrow 97"/>
            <p:cNvSpPr/>
            <p:nvPr/>
          </p:nvSpPr>
          <p:spPr>
            <a:xfrm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01072" y="2926080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analyze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595279" y="4753885"/>
            <a:ext cx="1256370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4. Test 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14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3" grpId="0" animBg="1"/>
      <p:bldP spid="45" grpId="0" animBg="1"/>
      <p:bldP spid="84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Test Design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4267200" cy="48768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Design test values based on 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Domain knowledge of the program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Human knowledge of testing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Knowledge of user interface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Require almost no traditional CS degree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Background in the software domain is essential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Empirical background is very helpful (biology, psychology, </a:t>
            </a:r>
            <a:r>
              <a:rPr lang="is-IS" sz="1600" dirty="0" smtClean="0"/>
              <a:t>…)</a:t>
            </a:r>
          </a:p>
          <a:p>
            <a:pPr lvl="1">
              <a:spcBef>
                <a:spcPts val="1000"/>
              </a:spcBef>
            </a:pPr>
            <a:r>
              <a:rPr lang="is-IS" sz="1600" dirty="0" smtClean="0"/>
              <a:t>Logic background is very helpful (law, philosophy, math, ...)</a:t>
            </a:r>
            <a:endParaRPr lang="en-US" sz="160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17472" y="1524000"/>
            <a:ext cx="42672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</a:pPr>
            <a:r>
              <a:rPr lang="en-US" sz="2000" b="0" dirty="0" smtClean="0"/>
              <a:t>Design test values to satisfy coverage criteria </a:t>
            </a:r>
          </a:p>
          <a:p>
            <a:pPr fontAlgn="auto">
              <a:spcBef>
                <a:spcPts val="1500"/>
              </a:spcBef>
            </a:pPr>
            <a:r>
              <a:rPr lang="en-US" sz="2000" b="0" dirty="0" smtClean="0"/>
              <a:t>The most technical job in software testing</a:t>
            </a:r>
          </a:p>
          <a:p>
            <a:pPr fontAlgn="auto">
              <a:spcBef>
                <a:spcPts val="1500"/>
              </a:spcBef>
            </a:pPr>
            <a:r>
              <a:rPr lang="en-US" sz="2000" b="0" dirty="0" smtClean="0"/>
              <a:t>Require knowledge of </a:t>
            </a:r>
          </a:p>
          <a:p>
            <a:pPr lvl="1" fontAlgn="auto"/>
            <a:r>
              <a:rPr lang="en-US" sz="1600" b="0" dirty="0" smtClean="0"/>
              <a:t>Discrete math</a:t>
            </a:r>
          </a:p>
          <a:p>
            <a:pPr lvl="1" fontAlgn="auto"/>
            <a:r>
              <a:rPr lang="en-US" sz="1600" b="0" dirty="0" smtClean="0"/>
              <a:t>Programming</a:t>
            </a:r>
          </a:p>
          <a:p>
            <a:pPr lvl="1" fontAlgn="auto"/>
            <a:r>
              <a:rPr lang="en-US" sz="1600" b="0" dirty="0" smtClean="0"/>
              <a:t>Testing</a:t>
            </a:r>
          </a:p>
          <a:p>
            <a:pPr fontAlgn="auto">
              <a:spcBef>
                <a:spcPts val="1500"/>
              </a:spcBef>
            </a:pPr>
            <a:r>
              <a:rPr lang="en-US" sz="2000" b="0" dirty="0" smtClean="0"/>
              <a:t>Require much of a traditional CS degree</a:t>
            </a:r>
          </a:p>
          <a:p>
            <a:pPr fontAlgn="auto">
              <a:spcBef>
                <a:spcPts val="1500"/>
              </a:spcBef>
            </a:pPr>
            <a:r>
              <a:rPr lang="en-US" sz="2000" b="0" dirty="0" smtClean="0"/>
              <a:t>Using people who are not qualified to design tests will result in ineffective tests</a:t>
            </a:r>
            <a:endParaRPr lang="en-US" sz="2000" b="0" dirty="0"/>
          </a:p>
          <a:p>
            <a:pPr lvl="1" fontAlgn="auto">
              <a:spcBef>
                <a:spcPts val="1000"/>
              </a:spcBef>
            </a:pPr>
            <a:endParaRPr lang="en-US" sz="1600" b="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1015538"/>
            <a:ext cx="4267200" cy="66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Human-based approach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817225" y="1015538"/>
            <a:ext cx="4267200" cy="660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Criteria-based approach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015538"/>
            <a:ext cx="0" cy="5385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Criteria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/>
              <a:t>Even a small program has a huge number of possible inputs</a:t>
            </a:r>
          </a:p>
          <a:p>
            <a:pPr>
              <a:spcBef>
                <a:spcPts val="1000"/>
              </a:spcBef>
            </a:pPr>
            <a:r>
              <a:rPr lang="en-US" sz="2000" dirty="0" smtClean="0"/>
              <a:t>Testers search a huge input space -- to find the fewest inputs that will reveal the most problems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Coverage criteria give structured, practical way to search the input space</a:t>
            </a:r>
          </a:p>
          <a:p>
            <a:pPr>
              <a:spcBef>
                <a:spcPts val="1500"/>
              </a:spcBef>
            </a:pPr>
            <a:r>
              <a:rPr lang="en-US" sz="2000" dirty="0" smtClean="0"/>
              <a:t>Advantages of coverage criteria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Search the input space thoroughly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No much overlap in the tests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Maximize the “bang for the buck”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Provide traceability from software artifacts 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Make regression testing easier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Provide a “stopping rule” </a:t>
            </a:r>
            <a:r>
              <a:rPr lang="is-IS" sz="1800" dirty="0" smtClean="0"/>
              <a:t>… when to stop testing</a:t>
            </a:r>
          </a:p>
          <a:p>
            <a:pPr lvl="1">
              <a:spcBef>
                <a:spcPts val="700"/>
              </a:spcBef>
            </a:pPr>
            <a:r>
              <a:rPr lang="is-IS" sz="1800" dirty="0" smtClean="0"/>
              <a:t>Can be well supported with tools</a:t>
            </a:r>
            <a:endParaRPr lang="en-US" sz="1800" dirty="0" smtClean="0"/>
          </a:p>
          <a:p>
            <a:pPr lvl="1">
              <a:spcBef>
                <a:spcPts val="10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71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Criteria and </a:t>
            </a:r>
            <a:r>
              <a:rPr lang="en-US" smtClean="0"/>
              <a:t>Requirements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3581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Test criterion</a:t>
            </a:r>
            <a:r>
              <a:rPr lang="en-US" sz="2000" dirty="0" smtClean="0"/>
              <a:t>: A collection of rules and a process that define </a:t>
            </a:r>
          </a:p>
          <a:p>
            <a:pPr marL="22415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test requirements</a:t>
            </a:r>
          </a:p>
          <a:p>
            <a:pPr marL="922338" lvl="1" indent="-279400">
              <a:spcBef>
                <a:spcPts val="1000"/>
              </a:spcBef>
              <a:spcAft>
                <a:spcPts val="0"/>
              </a:spcAft>
            </a:pPr>
            <a:r>
              <a:rPr lang="en-US" sz="1800" dirty="0" smtClean="0"/>
              <a:t>Cover every statement</a:t>
            </a:r>
          </a:p>
          <a:p>
            <a:pPr marL="922338" lvl="1" indent="-279400">
              <a:spcBef>
                <a:spcPts val="700"/>
              </a:spcBef>
              <a:spcAft>
                <a:spcPts val="0"/>
              </a:spcAft>
            </a:pPr>
            <a:r>
              <a:rPr lang="en-US" sz="1800" dirty="0" smtClean="0"/>
              <a:t>Cover every functional requirement</a:t>
            </a:r>
            <a:endParaRPr lang="en-US" sz="1600" dirty="0" smtClean="0"/>
          </a:p>
          <a:p>
            <a:pPr marL="290513" indent="-276225">
              <a:spcBef>
                <a:spcPts val="20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Test requirements</a:t>
            </a:r>
            <a:r>
              <a:rPr lang="en-US" sz="2000" dirty="0" smtClean="0"/>
              <a:t>: Specific things that must be satisfied or </a:t>
            </a:r>
          </a:p>
          <a:p>
            <a:pPr marL="2292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covered during testing</a:t>
            </a:r>
          </a:p>
          <a:p>
            <a:pPr marL="922338" lvl="1" indent="-279400">
              <a:spcBef>
                <a:spcPts val="1000"/>
              </a:spcBef>
              <a:spcAft>
                <a:spcPts val="0"/>
              </a:spcAft>
            </a:pPr>
            <a:r>
              <a:rPr lang="en-US" sz="1800" dirty="0" smtClean="0"/>
              <a:t>Each statement might be a test requirement</a:t>
            </a:r>
            <a:endParaRPr lang="en-US" sz="1800" dirty="0"/>
          </a:p>
          <a:p>
            <a:pPr marL="922338" lvl="1" indent="-279400">
              <a:spcBef>
                <a:spcPts val="700"/>
              </a:spcBef>
              <a:spcAft>
                <a:spcPts val="0"/>
              </a:spcAft>
            </a:pPr>
            <a:r>
              <a:rPr lang="en-US" sz="1800" dirty="0" smtClean="0"/>
              <a:t>Each functional requirement might be a test requirement</a:t>
            </a:r>
            <a:endParaRPr lang="en-US" sz="1800" dirty="0"/>
          </a:p>
          <a:p>
            <a:pPr marL="229235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4572000"/>
            <a:ext cx="3581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 fontAlgn="auto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dirty="0" smtClean="0"/>
              <a:t>Many criteria have been defined. They can be categorized into 4 types of structures</a:t>
            </a:r>
            <a:endParaRPr lang="en-US" sz="1800" b="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0600" y="4419600"/>
            <a:ext cx="3581400" cy="1905000"/>
          </a:xfrm>
          <a:prstGeom prst="rect">
            <a:avLst/>
          </a:prstGeom>
          <a:solidFill>
            <a:srgbClr val="000099"/>
          </a:solidFill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b="0" dirty="0" smtClean="0">
                <a:solidFill>
                  <a:srgbClr val="FFFF00"/>
                </a:solidFill>
              </a:rPr>
              <a:t>Input domains</a:t>
            </a:r>
          </a:p>
          <a:p>
            <a:pPr marL="357188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b="0" dirty="0" smtClean="0">
                <a:solidFill>
                  <a:srgbClr val="FFFF00"/>
                </a:solidFill>
              </a:rPr>
              <a:t>Graphs</a:t>
            </a:r>
          </a:p>
          <a:p>
            <a:pPr marL="357188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b="0" dirty="0" smtClean="0">
                <a:solidFill>
                  <a:srgbClr val="FFFF00"/>
                </a:solidFill>
              </a:rPr>
              <a:t>Logic expressions</a:t>
            </a:r>
          </a:p>
          <a:p>
            <a:pPr marL="357188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b="0" dirty="0" smtClean="0">
                <a:solidFill>
                  <a:srgbClr val="FFFF00"/>
                </a:solidFill>
              </a:rPr>
              <a:t>Syntax descriptions</a:t>
            </a:r>
            <a:endParaRPr lang="en-US" sz="1800" b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Test Automation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Embed test values into executable scripts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Slightly less technical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Require knowledge of programming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Require very little theory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Often involve observability and controllability issues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Can be boring for test designers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Programming is out of reach for many domain experts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Who is responsible for determining and embedding the expected outputs? </a:t>
            </a:r>
          </a:p>
          <a:p>
            <a:pPr marL="642938" lvl="1" indent="-182563">
              <a:spcBef>
                <a:spcPts val="1000"/>
              </a:spcBef>
            </a:pPr>
            <a:r>
              <a:rPr lang="en-US" sz="1800" dirty="0" smtClean="0"/>
              <a:t>Test designers may not always know the expected outputs</a:t>
            </a:r>
          </a:p>
          <a:p>
            <a:pPr marL="642938" lvl="1" indent="-182563">
              <a:spcBef>
                <a:spcPts val="700"/>
              </a:spcBef>
            </a:pPr>
            <a:r>
              <a:rPr lang="en-US" sz="1800" dirty="0" smtClean="0"/>
              <a:t>Test evaluators need to get involved early to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3846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6744</TotalTime>
  <Words>1149</Words>
  <Application>Microsoft Macintosh PowerPoint</Application>
  <PresentationFormat>On-screen Show (4:3)</PresentationFormat>
  <Paragraphs>275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Apple Braille</vt:lpstr>
      <vt:lpstr>Bradley Hand ITC</vt:lpstr>
      <vt:lpstr>Calibri</vt:lpstr>
      <vt:lpstr>Century Schoolbook</vt:lpstr>
      <vt:lpstr>Comic Sans MS</vt:lpstr>
      <vt:lpstr>Gill Sans MT</vt:lpstr>
      <vt:lpstr>Papyrus</vt:lpstr>
      <vt:lpstr>Shruti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Model-Driven  Test Design  CS 4501 / 6501  Software Testing</vt:lpstr>
      <vt:lpstr>Complexity of Testing Software</vt:lpstr>
      <vt:lpstr>Testing and  SW Development Lifecycle</vt:lpstr>
      <vt:lpstr>Old View: Colored Boxes</vt:lpstr>
      <vt:lpstr>Software Testing Activities</vt:lpstr>
      <vt:lpstr>1. Test Design</vt:lpstr>
      <vt:lpstr>Coverage Criteria</vt:lpstr>
      <vt:lpstr>Test Criteria and Requirements </vt:lpstr>
      <vt:lpstr>2. Test Automation</vt:lpstr>
      <vt:lpstr>3. Test Execution</vt:lpstr>
      <vt:lpstr>4. Test Evaluation</vt:lpstr>
      <vt:lpstr>Other Activities</vt:lpstr>
      <vt:lpstr>Organizing the Team</vt:lpstr>
      <vt:lpstr>Model-Driven Test Design</vt:lpstr>
      <vt:lpstr>Using MDTD in Practice</vt:lpstr>
      <vt:lpstr>Model-Driven Test Design</vt:lpstr>
      <vt:lpstr>Model-Driven Test Design - Steps</vt:lpstr>
      <vt:lpstr>Model-Driven Test Design–Activities</vt:lpstr>
      <vt:lpstr>Types of Activities We’ll focus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478</cp:revision>
  <cp:lastPrinted>2017-06-01T12:36:04Z</cp:lastPrinted>
  <dcterms:created xsi:type="dcterms:W3CDTF">2017-07-01T01:04:54Z</dcterms:created>
  <dcterms:modified xsi:type="dcterms:W3CDTF">2017-08-29T13:58:49Z</dcterms:modified>
  <cp:category/>
</cp:coreProperties>
</file>