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0"/>
  </p:notesMasterIdLst>
  <p:handoutMasterIdLst>
    <p:handoutMasterId r:id="rId21"/>
  </p:handoutMasterIdLst>
  <p:sldIdLst>
    <p:sldId id="262" r:id="rId6"/>
    <p:sldId id="631" r:id="rId7"/>
    <p:sldId id="633" r:id="rId8"/>
    <p:sldId id="630" r:id="rId9"/>
    <p:sldId id="632" r:id="rId10"/>
    <p:sldId id="635" r:id="rId11"/>
    <p:sldId id="634" r:id="rId12"/>
    <p:sldId id="636" r:id="rId13"/>
    <p:sldId id="637" r:id="rId14"/>
    <p:sldId id="638" r:id="rId15"/>
    <p:sldId id="639" r:id="rId16"/>
    <p:sldId id="640" r:id="rId17"/>
    <p:sldId id="641" r:id="rId18"/>
    <p:sldId id="642" r:id="rId19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A9"/>
    <a:srgbClr val="000099"/>
    <a:srgbClr val="D5FC79"/>
    <a:srgbClr val="73FA00"/>
    <a:srgbClr val="D5FDA9"/>
    <a:srgbClr val="FFFFFF"/>
    <a:srgbClr val="FF4C00"/>
    <a:srgbClr val="FFFD78"/>
    <a:srgbClr val="00FF00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187" autoAdjust="0"/>
  </p:normalViewPr>
  <p:slideViewPr>
    <p:cSldViewPr>
      <p:cViewPr>
        <p:scale>
          <a:sx n="74" d="100"/>
          <a:sy n="74" d="100"/>
        </p:scale>
        <p:origin x="216" y="680"/>
      </p:cViewPr>
      <p:guideLst>
        <p:guide orient="horz" pos="1872"/>
        <p:guide pos="2208"/>
      </p:guideLst>
    </p:cSldViewPr>
  </p:slideViewPr>
  <p:outlineViewPr>
    <p:cViewPr>
      <p:scale>
        <a:sx n="33" d="100"/>
        <a:sy n="33" d="100"/>
      </p:scale>
      <p:origin x="0" y="-22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© </a:t>
            </a:r>
            <a:r>
              <a:rPr lang="de-DE" dirty="0" err="1" smtClean="0">
                <a:latin typeface="Gill Sans MT" charset="0"/>
                <a:ea typeface="Gill Sans MT" charset="0"/>
                <a:cs typeface="Gill Sans MT" charset="0"/>
              </a:rPr>
              <a:t>Praphamontripong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066800"/>
            <a:ext cx="83058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</a:rPr>
              <a:t>Test Automation</a:t>
            </a:r>
            <a:br>
              <a:rPr lang="en-US" sz="5000" b="1" dirty="0" smtClean="0">
                <a:solidFill>
                  <a:srgbClr val="FFFF00"/>
                </a:solidFill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Importance of Testability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2000"/>
              </a:spcBef>
            </a:pPr>
            <a:r>
              <a:rPr lang="en-US" sz="2200" b="0" dirty="0" smtClean="0"/>
              <a:t>Testability is crucial to test automation </a:t>
            </a:r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/>
              <a:t>Test scripts need to control the execution of the component under test</a:t>
            </a:r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/>
              <a:t>Test scripts need to observe the results of the test</a:t>
            </a:r>
          </a:p>
        </p:txBody>
      </p:sp>
    </p:spTree>
    <p:extLst>
      <p:ext uri="{BB962C8B-B14F-4D97-AF65-F5344CB8AC3E}">
        <p14:creationId xmlns:p14="http://schemas.microsoft.com/office/powerpoint/2010/main" val="15607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Components of a Test Case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743200" y="990600"/>
            <a:ext cx="436496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/>
              <a:t>The input values needed to complete an execution of the software under test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43000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Test case values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4351" y="2008632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Expected results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43200" y="1905000"/>
            <a:ext cx="436496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/>
              <a:t>The result that will be produced by the test if the software behaves as expected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7315200" y="990600"/>
            <a:ext cx="1752600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Determine the testing quality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34351" y="2907792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smtClean="0">
                <a:solidFill>
                  <a:srgbClr val="FFFF00"/>
                </a:solidFill>
              </a:rPr>
              <a:t>Prefix values</a:t>
            </a:r>
            <a:endParaRPr lang="en-US" sz="2000" b="0" dirty="0" smtClean="0">
              <a:solidFill>
                <a:srgbClr val="FFFF00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34351" y="3864864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Postfix values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743200" y="2819400"/>
            <a:ext cx="436496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/>
              <a:t>Inputs needed to put the software into the appropriate state to receive the test case values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2743200" y="3733800"/>
            <a:ext cx="4364965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/>
              <a:t>Any inputs that need to be sent to the software after the test case values are sent</a:t>
            </a: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914400" y="4610175"/>
            <a:ext cx="8153400" cy="62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55850" indent="-2287588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>
                <a:solidFill>
                  <a:srgbClr val="FFFF00"/>
                </a:solidFill>
              </a:rPr>
              <a:t>Verification values</a:t>
            </a:r>
            <a:r>
              <a:rPr lang="en-US" sz="1800" b="0" dirty="0" smtClean="0"/>
              <a:t>: values needed to see the results of the test case values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914400" y="5224644"/>
            <a:ext cx="8153400" cy="626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55850" indent="-2287588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>
                <a:solidFill>
                  <a:srgbClr val="FFFF00"/>
                </a:solidFill>
              </a:rPr>
              <a:t>Exit values</a:t>
            </a:r>
            <a:r>
              <a:rPr lang="en-US" sz="1800" b="0" dirty="0" smtClean="0"/>
              <a:t>: values or commands needed to terminate the program or otherwise return it to a stable state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7315200" y="1981200"/>
            <a:ext cx="1752600" cy="5547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Test oracle</a:t>
            </a:r>
          </a:p>
          <a:p>
            <a:pPr marL="68263" indent="0" algn="ctr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(pass or fail)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" y="1828800"/>
            <a:ext cx="883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2743200"/>
            <a:ext cx="883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33400" y="4276572"/>
            <a:ext cx="381002" cy="1060973"/>
            <a:chOff x="533400" y="4602708"/>
            <a:chExt cx="381002" cy="1060973"/>
          </a:xfrm>
        </p:grpSpPr>
        <p:cxnSp>
          <p:nvCxnSpPr>
            <p:cNvPr id="23" name="Elbow Connector 22"/>
            <p:cNvCxnSpPr/>
            <p:nvPr/>
          </p:nvCxnSpPr>
          <p:spPr>
            <a:xfrm rot="16200000" flipH="1">
              <a:off x="510655" y="4625454"/>
              <a:ext cx="426491" cy="381000"/>
            </a:xfrm>
            <a:prstGeom prst="bentConnector3">
              <a:avLst>
                <a:gd name="adj1" fmla="val 10250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16200000" flipH="1">
              <a:off x="204229" y="4953508"/>
              <a:ext cx="1039344" cy="381002"/>
            </a:xfrm>
            <a:prstGeom prst="bentConnector3">
              <a:avLst>
                <a:gd name="adj1" fmla="val 10027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4"/>
          <p:cNvSpPr txBox="1">
            <a:spLocks/>
          </p:cNvSpPr>
          <p:nvPr/>
        </p:nvSpPr>
        <p:spPr>
          <a:xfrm>
            <a:off x="7184365" y="3109808"/>
            <a:ext cx="1883435" cy="11573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1800" b="0" dirty="0" smtClean="0">
                <a:solidFill>
                  <a:schemeClr val="tx1"/>
                </a:solidFill>
              </a:rPr>
              <a:t>Affecting controllability and observability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2400" y="5807062"/>
            <a:ext cx="883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4"/>
          <p:cNvSpPr txBox="1">
            <a:spLocks/>
          </p:cNvSpPr>
          <p:nvPr/>
        </p:nvSpPr>
        <p:spPr>
          <a:xfrm>
            <a:off x="457200" y="5986583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Test case ID</a:t>
            </a:r>
          </a:p>
        </p:txBody>
      </p:sp>
      <p:sp>
        <p:nvSpPr>
          <p:cNvPr id="34" name="Content Placeholder 4"/>
          <p:cNvSpPr txBox="1">
            <a:spLocks/>
          </p:cNvSpPr>
          <p:nvPr/>
        </p:nvSpPr>
        <p:spPr>
          <a:xfrm>
            <a:off x="3048000" y="5986583"/>
            <a:ext cx="2377440" cy="41148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3" indent="0" algn="ctr">
              <a:lnSpc>
                <a:spcPct val="85000"/>
              </a:lnSpc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0734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3" grpId="0"/>
      <p:bldP spid="14" grpId="0"/>
      <p:bldP spid="15" grpId="0"/>
      <p:bldP spid="17" grpId="0"/>
      <p:bldP spid="18" grpId="0" animBg="1"/>
      <p:bldP spid="31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Putting Tests Together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Test case</a:t>
            </a:r>
          </a:p>
          <a:p>
            <a:pPr marL="698500" lvl="1" indent="-220663">
              <a:spcBef>
                <a:spcPts val="700"/>
              </a:spcBef>
            </a:pPr>
            <a:r>
              <a:rPr lang="en-US" sz="1800" b="0" dirty="0" smtClean="0"/>
              <a:t>The test case values, prefix values, postfix values, and expected results necessary for a complete execution and evaluation of the software under test</a:t>
            </a:r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Test set</a:t>
            </a:r>
          </a:p>
          <a:p>
            <a:pPr marL="698500" lvl="1" indent="-220663">
              <a:spcBef>
                <a:spcPts val="700"/>
              </a:spcBef>
            </a:pPr>
            <a:r>
              <a:rPr lang="en-US" sz="1800" b="0" dirty="0" smtClean="0"/>
              <a:t>A set of test cases</a:t>
            </a:r>
            <a:endParaRPr lang="en-US" sz="1800" b="0" dirty="0"/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Executable test script</a:t>
            </a:r>
          </a:p>
          <a:p>
            <a:pPr marL="698500" lvl="1" indent="-220663">
              <a:spcBef>
                <a:spcPts val="700"/>
              </a:spcBef>
            </a:pPr>
            <a:r>
              <a:rPr lang="en-US" sz="1800" b="0" dirty="0" smtClean="0"/>
              <a:t>A test case that is prepared in a form to be executed automatically on the test software and produce a report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022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Test Automation Framework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2000"/>
              </a:spcBef>
            </a:pPr>
            <a:r>
              <a:rPr lang="en-US" sz="2000" b="0" dirty="0" smtClean="0"/>
              <a:t>A set of assumptions, concepts, and tools that support test automation</a:t>
            </a:r>
          </a:p>
          <a:p>
            <a:pPr marL="290513" indent="-222250">
              <a:spcBef>
                <a:spcPts val="2000"/>
              </a:spcBef>
            </a:pPr>
            <a:r>
              <a:rPr lang="en-US" sz="2000" b="0" dirty="0" smtClean="0"/>
              <a:t>Provides a standard design for test scripts and support for the test driver</a:t>
            </a:r>
          </a:p>
          <a:p>
            <a:pPr marL="290513" indent="-222250">
              <a:spcBef>
                <a:spcPts val="2000"/>
              </a:spcBef>
            </a:pPr>
            <a:r>
              <a:rPr lang="en-US" sz="2000" b="0" dirty="0" smtClean="0">
                <a:solidFill>
                  <a:srgbClr val="FFFF00"/>
                </a:solidFill>
              </a:rPr>
              <a:t>Test driver</a:t>
            </a:r>
          </a:p>
          <a:p>
            <a:pPr marL="685800" indent="-257175">
              <a:spcBef>
                <a:spcPts val="1500"/>
              </a:spcBef>
            </a:pPr>
            <a:r>
              <a:rPr lang="en-US" sz="1800" b="0" dirty="0" smtClean="0"/>
              <a:t>A test driver runs a test set by executing the software repeatedly on each test</a:t>
            </a:r>
          </a:p>
          <a:p>
            <a:pPr marL="685800" indent="-257175">
              <a:spcBef>
                <a:spcPts val="1500"/>
              </a:spcBef>
            </a:pPr>
            <a:r>
              <a:rPr lang="en-US" sz="1800" b="0" dirty="0" smtClean="0"/>
              <a:t>If the software component being tested is </a:t>
            </a:r>
            <a:r>
              <a:rPr lang="en-US" sz="1800" b="0" dirty="0" smtClean="0">
                <a:solidFill>
                  <a:srgbClr val="FFFF00"/>
                </a:solidFill>
              </a:rPr>
              <a:t>not standalone</a:t>
            </a:r>
            <a:r>
              <a:rPr lang="en-US" sz="1800" b="0" dirty="0" smtClean="0"/>
              <a:t>, the test driver must supply the “</a:t>
            </a:r>
            <a:r>
              <a:rPr lang="en-US" sz="1800" b="0" dirty="0" smtClean="0">
                <a:solidFill>
                  <a:srgbClr val="FFFF00"/>
                </a:solidFill>
              </a:rPr>
              <a:t>main</a:t>
            </a:r>
            <a:r>
              <a:rPr lang="en-US" sz="1800" b="0" dirty="0" smtClean="0"/>
              <a:t>” method to run the software</a:t>
            </a:r>
          </a:p>
          <a:p>
            <a:pPr marL="685800" indent="-257175">
              <a:spcBef>
                <a:spcPts val="1500"/>
              </a:spcBef>
            </a:pPr>
            <a:r>
              <a:rPr lang="en-US" sz="1800" b="0" dirty="0" smtClean="0"/>
              <a:t>The test driver compares the results of execution with the expected results (from the test case) and report the results to the tester</a:t>
            </a:r>
          </a:p>
          <a:p>
            <a:pPr marL="290513" indent="-222250">
              <a:spcBef>
                <a:spcPts val="20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098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sz="3800" dirty="0" smtClean="0"/>
              <a:t>Test Automation Frameworks (2)</a:t>
            </a:r>
            <a:endParaRPr lang="en-US" sz="38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2000"/>
              </a:spcBef>
            </a:pPr>
            <a:r>
              <a:rPr lang="en-US" sz="2000" b="0" dirty="0" smtClean="0"/>
              <a:t>Most test automation frameworks support</a:t>
            </a:r>
          </a:p>
          <a:p>
            <a:pPr marL="754063" lvl="1" indent="-274638">
              <a:spcBef>
                <a:spcPts val="1000"/>
              </a:spcBef>
            </a:pPr>
            <a:r>
              <a:rPr lang="en-US" sz="1800" b="0" dirty="0" smtClean="0"/>
              <a:t>Assertions to evaluate expected results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 smtClean="0"/>
              <a:t>The ability to share common test data among tests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 smtClean="0"/>
              <a:t>Test sets to easily organize and run tests</a:t>
            </a:r>
          </a:p>
          <a:p>
            <a:pPr marL="754063" lvl="1" indent="-274638">
              <a:spcBef>
                <a:spcPts val="700"/>
              </a:spcBef>
            </a:pPr>
            <a:r>
              <a:rPr lang="en-US" sz="1800" b="0" dirty="0" smtClean="0"/>
              <a:t>The ability to run tests from either a command line or a GUI</a:t>
            </a:r>
          </a:p>
          <a:p>
            <a:pPr marL="290513" indent="-222250">
              <a:spcBef>
                <a:spcPts val="2500"/>
              </a:spcBef>
            </a:pPr>
            <a:r>
              <a:rPr lang="en-US" sz="2000" b="0" dirty="0" smtClean="0"/>
              <a:t>Most test automation frameworks are designed for unit and integration testing, although some specifically support system testing, and some are built to support testing over the web</a:t>
            </a:r>
          </a:p>
          <a:p>
            <a:pPr marL="290513" indent="-222250">
              <a:spcBef>
                <a:spcPts val="2500"/>
              </a:spcBef>
            </a:pPr>
            <a:r>
              <a:rPr lang="en-US" sz="2000" b="0" dirty="0" smtClean="0"/>
              <a:t>Example test automation frameworks</a:t>
            </a:r>
          </a:p>
          <a:p>
            <a:pPr marL="754063" indent="-292100">
              <a:lnSpc>
                <a:spcPct val="110000"/>
              </a:lnSpc>
              <a:spcBef>
                <a:spcPts val="1000"/>
              </a:spcBef>
            </a:pPr>
            <a:r>
              <a:rPr lang="en-US" sz="1800" b="0" dirty="0" err="1" smtClean="0"/>
              <a:t>JUnit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HttpUnit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HtmlUnit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JWebUnit</a:t>
            </a:r>
            <a:r>
              <a:rPr lang="en-US" sz="1800" b="0" dirty="0" smtClean="0"/>
              <a:t>, Selenium, </a:t>
            </a:r>
            <a:r>
              <a:rPr lang="en-US" sz="1800" b="0" dirty="0" err="1" smtClean="0"/>
              <a:t>unittest</a:t>
            </a:r>
            <a:r>
              <a:rPr lang="en-US" sz="1800" b="0" dirty="0" smtClean="0"/>
              <a:t>, Jasmine, </a:t>
            </a:r>
            <a:r>
              <a:rPr lang="en-US" sz="1800" b="0" dirty="0" err="1" smtClean="0"/>
              <a:t>PHPUnit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0209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" y="990600"/>
            <a:ext cx="8915400" cy="5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914400"/>
          </a:xfrm>
        </p:spPr>
        <p:txBody>
          <a:bodyPr/>
          <a:lstStyle/>
          <a:p>
            <a:r>
              <a:rPr lang="en-US" dirty="0" smtClean="0"/>
              <a:t>Software Testing Activities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600" y="2514600"/>
            <a:ext cx="1526212" cy="1371600"/>
            <a:chOff x="535277" y="1504282"/>
            <a:chExt cx="1771529" cy="1442693"/>
          </a:xfrm>
        </p:grpSpPr>
        <p:pic>
          <p:nvPicPr>
            <p:cNvPr id="7" name="Picture 6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276600" y="990600"/>
            <a:ext cx="1526212" cy="1371600"/>
            <a:chOff x="535277" y="1504282"/>
            <a:chExt cx="1771529" cy="1442693"/>
          </a:xfrm>
        </p:grpSpPr>
        <p:pic>
          <p:nvPicPr>
            <p:cNvPr id="11" name="Picture 10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84676" y="2362200"/>
              <a:ext cx="10727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Manager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169988" y="990600"/>
            <a:ext cx="1526212" cy="1371600"/>
            <a:chOff x="535277" y="1504282"/>
            <a:chExt cx="1771529" cy="1442693"/>
          </a:xfrm>
        </p:grpSpPr>
        <p:pic>
          <p:nvPicPr>
            <p:cNvPr id="14" name="Picture 13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2514600" y="4038600"/>
            <a:ext cx="1526212" cy="1371600"/>
            <a:chOff x="535277" y="1504282"/>
            <a:chExt cx="1771529" cy="1442693"/>
          </a:xfrm>
        </p:grpSpPr>
        <p:pic>
          <p:nvPicPr>
            <p:cNvPr id="17" name="Picture 16" descr="mage result for human cartoon imag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277" y="1504282"/>
              <a:ext cx="1771529" cy="995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875859" y="2362200"/>
              <a:ext cx="10903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Test </a:t>
              </a:r>
            </a:p>
            <a:p>
              <a:pPr algn="ctr"/>
              <a:r>
                <a:rPr lang="en-US" sz="1600" b="0" dirty="0" smtClean="0">
                  <a:latin typeface="Verdana" charset="0"/>
                  <a:ea typeface="Verdana" charset="0"/>
                  <a:cs typeface="Verdana" charset="0"/>
                </a:rPr>
                <a:t>Engineer</a:t>
              </a:r>
              <a:endParaRPr lang="en-US" sz="16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341578" y="2758830"/>
            <a:ext cx="886781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1. Test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Design</a:t>
            </a:r>
            <a:endParaRPr lang="en-US" sz="16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031" y="2758830"/>
            <a:ext cx="1374864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2. Test 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Automation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228359" y="3029050"/>
            <a:ext cx="1307672" cy="307777"/>
            <a:chOff x="3228359" y="3029050"/>
            <a:chExt cx="1307672" cy="307777"/>
          </a:xfrm>
        </p:grpSpPr>
        <p:cxnSp>
          <p:nvCxnSpPr>
            <p:cNvPr id="22" name="Straight Arrow Connector 21"/>
            <p:cNvCxnSpPr>
              <a:stCxn id="19" idx="3"/>
              <a:endCxn id="20" idx="1"/>
            </p:cNvCxnSpPr>
            <p:nvPr/>
          </p:nvCxnSpPr>
          <p:spPr>
            <a:xfrm>
              <a:off x="3228359" y="3051218"/>
              <a:ext cx="13076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52800" y="3029050"/>
              <a:ext cx="11384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smtClean="0">
                  <a:latin typeface="Verdana" charset="0"/>
                  <a:ea typeface="Verdana" charset="0"/>
                  <a:cs typeface="Verdana" charset="0"/>
                </a:rPr>
                <a:t>instantiate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95400" y="3029049"/>
            <a:ext cx="992477" cy="376925"/>
            <a:chOff x="1801072" y="2856932"/>
            <a:chExt cx="1148353" cy="376925"/>
          </a:xfrm>
        </p:grpSpPr>
        <p:sp>
          <p:nvSpPr>
            <p:cNvPr id="31" name="Right Arrow 30"/>
            <p:cNvSpPr/>
            <p:nvPr/>
          </p:nvSpPr>
          <p:spPr>
            <a:xfrm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01072" y="2926080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3" name="Left Brace 42"/>
          <p:cNvSpPr/>
          <p:nvPr/>
        </p:nvSpPr>
        <p:spPr>
          <a:xfrm>
            <a:off x="3886200" y="1993392"/>
            <a:ext cx="228600" cy="1097280"/>
          </a:xfrm>
          <a:prstGeom prst="leftBrace">
            <a:avLst/>
          </a:prstGeom>
          <a:ln w="28575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00235" y="4876800"/>
            <a:ext cx="8947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smtClean="0">
                <a:latin typeface="Verdana" charset="0"/>
                <a:ea typeface="Verdana" charset="0"/>
                <a:cs typeface="Verdana" charset="0"/>
              </a:rPr>
              <a:t>Output</a:t>
            </a:r>
            <a:endParaRPr lang="en-US" sz="1600" b="0" dirty="0" smtClean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29600" y="3962400"/>
            <a:ext cx="338554" cy="353568"/>
            <a:chOff x="859536" y="4599432"/>
            <a:chExt cx="338554" cy="353568"/>
          </a:xfrm>
        </p:grpSpPr>
        <p:sp>
          <p:nvSpPr>
            <p:cNvPr id="49" name="Oval 48"/>
            <p:cNvSpPr/>
            <p:nvPr/>
          </p:nvSpPr>
          <p:spPr>
            <a:xfrm>
              <a:off x="859536" y="4599432"/>
              <a:ext cx="338554" cy="3385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6244" y="4614446"/>
              <a:ext cx="3080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smtClean="0">
                  <a:latin typeface="Verdana" charset="0"/>
                  <a:ea typeface="Verdana" charset="0"/>
                  <a:cs typeface="Verdana" charset="0"/>
                </a:rPr>
                <a:t>P</a:t>
              </a:r>
              <a:endParaRPr lang="en-US" sz="1600" b="0" dirty="0" smtClean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48697" y="3962400"/>
            <a:ext cx="1200970" cy="353568"/>
            <a:chOff x="1952724" y="4599432"/>
            <a:chExt cx="1200970" cy="353568"/>
          </a:xfrm>
        </p:grpSpPr>
        <p:sp>
          <p:nvSpPr>
            <p:cNvPr id="47" name="Rectangle 46"/>
            <p:cNvSpPr/>
            <p:nvPr/>
          </p:nvSpPr>
          <p:spPr>
            <a:xfrm>
              <a:off x="1952724" y="4614446"/>
              <a:ext cx="12009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smtClean="0">
                  <a:latin typeface="Verdana" charset="0"/>
                  <a:ea typeface="Verdana" charset="0"/>
                  <a:cs typeface="Verdana" charset="0"/>
                </a:rPr>
                <a:t>Computer</a:t>
              </a:r>
              <a:endParaRPr lang="en-US" sz="1600" b="0" dirty="0" smtClean="0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52724" y="4599432"/>
              <a:ext cx="1200970" cy="353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36800" y="4325112"/>
            <a:ext cx="888000" cy="560832"/>
            <a:chOff x="5208000" y="4510814"/>
            <a:chExt cx="888000" cy="560832"/>
          </a:xfrm>
        </p:grpSpPr>
        <p:sp>
          <p:nvSpPr>
            <p:cNvPr id="42" name="Rectangle 41"/>
            <p:cNvSpPr/>
            <p:nvPr/>
          </p:nvSpPr>
          <p:spPr>
            <a:xfrm>
              <a:off x="5208000" y="4690646"/>
              <a:ext cx="888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smtClean="0">
                  <a:latin typeface="Verdana" charset="0"/>
                  <a:ea typeface="Verdana" charset="0"/>
                  <a:cs typeface="Verdana" charset="0"/>
                </a:rPr>
                <a:t>execute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56" name="Straight Arrow Connector 55"/>
            <p:cNvCxnSpPr>
              <a:stCxn id="51" idx="2"/>
              <a:endCxn id="45" idx="0"/>
            </p:cNvCxnSpPr>
            <p:nvPr/>
          </p:nvCxnSpPr>
          <p:spPr>
            <a:xfrm flipH="1">
              <a:off x="5218834" y="4510814"/>
              <a:ext cx="1548" cy="560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5" idx="1"/>
            <a:endCxn id="101" idx="3"/>
          </p:cNvCxnSpPr>
          <p:nvPr/>
        </p:nvCxnSpPr>
        <p:spPr>
          <a:xfrm flipH="1">
            <a:off x="5851649" y="5046077"/>
            <a:ext cx="748586" cy="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1" idx="3"/>
          </p:cNvCxnSpPr>
          <p:nvPr/>
        </p:nvCxnSpPr>
        <p:spPr>
          <a:xfrm flipH="1">
            <a:off x="7649667" y="4131677"/>
            <a:ext cx="579933" cy="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1" idx="0"/>
          </p:cNvCxnSpPr>
          <p:nvPr/>
        </p:nvCxnSpPr>
        <p:spPr>
          <a:xfrm flipH="1">
            <a:off x="7049182" y="2983941"/>
            <a:ext cx="3081" cy="978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9903961">
            <a:off x="5368472" y="2218589"/>
            <a:ext cx="1090666" cy="350070"/>
            <a:chOff x="1863925" y="2856932"/>
            <a:chExt cx="1148353" cy="350070"/>
          </a:xfrm>
        </p:grpSpPr>
        <p:sp>
          <p:nvSpPr>
            <p:cNvPr id="75" name="Right Arrow 74"/>
            <p:cNvSpPr/>
            <p:nvPr/>
          </p:nvSpPr>
          <p:spPr>
            <a:xfrm rot="10721741"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63925" y="2899225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automate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6426862" y="2758830"/>
            <a:ext cx="1184299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3. Test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Execution</a:t>
            </a: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>
          <a:xfrm>
            <a:off x="5910895" y="3051218"/>
            <a:ext cx="515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 rot="1395793">
            <a:off x="3539291" y="4547804"/>
            <a:ext cx="992477" cy="376925"/>
            <a:chOff x="1801072" y="2856932"/>
            <a:chExt cx="1148353" cy="376925"/>
          </a:xfrm>
        </p:grpSpPr>
        <p:sp>
          <p:nvSpPr>
            <p:cNvPr id="98" name="Right Arrow 97"/>
            <p:cNvSpPr/>
            <p:nvPr/>
          </p:nvSpPr>
          <p:spPr>
            <a:xfrm>
              <a:off x="1920468" y="2856932"/>
              <a:ext cx="898932" cy="996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01072" y="2926080"/>
              <a:ext cx="1148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smtClean="0">
                  <a:latin typeface="Verdana" charset="0"/>
                  <a:ea typeface="Verdana" charset="0"/>
                  <a:cs typeface="Verdana" charset="0"/>
                </a:rPr>
                <a:t>analyze</a:t>
              </a:r>
              <a:endParaRPr lang="en-US" sz="14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595279" y="4753885"/>
            <a:ext cx="1256370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4. Test </a:t>
            </a:r>
          </a:p>
          <a:p>
            <a:pPr algn="ctr"/>
            <a:r>
              <a:rPr lang="en-US" sz="1600" b="0" dirty="0" smtClean="0">
                <a:latin typeface="Verdana" charset="0"/>
                <a:ea typeface="Verdana" charset="0"/>
                <a:cs typeface="Verdana" charset="0"/>
              </a:rPr>
              <a:t>Evaluation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205063" y="42446"/>
            <a:ext cx="86273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review</a:t>
            </a:r>
            <a:endParaRPr lang="en-US" sz="16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267200" y="2514600"/>
            <a:ext cx="1926144" cy="10896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74481" y="2907243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03832" y="2907243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7761" y="2510721"/>
            <a:ext cx="1553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Enter</a:t>
            </a:r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</a:t>
            </a:r>
            <a:r>
              <a:rPr lang="en-US" sz="1800" b="0" dirty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values </a:t>
            </a:r>
            <a:endParaRPr lang="en-US" sz="18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(inputs)</a:t>
            </a:r>
            <a:endParaRPr lang="en-US" sz="18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3973" y="2595689"/>
            <a:ext cx="110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Actual results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7168" y="2637561"/>
            <a:ext cx="1711927" cy="539364"/>
            <a:chOff x="2965600" y="5669177"/>
            <a:chExt cx="1711927" cy="539364"/>
          </a:xfrm>
        </p:grpSpPr>
        <p:sp>
          <p:nvSpPr>
            <p:cNvPr id="11" name="Rectangle 10"/>
            <p:cNvSpPr/>
            <p:nvPr/>
          </p:nvSpPr>
          <p:spPr>
            <a:xfrm>
              <a:off x="3091667" y="5727397"/>
              <a:ext cx="1459791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5600" y="5669177"/>
              <a:ext cx="1711927" cy="5393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392295" y="2595689"/>
            <a:ext cx="1401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18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3176" y="2688629"/>
            <a:ext cx="140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8773" y="3425121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Comparison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561" y="2434521"/>
            <a:ext cx="1737740" cy="10986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ounded Rectangle 17"/>
          <p:cNvSpPr/>
          <p:nvPr/>
        </p:nvSpPr>
        <p:spPr>
          <a:xfrm>
            <a:off x="5394960" y="2510721"/>
            <a:ext cx="3398765" cy="841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3" name="Group 22"/>
          <p:cNvGrpSpPr/>
          <p:nvPr/>
        </p:nvGrpSpPr>
        <p:grpSpPr>
          <a:xfrm>
            <a:off x="289558" y="3882321"/>
            <a:ext cx="8504167" cy="644842"/>
            <a:chOff x="289558" y="4906090"/>
            <a:chExt cx="8504167" cy="644842"/>
          </a:xfrm>
        </p:grpSpPr>
        <p:sp>
          <p:nvSpPr>
            <p:cNvPr id="21" name="Right Bracket 20"/>
            <p:cNvSpPr/>
            <p:nvPr/>
          </p:nvSpPr>
          <p:spPr>
            <a:xfrm rot="5400000">
              <a:off x="4403886" y="791762"/>
              <a:ext cx="275511" cy="85041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23553" y="5181600"/>
              <a:ext cx="55803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Execute tests against the program under test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04800" y="1062921"/>
            <a:ext cx="1933543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Design tests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8595" y="1835704"/>
            <a:ext cx="6042039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Enter inputs, run program, record results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728" y="1664208"/>
            <a:ext cx="8915400" cy="30410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63512" y="1062921"/>
            <a:ext cx="2075688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pPr algn="ctr"/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Revenue task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66560" y="1828031"/>
            <a:ext cx="2075688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pPr algn="ctr"/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Excise </a:t>
            </a:r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task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4851150"/>
            <a:ext cx="2331279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Analyze results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63512" y="4851150"/>
            <a:ext cx="2075688" cy="43088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pPr algn="ctr"/>
            <a:r>
              <a:rPr 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Revenue task</a:t>
            </a:r>
            <a:endParaRPr lang="en-US" sz="22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3" grpId="0" animBg="1"/>
      <p:bldP spid="18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Automation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1066800"/>
            <a:ext cx="84963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200" b="0" dirty="0" smtClean="0"/>
              <a:t>The use of software to control the </a:t>
            </a:r>
            <a:r>
              <a:rPr lang="en-US" sz="2200" b="0" dirty="0" smtClean="0">
                <a:solidFill>
                  <a:srgbClr val="FFFF00"/>
                </a:solidFill>
              </a:rPr>
              <a:t>execution</a:t>
            </a:r>
            <a:r>
              <a:rPr lang="en-US" sz="2200" b="0" dirty="0" smtClean="0"/>
              <a:t> of tests, the </a:t>
            </a:r>
            <a:r>
              <a:rPr lang="en-US" sz="2200" b="0" dirty="0" smtClean="0">
                <a:solidFill>
                  <a:srgbClr val="FFFF00"/>
                </a:solidFill>
              </a:rPr>
              <a:t>comparison</a:t>
            </a:r>
            <a:r>
              <a:rPr lang="en-US" sz="2200" b="0" dirty="0" smtClean="0"/>
              <a:t> of actual outcomes to predicted outputs, the </a:t>
            </a:r>
            <a:r>
              <a:rPr lang="en-US" sz="2200" b="0" dirty="0" smtClean="0">
                <a:solidFill>
                  <a:srgbClr val="FFFF00"/>
                </a:solidFill>
              </a:rPr>
              <a:t>setting u</a:t>
            </a:r>
            <a:r>
              <a:rPr lang="en-US" sz="2200" b="0" dirty="0" smtClean="0"/>
              <a:t>p of test preconditions, and other test </a:t>
            </a:r>
            <a:r>
              <a:rPr lang="en-US" sz="2200" b="0" dirty="0" smtClean="0">
                <a:solidFill>
                  <a:srgbClr val="FFFF00"/>
                </a:solidFill>
              </a:rPr>
              <a:t>control</a:t>
            </a:r>
            <a:r>
              <a:rPr lang="en-US" sz="2200" b="0" dirty="0" smtClean="0"/>
              <a:t> and test </a:t>
            </a:r>
            <a:r>
              <a:rPr lang="en-US" sz="2200" b="0" dirty="0" smtClean="0">
                <a:solidFill>
                  <a:srgbClr val="FFFF00"/>
                </a:solidFill>
              </a:rPr>
              <a:t>reporting</a:t>
            </a:r>
            <a:r>
              <a:rPr lang="en-US" sz="2200" b="0" dirty="0" smtClean="0"/>
              <a:t> functions</a:t>
            </a:r>
            <a:endParaRPr lang="en-US" sz="2000" b="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74481" y="321592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03832" y="321592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9466" y="2888879"/>
            <a:ext cx="1553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</a:t>
            </a:r>
            <a:r>
              <a:rPr lang="en-US" sz="1800" b="0" dirty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values </a:t>
            </a:r>
            <a:endParaRPr lang="en-US" sz="18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(inputs)</a:t>
            </a:r>
            <a:endParaRPr lang="en-US" sz="18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3973" y="2904368"/>
            <a:ext cx="110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Actual results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7168" y="2946240"/>
            <a:ext cx="1711927" cy="539364"/>
            <a:chOff x="2965600" y="5669177"/>
            <a:chExt cx="1711927" cy="539364"/>
          </a:xfrm>
        </p:grpSpPr>
        <p:sp>
          <p:nvSpPr>
            <p:cNvPr id="11" name="Rectangle 10"/>
            <p:cNvSpPr/>
            <p:nvPr/>
          </p:nvSpPr>
          <p:spPr>
            <a:xfrm>
              <a:off x="3091667" y="5727397"/>
              <a:ext cx="1459791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5600" y="5669177"/>
              <a:ext cx="1711927" cy="5393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7392295" y="2904368"/>
            <a:ext cx="1401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18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3176" y="2997308"/>
            <a:ext cx="140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785" y="3705761"/>
            <a:ext cx="24481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Executable Tests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Precondition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control</a:t>
            </a:r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inputs</a:t>
            </a:r>
            <a:endParaRPr lang="en-US" sz="18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18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8773" y="3733800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Comparison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561" y="2819400"/>
            <a:ext cx="1737740" cy="841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ounded Rectangle 17"/>
          <p:cNvSpPr/>
          <p:nvPr/>
        </p:nvSpPr>
        <p:spPr>
          <a:xfrm>
            <a:off x="5394960" y="2819400"/>
            <a:ext cx="3520440" cy="8416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3" name="Group 22"/>
          <p:cNvGrpSpPr/>
          <p:nvPr/>
        </p:nvGrpSpPr>
        <p:grpSpPr>
          <a:xfrm>
            <a:off x="289558" y="5146358"/>
            <a:ext cx="8504167" cy="644842"/>
            <a:chOff x="289558" y="4906090"/>
            <a:chExt cx="8504167" cy="644842"/>
          </a:xfrm>
        </p:grpSpPr>
        <p:sp>
          <p:nvSpPr>
            <p:cNvPr id="21" name="Right Bracket 20"/>
            <p:cNvSpPr/>
            <p:nvPr/>
          </p:nvSpPr>
          <p:spPr>
            <a:xfrm rot="5400000">
              <a:off x="4403886" y="791762"/>
              <a:ext cx="275511" cy="85041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38600" y="5181600"/>
              <a:ext cx="950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Report</a:t>
              </a:r>
              <a:endPara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9728" y="2590800"/>
            <a:ext cx="8915400" cy="3352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Test Automation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</a:pPr>
            <a:r>
              <a:rPr lang="en-US" sz="2200" b="0" dirty="0" smtClean="0"/>
              <a:t>Reduce excise tasks</a:t>
            </a:r>
          </a:p>
          <a:p>
            <a:pPr>
              <a:spcBef>
                <a:spcPts val="1500"/>
              </a:spcBef>
            </a:pPr>
            <a:r>
              <a:rPr lang="en-US" sz="2200" b="0" dirty="0" smtClean="0"/>
              <a:t>Free up time to focus on revenue tasks (such as test design)</a:t>
            </a:r>
          </a:p>
          <a:p>
            <a:pPr>
              <a:spcBef>
                <a:spcPts val="1500"/>
              </a:spcBef>
            </a:pPr>
            <a:r>
              <a:rPr lang="en-US" sz="2200" b="0" dirty="0"/>
              <a:t>Allow the same test to be run thousands of times without extra </a:t>
            </a:r>
            <a:r>
              <a:rPr lang="en-US" sz="2200" b="0" dirty="0" smtClean="0"/>
              <a:t>effort</a:t>
            </a:r>
            <a:endParaRPr lang="en-US" sz="2200" b="0" dirty="0" smtClean="0"/>
          </a:p>
          <a:p>
            <a:pPr>
              <a:spcBef>
                <a:spcPts val="1500"/>
              </a:spcBef>
            </a:pPr>
            <a:r>
              <a:rPr lang="en-US" sz="2200" b="0" dirty="0" smtClean="0"/>
              <a:t>Reduce cost</a:t>
            </a:r>
          </a:p>
          <a:p>
            <a:pPr>
              <a:spcBef>
                <a:spcPts val="1500"/>
              </a:spcBef>
            </a:pPr>
            <a:r>
              <a:rPr lang="en-US" sz="2200" b="0" dirty="0" smtClean="0"/>
              <a:t>Reduces human error</a:t>
            </a:r>
          </a:p>
          <a:p>
            <a:pPr>
              <a:spcBef>
                <a:spcPts val="1500"/>
              </a:spcBef>
            </a:pPr>
            <a:r>
              <a:rPr lang="en-US" sz="2200" b="0" dirty="0" smtClean="0"/>
              <a:t>Reduce variance in test quality from different individuals</a:t>
            </a:r>
          </a:p>
          <a:p>
            <a:pPr>
              <a:spcBef>
                <a:spcPts val="1500"/>
              </a:spcBef>
            </a:pPr>
            <a:r>
              <a:rPr lang="en-US" sz="2200" b="0" dirty="0" smtClean="0"/>
              <a:t>Significantly reduce the cost of regression testing</a:t>
            </a:r>
            <a:endParaRPr lang="en-US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5715000" y="3124200"/>
            <a:ext cx="2667000" cy="914400"/>
          </a:xfrm>
          <a:prstGeom prst="rect">
            <a:avLst/>
          </a:prstGeom>
          <a:solidFill>
            <a:srgbClr val="000099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sz="22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Automate </a:t>
            </a:r>
            <a:r>
              <a:rPr lang="en-US" sz="22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 much as possible</a:t>
            </a:r>
            <a:endParaRPr lang="en-US" sz="22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Makes </a:t>
            </a:r>
            <a:r>
              <a:rPr lang="en-US" sz="3600" smtClean="0"/>
              <a:t>Test Automation Hard</a:t>
            </a:r>
            <a:endParaRPr lang="en-US" sz="36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Testability</a:t>
            </a:r>
          </a:p>
          <a:p>
            <a:pPr marL="461963" indent="-222250">
              <a:spcBef>
                <a:spcPts val="1500"/>
              </a:spcBef>
            </a:pPr>
            <a:r>
              <a:rPr lang="en-US" sz="2000" b="0" dirty="0" smtClean="0"/>
              <a:t>The degree to which a system or component facilitates that establishment of test criteria and the performance of tests to determine whether those criteria have been met</a:t>
            </a:r>
          </a:p>
          <a:p>
            <a:pPr marL="461963" indent="-222250">
              <a:spcBef>
                <a:spcPts val="1500"/>
              </a:spcBef>
            </a:pPr>
            <a:endParaRPr lang="en-US" sz="1200" b="0" dirty="0"/>
          </a:p>
          <a:p>
            <a:pPr marL="461963" indent="-222250">
              <a:spcBef>
                <a:spcPts val="1500"/>
              </a:spcBef>
            </a:pPr>
            <a:endParaRPr lang="en-US" sz="2200" b="0" dirty="0" smtClean="0"/>
          </a:p>
          <a:p>
            <a:pPr marL="461963" indent="-222250">
              <a:spcBef>
                <a:spcPts val="1500"/>
              </a:spcBef>
            </a:pPr>
            <a:r>
              <a:rPr lang="en-US" sz="2000" b="0" dirty="0" smtClean="0"/>
              <a:t>Two practical problems:</a:t>
            </a:r>
          </a:p>
          <a:p>
            <a:pPr marL="925513" lvl="1" indent="-204788">
              <a:spcBef>
                <a:spcPts val="700"/>
              </a:spcBef>
            </a:pPr>
            <a:r>
              <a:rPr lang="en-US" sz="2000" b="0" dirty="0" smtClean="0"/>
              <a:t>How to </a:t>
            </a:r>
            <a:r>
              <a:rPr lang="en-US" sz="2000" b="0" dirty="0" smtClean="0">
                <a:solidFill>
                  <a:srgbClr val="FFFF00"/>
                </a:solidFill>
              </a:rPr>
              <a:t>provide the test values </a:t>
            </a:r>
            <a:r>
              <a:rPr lang="en-US" sz="2000" b="0" dirty="0" smtClean="0"/>
              <a:t>to the software</a:t>
            </a:r>
          </a:p>
          <a:p>
            <a:pPr marL="925513" lvl="1" indent="-204788">
              <a:spcBef>
                <a:spcPts val="700"/>
              </a:spcBef>
            </a:pPr>
            <a:r>
              <a:rPr lang="en-US" sz="2000" b="0" dirty="0" smtClean="0"/>
              <a:t>How to </a:t>
            </a:r>
            <a:r>
              <a:rPr lang="en-US" sz="2000" b="0" dirty="0" smtClean="0">
                <a:solidFill>
                  <a:srgbClr val="FFFF00"/>
                </a:solidFill>
              </a:rPr>
              <a:t>observe the results </a:t>
            </a:r>
            <a:r>
              <a:rPr lang="en-US" sz="2000" b="0" dirty="0" smtClean="0"/>
              <a:t>of test execution</a:t>
            </a:r>
            <a:endParaRPr lang="en-US" sz="2000" b="0" dirty="0"/>
          </a:p>
        </p:txBody>
      </p:sp>
      <p:sp>
        <p:nvSpPr>
          <p:cNvPr id="6" name="Rectangle 5"/>
          <p:cNvSpPr/>
          <p:nvPr/>
        </p:nvSpPr>
        <p:spPr>
          <a:xfrm>
            <a:off x="1333500" y="2819400"/>
            <a:ext cx="6438900" cy="457200"/>
          </a:xfrm>
          <a:prstGeom prst="rect">
            <a:avLst/>
          </a:prstGeom>
          <a:solidFill>
            <a:srgbClr val="000099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sz="22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How hard it is to find faults in the software</a:t>
            </a:r>
            <a:endParaRPr lang="en-US" sz="22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Observability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1500"/>
              </a:spcBef>
            </a:pPr>
            <a:r>
              <a:rPr lang="en-US" sz="2200" b="0" dirty="0" smtClean="0"/>
              <a:t>How easy it is to </a:t>
            </a:r>
            <a:r>
              <a:rPr lang="en-US" sz="2200" b="0" dirty="0" smtClean="0">
                <a:solidFill>
                  <a:srgbClr val="FFFF00"/>
                </a:solidFill>
              </a:rPr>
              <a:t>observe the behavior </a:t>
            </a:r>
            <a:r>
              <a:rPr lang="en-US" sz="2200" b="0" dirty="0" smtClean="0"/>
              <a:t>of a program in terms of its outputs, effects on the environment and other hardware and software components</a:t>
            </a:r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/>
              <a:t>Example of software that often have low observability:</a:t>
            </a:r>
          </a:p>
          <a:p>
            <a:pPr marL="564833" lvl="1" indent="-222250">
              <a:spcBef>
                <a:spcPts val="1000"/>
              </a:spcBef>
            </a:pPr>
            <a:r>
              <a:rPr lang="en-US" sz="1800" b="0" dirty="0" smtClean="0"/>
              <a:t>Embedded software often does not produce output for human consumption</a:t>
            </a:r>
          </a:p>
          <a:p>
            <a:pPr marL="564833" lvl="1" indent="-222250">
              <a:spcBef>
                <a:spcPts val="700"/>
              </a:spcBef>
            </a:pPr>
            <a:r>
              <a:rPr lang="en-US" sz="1800" b="0" dirty="0" smtClean="0"/>
              <a:t>Component-based software</a:t>
            </a:r>
          </a:p>
          <a:p>
            <a:pPr marL="564833" lvl="1" indent="-222250">
              <a:spcBef>
                <a:spcPts val="700"/>
              </a:spcBef>
            </a:pPr>
            <a:r>
              <a:rPr lang="en-US" sz="1800" b="0" dirty="0" smtClean="0"/>
              <a:t>Distributed software</a:t>
            </a:r>
          </a:p>
          <a:p>
            <a:pPr marL="564833" lvl="1" indent="-222250">
              <a:spcBef>
                <a:spcPts val="700"/>
              </a:spcBef>
            </a:pPr>
            <a:r>
              <a:rPr lang="en-US" sz="1800" b="0" dirty="0" smtClean="0"/>
              <a:t>Web applications</a:t>
            </a:r>
          </a:p>
          <a:p>
            <a:pPr marL="564833" lvl="1" indent="-222250">
              <a:spcBef>
                <a:spcPts val="700"/>
              </a:spcBef>
            </a:pPr>
            <a:r>
              <a:rPr lang="en-US" sz="1800" b="0" dirty="0" smtClean="0"/>
              <a:t>Mobile applications</a:t>
            </a:r>
          </a:p>
          <a:p>
            <a:pPr marL="290513" indent="-222250">
              <a:spcBef>
                <a:spcPts val="1500"/>
              </a:spcBef>
            </a:pP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19799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281238" algn="l"/>
              </a:tabLst>
            </a:pPr>
            <a:r>
              <a:rPr lang="en-US" dirty="0" smtClean="0"/>
              <a:t>Controllability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1500"/>
              </a:spcBef>
            </a:pPr>
            <a:r>
              <a:rPr lang="en-US" sz="2200" b="0" dirty="0" smtClean="0"/>
              <a:t>How easy it is to </a:t>
            </a:r>
            <a:r>
              <a:rPr lang="en-US" sz="2200" b="0" dirty="0" smtClean="0">
                <a:solidFill>
                  <a:srgbClr val="FFFF00"/>
                </a:solidFill>
              </a:rPr>
              <a:t>provide a program with the needed inputs</a:t>
            </a:r>
            <a:r>
              <a:rPr lang="en-US" sz="2200" b="0" dirty="0" smtClean="0"/>
              <a:t>, in terms of values, operations, and behaviors</a:t>
            </a:r>
          </a:p>
          <a:p>
            <a:pPr marL="290513" indent="-222250">
              <a:spcBef>
                <a:spcPts val="2000"/>
              </a:spcBef>
            </a:pPr>
            <a:r>
              <a:rPr lang="en-US" sz="2200" b="0" dirty="0" smtClean="0"/>
              <a:t>Example </a:t>
            </a:r>
            <a:r>
              <a:rPr lang="en-US" sz="2200" b="0" dirty="0"/>
              <a:t>of software that often have low </a:t>
            </a:r>
            <a:r>
              <a:rPr lang="en-US" sz="2200" b="0" dirty="0" smtClean="0"/>
              <a:t>controllability:</a:t>
            </a:r>
            <a:endParaRPr lang="en-US" sz="2200" b="0" dirty="0"/>
          </a:p>
          <a:p>
            <a:pPr marL="564833" lvl="1" indent="-222250">
              <a:spcBef>
                <a:spcPts val="1500"/>
              </a:spcBef>
            </a:pPr>
            <a:r>
              <a:rPr lang="en-US" sz="1800" b="0" dirty="0"/>
              <a:t>Embedded software often gets its inputs from hardware sensors – difficult to control and some inputs may be difficult, dangerous, or impossible to </a:t>
            </a:r>
            <a:r>
              <a:rPr lang="en-US" sz="1800" b="0" dirty="0" smtClean="0"/>
              <a:t>supply</a:t>
            </a:r>
            <a:endParaRPr lang="en-US" sz="1800" b="0" dirty="0"/>
          </a:p>
          <a:p>
            <a:pPr marL="564833" lvl="1" indent="-222250">
              <a:spcBef>
                <a:spcPts val="1500"/>
              </a:spcBef>
            </a:pPr>
            <a:r>
              <a:rPr lang="en-US" sz="1800" b="0" dirty="0"/>
              <a:t>Component-based software</a:t>
            </a:r>
          </a:p>
          <a:p>
            <a:pPr marL="564833" lvl="1" indent="-222250">
              <a:spcBef>
                <a:spcPts val="1500"/>
              </a:spcBef>
            </a:pPr>
            <a:r>
              <a:rPr lang="en-US" sz="1800" b="0" dirty="0"/>
              <a:t>Distributed software</a:t>
            </a:r>
          </a:p>
          <a:p>
            <a:pPr marL="564833" lvl="1" indent="-222250">
              <a:spcBef>
                <a:spcPts val="1500"/>
              </a:spcBef>
            </a:pPr>
            <a:r>
              <a:rPr lang="en-US" sz="1800" b="0" dirty="0"/>
              <a:t>Web applications</a:t>
            </a:r>
          </a:p>
          <a:p>
            <a:pPr marL="564833" lvl="1" indent="-222250">
              <a:spcBef>
                <a:spcPts val="1500"/>
              </a:spcBef>
            </a:pPr>
            <a:r>
              <a:rPr lang="en-US" sz="1800" b="0" dirty="0"/>
              <a:t>Mobile applications</a:t>
            </a:r>
          </a:p>
          <a:p>
            <a:pPr marL="290513" indent="-222250">
              <a:spcBef>
                <a:spcPts val="700"/>
              </a:spcBef>
            </a:pPr>
            <a:endParaRPr lang="en-US" sz="2200" b="0" dirty="0" smtClean="0"/>
          </a:p>
          <a:p>
            <a:pPr marL="290513" indent="-222250">
              <a:spcBef>
                <a:spcPts val="1500"/>
              </a:spcBef>
            </a:pPr>
            <a:endParaRPr lang="en-US" sz="2200" b="0" dirty="0" smtClean="0"/>
          </a:p>
          <a:p>
            <a:pPr marL="290513" indent="-222250">
              <a:spcBef>
                <a:spcPts val="1500"/>
              </a:spcBef>
            </a:pPr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19779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  <a:tabLst>
                <a:tab pos="2281238" algn="l"/>
              </a:tabLst>
            </a:pPr>
            <a:r>
              <a:rPr lang="en-US" sz="3800" dirty="0" smtClean="0"/>
              <a:t>Dealing with </a:t>
            </a:r>
            <a:br>
              <a:rPr lang="en-US" sz="3800" dirty="0" smtClean="0"/>
            </a:br>
            <a:r>
              <a:rPr lang="en-US" sz="3800" dirty="0" smtClean="0"/>
              <a:t>Observability and Controllability</a:t>
            </a:r>
            <a:endParaRPr lang="en-US" sz="38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9906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22250">
              <a:spcBef>
                <a:spcPts val="1500"/>
              </a:spcBef>
            </a:pPr>
            <a:r>
              <a:rPr lang="en-US" sz="2200" b="0" dirty="0" smtClean="0"/>
              <a:t>Simulation – bypass the hardware or software components that interfere with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8" y="2054481"/>
            <a:ext cx="6716743" cy="40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10309</TotalTime>
  <Words>819</Words>
  <Application>Microsoft Macintosh PowerPoint</Application>
  <PresentationFormat>On-screen Show (4:3)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Apple Braille</vt:lpstr>
      <vt:lpstr>Calibri</vt:lpstr>
      <vt:lpstr>Century Schoolbook</vt:lpstr>
      <vt:lpstr>Gill Sans MT</vt:lpstr>
      <vt:lpstr>Times New Roman</vt:lpstr>
      <vt:lpstr>Verdana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Test Automation  CS 4501 / 6501  Software Testing</vt:lpstr>
      <vt:lpstr>Software Testing Activities</vt:lpstr>
      <vt:lpstr>Software Testing</vt:lpstr>
      <vt:lpstr>What is Test Automation</vt:lpstr>
      <vt:lpstr>Benefits of Test Automation</vt:lpstr>
      <vt:lpstr>What Makes Test Automation Hard</vt:lpstr>
      <vt:lpstr>Observability</vt:lpstr>
      <vt:lpstr>Controllability</vt:lpstr>
      <vt:lpstr>Dealing with  Observability and Controllability</vt:lpstr>
      <vt:lpstr>Importance of Testability</vt:lpstr>
      <vt:lpstr>Components of a Test Case</vt:lpstr>
      <vt:lpstr>Putting Tests Together</vt:lpstr>
      <vt:lpstr>Test Automation Framework</vt:lpstr>
      <vt:lpstr>Test Automation Frameworks (2)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788</cp:revision>
  <cp:lastPrinted>2017-06-01T12:36:04Z</cp:lastPrinted>
  <dcterms:created xsi:type="dcterms:W3CDTF">2017-07-01T01:04:54Z</dcterms:created>
  <dcterms:modified xsi:type="dcterms:W3CDTF">2017-08-31T13:32:37Z</dcterms:modified>
  <cp:category/>
</cp:coreProperties>
</file>