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  <p:sldMasterId id="2147483685" r:id="rId2"/>
    <p:sldMasterId id="2147483673" r:id="rId3"/>
    <p:sldMasterId id="2147483661" r:id="rId4"/>
    <p:sldMasterId id="2147483741" r:id="rId5"/>
  </p:sldMasterIdLst>
  <p:notesMasterIdLst>
    <p:notesMasterId r:id="rId15"/>
  </p:notesMasterIdLst>
  <p:handoutMasterIdLst>
    <p:handoutMasterId r:id="rId16"/>
  </p:handoutMasterIdLst>
  <p:sldIdLst>
    <p:sldId id="262" r:id="rId6"/>
    <p:sldId id="617" r:id="rId7"/>
    <p:sldId id="630" r:id="rId8"/>
    <p:sldId id="631" r:id="rId9"/>
    <p:sldId id="632" r:id="rId10"/>
    <p:sldId id="633" r:id="rId11"/>
    <p:sldId id="634" r:id="rId12"/>
    <p:sldId id="635" r:id="rId13"/>
    <p:sldId id="636" r:id="rId14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D5FDA9"/>
    <a:srgbClr val="FFD6A9"/>
    <a:srgbClr val="FFFFFF"/>
    <a:srgbClr val="FF4C00"/>
    <a:srgbClr val="FFFD78"/>
    <a:srgbClr val="73FA00"/>
    <a:srgbClr val="00FF00"/>
    <a:srgbClr val="D5FC79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6" autoAdjust="0"/>
    <p:restoredTop sz="88187" autoAdjust="0"/>
  </p:normalViewPr>
  <p:slideViewPr>
    <p:cSldViewPr>
      <p:cViewPr>
        <p:scale>
          <a:sx n="77" d="100"/>
          <a:sy n="77" d="100"/>
        </p:scale>
        <p:origin x="176" y="624"/>
      </p:cViewPr>
      <p:guideLst>
        <p:guide orient="horz" pos="1872"/>
        <p:guide pos="2208"/>
      </p:guideLst>
    </p:cSldViewPr>
  </p:slideViewPr>
  <p:outlineViewPr>
    <p:cViewPr>
      <p:scale>
        <a:sx n="33" d="100"/>
        <a:sy n="33" d="100"/>
      </p:scale>
      <p:origin x="0" y="-228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6" d="100"/>
        <a:sy n="116" d="100"/>
      </p:scale>
      <p:origin x="0" y="16064"/>
    </p:cViewPr>
  </p:sorterViewPr>
  <p:notesViewPr>
    <p:cSldViewPr snapToGrid="0" snapToObjects="1">
      <p:cViewPr varScale="1">
        <p:scale>
          <a:sx n="115" d="100"/>
          <a:sy n="115" d="100"/>
        </p:scale>
        <p:origin x="736" y="200"/>
      </p:cViewPr>
      <p:guideLst>
        <p:guide orient="horz" pos="2208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9ED969BC-D0E7-4BE4-8D59-EDF1FF51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7025" y="527050"/>
            <a:ext cx="3502025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9804" y="3330482"/>
            <a:ext cx="6776468" cy="315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E7DD9321-EF23-4D4F-8E26-34363D8AF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4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9763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2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9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74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80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58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5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6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4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31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4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2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6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4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1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8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5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1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7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9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3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8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6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0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06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4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381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174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1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77952"/>
            <a:ext cx="7063740" cy="40416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60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63740" cy="169164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55811"/>
            <a:ext cx="1904999" cy="273844"/>
          </a:xfrm>
          <a:prstGeom prst="rect">
            <a:avLst/>
          </a:prstGeom>
        </p:spPr>
        <p:txBody>
          <a:bodyPr/>
          <a:lstStyle>
            <a:lvl1pPr algn="l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55811"/>
            <a:ext cx="685800" cy="386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3200400"/>
            <a:ext cx="7924800" cy="0"/>
          </a:xfrm>
          <a:prstGeom prst="line">
            <a:avLst/>
          </a:prstGeom>
          <a:ln w="38100">
            <a:solidFill>
              <a:srgbClr val="FF4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23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7955280" cy="5113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7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6206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39" y="365760"/>
            <a:ext cx="7269480" cy="1325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539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95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685800" cy="593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3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6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3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5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03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296474-364D-4E26-AA0C-354464955E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52EE84-6360-4B12-B1B1-48D5AB00A8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96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4CEE9-8946-4111-8F4D-0E794C699F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76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F248C6-A948-49B1-AFED-B83994B9E5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7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6A18-3CA3-3644-949E-A3B3F7CF4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57150">
            <a:solidFill>
              <a:srgbClr val="FF4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8"/>
          <p:cNvSpPr txBox="1">
            <a:spLocks/>
          </p:cNvSpPr>
          <p:nvPr userDrawn="1"/>
        </p:nvSpPr>
        <p:spPr>
          <a:xfrm>
            <a:off x="76200" y="6584156"/>
            <a:ext cx="10668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Fall 2017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2" name="Slide Number Placeholder 9"/>
          <p:cNvSpPr txBox="1">
            <a:spLocks/>
          </p:cNvSpPr>
          <p:nvPr userDrawn="1"/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313F0136-1ADC-465D-9B90-C4B23ACD248C}" type="slidenum">
              <a:rPr lang="en-US" sz="1200" b="0" smtClean="0">
                <a:latin typeface="Gill Sans MT" charset="0"/>
                <a:ea typeface="Gill Sans MT" charset="0"/>
                <a:cs typeface="Gill Sans MT" charset="0"/>
              </a:rPr>
              <a:pPr algn="ctr">
                <a:defRPr/>
              </a:pPr>
              <a:t>‹#›</a:t>
            </a:fld>
            <a:endParaRPr lang="en-US" sz="1200" b="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352800" y="6584156"/>
            <a:ext cx="2438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© </a:t>
            </a:r>
            <a:r>
              <a:rPr lang="de-DE" dirty="0" err="1" smtClean="0">
                <a:latin typeface="Gill Sans MT" charset="0"/>
                <a:ea typeface="Gill Sans MT" charset="0"/>
                <a:cs typeface="Gill Sans MT" charset="0"/>
              </a:rPr>
              <a:t>Praphamontripong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066800"/>
            <a:ext cx="8305800" cy="46482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5000" b="1" dirty="0" smtClean="0">
                <a:solidFill>
                  <a:srgbClr val="FFFF00"/>
                </a:solidFill>
              </a:rPr>
              <a:t>Introduction to </a:t>
            </a:r>
            <a:r>
              <a:rPr lang="en-US" sz="5000" b="1" dirty="0" err="1" smtClean="0">
                <a:solidFill>
                  <a:srgbClr val="FFFF00"/>
                </a:solidFill>
              </a:rPr>
              <a:t>JUnit</a:t>
            </a:r>
            <a:r>
              <a:rPr lang="en-US" sz="5000" b="1" dirty="0" smtClean="0">
                <a:solidFill>
                  <a:srgbClr val="FFFF00"/>
                </a:solidFill>
              </a:rPr>
              <a:t/>
            </a:r>
            <a:br>
              <a:rPr lang="en-US" sz="5000" b="1" dirty="0" smtClean="0">
                <a:solidFill>
                  <a:srgbClr val="FFFF00"/>
                </a:solidFill>
              </a:rPr>
            </a:br>
            <a: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CS 4501 / 6501 </a:t>
            </a:r>
            <a:b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Software 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0"/>
    </mc:Choice>
    <mc:Fallback xmlns="">
      <p:transition spd="slow" advTm="1796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066801"/>
            <a:ext cx="8686800" cy="5486399"/>
          </a:xfrm>
        </p:spPr>
        <p:txBody>
          <a:bodyPr>
            <a:noAutofit/>
          </a:bodyPr>
          <a:lstStyle/>
          <a:p>
            <a:pPr marL="234950" indent="-234950">
              <a:spcBef>
                <a:spcPts val="2000"/>
              </a:spcBef>
            </a:pPr>
            <a:r>
              <a:rPr lang="en-US" sz="2000" dirty="0" smtClean="0"/>
              <a:t>Understand </a:t>
            </a:r>
            <a:r>
              <a:rPr lang="en-US" sz="2000" dirty="0" err="1" smtClean="0"/>
              <a:t>JUnit</a:t>
            </a:r>
            <a:r>
              <a:rPr lang="en-US" sz="2000" dirty="0" smtClean="0"/>
              <a:t> test classes</a:t>
            </a:r>
          </a:p>
          <a:p>
            <a:pPr marL="234950" indent="-234950">
              <a:spcBef>
                <a:spcPts val="2000"/>
              </a:spcBef>
            </a:pPr>
            <a:r>
              <a:rPr lang="en-US" sz="2000" dirty="0" smtClean="0"/>
              <a:t>Understand anatomy of basic </a:t>
            </a:r>
            <a:r>
              <a:rPr lang="en-US" sz="2000" dirty="0" err="1" smtClean="0"/>
              <a:t>JUnit</a:t>
            </a:r>
            <a:r>
              <a:rPr lang="en-US" sz="2000" dirty="0" smtClean="0"/>
              <a:t> test methods</a:t>
            </a:r>
          </a:p>
          <a:p>
            <a:pPr marL="234950" indent="-234950">
              <a:spcBef>
                <a:spcPts val="2000"/>
              </a:spcBef>
            </a:pPr>
            <a:r>
              <a:rPr lang="en-US" sz="2000" dirty="0" err="1" smtClean="0"/>
              <a:t>JUnit</a:t>
            </a:r>
            <a:r>
              <a:rPr lang="en-US" sz="2000" dirty="0" smtClean="0"/>
              <a:t> assertions and other features</a:t>
            </a:r>
          </a:p>
          <a:p>
            <a:pPr marL="234950" indent="-234950">
              <a:spcBef>
                <a:spcPts val="2000"/>
              </a:spcBef>
            </a:pPr>
            <a:r>
              <a:rPr lang="en-US" sz="2000" dirty="0" smtClean="0"/>
              <a:t>Associated patterns for test programming</a:t>
            </a:r>
          </a:p>
          <a:p>
            <a:pPr marL="234950" indent="-234950">
              <a:spcBef>
                <a:spcPts val="2000"/>
              </a:spcBef>
            </a:pPr>
            <a:endParaRPr lang="en-US" sz="2000" dirty="0" smtClean="0"/>
          </a:p>
          <a:p>
            <a:pPr marL="234950" indent="-234950">
              <a:spcBef>
                <a:spcPts val="2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04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JUnit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42900" y="990600"/>
            <a:ext cx="84963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0"/>
              </a:spcBef>
            </a:pPr>
            <a:r>
              <a:rPr lang="en-US" sz="2000" b="0" dirty="0" smtClean="0"/>
              <a:t>An open source Java testing framework (</a:t>
            </a:r>
            <a:r>
              <a:rPr lang="en-US" sz="2000" b="0" dirty="0" err="1" smtClean="0"/>
              <a:t>junit.org</a:t>
            </a:r>
            <a:r>
              <a:rPr lang="en-US" sz="2000" b="0" dirty="0" smtClean="0"/>
              <a:t>) used to write and run repeatable automated tests</a:t>
            </a:r>
          </a:p>
          <a:p>
            <a:pPr>
              <a:spcBef>
                <a:spcPts val="2000"/>
              </a:spcBef>
            </a:pPr>
            <a:r>
              <a:rPr lang="en-US" sz="2000" b="0" dirty="0" err="1" smtClean="0"/>
              <a:t>JUnit</a:t>
            </a:r>
            <a:r>
              <a:rPr lang="en-US" sz="2000" b="0" dirty="0" smtClean="0"/>
              <a:t> is widely used in industry</a:t>
            </a:r>
          </a:p>
          <a:p>
            <a:pPr>
              <a:spcBef>
                <a:spcPts val="2000"/>
              </a:spcBef>
            </a:pPr>
            <a:r>
              <a:rPr lang="en-US" sz="2000" b="0" dirty="0" smtClean="0"/>
              <a:t>A structure for writing test drivers</a:t>
            </a:r>
          </a:p>
          <a:p>
            <a:pPr>
              <a:spcBef>
                <a:spcPts val="2000"/>
              </a:spcBef>
            </a:pPr>
            <a:r>
              <a:rPr lang="en-US" sz="2000" b="0" dirty="0" err="1" smtClean="0"/>
              <a:t>JUnit</a:t>
            </a:r>
            <a:r>
              <a:rPr lang="en-US" sz="2000" b="0" dirty="0" smtClean="0"/>
              <a:t> features include</a:t>
            </a:r>
          </a:p>
          <a:p>
            <a:pPr marL="754063" lvl="1" indent="-274638">
              <a:spcBef>
                <a:spcPts val="1000"/>
              </a:spcBef>
            </a:pPr>
            <a:r>
              <a:rPr lang="en-US" sz="1800" b="0" dirty="0"/>
              <a:t>Assertions to evaluate expected results</a:t>
            </a:r>
          </a:p>
          <a:p>
            <a:pPr marL="754063" lvl="1" indent="-274638">
              <a:spcBef>
                <a:spcPts val="700"/>
              </a:spcBef>
            </a:pPr>
            <a:r>
              <a:rPr lang="en-US" sz="1800" b="0" dirty="0"/>
              <a:t>The ability to share common test data among tests</a:t>
            </a:r>
          </a:p>
          <a:p>
            <a:pPr marL="754063" lvl="1" indent="-274638">
              <a:spcBef>
                <a:spcPts val="700"/>
              </a:spcBef>
            </a:pPr>
            <a:r>
              <a:rPr lang="en-US" sz="1800" b="0" dirty="0"/>
              <a:t>Test sets to easily organize and run tests</a:t>
            </a:r>
          </a:p>
          <a:p>
            <a:pPr marL="754063" lvl="1" indent="-274638">
              <a:spcBef>
                <a:spcPts val="700"/>
              </a:spcBef>
            </a:pPr>
            <a:r>
              <a:rPr lang="en-US" sz="1800" b="0" dirty="0"/>
              <a:t>The ability to run tests from either a command line or a GUI</a:t>
            </a:r>
            <a:endParaRPr lang="en-US" sz="1800" b="0" dirty="0" smtClean="0"/>
          </a:p>
          <a:p>
            <a:pPr>
              <a:spcBef>
                <a:spcPts val="2000"/>
              </a:spcBef>
            </a:pPr>
            <a:r>
              <a:rPr lang="en-US" sz="2000" b="0" dirty="0" err="1" smtClean="0"/>
              <a:t>JUnit</a:t>
            </a:r>
            <a:r>
              <a:rPr lang="en-US" sz="2000" b="0" dirty="0" smtClean="0"/>
              <a:t> can be used as standalone Java programs  (from the command line) or within an IDE such as Eclipse and </a:t>
            </a:r>
            <a:r>
              <a:rPr lang="en-US" sz="2000" b="0" dirty="0"/>
              <a:t>N</a:t>
            </a:r>
            <a:r>
              <a:rPr lang="en-US" sz="2000" b="0" dirty="0" smtClean="0"/>
              <a:t>etBeans</a:t>
            </a:r>
          </a:p>
        </p:txBody>
      </p:sp>
    </p:spTree>
    <p:extLst>
      <p:ext uri="{BB962C8B-B14F-4D97-AF65-F5344CB8AC3E}">
        <p14:creationId xmlns:p14="http://schemas.microsoft.com/office/powerpoint/2010/main" val="1519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Tests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42900" y="990600"/>
            <a:ext cx="84963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0"/>
              </a:spcBef>
            </a:pPr>
            <a:r>
              <a:rPr lang="en-US" sz="2000" b="0" dirty="0" err="1" smtClean="0"/>
              <a:t>JUnit</a:t>
            </a:r>
            <a:r>
              <a:rPr lang="en-US" sz="2000" b="0" dirty="0" smtClean="0"/>
              <a:t> can be used to an entire object, part of an object (a method or some interacting methods), and interaction between several objects</a:t>
            </a:r>
          </a:p>
          <a:p>
            <a:pPr>
              <a:spcBef>
                <a:spcPts val="2000"/>
              </a:spcBef>
            </a:pPr>
            <a:r>
              <a:rPr lang="en-US" sz="2000" b="0" dirty="0" err="1" smtClean="0"/>
              <a:t>JUnit</a:t>
            </a:r>
            <a:r>
              <a:rPr lang="en-US" sz="2000" b="0" dirty="0" smtClean="0"/>
              <a:t> is primarily intended for unit and integration testing, not system testing</a:t>
            </a:r>
          </a:p>
          <a:p>
            <a:pPr>
              <a:spcBef>
                <a:spcPts val="2000"/>
              </a:spcBef>
            </a:pPr>
            <a:r>
              <a:rPr lang="en-US" sz="2000" b="0" dirty="0" smtClean="0"/>
              <a:t>Each test is embedded into one </a:t>
            </a:r>
            <a:r>
              <a:rPr lang="en-US" sz="2000" b="0" dirty="0" smtClean="0">
                <a:solidFill>
                  <a:srgbClr val="FFFF00"/>
                </a:solidFill>
              </a:rPr>
              <a:t>test method</a:t>
            </a:r>
          </a:p>
          <a:p>
            <a:pPr>
              <a:spcBef>
                <a:spcPts val="2000"/>
              </a:spcBef>
            </a:pPr>
            <a:r>
              <a:rPr lang="en-US" sz="2000" b="0" dirty="0" smtClean="0"/>
              <a:t>A </a:t>
            </a:r>
            <a:r>
              <a:rPr lang="en-US" sz="2000" b="0" dirty="0" smtClean="0">
                <a:solidFill>
                  <a:srgbClr val="FFFF00"/>
                </a:solidFill>
              </a:rPr>
              <a:t>test class </a:t>
            </a:r>
            <a:r>
              <a:rPr lang="en-US" sz="2000" b="0" dirty="0" smtClean="0"/>
              <a:t>contains one or more test methods</a:t>
            </a:r>
          </a:p>
          <a:p>
            <a:pPr>
              <a:spcBef>
                <a:spcPts val="2000"/>
              </a:spcBef>
            </a:pPr>
            <a:r>
              <a:rPr lang="en-US" sz="2000" b="0" dirty="0" smtClean="0"/>
              <a:t>Test classes include</a:t>
            </a:r>
          </a:p>
          <a:p>
            <a:pPr marL="471488" indent="-211138">
              <a:spcBef>
                <a:spcPts val="700"/>
              </a:spcBef>
            </a:pPr>
            <a:r>
              <a:rPr lang="en-US" sz="1800" b="0" dirty="0" smtClean="0"/>
              <a:t>A collection of </a:t>
            </a:r>
            <a:r>
              <a:rPr lang="en-US" sz="1800" b="0" dirty="0" smtClean="0">
                <a:solidFill>
                  <a:srgbClr val="FFFF00"/>
                </a:solidFill>
              </a:rPr>
              <a:t>test methods</a:t>
            </a:r>
          </a:p>
          <a:p>
            <a:pPr marL="471488" indent="-211138">
              <a:spcBef>
                <a:spcPts val="700"/>
              </a:spcBef>
            </a:pPr>
            <a:r>
              <a:rPr lang="en-US" sz="1800" b="0" dirty="0" smtClean="0"/>
              <a:t>Method to </a:t>
            </a:r>
            <a:r>
              <a:rPr lang="en-US" sz="1800" b="0" dirty="0" smtClean="0">
                <a:solidFill>
                  <a:srgbClr val="FFFF00"/>
                </a:solidFill>
              </a:rPr>
              <a:t>set up </a:t>
            </a:r>
            <a:r>
              <a:rPr lang="en-US" sz="1800" b="0" dirty="0" smtClean="0"/>
              <a:t>the state before </a:t>
            </a:r>
            <a:endParaRPr lang="en-US" sz="1800" b="0" dirty="0"/>
          </a:p>
          <a:p>
            <a:pPr marL="471488" indent="-211138">
              <a:spcBef>
                <a:spcPts val="700"/>
              </a:spcBef>
            </a:pPr>
            <a:r>
              <a:rPr lang="en-US" sz="1800" b="0" dirty="0" smtClean="0"/>
              <a:t>Method to </a:t>
            </a:r>
            <a:r>
              <a:rPr lang="en-US" sz="1800" b="0" dirty="0" smtClean="0">
                <a:solidFill>
                  <a:srgbClr val="FFFF00"/>
                </a:solidFill>
              </a:rPr>
              <a:t>update</a:t>
            </a:r>
            <a:r>
              <a:rPr lang="en-US" sz="1800" b="0" dirty="0" smtClean="0"/>
              <a:t> the state after each test, and before and after all tests</a:t>
            </a:r>
          </a:p>
        </p:txBody>
      </p:sp>
    </p:spTree>
    <p:extLst>
      <p:ext uri="{BB962C8B-B14F-4D97-AF65-F5344CB8AC3E}">
        <p14:creationId xmlns:p14="http://schemas.microsoft.com/office/powerpoint/2010/main" val="18408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 err="1" smtClean="0"/>
              <a:t>JUnit</a:t>
            </a:r>
            <a:r>
              <a:rPr lang="en-US" dirty="0" smtClean="0"/>
              <a:t> Tests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42900" y="990600"/>
            <a:ext cx="84963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0"/>
              </a:spcBef>
            </a:pPr>
            <a:r>
              <a:rPr lang="en-US" sz="2000" b="0" dirty="0" smtClean="0"/>
              <a:t>Download necessary jar files at </a:t>
            </a:r>
            <a:r>
              <a:rPr lang="en-US" sz="2000" b="0" i="1" dirty="0" err="1" smtClean="0">
                <a:solidFill>
                  <a:srgbClr val="FFFF00"/>
                </a:solidFill>
              </a:rPr>
              <a:t>junit.org</a:t>
            </a:r>
            <a:endParaRPr lang="en-US" sz="2000" b="0" i="1" dirty="0" smtClean="0">
              <a:solidFill>
                <a:srgbClr val="FFFF00"/>
              </a:solidFill>
            </a:endParaRPr>
          </a:p>
          <a:p>
            <a:pPr>
              <a:spcBef>
                <a:spcPts val="2000"/>
              </a:spcBef>
            </a:pPr>
            <a:r>
              <a:rPr lang="en-US" sz="2000" b="0" dirty="0" smtClean="0"/>
              <a:t>Use the methods of the </a:t>
            </a:r>
            <a:r>
              <a:rPr lang="en-US" sz="2000" b="0" i="1" dirty="0" err="1" smtClean="0">
                <a:solidFill>
                  <a:srgbClr val="FFFF00"/>
                </a:solidFill>
              </a:rPr>
              <a:t>org.junit.assert</a:t>
            </a:r>
            <a:r>
              <a:rPr lang="en-US" sz="2000" b="0" i="1" dirty="0" smtClean="0">
                <a:solidFill>
                  <a:srgbClr val="FFFF00"/>
                </a:solidFill>
              </a:rPr>
              <a:t> </a:t>
            </a:r>
            <a:r>
              <a:rPr lang="en-US" sz="2000" b="0" dirty="0" smtClean="0"/>
              <a:t>class</a:t>
            </a:r>
          </a:p>
          <a:p>
            <a:pPr marL="635000" indent="-196850">
              <a:spcBef>
                <a:spcPts val="700"/>
              </a:spcBef>
            </a:pPr>
            <a:r>
              <a:rPr lang="en-US" sz="1800" b="0" dirty="0" smtClean="0"/>
              <a:t>Refer to </a:t>
            </a:r>
            <a:r>
              <a:rPr lang="en-US" sz="1800" b="0" dirty="0" err="1" smtClean="0"/>
              <a:t>javadoc</a:t>
            </a:r>
            <a:r>
              <a:rPr lang="en-US" sz="1800" b="0" dirty="0" smtClean="0"/>
              <a:t> for a complete API</a:t>
            </a:r>
          </a:p>
          <a:p>
            <a:pPr>
              <a:spcBef>
                <a:spcPts val="2000"/>
              </a:spcBef>
            </a:pPr>
            <a:r>
              <a:rPr lang="en-US" sz="2000" b="0" dirty="0" smtClean="0"/>
              <a:t>Each test method checks a condition (</a:t>
            </a:r>
            <a:r>
              <a:rPr lang="en-US" sz="2000" b="0" dirty="0" smtClean="0">
                <a:solidFill>
                  <a:srgbClr val="FFFF00"/>
                </a:solidFill>
              </a:rPr>
              <a:t>assertion</a:t>
            </a:r>
            <a:r>
              <a:rPr lang="en-US" sz="2000" b="0" dirty="0" smtClean="0"/>
              <a:t>) and reports to the test runner whether the test failed or succeeded</a:t>
            </a:r>
            <a:endParaRPr lang="en-US" sz="2000" b="0" dirty="0" smtClean="0">
              <a:solidFill>
                <a:srgbClr val="FFFF00"/>
              </a:solidFill>
            </a:endParaRPr>
          </a:p>
          <a:p>
            <a:pPr>
              <a:spcBef>
                <a:spcPts val="2000"/>
              </a:spcBef>
            </a:pPr>
            <a:r>
              <a:rPr lang="en-US" sz="2000" b="0" dirty="0" smtClean="0"/>
              <a:t>The test runner uses the result to </a:t>
            </a:r>
            <a:r>
              <a:rPr lang="en-US" sz="2000" b="0" dirty="0" smtClean="0">
                <a:solidFill>
                  <a:srgbClr val="FFFF00"/>
                </a:solidFill>
              </a:rPr>
              <a:t>report to the user </a:t>
            </a:r>
          </a:p>
          <a:p>
            <a:pPr>
              <a:spcBef>
                <a:spcPts val="2000"/>
              </a:spcBef>
            </a:pPr>
            <a:r>
              <a:rPr lang="en-US" sz="2000" b="0" dirty="0" smtClean="0"/>
              <a:t>All of the methods </a:t>
            </a:r>
            <a:r>
              <a:rPr lang="en-US" sz="2000" b="0" dirty="0" smtClean="0">
                <a:solidFill>
                  <a:srgbClr val="FFFF00"/>
                </a:solidFill>
              </a:rPr>
              <a:t>return void</a:t>
            </a:r>
          </a:p>
        </p:txBody>
      </p:sp>
    </p:spTree>
    <p:extLst>
      <p:ext uri="{BB962C8B-B14F-4D97-AF65-F5344CB8AC3E}">
        <p14:creationId xmlns:p14="http://schemas.microsoft.com/office/powerpoint/2010/main" val="16479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methods 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42900" y="990600"/>
            <a:ext cx="84963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0"/>
              </a:spcBef>
            </a:pPr>
            <a:r>
              <a:rPr lang="en-US" sz="2000" b="0" i="1" dirty="0" err="1" smtClean="0">
                <a:solidFill>
                  <a:srgbClr val="FFFF00"/>
                </a:solidFill>
              </a:rPr>
              <a:t>assertTrue</a:t>
            </a:r>
            <a:r>
              <a:rPr lang="en-US" sz="2000" b="0" i="1" dirty="0" smtClean="0">
                <a:solidFill>
                  <a:srgbClr val="FFFF00"/>
                </a:solidFill>
              </a:rPr>
              <a:t>(</a:t>
            </a:r>
            <a:r>
              <a:rPr lang="en-US" sz="2000" b="0" i="1" dirty="0" err="1" smtClean="0">
                <a:solidFill>
                  <a:srgbClr val="FFFF00"/>
                </a:solidFill>
              </a:rPr>
              <a:t>boolean</a:t>
            </a:r>
            <a:r>
              <a:rPr lang="en-US" sz="2000" b="0" i="1" dirty="0" smtClean="0">
                <a:solidFill>
                  <a:srgbClr val="FFFF00"/>
                </a:solidFill>
              </a:rPr>
              <a:t> condition)</a:t>
            </a:r>
            <a:endParaRPr lang="en-US" sz="2000" b="0" i="1" dirty="0" smtClean="0">
              <a:solidFill>
                <a:srgbClr val="FFFF00"/>
              </a:solidFill>
            </a:endParaRPr>
          </a:p>
          <a:p>
            <a:pPr marL="635000" indent="-196850">
              <a:spcBef>
                <a:spcPts val="700"/>
              </a:spcBef>
            </a:pPr>
            <a:r>
              <a:rPr lang="en-US" sz="1800" b="0" dirty="0" smtClean="0"/>
              <a:t>Assert that a condition is true</a:t>
            </a:r>
            <a:endParaRPr lang="en-US" sz="1800" b="0" dirty="0"/>
          </a:p>
          <a:p>
            <a:pPr>
              <a:spcBef>
                <a:spcPts val="2000"/>
              </a:spcBef>
            </a:pPr>
            <a:r>
              <a:rPr lang="en-US" sz="2000" b="0" i="1" dirty="0" err="1" smtClean="0">
                <a:solidFill>
                  <a:srgbClr val="FFFF00"/>
                </a:solidFill>
              </a:rPr>
              <a:t>assertTrue</a:t>
            </a:r>
            <a:r>
              <a:rPr lang="en-US" sz="2000" b="0" i="1" dirty="0" smtClean="0">
                <a:solidFill>
                  <a:srgbClr val="FFFF00"/>
                </a:solidFill>
              </a:rPr>
              <a:t>(String message, </a:t>
            </a:r>
            <a:r>
              <a:rPr lang="en-US" sz="2000" b="0" i="1" dirty="0" err="1" smtClean="0">
                <a:solidFill>
                  <a:srgbClr val="FFFF00"/>
                </a:solidFill>
              </a:rPr>
              <a:t>boolean</a:t>
            </a:r>
            <a:r>
              <a:rPr lang="en-US" sz="2000" b="0" i="1" dirty="0" smtClean="0">
                <a:solidFill>
                  <a:srgbClr val="FFFF00"/>
                </a:solidFill>
              </a:rPr>
              <a:t> </a:t>
            </a:r>
            <a:r>
              <a:rPr lang="en-US" sz="2000" b="0" i="1" dirty="0">
                <a:solidFill>
                  <a:srgbClr val="FFFF00"/>
                </a:solidFill>
              </a:rPr>
              <a:t>condition)</a:t>
            </a:r>
          </a:p>
          <a:p>
            <a:pPr marL="635000" indent="-196850">
              <a:spcBef>
                <a:spcPts val="700"/>
              </a:spcBef>
            </a:pPr>
            <a:r>
              <a:rPr lang="en-US" sz="1800" b="0" dirty="0"/>
              <a:t>Assert that a condition is </a:t>
            </a:r>
            <a:r>
              <a:rPr lang="en-US" sz="1800" b="0" dirty="0" smtClean="0"/>
              <a:t>true</a:t>
            </a:r>
          </a:p>
          <a:p>
            <a:pPr marL="635000" indent="-196850">
              <a:spcBef>
                <a:spcPts val="700"/>
              </a:spcBef>
            </a:pPr>
            <a:r>
              <a:rPr lang="en-US" sz="1800" b="0" dirty="0" smtClean="0"/>
              <a:t>If the assertion is true, the string is ignored. If the assertion is not true, the string is sent to the test engineer.</a:t>
            </a:r>
          </a:p>
          <a:p>
            <a:pPr>
              <a:spcBef>
                <a:spcPts val="2000"/>
              </a:spcBef>
            </a:pPr>
            <a:r>
              <a:rPr lang="en-US" sz="2000" b="0" i="1" dirty="0" err="1" smtClean="0">
                <a:solidFill>
                  <a:srgbClr val="FFFF00"/>
                </a:solidFill>
              </a:rPr>
              <a:t>assertEquals</a:t>
            </a:r>
            <a:r>
              <a:rPr lang="en-US" sz="2000" b="0" i="1" dirty="0" smtClean="0">
                <a:solidFill>
                  <a:srgbClr val="FFFF00"/>
                </a:solidFill>
              </a:rPr>
              <a:t>(Object expected, Object actual)</a:t>
            </a:r>
            <a:endParaRPr lang="en-US" sz="2000" b="0" i="1" dirty="0">
              <a:solidFill>
                <a:srgbClr val="FFFF00"/>
              </a:solidFill>
            </a:endParaRPr>
          </a:p>
          <a:p>
            <a:pPr marL="635000" indent="-196850">
              <a:spcBef>
                <a:spcPts val="700"/>
              </a:spcBef>
            </a:pPr>
            <a:r>
              <a:rPr lang="en-US" sz="1800" b="0" dirty="0"/>
              <a:t>Assert that </a:t>
            </a:r>
            <a:r>
              <a:rPr lang="en-US" sz="1800" b="0" dirty="0" smtClean="0"/>
              <a:t>two objects are equal</a:t>
            </a:r>
            <a:endParaRPr lang="en-US" sz="1800" b="0" dirty="0"/>
          </a:p>
          <a:p>
            <a:pPr>
              <a:spcBef>
                <a:spcPts val="2000"/>
              </a:spcBef>
            </a:pPr>
            <a:r>
              <a:rPr lang="en-US" sz="2000" b="0" i="1" dirty="0" smtClean="0">
                <a:solidFill>
                  <a:srgbClr val="FFFF00"/>
                </a:solidFill>
              </a:rPr>
              <a:t>fail(String message)</a:t>
            </a:r>
            <a:endParaRPr lang="en-US" sz="2000" b="0" i="1" dirty="0">
              <a:solidFill>
                <a:srgbClr val="FFFF00"/>
              </a:solidFill>
            </a:endParaRPr>
          </a:p>
          <a:p>
            <a:pPr marL="635000" indent="-196850">
              <a:spcBef>
                <a:spcPts val="700"/>
              </a:spcBef>
            </a:pPr>
            <a:r>
              <a:rPr lang="en-US" sz="1800" b="0" dirty="0" smtClean="0"/>
              <a:t>If a certain situation is expected when a certain section of code is reached, the string is sent to the test engineer. </a:t>
            </a:r>
          </a:p>
          <a:p>
            <a:pPr marL="635000" indent="-196850">
              <a:spcBef>
                <a:spcPts val="700"/>
              </a:spcBef>
            </a:pPr>
            <a:r>
              <a:rPr lang="en-US" sz="1800" b="0" dirty="0" smtClean="0"/>
              <a:t>Often used to test exceptional behavior</a:t>
            </a:r>
            <a:endParaRPr lang="en-US" sz="1800" b="0" dirty="0"/>
          </a:p>
          <a:p>
            <a:pPr marL="635000" indent="-196850">
              <a:spcBef>
                <a:spcPts val="700"/>
              </a:spcBef>
            </a:pPr>
            <a:endParaRPr lang="en-US" sz="1800" b="0" dirty="0" smtClean="0"/>
          </a:p>
          <a:p>
            <a:pPr marL="635000" indent="-196850">
              <a:spcBef>
                <a:spcPts val="700"/>
              </a:spcBef>
            </a:pP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17228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– Test Classes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6809389" cy="5422029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85800" y="1572768"/>
            <a:ext cx="6400800" cy="521732"/>
            <a:chOff x="685800" y="1572768"/>
            <a:chExt cx="6400800" cy="521732"/>
          </a:xfrm>
        </p:grpSpPr>
        <p:sp>
          <p:nvSpPr>
            <p:cNvPr id="4" name="TextBox 3"/>
            <p:cNvSpPr txBox="1"/>
            <p:nvPr/>
          </p:nvSpPr>
          <p:spPr>
            <a:xfrm>
              <a:off x="5791200" y="1611868"/>
              <a:ext cx="109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Imports</a:t>
              </a:r>
              <a:endParaRPr lang="en-US" sz="1800" b="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5800" y="1572768"/>
              <a:ext cx="6400800" cy="52173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5800" y="2779776"/>
            <a:ext cx="6400800" cy="1716024"/>
            <a:chOff x="685800" y="2779776"/>
            <a:chExt cx="6400800" cy="1716024"/>
          </a:xfrm>
        </p:grpSpPr>
        <p:sp>
          <p:nvSpPr>
            <p:cNvPr id="13" name="TextBox 12"/>
            <p:cNvSpPr txBox="1"/>
            <p:nvPr/>
          </p:nvSpPr>
          <p:spPr>
            <a:xfrm>
              <a:off x="5904866" y="2779776"/>
              <a:ext cx="10679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Test </a:t>
              </a:r>
            </a:p>
            <a:p>
              <a:pPr algn="ctr"/>
              <a:r>
                <a:rPr lang="en-US" sz="18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method</a:t>
              </a:r>
              <a:endParaRPr lang="en-US" sz="1800" b="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85800" y="2779776"/>
              <a:ext cx="6400800" cy="171602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5800" y="4675078"/>
            <a:ext cx="6400800" cy="1716024"/>
            <a:chOff x="685800" y="4675078"/>
            <a:chExt cx="6400800" cy="1716024"/>
          </a:xfrm>
        </p:grpSpPr>
        <p:sp>
          <p:nvSpPr>
            <p:cNvPr id="15" name="TextBox 14"/>
            <p:cNvSpPr txBox="1"/>
            <p:nvPr/>
          </p:nvSpPr>
          <p:spPr>
            <a:xfrm>
              <a:off x="5904866" y="4675078"/>
              <a:ext cx="11817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Another </a:t>
              </a:r>
            </a:p>
            <a:p>
              <a:pPr algn="ctr"/>
              <a:r>
                <a:rPr lang="en-US" sz="18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test </a:t>
              </a:r>
            </a:p>
            <a:p>
              <a:pPr algn="ctr"/>
              <a:r>
                <a:rPr lang="en-US" sz="18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method</a:t>
              </a:r>
              <a:endParaRPr lang="en-US" sz="1800" b="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85800" y="4675078"/>
              <a:ext cx="6400800" cy="171602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/>
          <p:cNvSpPr/>
          <p:nvPr/>
        </p:nvSpPr>
        <p:spPr>
          <a:xfrm>
            <a:off x="990600" y="2697480"/>
            <a:ext cx="838200" cy="371332"/>
          </a:xfrm>
          <a:prstGeom prst="ellipse">
            <a:avLst/>
          </a:prstGeom>
          <a:noFill/>
          <a:ln w="381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90600" y="4638471"/>
            <a:ext cx="838200" cy="371332"/>
          </a:xfrm>
          <a:prstGeom prst="ellipse">
            <a:avLst/>
          </a:prstGeom>
          <a:noFill/>
          <a:ln w="381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953000" y="2231136"/>
            <a:ext cx="1905000" cy="369332"/>
            <a:chOff x="4953000" y="2231136"/>
            <a:chExt cx="19050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561491" y="2231136"/>
              <a:ext cx="1296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Test class</a:t>
              </a:r>
              <a:endParaRPr lang="en-US" sz="1800" b="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953000" y="2438400"/>
              <a:ext cx="6096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9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– Test 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7848600" cy="226472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3657600" y="952500"/>
            <a:ext cx="3511771" cy="1485900"/>
            <a:chOff x="3657600" y="952500"/>
            <a:chExt cx="3511771" cy="1485900"/>
          </a:xfrm>
        </p:grpSpPr>
        <p:sp>
          <p:nvSpPr>
            <p:cNvPr id="25" name="TextBox 24"/>
            <p:cNvSpPr txBox="1"/>
            <p:nvPr/>
          </p:nvSpPr>
          <p:spPr>
            <a:xfrm>
              <a:off x="4034730" y="952500"/>
              <a:ext cx="3134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1) Setup test case values</a:t>
              </a:r>
              <a:endParaRPr lang="en-US" sz="1800" b="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3657600" y="1321832"/>
              <a:ext cx="914400" cy="11165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876801" y="2256996"/>
            <a:ext cx="3505199" cy="646331"/>
            <a:chOff x="4876801" y="2256996"/>
            <a:chExt cx="3505199" cy="646331"/>
          </a:xfrm>
        </p:grpSpPr>
        <p:sp>
          <p:nvSpPr>
            <p:cNvPr id="27" name="TextBox 26"/>
            <p:cNvSpPr txBox="1"/>
            <p:nvPr/>
          </p:nvSpPr>
          <p:spPr>
            <a:xfrm>
              <a:off x="5887471" y="2256996"/>
              <a:ext cx="24945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2) Execute program</a:t>
              </a:r>
            </a:p>
            <a:p>
              <a:pPr marL="346075" indent="-346075"/>
              <a:r>
                <a:rPr lang="en-US" sz="1800" b="0" dirty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 </a:t>
              </a:r>
              <a:r>
                <a:rPr lang="en-US" sz="18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   under test</a:t>
              </a:r>
              <a:endParaRPr lang="en-US" sz="1800" b="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4876801" y="2438400"/>
              <a:ext cx="1010670" cy="354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459572" y="3352802"/>
            <a:ext cx="5057795" cy="1447798"/>
            <a:chOff x="1459572" y="3352802"/>
            <a:chExt cx="5057795" cy="1447798"/>
          </a:xfrm>
        </p:grpSpPr>
        <p:sp>
          <p:nvSpPr>
            <p:cNvPr id="28" name="TextBox 27"/>
            <p:cNvSpPr txBox="1"/>
            <p:nvPr/>
          </p:nvSpPr>
          <p:spPr>
            <a:xfrm>
              <a:off x="1459572" y="4431268"/>
              <a:ext cx="5057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r>
                <a:rPr lang="en-US" sz="18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) Assert expected vs. actual test outputs</a:t>
              </a:r>
              <a:endParaRPr lang="en-US" sz="1800" b="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2133602" y="3352802"/>
              <a:ext cx="228598" cy="10784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77000" y="3352802"/>
            <a:ext cx="1234633" cy="764322"/>
            <a:chOff x="6477000" y="3352802"/>
            <a:chExt cx="1234633" cy="764322"/>
          </a:xfrm>
        </p:grpSpPr>
        <p:sp>
          <p:nvSpPr>
            <p:cNvPr id="38" name="TextBox 37"/>
            <p:cNvSpPr txBox="1"/>
            <p:nvPr/>
          </p:nvSpPr>
          <p:spPr>
            <a:xfrm>
              <a:off x="6477000" y="3747792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expected</a:t>
              </a:r>
              <a:endParaRPr lang="en-US" sz="1800" b="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39" name="Straight Arrow Connector 38"/>
            <p:cNvCxnSpPr>
              <a:stCxn id="38" idx="0"/>
            </p:cNvCxnSpPr>
            <p:nvPr/>
          </p:nvCxnSpPr>
          <p:spPr>
            <a:xfrm flipV="1">
              <a:off x="7094317" y="3352802"/>
              <a:ext cx="487526" cy="3949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7162637" y="3352802"/>
            <a:ext cx="1721946" cy="1632464"/>
            <a:chOff x="7162637" y="3352802"/>
            <a:chExt cx="1721946" cy="1632464"/>
          </a:xfrm>
        </p:grpSpPr>
        <p:sp>
          <p:nvSpPr>
            <p:cNvPr id="41" name="TextBox 40"/>
            <p:cNvSpPr txBox="1"/>
            <p:nvPr/>
          </p:nvSpPr>
          <p:spPr>
            <a:xfrm>
              <a:off x="7162637" y="4615934"/>
              <a:ext cx="1721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actual output</a:t>
              </a:r>
              <a:endParaRPr lang="en-US" sz="1800" b="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42" name="Straight Arrow Connector 41"/>
            <p:cNvCxnSpPr>
              <a:stCxn id="41" idx="0"/>
            </p:cNvCxnSpPr>
            <p:nvPr/>
          </p:nvCxnSpPr>
          <p:spPr>
            <a:xfrm flipH="1" flipV="1">
              <a:off x="7940233" y="3352802"/>
              <a:ext cx="83377" cy="12631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1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en-US" smtClean="0"/>
              <a:t>Let’s </a:t>
            </a:r>
            <a:r>
              <a:rPr lang="en-US" dirty="0" smtClean="0"/>
              <a:t>do </a:t>
            </a:r>
            <a:r>
              <a:rPr lang="en-US" smtClean="0"/>
              <a:t>some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C7ABAC5F-4A0E-2945-8E91-432D26F03F04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387DAE7-F204-0A40-B45D-254ADC6404E4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9A2F069E-738A-A64D-AEE1-F63CFCD9A603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885DFEA-43E3-0B48-8D74-E587D3CD9401}"/>
    </a:ext>
  </a:extLst>
</a:theme>
</file>

<file path=ppt/theme/theme5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Overview.pptx" id="{9D25B8C4-ABAA-E743-A409-02AE843250EE}" vid="{151CCBC9-1AC2-E444-A635-887FFDF05CC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swtest-template</Template>
  <TotalTime>10064</TotalTime>
  <Words>415</Words>
  <Application>Microsoft Macintosh PowerPoint</Application>
  <PresentationFormat>On-screen Show (4:3)</PresentationFormat>
  <Paragraphs>67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Apple Braille</vt:lpstr>
      <vt:lpstr>Calibri</vt:lpstr>
      <vt:lpstr>Century Schoolbook</vt:lpstr>
      <vt:lpstr>Gill Sans MT</vt:lpstr>
      <vt:lpstr>Times New Roman</vt:lpstr>
      <vt:lpstr>Verdana</vt:lpstr>
      <vt:lpstr>Wingdings 2</vt:lpstr>
      <vt:lpstr>Arial</vt:lpstr>
      <vt:lpstr>3_Custom Design</vt:lpstr>
      <vt:lpstr>2_Custom Design</vt:lpstr>
      <vt:lpstr>1_Custom Design</vt:lpstr>
      <vt:lpstr>Custom Design</vt:lpstr>
      <vt:lpstr>View</vt:lpstr>
      <vt:lpstr>Introduction to JUnit  CS 4501 / 6501  Software Testing</vt:lpstr>
      <vt:lpstr>Today’s Objective</vt:lpstr>
      <vt:lpstr>What is JUnit?</vt:lpstr>
      <vt:lpstr>JUnit Tests</vt:lpstr>
      <vt:lpstr>Writing JUnit Tests</vt:lpstr>
      <vt:lpstr>Common methods </vt:lpstr>
      <vt:lpstr>JUnit – Test Classes</vt:lpstr>
      <vt:lpstr>JUnit – Test Methods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  CS 4501 / 6501  Software Testing</dc:title>
  <dc:subject/>
  <dc:creator>Microsoft Office User</dc:creator>
  <cp:keywords/>
  <dc:description/>
  <cp:lastModifiedBy>Microsoft Office User</cp:lastModifiedBy>
  <cp:revision>641</cp:revision>
  <cp:lastPrinted>2017-06-01T12:36:04Z</cp:lastPrinted>
  <dcterms:created xsi:type="dcterms:W3CDTF">2017-07-01T01:04:54Z</dcterms:created>
  <dcterms:modified xsi:type="dcterms:W3CDTF">2017-08-31T14:36:11Z</dcterms:modified>
  <cp:category/>
</cp:coreProperties>
</file>