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  <p:sldMasterId id="2147483685" r:id="rId2"/>
    <p:sldMasterId id="2147483673" r:id="rId3"/>
    <p:sldMasterId id="2147483661" r:id="rId4"/>
    <p:sldMasterId id="2147483741" r:id="rId5"/>
  </p:sldMasterIdLst>
  <p:notesMasterIdLst>
    <p:notesMasterId r:id="rId21"/>
  </p:notesMasterIdLst>
  <p:handoutMasterIdLst>
    <p:handoutMasterId r:id="rId22"/>
  </p:handoutMasterIdLst>
  <p:sldIdLst>
    <p:sldId id="262" r:id="rId6"/>
    <p:sldId id="633" r:id="rId7"/>
    <p:sldId id="634" r:id="rId8"/>
    <p:sldId id="635" r:id="rId9"/>
    <p:sldId id="638" r:id="rId10"/>
    <p:sldId id="639" r:id="rId11"/>
    <p:sldId id="637" r:id="rId12"/>
    <p:sldId id="641" r:id="rId13"/>
    <p:sldId id="640" r:id="rId14"/>
    <p:sldId id="642" r:id="rId15"/>
    <p:sldId id="643" r:id="rId16"/>
    <p:sldId id="645" r:id="rId17"/>
    <p:sldId id="646" r:id="rId18"/>
    <p:sldId id="647" r:id="rId19"/>
    <p:sldId id="648" r:id="rId20"/>
  </p:sldIdLst>
  <p:sldSz cx="9144000" cy="6858000" type="screen4x3"/>
  <p:notesSz cx="9236075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D5FDA9"/>
    <a:srgbClr val="FFD6A9"/>
    <a:srgbClr val="FFFFFF"/>
    <a:srgbClr val="FF4C00"/>
    <a:srgbClr val="FFFD78"/>
    <a:srgbClr val="73FA00"/>
    <a:srgbClr val="00FF00"/>
    <a:srgbClr val="D5FC79"/>
    <a:srgbClr val="FF7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4" autoAdjust="0"/>
    <p:restoredTop sz="88113" autoAdjust="0"/>
  </p:normalViewPr>
  <p:slideViewPr>
    <p:cSldViewPr>
      <p:cViewPr>
        <p:scale>
          <a:sx n="81" d="100"/>
          <a:sy n="81" d="100"/>
        </p:scale>
        <p:origin x="336" y="536"/>
      </p:cViewPr>
      <p:guideLst>
        <p:guide orient="horz" pos="1872"/>
        <p:guide pos="2208"/>
      </p:guideLst>
    </p:cSldViewPr>
  </p:slideViewPr>
  <p:outlineViewPr>
    <p:cViewPr>
      <p:scale>
        <a:sx n="33" d="100"/>
        <a:sy n="33" d="100"/>
      </p:scale>
      <p:origin x="0" y="-228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6" d="100"/>
        <a:sy n="116" d="100"/>
      </p:scale>
      <p:origin x="0" y="16064"/>
    </p:cViewPr>
  </p:sorterViewPr>
  <p:notesViewPr>
    <p:cSldViewPr snapToGrid="0" snapToObjects="1">
      <p:cViewPr varScale="1">
        <p:scale>
          <a:sx n="115" d="100"/>
          <a:sy n="115" d="100"/>
        </p:scale>
        <p:origin x="736" y="200"/>
      </p:cViewPr>
      <p:guideLst>
        <p:guide orient="horz" pos="2208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2941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2941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fld id="{9ED969BC-D0E7-4BE4-8D59-EDF1FF51A9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192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5232941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67025" y="527050"/>
            <a:ext cx="3502025" cy="2627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9804" y="3330482"/>
            <a:ext cx="6776468" cy="315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2941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fld id="{E7DD9321-EF23-4D4F-8E26-34363D8AFB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43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897632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80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58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50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17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4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jp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0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8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9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88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59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18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44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90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36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444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9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31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74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52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46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60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044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10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4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517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85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1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357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517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98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373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79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134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58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966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309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73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7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906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94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381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174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15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46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77952"/>
            <a:ext cx="7063740" cy="404164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600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495800"/>
            <a:ext cx="7063740" cy="169164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1">
                    <a:lumMod val="8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52400" y="6455811"/>
            <a:ext cx="1904999" cy="273844"/>
          </a:xfrm>
          <a:prstGeom prst="rect">
            <a:avLst/>
          </a:prstGeom>
        </p:spPr>
        <p:txBody>
          <a:bodyPr/>
          <a:lstStyle>
            <a:lvl1pPr algn="l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455811"/>
            <a:ext cx="3581400" cy="273844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77200" y="6455811"/>
            <a:ext cx="685800" cy="3863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fld id="{313F0136-1ADC-465D-9B90-C4B23ACD24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09600" y="3200400"/>
            <a:ext cx="7924800" cy="0"/>
          </a:xfrm>
          <a:prstGeom prst="line">
            <a:avLst/>
          </a:prstGeom>
          <a:ln w="38100">
            <a:solidFill>
              <a:srgbClr val="FF4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623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7955280" cy="51133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28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24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72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6206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539" y="365760"/>
            <a:ext cx="7269480" cy="1325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539" y="1828801"/>
            <a:ext cx="3360420" cy="4351337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995" y="1828801"/>
            <a:ext cx="3360420" cy="4351337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455811"/>
            <a:ext cx="3581400" cy="273844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77200" y="6248400"/>
            <a:ext cx="685800" cy="593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pPr>
              <a:defRPr/>
            </a:pPr>
            <a:fld id="{313F0136-1ADC-465D-9B90-C4B23ACD24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431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64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434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58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039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6296474-364D-4E26-AA0C-354464955E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83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B52EE84-6360-4B12-B1B1-48D5AB00A8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796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64CEE9-8946-4111-8F4D-0E794C699F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376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F248C6-A948-49B1-AFED-B83994B9E5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077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8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8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7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7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0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9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86A18-3CA3-3644-949E-A3B3F7CF49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0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2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57150">
            <a:solidFill>
              <a:srgbClr val="FF4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8"/>
          <p:cNvSpPr txBox="1">
            <a:spLocks/>
          </p:cNvSpPr>
          <p:nvPr userDrawn="1"/>
        </p:nvSpPr>
        <p:spPr>
          <a:xfrm>
            <a:off x="76200" y="6584156"/>
            <a:ext cx="10668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de-DE" dirty="0" smtClean="0">
                <a:latin typeface="Gill Sans MT" charset="0"/>
                <a:ea typeface="Gill Sans MT" charset="0"/>
                <a:cs typeface="Gill Sans MT" charset="0"/>
              </a:rPr>
              <a:t>Fall 2017</a:t>
            </a:r>
            <a:endParaRPr lang="en-US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2" name="Slide Number Placeholder 9"/>
          <p:cNvSpPr txBox="1">
            <a:spLocks/>
          </p:cNvSpPr>
          <p:nvPr userDrawn="1"/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anchor="b">
            <a:norm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313F0136-1ADC-465D-9B90-C4B23ACD248C}" type="slidenum">
              <a:rPr lang="en-US" sz="1200" b="0" smtClean="0">
                <a:latin typeface="Gill Sans MT" charset="0"/>
                <a:ea typeface="Gill Sans MT" charset="0"/>
                <a:cs typeface="Gill Sans MT" charset="0"/>
              </a:rPr>
              <a:pPr algn="ctr">
                <a:defRPr/>
              </a:pPr>
              <a:t>‹#›</a:t>
            </a:fld>
            <a:endParaRPr lang="en-US" sz="1200" b="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9" name="Footer Placeholder 8"/>
          <p:cNvSpPr txBox="1">
            <a:spLocks/>
          </p:cNvSpPr>
          <p:nvPr userDrawn="1"/>
        </p:nvSpPr>
        <p:spPr>
          <a:xfrm>
            <a:off x="3352800" y="6584156"/>
            <a:ext cx="2438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de-DE" dirty="0" smtClean="0">
                <a:latin typeface="Gill Sans MT" charset="0"/>
                <a:ea typeface="Gill Sans MT" charset="0"/>
                <a:cs typeface="Gill Sans MT" charset="0"/>
              </a:rPr>
              <a:t>© </a:t>
            </a:r>
            <a:r>
              <a:rPr lang="de-DE" dirty="0" err="1" smtClean="0">
                <a:latin typeface="Gill Sans MT" charset="0"/>
                <a:ea typeface="Gill Sans MT" charset="0"/>
                <a:cs typeface="Gill Sans MT" charset="0"/>
              </a:rPr>
              <a:t>Praphamontripong</a:t>
            </a:r>
            <a:endParaRPr lang="en-US" dirty="0">
              <a:latin typeface="Gill Sans MT" charset="0"/>
              <a:ea typeface="Gill Sans MT" charset="0"/>
              <a:cs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82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066800"/>
            <a:ext cx="8305800" cy="4648200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5000" b="1" dirty="0" smtClean="0">
                <a:solidFill>
                  <a:srgbClr val="FFFF00"/>
                </a:solidFill>
              </a:rPr>
              <a:t>More </a:t>
            </a:r>
            <a:r>
              <a:rPr lang="en-US" sz="5000" b="1" dirty="0" err="1" smtClean="0">
                <a:solidFill>
                  <a:srgbClr val="FFFF00"/>
                </a:solidFill>
              </a:rPr>
              <a:t>JUnit</a:t>
            </a:r>
            <a:r>
              <a:rPr lang="en-US" sz="5000" b="1" dirty="0" smtClean="0">
                <a:solidFill>
                  <a:srgbClr val="FFFF00"/>
                </a:solidFill>
              </a:rPr>
              <a:t/>
            </a:r>
            <a:br>
              <a:rPr lang="en-US" sz="5000" b="1" dirty="0" smtClean="0">
                <a:solidFill>
                  <a:srgbClr val="FFFF00"/>
                </a:solidFill>
              </a:rPr>
            </a:br>
            <a:r>
              <a:rPr lang="en-US" sz="3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/>
            </a:r>
            <a:br>
              <a:rPr lang="en-US" sz="3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4000" b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CS 4501 / 6501 </a:t>
            </a:r>
            <a:br>
              <a:rPr lang="en-US" sz="4000" b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4000" b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Software Testing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60"/>
    </mc:Choice>
    <mc:Fallback xmlns="">
      <p:transition spd="slow" advTm="1796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Example: </a:t>
            </a:r>
            <a:r>
              <a:rPr lang="en-US" sz="3400" dirty="0" err="1" smtClean="0"/>
              <a:t>JUnit</a:t>
            </a:r>
            <a:r>
              <a:rPr lang="en-US" sz="3400" dirty="0" smtClean="0"/>
              <a:t> Data-Driven Unit Test</a:t>
            </a:r>
            <a:endParaRPr lang="en-US" sz="3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99" y="685800"/>
            <a:ext cx="6883401" cy="60960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851400" y="2011680"/>
            <a:ext cx="2477849" cy="338554"/>
            <a:chOff x="4953000" y="2273582"/>
            <a:chExt cx="2477849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5561491" y="2273582"/>
              <a:ext cx="18693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rPr>
                <a:t>Data-driven test</a:t>
              </a:r>
              <a:endParaRPr lang="en-US" sz="1600" b="0" dirty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4953000" y="2438400"/>
              <a:ext cx="6096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031999" y="914401"/>
            <a:ext cx="6658489" cy="612650"/>
            <a:chOff x="685799" y="1555323"/>
            <a:chExt cx="6355830" cy="584373"/>
          </a:xfrm>
        </p:grpSpPr>
        <p:sp>
          <p:nvSpPr>
            <p:cNvPr id="10" name="TextBox 9"/>
            <p:cNvSpPr txBox="1"/>
            <p:nvPr/>
          </p:nvSpPr>
          <p:spPr>
            <a:xfrm>
              <a:off x="5832289" y="1555323"/>
              <a:ext cx="1181574" cy="557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0" dirty="0" smtClean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rPr>
                <a:t>Necessary</a:t>
              </a:r>
            </a:p>
            <a:p>
              <a:pPr algn="r"/>
              <a:r>
                <a:rPr lang="en-US" sz="1600" b="0" dirty="0" smtClean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rPr>
                <a:t>import</a:t>
              </a:r>
              <a:endParaRPr lang="en-US" sz="1600" b="0" dirty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85799" y="1572768"/>
              <a:ext cx="6355830" cy="566928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51400" y="2438400"/>
            <a:ext cx="3987800" cy="584775"/>
            <a:chOff x="4994030" y="2243102"/>
            <a:chExt cx="3987800" cy="584775"/>
          </a:xfrm>
        </p:grpSpPr>
        <p:sp>
          <p:nvSpPr>
            <p:cNvPr id="14" name="TextBox 13"/>
            <p:cNvSpPr txBox="1"/>
            <p:nvPr/>
          </p:nvSpPr>
          <p:spPr>
            <a:xfrm>
              <a:off x="6262816" y="2243102"/>
              <a:ext cx="2719014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 smtClean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rPr>
                <a:t>Constructor is called for 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 smtClean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rPr>
                <a:t>each triple of values</a:t>
              </a:r>
              <a:endParaRPr lang="en-US" sz="1600" b="0" dirty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4994030" y="2510868"/>
              <a:ext cx="1268786" cy="31700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882113" y="3586270"/>
            <a:ext cx="1899687" cy="1366730"/>
            <a:chOff x="4936820" y="2318310"/>
            <a:chExt cx="1899687" cy="1366730"/>
          </a:xfrm>
        </p:grpSpPr>
        <p:sp>
          <p:nvSpPr>
            <p:cNvPr id="21" name="TextBox 20"/>
            <p:cNvSpPr txBox="1"/>
            <p:nvPr/>
          </p:nvSpPr>
          <p:spPr>
            <a:xfrm>
              <a:off x="4936820" y="2318310"/>
              <a:ext cx="1899687" cy="757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 smtClean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rPr>
                <a:t>Test 1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 smtClean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rPr>
                <a:t>Test values: 1, 1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 smtClean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rPr>
                <a:t>Expected: 2</a:t>
              </a:r>
              <a:endParaRPr lang="en-US" sz="1600" b="0" dirty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6174893" y="3058419"/>
              <a:ext cx="128216" cy="6266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15713" y="3586270"/>
            <a:ext cx="1899687" cy="1366730"/>
            <a:chOff x="5681236" y="2318310"/>
            <a:chExt cx="1899687" cy="1366730"/>
          </a:xfrm>
        </p:grpSpPr>
        <p:sp>
          <p:nvSpPr>
            <p:cNvPr id="32" name="TextBox 31"/>
            <p:cNvSpPr txBox="1"/>
            <p:nvPr/>
          </p:nvSpPr>
          <p:spPr>
            <a:xfrm>
              <a:off x="5681236" y="2318310"/>
              <a:ext cx="1899687" cy="757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 smtClean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rPr>
                <a:t>Test 2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 smtClean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rPr>
                <a:t>Test values: 2, 3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 smtClean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rPr>
                <a:t>Expected: 5</a:t>
              </a:r>
              <a:endParaRPr lang="en-US" sz="1600" b="0" dirty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5949402" y="3058419"/>
              <a:ext cx="225491" cy="6266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/>
          <p:cNvCxnSpPr/>
          <p:nvPr/>
        </p:nvCxnSpPr>
        <p:spPr>
          <a:xfrm>
            <a:off x="5826643" y="5181600"/>
            <a:ext cx="7265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776212" y="5181600"/>
            <a:ext cx="7265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320716" y="1295400"/>
            <a:ext cx="3032084" cy="3323954"/>
            <a:chOff x="135524" y="1295400"/>
            <a:chExt cx="3032084" cy="3323954"/>
          </a:xfrm>
        </p:grpSpPr>
        <p:sp>
          <p:nvSpPr>
            <p:cNvPr id="41" name="TextBox 40"/>
            <p:cNvSpPr txBox="1"/>
            <p:nvPr/>
          </p:nvSpPr>
          <p:spPr>
            <a:xfrm>
              <a:off x="135524" y="1295400"/>
              <a:ext cx="166787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solidFill>
                    <a:srgbClr val="FFFF00"/>
                  </a:solidFill>
                  <a:latin typeface="Verdana" charset="0"/>
                  <a:ea typeface="Verdana" charset="0"/>
                  <a:cs typeface="Verdana" charset="0"/>
                </a:rPr>
                <a:t>R</a:t>
              </a:r>
              <a:r>
                <a:rPr lang="en-US" sz="1600" b="0" dirty="0" smtClean="0">
                  <a:solidFill>
                    <a:srgbClr val="FFFF00"/>
                  </a:solidFill>
                  <a:latin typeface="Verdana" charset="0"/>
                  <a:ea typeface="Verdana" charset="0"/>
                  <a:cs typeface="Verdana" charset="0"/>
                </a:rPr>
                <a:t>eturns </a:t>
              </a:r>
              <a:r>
                <a:rPr lang="en-US" sz="1600" b="0" dirty="0">
                  <a:solidFill>
                    <a:srgbClr val="FFFF00"/>
                  </a:solidFill>
                  <a:latin typeface="Verdana" charset="0"/>
                  <a:ea typeface="Verdana" charset="0"/>
                  <a:cs typeface="Verdana" charset="0"/>
                </a:rPr>
                <a:t>a</a:t>
              </a:r>
              <a:r>
                <a:rPr lang="en-US" sz="1600" b="0" dirty="0" smtClean="0">
                  <a:solidFill>
                    <a:srgbClr val="FFFF00"/>
                  </a:solidFill>
                  <a:latin typeface="Verdana" charset="0"/>
                  <a:ea typeface="Verdana" charset="0"/>
                  <a:cs typeface="Verdana" charset="0"/>
                </a:rPr>
                <a:t> collection </a:t>
              </a:r>
              <a:r>
                <a:rPr lang="en-US" sz="1600" b="0" dirty="0">
                  <a:solidFill>
                    <a:srgbClr val="FFFF00"/>
                  </a:solidFill>
                  <a:latin typeface="Verdana" charset="0"/>
                  <a:ea typeface="Verdana" charset="0"/>
                  <a:cs typeface="Verdana" charset="0"/>
                </a:rPr>
                <a:t>with 2 arrays of inputs and expected outputs</a:t>
              </a:r>
            </a:p>
            <a:p>
              <a:r>
                <a:rPr lang="en-US" sz="1600" b="0" dirty="0" smtClean="0">
                  <a:solidFill>
                    <a:srgbClr val="FFFF00"/>
                  </a:solidFill>
                  <a:latin typeface="Verdana" charset="0"/>
                  <a:ea typeface="Verdana" charset="0"/>
                  <a:cs typeface="Verdana" charset="0"/>
                </a:rPr>
                <a:t>(thus, call the constructor twice)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1974917" y="4324962"/>
              <a:ext cx="1192691" cy="29439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1262608" y="3393683"/>
              <a:ext cx="712309" cy="9552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52400" y="4114800"/>
            <a:ext cx="7467600" cy="2497578"/>
            <a:chOff x="152400" y="1495154"/>
            <a:chExt cx="7467600" cy="2497578"/>
          </a:xfrm>
        </p:grpSpPr>
        <p:sp>
          <p:nvSpPr>
            <p:cNvPr id="50" name="TextBox 49"/>
            <p:cNvSpPr txBox="1"/>
            <p:nvPr/>
          </p:nvSpPr>
          <p:spPr>
            <a:xfrm>
              <a:off x="152400" y="1495154"/>
              <a:ext cx="183939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FFFF00"/>
                  </a:solidFill>
                  <a:latin typeface="Verdana" charset="0"/>
                  <a:ea typeface="Verdana" charset="0"/>
                  <a:cs typeface="Verdana" charset="0"/>
                </a:rPr>
                <a:t>Test method uses the instance variables initialized in the constructor call</a:t>
              </a:r>
              <a:endParaRPr lang="en-US" sz="1600" b="0" dirty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209800" y="2866753"/>
              <a:ext cx="5410200" cy="112597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1622003" y="2254102"/>
              <a:ext cx="663997" cy="6126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141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err="1" smtClean="0"/>
              <a:t>JUnit</a:t>
            </a:r>
            <a:r>
              <a:rPr lang="en-US" sz="3800" dirty="0" smtClean="0"/>
              <a:t> Theories</a:t>
            </a:r>
            <a:endParaRPr lang="en-US" sz="38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982662"/>
            <a:ext cx="8686800" cy="511333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Unit tests can have actual parameters</a:t>
            </a:r>
          </a:p>
          <a:p>
            <a:pPr lvl="1"/>
            <a:r>
              <a:rPr lang="en-US" sz="1800" dirty="0" smtClean="0"/>
              <a:t>So far, we have only seen </a:t>
            </a:r>
            <a:r>
              <a:rPr lang="en-US" sz="1800" dirty="0" err="1" smtClean="0"/>
              <a:t>parameterless</a:t>
            </a:r>
            <a:r>
              <a:rPr lang="en-US" sz="1800" dirty="0" smtClean="0"/>
              <a:t> test methods</a:t>
            </a:r>
          </a:p>
          <a:p>
            <a:r>
              <a:rPr lang="en-US" sz="2200" dirty="0" smtClean="0"/>
              <a:t>Contract model: Assume, Act, Assert</a:t>
            </a:r>
          </a:p>
          <a:p>
            <a:pPr lvl="1">
              <a:spcBef>
                <a:spcPts val="700"/>
              </a:spcBef>
            </a:pPr>
            <a:r>
              <a:rPr lang="en-US" sz="1800" dirty="0" smtClean="0">
                <a:solidFill>
                  <a:srgbClr val="FFFF00"/>
                </a:solidFill>
              </a:rPr>
              <a:t>Assumptions </a:t>
            </a:r>
            <a:r>
              <a:rPr lang="en-US" sz="1800" dirty="0" smtClean="0"/>
              <a:t>(preconditions) limit values appropriately</a:t>
            </a:r>
          </a:p>
          <a:p>
            <a:pPr lvl="1"/>
            <a:r>
              <a:rPr lang="en-US" sz="1800" dirty="0" smtClean="0">
                <a:solidFill>
                  <a:srgbClr val="FFFF00"/>
                </a:solidFill>
              </a:rPr>
              <a:t>Action</a:t>
            </a:r>
            <a:r>
              <a:rPr lang="en-US" sz="1800" dirty="0" smtClean="0"/>
              <a:t> performs activity under scrutiny</a:t>
            </a:r>
          </a:p>
          <a:p>
            <a:pPr lvl="1"/>
            <a:r>
              <a:rPr lang="en-US" sz="1800" dirty="0" smtClean="0">
                <a:solidFill>
                  <a:srgbClr val="FFFF00"/>
                </a:solidFill>
              </a:rPr>
              <a:t>Assertions</a:t>
            </a:r>
            <a:r>
              <a:rPr lang="en-US" sz="1800" dirty="0" smtClean="0"/>
              <a:t> (</a:t>
            </a:r>
            <a:r>
              <a:rPr lang="en-US" sz="1800" dirty="0" err="1" smtClean="0"/>
              <a:t>postconditions</a:t>
            </a:r>
            <a:r>
              <a:rPr lang="en-US" sz="1800" dirty="0" smtClean="0"/>
              <a:t>) check result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97150"/>
            <a:ext cx="6553200" cy="267505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48640" y="3542870"/>
            <a:ext cx="914400" cy="2926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2800" y="3200400"/>
            <a:ext cx="18393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err="1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Predondition</a:t>
            </a:r>
            <a:r>
              <a:rPr lang="en-US" sz="1600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: </a:t>
            </a:r>
            <a:r>
              <a:rPr lang="en-US" sz="16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the starting set contains the necessary string</a:t>
            </a:r>
          </a:p>
          <a:p>
            <a:endParaRPr lang="en-US" sz="16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r>
              <a:rPr lang="en-US" sz="16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Otherwise, the theory will fail</a:t>
            </a:r>
            <a:endParaRPr lang="en-US" sz="16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85799" y="4504884"/>
            <a:ext cx="5960205" cy="457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0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err="1" smtClean="0"/>
              <a:t>JUnit</a:t>
            </a:r>
            <a:r>
              <a:rPr lang="en-US" sz="3800" dirty="0" smtClean="0"/>
              <a:t> Theories</a:t>
            </a:r>
            <a:endParaRPr lang="en-US" sz="38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982662"/>
            <a:ext cx="8686800" cy="511333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Unit tests can have actual parameters</a:t>
            </a:r>
          </a:p>
          <a:p>
            <a:pPr lvl="1"/>
            <a:r>
              <a:rPr lang="en-US" sz="1800" dirty="0" smtClean="0"/>
              <a:t>So far, we have only seen </a:t>
            </a:r>
            <a:r>
              <a:rPr lang="en-US" sz="1800" dirty="0" err="1" smtClean="0"/>
              <a:t>parameterless</a:t>
            </a:r>
            <a:r>
              <a:rPr lang="en-US" sz="1800" dirty="0" smtClean="0"/>
              <a:t> test methods</a:t>
            </a:r>
          </a:p>
          <a:p>
            <a:r>
              <a:rPr lang="en-US" sz="2200" dirty="0" smtClean="0"/>
              <a:t>Contract model: Assume, Act, Assert</a:t>
            </a:r>
          </a:p>
          <a:p>
            <a:pPr lvl="1">
              <a:spcBef>
                <a:spcPts val="700"/>
              </a:spcBef>
            </a:pPr>
            <a:r>
              <a:rPr lang="en-US" sz="1800" dirty="0" smtClean="0">
                <a:solidFill>
                  <a:srgbClr val="FFFF00"/>
                </a:solidFill>
              </a:rPr>
              <a:t>Assumptions </a:t>
            </a:r>
            <a:r>
              <a:rPr lang="en-US" sz="1800" dirty="0" smtClean="0"/>
              <a:t>(preconditions) limit values appropriately</a:t>
            </a:r>
          </a:p>
          <a:p>
            <a:pPr lvl="1"/>
            <a:r>
              <a:rPr lang="en-US" sz="1800" dirty="0" smtClean="0">
                <a:solidFill>
                  <a:srgbClr val="FFFF00"/>
                </a:solidFill>
              </a:rPr>
              <a:t>Action</a:t>
            </a:r>
            <a:r>
              <a:rPr lang="en-US" sz="1800" dirty="0" smtClean="0"/>
              <a:t> performs activity under scrutiny</a:t>
            </a:r>
          </a:p>
          <a:p>
            <a:pPr lvl="1"/>
            <a:r>
              <a:rPr lang="en-US" sz="1800" dirty="0" smtClean="0">
                <a:solidFill>
                  <a:srgbClr val="FFFF00"/>
                </a:solidFill>
              </a:rPr>
              <a:t>Assertions</a:t>
            </a:r>
            <a:r>
              <a:rPr lang="en-US" sz="1800" dirty="0" smtClean="0"/>
              <a:t> (</a:t>
            </a:r>
            <a:r>
              <a:rPr lang="en-US" sz="1800" dirty="0" err="1" smtClean="0"/>
              <a:t>postconditions</a:t>
            </a:r>
            <a:r>
              <a:rPr lang="en-US" sz="1800" dirty="0" smtClean="0"/>
              <a:t>) check result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97150"/>
            <a:ext cx="6553200" cy="267505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85799" y="4962083"/>
            <a:ext cx="5960205" cy="67671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62800" y="3200400"/>
            <a:ext cx="18393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Action</a:t>
            </a:r>
            <a:r>
              <a:rPr lang="en-US" sz="16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: remove a string from a list and then adds the string back in</a:t>
            </a:r>
            <a:endParaRPr lang="en-US" sz="16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4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err="1" smtClean="0"/>
              <a:t>JUnit</a:t>
            </a:r>
            <a:r>
              <a:rPr lang="en-US" sz="3800" dirty="0" smtClean="0"/>
              <a:t> Theories</a:t>
            </a:r>
            <a:endParaRPr lang="en-US" sz="38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982662"/>
            <a:ext cx="8686800" cy="511333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Unit tests can have actual parameters</a:t>
            </a:r>
          </a:p>
          <a:p>
            <a:pPr lvl="1"/>
            <a:r>
              <a:rPr lang="en-US" sz="1800" dirty="0" smtClean="0"/>
              <a:t>So far, we have only seen </a:t>
            </a:r>
            <a:r>
              <a:rPr lang="en-US" sz="1800" dirty="0" err="1" smtClean="0"/>
              <a:t>parameterless</a:t>
            </a:r>
            <a:r>
              <a:rPr lang="en-US" sz="1800" dirty="0" smtClean="0"/>
              <a:t> test methods</a:t>
            </a:r>
          </a:p>
          <a:p>
            <a:r>
              <a:rPr lang="en-US" sz="2200" dirty="0" smtClean="0"/>
              <a:t>Contract model: Assume, Act, Assert</a:t>
            </a:r>
          </a:p>
          <a:p>
            <a:pPr lvl="1">
              <a:spcBef>
                <a:spcPts val="700"/>
              </a:spcBef>
            </a:pPr>
            <a:r>
              <a:rPr lang="en-US" sz="1800" dirty="0" smtClean="0">
                <a:solidFill>
                  <a:srgbClr val="FFFF00"/>
                </a:solidFill>
              </a:rPr>
              <a:t>Assumptions </a:t>
            </a:r>
            <a:r>
              <a:rPr lang="en-US" sz="1800" dirty="0" smtClean="0"/>
              <a:t>(preconditions) limit values appropriately</a:t>
            </a:r>
          </a:p>
          <a:p>
            <a:pPr lvl="1"/>
            <a:r>
              <a:rPr lang="en-US" sz="1800" dirty="0" smtClean="0">
                <a:solidFill>
                  <a:srgbClr val="FFFF00"/>
                </a:solidFill>
              </a:rPr>
              <a:t>Action</a:t>
            </a:r>
            <a:r>
              <a:rPr lang="en-US" sz="1800" dirty="0" smtClean="0"/>
              <a:t> performs activity under scrutiny</a:t>
            </a:r>
          </a:p>
          <a:p>
            <a:pPr lvl="1"/>
            <a:r>
              <a:rPr lang="en-US" sz="1800" dirty="0" smtClean="0">
                <a:solidFill>
                  <a:srgbClr val="FFFF00"/>
                </a:solidFill>
              </a:rPr>
              <a:t>Assertions</a:t>
            </a:r>
            <a:r>
              <a:rPr lang="en-US" sz="1800" dirty="0" smtClean="0"/>
              <a:t> (</a:t>
            </a:r>
            <a:r>
              <a:rPr lang="en-US" sz="1800" dirty="0" err="1" smtClean="0"/>
              <a:t>postconditions</a:t>
            </a:r>
            <a:r>
              <a:rPr lang="en-US" sz="1800" dirty="0" smtClean="0"/>
              <a:t>) check result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97150"/>
            <a:ext cx="6553200" cy="267505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85799" y="5638800"/>
            <a:ext cx="5960205" cy="228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62800" y="5130225"/>
            <a:ext cx="1839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Assert</a:t>
            </a:r>
            <a:r>
              <a:rPr lang="en-US" sz="16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: check the result</a:t>
            </a:r>
            <a:endParaRPr lang="en-US" sz="16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2800" y="3048000"/>
            <a:ext cx="1839393" cy="1815882"/>
          </a:xfrm>
          <a:prstGeom prst="rect">
            <a:avLst/>
          </a:prstGeom>
          <a:solidFill>
            <a:srgbClr val="000099"/>
          </a:solidFill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This theory is only true if the starting set already contains the string being removed</a:t>
            </a:r>
            <a:endParaRPr lang="en-US" sz="1600" b="0" dirty="0">
              <a:solidFill>
                <a:srgbClr val="FFFF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46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43" y="990600"/>
            <a:ext cx="6399046" cy="57508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3600" dirty="0" smtClean="0"/>
              <a:t>Where Do The Data Values </a:t>
            </a:r>
            <a:br>
              <a:rPr lang="en-US" sz="3600" dirty="0" smtClean="0"/>
            </a:br>
            <a:r>
              <a:rPr lang="en-US" sz="3600" dirty="0" smtClean="0"/>
              <a:t>Come From?</a:t>
            </a:r>
            <a:endParaRPr lang="en-US" sz="3600" dirty="0"/>
          </a:p>
        </p:txBody>
      </p:sp>
      <p:sp>
        <p:nvSpPr>
          <p:cNvPr id="11" name="Rounded Rectangle 10"/>
          <p:cNvSpPr/>
          <p:nvPr/>
        </p:nvSpPr>
        <p:spPr>
          <a:xfrm>
            <a:off x="416943" y="1609283"/>
            <a:ext cx="5374257" cy="212451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0" y="990600"/>
            <a:ext cx="2050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All combinations of values from @</a:t>
            </a:r>
            <a:r>
              <a:rPr lang="en-US" sz="1400" b="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DataPpoints</a:t>
            </a:r>
            <a:r>
              <a:rPr lang="en-US" sz="14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annotations where assume clause is true</a:t>
            </a:r>
          </a:p>
          <a:p>
            <a:endParaRPr lang="en-US" sz="10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r>
              <a:rPr lang="en-US" sz="14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@</a:t>
            </a:r>
            <a:r>
              <a:rPr lang="en-US" sz="1400" b="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DataPoints</a:t>
            </a:r>
            <a:r>
              <a:rPr lang="en-US" sz="14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format is an array</a:t>
            </a:r>
            <a:endParaRPr lang="en-US" sz="14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64066" y="1143000"/>
            <a:ext cx="2619115" cy="990600"/>
            <a:chOff x="1045304" y="1447800"/>
            <a:chExt cx="2619115" cy="990600"/>
          </a:xfrm>
        </p:grpSpPr>
        <p:sp>
          <p:nvSpPr>
            <p:cNvPr id="14" name="TextBox 13"/>
            <p:cNvSpPr txBox="1"/>
            <p:nvPr/>
          </p:nvSpPr>
          <p:spPr>
            <a:xfrm>
              <a:off x="1086438" y="1447800"/>
              <a:ext cx="25779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rPr>
                <a:t>3 values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045304" y="2188533"/>
              <a:ext cx="2022334" cy="24986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391238" y="1786354"/>
              <a:ext cx="228600" cy="3472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62000" y="2795426"/>
            <a:ext cx="5181600" cy="1271471"/>
            <a:chOff x="-2224320" y="1492143"/>
            <a:chExt cx="5181600" cy="1271471"/>
          </a:xfrm>
        </p:grpSpPr>
        <p:sp>
          <p:nvSpPr>
            <p:cNvPr id="18" name="TextBox 17"/>
            <p:cNvSpPr txBox="1"/>
            <p:nvPr/>
          </p:nvSpPr>
          <p:spPr>
            <a:xfrm>
              <a:off x="379299" y="2425060"/>
              <a:ext cx="25779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rPr>
                <a:t>3 values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-2224320" y="1492143"/>
              <a:ext cx="4114800" cy="64145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671280" y="2133601"/>
              <a:ext cx="228600" cy="35184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6858000" y="3200400"/>
            <a:ext cx="205040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9 possible combinations of values</a:t>
            </a:r>
          </a:p>
          <a:p>
            <a:endParaRPr lang="en-US" sz="10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r>
              <a:rPr lang="en-US" sz="14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4 combinations satisfy the precondition</a:t>
            </a:r>
          </a:p>
          <a:p>
            <a:r>
              <a:rPr lang="en-US" sz="14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and also satisfy the </a:t>
            </a:r>
            <a:r>
              <a:rPr lang="en-US" sz="1400" b="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postcondition</a:t>
            </a:r>
            <a:endParaRPr lang="en-US" sz="1400" b="0" dirty="0" smtClean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endParaRPr lang="en-US" sz="10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r>
              <a:rPr lang="en-US" sz="14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If a precondition is not satisfied, the </a:t>
            </a:r>
            <a:r>
              <a:rPr lang="en-US" sz="1400" b="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postcondition</a:t>
            </a:r>
            <a:r>
              <a:rPr lang="en-US" sz="14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does not apply</a:t>
            </a:r>
            <a:endParaRPr lang="en-US" sz="14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05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Summary</a:t>
            </a:r>
            <a:endParaRPr lang="en-US" sz="38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982662"/>
            <a:ext cx="8686800" cy="5113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only way to make testing efficient as well as effective is to automated as much as possible</a:t>
            </a:r>
          </a:p>
          <a:p>
            <a:r>
              <a:rPr lang="en-US" sz="2000" dirty="0" smtClean="0"/>
              <a:t>Test frameworks provide very simply ways to automate out test</a:t>
            </a:r>
          </a:p>
          <a:p>
            <a:r>
              <a:rPr lang="en-US" sz="2000" dirty="0"/>
              <a:t>Data-driven testing can suffer from a combinatorial explosion in the number of tests (cross-product of the possible values for each of the parameters in the unit tests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It is no “silver bullet” however .. It does not solve the hard problem of testing </a:t>
            </a:r>
            <a:r>
              <a:rPr lang="en-US" sz="2000" b="1" dirty="0" smtClean="0">
                <a:solidFill>
                  <a:srgbClr val="FFFF00"/>
                </a:solidFill>
              </a:rPr>
              <a:t>“What test values to use?”</a:t>
            </a:r>
          </a:p>
          <a:p>
            <a:r>
              <a:rPr lang="en-US" sz="2000" dirty="0" smtClean="0"/>
              <a:t>This is test design .. The purpose of </a:t>
            </a:r>
            <a:r>
              <a:rPr lang="en-US" sz="2000" b="1" dirty="0" smtClean="0">
                <a:solidFill>
                  <a:srgbClr val="FFFF00"/>
                </a:solidFill>
              </a:rPr>
              <a:t>test criteria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563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methods </a:t>
            </a: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342900" y="990600"/>
            <a:ext cx="8496300" cy="541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0"/>
              </a:spcBef>
            </a:pPr>
            <a:r>
              <a:rPr lang="en-US" sz="2000" b="0" i="1" dirty="0" err="1" smtClean="0">
                <a:solidFill>
                  <a:srgbClr val="FFFF00"/>
                </a:solidFill>
              </a:rPr>
              <a:t>assertTrue</a:t>
            </a:r>
            <a:r>
              <a:rPr lang="en-US" sz="2000" b="0" i="1" dirty="0" smtClean="0">
                <a:solidFill>
                  <a:srgbClr val="FFFF00"/>
                </a:solidFill>
              </a:rPr>
              <a:t>(</a:t>
            </a:r>
            <a:r>
              <a:rPr lang="en-US" sz="2000" b="0" i="1" dirty="0" err="1" smtClean="0">
                <a:solidFill>
                  <a:srgbClr val="FFFF00"/>
                </a:solidFill>
              </a:rPr>
              <a:t>boolean</a:t>
            </a:r>
            <a:r>
              <a:rPr lang="en-US" sz="2000" b="0" i="1" dirty="0" smtClean="0">
                <a:solidFill>
                  <a:srgbClr val="FFFF00"/>
                </a:solidFill>
              </a:rPr>
              <a:t> condition)</a:t>
            </a:r>
          </a:p>
          <a:p>
            <a:pPr marL="635000" indent="-196850">
              <a:spcBef>
                <a:spcPts val="700"/>
              </a:spcBef>
            </a:pPr>
            <a:r>
              <a:rPr lang="en-US" sz="1800" b="0" dirty="0" smtClean="0"/>
              <a:t>Assert that a condition is true</a:t>
            </a:r>
            <a:endParaRPr lang="en-US" sz="1800" b="0" dirty="0"/>
          </a:p>
          <a:p>
            <a:pPr>
              <a:spcBef>
                <a:spcPts val="2000"/>
              </a:spcBef>
            </a:pPr>
            <a:r>
              <a:rPr lang="en-US" sz="2000" b="0" i="1" dirty="0" err="1" smtClean="0">
                <a:solidFill>
                  <a:srgbClr val="FFFF00"/>
                </a:solidFill>
              </a:rPr>
              <a:t>assertTrue</a:t>
            </a:r>
            <a:r>
              <a:rPr lang="en-US" sz="2000" b="0" i="1" dirty="0" smtClean="0">
                <a:solidFill>
                  <a:srgbClr val="FFFF00"/>
                </a:solidFill>
              </a:rPr>
              <a:t>(String message, </a:t>
            </a:r>
            <a:r>
              <a:rPr lang="en-US" sz="2000" b="0" i="1" dirty="0" err="1" smtClean="0">
                <a:solidFill>
                  <a:srgbClr val="FFFF00"/>
                </a:solidFill>
              </a:rPr>
              <a:t>boolean</a:t>
            </a:r>
            <a:r>
              <a:rPr lang="en-US" sz="2000" b="0" i="1" dirty="0" smtClean="0">
                <a:solidFill>
                  <a:srgbClr val="FFFF00"/>
                </a:solidFill>
              </a:rPr>
              <a:t> </a:t>
            </a:r>
            <a:r>
              <a:rPr lang="en-US" sz="2000" b="0" i="1" dirty="0">
                <a:solidFill>
                  <a:srgbClr val="FFFF00"/>
                </a:solidFill>
              </a:rPr>
              <a:t>condition)</a:t>
            </a:r>
          </a:p>
          <a:p>
            <a:pPr marL="635000" indent="-196850">
              <a:spcBef>
                <a:spcPts val="700"/>
              </a:spcBef>
            </a:pPr>
            <a:r>
              <a:rPr lang="en-US" sz="1800" b="0" dirty="0"/>
              <a:t>Assert that a condition is </a:t>
            </a:r>
            <a:r>
              <a:rPr lang="en-US" sz="1800" b="0" dirty="0" smtClean="0"/>
              <a:t>true</a:t>
            </a:r>
          </a:p>
          <a:p>
            <a:pPr marL="635000" indent="-196850">
              <a:spcBef>
                <a:spcPts val="700"/>
              </a:spcBef>
            </a:pPr>
            <a:r>
              <a:rPr lang="en-US" sz="1800" b="0" dirty="0" smtClean="0"/>
              <a:t>If the assertion is true, the string is ignored. If the assertion is not true, the string is sent to the test engineer.</a:t>
            </a:r>
          </a:p>
          <a:p>
            <a:pPr>
              <a:spcBef>
                <a:spcPts val="2000"/>
              </a:spcBef>
            </a:pPr>
            <a:r>
              <a:rPr lang="en-US" sz="2000" b="0" i="1" dirty="0" err="1" smtClean="0">
                <a:solidFill>
                  <a:srgbClr val="FFFF00"/>
                </a:solidFill>
              </a:rPr>
              <a:t>assertEquals</a:t>
            </a:r>
            <a:r>
              <a:rPr lang="en-US" sz="2000" b="0" i="1" dirty="0" smtClean="0">
                <a:solidFill>
                  <a:srgbClr val="FFFF00"/>
                </a:solidFill>
              </a:rPr>
              <a:t>(Object expected, Object actual)</a:t>
            </a:r>
            <a:endParaRPr lang="en-US" sz="2000" b="0" i="1" dirty="0">
              <a:solidFill>
                <a:srgbClr val="FFFF00"/>
              </a:solidFill>
            </a:endParaRPr>
          </a:p>
          <a:p>
            <a:pPr marL="635000" indent="-196850">
              <a:spcBef>
                <a:spcPts val="700"/>
              </a:spcBef>
            </a:pPr>
            <a:r>
              <a:rPr lang="en-US" sz="1800" b="0" dirty="0"/>
              <a:t>Assert that </a:t>
            </a:r>
            <a:r>
              <a:rPr lang="en-US" sz="1800" b="0" dirty="0" smtClean="0"/>
              <a:t>two objects are equal</a:t>
            </a:r>
            <a:endParaRPr lang="en-US" sz="1800" b="0" dirty="0"/>
          </a:p>
          <a:p>
            <a:pPr>
              <a:spcBef>
                <a:spcPts val="2000"/>
              </a:spcBef>
            </a:pPr>
            <a:r>
              <a:rPr lang="en-US" sz="2000" b="0" i="1" dirty="0" smtClean="0">
                <a:solidFill>
                  <a:srgbClr val="FFFF00"/>
                </a:solidFill>
              </a:rPr>
              <a:t>fail(String message)</a:t>
            </a:r>
            <a:endParaRPr lang="en-US" sz="2000" b="0" i="1" dirty="0">
              <a:solidFill>
                <a:srgbClr val="FFFF00"/>
              </a:solidFill>
            </a:endParaRPr>
          </a:p>
          <a:p>
            <a:pPr marL="635000" indent="-196850">
              <a:spcBef>
                <a:spcPts val="700"/>
              </a:spcBef>
            </a:pPr>
            <a:r>
              <a:rPr lang="en-US" sz="1800" b="0" dirty="0" smtClean="0"/>
              <a:t>If a certain situation is expected when a certain section of code is reached, the string is sent to the test engineer. </a:t>
            </a:r>
          </a:p>
          <a:p>
            <a:pPr marL="635000" indent="-196850">
              <a:spcBef>
                <a:spcPts val="700"/>
              </a:spcBef>
            </a:pPr>
            <a:r>
              <a:rPr lang="en-US" sz="1800" b="0" dirty="0" smtClean="0"/>
              <a:t>Often used to test exceptional behavior</a:t>
            </a:r>
            <a:endParaRPr lang="en-US" sz="1800" b="0" dirty="0"/>
          </a:p>
          <a:p>
            <a:pPr marL="635000" indent="-196850">
              <a:spcBef>
                <a:spcPts val="700"/>
              </a:spcBef>
            </a:pPr>
            <a:endParaRPr lang="en-US" sz="1800" b="0" dirty="0" smtClean="0"/>
          </a:p>
          <a:p>
            <a:pPr marL="635000" indent="-196850">
              <a:spcBef>
                <a:spcPts val="700"/>
              </a:spcBef>
            </a:pPr>
            <a:endParaRPr lang="en-US" sz="1800" b="0" dirty="0" smtClean="0"/>
          </a:p>
        </p:txBody>
      </p:sp>
      <p:sp>
        <p:nvSpPr>
          <p:cNvPr id="4" name="Rectangle 3"/>
          <p:cNvSpPr/>
          <p:nvPr/>
        </p:nvSpPr>
        <p:spPr>
          <a:xfrm>
            <a:off x="8205063" y="42446"/>
            <a:ext cx="862737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16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review</a:t>
            </a:r>
            <a:endParaRPr lang="en-US" sz="16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87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– Test Classes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66800"/>
            <a:ext cx="6809389" cy="5422029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685800" y="1572768"/>
            <a:ext cx="6400800" cy="521732"/>
            <a:chOff x="685800" y="1572768"/>
            <a:chExt cx="6400800" cy="521732"/>
          </a:xfrm>
        </p:grpSpPr>
        <p:sp>
          <p:nvSpPr>
            <p:cNvPr id="4" name="TextBox 3"/>
            <p:cNvSpPr txBox="1"/>
            <p:nvPr/>
          </p:nvSpPr>
          <p:spPr>
            <a:xfrm>
              <a:off x="5791200" y="1611868"/>
              <a:ext cx="10999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rPr>
                <a:t>Imports</a:t>
              </a:r>
              <a:endParaRPr lang="en-US" sz="1800" b="0" dirty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85800" y="1572768"/>
              <a:ext cx="6400800" cy="52173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85800" y="2779776"/>
            <a:ext cx="6400800" cy="1716024"/>
            <a:chOff x="685800" y="2779776"/>
            <a:chExt cx="6400800" cy="1716024"/>
          </a:xfrm>
        </p:grpSpPr>
        <p:sp>
          <p:nvSpPr>
            <p:cNvPr id="13" name="TextBox 12"/>
            <p:cNvSpPr txBox="1"/>
            <p:nvPr/>
          </p:nvSpPr>
          <p:spPr>
            <a:xfrm>
              <a:off x="5904866" y="2779776"/>
              <a:ext cx="10679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0" dirty="0" smtClean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rPr>
                <a:t>Test </a:t>
              </a:r>
            </a:p>
            <a:p>
              <a:pPr algn="ctr"/>
              <a:r>
                <a:rPr lang="en-US" sz="1800" b="0" dirty="0" smtClean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rPr>
                <a:t>method</a:t>
              </a:r>
              <a:endParaRPr lang="en-US" sz="1800" b="0" dirty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85800" y="2779776"/>
              <a:ext cx="6400800" cy="171602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85800" y="4675078"/>
            <a:ext cx="6400800" cy="1716024"/>
            <a:chOff x="685800" y="4675078"/>
            <a:chExt cx="6400800" cy="1716024"/>
          </a:xfrm>
        </p:grpSpPr>
        <p:sp>
          <p:nvSpPr>
            <p:cNvPr id="15" name="TextBox 14"/>
            <p:cNvSpPr txBox="1"/>
            <p:nvPr/>
          </p:nvSpPr>
          <p:spPr>
            <a:xfrm>
              <a:off x="5904866" y="4675078"/>
              <a:ext cx="118173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0" dirty="0" smtClean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rPr>
                <a:t>Another </a:t>
              </a:r>
            </a:p>
            <a:p>
              <a:pPr algn="ctr"/>
              <a:r>
                <a:rPr lang="en-US" sz="1800" b="0" dirty="0" smtClean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rPr>
                <a:t>test </a:t>
              </a:r>
            </a:p>
            <a:p>
              <a:pPr algn="ctr"/>
              <a:r>
                <a:rPr lang="en-US" sz="1800" b="0" dirty="0" smtClean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rPr>
                <a:t>method</a:t>
              </a:r>
              <a:endParaRPr lang="en-US" sz="1800" b="0" dirty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85800" y="4675078"/>
              <a:ext cx="6400800" cy="171602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16"/>
          <p:cNvSpPr/>
          <p:nvPr/>
        </p:nvSpPr>
        <p:spPr>
          <a:xfrm>
            <a:off x="990600" y="2697480"/>
            <a:ext cx="838200" cy="371332"/>
          </a:xfrm>
          <a:prstGeom prst="ellipse">
            <a:avLst/>
          </a:prstGeom>
          <a:noFill/>
          <a:ln w="3810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90600" y="4638471"/>
            <a:ext cx="838200" cy="371332"/>
          </a:xfrm>
          <a:prstGeom prst="ellipse">
            <a:avLst/>
          </a:prstGeom>
          <a:noFill/>
          <a:ln w="3810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953000" y="2231136"/>
            <a:ext cx="1905000" cy="369332"/>
            <a:chOff x="4953000" y="2231136"/>
            <a:chExt cx="1905000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5561491" y="2231136"/>
              <a:ext cx="1296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rPr>
                <a:t>Test class</a:t>
              </a:r>
              <a:endParaRPr lang="en-US" sz="1800" b="0" dirty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4953000" y="2438400"/>
              <a:ext cx="6096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8205063" y="42446"/>
            <a:ext cx="862737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16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review</a:t>
            </a:r>
            <a:endParaRPr lang="en-US" sz="16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0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– Test Methods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47800"/>
            <a:ext cx="7848600" cy="2264725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685800" y="952500"/>
            <a:ext cx="3134641" cy="1409700"/>
            <a:chOff x="685800" y="952500"/>
            <a:chExt cx="3134641" cy="1409700"/>
          </a:xfrm>
        </p:grpSpPr>
        <p:sp>
          <p:nvSpPr>
            <p:cNvPr id="25" name="TextBox 24"/>
            <p:cNvSpPr txBox="1"/>
            <p:nvPr/>
          </p:nvSpPr>
          <p:spPr>
            <a:xfrm>
              <a:off x="685800" y="952500"/>
              <a:ext cx="3134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solidFill>
                    <a:srgbClr val="FFFF00"/>
                  </a:solidFill>
                  <a:latin typeface="Verdana" charset="0"/>
                  <a:ea typeface="Verdana" charset="0"/>
                  <a:cs typeface="Verdana" charset="0"/>
                </a:rPr>
                <a:t>1) Setup test case values</a:t>
              </a:r>
              <a:endParaRPr lang="en-US" sz="1800" b="0" dirty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362200" y="1321832"/>
              <a:ext cx="152402" cy="104036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4876802" y="1002268"/>
            <a:ext cx="4114798" cy="1790292"/>
            <a:chOff x="4876802" y="1002268"/>
            <a:chExt cx="4114798" cy="1790292"/>
          </a:xfrm>
        </p:grpSpPr>
        <p:sp>
          <p:nvSpPr>
            <p:cNvPr id="27" name="TextBox 26"/>
            <p:cNvSpPr txBox="1"/>
            <p:nvPr/>
          </p:nvSpPr>
          <p:spPr>
            <a:xfrm>
              <a:off x="5105400" y="1002268"/>
              <a:ext cx="3886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rgbClr val="FFFF00"/>
                  </a:solidFill>
                  <a:latin typeface="Verdana" charset="0"/>
                  <a:ea typeface="Verdana" charset="0"/>
                  <a:cs typeface="Verdana" charset="0"/>
                </a:rPr>
                <a:t>2) </a:t>
              </a:r>
              <a:r>
                <a:rPr lang="en-US" sz="1800" b="0" smtClean="0">
                  <a:solidFill>
                    <a:srgbClr val="FFFF00"/>
                  </a:solidFill>
                  <a:latin typeface="Verdana" charset="0"/>
                  <a:ea typeface="Verdana" charset="0"/>
                  <a:cs typeface="Verdana" charset="0"/>
                </a:rPr>
                <a:t>Execute program under </a:t>
              </a:r>
              <a:r>
                <a:rPr lang="en-US" sz="1800" b="0" dirty="0" smtClean="0">
                  <a:solidFill>
                    <a:srgbClr val="FFFF00"/>
                  </a:solidFill>
                  <a:latin typeface="Verdana" charset="0"/>
                  <a:ea typeface="Verdana" charset="0"/>
                  <a:cs typeface="Verdana" charset="0"/>
                </a:rPr>
                <a:t>test</a:t>
              </a:r>
              <a:endParaRPr lang="en-US" sz="1800" b="0" dirty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4876802" y="1371600"/>
              <a:ext cx="1142998" cy="14209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33400" y="3352802"/>
            <a:ext cx="2445669" cy="1588842"/>
            <a:chOff x="533400" y="3352802"/>
            <a:chExt cx="2445669" cy="1588842"/>
          </a:xfrm>
        </p:grpSpPr>
        <p:sp>
          <p:nvSpPr>
            <p:cNvPr id="28" name="TextBox 27"/>
            <p:cNvSpPr txBox="1"/>
            <p:nvPr/>
          </p:nvSpPr>
          <p:spPr>
            <a:xfrm>
              <a:off x="533400" y="4018314"/>
              <a:ext cx="244566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FF00"/>
                  </a:solidFill>
                  <a:latin typeface="Verdana" charset="0"/>
                  <a:ea typeface="Verdana" charset="0"/>
                  <a:cs typeface="Verdana" charset="0"/>
                </a:rPr>
                <a:t>3</a:t>
              </a:r>
              <a:r>
                <a:rPr lang="en-US" sz="1800" b="0" dirty="0" smtClean="0">
                  <a:solidFill>
                    <a:srgbClr val="FFFF00"/>
                  </a:solidFill>
                  <a:latin typeface="Verdana" charset="0"/>
                  <a:ea typeface="Verdana" charset="0"/>
                  <a:cs typeface="Verdana" charset="0"/>
                </a:rPr>
                <a:t>) Assert expected vs. actual test outputs</a:t>
              </a:r>
              <a:endParaRPr lang="en-US" sz="1800" b="0" dirty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1447800" y="3352802"/>
              <a:ext cx="685802" cy="6655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00800" y="3352802"/>
            <a:ext cx="1234633" cy="826530"/>
            <a:chOff x="6400800" y="3352802"/>
            <a:chExt cx="1234633" cy="826530"/>
          </a:xfrm>
        </p:grpSpPr>
        <p:sp>
          <p:nvSpPr>
            <p:cNvPr id="38" name="TextBox 37"/>
            <p:cNvSpPr txBox="1"/>
            <p:nvPr/>
          </p:nvSpPr>
          <p:spPr>
            <a:xfrm>
              <a:off x="6400800" y="3810000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solidFill>
                    <a:srgbClr val="FFFF00"/>
                  </a:solidFill>
                  <a:latin typeface="Verdana" charset="0"/>
                  <a:ea typeface="Verdana" charset="0"/>
                  <a:cs typeface="Verdana" charset="0"/>
                </a:rPr>
                <a:t>expected</a:t>
              </a:r>
              <a:endParaRPr lang="en-US" sz="1800" b="0" dirty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7315200" y="3352802"/>
              <a:ext cx="266643" cy="53339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7162637" y="3352802"/>
            <a:ext cx="1721946" cy="1632464"/>
            <a:chOff x="7162637" y="3352802"/>
            <a:chExt cx="1721946" cy="1632464"/>
          </a:xfrm>
        </p:grpSpPr>
        <p:sp>
          <p:nvSpPr>
            <p:cNvPr id="41" name="TextBox 40"/>
            <p:cNvSpPr txBox="1"/>
            <p:nvPr/>
          </p:nvSpPr>
          <p:spPr>
            <a:xfrm>
              <a:off x="7162637" y="4615934"/>
              <a:ext cx="17219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smtClean="0">
                  <a:solidFill>
                    <a:srgbClr val="FFFF00"/>
                  </a:solidFill>
                  <a:latin typeface="Verdana" charset="0"/>
                  <a:ea typeface="Verdana" charset="0"/>
                  <a:cs typeface="Verdana" charset="0"/>
                </a:rPr>
                <a:t>actual output</a:t>
              </a:r>
              <a:endParaRPr lang="en-US" sz="1800" b="0" dirty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cxnSp>
          <p:nvCxnSpPr>
            <p:cNvPr id="42" name="Straight Arrow Connector 41"/>
            <p:cNvCxnSpPr>
              <a:stCxn id="41" idx="0"/>
            </p:cNvCxnSpPr>
            <p:nvPr/>
          </p:nvCxnSpPr>
          <p:spPr>
            <a:xfrm flipH="1" flipV="1">
              <a:off x="7940233" y="3352802"/>
              <a:ext cx="83377" cy="126313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8205063" y="42446"/>
            <a:ext cx="862737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16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review</a:t>
            </a:r>
            <a:endParaRPr lang="en-US" sz="16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192641" y="3352802"/>
            <a:ext cx="2903359" cy="1600198"/>
            <a:chOff x="1588128" y="3352802"/>
            <a:chExt cx="2903359" cy="1600198"/>
          </a:xfrm>
        </p:grpSpPr>
        <p:sp>
          <p:nvSpPr>
            <p:cNvPr id="30" name="TextBox 29"/>
            <p:cNvSpPr txBox="1"/>
            <p:nvPr/>
          </p:nvSpPr>
          <p:spPr>
            <a:xfrm>
              <a:off x="1588128" y="4583668"/>
              <a:ext cx="2903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solidFill>
                    <a:srgbClr val="FFFF00"/>
                  </a:solidFill>
                  <a:latin typeface="Verdana" charset="0"/>
                  <a:ea typeface="Verdana" charset="0"/>
                  <a:cs typeface="Verdana" charset="0"/>
                </a:rPr>
                <a:t>4) Printed </a:t>
              </a:r>
              <a:r>
                <a:rPr lang="en-US" sz="1800" b="0" smtClean="0">
                  <a:solidFill>
                    <a:srgbClr val="FFFF00"/>
                  </a:solidFill>
                  <a:latin typeface="Verdana" charset="0"/>
                  <a:ea typeface="Verdana" charset="0"/>
                  <a:cs typeface="Verdana" charset="0"/>
                </a:rPr>
                <a:t>if assert fails</a:t>
              </a:r>
              <a:endParaRPr lang="en-US" sz="1800" b="0" dirty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 flipV="1">
              <a:off x="2133602" y="3352802"/>
              <a:ext cx="239720" cy="123086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14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/ </a:t>
            </a:r>
            <a:r>
              <a:rPr lang="en-US" dirty="0" err="1" smtClean="0"/>
              <a:t>xUnit</a:t>
            </a:r>
            <a:r>
              <a:rPr lang="en-US" dirty="0" smtClean="0"/>
              <a:t> -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82662"/>
            <a:ext cx="8686800" cy="511333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Group related test methods in a single test class</a:t>
            </a:r>
          </a:p>
          <a:p>
            <a:pPr>
              <a:spcBef>
                <a:spcPts val="1500"/>
              </a:spcBef>
            </a:pPr>
            <a:r>
              <a:rPr lang="en-US" sz="2200" dirty="0" smtClean="0"/>
              <a:t>The name of test packages/classes/methods should at least transmit: </a:t>
            </a:r>
          </a:p>
          <a:p>
            <a:pPr lvl="1">
              <a:spcBef>
                <a:spcPts val="1000"/>
              </a:spcBef>
            </a:pPr>
            <a:r>
              <a:rPr lang="en-US" sz="2000" dirty="0" smtClean="0"/>
              <a:t>The name of the subject under test (SUT) class</a:t>
            </a:r>
          </a:p>
          <a:p>
            <a:pPr lvl="2">
              <a:spcBef>
                <a:spcPts val="200"/>
              </a:spcBef>
            </a:pPr>
            <a:r>
              <a:rPr lang="en-US" sz="1800" dirty="0" err="1" smtClean="0"/>
              <a:t>Test</a:t>
            </a:r>
            <a:r>
              <a:rPr lang="en-US" sz="1800" dirty="0" err="1" smtClean="0">
                <a:solidFill>
                  <a:srgbClr val="FFFF00"/>
                </a:solidFill>
              </a:rPr>
              <a:t>ArrayOperations</a:t>
            </a:r>
            <a:r>
              <a:rPr lang="en-US" sz="1800" dirty="0" err="1" smtClean="0"/>
              <a:t>NumZero</a:t>
            </a:r>
            <a:endParaRPr lang="en-US" sz="1800" dirty="0" smtClean="0"/>
          </a:p>
          <a:p>
            <a:pPr lvl="1">
              <a:spcBef>
                <a:spcPts val="1000"/>
              </a:spcBef>
            </a:pPr>
            <a:r>
              <a:rPr lang="en-US" sz="2000" dirty="0" smtClean="0"/>
              <a:t>The name of the method or feature being tested </a:t>
            </a:r>
          </a:p>
          <a:p>
            <a:pPr lvl="2">
              <a:spcBef>
                <a:spcPts val="200"/>
              </a:spcBef>
            </a:pPr>
            <a:r>
              <a:rPr lang="en-US" sz="1800" dirty="0" err="1" smtClean="0"/>
              <a:t>TestArrayOperations</a:t>
            </a:r>
            <a:r>
              <a:rPr lang="en-US" sz="1800" dirty="0" err="1" smtClean="0">
                <a:solidFill>
                  <a:srgbClr val="FFFF00"/>
                </a:solidFill>
              </a:rPr>
              <a:t>NumZero</a:t>
            </a:r>
            <a:endParaRPr lang="en-US" sz="1800" dirty="0" smtClean="0">
              <a:solidFill>
                <a:srgbClr val="FFFF00"/>
              </a:solidFill>
            </a:endParaRPr>
          </a:p>
          <a:p>
            <a:pPr lvl="1">
              <a:spcBef>
                <a:spcPts val="1000"/>
              </a:spcBef>
            </a:pPr>
            <a:r>
              <a:rPr lang="en-US" sz="2000" dirty="0" smtClean="0"/>
              <a:t>The purpose of the test case </a:t>
            </a:r>
          </a:p>
          <a:p>
            <a:pPr lvl="2">
              <a:spcBef>
                <a:spcPts val="200"/>
              </a:spcBef>
            </a:pPr>
            <a:r>
              <a:rPr lang="en-US" sz="1800" dirty="0" err="1" smtClean="0"/>
              <a:t>testNumZero</a:t>
            </a:r>
            <a:r>
              <a:rPr lang="en-US" sz="1800" dirty="0" err="1" smtClean="0">
                <a:solidFill>
                  <a:srgbClr val="FFFF00"/>
                </a:solidFill>
              </a:rPr>
              <a:t>EmptyArray</a:t>
            </a:r>
            <a:endParaRPr lang="en-US" sz="1800" dirty="0" smtClean="0">
              <a:solidFill>
                <a:srgbClr val="FFFF00"/>
              </a:solidFill>
            </a:endParaRPr>
          </a:p>
          <a:p>
            <a:pPr>
              <a:spcBef>
                <a:spcPts val="1500"/>
              </a:spcBef>
            </a:pPr>
            <a:r>
              <a:rPr lang="en-US" sz="2200" dirty="0" smtClean="0"/>
              <a:t>It is common to prefix or suffix test classes with “Test” and prefix test methods with “test”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0516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Exceptions as Expected Results</a:t>
            </a:r>
            <a:endParaRPr lang="en-US" sz="3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1105702"/>
            <a:ext cx="5206480" cy="17540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0"/>
            <a:ext cx="5206481" cy="274320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5867400" y="2311075"/>
            <a:ext cx="1889079" cy="1097280"/>
            <a:chOff x="6845300" y="2179320"/>
            <a:chExt cx="1889079" cy="1097280"/>
          </a:xfrm>
        </p:grpSpPr>
        <p:sp>
          <p:nvSpPr>
            <p:cNvPr id="8" name="TextBox 7"/>
            <p:cNvSpPr txBox="1"/>
            <p:nvPr/>
          </p:nvSpPr>
          <p:spPr>
            <a:xfrm>
              <a:off x="7340600" y="2560320"/>
              <a:ext cx="1393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smtClean="0">
                  <a:solidFill>
                    <a:srgbClr val="FFFF00"/>
                  </a:solidFill>
                  <a:latin typeface="Verdana" charset="0"/>
                  <a:ea typeface="Verdana" charset="0"/>
                  <a:cs typeface="Verdana" charset="0"/>
                </a:rPr>
                <a:t>Equivalent</a:t>
              </a:r>
              <a:endParaRPr lang="en-US" sz="1800" b="0" dirty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cxnSp>
          <p:nvCxnSpPr>
            <p:cNvPr id="11" name="Elbow Connector 10"/>
            <p:cNvCxnSpPr/>
            <p:nvPr/>
          </p:nvCxnSpPr>
          <p:spPr>
            <a:xfrm>
              <a:off x="6845300" y="2179320"/>
              <a:ext cx="12700" cy="1097280"/>
            </a:xfrm>
            <a:prstGeom prst="bentConnector3">
              <a:avLst>
                <a:gd name="adj1" fmla="val 3632732"/>
              </a:avLst>
            </a:prstGeom>
            <a:ln w="28575">
              <a:solidFill>
                <a:srgbClr val="FFFF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ounded Rectangle 14"/>
          <p:cNvSpPr/>
          <p:nvPr/>
        </p:nvSpPr>
        <p:spPr>
          <a:xfrm>
            <a:off x="1066799" y="1143000"/>
            <a:ext cx="4660901" cy="32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85801" y="4297680"/>
            <a:ext cx="5041900" cy="11612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55780" y="3733800"/>
            <a:ext cx="2959620" cy="2190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This pattern is more verbose and unnecessary in this case. </a:t>
            </a:r>
          </a:p>
          <a:p>
            <a:pPr>
              <a:spcBef>
                <a:spcPts val="1000"/>
              </a:spcBef>
            </a:pPr>
            <a:r>
              <a:rPr lang="en-US" sz="16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It is useful in situations when we wish to perform other assertions beyond the expected exception behavior</a:t>
            </a:r>
            <a:endParaRPr lang="en-US" sz="16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98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Test Fixtures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982662"/>
            <a:ext cx="8686800" cy="511333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A </a:t>
            </a:r>
            <a:r>
              <a:rPr lang="en-US" sz="2200" dirty="0" smtClean="0">
                <a:solidFill>
                  <a:srgbClr val="FFFF00"/>
                </a:solidFill>
              </a:rPr>
              <a:t>test fixture </a:t>
            </a:r>
            <a:r>
              <a:rPr lang="en-US" sz="2200" dirty="0" smtClean="0"/>
              <a:t>is the </a:t>
            </a:r>
            <a:r>
              <a:rPr lang="en-US" sz="2200" dirty="0" smtClean="0">
                <a:solidFill>
                  <a:srgbClr val="FFFF00"/>
                </a:solidFill>
              </a:rPr>
              <a:t>state</a:t>
            </a:r>
            <a:r>
              <a:rPr lang="en-US" sz="2200" dirty="0" smtClean="0"/>
              <a:t> of the test</a:t>
            </a:r>
          </a:p>
          <a:p>
            <a:pPr lvl="1">
              <a:spcBef>
                <a:spcPts val="700"/>
              </a:spcBef>
            </a:pPr>
            <a:r>
              <a:rPr lang="en-US" sz="1800" dirty="0" smtClean="0"/>
              <a:t>Objects and variables that are used by more than one test</a:t>
            </a:r>
          </a:p>
          <a:p>
            <a:pPr lvl="1"/>
            <a:r>
              <a:rPr lang="en-US" sz="1800" dirty="0" smtClean="0"/>
              <a:t>Initializations (</a:t>
            </a:r>
            <a:r>
              <a:rPr lang="en-US" sz="1800" dirty="0" smtClean="0">
                <a:solidFill>
                  <a:srgbClr val="FFFF00"/>
                </a:solidFill>
              </a:rPr>
              <a:t>prefix</a:t>
            </a:r>
            <a:r>
              <a:rPr lang="en-US" sz="1800" dirty="0" smtClean="0"/>
              <a:t> values)</a:t>
            </a:r>
          </a:p>
          <a:p>
            <a:pPr lvl="1"/>
            <a:r>
              <a:rPr lang="en-US" sz="1800" dirty="0" smtClean="0"/>
              <a:t>Reset values (</a:t>
            </a:r>
            <a:r>
              <a:rPr lang="en-US" sz="1800" dirty="0" smtClean="0">
                <a:solidFill>
                  <a:srgbClr val="FFFF00"/>
                </a:solidFill>
              </a:rPr>
              <a:t>postfix</a:t>
            </a:r>
            <a:r>
              <a:rPr lang="en-US" sz="1800" dirty="0" smtClean="0"/>
              <a:t> values)</a:t>
            </a:r>
          </a:p>
          <a:p>
            <a:pPr>
              <a:spcBef>
                <a:spcPts val="1500"/>
              </a:spcBef>
            </a:pPr>
            <a:r>
              <a:rPr lang="en-US" sz="2200" dirty="0" smtClean="0"/>
              <a:t>Different tests can use the objects without sharing the state</a:t>
            </a:r>
          </a:p>
          <a:p>
            <a:pPr>
              <a:spcBef>
                <a:spcPts val="1500"/>
              </a:spcBef>
            </a:pPr>
            <a:r>
              <a:rPr lang="en-US" sz="2200" dirty="0" smtClean="0"/>
              <a:t>Objects used in test fixtures should be declared as instance variables</a:t>
            </a:r>
          </a:p>
          <a:p>
            <a:pPr>
              <a:spcBef>
                <a:spcPts val="1500"/>
              </a:spcBef>
            </a:pPr>
            <a:r>
              <a:rPr lang="en-US" sz="2200" dirty="0" smtClean="0"/>
              <a:t>They should be </a:t>
            </a:r>
            <a:r>
              <a:rPr lang="en-US" sz="2200" dirty="0" smtClean="0">
                <a:solidFill>
                  <a:srgbClr val="FFFF00"/>
                </a:solidFill>
              </a:rPr>
              <a:t>initialized</a:t>
            </a:r>
            <a:r>
              <a:rPr lang="en-US" sz="2200" dirty="0" smtClean="0"/>
              <a:t> in a </a:t>
            </a:r>
            <a:r>
              <a:rPr lang="en-US" sz="2200" dirty="0" smtClean="0">
                <a:solidFill>
                  <a:srgbClr val="FFFF00"/>
                </a:solidFill>
              </a:rPr>
              <a:t>@Before </a:t>
            </a:r>
            <a:r>
              <a:rPr lang="en-US" sz="2200" dirty="0" smtClean="0"/>
              <a:t>method</a:t>
            </a:r>
          </a:p>
          <a:p>
            <a:pPr>
              <a:spcBef>
                <a:spcPts val="1500"/>
              </a:spcBef>
            </a:pPr>
            <a:r>
              <a:rPr lang="en-US" sz="2200" dirty="0" smtClean="0"/>
              <a:t>Can be </a:t>
            </a:r>
            <a:r>
              <a:rPr lang="en-US" sz="2200" dirty="0" err="1" smtClean="0"/>
              <a:t>deallocated</a:t>
            </a:r>
            <a:r>
              <a:rPr lang="en-US" sz="2200" dirty="0" smtClean="0"/>
              <a:t> or </a:t>
            </a:r>
            <a:r>
              <a:rPr lang="en-US" sz="2200" dirty="0" smtClean="0">
                <a:solidFill>
                  <a:srgbClr val="FFFF00"/>
                </a:solidFill>
              </a:rPr>
              <a:t>reset</a:t>
            </a:r>
            <a:r>
              <a:rPr lang="en-US" sz="2200" dirty="0" smtClean="0"/>
              <a:t> in an </a:t>
            </a:r>
            <a:r>
              <a:rPr lang="en-US" sz="2200" dirty="0" smtClean="0">
                <a:solidFill>
                  <a:srgbClr val="FFFF00"/>
                </a:solidFill>
              </a:rPr>
              <a:t>@After </a:t>
            </a:r>
            <a:r>
              <a:rPr lang="en-US" sz="2200" dirty="0" smtClean="0"/>
              <a:t>method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177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Prefix / Postfix Actions</a:t>
            </a:r>
            <a:endParaRPr lang="en-US" sz="3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96" y="1009274"/>
            <a:ext cx="5456704" cy="5491066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52400" y="990600"/>
            <a:ext cx="5803380" cy="4071773"/>
            <a:chOff x="304800" y="990600"/>
            <a:chExt cx="5803380" cy="4071773"/>
          </a:xfrm>
        </p:grpSpPr>
        <p:sp>
          <p:nvSpPr>
            <p:cNvPr id="15" name="Rounded Rectangle 14"/>
            <p:cNvSpPr/>
            <p:nvPr/>
          </p:nvSpPr>
          <p:spPr>
            <a:xfrm>
              <a:off x="304800" y="990600"/>
              <a:ext cx="5803380" cy="124627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04800" y="3816096"/>
              <a:ext cx="5803380" cy="124627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52400" y="2403764"/>
            <a:ext cx="5803380" cy="4071773"/>
            <a:chOff x="304800" y="990600"/>
            <a:chExt cx="5803380" cy="4071773"/>
          </a:xfrm>
        </p:grpSpPr>
        <p:sp>
          <p:nvSpPr>
            <p:cNvPr id="24" name="Rounded Rectangle 23"/>
            <p:cNvSpPr/>
            <p:nvPr/>
          </p:nvSpPr>
          <p:spPr>
            <a:xfrm>
              <a:off x="304800" y="990600"/>
              <a:ext cx="5803380" cy="124627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04800" y="3816096"/>
              <a:ext cx="5803380" cy="124627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955780" y="1613739"/>
            <a:ext cx="3188220" cy="2825496"/>
            <a:chOff x="5955780" y="1613739"/>
            <a:chExt cx="3188220" cy="2825496"/>
          </a:xfrm>
        </p:grpSpPr>
        <p:sp>
          <p:nvSpPr>
            <p:cNvPr id="14" name="TextBox 13"/>
            <p:cNvSpPr txBox="1"/>
            <p:nvPr/>
          </p:nvSpPr>
          <p:spPr>
            <a:xfrm>
              <a:off x="6720840" y="1847671"/>
              <a:ext cx="24231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rgbClr val="FFFF00"/>
                  </a:solidFill>
                  <a:latin typeface="Verdana" charset="0"/>
                  <a:ea typeface="Verdana" charset="0"/>
                  <a:cs typeface="Verdana" charset="0"/>
                </a:rPr>
                <a:t>Initialize objects and variables that are used by more than one test </a:t>
              </a:r>
              <a:endParaRPr lang="en-US" sz="1800" b="0" dirty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cxnSp>
          <p:nvCxnSpPr>
            <p:cNvPr id="30" name="Straight Arrow Connector 29"/>
            <p:cNvCxnSpPr>
              <a:stCxn id="14" idx="1"/>
              <a:endCxn id="15" idx="3"/>
            </p:cNvCxnSpPr>
            <p:nvPr/>
          </p:nvCxnSpPr>
          <p:spPr>
            <a:xfrm flipH="1" flipV="1">
              <a:off x="5955780" y="1613739"/>
              <a:ext cx="765060" cy="834097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4" idx="1"/>
              <a:endCxn id="13" idx="3"/>
            </p:cNvCxnSpPr>
            <p:nvPr/>
          </p:nvCxnSpPr>
          <p:spPr>
            <a:xfrm flipH="1">
              <a:off x="5955780" y="2447836"/>
              <a:ext cx="765060" cy="1991399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5955780" y="3026903"/>
            <a:ext cx="3188220" cy="2825496"/>
            <a:chOff x="5955780" y="1508654"/>
            <a:chExt cx="3188220" cy="2825496"/>
          </a:xfrm>
        </p:grpSpPr>
        <p:sp>
          <p:nvSpPr>
            <p:cNvPr id="41" name="TextBox 40"/>
            <p:cNvSpPr txBox="1"/>
            <p:nvPr/>
          </p:nvSpPr>
          <p:spPr>
            <a:xfrm>
              <a:off x="6720840" y="2825151"/>
              <a:ext cx="24231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Reset objects and variables that are used by more than one test </a:t>
              </a:r>
              <a:endParaRPr lang="en-US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cxnSp>
          <p:nvCxnSpPr>
            <p:cNvPr id="42" name="Straight Arrow Connector 41"/>
            <p:cNvCxnSpPr>
              <a:stCxn id="41" idx="1"/>
              <a:endCxn id="24" idx="3"/>
            </p:cNvCxnSpPr>
            <p:nvPr/>
          </p:nvCxnSpPr>
          <p:spPr>
            <a:xfrm flipH="1" flipV="1">
              <a:off x="5955780" y="1508654"/>
              <a:ext cx="765060" cy="191666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41" idx="1"/>
              <a:endCxn id="25" idx="3"/>
            </p:cNvCxnSpPr>
            <p:nvPr/>
          </p:nvCxnSpPr>
          <p:spPr>
            <a:xfrm flipH="1">
              <a:off x="5955780" y="3425316"/>
              <a:ext cx="765060" cy="908834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140220" y="3810000"/>
            <a:ext cx="5803380" cy="12462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40220" y="5197365"/>
            <a:ext cx="5803380" cy="12462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1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Data-Driven Tests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982662"/>
            <a:ext cx="8686800" cy="511333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Sometimes, the same test method needs to be run multiple times, with the only difference being the input values and the expected output</a:t>
            </a:r>
          </a:p>
          <a:p>
            <a:pPr>
              <a:spcBef>
                <a:spcPts val="2000"/>
              </a:spcBef>
            </a:pPr>
            <a:r>
              <a:rPr lang="en-US" sz="2200" dirty="0" smtClean="0">
                <a:solidFill>
                  <a:srgbClr val="FFFF00"/>
                </a:solidFill>
              </a:rPr>
              <a:t>Data-driven</a:t>
            </a:r>
            <a:r>
              <a:rPr lang="en-US" sz="2200" dirty="0" smtClean="0"/>
              <a:t> unit tests call a constructor for each collection of test values</a:t>
            </a:r>
          </a:p>
          <a:p>
            <a:pPr marL="515938" lvl="1" indent="-187325">
              <a:spcBef>
                <a:spcPts val="1000"/>
              </a:spcBef>
            </a:pPr>
            <a:r>
              <a:rPr lang="en-US" sz="1800" dirty="0" smtClean="0"/>
              <a:t>Same tests are then run each set of data values</a:t>
            </a:r>
          </a:p>
          <a:p>
            <a:pPr marL="515938" lvl="1" indent="-187325">
              <a:spcBef>
                <a:spcPts val="1000"/>
              </a:spcBef>
            </a:pPr>
            <a:r>
              <a:rPr lang="en-US" sz="1800" dirty="0" err="1" smtClean="0"/>
              <a:t>JUnit</a:t>
            </a:r>
            <a:r>
              <a:rPr lang="en-US" sz="1800" dirty="0" smtClean="0"/>
              <a:t> Parameterized mechanism implements data-driven testing</a:t>
            </a:r>
          </a:p>
          <a:p>
            <a:pPr marL="515938" lvl="1" indent="-187325">
              <a:spcBef>
                <a:spcPts val="1000"/>
              </a:spcBef>
            </a:pPr>
            <a:r>
              <a:rPr lang="en-US" sz="1800" dirty="0" smtClean="0"/>
              <a:t>Collection of data values defined by method tagged with </a:t>
            </a:r>
            <a:r>
              <a:rPr lang="en-US" sz="1800" dirty="0" smtClean="0">
                <a:solidFill>
                  <a:srgbClr val="FFFF00"/>
                </a:solidFill>
              </a:rPr>
              <a:t>@Parameters </a:t>
            </a:r>
            <a:r>
              <a:rPr lang="en-US" sz="1800" dirty="0" smtClean="0"/>
              <a:t>annotation</a:t>
            </a:r>
          </a:p>
          <a:p>
            <a:pPr>
              <a:spcBef>
                <a:spcPts val="1000"/>
              </a:spcBef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96836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C7ABAC5F-4A0E-2945-8E91-432D26F03F04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B387DAE7-F204-0A40-B45D-254ADC6404E4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9A2F069E-738A-A64D-AEE1-F63CFCD9A603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B885DFEA-43E3-0B48-8D74-E587D3CD9401}"/>
    </a:ext>
  </a:extLst>
</a:theme>
</file>

<file path=ppt/theme/theme5.xml><?xml version="1.0" encoding="utf-8"?>
<a:theme xmlns:a="http://schemas.openxmlformats.org/drawingml/2006/main" name="View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Overview.pptx" id="{9D25B8C4-ABAA-E743-A409-02AE843250EE}" vid="{151CCBC9-1AC2-E444-A635-887FFDF05CC4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swtest-template</Template>
  <TotalTime>14210</TotalTime>
  <Words>827</Words>
  <Application>Microsoft Macintosh PowerPoint</Application>
  <PresentationFormat>On-screen Show (4:3)</PresentationFormat>
  <Paragraphs>127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Apple Braille</vt:lpstr>
      <vt:lpstr>Calibri</vt:lpstr>
      <vt:lpstr>Century Schoolbook</vt:lpstr>
      <vt:lpstr>Gill Sans MT</vt:lpstr>
      <vt:lpstr>Times New Roman</vt:lpstr>
      <vt:lpstr>Verdana</vt:lpstr>
      <vt:lpstr>Wingdings 2</vt:lpstr>
      <vt:lpstr>Arial</vt:lpstr>
      <vt:lpstr>3_Custom Design</vt:lpstr>
      <vt:lpstr>2_Custom Design</vt:lpstr>
      <vt:lpstr>1_Custom Design</vt:lpstr>
      <vt:lpstr>Custom Design</vt:lpstr>
      <vt:lpstr>View</vt:lpstr>
      <vt:lpstr>More JUnit  CS 4501 / 6501  Software Testing</vt:lpstr>
      <vt:lpstr>Common methods </vt:lpstr>
      <vt:lpstr>JUnit – Test Classes</vt:lpstr>
      <vt:lpstr>JUnit – Test Methods</vt:lpstr>
      <vt:lpstr>JUnit / xUnit - Conventions</vt:lpstr>
      <vt:lpstr>Exceptions as Expected Results</vt:lpstr>
      <vt:lpstr>JUnit Test Fixtures</vt:lpstr>
      <vt:lpstr>Prefix / Postfix Actions</vt:lpstr>
      <vt:lpstr>Data-Driven Tests</vt:lpstr>
      <vt:lpstr>Example: JUnit Data-Driven Unit Test</vt:lpstr>
      <vt:lpstr>JUnit Theories</vt:lpstr>
      <vt:lpstr>JUnit Theories</vt:lpstr>
      <vt:lpstr>JUnit Theories</vt:lpstr>
      <vt:lpstr>Where Do The Data Values  Come From?</vt:lpstr>
      <vt:lpstr>Summary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  CS 4501 / 6501  Software Testing</dc:title>
  <dc:subject/>
  <dc:creator>Microsoft Office User</dc:creator>
  <cp:keywords/>
  <dc:description/>
  <cp:lastModifiedBy>Microsoft Office User</cp:lastModifiedBy>
  <cp:revision>906</cp:revision>
  <cp:lastPrinted>2017-06-01T12:36:04Z</cp:lastPrinted>
  <dcterms:created xsi:type="dcterms:W3CDTF">2017-07-01T01:04:54Z</dcterms:created>
  <dcterms:modified xsi:type="dcterms:W3CDTF">2017-09-05T14:14:55Z</dcterms:modified>
  <cp:category/>
</cp:coreProperties>
</file>