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31"/>
  </p:notesMasterIdLst>
  <p:handoutMasterIdLst>
    <p:handoutMasterId r:id="rId32"/>
  </p:handoutMasterIdLst>
  <p:sldIdLst>
    <p:sldId id="262" r:id="rId6"/>
    <p:sldId id="664" r:id="rId7"/>
    <p:sldId id="650" r:id="rId8"/>
    <p:sldId id="649" r:id="rId9"/>
    <p:sldId id="651" r:id="rId10"/>
    <p:sldId id="652" r:id="rId11"/>
    <p:sldId id="655" r:id="rId12"/>
    <p:sldId id="653" r:id="rId13"/>
    <p:sldId id="665" r:id="rId14"/>
    <p:sldId id="666" r:id="rId15"/>
    <p:sldId id="667" r:id="rId16"/>
    <p:sldId id="656" r:id="rId17"/>
    <p:sldId id="654" r:id="rId18"/>
    <p:sldId id="668" r:id="rId19"/>
    <p:sldId id="657" r:id="rId20"/>
    <p:sldId id="658" r:id="rId21"/>
    <p:sldId id="659" r:id="rId22"/>
    <p:sldId id="660" r:id="rId23"/>
    <p:sldId id="661" r:id="rId24"/>
    <p:sldId id="662" r:id="rId25"/>
    <p:sldId id="669" r:id="rId26"/>
    <p:sldId id="670" r:id="rId27"/>
    <p:sldId id="671" r:id="rId28"/>
    <p:sldId id="672" r:id="rId29"/>
    <p:sldId id="648" r:id="rId30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D5FDA9"/>
    <a:srgbClr val="FFD6A9"/>
    <a:srgbClr val="FFFFFF"/>
    <a:srgbClr val="FF4C00"/>
    <a:srgbClr val="FFFD78"/>
    <a:srgbClr val="73FA00"/>
    <a:srgbClr val="00FF00"/>
    <a:srgbClr val="D5FC79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4" autoAdjust="0"/>
    <p:restoredTop sz="83952" autoAdjust="0"/>
  </p:normalViewPr>
  <p:slideViewPr>
    <p:cSldViewPr>
      <p:cViewPr>
        <p:scale>
          <a:sx n="75" d="100"/>
          <a:sy n="75" d="100"/>
        </p:scale>
        <p:origin x="320" y="544"/>
      </p:cViewPr>
      <p:guideLst>
        <p:guide orient="horz" pos="1872"/>
        <p:guide pos="2208"/>
      </p:guideLst>
    </p:cSldViewPr>
  </p:slideViewPr>
  <p:outlineViewPr>
    <p:cViewPr>
      <p:scale>
        <a:sx n="33" d="100"/>
        <a:sy n="33" d="100"/>
      </p:scale>
      <p:origin x="0" y="-228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© </a:t>
            </a:r>
            <a:r>
              <a:rPr lang="de-DE" dirty="0" err="1" smtClean="0">
                <a:latin typeface="Gill Sans MT" charset="0"/>
                <a:ea typeface="Gill Sans MT" charset="0"/>
                <a:cs typeface="Gill Sans MT" charset="0"/>
              </a:rPr>
              <a:t>Praphamontripong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066800"/>
            <a:ext cx="83058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</a:rPr>
              <a:t>Putting Testing First</a:t>
            </a:r>
            <a:r>
              <a:rPr lang="en-US" sz="5000" b="1" dirty="0" smtClean="0">
                <a:solidFill>
                  <a:srgbClr val="FFFF00"/>
                </a:solidFill>
              </a:rPr>
              <a:t/>
            </a:r>
            <a:br>
              <a:rPr lang="en-US" sz="5000" b="1" dirty="0" smtClean="0">
                <a:solidFill>
                  <a:srgbClr val="FFFF00"/>
                </a:solidFill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smtClean="0"/>
              <a:t>Defect Discovery: </a:t>
            </a:r>
            <a:br>
              <a:rPr lang="en-US" sz="3600" smtClean="0"/>
            </a:br>
            <a:r>
              <a:rPr lang="en-US" sz="3600" smtClean="0"/>
              <a:t>Traditional </a:t>
            </a:r>
            <a:r>
              <a:rPr lang="en-US" sz="3600" dirty="0" smtClean="0"/>
              <a:t>vs. Agile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59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</a:t>
            </a:r>
            <a:r>
              <a:rPr lang="en-US" dirty="0" smtClean="0"/>
              <a:t>the </a:t>
            </a:r>
            <a:r>
              <a:rPr lang="en-US" smtClean="0"/>
              <a:t>Cost Curve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90600"/>
            <a:ext cx="8534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Test harness as guardian</a:t>
            </a:r>
          </a:p>
          <a:p>
            <a:pPr marL="744538" lvl="1" indent="-271463" fontAlgn="auto">
              <a:spcBef>
                <a:spcPts val="700"/>
              </a:spcBef>
              <a:buSzPct val="100000"/>
            </a:pPr>
            <a:r>
              <a:rPr lang="en-US" sz="2000" b="0" dirty="0" smtClean="0"/>
              <a:t>(Near) Instant feedback on changes (or mistakes)</a:t>
            </a:r>
          </a:p>
          <a:p>
            <a:pPr marL="1201738" lvl="2" indent="-304800" fontAlgn="auto">
              <a:buSzPct val="100000"/>
            </a:pPr>
            <a:r>
              <a:rPr lang="en-US" sz="1800" b="0" dirty="0" smtClean="0"/>
              <a:t>An hour? Ten minutes? Less?</a:t>
            </a:r>
          </a:p>
          <a:p>
            <a:pPr marL="744538" lvl="1" indent="-271463" fontAlgn="auto">
              <a:spcBef>
                <a:spcPts val="700"/>
              </a:spcBef>
              <a:buSzPct val="100000"/>
            </a:pPr>
            <a:r>
              <a:rPr lang="en-US" sz="2000" b="0" dirty="0" smtClean="0"/>
              <a:t>Something is executable from the very beginning</a:t>
            </a:r>
          </a:p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Role of continuous integration</a:t>
            </a:r>
          </a:p>
          <a:p>
            <a:pPr marL="744538" lvl="1" indent="-271463" fontAlgn="auto">
              <a:spcBef>
                <a:spcPts val="700"/>
              </a:spcBef>
              <a:buSzPct val="100000"/>
            </a:pPr>
            <a:r>
              <a:rPr lang="en-US" sz="2000" b="0" dirty="0" smtClean="0"/>
              <a:t>Effective communication mechanisms</a:t>
            </a:r>
            <a:endParaRPr lang="en-US" sz="1600" b="0" dirty="0" smtClean="0"/>
          </a:p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De-emphasize non executable artifacts</a:t>
            </a:r>
            <a:endParaRPr lang="en-US" sz="2000" b="0" dirty="0" smtClean="0"/>
          </a:p>
          <a:p>
            <a:pPr marL="744538" lvl="1" indent="-304800" fontAlgn="auto">
              <a:spcBef>
                <a:spcPts val="7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b="0" dirty="0" smtClean="0"/>
              <a:t>If it doesn’t execute, it’s not checkable</a:t>
            </a:r>
            <a:endParaRPr lang="en-US" sz="2200" b="0" dirty="0" smtClean="0"/>
          </a:p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Avoid anticipating future needs</a:t>
            </a:r>
          </a:p>
          <a:p>
            <a:pPr marL="744538" lvl="1" indent="-271463" fontAlgn="auto">
              <a:spcBef>
                <a:spcPts val="700"/>
              </a:spcBef>
              <a:buSzPct val="100000"/>
            </a:pPr>
            <a:r>
              <a:rPr lang="en-US" sz="1800" b="0" dirty="0" smtClean="0"/>
              <a:t>YAGNI: You </a:t>
            </a:r>
            <a:r>
              <a:rPr lang="en-US" sz="1800" b="0" dirty="0" err="1" smtClean="0"/>
              <a:t>Ain’t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Gonna</a:t>
            </a:r>
            <a:r>
              <a:rPr lang="en-US" sz="1800" b="0" dirty="0" smtClean="0"/>
              <a:t> Need It</a:t>
            </a:r>
          </a:p>
        </p:txBody>
      </p:sp>
    </p:spTree>
    <p:extLst>
      <p:ext uri="{BB962C8B-B14F-4D97-AF65-F5344CB8AC3E}">
        <p14:creationId xmlns:p14="http://schemas.microsoft.com/office/powerpoint/2010/main" val="26237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Harness as Guardian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90600"/>
            <a:ext cx="8534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What is correctness? </a:t>
            </a:r>
          </a:p>
          <a:p>
            <a:pPr marL="635000" lvl="1" indent="-317500" fontAlgn="auto">
              <a:spcBef>
                <a:spcPts val="700"/>
              </a:spcBef>
              <a:buSzPct val="100000"/>
            </a:pPr>
            <a:r>
              <a:rPr lang="en-US" sz="2000" b="0" dirty="0" smtClean="0"/>
              <a:t>Traditional correctness: </a:t>
            </a:r>
            <a:r>
              <a:rPr lang="en-US" sz="2000" b="0" dirty="0" smtClean="0">
                <a:solidFill>
                  <a:srgbClr val="FFFF00"/>
                </a:solidFill>
              </a:rPr>
              <a:t>universal</a:t>
            </a:r>
          </a:p>
          <a:p>
            <a:pPr marL="635000" lvl="1" indent="-317500" fontAlgn="auto">
              <a:spcBef>
                <a:spcPts val="200"/>
              </a:spcBef>
              <a:buSzPct val="100000"/>
            </a:pPr>
            <a:r>
              <a:rPr lang="en-US" sz="2000" b="0" dirty="0" smtClean="0"/>
              <a:t>Agile correctness: </a:t>
            </a:r>
            <a:r>
              <a:rPr lang="en-US" sz="2000" b="0" dirty="0" smtClean="0">
                <a:solidFill>
                  <a:srgbClr val="FFFF00"/>
                </a:solidFill>
              </a:rPr>
              <a:t>existential</a:t>
            </a:r>
          </a:p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Limit view of correctness</a:t>
            </a:r>
          </a:p>
          <a:p>
            <a:pPr marL="635000" lvl="1" indent="-317500" fontAlgn="auto">
              <a:spcBef>
                <a:spcPts val="500"/>
              </a:spcBef>
              <a:buSzPct val="100000"/>
            </a:pPr>
            <a:r>
              <a:rPr lang="en-US" sz="2000" b="0" dirty="0"/>
              <a:t>Traditional correctness: </a:t>
            </a:r>
            <a:r>
              <a:rPr lang="en-US" sz="2000" b="0" dirty="0" smtClean="0"/>
              <a:t>define </a:t>
            </a:r>
            <a:r>
              <a:rPr lang="en-US" sz="2000" b="0" dirty="0" smtClean="0">
                <a:solidFill>
                  <a:srgbClr val="FFFF00"/>
                </a:solidFill>
              </a:rPr>
              <a:t>all correct behavior </a:t>
            </a:r>
            <a:r>
              <a:rPr lang="en-US" sz="2000" b="0" dirty="0" smtClean="0"/>
              <a:t>completely at the beginning</a:t>
            </a:r>
            <a:endParaRPr lang="en-US" sz="2000" b="0" dirty="0"/>
          </a:p>
          <a:p>
            <a:pPr marL="635000" lvl="1" indent="-317500" fontAlgn="auto">
              <a:spcBef>
                <a:spcPts val="1000"/>
              </a:spcBef>
              <a:buSzPct val="100000"/>
            </a:pPr>
            <a:r>
              <a:rPr lang="en-US" sz="2000" b="0" dirty="0"/>
              <a:t>Agile correctness: </a:t>
            </a:r>
            <a:r>
              <a:rPr lang="en-US" sz="2000" b="0" dirty="0" smtClean="0"/>
              <a:t>define correctness of </a:t>
            </a:r>
            <a:r>
              <a:rPr lang="en-US" sz="2000" b="0" dirty="0" smtClean="0">
                <a:solidFill>
                  <a:srgbClr val="FFFF00"/>
                </a:solidFill>
              </a:rPr>
              <a:t>some behavior </a:t>
            </a:r>
            <a:r>
              <a:rPr lang="en-US" sz="2000" b="0" dirty="0" smtClean="0"/>
              <a:t>with specific tests</a:t>
            </a:r>
          </a:p>
          <a:p>
            <a:pPr marL="1092200" lvl="2" indent="-211138" fontAlgn="auto">
              <a:spcBef>
                <a:spcPts val="700"/>
              </a:spcBef>
              <a:buSzPct val="100000"/>
            </a:pPr>
            <a:r>
              <a:rPr lang="en-US" sz="1800" b="0" dirty="0" smtClean="0"/>
              <a:t>If the software behaves correctly on the tests, it is correct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458200" cy="1379538"/>
          </a:xfrm>
          <a:solidFill>
            <a:srgbClr val="000099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200"/>
              </a:spcBef>
              <a:buNone/>
            </a:pPr>
            <a:r>
              <a:rPr lang="en-US" sz="2000" dirty="0" smtClean="0"/>
              <a:t>Even as the software (including the test cases) evolve, the correctness of the system at any single point in time is subject to immediate verification by running the test set. </a:t>
            </a:r>
          </a:p>
        </p:txBody>
      </p:sp>
    </p:spTree>
    <p:extLst>
      <p:ext uri="{BB962C8B-B14F-4D97-AF65-F5344CB8AC3E}">
        <p14:creationId xmlns:p14="http://schemas.microsoft.com/office/powerpoint/2010/main" val="130075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as Central Activity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09600" y="914400"/>
            <a:ext cx="7848600" cy="5867400"/>
            <a:chOff x="1143000" y="1066800"/>
            <a:chExt cx="6858000" cy="5257800"/>
          </a:xfrm>
        </p:grpSpPr>
        <p:sp>
          <p:nvSpPr>
            <p:cNvPr id="9" name="Rectangle 8"/>
            <p:cNvSpPr/>
            <p:nvPr/>
          </p:nvSpPr>
          <p:spPr>
            <a:xfrm>
              <a:off x="1143000" y="1066800"/>
              <a:ext cx="6858000" cy="5257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7048" y="1231243"/>
              <a:ext cx="5864352" cy="4683658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3962400" y="6474023"/>
            <a:ext cx="4615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 smtClean="0">
                <a:latin typeface="Verdana" charset="0"/>
                <a:ea typeface="Verdana" charset="0"/>
                <a:cs typeface="Verdana" charset="0"/>
              </a:rPr>
              <a:t>[image from http</a:t>
            </a:r>
            <a:r>
              <a:rPr lang="en-US" sz="1400" b="0" dirty="0">
                <a:latin typeface="Verdana" charset="0"/>
                <a:ea typeface="Verdana" charset="0"/>
                <a:cs typeface="Verdana" charset="0"/>
              </a:rPr>
              <a:t>://</a:t>
            </a:r>
            <a:r>
              <a:rPr lang="en-US" sz="1400" b="0" dirty="0" err="1" smtClean="0">
                <a:latin typeface="Verdana" charset="0"/>
                <a:ea typeface="Verdana" charset="0"/>
                <a:cs typeface="Verdana" charset="0"/>
              </a:rPr>
              <a:t>www.twilightsoftwares.com</a:t>
            </a:r>
            <a:r>
              <a:rPr lang="en-US" sz="1400" b="0" dirty="0" smtClean="0">
                <a:latin typeface="Verdana" charset="0"/>
                <a:ea typeface="Verdana" charset="0"/>
                <a:cs typeface="Verdana" charset="0"/>
              </a:rPr>
              <a:t>]</a:t>
            </a:r>
            <a:endParaRPr lang="en-US" sz="1400" b="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as Central Activity: TDD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90600"/>
            <a:ext cx="5168900" cy="50927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43400" y="6074833"/>
            <a:ext cx="4724400" cy="457200"/>
          </a:xfrm>
          <a:noFill/>
        </p:spPr>
        <p:txBody>
          <a:bodyPr anchor="ctr">
            <a:noAutofit/>
          </a:bodyPr>
          <a:lstStyle/>
          <a:p>
            <a:pPr marL="0" indent="0" algn="ctr">
              <a:spcBef>
                <a:spcPts val="200"/>
              </a:spcBef>
              <a:buNone/>
            </a:pPr>
            <a:r>
              <a:rPr lang="en-US" sz="2000" smtClean="0"/>
              <a:t>[More </a:t>
            </a:r>
            <a:r>
              <a:rPr lang="en-US" sz="2000" dirty="0" smtClean="0"/>
              <a:t>TDD and exercise </a:t>
            </a:r>
            <a:r>
              <a:rPr lang="en-US" sz="2000" smtClean="0"/>
              <a:t>.. </a:t>
            </a:r>
            <a:r>
              <a:rPr lang="en-US" sz="2000" dirty="0" smtClean="0"/>
              <a:t>Later]</a:t>
            </a:r>
          </a:p>
        </p:txBody>
      </p:sp>
    </p:spTree>
    <p:extLst>
      <p:ext uri="{BB962C8B-B14F-4D97-AF65-F5344CB8AC3E}">
        <p14:creationId xmlns:p14="http://schemas.microsoft.com/office/powerpoint/2010/main" val="19350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Test Harness </a:t>
            </a:r>
            <a:r>
              <a:rPr lang="en-US" sz="3800" smtClean="0"/>
              <a:t>Verify Correctness</a:t>
            </a:r>
            <a:endParaRPr lang="en-US" sz="3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90600"/>
            <a:ext cx="8534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Tests must be automated </a:t>
            </a:r>
          </a:p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Every test must include a test oracle that can evaluate whether that test executed correctly</a:t>
            </a:r>
          </a:p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Tests (executable artifacts) replace the requirements (non-executable artifacts)</a:t>
            </a:r>
          </a:p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Tests must be high quality and must run quickly</a:t>
            </a:r>
          </a:p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We run tests every time we make a change to the software </a:t>
            </a:r>
            <a:endParaRPr lang="en-US" sz="1800" b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5105400"/>
            <a:ext cx="8458200" cy="838200"/>
          </a:xfrm>
          <a:solidFill>
            <a:srgbClr val="000099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200"/>
              </a:spcBef>
              <a:buNone/>
            </a:pPr>
            <a:r>
              <a:rPr lang="en-US" sz="2200" dirty="0" smtClean="0"/>
              <a:t>Test harness runs all automated tests efficiently and reports results to </a:t>
            </a:r>
            <a:r>
              <a:rPr lang="en-US" sz="2200" smtClean="0"/>
              <a:t>the developers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3827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Continuous Integration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90600"/>
            <a:ext cx="8534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Agile methods work best when the current version of the software can be run against all tests at all time</a:t>
            </a:r>
          </a:p>
          <a:p>
            <a:pPr marL="298450" indent="-298450" fontAlgn="auto">
              <a:spcBef>
                <a:spcPts val="2000"/>
              </a:spcBef>
              <a:buSzPct val="100000"/>
            </a:pPr>
            <a:endParaRPr lang="en-US" sz="1800" b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016635" cy="433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2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8585"/>
            <a:ext cx="8016635" cy="4338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Continuous Integration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906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indent="-298450" fontAlgn="auto">
              <a:spcBef>
                <a:spcPts val="2000"/>
              </a:spcBef>
              <a:buSzPct val="100000"/>
              <a:tabLst>
                <a:tab pos="3597275" algn="l"/>
              </a:tabLst>
            </a:pPr>
            <a:r>
              <a:rPr lang="en-US" sz="2200" b="0" dirty="0" smtClean="0"/>
              <a:t>A Continuous integration server rebuilds the system, returns, and re-verifies tests whenever any update is checked into </a:t>
            </a:r>
            <a:r>
              <a:rPr lang="en-US" sz="2200" b="0" smtClean="0"/>
              <a:t>the repository</a:t>
            </a:r>
            <a:endParaRPr lang="en-US" sz="2200" b="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19806" y="4610119"/>
            <a:ext cx="3709276" cy="384459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2000"/>
              </a:spcBef>
              <a:buSzPct val="100000"/>
              <a:buNone/>
            </a:pPr>
            <a:r>
              <a:rPr lang="en-US" sz="1800" b="0" dirty="0" smtClean="0">
                <a:solidFill>
                  <a:srgbClr val="FFFF00"/>
                </a:solidFill>
              </a:rPr>
              <a:t>Mistakes are </a:t>
            </a:r>
            <a:r>
              <a:rPr lang="en-US" sz="1800" b="0" smtClean="0">
                <a:solidFill>
                  <a:srgbClr val="FFFF00"/>
                </a:solidFill>
              </a:rPr>
              <a:t>caught earlier</a:t>
            </a:r>
            <a:endParaRPr lang="en-US" sz="1800" b="0" dirty="0" smtClean="0">
              <a:solidFill>
                <a:srgbClr val="FFFF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5419" y="2285999"/>
            <a:ext cx="5867400" cy="386954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2000"/>
              </a:spcBef>
              <a:buSzPct val="100000"/>
              <a:buNone/>
            </a:pPr>
            <a:r>
              <a:rPr lang="en-US" sz="1800" b="0" dirty="0">
                <a:solidFill>
                  <a:srgbClr val="FFFF00"/>
                </a:solidFill>
              </a:rPr>
              <a:t>Other developers are aware of changes early</a:t>
            </a:r>
            <a:endParaRPr lang="en-US" sz="1800" b="0" dirty="0" smtClean="0">
              <a:solidFill>
                <a:srgbClr val="FFFF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3071" y="4114800"/>
            <a:ext cx="4648200" cy="990600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2000"/>
              </a:spcBef>
              <a:buSzPct val="100000"/>
              <a:buNone/>
            </a:pPr>
            <a:r>
              <a:rPr lang="en-US" sz="1800" b="0" smtClean="0">
                <a:solidFill>
                  <a:srgbClr val="FFFF00"/>
                </a:solidFill>
              </a:rPr>
              <a:t>A </a:t>
            </a:r>
            <a:r>
              <a:rPr lang="en-US" sz="1800" b="0">
                <a:solidFill>
                  <a:srgbClr val="FFFF00"/>
                </a:solidFill>
              </a:rPr>
              <a:t>continuous integration server doesn’t just run tests, it decides if a modified system is still correct</a:t>
            </a:r>
            <a:endParaRPr lang="en-US" sz="1400" b="0" dirty="0">
              <a:solidFill>
                <a:srgbClr val="FFFF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14400" y="3962400"/>
            <a:ext cx="7543800" cy="716587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2000"/>
              </a:spcBef>
              <a:buSzPct val="100000"/>
              <a:buNone/>
            </a:pPr>
            <a:r>
              <a:rPr lang="en-US" sz="1800" b="0" dirty="0">
                <a:solidFill>
                  <a:srgbClr val="FFFF00"/>
                </a:solidFill>
              </a:rPr>
              <a:t>The rebuild and re-verify must happen as soon as </a:t>
            </a:r>
            <a:r>
              <a:rPr lang="en-US" sz="1800" b="0" dirty="0" smtClean="0">
                <a:solidFill>
                  <a:srgbClr val="FFFF00"/>
                </a:solidFill>
              </a:rPr>
              <a:t>possible (tests need </a:t>
            </a:r>
            <a:r>
              <a:rPr lang="en-US" sz="1800" b="0" smtClean="0">
                <a:solidFill>
                  <a:srgbClr val="FFFF00"/>
                </a:solidFill>
              </a:rPr>
              <a:t>to execute quickly)</a:t>
            </a:r>
            <a:endParaRPr lang="en-US" sz="1800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Tests in Agile Methods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90600"/>
            <a:ext cx="8534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Traditional testers often design system tests from requirements </a:t>
            </a:r>
          </a:p>
          <a:p>
            <a:pPr marL="298450" indent="-298450" fontAlgn="auto">
              <a:spcBef>
                <a:spcPts val="2000"/>
              </a:spcBef>
              <a:buSzPct val="100000"/>
            </a:pPr>
            <a:endParaRPr lang="en-US" sz="2200" b="0" dirty="0"/>
          </a:p>
          <a:p>
            <a:pPr marL="298450" indent="-298450" fontAlgn="auto">
              <a:spcBef>
                <a:spcPts val="2000"/>
              </a:spcBef>
              <a:buSzPct val="100000"/>
            </a:pPr>
            <a:endParaRPr lang="en-US" sz="2200" b="0" dirty="0" smtClean="0"/>
          </a:p>
          <a:p>
            <a:pPr marL="298450" indent="-298450" fontAlgn="auto">
              <a:spcBef>
                <a:spcPts val="2000"/>
              </a:spcBef>
              <a:buSzPct val="100000"/>
            </a:pPr>
            <a:endParaRPr lang="en-US" sz="2200" b="0" dirty="0"/>
          </a:p>
          <a:p>
            <a:pPr marL="298450" indent="-298450" fontAlgn="auto">
              <a:spcBef>
                <a:spcPts val="2000"/>
              </a:spcBef>
              <a:buSzPct val="100000"/>
            </a:pPr>
            <a:endParaRPr lang="en-US" sz="2200" b="0" dirty="0" smtClean="0"/>
          </a:p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What if there are no traditional requirement documents?</a:t>
            </a:r>
            <a:endParaRPr lang="en-US" sz="1800" b="0" dirty="0" smtClean="0"/>
          </a:p>
        </p:txBody>
      </p:sp>
      <p:sp>
        <p:nvSpPr>
          <p:cNvPr id="6" name="Right Brace 5"/>
          <p:cNvSpPr/>
          <p:nvPr/>
        </p:nvSpPr>
        <p:spPr bwMode="auto">
          <a:xfrm>
            <a:off x="4563484" y="1967010"/>
            <a:ext cx="894945" cy="1915547"/>
          </a:xfrm>
          <a:prstGeom prst="rightBrace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739382" y="2506494"/>
            <a:ext cx="1423418" cy="836579"/>
          </a:xfrm>
          <a:prstGeom prst="roundRect">
            <a:avLst/>
          </a:prstGeom>
          <a:solidFill>
            <a:srgbClr val="000099"/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rPr>
              <a:t>System tests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91684" y="2098733"/>
            <a:ext cx="2617208" cy="1652100"/>
            <a:chOff x="2234190" y="2609260"/>
            <a:chExt cx="2344366" cy="1652100"/>
          </a:xfrm>
          <a:solidFill>
            <a:srgbClr val="000099"/>
          </a:solidFill>
        </p:grpSpPr>
        <p:sp>
          <p:nvSpPr>
            <p:cNvPr id="11" name="Flowchart: Document 9"/>
            <p:cNvSpPr/>
            <p:nvPr/>
          </p:nvSpPr>
          <p:spPr bwMode="auto">
            <a:xfrm>
              <a:off x="2234190" y="2609260"/>
              <a:ext cx="2039566" cy="792804"/>
            </a:xfrm>
            <a:prstGeom prst="flowChartDocument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Requirements</a:t>
              </a:r>
            </a:p>
          </p:txBody>
        </p:sp>
        <p:sp>
          <p:nvSpPr>
            <p:cNvPr id="12" name="Flowchart: Document 13"/>
            <p:cNvSpPr/>
            <p:nvPr/>
          </p:nvSpPr>
          <p:spPr bwMode="auto">
            <a:xfrm>
              <a:off x="2386590" y="3043772"/>
              <a:ext cx="2039566" cy="792804"/>
            </a:xfrm>
            <a:prstGeom prst="flowChartDocument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Requirements</a:t>
              </a:r>
            </a:p>
          </p:txBody>
        </p:sp>
        <p:sp>
          <p:nvSpPr>
            <p:cNvPr id="13" name="Flowchart: Document 15"/>
            <p:cNvSpPr/>
            <p:nvPr/>
          </p:nvSpPr>
          <p:spPr bwMode="auto">
            <a:xfrm>
              <a:off x="2538990" y="3468556"/>
              <a:ext cx="2039566" cy="792804"/>
            </a:xfrm>
            <a:prstGeom prst="flowChartDocument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Requirements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 bwMode="auto">
          <a:xfrm>
            <a:off x="1913076" y="1932650"/>
            <a:ext cx="2039566" cy="198426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1913076" y="1932650"/>
            <a:ext cx="2039566" cy="198426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311925" y="2540063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?</a:t>
            </a:r>
            <a:endParaRPr lang="en-US" sz="30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4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90600"/>
            <a:ext cx="8534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A few sentences that captures what a user will do with the software</a:t>
            </a:r>
          </a:p>
          <a:p>
            <a:pPr marL="693738" lvl="1" indent="-220663" fontAlgn="auto">
              <a:buSzPct val="100000"/>
            </a:pPr>
            <a:r>
              <a:rPr lang="en-US" sz="1800" b="0" dirty="0" smtClean="0"/>
              <a:t>In the language of the end user</a:t>
            </a:r>
          </a:p>
          <a:p>
            <a:pPr marL="693738" lvl="1" indent="-220663" fontAlgn="auto">
              <a:buSzPct val="100000"/>
            </a:pPr>
            <a:r>
              <a:rPr lang="en-US" sz="1800" b="0" dirty="0" smtClean="0"/>
              <a:t>Usually small in scale with few details</a:t>
            </a:r>
          </a:p>
          <a:p>
            <a:pPr marL="693738" lvl="1" indent="-220663" fontAlgn="auto">
              <a:buSzPct val="100000"/>
            </a:pPr>
            <a:r>
              <a:rPr lang="en-US" sz="1800" b="0" dirty="0" smtClean="0"/>
              <a:t>Not archived</a:t>
            </a:r>
          </a:p>
          <a:p>
            <a:pPr marL="298450" indent="-298450" fontAlgn="auto">
              <a:spcBef>
                <a:spcPts val="2000"/>
              </a:spcBef>
              <a:buSzPct val="100000"/>
            </a:pPr>
            <a:endParaRPr lang="en-US" sz="2200" b="0" dirty="0"/>
          </a:p>
          <a:p>
            <a:pPr marL="298450" indent="-298450" fontAlgn="auto">
              <a:spcBef>
                <a:spcPts val="2000"/>
              </a:spcBef>
              <a:buSzPct val="100000"/>
            </a:pPr>
            <a:endParaRPr lang="en-US" sz="2200" b="0" dirty="0" smtClean="0"/>
          </a:p>
          <a:p>
            <a:pPr marL="298450" indent="-298450" fontAlgn="auto">
              <a:spcBef>
                <a:spcPts val="2000"/>
              </a:spcBef>
              <a:buSzPct val="100000"/>
            </a:pPr>
            <a:endParaRPr lang="en-US" sz="2200" b="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6392" y="2971800"/>
            <a:ext cx="3315849" cy="1989509"/>
            <a:chOff x="429301" y="3375093"/>
            <a:chExt cx="3315849" cy="1989509"/>
          </a:xfrm>
        </p:grpSpPr>
        <p:pic>
          <p:nvPicPr>
            <p:cNvPr id="19" name="Picture 18" descr="C:\Users\offutt\Desktop\Notecar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01" y="3375093"/>
              <a:ext cx="3315849" cy="198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95987" y="3675780"/>
              <a:ext cx="26459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Withdraw money from checking account</a:t>
              </a:r>
              <a:endParaRPr lang="en-US" sz="1800" b="0" dirty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09800" y="4182691"/>
            <a:ext cx="3315849" cy="1989509"/>
            <a:chOff x="4044748" y="3838778"/>
            <a:chExt cx="3315849" cy="1989509"/>
          </a:xfrm>
        </p:grpSpPr>
        <p:pic>
          <p:nvPicPr>
            <p:cNvPr id="23" name="Picture 2" descr="C:\Users\offutt\Desktop\Notecar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748" y="3838778"/>
              <a:ext cx="3315849" cy="198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226974" y="4204555"/>
              <a:ext cx="30181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Support technician sees customer’s history on demand</a:t>
              </a:r>
              <a:endParaRPr lang="en-US" sz="1800" b="0" dirty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70951" y="2743200"/>
            <a:ext cx="3315849" cy="1989509"/>
            <a:chOff x="4044748" y="3838778"/>
            <a:chExt cx="3315849" cy="1989509"/>
          </a:xfrm>
        </p:grpSpPr>
        <p:pic>
          <p:nvPicPr>
            <p:cNvPr id="26" name="Picture 2" descr="C:\Users\offutt\Desktop\Notecar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748" y="3838778"/>
              <a:ext cx="3315849" cy="198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190023" y="4204555"/>
              <a:ext cx="30181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Verdana" charset="0"/>
                  <a:ea typeface="Verdana" charset="0"/>
                  <a:cs typeface="Verdana" charset="0"/>
                </a:rPr>
                <a:t>Agent sees a list of today’s interview applicants</a:t>
              </a:r>
              <a:endParaRPr lang="en-US" sz="1800" b="0" dirty="0">
                <a:solidFill>
                  <a:srgbClr val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7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dirty="0" smtClean="0"/>
              <a:t>Software Crisis</a:t>
            </a:r>
            <a:endParaRPr lang="en-US" sz="38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81000" y="990600"/>
            <a:ext cx="8534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Programmers just programmed</a:t>
            </a:r>
          </a:p>
          <a:p>
            <a:pPr marL="502920" lvl="1" indent="-228600" fontAlgn="auto">
              <a:spcBef>
                <a:spcPts val="700"/>
              </a:spcBef>
              <a:buSzPct val="100000"/>
            </a:pPr>
            <a:r>
              <a:rPr lang="en-US" sz="2000" b="0" dirty="0" smtClean="0"/>
              <a:t>Result was ad hoc structure</a:t>
            </a:r>
          </a:p>
          <a:p>
            <a:pPr marL="502920" lvl="1" indent="-228600" fontAlgn="auto">
              <a:spcBef>
                <a:spcPts val="700"/>
              </a:spcBef>
              <a:buSzPct val="100000"/>
            </a:pPr>
            <a:r>
              <a:rPr lang="en-US" sz="2000" b="0" dirty="0" smtClean="0"/>
              <a:t>Code eventually became hard to maintain</a:t>
            </a:r>
          </a:p>
          <a:p>
            <a:pPr marL="502920" lvl="1" indent="-228600" fontAlgn="auto">
              <a:spcBef>
                <a:spcPts val="700"/>
              </a:spcBef>
              <a:buSzPct val="100000"/>
            </a:pPr>
            <a:r>
              <a:rPr lang="en-US" sz="2000" b="0" dirty="0" smtClean="0"/>
              <a:t>Managing complexity was challenging</a:t>
            </a:r>
          </a:p>
          <a:p>
            <a:pPr marL="228600" indent="-22860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The tendency towards irreducible number of errors</a:t>
            </a:r>
          </a:p>
          <a:p>
            <a:pPr marL="228600" indent="-22860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Most software development faced </a:t>
            </a:r>
          </a:p>
          <a:p>
            <a:pPr marL="502920" lvl="1" indent="-228600" fontAlgn="auto">
              <a:spcBef>
                <a:spcPts val="700"/>
              </a:spcBef>
              <a:buSzPct val="100000"/>
            </a:pPr>
            <a:r>
              <a:rPr lang="en-US" sz="2000" b="0" dirty="0" smtClean="0"/>
              <a:t>Overdue schedule</a:t>
            </a:r>
          </a:p>
          <a:p>
            <a:pPr marL="502920" lvl="1" indent="-228600" fontAlgn="auto">
              <a:spcBef>
                <a:spcPts val="700"/>
              </a:spcBef>
              <a:buSzPct val="100000"/>
            </a:pPr>
            <a:r>
              <a:rPr lang="en-US" sz="2000" b="0" dirty="0" smtClean="0"/>
              <a:t>Exceeding initial budget</a:t>
            </a:r>
          </a:p>
          <a:p>
            <a:pPr marL="502920" lvl="1" indent="-228600" fontAlgn="auto">
              <a:spcBef>
                <a:spcPts val="700"/>
              </a:spcBef>
              <a:buSzPct val="100000"/>
            </a:pPr>
            <a:r>
              <a:rPr lang="en-US" sz="2000" b="0" dirty="0" smtClean="0"/>
              <a:t>Inadequate software quality</a:t>
            </a:r>
          </a:p>
          <a:p>
            <a:pPr marL="502920" lvl="1" indent="-228600" fontAlgn="auto">
              <a:spcBef>
                <a:spcPts val="700"/>
              </a:spcBef>
              <a:buSzPct val="100000"/>
            </a:pPr>
            <a:r>
              <a:rPr lang="en-US" sz="2000" b="0" dirty="0" smtClean="0"/>
              <a:t>High software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11417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3600" smtClean="0"/>
              <a:t>Acceptance Tests in Agile Methods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1066800"/>
            <a:ext cx="1867242" cy="1051560"/>
          </a:xfrm>
          <a:prstGeom prst="rect">
            <a:avLst/>
          </a:prstGeom>
          <a:solidFill>
            <a:srgbClr val="000099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rPr>
              <a:t>Acceptance Test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rPr>
              <a:t>(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rPr>
              <a:t>Failing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rPr>
              <a:t>)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701590" y="2371344"/>
            <a:ext cx="2137610" cy="997066"/>
          </a:xfrm>
          <a:prstGeom prst="ellipse">
            <a:avLst/>
          </a:prstGeom>
          <a:solidFill>
            <a:srgbClr val="000099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rPr>
              <a:t>Change software &amp; Refactor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1852852" y="1595700"/>
            <a:ext cx="8903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2" name="Curved Connector 31"/>
          <p:cNvCxnSpPr>
            <a:endCxn id="16" idx="0"/>
          </p:cNvCxnSpPr>
          <p:nvPr/>
        </p:nvCxnSpPr>
        <p:spPr bwMode="auto">
          <a:xfrm rot="16200000" flipH="1">
            <a:off x="7098828" y="1699777"/>
            <a:ext cx="775644" cy="567490"/>
          </a:xfrm>
          <a:prstGeom prst="curvedConnector3">
            <a:avLst>
              <a:gd name="adj1" fmla="val -212"/>
            </a:avLst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0" name="Straight Arrow Connector 39"/>
          <p:cNvCxnSpPr>
            <a:stCxn id="58" idx="0"/>
          </p:cNvCxnSpPr>
          <p:nvPr/>
        </p:nvCxnSpPr>
        <p:spPr bwMode="auto">
          <a:xfrm flipV="1">
            <a:off x="1185100" y="2092955"/>
            <a:ext cx="0" cy="11226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810000" y="2819400"/>
            <a:ext cx="146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Tests archived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 flipV="1">
            <a:off x="4191000" y="2209800"/>
            <a:ext cx="443158" cy="6009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5005137" y="2068111"/>
            <a:ext cx="786063" cy="9770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5130632" y="3354307"/>
            <a:ext cx="1727368" cy="9220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517347" y="1098445"/>
            <a:ext cx="1335505" cy="994510"/>
            <a:chOff x="517347" y="1165501"/>
            <a:chExt cx="1335505" cy="99451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517347" y="1165501"/>
              <a:ext cx="1335505" cy="994510"/>
            </a:xfrm>
            <a:prstGeom prst="round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User Story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517347" y="1211647"/>
              <a:ext cx="1335505" cy="9022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455495" y="1144591"/>
            <a:ext cx="1810512" cy="902218"/>
            <a:chOff x="5733288" y="1211647"/>
            <a:chExt cx="1810512" cy="902218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5733288" y="1211647"/>
              <a:ext cx="1810512" cy="902218"/>
            </a:xfrm>
            <a:prstGeom prst="round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TDD </a:t>
              </a: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Test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5775148" y="1232949"/>
              <a:ext cx="1692452" cy="82445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251479" y="3215640"/>
            <a:ext cx="1867242" cy="1051560"/>
          </a:xfrm>
          <a:prstGeom prst="rect">
            <a:avLst/>
          </a:prstGeom>
          <a:solidFill>
            <a:srgbClr val="000099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rPr>
              <a:t>Acceptance Test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rPr>
              <a:t>(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rPr>
              <a:t>Passing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rPr>
              <a:t>)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4405563" y="4717915"/>
            <a:ext cx="2147637" cy="1078133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rPr>
              <a:t>Change software &amp; Refactor</a:t>
            </a: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7876674" y="3368410"/>
            <a:ext cx="0" cy="6031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6" name="Curved Connector 65"/>
          <p:cNvCxnSpPr/>
          <p:nvPr/>
        </p:nvCxnSpPr>
        <p:spPr bwMode="auto">
          <a:xfrm rot="5400000">
            <a:off x="7002903" y="4255813"/>
            <a:ext cx="405184" cy="134235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67" name="Group 66"/>
          <p:cNvGrpSpPr/>
          <p:nvPr/>
        </p:nvGrpSpPr>
        <p:grpSpPr>
          <a:xfrm>
            <a:off x="2383422" y="5194691"/>
            <a:ext cx="689818" cy="168442"/>
            <a:chOff x="3260558" y="3595437"/>
            <a:chExt cx="689818" cy="168442"/>
          </a:xfrm>
        </p:grpSpPr>
        <p:sp>
          <p:nvSpPr>
            <p:cNvPr id="68" name="Oval 67"/>
            <p:cNvSpPr/>
            <p:nvPr/>
          </p:nvSpPr>
          <p:spPr bwMode="auto">
            <a:xfrm>
              <a:off x="3260558" y="3595437"/>
              <a:ext cx="168442" cy="168442"/>
            </a:xfrm>
            <a:prstGeom prst="ellipse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3521246" y="3595437"/>
              <a:ext cx="168442" cy="168442"/>
            </a:xfrm>
            <a:prstGeom prst="ellipse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3781934" y="3595437"/>
              <a:ext cx="168442" cy="168442"/>
            </a:xfrm>
            <a:prstGeom prst="ellipse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71" name="Straight Arrow Connector 70"/>
          <p:cNvCxnSpPr>
            <a:stCxn id="64" idx="2"/>
          </p:cNvCxnSpPr>
          <p:nvPr/>
        </p:nvCxnSpPr>
        <p:spPr bwMode="auto">
          <a:xfrm flipH="1">
            <a:off x="3165486" y="5256982"/>
            <a:ext cx="12400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Curved Connector 71"/>
          <p:cNvCxnSpPr>
            <a:endCxn id="58" idx="2"/>
          </p:cNvCxnSpPr>
          <p:nvPr/>
        </p:nvCxnSpPr>
        <p:spPr bwMode="auto">
          <a:xfrm rot="10800000">
            <a:off x="1185101" y="4267200"/>
            <a:ext cx="1102071" cy="1012612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133600" y="4182070"/>
            <a:ext cx="2833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Continue adding TDD tests until acceptance test passes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53200" y="5297269"/>
            <a:ext cx="257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Refactoring avoids maintenance debt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7048836" y="3895344"/>
            <a:ext cx="1637964" cy="902218"/>
            <a:chOff x="7010400" y="4050782"/>
            <a:chExt cx="1637964" cy="902218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7040880" y="4050782"/>
              <a:ext cx="1599364" cy="902218"/>
            </a:xfrm>
            <a:prstGeom prst="round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TDD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Test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2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10400" y="4138315"/>
              <a:ext cx="1637964" cy="73848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155008" y="6093023"/>
            <a:ext cx="13689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[AO, 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p.60]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202" name="Straight Arrow Connector 201"/>
          <p:cNvCxnSpPr/>
          <p:nvPr/>
        </p:nvCxnSpPr>
        <p:spPr bwMode="auto">
          <a:xfrm>
            <a:off x="4614592" y="1595700"/>
            <a:ext cx="8778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1798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41" grpId="0"/>
      <p:bldP spid="58" grpId="0" animBg="1"/>
      <p:bldP spid="64" grpId="0" animBg="1"/>
      <p:bldP spid="73" grpId="0"/>
      <p:bldP spid="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Doubles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982662"/>
            <a:ext cx="8686800" cy="5113338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An </a:t>
            </a:r>
            <a:r>
              <a:rPr lang="en-US" sz="2200" dirty="0"/>
              <a:t>object that can stand in for a real object in a </a:t>
            </a:r>
            <a:r>
              <a:rPr lang="en-US" sz="2200" dirty="0" smtClean="0"/>
              <a:t>test</a:t>
            </a:r>
            <a:endParaRPr lang="en-US" sz="2200" dirty="0"/>
          </a:p>
          <a:p>
            <a:r>
              <a:rPr lang="en-US" sz="2200" dirty="0" smtClean="0"/>
              <a:t>Stand in for dependencies</a:t>
            </a:r>
          </a:p>
          <a:p>
            <a:r>
              <a:rPr lang="en-US" sz="2200" dirty="0" smtClean="0"/>
              <a:t>Separation of concerns</a:t>
            </a:r>
            <a:endParaRPr lang="en-US" sz="2200" dirty="0" smtClean="0"/>
          </a:p>
          <a:p>
            <a:r>
              <a:rPr lang="en-US" sz="2200" dirty="0" smtClean="0"/>
              <a:t>Replace object with double if real object is </a:t>
            </a:r>
          </a:p>
          <a:p>
            <a:pPr lvl="1">
              <a:spcBef>
                <a:spcPts val="700"/>
              </a:spcBef>
            </a:pPr>
            <a:r>
              <a:rPr lang="en-US" sz="2000" dirty="0" smtClean="0"/>
              <a:t>Too slow</a:t>
            </a:r>
          </a:p>
          <a:p>
            <a:pPr lvl="1">
              <a:spcBef>
                <a:spcPts val="700"/>
              </a:spcBef>
            </a:pPr>
            <a:r>
              <a:rPr lang="en-US" sz="2000" dirty="0" smtClean="0"/>
              <a:t>Not available</a:t>
            </a:r>
          </a:p>
          <a:p>
            <a:pPr lvl="1">
              <a:spcBef>
                <a:spcPts val="700"/>
              </a:spcBef>
            </a:pPr>
            <a:r>
              <a:rPr lang="en-US" sz="2000" dirty="0" smtClean="0"/>
              <a:t>Depends on something that is not available</a:t>
            </a:r>
          </a:p>
          <a:p>
            <a:pPr lvl="1">
              <a:spcBef>
                <a:spcPts val="700"/>
              </a:spcBef>
            </a:pPr>
            <a:r>
              <a:rPr lang="en-US" sz="2000" dirty="0" smtClean="0"/>
              <a:t>Too difficult to instantiate or configure for a test</a:t>
            </a:r>
          </a:p>
          <a:p>
            <a:pPr lvl="2">
              <a:spcBef>
                <a:spcPts val="500"/>
              </a:spcBef>
            </a:pPr>
            <a:r>
              <a:rPr lang="en-US" sz="1800" dirty="0" smtClean="0"/>
              <a:t>How to test exceptions such as</a:t>
            </a:r>
            <a:endParaRPr lang="en-US" sz="1800" dirty="0" smtClean="0"/>
          </a:p>
          <a:p>
            <a:pPr lvl="3"/>
            <a:r>
              <a:rPr lang="en-US" sz="1800" dirty="0" smtClean="0"/>
              <a:t>Dead code?</a:t>
            </a:r>
          </a:p>
          <a:p>
            <a:pPr lvl="3"/>
            <a:r>
              <a:rPr lang="en-US" sz="1800" dirty="0" smtClean="0"/>
              <a:t>An unplugged network cable?</a:t>
            </a:r>
          </a:p>
          <a:p>
            <a:pPr lvl="2">
              <a:spcBef>
                <a:spcPts val="500"/>
              </a:spcBef>
            </a:pPr>
            <a:r>
              <a:rPr lang="en-US" sz="1800" dirty="0" smtClean="0"/>
              <a:t>How to interact with something that is nondeterministic?</a:t>
            </a:r>
            <a:endParaRPr lang="en-US" sz="18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7304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Doubles (2)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982662"/>
            <a:ext cx="8686800" cy="55705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Stub: simplest possible implementation</a:t>
            </a:r>
            <a:endParaRPr lang="en-US" sz="2200" dirty="0"/>
          </a:p>
          <a:p>
            <a:r>
              <a:rPr lang="en-US" sz="2200" dirty="0" smtClean="0"/>
              <a:t>Fake: more sophisticated implementation (still hand coded)</a:t>
            </a:r>
          </a:p>
          <a:p>
            <a:r>
              <a:rPr lang="en-US" sz="2200" dirty="0" smtClean="0"/>
              <a:t>Mock: implementation usually generated by tool</a:t>
            </a:r>
          </a:p>
          <a:p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Testing </a:t>
            </a:r>
            <a:r>
              <a:rPr lang="en-US" sz="2200" dirty="0"/>
              <a:t>for </a:t>
            </a:r>
            <a:r>
              <a:rPr lang="en-US" sz="2200" dirty="0" smtClean="0"/>
              <a:t>states</a:t>
            </a:r>
            <a:endParaRPr lang="en-US" sz="2200" dirty="0"/>
          </a:p>
          <a:p>
            <a:pPr marL="581025" indent="-158750">
              <a:spcBef>
                <a:spcPts val="700"/>
              </a:spcBef>
            </a:pPr>
            <a:r>
              <a:rPr lang="en-US" sz="2000" dirty="0" smtClean="0"/>
              <a:t>Verify </a:t>
            </a:r>
            <a:r>
              <a:rPr lang="en-US" sz="2000" dirty="0"/>
              <a:t>how an object </a:t>
            </a:r>
            <a:r>
              <a:rPr lang="en-US" sz="2000" dirty="0" smtClean="0"/>
              <a:t>listens .. consistency</a:t>
            </a:r>
          </a:p>
          <a:p>
            <a:pPr marL="0" indent="0">
              <a:buNone/>
            </a:pPr>
            <a:r>
              <a:rPr lang="en-US" sz="2200" dirty="0"/>
              <a:t>Testing for interactions</a:t>
            </a:r>
          </a:p>
          <a:p>
            <a:pPr marL="635000" indent="-158750">
              <a:spcBef>
                <a:spcPts val="700"/>
              </a:spcBef>
            </a:pPr>
            <a:r>
              <a:rPr lang="en-US" sz="2000" dirty="0"/>
              <a:t>Verify how an object talks to its collaborators</a:t>
            </a:r>
          </a:p>
          <a:p>
            <a:pPr marL="581025" indent="-158750">
              <a:spcBef>
                <a:spcPts val="700"/>
              </a:spcBef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124200"/>
            <a:ext cx="8534400" cy="533400"/>
          </a:xfrm>
          <a:prstGeom prst="rect">
            <a:avLst/>
          </a:prstGeom>
          <a:solidFill>
            <a:srgbClr val="000099"/>
          </a:solidFill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en-US" sz="2200" b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Did the expected methods calls happen in the right order? </a:t>
            </a:r>
            <a:endParaRPr lang="en-US" sz="22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0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 Double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838200"/>
            <a:ext cx="6096000" cy="592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433982" y="5509736"/>
            <a:ext cx="1676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[Lasse </a:t>
            </a:r>
            <a:r>
              <a:rPr lang="en-US" sz="14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Koskela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Test Driven, p.114]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 Double (2)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04517"/>
            <a:ext cx="5867400" cy="582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433982" y="5509736"/>
            <a:ext cx="1676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[Lasse </a:t>
            </a:r>
            <a:r>
              <a:rPr lang="en-US" sz="14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Koskela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Test Driven, p.117]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Summary</a:t>
            </a:r>
            <a:endParaRPr lang="en-US" sz="3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982662"/>
            <a:ext cx="8686800" cy="5113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More companies are putting testing first</a:t>
            </a:r>
          </a:p>
          <a:p>
            <a:r>
              <a:rPr lang="en-US" sz="2000" dirty="0" smtClean="0"/>
              <a:t>This can decrease cost and increase quality</a:t>
            </a:r>
          </a:p>
          <a:p>
            <a:r>
              <a:rPr lang="en-US" sz="2000" dirty="0" smtClean="0"/>
              <a:t>The definition of “Correctness” becomes restricted but practical</a:t>
            </a:r>
          </a:p>
          <a:p>
            <a:r>
              <a:rPr lang="en-US" sz="2000" dirty="0" smtClean="0"/>
              <a:t>We embrace evolutionary design</a:t>
            </a:r>
          </a:p>
          <a:p>
            <a:r>
              <a:rPr lang="en-US" sz="2000" dirty="0" smtClean="0"/>
              <a:t>We use test harness as guardian </a:t>
            </a:r>
          </a:p>
          <a:p>
            <a:r>
              <a:rPr lang="en-US" sz="2000" dirty="0" smtClean="0"/>
              <a:t>To facilitate the testing process, sometimes we need test doubles. </a:t>
            </a:r>
          </a:p>
          <a:p>
            <a:endParaRPr lang="en-US" sz="2000" dirty="0" smtClean="0"/>
          </a:p>
          <a:p>
            <a:r>
              <a:rPr lang="en-US" sz="2000" dirty="0" smtClean="0"/>
              <a:t>More TDD and test doubles  </a:t>
            </a:r>
            <a:r>
              <a:rPr lang="is-IS" sz="2000" dirty="0" smtClean="0"/>
              <a:t>… later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56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dirty="0" smtClean="0"/>
              <a:t>Planned Design</a:t>
            </a:r>
            <a:endParaRPr lang="en-US" sz="3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1905000"/>
            <a:ext cx="6934200" cy="4267200"/>
            <a:chOff x="152400" y="2020826"/>
            <a:chExt cx="5038778" cy="3355846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2020826"/>
              <a:ext cx="5038778" cy="3355846"/>
              <a:chOff x="152400" y="2020826"/>
              <a:chExt cx="5038778" cy="335584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52400" y="2020826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Requirements 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Analysis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902" y="2740152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Architectural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Design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6702" y="3456432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Subsystem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Design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11502" y="4178808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Detailed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Design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16302" y="4919472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Implementation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093898" y="2020826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Acceptance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89098" y="2740152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System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484298" y="3456432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Integration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79498" y="4178808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Module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895600" y="4919472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Unit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2316" y="2464308"/>
              <a:ext cx="1060704" cy="2651760"/>
              <a:chOff x="242316" y="2464308"/>
              <a:chExt cx="1060704" cy="2651760"/>
            </a:xfrm>
          </p:grpSpPr>
          <p:cxnSp>
            <p:nvCxnSpPr>
              <p:cNvPr id="18" name="Elbow Connector 17"/>
              <p:cNvCxnSpPr/>
              <p:nvPr/>
            </p:nvCxnSpPr>
            <p:spPr>
              <a:xfrm rot="16200000" flipH="1">
                <a:off x="73152" y="2633472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387373" y="3346704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16200000" flipH="1">
                <a:off x="676656" y="4069080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/>
              <p:nvPr/>
            </p:nvCxnSpPr>
            <p:spPr>
              <a:xfrm rot="16200000" flipH="1">
                <a:off x="978408" y="4791456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flipH="1">
              <a:off x="3962400" y="2464308"/>
              <a:ext cx="1060704" cy="2651760"/>
              <a:chOff x="440436" y="2464308"/>
              <a:chExt cx="1060704" cy="2651760"/>
            </a:xfrm>
          </p:grpSpPr>
          <p:cxnSp>
            <p:nvCxnSpPr>
              <p:cNvPr id="14" name="Elbow Connector 13"/>
              <p:cNvCxnSpPr/>
              <p:nvPr/>
            </p:nvCxnSpPr>
            <p:spPr>
              <a:xfrm rot="16200000" flipH="1">
                <a:off x="271272" y="2633472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 rot="16200000" flipH="1">
                <a:off x="585493" y="3346704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/>
              <p:nvPr/>
            </p:nvCxnSpPr>
            <p:spPr>
              <a:xfrm rot="16200000" flipH="1">
                <a:off x="874776" y="4069080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/>
              <p:nvPr/>
            </p:nvCxnSpPr>
            <p:spPr>
              <a:xfrm rot="16200000" flipH="1">
                <a:off x="1176528" y="4791456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2438400" y="4406879"/>
              <a:ext cx="583036" cy="529"/>
            </a:xfrm>
            <a:prstGeom prst="straightConnector1">
              <a:avLst/>
            </a:prstGeom>
            <a:ln>
              <a:solidFill>
                <a:srgbClr val="FFFF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36934" y="3659262"/>
              <a:ext cx="1215866" cy="0"/>
            </a:xfrm>
            <a:prstGeom prst="straightConnector1">
              <a:avLst/>
            </a:prstGeom>
            <a:ln>
              <a:solidFill>
                <a:srgbClr val="FFFF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34462" y="2953512"/>
              <a:ext cx="1810512" cy="0"/>
            </a:xfrm>
            <a:prstGeom prst="straightConnector1">
              <a:avLst/>
            </a:prstGeom>
            <a:ln>
              <a:solidFill>
                <a:srgbClr val="FFFF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572768" y="2240280"/>
              <a:ext cx="2377440" cy="0"/>
            </a:xfrm>
            <a:prstGeom prst="straightConnector1">
              <a:avLst/>
            </a:prstGeom>
            <a:ln>
              <a:solidFill>
                <a:srgbClr val="FFFF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3015144" y="2209800"/>
            <a:ext cx="17115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</a:t>
            </a:r>
          </a:p>
          <a:p>
            <a:pPr algn="ctr"/>
            <a:endParaRPr lang="en-US" sz="12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Design</a:t>
            </a:r>
          </a:p>
          <a:p>
            <a:pPr algn="ctr"/>
            <a:endParaRPr lang="en-US" sz="18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Information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34" name="Straight Arrow Connector 33"/>
          <p:cNvCxnSpPr>
            <a:stCxn id="26" idx="3"/>
            <a:endCxn id="31" idx="1"/>
          </p:cNvCxnSpPr>
          <p:nvPr/>
        </p:nvCxnSpPr>
        <p:spPr>
          <a:xfrm>
            <a:off x="3592038" y="5881519"/>
            <a:ext cx="41166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52400" y="6019800"/>
            <a:ext cx="13689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[AO, p.23]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67600" y="1978223"/>
            <a:ext cx="1559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Validation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90257" y="4516150"/>
            <a:ext cx="1637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Verification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239000" y="2848825"/>
            <a:ext cx="274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91400" y="2848825"/>
            <a:ext cx="0" cy="332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39000" y="6170522"/>
            <a:ext cx="274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39000" y="2195682"/>
            <a:ext cx="32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381000" y="990600"/>
            <a:ext cx="8534400" cy="1042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700"/>
              </a:spcBef>
              <a:buSzPct val="100000"/>
            </a:pPr>
            <a:r>
              <a:rPr lang="en-US" sz="2000" b="0" dirty="0" smtClean="0"/>
              <a:t>Heavy reliance on upfront analysis</a:t>
            </a:r>
          </a:p>
          <a:p>
            <a:pPr marL="228600" indent="-228600" fontAlgn="auto">
              <a:spcBef>
                <a:spcPts val="700"/>
              </a:spcBef>
              <a:buSzPct val="100000"/>
            </a:pPr>
            <a:r>
              <a:rPr lang="en-US" sz="2000" b="0" dirty="0" smtClean="0"/>
              <a:t>On time and on budget</a:t>
            </a:r>
          </a:p>
        </p:txBody>
      </p:sp>
    </p:spTree>
    <p:extLst>
      <p:ext uri="{BB962C8B-B14F-4D97-AF65-F5344CB8AC3E}">
        <p14:creationId xmlns:p14="http://schemas.microsoft.com/office/powerpoint/2010/main" val="14725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Traditional Cost-of-Change </a:t>
            </a:r>
            <a:r>
              <a:rPr lang="en-US" sz="3600" dirty="0" smtClean="0"/>
              <a:t>Curve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982662"/>
            <a:ext cx="8686800" cy="15319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Traditional software development methods </a:t>
            </a:r>
          </a:p>
          <a:p>
            <a:pPr lvl="1"/>
            <a:r>
              <a:rPr lang="en-US" sz="2000" dirty="0" smtClean="0"/>
              <a:t>Focus: extensive modeling and up front analysis</a:t>
            </a:r>
          </a:p>
          <a:p>
            <a:pPr lvl="1"/>
            <a:r>
              <a:rPr lang="en-US" sz="2000" dirty="0" smtClean="0"/>
              <a:t>Goal: reveal problems and changes as early as possible</a:t>
            </a:r>
            <a:endParaRPr lang="en-US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990600"/>
            <a:ext cx="7239000" cy="5000100"/>
            <a:chOff x="-78230" y="733927"/>
            <a:chExt cx="8079230" cy="5637774"/>
          </a:xfrm>
        </p:grpSpPr>
        <p:sp>
          <p:nvSpPr>
            <p:cNvPr id="6" name="Rectangle 5"/>
            <p:cNvSpPr/>
            <p:nvPr/>
          </p:nvSpPr>
          <p:spPr bwMode="auto">
            <a:xfrm>
              <a:off x="1295400" y="2286000"/>
              <a:ext cx="6705600" cy="408570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2566768" y="5610634"/>
              <a:ext cx="3669632" cy="120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2566768" y="2519864"/>
              <a:ext cx="0" cy="31161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656860" y="5622666"/>
              <a:ext cx="0" cy="30079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5326500" y="5642711"/>
              <a:ext cx="0" cy="30079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 rot="16200000">
              <a:off x="1599589" y="4776801"/>
              <a:ext cx="724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Delta</a:t>
              </a:r>
              <a:endParaRPr lang="en-US" sz="16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2301394" y="5408716"/>
              <a:ext cx="135546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301394" y="4528603"/>
              <a:ext cx="303356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2217972" y="4528603"/>
              <a:ext cx="0" cy="85626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288633" y="5408716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Time</a:t>
              </a:r>
              <a:endParaRPr lang="en-US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897261" y="2721388"/>
              <a:ext cx="6896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Cost</a:t>
              </a:r>
              <a:endParaRPr lang="en-US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1977" y="2366368"/>
              <a:ext cx="3573889" cy="3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More work must be revised</a:t>
              </a:r>
              <a:endParaRPr lang="en-US" sz="16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49143" y="2712298"/>
              <a:ext cx="3775657" cy="3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Root </a:t>
              </a:r>
              <a:r>
                <a:rPr lang="en-US" sz="16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problem </a:t>
              </a:r>
              <a:r>
                <a:rPr lang="en-US" sz="16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is harder to find</a:t>
              </a:r>
              <a:endParaRPr lang="en-US" sz="16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4578" y="5875330"/>
              <a:ext cx="984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Original</a:t>
              </a:r>
              <a:endParaRPr lang="en-US" sz="16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4685" y="5895375"/>
              <a:ext cx="1040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Revision</a:t>
              </a:r>
              <a:endParaRPr lang="en-US" sz="16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" name="Arc 20"/>
            <p:cNvSpPr/>
            <p:nvPr/>
          </p:nvSpPr>
          <p:spPr bwMode="auto">
            <a:xfrm rot="10800000" flipH="1">
              <a:off x="-78230" y="733927"/>
              <a:ext cx="6021830" cy="4752472"/>
            </a:xfrm>
            <a:prstGeom prst="arc">
              <a:avLst>
                <a:gd name="adj1" fmla="val 16200000"/>
                <a:gd name="adj2" fmla="val 21522412"/>
              </a:avLst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55008" y="6093023"/>
            <a:ext cx="13689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[AO, 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p.55]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Increased Emphasis on Testing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35062"/>
            <a:ext cx="8458200" cy="1379538"/>
          </a:xfrm>
          <a:solidFill>
            <a:srgbClr val="000099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200"/>
              </a:spcBef>
              <a:buNone/>
            </a:pPr>
            <a:r>
              <a:rPr lang="en-US" sz="2200" dirty="0" smtClean="0"/>
              <a:t>If high-quality testing is not centrally and deeply embedded in your development process,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200" dirty="0" smtClean="0"/>
              <a:t>your project is at high risk for failure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81000" y="2743200"/>
            <a:ext cx="8305800" cy="224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200" b="0" dirty="0" smtClean="0"/>
              <a:t>Fail in the technical sense</a:t>
            </a:r>
          </a:p>
          <a:p>
            <a:pPr lvl="1" fontAlgn="auto"/>
            <a:r>
              <a:rPr lang="en-US" sz="2000" b="0" dirty="0" smtClean="0"/>
              <a:t>Lose control of what the code actually does</a:t>
            </a:r>
          </a:p>
          <a:p>
            <a:pPr fontAlgn="auto">
              <a:spcBef>
                <a:spcPts val="2000"/>
              </a:spcBef>
            </a:pPr>
            <a:r>
              <a:rPr lang="en-US" sz="2200" b="0" dirty="0" smtClean="0"/>
              <a:t>Fail in the business sense</a:t>
            </a:r>
          </a:p>
          <a:p>
            <a:pPr lvl="1" fontAlgn="auto"/>
            <a:r>
              <a:rPr lang="en-US" sz="2000" b="0" dirty="0" smtClean="0"/>
              <a:t>Your competitors roll out better functionality faster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1556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Assumptions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81000" y="990600"/>
            <a:ext cx="8534400" cy="224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en-US" sz="2200" b="0" dirty="0" smtClean="0"/>
              <a:t>Modeling and analysis can identify potential problems early in development</a:t>
            </a:r>
          </a:p>
          <a:p>
            <a:pPr marL="457200" indent="-457200" fontAlgn="auto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en-US" sz="2200" b="0" dirty="0" smtClean="0"/>
              <a:t>Saving implied by the cost-of-change curve justify the cost of modeling and analysis over the life of the project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3429000"/>
            <a:ext cx="85344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These assumptions are true if the requirements are always </a:t>
            </a:r>
            <a:r>
              <a:rPr lang="en-US" sz="2200" b="0" dirty="0" smtClean="0">
                <a:solidFill>
                  <a:srgbClr val="FFFF00"/>
                </a:solidFill>
              </a:rPr>
              <a:t>complete</a:t>
            </a:r>
            <a:r>
              <a:rPr lang="en-US" sz="2200" b="0" dirty="0" smtClean="0"/>
              <a:t> and </a:t>
            </a:r>
            <a:r>
              <a:rPr lang="en-US" sz="2200" b="0" dirty="0" smtClean="0">
                <a:solidFill>
                  <a:srgbClr val="FFFF00"/>
                </a:solidFill>
              </a:rPr>
              <a:t>current</a:t>
            </a:r>
          </a:p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In reality, customers keep changing their mind</a:t>
            </a:r>
          </a:p>
          <a:p>
            <a:pPr marL="298450" indent="-29845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Changes reflect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634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Evolutionary Design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90600"/>
            <a:ext cx="8534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Traditional design advice says to</a:t>
            </a:r>
            <a:r>
              <a:rPr lang="en-US" sz="2200" b="0" dirty="0" smtClean="0">
                <a:sym typeface="Wingdings"/>
              </a:rPr>
              <a:t> anticipate changes</a:t>
            </a:r>
          </a:p>
          <a:p>
            <a:pPr marL="228600" indent="-228600" fontAlgn="auto">
              <a:buSzPct val="100000"/>
            </a:pPr>
            <a:r>
              <a:rPr lang="en-US" sz="2200" b="0" dirty="0" smtClean="0">
                <a:sym typeface="Wingdings"/>
              </a:rPr>
              <a:t>Designers often anticipate changes that don’t happen</a:t>
            </a:r>
          </a:p>
          <a:p>
            <a:pPr marL="228600" indent="-228600" fontAlgn="auto">
              <a:buSzPct val="100000"/>
            </a:pPr>
            <a:r>
              <a:rPr lang="en-US" sz="2200" b="0" dirty="0" smtClean="0">
                <a:sym typeface="Wingdings"/>
              </a:rPr>
              <a:t>Both anticipated and unanticipated changes affect design</a:t>
            </a:r>
            <a:endParaRPr lang="en-US" sz="1800" b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5008" y="6169223"/>
            <a:ext cx="1673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[AO, 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Agile Test]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4362" y="2819400"/>
            <a:ext cx="7621438" cy="3124200"/>
            <a:chOff x="379476" y="2514600"/>
            <a:chExt cx="8078724" cy="3657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553200" y="3352800"/>
              <a:ext cx="1905000" cy="1600200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Evolving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 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Design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272589" y="4495800"/>
              <a:ext cx="2671011" cy="1676400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Unanticipated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    Change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388894" y="2514600"/>
              <a:ext cx="2438400" cy="1676400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Anticipated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    Change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79476" y="3276600"/>
              <a:ext cx="2667000" cy="1676400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   </a:t>
              </a:r>
              <a:r>
                <a:rPr lang="en-US" sz="1800" b="0" i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A</a:t>
              </a: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nticipated</a:t>
              </a:r>
              <a:endParaRPr lang="en-US" sz="1800" b="0" i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  change that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doesn’t </a:t>
              </a:r>
              <a:r>
                <a:rPr lang="en-US" sz="1800" b="0" i="1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h</a:t>
              </a:r>
              <a:r>
                <a:rPr lang="en-US" sz="1800" b="0" i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appen</a:t>
              </a:r>
              <a:endPara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5827294" y="3352800"/>
              <a:ext cx="725906" cy="152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5943600" y="4876800"/>
              <a:ext cx="685800" cy="457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522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90600"/>
            <a:ext cx="8534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Agile methods start by recognizing that </a:t>
            </a:r>
            <a:r>
              <a:rPr lang="en-US" sz="2200" b="0" dirty="0" smtClean="0">
                <a:solidFill>
                  <a:srgbClr val="FFFF00"/>
                </a:solidFill>
              </a:rPr>
              <a:t>neither assumption is valid</a:t>
            </a:r>
            <a:r>
              <a:rPr lang="en-US" sz="2200" b="0" dirty="0" smtClean="0"/>
              <a:t> for many current software projects</a:t>
            </a:r>
          </a:p>
          <a:p>
            <a:pPr marL="635000" lvl="1" indent="-265113" fontAlgn="auto">
              <a:spcBef>
                <a:spcPts val="700"/>
              </a:spcBef>
              <a:buSzPct val="100000"/>
            </a:pPr>
            <a:r>
              <a:rPr lang="en-US" sz="1800" b="0" dirty="0" smtClean="0"/>
              <a:t>Software engineers are not good at developing requirements</a:t>
            </a:r>
          </a:p>
          <a:p>
            <a:pPr marL="635000" lvl="1" indent="-265113" fontAlgn="auto">
              <a:spcBef>
                <a:spcPts val="200"/>
              </a:spcBef>
              <a:buSzPct val="100000"/>
            </a:pPr>
            <a:r>
              <a:rPr lang="en-US" sz="1800" b="0" dirty="0" smtClean="0"/>
              <a:t>We do not anticipate many changes</a:t>
            </a:r>
          </a:p>
          <a:p>
            <a:pPr marL="635000" lvl="1" indent="-265113" fontAlgn="auto">
              <a:spcBef>
                <a:spcPts val="200"/>
              </a:spcBef>
              <a:buSzPct val="100000"/>
            </a:pPr>
            <a:r>
              <a:rPr lang="en-US" sz="1800" b="0" dirty="0" smtClean="0"/>
              <a:t>Many of the changes we do anticipate are not needed</a:t>
            </a:r>
          </a:p>
          <a:p>
            <a:pPr marL="228600" indent="-228600" fontAlgn="auto">
              <a:spcBef>
                <a:spcPts val="2400"/>
              </a:spcBef>
              <a:buSzPct val="100000"/>
            </a:pPr>
            <a:r>
              <a:rPr lang="en-US" sz="2200" b="0" dirty="0" smtClean="0"/>
              <a:t>Requirements (and other non-executable artifacts) tend to go </a:t>
            </a:r>
            <a:r>
              <a:rPr lang="en-US" sz="2200" b="0" dirty="0" smtClean="0">
                <a:solidFill>
                  <a:srgbClr val="FFFF00"/>
                </a:solidFill>
              </a:rPr>
              <a:t>out of date </a:t>
            </a:r>
            <a:r>
              <a:rPr lang="en-US" sz="2200" b="0" dirty="0" smtClean="0"/>
              <a:t>very quickly</a:t>
            </a:r>
          </a:p>
          <a:p>
            <a:pPr marL="635000" lvl="1" indent="-265113" fontAlgn="auto">
              <a:spcBef>
                <a:spcPts val="700"/>
              </a:spcBef>
              <a:buSzPct val="100000"/>
            </a:pPr>
            <a:r>
              <a:rPr lang="en-US" sz="1800" b="0" dirty="0" smtClean="0"/>
              <a:t>We seldom take time to update them</a:t>
            </a:r>
          </a:p>
          <a:p>
            <a:pPr marL="635000" lvl="1" indent="-265113" fontAlgn="auto">
              <a:spcBef>
                <a:spcPts val="200"/>
              </a:spcBef>
              <a:buSzPct val="100000"/>
            </a:pPr>
            <a:r>
              <a:rPr lang="en-US" sz="1800" b="0" dirty="0" smtClean="0"/>
              <a:t>Many current software projects change continuously</a:t>
            </a:r>
            <a:endParaRPr lang="en-US" sz="2200" b="0" dirty="0" smtClean="0"/>
          </a:p>
          <a:p>
            <a:pPr marL="228600" indent="-228600" fontAlgn="auto">
              <a:spcBef>
                <a:spcPts val="2000"/>
              </a:spcBef>
              <a:buSzPct val="100000"/>
            </a:pPr>
            <a:endParaRPr lang="en-US" sz="1800" b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5008" y="6169223"/>
            <a:ext cx="1673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[AO, 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Agile Test]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vs. Agile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90600"/>
            <a:ext cx="85344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2000"/>
              </a:spcBef>
              <a:buSzPct val="100000"/>
            </a:pPr>
            <a:r>
              <a:rPr lang="en-US" sz="2200" b="0" dirty="0" smtClean="0"/>
              <a:t>What does it mean if your design needs to change?</a:t>
            </a:r>
          </a:p>
          <a:p>
            <a:pPr marL="523875" indent="-238125" fontAlgn="auto">
              <a:spcBef>
                <a:spcPts val="700"/>
              </a:spcBef>
              <a:buSzPct val="100000"/>
            </a:pPr>
            <a:r>
              <a:rPr lang="en-US" sz="1800" b="0" dirty="0" smtClean="0"/>
              <a:t>Traditional: Failure in prior design process?</a:t>
            </a:r>
          </a:p>
          <a:p>
            <a:pPr marL="523875" indent="-238125" fontAlgn="auto">
              <a:spcBef>
                <a:spcPts val="700"/>
              </a:spcBef>
              <a:buSzPct val="100000"/>
            </a:pPr>
            <a:r>
              <a:rPr lang="en-US" sz="1800" b="0" dirty="0" smtClean="0"/>
              <a:t>Agile: Normal first class problem in software engineering?</a:t>
            </a:r>
          </a:p>
          <a:p>
            <a:pPr marL="228600" indent="-228600" fontAlgn="auto">
              <a:spcBef>
                <a:spcPts val="2400"/>
              </a:spcBef>
              <a:buSzPct val="100000"/>
            </a:pPr>
            <a:r>
              <a:rPr lang="en-US" sz="2200" b="0" dirty="0" smtClean="0"/>
              <a:t>Agile </a:t>
            </a:r>
            <a:r>
              <a:rPr lang="en-US" sz="2200" b="0" dirty="0"/>
              <a:t>methods expect software to </a:t>
            </a:r>
            <a:r>
              <a:rPr lang="en-US" sz="2200" b="0" dirty="0">
                <a:solidFill>
                  <a:srgbClr val="FFFF00"/>
                </a:solidFill>
              </a:rPr>
              <a:t>start small and evolve </a:t>
            </a:r>
            <a:r>
              <a:rPr lang="en-US" sz="2200" b="0" dirty="0"/>
              <a:t>over time</a:t>
            </a:r>
          </a:p>
          <a:p>
            <a:pPr marL="635000" lvl="1" indent="-265113" fontAlgn="auto">
              <a:spcBef>
                <a:spcPts val="700"/>
              </a:spcBef>
              <a:buSzPct val="100000"/>
            </a:pPr>
            <a:r>
              <a:rPr lang="en-US" sz="1800" b="0" dirty="0"/>
              <a:t>Embraces software evolution instead of fighting it</a:t>
            </a:r>
            <a:endParaRPr lang="en-US" sz="2000" b="0" dirty="0"/>
          </a:p>
          <a:p>
            <a:pPr marL="523875" indent="-238125" fontAlgn="auto">
              <a:spcBef>
                <a:spcPts val="2000"/>
              </a:spcBef>
              <a:buSzPct val="100000"/>
            </a:pPr>
            <a:endParaRPr lang="en-US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15362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14629</TotalTime>
  <Words>1093</Words>
  <Application>Microsoft Macintosh PowerPoint</Application>
  <PresentationFormat>On-screen Show (4:3)</PresentationFormat>
  <Paragraphs>209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Apple Braille</vt:lpstr>
      <vt:lpstr>Calibri</vt:lpstr>
      <vt:lpstr>Century Schoolbook</vt:lpstr>
      <vt:lpstr>Gill Sans MT</vt:lpstr>
      <vt:lpstr>Times New Roman</vt:lpstr>
      <vt:lpstr>Verdana</vt:lpstr>
      <vt:lpstr>Wingdings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Putting Testing First  CS 4501 / 6501  Software Testing</vt:lpstr>
      <vt:lpstr>Software Crisis</vt:lpstr>
      <vt:lpstr>Planned Design</vt:lpstr>
      <vt:lpstr>Traditional Cost-of-Change Curve</vt:lpstr>
      <vt:lpstr>Increased Emphasis on Testing</vt:lpstr>
      <vt:lpstr>Traditional Assumptions</vt:lpstr>
      <vt:lpstr>Supporting Evolutionary Design</vt:lpstr>
      <vt:lpstr>Agile Methods</vt:lpstr>
      <vt:lpstr>Traditional vs. Agile</vt:lpstr>
      <vt:lpstr>Defect Discovery:  Traditional vs. Agile</vt:lpstr>
      <vt:lpstr>Managing the Cost Curve</vt:lpstr>
      <vt:lpstr>Test Harness as Guardian</vt:lpstr>
      <vt:lpstr>Testing as Central Activity</vt:lpstr>
      <vt:lpstr>Testing as Central Activity: TDD</vt:lpstr>
      <vt:lpstr>Test Harness Verify Correctness</vt:lpstr>
      <vt:lpstr>Continuous Integration</vt:lpstr>
      <vt:lpstr>Continuous Integration</vt:lpstr>
      <vt:lpstr>System Tests in Agile Methods</vt:lpstr>
      <vt:lpstr>User Stories</vt:lpstr>
      <vt:lpstr>Acceptance Tests in Agile Methods</vt:lpstr>
      <vt:lpstr>Test Doubles</vt:lpstr>
      <vt:lpstr>Test Doubles (2)</vt:lpstr>
      <vt:lpstr>Example Test Double</vt:lpstr>
      <vt:lpstr>Example Test Double (2)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1197</cp:revision>
  <cp:lastPrinted>2017-06-01T12:36:04Z</cp:lastPrinted>
  <dcterms:created xsi:type="dcterms:W3CDTF">2017-07-01T01:04:54Z</dcterms:created>
  <dcterms:modified xsi:type="dcterms:W3CDTF">2017-09-07T14:34:32Z</dcterms:modified>
  <cp:category/>
</cp:coreProperties>
</file>