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5" r:id="rId3"/>
    <p:sldId id="258" r:id="rId4"/>
    <p:sldId id="260" r:id="rId5"/>
    <p:sldId id="296" r:id="rId6"/>
    <p:sldId id="267" r:id="rId7"/>
    <p:sldId id="268" r:id="rId8"/>
    <p:sldId id="269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2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3" r:id="rId28"/>
    <p:sldId id="286" r:id="rId29"/>
    <p:sldId id="287" r:id="rId30"/>
    <p:sldId id="289" r:id="rId31"/>
    <p:sldId id="288" r:id="rId32"/>
    <p:sldId id="290" r:id="rId33"/>
    <p:sldId id="264" r:id="rId34"/>
    <p:sldId id="291" r:id="rId35"/>
    <p:sldId id="292" r:id="rId36"/>
    <p:sldId id="293" r:id="rId37"/>
    <p:sldId id="294" r:id="rId38"/>
    <p:sldId id="266" r:id="rId39"/>
    <p:sldId id="295" r:id="rId40"/>
    <p:sldId id="25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6699"/>
    <a:srgbClr val="007AAA"/>
    <a:srgbClr val="004479"/>
    <a:srgbClr val="FFFDA9"/>
    <a:srgbClr val="000099"/>
    <a:srgbClr val="669966"/>
    <a:srgbClr val="FFFF66"/>
    <a:srgbClr val="99CC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4651"/>
  </p:normalViewPr>
  <p:slideViewPr>
    <p:cSldViewPr snapToGrid="0" snapToObjects="1">
      <p:cViewPr>
        <p:scale>
          <a:sx n="80" d="100"/>
          <a:sy n="80" d="100"/>
        </p:scale>
        <p:origin x="504" y="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0FC4-FDC7-BE41-BA93-C0D1B28F63D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9EF9-D380-B74B-8751-DD6409A1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1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54942-AF1D-E740-AB1A-5F6F56B2AE6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11F8-65C3-5D4A-A7A6-2EE05AE2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18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5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9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4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5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7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8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8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27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60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75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2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2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9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6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0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5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0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4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9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84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1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83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466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81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3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0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4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2929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9293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8565" y="1140233"/>
            <a:ext cx="823823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60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3146"/>
            <a:ext cx="8229600" cy="507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515" y="6514859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292934"/>
                </a:solidFill>
              </a:defRPr>
            </a:lvl1pPr>
          </a:lstStyle>
          <a:p>
            <a:r>
              <a:rPr lang="en-US" dirty="0" smtClean="0"/>
              <a:t>Software 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14859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0740" y="6514859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292934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0099"/>
          </a:solidFill>
          <a:latin typeface="Gill Sans MT"/>
          <a:ea typeface="+mj-ea"/>
          <a:cs typeface="Gill Sans MT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/>
          <a:ea typeface="+mn-ea"/>
          <a:cs typeface="Gill Sans MT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293715"/>
            <a:ext cx="83058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TDD Overview</a:t>
            </a:r>
            <a:br>
              <a:rPr lang="en-US" sz="4800" b="1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8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CS 4501/6501 </a:t>
            </a:r>
            <a:b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Software Testing</a:t>
            </a:r>
            <a:endParaRPr lang="en-US" sz="3600" b="1" dirty="0" smtClean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35384" y="6100939"/>
            <a:ext cx="4776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[Lasse </a:t>
            </a:r>
            <a:r>
              <a:rPr lang="en-US" sz="1600" dirty="0" err="1" smtClean="0">
                <a:latin typeface="Verdana" charset="0"/>
                <a:ea typeface="Verdana" charset="0"/>
                <a:cs typeface="Verdana" charset="0"/>
              </a:rPr>
              <a:t>Koskela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, “Test Driven”, Chapters 2-3]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Writing The First Failing Test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170" y="1154247"/>
            <a:ext cx="8587410" cy="507113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We got a list of tests that  tell us exactly when the requirements have been fulfilled. Now, we start working through the list, making them pass one by one </a:t>
            </a:r>
          </a:p>
          <a:p>
            <a:endParaRPr lang="en-US" sz="2600" dirty="0" smtClean="0"/>
          </a:p>
          <a:p>
            <a:r>
              <a:rPr lang="en-US" sz="2800" dirty="0" smtClean="0"/>
              <a:t>Consider the following test</a:t>
            </a:r>
          </a:p>
          <a:p>
            <a:pPr lvl="1" indent="-182563">
              <a:tabLst>
                <a:tab pos="2159000" algn="l"/>
              </a:tabLst>
            </a:pPr>
            <a:r>
              <a:rPr lang="en-US" sz="2200" dirty="0" smtClean="0"/>
              <a:t>Evaluating </a:t>
            </a:r>
            <a:r>
              <a:rPr lang="en-US" sz="2200" dirty="0"/>
              <a:t>template “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Hello,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${name}</a:t>
            </a:r>
            <a:r>
              <a:rPr lang="en-US" sz="2200" dirty="0"/>
              <a:t>” with value “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Reader</a:t>
            </a:r>
            <a:r>
              <a:rPr lang="en-US" sz="2200" dirty="0"/>
              <a:t>” results in “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Hello,</a:t>
            </a:r>
            <a:r>
              <a:rPr lang="en-US" sz="2400" dirty="0"/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Reader</a:t>
            </a:r>
            <a:r>
              <a:rPr lang="en-US" sz="2200" dirty="0"/>
              <a:t>”</a:t>
            </a:r>
            <a:endParaRPr lang="en-US" sz="2200" dirty="0" smtClean="0">
              <a:solidFill>
                <a:srgbClr val="C00000"/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600" dirty="0" smtClean="0"/>
              <a:t>Now, let’s create a </a:t>
            </a:r>
            <a:r>
              <a:rPr lang="en-US" sz="2600" dirty="0" err="1" smtClean="0"/>
              <a:t>JUnit</a:t>
            </a:r>
            <a:r>
              <a:rPr lang="en-US" sz="2600" dirty="0" smtClean="0"/>
              <a:t> test</a:t>
            </a:r>
            <a:endParaRPr lang="en-US" sz="2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Example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170" y="1154247"/>
            <a:ext cx="858741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Step 1:  Creating a </a:t>
            </a:r>
            <a:r>
              <a:rPr lang="en-US" dirty="0" smtClean="0">
                <a:solidFill>
                  <a:srgbClr val="C00000"/>
                </a:solidFill>
              </a:rPr>
              <a:t>skeleton</a:t>
            </a:r>
            <a:r>
              <a:rPr lang="en-US" dirty="0" smtClean="0"/>
              <a:t> for our tests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2:  Adding a </a:t>
            </a:r>
            <a:r>
              <a:rPr lang="en-US" dirty="0" smtClean="0">
                <a:solidFill>
                  <a:srgbClr val="C00000"/>
                </a:solidFill>
              </a:rPr>
              <a:t>test 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57" y="1640013"/>
            <a:ext cx="3020925" cy="1167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62" y="3378083"/>
            <a:ext cx="5238708" cy="28472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87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Example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170" y="1154247"/>
            <a:ext cx="858741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Step 3:  Writing the </a:t>
            </a:r>
            <a:r>
              <a:rPr lang="en-US" dirty="0" smtClean="0">
                <a:solidFill>
                  <a:srgbClr val="C00000"/>
                </a:solidFill>
              </a:rPr>
              <a:t>actual test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assuming that the implementation is there (even though it isn’t)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9" y="1660371"/>
            <a:ext cx="6398798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39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Example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170" y="1154247"/>
            <a:ext cx="8587410" cy="50711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Now, the compiler points out that there is no such constructor for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dirty="0" smtClean="0"/>
              <a:t> that takes a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 as a parameter</a:t>
            </a:r>
          </a:p>
          <a:p>
            <a:pPr marL="182563" indent="-182563">
              <a:lnSpc>
                <a:spcPct val="90000"/>
              </a:lnSpc>
              <a:spcBef>
                <a:spcPts val="1500"/>
              </a:spcBef>
            </a:pPr>
            <a:r>
              <a:rPr lang="en-US" dirty="0" smtClean="0"/>
              <a:t>Step 4:  </a:t>
            </a:r>
            <a:r>
              <a:rPr lang="en-US" dirty="0" smtClean="0">
                <a:solidFill>
                  <a:srgbClr val="C00000"/>
                </a:solidFill>
              </a:rPr>
              <a:t>Satisfying the compiler </a:t>
            </a:r>
            <a:r>
              <a:rPr lang="en-US" dirty="0" smtClean="0"/>
              <a:t>by adding empty methods and constructors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41" y="2751912"/>
            <a:ext cx="5021269" cy="3682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653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Example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170" y="1154247"/>
            <a:ext cx="8587410" cy="50711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dirty="0" smtClean="0"/>
              <a:t>Step 5: </a:t>
            </a:r>
            <a:r>
              <a:rPr lang="en-US" dirty="0" smtClean="0">
                <a:solidFill>
                  <a:srgbClr val="C00000"/>
                </a:solidFill>
              </a:rPr>
              <a:t>Running </a:t>
            </a:r>
            <a:r>
              <a:rPr lang="en-US" dirty="0" smtClean="0"/>
              <a:t>test</a:t>
            </a:r>
          </a:p>
          <a:p>
            <a:pPr lvl="1">
              <a:lnSpc>
                <a:spcPct val="90000"/>
              </a:lnSpc>
              <a:spcBef>
                <a:spcPts val="1500"/>
              </a:spcBef>
            </a:pPr>
            <a:r>
              <a:rPr lang="en-US" dirty="0" smtClean="0"/>
              <a:t>Yes, the test fails – not surprisingly, because we haven’t implemented the methods yet</a:t>
            </a:r>
          </a:p>
          <a:p>
            <a:pPr lvl="1">
              <a:lnSpc>
                <a:spcPct val="90000"/>
              </a:lnSpc>
              <a:spcBef>
                <a:spcPts val="1500"/>
              </a:spcBef>
            </a:pPr>
            <a:r>
              <a:rPr lang="en-US" dirty="0" smtClean="0"/>
              <a:t>Benefit: to check that the </a:t>
            </a:r>
            <a:r>
              <a:rPr lang="en-US" dirty="0" smtClean="0">
                <a:solidFill>
                  <a:srgbClr val="C00000"/>
                </a:solidFill>
              </a:rPr>
              <a:t>test is executed</a:t>
            </a:r>
            <a:r>
              <a:rPr lang="en-US" dirty="0" smtClean="0"/>
              <a:t>, not the test result</a:t>
            </a:r>
          </a:p>
          <a:p>
            <a:pPr lvl="1">
              <a:lnSpc>
                <a:spcPct val="90000"/>
              </a:lnSpc>
              <a:spcBef>
                <a:spcPts val="1500"/>
              </a:spcBef>
            </a:pP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spcBef>
                <a:spcPts val="1500"/>
              </a:spcBef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5477" y="2892116"/>
            <a:ext cx="5021179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200" dirty="0" smtClean="0">
                <a:latin typeface="Gill Sans MT"/>
                <a:cs typeface="Gill Sans MT"/>
              </a:rPr>
              <a:t>The red phase of the </a:t>
            </a:r>
            <a:r>
              <a:rPr lang="en-US" sz="2200" smtClean="0">
                <a:latin typeface="Gill Sans MT"/>
                <a:cs typeface="Gill Sans MT"/>
              </a:rPr>
              <a:t>TDD cycle</a:t>
            </a:r>
            <a:endParaRPr lang="en-US" sz="2200" dirty="0" smtClean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3806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Example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170" y="1154247"/>
            <a:ext cx="8587410" cy="50711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dirty="0" smtClean="0"/>
              <a:t>Step 6:  Making the first test </a:t>
            </a:r>
            <a:r>
              <a:rPr lang="en-US" dirty="0" smtClean="0">
                <a:solidFill>
                  <a:srgbClr val="C00000"/>
                </a:solidFill>
              </a:rPr>
              <a:t>pass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dirty="0" smtClean="0"/>
              <a:t>Passing as quickly as possible with a hard-coded return statement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42217" y="2667655"/>
            <a:ext cx="2229849" cy="7493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200" dirty="0" smtClean="0">
                <a:latin typeface="Gill Sans MT"/>
                <a:cs typeface="Gill Sans MT"/>
              </a:rPr>
              <a:t>The green phase of the TDD 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4" y="1995992"/>
            <a:ext cx="5449427" cy="4006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1588168" y="5101389"/>
            <a:ext cx="2791327" cy="35292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Example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170" y="1154247"/>
            <a:ext cx="8587410" cy="50711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dirty="0" smtClean="0"/>
              <a:t>Step 7:  Writing </a:t>
            </a:r>
            <a:r>
              <a:rPr lang="en-US" dirty="0" smtClean="0">
                <a:solidFill>
                  <a:srgbClr val="C00000"/>
                </a:solidFill>
              </a:rPr>
              <a:t>another test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dirty="0" smtClean="0"/>
              <a:t>Passing as quickly as possible with a hard-coded return statement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5388" y="2154827"/>
            <a:ext cx="2315683" cy="3930848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/>
                <a:cs typeface="Gill Sans MT"/>
              </a:rPr>
              <a:t>Forcing out the hard-coded return statement with another test</a:t>
            </a:r>
          </a:p>
          <a:p>
            <a:pPr marL="58738" algn="ctr">
              <a:buClr>
                <a:schemeClr val="tx1"/>
              </a:buClr>
            </a:pPr>
            <a:endParaRPr lang="en-US" sz="2000" dirty="0">
              <a:latin typeface="Gill Sans MT"/>
              <a:cs typeface="Gill Sans MT"/>
            </a:endParaRPr>
          </a:p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/>
                <a:cs typeface="Gill Sans MT"/>
              </a:rPr>
              <a:t>The hard-coded evaluate method in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2000" dirty="0" smtClean="0">
                <a:latin typeface="Gill Sans MT"/>
                <a:cs typeface="Gill Sans MT"/>
              </a:rPr>
              <a:t> class will no longer pass this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5" y="2026163"/>
            <a:ext cx="6028031" cy="4188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515253" y="4235116"/>
            <a:ext cx="5879948" cy="17165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Example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170" y="1154247"/>
            <a:ext cx="8587410" cy="50711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dirty="0" smtClean="0"/>
              <a:t>Step 8:  </a:t>
            </a:r>
            <a:r>
              <a:rPr lang="en-US" dirty="0" smtClean="0">
                <a:solidFill>
                  <a:srgbClr val="C00000"/>
                </a:solidFill>
              </a:rPr>
              <a:t>Revising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code</a:t>
            </a:r>
            <a:r>
              <a:rPr lang="en-US" dirty="0" smtClean="0"/>
              <a:t> (to make the second test pass by storing and returning the set value)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6422" y="1994408"/>
            <a:ext cx="2540272" cy="3748666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/>
                <a:cs typeface="Gill Sans MT"/>
              </a:rPr>
              <a:t>Our test passes again with minimal effort</a:t>
            </a:r>
          </a:p>
          <a:p>
            <a:pPr marL="58738" algn="ctr">
              <a:buClr>
                <a:schemeClr val="tx1"/>
              </a:buClr>
            </a:pPr>
            <a:endParaRPr lang="en-US" sz="1600" dirty="0">
              <a:latin typeface="Gill Sans MT"/>
              <a:cs typeface="Gill Sans MT"/>
            </a:endParaRPr>
          </a:p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/>
                <a:cs typeface="Gill Sans MT"/>
              </a:rPr>
              <a:t>Our test isn’t good enough yet because of the hard-coded part</a:t>
            </a:r>
          </a:p>
          <a:p>
            <a:pPr marL="58738" algn="ctr">
              <a:buClr>
                <a:schemeClr val="tx1"/>
              </a:buClr>
            </a:pPr>
            <a:endParaRPr lang="en-US" sz="1600" dirty="0">
              <a:latin typeface="Gill Sans MT"/>
              <a:cs typeface="Gill Sans MT"/>
            </a:endParaRPr>
          </a:p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/>
                <a:cs typeface="Gill Sans MT"/>
              </a:rPr>
              <a:t>To improve the test’s quality, follow three dimensions to push out code: </a:t>
            </a:r>
            <a:r>
              <a:rPr lang="en-US" sz="2000" dirty="0" smtClean="0">
                <a:solidFill>
                  <a:srgbClr val="C00000"/>
                </a:solidFill>
                <a:latin typeface="Gill Sans MT"/>
                <a:cs typeface="Gill Sans MT"/>
              </a:rPr>
              <a:t>variable</a:t>
            </a:r>
            <a:r>
              <a:rPr lang="en-US" sz="2000" dirty="0" smtClean="0">
                <a:latin typeface="Gill Sans MT"/>
                <a:cs typeface="Gill Sans MT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Gill Sans MT"/>
                <a:cs typeface="Gill Sans MT"/>
              </a:rPr>
              <a:t>value</a:t>
            </a:r>
            <a:r>
              <a:rPr lang="en-US" sz="2000" dirty="0" smtClean="0">
                <a:latin typeface="Gill Sans MT"/>
                <a:cs typeface="Gill Sans MT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Gill Sans MT"/>
                <a:cs typeface="Gill Sans MT"/>
              </a:rPr>
              <a:t>template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1" y="2002908"/>
            <a:ext cx="5078336" cy="3908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ounded Rectangle 11"/>
          <p:cNvSpPr/>
          <p:nvPr/>
        </p:nvSpPr>
        <p:spPr>
          <a:xfrm>
            <a:off x="1563624" y="4122821"/>
            <a:ext cx="2791327" cy="35292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Example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170" y="1154247"/>
            <a:ext cx="8587410" cy="50711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dirty="0" smtClean="0"/>
              <a:t>Step 9:  </a:t>
            </a:r>
            <a:r>
              <a:rPr lang="en-US" dirty="0" smtClean="0">
                <a:solidFill>
                  <a:srgbClr val="C00000"/>
                </a:solidFill>
              </a:rPr>
              <a:t>Revising test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5364" y="3646745"/>
            <a:ext cx="1740216" cy="2320918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/>
                <a:cs typeface="Gill Sans MT"/>
              </a:rPr>
              <a:t>Rename test to match what we’re going</a:t>
            </a:r>
          </a:p>
          <a:p>
            <a:pPr marL="58738" algn="ctr">
              <a:buClr>
                <a:schemeClr val="tx1"/>
              </a:buClr>
            </a:pPr>
            <a:endParaRPr lang="en-US" sz="2000" dirty="0">
              <a:solidFill>
                <a:srgbClr val="C00000"/>
              </a:solidFill>
              <a:latin typeface="Gill Sans MT"/>
              <a:cs typeface="Gill Sans MT"/>
            </a:endParaRPr>
          </a:p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/>
                <a:cs typeface="Gill Sans MT"/>
              </a:rPr>
              <a:t>Squeeze out more hard coding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0" y="1651816"/>
            <a:ext cx="6352674" cy="4594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737936" y="4138863"/>
            <a:ext cx="6112021" cy="1828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93946" y="3949121"/>
            <a:ext cx="3521255" cy="4143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15699" y="5087251"/>
            <a:ext cx="999502" cy="156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3. Breadth-First, Depth-First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What to do with a “hard” red phase?</a:t>
            </a:r>
          </a:p>
          <a:p>
            <a:pPr lvl="1"/>
            <a:r>
              <a:rPr lang="en-US" dirty="0" smtClean="0"/>
              <a:t>Issue is “What to fake” vs.  “What to build”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“Faking” is an accepted part of TDD 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That is, “deferring a design decision”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TDD Cycle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43" y="1192838"/>
            <a:ext cx="5266269" cy="51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Breadth-First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Implement the </a:t>
            </a:r>
            <a:r>
              <a:rPr lang="en-US" dirty="0" smtClean="0">
                <a:solidFill>
                  <a:srgbClr val="C00000"/>
                </a:solidFill>
              </a:rPr>
              <a:t>higher-level</a:t>
            </a:r>
            <a:r>
              <a:rPr lang="en-US" dirty="0" smtClean="0"/>
              <a:t> functionality first by faking the required lower-level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8211" y="2315249"/>
            <a:ext cx="2585560" cy="74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mtClean="0">
                <a:latin typeface="Gill Sans MT"/>
                <a:cs typeface="Gill Sans MT"/>
              </a:rPr>
              <a:t>Template functionality</a:t>
            </a:r>
            <a:endParaRPr lang="en-US" dirty="0" smtClean="0">
              <a:latin typeface="Gill Sans MT"/>
              <a:cs typeface="Gill Sans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4338" y="2315249"/>
            <a:ext cx="2585560" cy="74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mtClean="0">
                <a:latin typeface="Gill Sans MT"/>
                <a:cs typeface="Gill Sans MT"/>
              </a:rPr>
              <a:t>Template functionality</a:t>
            </a:r>
            <a:endParaRPr lang="en-US" dirty="0" smtClean="0">
              <a:latin typeface="Gill Sans MT"/>
              <a:cs typeface="Gill Sans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2548" y="2315249"/>
            <a:ext cx="2585560" cy="74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mtClean="0">
                <a:latin typeface="Gill Sans MT"/>
                <a:cs typeface="Gill Sans MT"/>
              </a:rPr>
              <a:t>Template functionality</a:t>
            </a:r>
            <a:endParaRPr lang="en-US" dirty="0" smtClean="0">
              <a:latin typeface="Gill Sans MT"/>
              <a:cs typeface="Gill Sans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8210" y="3277776"/>
            <a:ext cx="1238025" cy="640080"/>
          </a:xfrm>
          <a:prstGeom prst="rect">
            <a:avLst/>
          </a:prstGeom>
          <a:noFill/>
          <a:ln>
            <a:solidFill>
              <a:srgbClr val="007AAA"/>
            </a:solidFill>
            <a:prstDash val="dash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7AAA"/>
                </a:solidFill>
                <a:latin typeface="Gill Sans MT"/>
                <a:cs typeface="Gill Sans MT"/>
              </a:rPr>
              <a:t>Faked</a:t>
            </a:r>
          </a:p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7AAA"/>
                </a:solidFill>
                <a:latin typeface="Gill Sans MT"/>
                <a:cs typeface="Gill Sans MT"/>
              </a:rPr>
              <a:t>parsing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5745" y="3277776"/>
            <a:ext cx="1238025" cy="640080"/>
          </a:xfrm>
          <a:prstGeom prst="rect">
            <a:avLst/>
          </a:prstGeom>
          <a:noFill/>
          <a:ln>
            <a:solidFill>
              <a:srgbClr val="007AAA"/>
            </a:solidFill>
            <a:prstDash val="dash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7AAA"/>
                </a:solidFill>
                <a:latin typeface="Gill Sans MT"/>
                <a:cs typeface="Gill Sans MT"/>
              </a:rPr>
              <a:t>Faked</a:t>
            </a:r>
          </a:p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7AAA"/>
                </a:solidFill>
                <a:latin typeface="Gill Sans MT"/>
                <a:cs typeface="Gill Sans MT"/>
              </a:rPr>
              <a:t>rendering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37914" y="3277776"/>
            <a:ext cx="1238025" cy="640080"/>
          </a:xfrm>
          <a:prstGeom prst="rect">
            <a:avLst/>
          </a:prstGeom>
          <a:noFill/>
          <a:ln>
            <a:solidFill>
              <a:srgbClr val="007AAA"/>
            </a:solidFill>
            <a:prstDash val="dash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7AAA"/>
                </a:solidFill>
                <a:latin typeface="Gill Sans MT"/>
                <a:cs typeface="Gill Sans MT"/>
              </a:rPr>
              <a:t>Faked</a:t>
            </a:r>
          </a:p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7AAA"/>
                </a:solidFill>
                <a:latin typeface="Gill Sans MT"/>
                <a:cs typeface="Gill Sans MT"/>
              </a:rPr>
              <a:t>rendering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2548" y="3277776"/>
            <a:ext cx="1238025" cy="64008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Gill Sans MT"/>
                <a:cs typeface="Gill Sans MT"/>
              </a:rPr>
              <a:t>Parsing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50083" y="3277776"/>
            <a:ext cx="1238025" cy="64008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Gill Sans MT"/>
                <a:cs typeface="Gill Sans MT"/>
              </a:rPr>
              <a:t>Rendering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90377" y="3277776"/>
            <a:ext cx="1238025" cy="64008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Gill Sans MT"/>
                <a:cs typeface="Gill Sans MT"/>
              </a:rPr>
              <a:t>Parsing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62208" y="3047999"/>
            <a:ext cx="356258" cy="17646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974377" y="3047999"/>
            <a:ext cx="356258" cy="17646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Depth-First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Implement the </a:t>
            </a:r>
            <a:r>
              <a:rPr lang="en-US" dirty="0" smtClean="0">
                <a:solidFill>
                  <a:srgbClr val="C00000"/>
                </a:solidFill>
              </a:rPr>
              <a:t>lower-level</a:t>
            </a:r>
            <a:r>
              <a:rPr lang="en-US" dirty="0" smtClean="0"/>
              <a:t> functionality first and only compose the higher-level functionality once all the ingredients are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8211" y="2571921"/>
            <a:ext cx="2585560" cy="748792"/>
          </a:xfrm>
          <a:prstGeom prst="rect">
            <a:avLst/>
          </a:prstGeom>
          <a:noFill/>
          <a:ln>
            <a:solidFill>
              <a:srgbClr val="006699"/>
            </a:solidFill>
            <a:prstDash val="dash"/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mtClean="0">
                <a:solidFill>
                  <a:srgbClr val="006699"/>
                </a:solidFill>
                <a:latin typeface="Gill Sans MT"/>
                <a:cs typeface="Gill Sans MT"/>
              </a:rPr>
              <a:t>Template functionality</a:t>
            </a:r>
            <a:endParaRPr lang="en-US" dirty="0" smtClean="0">
              <a:solidFill>
                <a:srgbClr val="006699"/>
              </a:solidFill>
              <a:latin typeface="Gill Sans MT"/>
              <a:cs typeface="Gill Sans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4338" y="2571921"/>
            <a:ext cx="2585560" cy="748792"/>
          </a:xfrm>
          <a:prstGeom prst="rect">
            <a:avLst/>
          </a:prstGeom>
          <a:noFill/>
          <a:ln>
            <a:solidFill>
              <a:srgbClr val="006699"/>
            </a:solidFill>
            <a:prstDash val="dash"/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mtClean="0">
                <a:solidFill>
                  <a:srgbClr val="006699"/>
                </a:solidFill>
                <a:latin typeface="Gill Sans MT"/>
                <a:cs typeface="Gill Sans MT"/>
              </a:rPr>
              <a:t>Template functionality</a:t>
            </a:r>
            <a:endParaRPr lang="en-US" dirty="0" smtClean="0">
              <a:solidFill>
                <a:srgbClr val="006699"/>
              </a:solidFill>
              <a:latin typeface="Gill Sans MT"/>
              <a:cs typeface="Gill Sans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2548" y="2571921"/>
            <a:ext cx="2585560" cy="74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mtClean="0">
                <a:latin typeface="Gill Sans MT"/>
                <a:cs typeface="Gill Sans MT"/>
              </a:rPr>
              <a:t>Template functionality</a:t>
            </a:r>
            <a:endParaRPr lang="en-US" dirty="0" smtClean="0">
              <a:latin typeface="Gill Sans MT"/>
              <a:cs typeface="Gill Sans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5745" y="3534448"/>
            <a:ext cx="1238025" cy="640080"/>
          </a:xfrm>
          <a:prstGeom prst="rect">
            <a:avLst/>
          </a:prstGeom>
          <a:noFill/>
          <a:ln>
            <a:solidFill>
              <a:srgbClr val="007AAA"/>
            </a:solidFill>
            <a:prstDash val="dash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7AAA"/>
                </a:solidFill>
                <a:latin typeface="Gill Sans MT"/>
                <a:cs typeface="Gill Sans MT"/>
              </a:rPr>
              <a:t>Faked</a:t>
            </a:r>
          </a:p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7AAA"/>
                </a:solidFill>
                <a:latin typeface="Gill Sans MT"/>
                <a:cs typeface="Gill Sans MT"/>
              </a:rPr>
              <a:t>rendering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37914" y="3534448"/>
            <a:ext cx="1238025" cy="64008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Gill Sans MT"/>
                <a:cs typeface="Gill Sans MT"/>
              </a:rPr>
              <a:t>Rendering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2548" y="3534448"/>
            <a:ext cx="1238025" cy="64008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Gill Sans MT"/>
                <a:cs typeface="Gill Sans MT"/>
              </a:rPr>
              <a:t>Parsing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50083" y="3534448"/>
            <a:ext cx="1238025" cy="64008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Gill Sans MT"/>
                <a:cs typeface="Gill Sans MT"/>
              </a:rPr>
              <a:t>Rendering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90377" y="3534448"/>
            <a:ext cx="1238025" cy="64008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Gill Sans MT"/>
                <a:cs typeface="Gill Sans MT"/>
              </a:rPr>
              <a:t>Parsing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62208" y="3304671"/>
            <a:ext cx="356258" cy="17646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974377" y="3304671"/>
            <a:ext cx="356258" cy="17646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8209" y="3534448"/>
            <a:ext cx="1238025" cy="64008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marL="58738" algn="ctr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Gill Sans MT"/>
                <a:cs typeface="Gill Sans MT"/>
              </a:rPr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212499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5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Faking Details a Little Longer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Handling variables </a:t>
            </a:r>
            <a:r>
              <a:rPr lang="en-US" dirty="0" smtClean="0"/>
              <a:t>as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" y="1672318"/>
            <a:ext cx="6930189" cy="4376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7279976" y="1605532"/>
            <a:ext cx="1740216" cy="3840765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/>
              <a:t>Store the variable value and the template text somewhere</a:t>
            </a:r>
            <a:endParaRPr lang="en-US" sz="2000" dirty="0" smtClean="0">
              <a:latin typeface="Gill Sans MT"/>
              <a:cs typeface="Gill Sans MT"/>
            </a:endParaRPr>
          </a:p>
          <a:p>
            <a:pPr marL="58738" algn="ctr">
              <a:buClr>
                <a:schemeClr val="tx1"/>
              </a:buClr>
            </a:pPr>
            <a:endParaRPr lang="en-US" sz="2000" dirty="0">
              <a:solidFill>
                <a:srgbClr val="C00000"/>
              </a:solidFill>
              <a:latin typeface="Gill Sans MT"/>
              <a:cs typeface="Gill Sans MT"/>
            </a:endParaRPr>
          </a:p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/>
                <a:cs typeface="Gill Sans MT"/>
              </a:rPr>
              <a:t>Make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evaluate</a:t>
            </a:r>
            <a:r>
              <a:rPr lang="en-US" sz="2000" dirty="0" smtClean="0">
                <a:latin typeface="Gill Sans MT"/>
                <a:cs typeface="Gill Sans MT"/>
              </a:rPr>
              <a:t> replace the place holder with the value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74901" y="5245771"/>
            <a:ext cx="6384764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6142" y="2181728"/>
            <a:ext cx="3075204" cy="4973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73643" y="1957137"/>
            <a:ext cx="3866146" cy="4652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374105" y="4026568"/>
            <a:ext cx="2165684" cy="11069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4" y="1796763"/>
            <a:ext cx="6384758" cy="22028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Squeezing Out The Fake Stuff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Writing test for</a:t>
            </a:r>
            <a:r>
              <a:rPr lang="en-US" dirty="0" smtClean="0">
                <a:solidFill>
                  <a:srgbClr val="C00000"/>
                </a:solidFill>
              </a:rPr>
              <a:t> multiple variables</a:t>
            </a:r>
            <a:r>
              <a:rPr lang="en-US" dirty="0" smtClean="0"/>
              <a:t> on a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21642" y="1605533"/>
            <a:ext cx="2218340" cy="3191056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/>
              <a:t>This test fails</a:t>
            </a:r>
          </a:p>
          <a:p>
            <a:pPr marL="58738" algn="ctr">
              <a:buClr>
                <a:schemeClr val="tx1"/>
              </a:buClr>
            </a:pPr>
            <a:endParaRPr lang="en-US" sz="2000" dirty="0">
              <a:latin typeface="Gill Sans MT"/>
              <a:cs typeface="Gill Sans MT"/>
            </a:endParaRPr>
          </a:p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/>
                <a:cs typeface="Gill Sans MT"/>
              </a:rPr>
              <a:t>To get the test passing as quickly as possible, do the </a:t>
            </a:r>
            <a:r>
              <a:rPr lang="en-US" sz="2000" dirty="0" smtClean="0">
                <a:solidFill>
                  <a:srgbClr val="C00000"/>
                </a:solidFill>
                <a:latin typeface="Gill Sans MT"/>
                <a:cs typeface="Gill Sans MT"/>
              </a:rPr>
              <a:t>search-and-replace</a:t>
            </a:r>
            <a:r>
              <a:rPr lang="en-US" sz="2000" dirty="0" smtClean="0">
                <a:latin typeface="Gill Sans MT"/>
                <a:cs typeface="Gill Sans MT"/>
              </a:rPr>
              <a:t>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4180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817896" y="3851429"/>
            <a:ext cx="1913540" cy="993288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Replacing each variable with its value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17896" y="2895580"/>
            <a:ext cx="1913540" cy="676678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Loop </a:t>
            </a:r>
            <a:r>
              <a:rPr lang="en-US" sz="2000" smtClean="0">
                <a:latin typeface="Gill Sans MT" charset="0"/>
                <a:ea typeface="Gill Sans MT" charset="0"/>
                <a:cs typeface="Gill Sans MT" charset="0"/>
              </a:rPr>
              <a:t>through variables value</a:t>
            </a:r>
            <a:endParaRPr lang="en-US" sz="2000" dirty="0" smtClean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Solution to Multiple Variables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482775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17896" y="1600863"/>
            <a:ext cx="1913540" cy="1022463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Store variable values in </a:t>
            </a:r>
            <a:r>
              <a:rPr lang="en-US" sz="2000" dirty="0" err="1" smtClean="0">
                <a:latin typeface="Gill Sans MT" charset="0"/>
                <a:ea typeface="Gill Sans MT" charset="0"/>
                <a:cs typeface="Gill Sans MT" charset="0"/>
              </a:rPr>
              <a:t>HashMap</a:t>
            </a:r>
            <a:endParaRPr lang="en-US" sz="2000" dirty="0" smtClean="0"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" y="906545"/>
            <a:ext cx="4945042" cy="5857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731520" y="2021308"/>
            <a:ext cx="3099816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3444" y="2967792"/>
            <a:ext cx="379476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814" y="3721770"/>
            <a:ext cx="3444175" cy="7860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11094" y="2181400"/>
            <a:ext cx="2835137" cy="1748916"/>
            <a:chOff x="4111094" y="2181400"/>
            <a:chExt cx="3123895" cy="1748916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4111094" y="2181400"/>
              <a:ext cx="3123895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972314" y="2181400"/>
              <a:ext cx="2262675" cy="8184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381100" y="2181400"/>
              <a:ext cx="2853889" cy="17489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>
            <a:off x="4279298" y="3272266"/>
            <a:ext cx="2666933" cy="19342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159905" y="5598696"/>
            <a:ext cx="4233672" cy="413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393577" y="4074695"/>
            <a:ext cx="1552657" cy="15240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6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Special Test Case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template “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Hello,</a:t>
            </a:r>
            <a:r>
              <a:rPr lang="en-US" dirty="0" smtClean="0"/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${name}</a:t>
            </a:r>
            <a:r>
              <a:rPr lang="en-US" dirty="0" smtClean="0"/>
              <a:t>” with values “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Hi</a:t>
            </a:r>
            <a:r>
              <a:rPr lang="en-US" dirty="0" smtClean="0"/>
              <a:t>” and “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Reader</a:t>
            </a:r>
            <a:r>
              <a:rPr lang="en-US" dirty="0" smtClean="0"/>
              <a:t>” for variables “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doesnotexist</a:t>
            </a:r>
            <a:r>
              <a:rPr lang="en-US" dirty="0" smtClean="0"/>
              <a:t>” and “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 smtClean="0"/>
              <a:t>”, results in the string “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Hello,</a:t>
            </a:r>
            <a:r>
              <a:rPr lang="en-US" dirty="0" smtClean="0"/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Reader</a:t>
            </a:r>
            <a:r>
              <a:rPr lang="en-US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8" y="2600505"/>
            <a:ext cx="6208295" cy="2178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793833" y="2134920"/>
            <a:ext cx="2162191" cy="3527943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If we set variables that don’t exist in the template text, the variables are ignored by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 class</a:t>
            </a:r>
          </a:p>
          <a:p>
            <a:pPr marL="58738" algn="ctr">
              <a:buClr>
                <a:schemeClr val="tx1"/>
              </a:buClr>
            </a:pPr>
            <a:endParaRPr lang="en-US" sz="2000" dirty="0">
              <a:latin typeface="Gill Sans MT" charset="0"/>
              <a:ea typeface="Gill Sans MT" charset="0"/>
              <a:cs typeface="Gill Sans MT" charset="0"/>
            </a:endParaRPr>
          </a:p>
          <a:p>
            <a:pPr marL="58738" algn="ctr">
              <a:buClr>
                <a:schemeClr val="tx1"/>
              </a:buClr>
            </a:pPr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This test passes without any 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changes</a:t>
            </a:r>
            <a:endParaRPr lang="en-US" sz="20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2810" y="3694176"/>
            <a:ext cx="3995928" cy="2326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Why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rgbClr val="000099"/>
                </a:solidFill>
              </a:rPr>
              <a:t> Then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We intentionally fail the test at first just to see that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Our test execution catches the failure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We are really executing the newly added test</a:t>
            </a:r>
          </a:p>
          <a:p>
            <a:pPr lvl="2">
              <a:spcBef>
                <a:spcPts val="1000"/>
              </a:spcBef>
            </a:pPr>
            <a:r>
              <a:rPr lang="en-US" sz="2000" dirty="0" smtClean="0"/>
              <a:t>Only then proceed to implement the test and see the bar turn green again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4. Let’s Not Forget To Refactor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42838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At this point, it might seem that we didn’t add any code and there is nothing to refactor</a:t>
            </a:r>
          </a:p>
          <a:p>
            <a:endParaRPr lang="en-US" dirty="0" smtClean="0"/>
          </a:p>
          <a:p>
            <a:pPr>
              <a:spcBef>
                <a:spcPts val="2000"/>
              </a:spcBef>
            </a:pPr>
            <a:r>
              <a:rPr lang="en-US" dirty="0" smtClean="0"/>
              <a:t>Though we didn’t add any production code, we added test code, and that is code – just like any other 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We don’t want to let our test code rot and get us into serious trouble later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What could we do about our test code? 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Identify any </a:t>
            </a:r>
            <a:r>
              <a:rPr lang="en-US" dirty="0" smtClean="0">
                <a:solidFill>
                  <a:srgbClr val="C00000"/>
                </a:solidFill>
              </a:rPr>
              <a:t>potential refactoring</a:t>
            </a:r>
          </a:p>
          <a:p>
            <a:pPr lvl="1">
              <a:spcBef>
                <a:spcPts val="700"/>
              </a:spcBef>
            </a:pPr>
            <a:r>
              <a:rPr lang="en-US" dirty="0" smtClean="0">
                <a:solidFill>
                  <a:srgbClr val="C00000"/>
                </a:solidFill>
              </a:rPr>
              <a:t>Decide</a:t>
            </a:r>
            <a:r>
              <a:rPr lang="en-US" dirty="0" smtClean="0"/>
              <a:t> which of them we’ll carry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2077" y="2062551"/>
            <a:ext cx="5359609" cy="461665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 smtClean="0">
                <a:latin typeface="Gill Sans MT"/>
                <a:cs typeface="Gill Sans MT"/>
              </a:rPr>
              <a:t>Refactoring applies to </a:t>
            </a:r>
            <a:r>
              <a:rPr lang="en-US" sz="2400" dirty="0" smtClean="0">
                <a:solidFill>
                  <a:srgbClr val="C00000"/>
                </a:solidFill>
                <a:latin typeface="Gill Sans MT"/>
                <a:cs typeface="Gill Sans MT"/>
              </a:rPr>
              <a:t>code</a:t>
            </a:r>
            <a:r>
              <a:rPr lang="en-US" sz="2400" dirty="0" smtClean="0">
                <a:latin typeface="Gill Sans MT"/>
                <a:cs typeface="Gill Sans MT"/>
              </a:rPr>
              <a:t> and </a:t>
            </a:r>
            <a:r>
              <a:rPr lang="en-US" sz="2400" dirty="0" smtClean="0">
                <a:solidFill>
                  <a:srgbClr val="C00000"/>
                </a:solidFill>
                <a:latin typeface="Gill Sans MT"/>
                <a:cs typeface="Gill Sans MT"/>
              </a:rPr>
              <a:t>test code</a:t>
            </a:r>
            <a:endParaRPr lang="en-US" sz="2400" dirty="0">
              <a:solidFill>
                <a:srgbClr val="C000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33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>
            <a:noAutofit/>
          </a:bodyPr>
          <a:lstStyle/>
          <a:p>
            <a:pPr algn="r">
              <a:lnSpc>
                <a:spcPct val="85000"/>
              </a:lnSpc>
            </a:pPr>
            <a:r>
              <a:rPr lang="en-US" sz="3800" dirty="0" smtClean="0">
                <a:solidFill>
                  <a:srgbClr val="000099"/>
                </a:solidFill>
              </a:rPr>
              <a:t>			Example:  </a:t>
            </a:r>
            <a:br>
              <a:rPr lang="en-US" sz="3800" dirty="0" smtClean="0">
                <a:solidFill>
                  <a:srgbClr val="000099"/>
                </a:solidFill>
              </a:rPr>
            </a:br>
            <a:r>
              <a:rPr lang="en-US" sz="3800" dirty="0" smtClean="0">
                <a:solidFill>
                  <a:srgbClr val="000099"/>
                </a:solidFill>
              </a:rPr>
              <a:t>Test Class So Far</a:t>
            </a:r>
            <a:endParaRPr lang="en-US" sz="3800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4" y="68344"/>
            <a:ext cx="5394960" cy="6739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312573" y="2134920"/>
            <a:ext cx="2162191" cy="1009333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Can you spot anything </a:t>
            </a:r>
            <a:r>
              <a:rPr lang="en-US" sz="2000" smtClean="0">
                <a:latin typeface="Gill Sans MT" charset="0"/>
                <a:ea typeface="Gill Sans MT" charset="0"/>
                <a:cs typeface="Gill Sans MT" charset="0"/>
              </a:rPr>
              <a:t>to refactor? </a:t>
            </a:r>
            <a:endParaRPr lang="en-US" sz="2000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9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Potential Refactoring in Test Code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42838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All tests are using 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emplate</a:t>
            </a:r>
            <a:r>
              <a:rPr lang="en-US" dirty="0" smtClean="0"/>
              <a:t> object</a:t>
            </a:r>
          </a:p>
          <a:p>
            <a:pPr lvl="1">
              <a:spcBef>
                <a:spcPts val="700"/>
              </a:spcBef>
            </a:pPr>
            <a:r>
              <a:rPr lang="en-US" u="sng" dirty="0" smtClean="0"/>
              <a:t>Solution</a:t>
            </a:r>
            <a:r>
              <a:rPr lang="en-US" dirty="0" smtClean="0"/>
              <a:t>: extract it into an </a:t>
            </a:r>
            <a:r>
              <a:rPr lang="en-US" dirty="0" smtClean="0">
                <a:solidFill>
                  <a:srgbClr val="C00000"/>
                </a:solidFill>
              </a:rPr>
              <a:t>instance variable </a:t>
            </a:r>
            <a:r>
              <a:rPr lang="en-US" dirty="0" smtClean="0"/>
              <a:t>rather than declare it over and over again, </a:t>
            </a:r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fixtures</a:t>
            </a:r>
            <a:endParaRPr lang="en-US" dirty="0" smtClean="0"/>
          </a:p>
          <a:p>
            <a:pPr>
              <a:spcBef>
                <a:spcPts val="2000"/>
              </a:spcBef>
            </a:pPr>
            <a:r>
              <a:rPr lang="en-US" dirty="0" smtClean="0"/>
              <a:t>The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evaluate</a:t>
            </a:r>
            <a:r>
              <a:rPr lang="en-US" dirty="0" smtClean="0"/>
              <a:t> method is called several times as an argument to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assertEquals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lvl="1">
              <a:spcBef>
                <a:spcPts val="700"/>
              </a:spcBef>
            </a:pPr>
            <a:r>
              <a:rPr lang="en-US" u="sng" dirty="0" smtClean="0"/>
              <a:t>Solution</a:t>
            </a:r>
            <a:r>
              <a:rPr lang="en-US" dirty="0" smtClean="0"/>
              <a:t>: write a </a:t>
            </a:r>
            <a:r>
              <a:rPr lang="en-US" dirty="0" smtClean="0">
                <a:solidFill>
                  <a:srgbClr val="C00000"/>
                </a:solidFill>
              </a:rPr>
              <a:t>method</a:t>
            </a:r>
            <a:r>
              <a:rPr lang="en-US" dirty="0" smtClean="0"/>
              <a:t> that calls the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evaluate</a:t>
            </a:r>
            <a:r>
              <a:rPr lang="en-US" dirty="0" smtClean="0"/>
              <a:t> method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The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dirty="0" smtClean="0"/>
              <a:t> class is instantiated with the same template text in two places</a:t>
            </a:r>
          </a:p>
          <a:p>
            <a:pPr lvl="1"/>
            <a:r>
              <a:rPr lang="en-US" u="sng" dirty="0" smtClean="0"/>
              <a:t>Solution</a:t>
            </a:r>
            <a:r>
              <a:rPr lang="en-US" dirty="0" smtClean="0"/>
              <a:t>: remove the </a:t>
            </a:r>
            <a:r>
              <a:rPr lang="en-US" dirty="0" smtClean="0">
                <a:solidFill>
                  <a:srgbClr val="C00000"/>
                </a:solidFill>
              </a:rPr>
              <a:t>duplicate</a:t>
            </a:r>
            <a:r>
              <a:rPr lang="en-US" dirty="0"/>
              <a:t> </a:t>
            </a:r>
            <a:r>
              <a:rPr lang="en-US" dirty="0" smtClean="0"/>
              <a:t>by using </a:t>
            </a:r>
            <a:r>
              <a:rPr lang="en-US" dirty="0" smtClean="0">
                <a:solidFill>
                  <a:srgbClr val="C00000"/>
                </a:solidFill>
              </a:rPr>
              <a:t>fixtures </a:t>
            </a:r>
            <a:r>
              <a:rPr lang="en-US" dirty="0" smtClean="0"/>
              <a:t>(with some unified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6219" y="5126593"/>
            <a:ext cx="3231334" cy="461665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 smtClean="0">
                <a:latin typeface="Gill Sans MT"/>
                <a:cs typeface="Gill Sans MT"/>
              </a:rPr>
              <a:t>Remove redundant tests</a:t>
            </a:r>
            <a:endParaRPr lang="en-US" sz="24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6762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Overview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 requirements to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Choosing the first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Breadth-first, depth-first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Let’s not forget to refactor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Adding a bit of error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Loose ends on the test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>
            <a:noAutofit/>
          </a:bodyPr>
          <a:lstStyle/>
          <a:p>
            <a:pPr algn="r">
              <a:lnSpc>
                <a:spcPct val="85000"/>
              </a:lnSpc>
            </a:pPr>
            <a:r>
              <a:rPr lang="en-US" sz="3800" dirty="0" smtClean="0">
                <a:solidFill>
                  <a:srgbClr val="000099"/>
                </a:solidFill>
              </a:rPr>
              <a:t>		</a:t>
            </a:r>
            <a:r>
              <a:rPr lang="en-US" sz="3800" dirty="0">
                <a:solidFill>
                  <a:srgbClr val="000099"/>
                </a:solidFill>
              </a:rPr>
              <a:t>	Revisit Current </a:t>
            </a:r>
            <a:br>
              <a:rPr lang="en-US" sz="3800" dirty="0">
                <a:solidFill>
                  <a:srgbClr val="000099"/>
                </a:solidFill>
              </a:rPr>
            </a:br>
            <a:r>
              <a:rPr lang="en-US" sz="3800" dirty="0">
                <a:solidFill>
                  <a:srgbClr val="000099"/>
                </a:solidFill>
              </a:rPr>
              <a:t>Test </a:t>
            </a:r>
            <a:r>
              <a:rPr lang="en-US" sz="3800" dirty="0" smtClean="0">
                <a:solidFill>
                  <a:srgbClr val="000099"/>
                </a:solidFill>
              </a:rPr>
              <a:t>Class</a:t>
            </a:r>
            <a:endParaRPr lang="en-US" sz="3800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" y="68344"/>
            <a:ext cx="5394960" cy="6739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589212" y="1331496"/>
            <a:ext cx="3456789" cy="737936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Let’s consider duplication between </a:t>
            </a:r>
            <a:r>
              <a:rPr lang="en-US" sz="2000" smtClean="0">
                <a:latin typeface="Gill Sans MT" charset="0"/>
                <a:ea typeface="Gill Sans MT" charset="0"/>
                <a:cs typeface="Gill Sans MT" charset="0"/>
              </a:rPr>
              <a:t>these tests</a:t>
            </a:r>
            <a:endParaRPr lang="en-US" sz="2000" dirty="0" smtClean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5003" y="417095"/>
            <a:ext cx="5231186" cy="4503821"/>
            <a:chOff x="175003" y="417095"/>
            <a:chExt cx="5231186" cy="4503821"/>
          </a:xfrm>
        </p:grpSpPr>
        <p:sp>
          <p:nvSpPr>
            <p:cNvPr id="10" name="Rounded Rectangle 9"/>
            <p:cNvSpPr/>
            <p:nvPr/>
          </p:nvSpPr>
          <p:spPr>
            <a:xfrm>
              <a:off x="175003" y="417095"/>
              <a:ext cx="5231186" cy="128336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5003" y="1876927"/>
              <a:ext cx="5231186" cy="128336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5003" y="3320716"/>
              <a:ext cx="5231186" cy="1600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75003" y="5117432"/>
            <a:ext cx="5231186" cy="1429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91185" y="545431"/>
            <a:ext cx="2598821" cy="2438400"/>
            <a:chOff x="1491185" y="545431"/>
            <a:chExt cx="2598821" cy="2438400"/>
          </a:xfrm>
        </p:grpSpPr>
        <p:sp>
          <p:nvSpPr>
            <p:cNvPr id="5" name="Multiply 4"/>
            <p:cNvSpPr/>
            <p:nvPr/>
          </p:nvSpPr>
          <p:spPr>
            <a:xfrm>
              <a:off x="1491185" y="545431"/>
              <a:ext cx="2598821" cy="102669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1491185" y="1957136"/>
              <a:ext cx="2598821" cy="102669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83025" y="3328738"/>
            <a:ext cx="5231186" cy="1600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89212" y="2277981"/>
            <a:ext cx="3456789" cy="1251285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multipleVariables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 covers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oneVariable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differentTemplate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-- thus, get rid of them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89212" y="3737812"/>
            <a:ext cx="3456789" cy="962525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1600" smtClean="0">
                <a:latin typeface="Courier" charset="0"/>
                <a:ea typeface="Courier" charset="0"/>
                <a:cs typeface="Courier" charset="0"/>
              </a:rPr>
              <a:t>unknownVariablesAreIgnored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 can use the same template text as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multipleVariables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>
            <a:noAutofit/>
          </a:bodyPr>
          <a:lstStyle/>
          <a:p>
            <a:pPr algn="r">
              <a:lnSpc>
                <a:spcPct val="85000"/>
              </a:lnSpc>
            </a:pPr>
            <a:r>
              <a:rPr lang="en-US" sz="3800" dirty="0" smtClean="0">
                <a:solidFill>
                  <a:srgbClr val="000099"/>
                </a:solidFill>
              </a:rPr>
              <a:t>Refactored </a:t>
            </a:r>
            <a:br>
              <a:rPr lang="en-US" sz="3800" dirty="0" smtClean="0">
                <a:solidFill>
                  <a:srgbClr val="000099"/>
                </a:solidFill>
              </a:rPr>
            </a:br>
            <a:r>
              <a:rPr lang="en-US" sz="3800" dirty="0" smtClean="0">
                <a:solidFill>
                  <a:srgbClr val="000099"/>
                </a:solidFill>
              </a:rPr>
              <a:t>Test Code</a:t>
            </a:r>
            <a:endParaRPr lang="en-US" sz="3800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03929" y="1300736"/>
            <a:ext cx="2162191" cy="752654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Common fixture for all tests</a:t>
            </a:r>
            <a:endParaRPr lang="en-US" sz="20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5" y="88692"/>
            <a:ext cx="5592924" cy="6720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503929" y="2664314"/>
            <a:ext cx="2162191" cy="688487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Simple, </a:t>
            </a:r>
          </a:p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focused test</a:t>
            </a:r>
            <a:endParaRPr lang="en-US" sz="20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cxnSp>
        <p:nvCxnSpPr>
          <p:cNvPr id="11" name="Straight Arrow Connector 10"/>
          <p:cNvCxnSpPr>
            <a:stCxn id="9" idx="1"/>
            <a:endCxn id="12" idx="3"/>
          </p:cNvCxnSpPr>
          <p:nvPr/>
        </p:nvCxnSpPr>
        <p:spPr>
          <a:xfrm flipH="1" flipV="1">
            <a:off x="5839327" y="1608863"/>
            <a:ext cx="664602" cy="682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65223" y="529389"/>
            <a:ext cx="5374104" cy="21589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65222" y="2871537"/>
            <a:ext cx="5374104" cy="1090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65222" y="4154904"/>
            <a:ext cx="5374104" cy="12833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823284" y="3008558"/>
            <a:ext cx="664603" cy="1788031"/>
            <a:chOff x="5903494" y="3008558"/>
            <a:chExt cx="664603" cy="1788031"/>
          </a:xfrm>
        </p:grpSpPr>
        <p:cxnSp>
          <p:nvCxnSpPr>
            <p:cNvPr id="14" name="Straight Arrow Connector 13"/>
            <p:cNvCxnSpPr>
              <a:stCxn id="10" idx="1"/>
              <a:endCxn id="17" idx="3"/>
            </p:cNvCxnSpPr>
            <p:nvPr/>
          </p:nvCxnSpPr>
          <p:spPr>
            <a:xfrm flipH="1">
              <a:off x="5903494" y="3008558"/>
              <a:ext cx="664603" cy="4084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1"/>
              <a:endCxn id="20" idx="3"/>
            </p:cNvCxnSpPr>
            <p:nvPr/>
          </p:nvCxnSpPr>
          <p:spPr>
            <a:xfrm flipH="1">
              <a:off x="5903494" y="3008558"/>
              <a:ext cx="664603" cy="1788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/>
          <p:cNvSpPr/>
          <p:nvPr/>
        </p:nvSpPr>
        <p:spPr>
          <a:xfrm>
            <a:off x="465222" y="5662863"/>
            <a:ext cx="5374104" cy="8333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03929" y="3963726"/>
            <a:ext cx="2162191" cy="151531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Now, let’s add more functionality – that is, add more tests</a:t>
            </a:r>
            <a:endParaRPr lang="en-US" sz="2000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2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0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5.  Adding a Bit of Error Handling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Add exception test, using try/catch block with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fail()</a:t>
            </a:r>
            <a:endParaRPr lang="is-IS" sz="20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7" y="1671018"/>
            <a:ext cx="5951620" cy="2528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5" y="4359766"/>
            <a:ext cx="5967662" cy="980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74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Adding a Bit of Error Handling (2)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Add exception test, using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@Test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(expected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is-IS" sz="2000" dirty="0" smtClean="0">
                <a:latin typeface="Courier" charset="0"/>
                <a:ea typeface="Courier" charset="0"/>
                <a:cs typeface="Courier" charset="0"/>
              </a:rPr>
              <a:t>…)</a:t>
            </a:r>
          </a:p>
          <a:p>
            <a:pPr lvl="1"/>
            <a:endParaRPr lang="is-I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25" y="1684425"/>
            <a:ext cx="6156369" cy="1264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5" y="3108487"/>
            <a:ext cx="5967662" cy="980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16621" y="4191526"/>
            <a:ext cx="8466431" cy="177159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200" dirty="0" smtClean="0">
                <a:latin typeface="Gill Sans MT"/>
                <a:cs typeface="Gill Sans MT"/>
              </a:rPr>
              <a:t>Except test (either try/catch with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fail()</a:t>
            </a:r>
            <a:r>
              <a:rPr lang="en-US" sz="2200" dirty="0" smtClean="0">
                <a:latin typeface="Gill Sans MT"/>
                <a:cs typeface="Gill Sans MT"/>
              </a:rPr>
              <a:t> 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@Test</a:t>
            </a:r>
            <a:r>
              <a:rPr lang="en-US" dirty="0" smtClean="0">
                <a:latin typeface="Gill Sans MT"/>
                <a:cs typeface="Gill Sans MT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(expected=</a:t>
            </a:r>
            <a:r>
              <a:rPr lang="is-IS" dirty="0" smtClean="0">
                <a:latin typeface="Courier" charset="0"/>
                <a:ea typeface="Courier" charset="0"/>
                <a:cs typeface="Courier" charset="0"/>
              </a:rPr>
              <a:t>…)</a:t>
            </a:r>
            <a:r>
              <a:rPr lang="is-IS" sz="2200" dirty="0" smtClean="0">
                <a:latin typeface="Gill Sans MT"/>
                <a:cs typeface="Gill Sans MT"/>
              </a:rPr>
              <a:t> fails.</a:t>
            </a:r>
          </a:p>
          <a:p>
            <a:pPr marL="58738" algn="ctr">
              <a:buClr>
                <a:schemeClr val="tx1"/>
              </a:buClr>
            </a:pPr>
            <a:r>
              <a:rPr lang="en-US" sz="2200" dirty="0" smtClean="0">
                <a:latin typeface="Gill Sans MT"/>
                <a:cs typeface="Gill Sans MT"/>
              </a:rPr>
              <a:t>That means, </a:t>
            </a:r>
            <a:r>
              <a:rPr lang="en-US" sz="2200" dirty="0" smtClean="0">
                <a:solidFill>
                  <a:srgbClr val="C00000"/>
                </a:solidFill>
                <a:latin typeface="Gill Sans MT"/>
                <a:cs typeface="Gill Sans MT"/>
              </a:rPr>
              <a:t>we have to somehow check the missing variables. </a:t>
            </a:r>
          </a:p>
          <a:p>
            <a:pPr marL="58738" algn="ctr">
              <a:buClr>
                <a:schemeClr val="tx1"/>
              </a:buClr>
            </a:pPr>
            <a:endParaRPr lang="en-US" sz="1400" dirty="0" smtClean="0">
              <a:latin typeface="Gill Sans MT"/>
              <a:cs typeface="Gill Sans MT"/>
            </a:endParaRPr>
          </a:p>
          <a:p>
            <a:pPr marL="58738" algn="ctr">
              <a:buClr>
                <a:schemeClr val="tx1"/>
              </a:buClr>
            </a:pPr>
            <a:r>
              <a:rPr lang="en-US" sz="2200" dirty="0" smtClean="0">
                <a:latin typeface="Gill Sans MT"/>
                <a:cs typeface="Gill Sans MT"/>
              </a:rPr>
              <a:t>Let’s make the test pass</a:t>
            </a:r>
          </a:p>
          <a:p>
            <a:pPr marL="58738" algn="ctr">
              <a:buClr>
                <a:schemeClr val="tx1"/>
              </a:buClr>
            </a:pPr>
            <a:r>
              <a:rPr lang="en-US" sz="2200" dirty="0" smtClean="0">
                <a:latin typeface="Gill Sans MT"/>
                <a:cs typeface="Gill Sans MT"/>
              </a:rPr>
              <a:t>How to get to the green phase as quickly as possible? </a:t>
            </a:r>
          </a:p>
        </p:txBody>
      </p:sp>
    </p:spTree>
    <p:extLst>
      <p:ext uri="{BB962C8B-B14F-4D97-AF65-F5344CB8AC3E}">
        <p14:creationId xmlns:p14="http://schemas.microsoft.com/office/powerpoint/2010/main" val="2130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Writing Code To Make The Test Pass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How do we know inside evaluate, whether some of the variables specified in the template text are without a value? 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Checking for </a:t>
            </a:r>
            <a:r>
              <a:rPr lang="en-US" dirty="0" smtClean="0">
                <a:solidFill>
                  <a:srgbClr val="C00000"/>
                </a:solidFill>
              </a:rPr>
              <a:t>remaining variables</a:t>
            </a:r>
            <a:r>
              <a:rPr lang="en-US" dirty="0" smtClean="0"/>
              <a:t> after the search-and-replace</a:t>
            </a:r>
            <a:endParaRPr lang="is-IS" sz="20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is-I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" y="2637763"/>
            <a:ext cx="6529136" cy="3464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6995504" y="3846129"/>
            <a:ext cx="1976562" cy="1047549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Does it look like we left a variable in there? </a:t>
            </a:r>
            <a:endParaRPr lang="en-US" sz="20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5005137" y="4369904"/>
            <a:ext cx="1990367" cy="5237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77515" y="4684295"/>
            <a:ext cx="4315327" cy="5935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Refactoring Toward Small Methods 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163"/>
            <a:ext cx="8229600" cy="507113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evaluate()</a:t>
            </a:r>
            <a:r>
              <a:rPr lang="en-US" dirty="0" smtClean="0"/>
              <a:t> is doing too many different things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Replacing variables with values, checking for missing values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rgbClr val="C00000"/>
                </a:solidFill>
              </a:rPr>
              <a:t>Extracting</a:t>
            </a:r>
            <a:r>
              <a:rPr lang="en-US" dirty="0" smtClean="0"/>
              <a:t> the check for missing variables into its own method</a:t>
            </a:r>
            <a:endParaRPr lang="is-IS" sz="20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is-I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2512249"/>
            <a:ext cx="5610517" cy="3890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1203158" y="4315326"/>
            <a:ext cx="292608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5190663"/>
            <a:ext cx="4780549" cy="11242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99252" y="2630910"/>
            <a:ext cx="1976562" cy="1348373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Get rid of a whole if-block from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evaluate()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" name="Straight Arrow Connector 11"/>
          <p:cNvCxnSpPr>
            <a:stCxn id="11" idx="1"/>
            <a:endCxn id="9" idx="3"/>
          </p:cNvCxnSpPr>
          <p:nvPr/>
        </p:nvCxnSpPr>
        <p:spPr>
          <a:xfrm flipH="1">
            <a:off x="4129238" y="3305097"/>
            <a:ext cx="2770014" cy="11245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99252" y="4235121"/>
            <a:ext cx="1976562" cy="987354"/>
          </a:xfrm>
          <a:prstGeom prst="rect">
            <a:avLst/>
          </a:prstGeom>
          <a:solidFill>
            <a:srgbClr val="FFFDA9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Much better. </a:t>
            </a:r>
          </a:p>
          <a:p>
            <a:pPr marL="58738" algn="ctr">
              <a:buClr>
                <a:schemeClr val="tx1"/>
              </a:buClr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Is there still more to do?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More Refactoring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4" y="1138205"/>
            <a:ext cx="2803146" cy="507113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evaluate()</a:t>
            </a:r>
            <a:r>
              <a:rPr lang="en-US" dirty="0" smtClean="0"/>
              <a:t> is still doing two things: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Replacing variables with values, checking for missing values</a:t>
            </a:r>
          </a:p>
          <a:p>
            <a:pPr>
              <a:lnSpc>
                <a:spcPct val="95000"/>
              </a:lnSpc>
              <a:spcBef>
                <a:spcPts val="2000"/>
              </a:spcBef>
            </a:pPr>
            <a:r>
              <a:rPr lang="en-US" dirty="0" smtClean="0">
                <a:solidFill>
                  <a:srgbClr val="C00000"/>
                </a:solidFill>
              </a:rPr>
              <a:t>Extracting</a:t>
            </a:r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method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refactoring</a:t>
            </a:r>
            <a:endParaRPr lang="en-US" dirty="0"/>
          </a:p>
          <a:p>
            <a:pPr lvl="1">
              <a:spcBef>
                <a:spcPts val="700"/>
              </a:spcBef>
            </a:pPr>
            <a:r>
              <a:rPr lang="en-US" dirty="0" smtClean="0"/>
              <a:t>To create simple, single, clear purpose methods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is-IS" dirty="0"/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06" y="1185605"/>
            <a:ext cx="5704286" cy="5313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ounded Rectangle 12"/>
          <p:cNvSpPr/>
          <p:nvPr/>
        </p:nvSpPr>
        <p:spPr>
          <a:xfrm>
            <a:off x="3609474" y="1610874"/>
            <a:ext cx="3433010" cy="5066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88632" y="2781947"/>
            <a:ext cx="5697076" cy="22552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3034" y="5077708"/>
            <a:ext cx="2430588" cy="7493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58738" algn="ctr">
              <a:buClr>
                <a:schemeClr val="tx1"/>
              </a:buClr>
            </a:pPr>
            <a:r>
              <a:rPr lang="en-US" sz="2200" dirty="0" smtClean="0">
                <a:latin typeface="Gill Sans MT"/>
                <a:cs typeface="Gill Sans MT"/>
              </a:rPr>
              <a:t>Run tests again,</a:t>
            </a:r>
          </a:p>
          <a:p>
            <a:pPr marL="58738" algn="ctr">
              <a:buClr>
                <a:schemeClr val="tx1"/>
              </a:buClr>
            </a:pPr>
            <a:r>
              <a:rPr lang="en-US" sz="2200" dirty="0" smtClean="0">
                <a:latin typeface="Gill Sans MT"/>
                <a:cs typeface="Gill Sans MT"/>
              </a:rPr>
              <a:t>Nothing’s broken!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Adding Diagnostics to Exceptions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5" y="1249426"/>
            <a:ext cx="6376737" cy="266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50" y="4074696"/>
            <a:ext cx="6466902" cy="1910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87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6. Loose Ends On The Test List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163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Testing for performance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9" y="1603362"/>
            <a:ext cx="6785811" cy="5007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19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36" y="142604"/>
            <a:ext cx="888558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Test That Dooms Current Implementation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7"/>
            <a:ext cx="8229600" cy="50711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Write test that provides whether the code’s current behavior are correct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2" y="2038234"/>
            <a:ext cx="6272463" cy="2029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43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1. From Requirements To Tests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0" y="2207792"/>
            <a:ext cx="8686800" cy="346042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Decomposing requirements</a:t>
            </a:r>
          </a:p>
          <a:p>
            <a:pPr lvl="1">
              <a:spcBef>
                <a:spcPts val="1000"/>
              </a:spcBef>
            </a:pPr>
            <a:r>
              <a:rPr lang="en-US" sz="2400" dirty="0" smtClean="0"/>
              <a:t>Template system as </a:t>
            </a:r>
            <a:r>
              <a:rPr lang="en-US" sz="2400" dirty="0" smtClean="0">
                <a:solidFill>
                  <a:srgbClr val="C00000"/>
                </a:solidFill>
              </a:rPr>
              <a:t>tasks</a:t>
            </a:r>
            <a:r>
              <a:rPr lang="en-US" sz="2400" dirty="0" smtClean="0"/>
              <a:t> – “things we need to </a:t>
            </a:r>
            <a:r>
              <a:rPr lang="en-US" sz="2400" dirty="0" smtClean="0">
                <a:solidFill>
                  <a:srgbClr val="C00000"/>
                </a:solidFill>
              </a:rPr>
              <a:t>do</a:t>
            </a:r>
            <a:r>
              <a:rPr lang="en-US" sz="2400" dirty="0" smtClean="0"/>
              <a:t>”</a:t>
            </a:r>
          </a:p>
          <a:p>
            <a:pPr lvl="2"/>
            <a:r>
              <a:rPr lang="en-US" sz="2000" dirty="0" smtClean="0"/>
              <a:t>When completed, lead to satisfying the original requirements</a:t>
            </a:r>
          </a:p>
          <a:p>
            <a:pPr lvl="1">
              <a:spcBef>
                <a:spcPts val="1000"/>
              </a:spcBef>
            </a:pPr>
            <a:r>
              <a:rPr lang="en-US" sz="2400" dirty="0" smtClean="0"/>
              <a:t>Template system as </a:t>
            </a:r>
            <a:r>
              <a:rPr lang="en-US" sz="2400" dirty="0" smtClean="0">
                <a:solidFill>
                  <a:srgbClr val="C00000"/>
                </a:solidFill>
              </a:rPr>
              <a:t>tests</a:t>
            </a:r>
            <a:r>
              <a:rPr lang="en-US" sz="2400" dirty="0" smtClean="0"/>
              <a:t> – “thing we need to </a:t>
            </a:r>
            <a:r>
              <a:rPr lang="en-US" sz="2400" dirty="0" smtClean="0">
                <a:solidFill>
                  <a:srgbClr val="C00000"/>
                </a:solidFill>
              </a:rPr>
              <a:t>verify</a:t>
            </a:r>
            <a:r>
              <a:rPr lang="en-US" sz="2400" dirty="0" smtClean="0"/>
              <a:t>”</a:t>
            </a:r>
          </a:p>
          <a:p>
            <a:pPr lvl="2"/>
            <a:r>
              <a:rPr lang="en-US" sz="2000" dirty="0" smtClean="0"/>
              <a:t>When passing, lead to the requirements being satisfied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8546" y="1228362"/>
            <a:ext cx="8246617" cy="830997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 smtClean="0">
                <a:latin typeface="Gill Sans MT"/>
                <a:cs typeface="Gill Sans MT"/>
              </a:rPr>
              <a:t>The first step in TDD is writing a </a:t>
            </a:r>
            <a:r>
              <a:rPr lang="en-US" sz="2400" smtClean="0">
                <a:latin typeface="Gill Sans MT"/>
                <a:cs typeface="Gill Sans MT"/>
              </a:rPr>
              <a:t>failing test, </a:t>
            </a:r>
          </a:p>
          <a:p>
            <a:pPr algn="ctr">
              <a:buClr>
                <a:schemeClr val="tx1"/>
              </a:buClr>
            </a:pPr>
            <a:r>
              <a:rPr lang="en-US" sz="2400" dirty="0" smtClean="0">
                <a:latin typeface="Gill Sans MT"/>
                <a:cs typeface="Gill Sans MT"/>
              </a:rPr>
              <a:t>we need to figure out what desired behavior we’d like to test for</a:t>
            </a:r>
            <a:endParaRPr lang="en-US" sz="24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05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Summary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68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TDD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Test</a:t>
            </a:r>
            <a:r>
              <a:rPr lang="en-US" dirty="0" smtClean="0"/>
              <a:t>: write a test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Code</a:t>
            </a:r>
            <a:r>
              <a:rPr lang="en-US" dirty="0" smtClean="0"/>
              <a:t>: write code to make the test pass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Refactor</a:t>
            </a:r>
            <a:r>
              <a:rPr lang="en-US" dirty="0" smtClean="0"/>
              <a:t>: find the best possible design for what we have, relying on the existing tests to keep us from breaking things while we’re at it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Encourages good design, produces testable code, and keeps us away from over-engineering our system because of flawed assumptions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Exercise: Requirements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0" y="1165060"/>
            <a:ext cx="8686800" cy="3460424"/>
          </a:xfrm>
        </p:spPr>
        <p:txBody>
          <a:bodyPr>
            <a:normAutofit/>
          </a:bodyPr>
          <a:lstStyle/>
          <a:p>
            <a:r>
              <a:rPr lang="en-US" dirty="0" smtClean="0"/>
              <a:t>Imagine we are implementing a subsystem for the corporate email application. </a:t>
            </a:r>
            <a:endParaRPr lang="en-US" dirty="0"/>
          </a:p>
          <a:p>
            <a:r>
              <a:rPr lang="en-US" dirty="0" smtClean="0"/>
              <a:t>This subsystem is responsible for providing </a:t>
            </a:r>
            <a:r>
              <a:rPr lang="en-US" dirty="0" smtClean="0">
                <a:solidFill>
                  <a:srgbClr val="C00000"/>
                </a:solidFill>
              </a:rPr>
              <a:t>mail-template</a:t>
            </a:r>
            <a:r>
              <a:rPr lang="en-US" dirty="0" smtClean="0"/>
              <a:t> functionality so that the CEO’s assistant can send all sorts of important, personalized emails to all personnel with a couple of mouse-clicks. </a:t>
            </a:r>
          </a:p>
          <a:p>
            <a:endParaRPr lang="en-US" dirty="0"/>
          </a:p>
          <a:p>
            <a:r>
              <a:rPr lang="en-US" dirty="0" smtClean="0"/>
              <a:t>How would tests drive the development of this subsystem.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Example: Tasks vs. Tests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28" y="1697209"/>
            <a:ext cx="4209662" cy="3470227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Template system as </a:t>
            </a:r>
            <a:r>
              <a:rPr lang="en-US" sz="2600" dirty="0" smtClean="0">
                <a:solidFill>
                  <a:srgbClr val="C00000"/>
                </a:solidFill>
              </a:rPr>
              <a:t>tasks</a:t>
            </a:r>
          </a:p>
          <a:p>
            <a:pPr marL="296863" lvl="1" indent="-187325">
              <a:lnSpc>
                <a:spcPct val="95000"/>
              </a:lnSpc>
              <a:spcBef>
                <a:spcPts val="1700"/>
              </a:spcBef>
            </a:pPr>
            <a:r>
              <a:rPr lang="en-US" sz="2400" dirty="0" smtClean="0"/>
              <a:t>Write a regular expression for identifying variables from the template</a:t>
            </a:r>
          </a:p>
          <a:p>
            <a:pPr marL="296863" lvl="1" indent="-187325">
              <a:lnSpc>
                <a:spcPct val="95000"/>
              </a:lnSpc>
              <a:spcBef>
                <a:spcPts val="1000"/>
              </a:spcBef>
            </a:pPr>
            <a:r>
              <a:rPr lang="en-US" sz="2400" dirty="0" smtClean="0"/>
              <a:t>Implement a template parser that uses the regular expression</a:t>
            </a:r>
          </a:p>
          <a:p>
            <a:pPr marL="296863" lvl="1" indent="-187325">
              <a:lnSpc>
                <a:spcPct val="95000"/>
              </a:lnSpc>
              <a:spcBef>
                <a:spcPts val="1000"/>
              </a:spcBef>
            </a:pPr>
            <a:r>
              <a:rPr lang="en-US" sz="2400" dirty="0" smtClean="0"/>
              <a:t>Implement a template engine that provides a public API and uses the template parser internally</a:t>
            </a:r>
          </a:p>
          <a:p>
            <a:pPr marL="296863" lvl="1" indent="-187325">
              <a:spcBef>
                <a:spcPts val="1000"/>
              </a:spcBef>
            </a:pPr>
            <a:r>
              <a:rPr lang="is-IS" sz="2400" dirty="0" smtClean="0"/>
              <a:t>…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25791" y="1697209"/>
            <a:ext cx="4209662" cy="34702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Template system as </a:t>
            </a:r>
            <a:r>
              <a:rPr lang="en-US" sz="2600" dirty="0" smtClean="0">
                <a:solidFill>
                  <a:srgbClr val="C00000"/>
                </a:solidFill>
              </a:rPr>
              <a:t>tests</a:t>
            </a:r>
          </a:p>
          <a:p>
            <a:pPr marL="296863" lvl="1" indent="-187325">
              <a:spcBef>
                <a:spcPts val="1700"/>
              </a:spcBef>
            </a:pPr>
            <a:r>
              <a:rPr lang="en-US" sz="2400" dirty="0" smtClean="0"/>
              <a:t>Template without any variables renders as is</a:t>
            </a:r>
          </a:p>
          <a:p>
            <a:pPr marL="296863" lvl="1" indent="-187325">
              <a:spcBef>
                <a:spcPts val="1000"/>
              </a:spcBef>
            </a:pPr>
            <a:r>
              <a:rPr lang="en-US" sz="2400" dirty="0" smtClean="0"/>
              <a:t>Template with one variable is rendered with the variable replaced with its value</a:t>
            </a:r>
          </a:p>
          <a:p>
            <a:pPr marL="296863" lvl="1" indent="-187325">
              <a:spcBef>
                <a:spcPts val="1000"/>
              </a:spcBef>
            </a:pPr>
            <a:r>
              <a:rPr lang="en-US" sz="2400" dirty="0" smtClean="0"/>
              <a:t>Template with multiple variables is rendered with the appropriate placeholders replaced by the associated values </a:t>
            </a:r>
          </a:p>
          <a:p>
            <a:pPr marL="296863" lvl="1" indent="-187325">
              <a:spcBef>
                <a:spcPts val="1000"/>
              </a:spcBef>
            </a:pPr>
            <a:r>
              <a:rPr lang="is-IS" sz="2400" dirty="0" smtClean="0"/>
              <a:t>…</a:t>
            </a: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8170" y="1149287"/>
            <a:ext cx="8587410" cy="64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Imagine you are implementing a subsystem for an email application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8170" y="2113916"/>
            <a:ext cx="8622898" cy="0"/>
            <a:chOff x="298170" y="2318871"/>
            <a:chExt cx="8622898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98170" y="2318871"/>
              <a:ext cx="41936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27448" y="2318871"/>
              <a:ext cx="41936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7491872" y="6163915"/>
            <a:ext cx="163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[</a:t>
            </a:r>
            <a:r>
              <a:rPr lang="en-US" sz="1400" dirty="0" err="1" smtClean="0">
                <a:latin typeface="Verdana" charset="0"/>
                <a:ea typeface="Verdana" charset="0"/>
                <a:cs typeface="Verdana" charset="0"/>
              </a:rPr>
              <a:t>Koskela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, p. 46]</a:t>
            </a:r>
            <a:endParaRPr lang="en-US" sz="1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0871" y="5148754"/>
            <a:ext cx="4240919" cy="984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Idea of what we should do, easy to lose sight of the ultimate goal – </a:t>
            </a:r>
            <a:r>
              <a:rPr lang="en-US" sz="2000" dirty="0" smtClean="0">
                <a:solidFill>
                  <a:srgbClr val="C00000"/>
                </a:solidFill>
              </a:rPr>
              <a:t>not represent progress</a:t>
            </a:r>
            <a:r>
              <a:rPr lang="en-US" sz="2000" dirty="0" smtClean="0"/>
              <a:t> of the produced software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92446" y="5148754"/>
            <a:ext cx="4243008" cy="984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Idea of what should be done – </a:t>
            </a:r>
            <a:r>
              <a:rPr lang="en-US" sz="2000" dirty="0" smtClean="0">
                <a:solidFill>
                  <a:srgbClr val="C00000"/>
                </a:solidFill>
              </a:rPr>
              <a:t>connect to capabilities </a:t>
            </a:r>
            <a:r>
              <a:rPr lang="en-US" sz="2000" dirty="0" smtClean="0"/>
              <a:t>of the produced software</a:t>
            </a:r>
          </a:p>
        </p:txBody>
      </p:sp>
    </p:spTree>
    <p:extLst>
      <p:ext uri="{BB962C8B-B14F-4D97-AF65-F5344CB8AC3E}">
        <p14:creationId xmlns:p14="http://schemas.microsoft.com/office/powerpoint/2010/main" val="199311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What Are Good Tests Made Of?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170" y="1154247"/>
            <a:ext cx="8587410" cy="507113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Tests are generally better than tasks for guiding our work, but does it matter what kind of tests we write? </a:t>
            </a:r>
          </a:p>
          <a:p>
            <a:pPr marL="515938" lvl="1" indent="-187325"/>
            <a:r>
              <a:rPr lang="en-US" sz="2200" dirty="0" smtClean="0"/>
              <a:t>Sure it does!</a:t>
            </a:r>
          </a:p>
          <a:p>
            <a:endParaRPr lang="en-US" dirty="0"/>
          </a:p>
          <a:p>
            <a:r>
              <a:rPr lang="en-US" sz="2600" dirty="0" smtClean="0"/>
              <a:t>Two properties of a good test</a:t>
            </a:r>
          </a:p>
          <a:p>
            <a:pPr marL="515938" lvl="1" indent="-187325">
              <a:spcBef>
                <a:spcPts val="1000"/>
              </a:spcBef>
            </a:pPr>
            <a:r>
              <a:rPr lang="en-US" sz="2200" dirty="0" smtClean="0"/>
              <a:t>A good test is </a:t>
            </a:r>
            <a:r>
              <a:rPr lang="en-US" sz="2200" dirty="0" smtClean="0">
                <a:solidFill>
                  <a:srgbClr val="C00000"/>
                </a:solidFill>
              </a:rPr>
              <a:t>atomic</a:t>
            </a:r>
          </a:p>
          <a:p>
            <a:pPr marL="814388" lvl="2" indent="-187325"/>
            <a:r>
              <a:rPr lang="en-US" sz="2000" dirty="0" smtClean="0"/>
              <a:t>Keeps things small and focused</a:t>
            </a:r>
          </a:p>
          <a:p>
            <a:pPr marL="515938" lvl="1" indent="-187325">
              <a:spcBef>
                <a:spcPts val="1000"/>
              </a:spcBef>
            </a:pPr>
            <a:r>
              <a:rPr lang="en-US" sz="2200" dirty="0" smtClean="0"/>
              <a:t>A good test is </a:t>
            </a:r>
            <a:r>
              <a:rPr lang="en-US" sz="2200" dirty="0" smtClean="0">
                <a:solidFill>
                  <a:srgbClr val="C00000"/>
                </a:solidFill>
              </a:rPr>
              <a:t>isolated</a:t>
            </a:r>
          </a:p>
          <a:p>
            <a:pPr marL="814388" lvl="2" indent="-187325"/>
            <a:r>
              <a:rPr lang="en-US" sz="2000" dirty="0" smtClean="0"/>
              <a:t>Doesn’t depend on other tests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000099"/>
                </a:solidFill>
              </a:rPr>
              <a:t>Programming by Intention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170" y="1154247"/>
            <a:ext cx="8587410" cy="507113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Given an initial set of tests, </a:t>
            </a:r>
            <a:r>
              <a:rPr lang="en-US" sz="2600" dirty="0" smtClean="0">
                <a:solidFill>
                  <a:srgbClr val="C00000"/>
                </a:solidFill>
              </a:rPr>
              <a:t>pick one </a:t>
            </a:r>
            <a:r>
              <a:rPr lang="en-US" sz="2600" dirty="0" smtClean="0"/>
              <a:t>that is potentially lead to </a:t>
            </a:r>
            <a:r>
              <a:rPr lang="en-US" sz="2600" dirty="0" smtClean="0">
                <a:solidFill>
                  <a:srgbClr val="C00000"/>
                </a:solidFill>
              </a:rPr>
              <a:t>most progress </a:t>
            </a:r>
            <a:r>
              <a:rPr lang="en-US" sz="2600" dirty="0" smtClean="0"/>
              <a:t>with </a:t>
            </a:r>
            <a:r>
              <a:rPr lang="en-US" sz="2600" dirty="0" smtClean="0">
                <a:solidFill>
                  <a:srgbClr val="C00000"/>
                </a:solidFill>
              </a:rPr>
              <a:t>least effort</a:t>
            </a:r>
          </a:p>
          <a:p>
            <a:pPr>
              <a:spcBef>
                <a:spcPts val="2400"/>
              </a:spcBef>
            </a:pPr>
            <a:r>
              <a:rPr lang="en-US" sz="2600" dirty="0" smtClean="0"/>
              <a:t>Write </a:t>
            </a:r>
            <a:r>
              <a:rPr lang="en-US" sz="2600" dirty="0" smtClean="0">
                <a:solidFill>
                  <a:srgbClr val="C00000"/>
                </a:solidFill>
              </a:rPr>
              <a:t>test code</a:t>
            </a:r>
          </a:p>
          <a:p>
            <a:pPr marL="515938" lvl="1" indent="-187325">
              <a:spcBef>
                <a:spcPts val="1000"/>
              </a:spcBef>
            </a:pPr>
            <a:r>
              <a:rPr lang="en-US" sz="2200" dirty="0" smtClean="0"/>
              <a:t>How to test something that doesn’t exist without breaking our test? </a:t>
            </a:r>
          </a:p>
          <a:p>
            <a:pPr marL="790258" lvl="2" indent="-187325"/>
            <a:r>
              <a:rPr lang="en-US" dirty="0" smtClean="0"/>
              <a:t>Imagine code exists</a:t>
            </a:r>
          </a:p>
          <a:p>
            <a:pPr>
              <a:spcBef>
                <a:spcPts val="2400"/>
              </a:spcBef>
            </a:pPr>
            <a:r>
              <a:rPr lang="en-US" sz="2600" dirty="0" smtClean="0"/>
              <a:t>Benefit of programming by intention</a:t>
            </a:r>
          </a:p>
          <a:p>
            <a:pPr marL="515938" lvl="1" indent="-187325">
              <a:spcBef>
                <a:spcPts val="1000"/>
              </a:spcBef>
            </a:pPr>
            <a:r>
              <a:rPr lang="en-US" sz="2200" dirty="0" smtClean="0"/>
              <a:t>Focus on what we </a:t>
            </a:r>
            <a:r>
              <a:rPr lang="en-US" sz="2200" dirty="0" smtClean="0">
                <a:solidFill>
                  <a:srgbClr val="C00000"/>
                </a:solidFill>
              </a:rPr>
              <a:t>could </a:t>
            </a:r>
            <a:r>
              <a:rPr lang="en-US" sz="2200" dirty="0" smtClean="0"/>
              <a:t>have instead of what we </a:t>
            </a:r>
            <a:r>
              <a:rPr lang="en-US" sz="2200" dirty="0" smtClean="0">
                <a:solidFill>
                  <a:srgbClr val="C00000"/>
                </a:solidFill>
              </a:rPr>
              <a:t>do</a:t>
            </a:r>
            <a:r>
              <a:rPr lang="en-US" sz="2200" dirty="0" smtClean="0"/>
              <a:t> have </a:t>
            </a:r>
            <a:endParaRPr lang="en-US" sz="2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3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0" y="142604"/>
            <a:ext cx="862716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2. Choosing the First Test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300" y="6514858"/>
            <a:ext cx="676060" cy="343141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0369" y="6514859"/>
            <a:ext cx="2895600" cy="329184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4001" y="1747806"/>
            <a:ext cx="8686800" cy="45567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Before coming up with an initial list of tests, </a:t>
            </a:r>
            <a:r>
              <a:rPr lang="en-US" dirty="0" smtClean="0">
                <a:solidFill>
                  <a:srgbClr val="C00000"/>
                </a:solidFill>
              </a:rPr>
              <a:t>define</a:t>
            </a:r>
            <a:r>
              <a:rPr lang="en-US" dirty="0" smtClean="0"/>
              <a:t> a set of </a:t>
            </a:r>
            <a:r>
              <a:rPr lang="en-US" dirty="0" smtClean="0">
                <a:solidFill>
                  <a:srgbClr val="C00000"/>
                </a:solidFill>
              </a:rPr>
              <a:t>requirements</a:t>
            </a:r>
            <a:r>
              <a:rPr lang="en-US" dirty="0" smtClean="0"/>
              <a:t> for the subsystem under test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Example requirements: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System replaces variable placeholders like 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${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firstname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 smtClean="0"/>
              <a:t> in a template with values provided at runtime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Attempt to send a template with undefined variables raises error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System ignores variables that are not in the template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Example corresponding tests: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Evaluating template “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Hello,</a:t>
            </a:r>
            <a:r>
              <a:rPr lang="en-US" sz="18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${name}</a:t>
            </a:r>
            <a:r>
              <a:rPr lang="en-US" dirty="0" smtClean="0"/>
              <a:t>” with value “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Reader</a:t>
            </a:r>
            <a:r>
              <a:rPr lang="en-US" dirty="0" smtClean="0"/>
              <a:t>” results in “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Hello,</a:t>
            </a:r>
            <a:r>
              <a:rPr lang="en-US" dirty="0" smtClean="0"/>
              <a:t> 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Reader</a:t>
            </a:r>
            <a:r>
              <a:rPr lang="en-US" dirty="0" smtClean="0"/>
              <a:t>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Evaluating “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${greeting},</a:t>
            </a:r>
            <a:r>
              <a:rPr lang="en-US" dirty="0" smtClean="0"/>
              <a:t> 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${name}</a:t>
            </a:r>
            <a:r>
              <a:rPr lang="en-US" dirty="0" smtClean="0"/>
              <a:t>” with “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Hi</a:t>
            </a:r>
            <a:r>
              <a:rPr lang="en-US" dirty="0" smtClean="0"/>
              <a:t>” and “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Reader</a:t>
            </a:r>
            <a:r>
              <a:rPr lang="en-US" dirty="0" smtClean="0"/>
              <a:t>” result in “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Hi,</a:t>
            </a:r>
            <a:r>
              <a:rPr lang="en-US" sz="1700" dirty="0" smtClean="0"/>
              <a:t> 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Reader</a:t>
            </a:r>
            <a:r>
              <a:rPr lang="en-US" dirty="0" smtClean="0"/>
              <a:t>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Evaluating “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Hello,</a:t>
            </a:r>
            <a:r>
              <a:rPr lang="en-US" dirty="0" smtClean="0"/>
              <a:t> 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${name}</a:t>
            </a:r>
            <a:r>
              <a:rPr lang="en-US" dirty="0" smtClean="0"/>
              <a:t>” with “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 smtClean="0"/>
              <a:t>” undefined raises 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MissingValueError</a:t>
            </a:r>
            <a:endParaRPr lang="en-US" sz="17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6488" y="1228362"/>
            <a:ext cx="6790770" cy="461665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 smtClean="0">
                <a:latin typeface="Gill Sans MT"/>
                <a:cs typeface="Gill Sans MT"/>
              </a:rPr>
              <a:t>Restrict focus, do not worry about the whole system</a:t>
            </a:r>
            <a:endParaRPr lang="en-US" sz="2400" dirty="0">
              <a:latin typeface="Gill Sans MT"/>
              <a:cs typeface="Gill Sans M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078913" y="2635443"/>
            <a:ext cx="2664034" cy="2500131"/>
            <a:chOff x="6078913" y="2659507"/>
            <a:chExt cx="2664034" cy="2500131"/>
          </a:xfrm>
        </p:grpSpPr>
        <p:sp>
          <p:nvSpPr>
            <p:cNvPr id="8" name="Rectangle 7"/>
            <p:cNvSpPr/>
            <p:nvPr/>
          </p:nvSpPr>
          <p:spPr>
            <a:xfrm>
              <a:off x="6078913" y="2659507"/>
              <a:ext cx="2664034" cy="2500131"/>
            </a:xfrm>
            <a:prstGeom prst="rect">
              <a:avLst/>
            </a:prstGeom>
            <a:solidFill>
              <a:srgbClr val="FFFDA9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marL="58738">
                <a:buClr>
                  <a:schemeClr val="tx1"/>
                </a:buClr>
              </a:pPr>
              <a:r>
                <a:rPr lang="en-US" sz="2200" dirty="0" smtClean="0">
                  <a:latin typeface="Gill Sans MT"/>
                  <a:cs typeface="Gill Sans MT"/>
                </a:rPr>
                <a:t>Requirements </a:t>
              </a:r>
            </a:p>
            <a:p>
              <a:pPr algn="ctr">
                <a:buClr>
                  <a:schemeClr val="tx1"/>
                </a:buClr>
              </a:pPr>
              <a:endParaRPr lang="en-US" sz="2200" dirty="0">
                <a:solidFill>
                  <a:srgbClr val="C00000"/>
                </a:solidFill>
                <a:latin typeface="Gill Sans MT"/>
                <a:cs typeface="Gill Sans MT"/>
              </a:endParaRPr>
            </a:p>
            <a:p>
              <a:pPr marL="301625" algn="ctr">
                <a:buClr>
                  <a:schemeClr val="tx1"/>
                </a:buClr>
              </a:pPr>
              <a:r>
                <a:rPr lang="en-US" sz="2200" dirty="0" smtClean="0">
                  <a:solidFill>
                    <a:srgbClr val="C00000"/>
                  </a:solidFill>
                  <a:latin typeface="Gill Sans MT"/>
                  <a:cs typeface="Gill Sans MT"/>
                </a:rPr>
                <a:t>More concrete, more executable, more example-like</a:t>
              </a:r>
            </a:p>
            <a:p>
              <a:pPr algn="ctr">
                <a:buClr>
                  <a:schemeClr val="tx1"/>
                </a:buClr>
              </a:pPr>
              <a:endParaRPr lang="en-US" sz="2200" dirty="0">
                <a:solidFill>
                  <a:srgbClr val="C00000"/>
                </a:solidFill>
                <a:latin typeface="Gill Sans MT"/>
                <a:cs typeface="Gill Sans MT"/>
              </a:endParaRPr>
            </a:p>
            <a:p>
              <a:pPr marL="58738">
                <a:buClr>
                  <a:schemeClr val="tx1"/>
                </a:buClr>
              </a:pPr>
              <a:r>
                <a:rPr lang="en-US" sz="2200" dirty="0" smtClean="0">
                  <a:latin typeface="Gill Sans MT"/>
                  <a:cs typeface="Gill Sans MT"/>
                </a:rPr>
                <a:t>Tests</a:t>
              </a:r>
              <a:endParaRPr lang="en-US" sz="2200" dirty="0">
                <a:latin typeface="Gill Sans MT"/>
                <a:cs typeface="Gill Sans MT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384758" y="3128211"/>
              <a:ext cx="0" cy="15239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93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6194</TotalTime>
  <Words>1886</Words>
  <Application>Microsoft Macintosh PowerPoint</Application>
  <PresentationFormat>On-screen Show (4:3)</PresentationFormat>
  <Paragraphs>364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Courier</vt:lpstr>
      <vt:lpstr>Gill Sans MT</vt:lpstr>
      <vt:lpstr>Verdana</vt:lpstr>
      <vt:lpstr>Arial</vt:lpstr>
      <vt:lpstr>Clarity</vt:lpstr>
      <vt:lpstr>TDD Overview  CS 4501/6501  Software Testing</vt:lpstr>
      <vt:lpstr>TDD Cycle</vt:lpstr>
      <vt:lpstr>Overview</vt:lpstr>
      <vt:lpstr>1. From Requirements To Tests</vt:lpstr>
      <vt:lpstr>Exercise: Requirements</vt:lpstr>
      <vt:lpstr>Example: Tasks vs. Tests</vt:lpstr>
      <vt:lpstr>What Are Good Tests Made Of?</vt:lpstr>
      <vt:lpstr>Programming by Intention</vt:lpstr>
      <vt:lpstr>2. Choosing the First Test</vt:lpstr>
      <vt:lpstr>Writing The First Failing Test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3. Breadth-First, Depth-First</vt:lpstr>
      <vt:lpstr>Breadth-First</vt:lpstr>
      <vt:lpstr>Depth-First</vt:lpstr>
      <vt:lpstr>Faking Details a Little Longer</vt:lpstr>
      <vt:lpstr>Squeezing Out The Fake Stuff</vt:lpstr>
      <vt:lpstr>Solution to Multiple Variables</vt:lpstr>
      <vt:lpstr>Special Test Case</vt:lpstr>
      <vt:lpstr>Why Red Then Green</vt:lpstr>
      <vt:lpstr>4. Let’s Not Forget To Refactor</vt:lpstr>
      <vt:lpstr>   Example:   Test Class So Far</vt:lpstr>
      <vt:lpstr>Potential Refactoring in Test Code</vt:lpstr>
      <vt:lpstr>   Revisit Current  Test Class</vt:lpstr>
      <vt:lpstr>Refactored  Test Code</vt:lpstr>
      <vt:lpstr>5.  Adding a Bit of Error Handling</vt:lpstr>
      <vt:lpstr>Adding a Bit of Error Handling (2)</vt:lpstr>
      <vt:lpstr>Writing Code To Make The Test Pass</vt:lpstr>
      <vt:lpstr>Refactoring Toward Small Methods </vt:lpstr>
      <vt:lpstr>More Refactoring</vt:lpstr>
      <vt:lpstr>Adding Diagnostics to Exceptions</vt:lpstr>
      <vt:lpstr>6. Loose Ends On The Test List</vt:lpstr>
      <vt:lpstr>Test That Dooms Current Implementation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Responsibility</dc:title>
  <dc:creator>Upsorn P</dc:creator>
  <cp:lastModifiedBy>Microsoft Office User</cp:lastModifiedBy>
  <cp:revision>1197</cp:revision>
  <dcterms:created xsi:type="dcterms:W3CDTF">2016-08-22T01:49:29Z</dcterms:created>
  <dcterms:modified xsi:type="dcterms:W3CDTF">2017-09-14T13:43:59Z</dcterms:modified>
</cp:coreProperties>
</file>