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  <p:sldMasterId id="2147483685" r:id="rId2"/>
    <p:sldMasterId id="2147483673" r:id="rId3"/>
    <p:sldMasterId id="2147483661" r:id="rId4"/>
    <p:sldMasterId id="2147483741" r:id="rId5"/>
  </p:sldMasterIdLst>
  <p:notesMasterIdLst>
    <p:notesMasterId r:id="rId34"/>
  </p:notesMasterIdLst>
  <p:handoutMasterIdLst>
    <p:handoutMasterId r:id="rId35"/>
  </p:handoutMasterIdLst>
  <p:sldIdLst>
    <p:sldId id="262" r:id="rId6"/>
    <p:sldId id="644" r:id="rId7"/>
    <p:sldId id="617" r:id="rId8"/>
    <p:sldId id="648" r:id="rId9"/>
    <p:sldId id="650" r:id="rId10"/>
    <p:sldId id="665" r:id="rId11"/>
    <p:sldId id="651" r:id="rId12"/>
    <p:sldId id="652" r:id="rId13"/>
    <p:sldId id="653" r:id="rId14"/>
    <p:sldId id="667" r:id="rId15"/>
    <p:sldId id="671" r:id="rId16"/>
    <p:sldId id="672" r:id="rId17"/>
    <p:sldId id="673" r:id="rId18"/>
    <p:sldId id="674" r:id="rId19"/>
    <p:sldId id="678" r:id="rId20"/>
    <p:sldId id="676" r:id="rId21"/>
    <p:sldId id="680" r:id="rId22"/>
    <p:sldId id="686" r:id="rId23"/>
    <p:sldId id="685" r:id="rId24"/>
    <p:sldId id="689" r:id="rId25"/>
    <p:sldId id="690" r:id="rId26"/>
    <p:sldId id="693" r:id="rId27"/>
    <p:sldId id="697" r:id="rId28"/>
    <p:sldId id="696" r:id="rId29"/>
    <p:sldId id="695" r:id="rId30"/>
    <p:sldId id="698" r:id="rId31"/>
    <p:sldId id="643" r:id="rId32"/>
    <p:sldId id="664" r:id="rId33"/>
  </p:sldIdLst>
  <p:sldSz cx="9144000" cy="6858000" type="screen4x3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FF"/>
    <a:srgbClr val="A7FEFF"/>
    <a:srgbClr val="00FF00"/>
    <a:srgbClr val="D5FC79"/>
    <a:srgbClr val="FFD7D6"/>
    <a:srgbClr val="FFD8FF"/>
    <a:srgbClr val="73FBA9"/>
    <a:srgbClr val="FFFD78"/>
    <a:srgbClr val="FFA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26" autoAdjust="0"/>
    <p:restoredTop sz="88473" autoAdjust="0"/>
  </p:normalViewPr>
  <p:slideViewPr>
    <p:cSldViewPr>
      <p:cViewPr>
        <p:scale>
          <a:sx n="67" d="100"/>
          <a:sy n="67" d="100"/>
        </p:scale>
        <p:origin x="1904" y="824"/>
      </p:cViewPr>
      <p:guideLst>
        <p:guide orient="horz" pos="1584"/>
        <p:guide pos="1824"/>
      </p:guideLst>
    </p:cSldViewPr>
  </p:slideViewPr>
  <p:outlineViewPr>
    <p:cViewPr>
      <p:scale>
        <a:sx n="33" d="100"/>
        <a:sy n="33" d="100"/>
      </p:scale>
      <p:origin x="0" y="291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6" d="100"/>
        <a:sy n="116" d="100"/>
      </p:scale>
      <p:origin x="0" y="16064"/>
    </p:cViewPr>
  </p:sorterViewPr>
  <p:notesViewPr>
    <p:cSldViewPr snapToGrid="0" snapToObjects="1">
      <p:cViewPr varScale="1">
        <p:scale>
          <a:sx n="115" d="100"/>
          <a:sy n="115" d="100"/>
        </p:scale>
        <p:origin x="736" y="200"/>
      </p:cViewPr>
      <p:guideLst>
        <p:guide orient="horz" pos="2208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9ED969BC-D0E7-4BE4-8D59-EDF1FF51A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92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7025" y="527050"/>
            <a:ext cx="3502025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9804" y="3330482"/>
            <a:ext cx="6776468" cy="315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E7DD9321-EF23-4D4F-8E26-34363D8AF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43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89763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308" lvl="0" indent="-233363"/>
            <a:r>
              <a:rPr lang="en-US" sz="1900" dirty="0" smtClean="0"/>
              <a:t>Characteristics should be based on the input domain</a:t>
            </a:r>
          </a:p>
          <a:p>
            <a:pPr marL="174308" lvl="0" indent="-233363">
              <a:spcBef>
                <a:spcPts val="0"/>
              </a:spcBef>
            </a:pPr>
            <a:r>
              <a:rPr lang="en-US" sz="1900" dirty="0" smtClean="0"/>
              <a:t>Program source should be used with graph or logic criteria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64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functionality-based approach,</a:t>
            </a:r>
            <a:r>
              <a:rPr lang="en-US" baseline="0" dirty="0" smtClean="0"/>
              <a:t> the same parameter may appear in multiple characteristics. Thus, identifying values that represent each block is 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96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37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93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02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11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slide is here just to show you how we’d proceed to complete the ISP testing. </a:t>
            </a:r>
          </a:p>
          <a:p>
            <a:r>
              <a:rPr lang="en-US" baseline="0" dirty="0" smtClean="0"/>
              <a:t>We’ll talk about this task next lecture.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19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3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slide is here just to show you how we’d proceed to complete the ISP testing. </a:t>
            </a:r>
          </a:p>
          <a:p>
            <a:r>
              <a:rPr lang="en-US" baseline="0" dirty="0" smtClean="0"/>
              <a:t>We’ll talk about this task next lecture.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70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FSM = Finite State Machine</a:t>
            </a:r>
          </a:p>
          <a:p>
            <a:r>
              <a:rPr lang="en-US" dirty="0" smtClean="0"/>
              <a:t>DNF = Disjunctive</a:t>
            </a:r>
            <a:r>
              <a:rPr lang="en-US" baseline="0" dirty="0" smtClean="0"/>
              <a:t> Normal Form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RIPR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(Reachability) a test must reach the location in the program that contains the fault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(Infection) after the location is executed, the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state of the program must be incorrect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(Propagation) the infected state must propagate through the rest of the execution and cause some output or final state of the program to be incorrect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Revealibility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finally, the tester must observe part of the incorrect portion of the final state</a:t>
            </a:r>
          </a:p>
          <a:p>
            <a:pPr marL="0" indent="0">
              <a:buFont typeface="Arial" charset="0"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 the tester observes parts of the correct portion of the final program state, the failure is not revealed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6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46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combine all combinations of values, what</a:t>
            </a:r>
            <a:r>
              <a:rPr lang="en-US" baseline="0" dirty="0" smtClean="0"/>
              <a:t> is the maximum number of tests?  3 * 3 * 3 = 17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What are test requirements?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89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90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slide is here just to show you how we’d proceed to complete the ISP testing. </a:t>
            </a:r>
          </a:p>
          <a:p>
            <a:r>
              <a:rPr lang="en-US" baseline="0" dirty="0" smtClean="0"/>
              <a:t>We’ll talk about this task next lecture.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09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previous two characteristics</a:t>
            </a:r>
            <a:r>
              <a:rPr lang="en-US" baseline="0" dirty="0" smtClean="0"/>
              <a:t> are based on syntax – parameters and their type</a:t>
            </a:r>
          </a:p>
          <a:p>
            <a:r>
              <a:rPr lang="en-US" baseline="0" dirty="0" smtClean="0"/>
              <a:t>A semantic level characterization could use the fact that the three integers represent a triangle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808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8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slide is here just to show you how we’d proceed to complete the ISP testing. </a:t>
            </a:r>
          </a:p>
          <a:p>
            <a:r>
              <a:rPr lang="en-US" baseline="0" dirty="0" smtClean="0"/>
              <a:t>We’ll talk about this task next lecture.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8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26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76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54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faults</a:t>
            </a:r>
            <a:r>
              <a:rPr lang="en-US" baseline="0" dirty="0" smtClean="0"/>
              <a:t> in this code. Can you find them?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8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35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61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5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jp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0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8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8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8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44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36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44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9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31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74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2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6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0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04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51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85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57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51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7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9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134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58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6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09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73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06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94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381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174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15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77952"/>
            <a:ext cx="7063740" cy="404164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60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63740" cy="169164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>
                    <a:lumMod val="8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55811"/>
            <a:ext cx="1904999" cy="273844"/>
          </a:xfrm>
          <a:prstGeom prst="rect">
            <a:avLst/>
          </a:prstGeom>
        </p:spPr>
        <p:txBody>
          <a:bodyPr/>
          <a:lstStyle>
            <a:lvl1pPr algn="l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55811"/>
            <a:ext cx="685800" cy="3863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600" y="3200400"/>
            <a:ext cx="7924800" cy="0"/>
          </a:xfrm>
          <a:prstGeom prst="line">
            <a:avLst/>
          </a:prstGeom>
          <a:ln w="38100">
            <a:solidFill>
              <a:srgbClr val="FF4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23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7955280" cy="5113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72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6206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39" y="365760"/>
            <a:ext cx="7269480" cy="1325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539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95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685800" cy="593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31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6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434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5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03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296474-364D-4E26-AA0C-354464955E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3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52EE84-6360-4B12-B1B1-48D5AB00A8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96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4CEE9-8946-4111-8F4D-0E794C699F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376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F248C6-A948-49B1-AFED-B83994B9E5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077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9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6A18-3CA3-3644-949E-A3B3F7CF4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0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57150">
            <a:solidFill>
              <a:srgbClr val="FF4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8"/>
          <p:cNvSpPr txBox="1">
            <a:spLocks/>
          </p:cNvSpPr>
          <p:nvPr userDrawn="1"/>
        </p:nvSpPr>
        <p:spPr>
          <a:xfrm>
            <a:off x="76200" y="6584156"/>
            <a:ext cx="10668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Fall 2017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2" name="Slide Number Placeholder 9"/>
          <p:cNvSpPr txBox="1">
            <a:spLocks/>
          </p:cNvSpPr>
          <p:nvPr userDrawn="1"/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anchor="b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313F0136-1ADC-465D-9B90-C4B23ACD248C}" type="slidenum">
              <a:rPr lang="en-US" sz="1200" b="0" smtClean="0">
                <a:latin typeface="Gill Sans MT" charset="0"/>
                <a:ea typeface="Gill Sans MT" charset="0"/>
                <a:cs typeface="Gill Sans MT" charset="0"/>
              </a:rPr>
              <a:pPr algn="ctr">
                <a:defRPr/>
              </a:pPr>
              <a:t>‹#›</a:t>
            </a:fld>
            <a:endParaRPr lang="en-US" sz="1200" b="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352800" y="6584156"/>
            <a:ext cx="2438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University</a:t>
            </a:r>
            <a:r>
              <a:rPr lang="de-DE" baseline="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de-DE" baseline="0" dirty="0" err="1" smtClean="0">
                <a:latin typeface="Gill Sans MT" charset="0"/>
                <a:ea typeface="Gill Sans MT" charset="0"/>
                <a:cs typeface="Gill Sans MT" charset="0"/>
              </a:rPr>
              <a:t>of</a:t>
            </a:r>
            <a:r>
              <a:rPr lang="de-DE" baseline="0" dirty="0" smtClean="0">
                <a:latin typeface="Gill Sans MT" charset="0"/>
                <a:ea typeface="Gill Sans MT" charset="0"/>
                <a:cs typeface="Gill Sans MT" charset="0"/>
              </a:rPr>
              <a:t>  Virginia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2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76200" y="762000"/>
            <a:ext cx="9220200" cy="464820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5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Input Space Partition</a:t>
            </a:r>
            <a:br>
              <a:rPr lang="en-US" sz="5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5000" b="1" dirty="0" smtClean="0">
                <a:solidFill>
                  <a:srgbClr val="FFFF00"/>
                </a:solidFill>
              </a:rPr>
              <a:t>Testing</a:t>
            </a:r>
            <a:r>
              <a:rPr lang="en-US" sz="2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2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CS 4501 / 6501 </a:t>
            </a:r>
            <a:b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Software Testing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60"/>
    </mc:Choice>
    <mc:Fallback xmlns="">
      <p:transition spd="slow" advTm="1796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 smtClean="0"/>
              <a:t>Modeling the Input Domain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05840"/>
            <a:ext cx="8686800" cy="2212848"/>
          </a:xfrm>
        </p:spPr>
        <p:txBody>
          <a:bodyPr>
            <a:noAutofit/>
          </a:bodyPr>
          <a:lstStyle/>
          <a:p>
            <a:r>
              <a:rPr lang="en-US" sz="2200" dirty="0" smtClean="0"/>
              <a:t>The domain is scoped by the </a:t>
            </a:r>
            <a:r>
              <a:rPr lang="en-US" sz="2200" dirty="0" smtClean="0">
                <a:solidFill>
                  <a:srgbClr val="FFFF00"/>
                </a:solidFill>
              </a:rPr>
              <a:t>parameters</a:t>
            </a:r>
          </a:p>
          <a:p>
            <a:pPr>
              <a:spcBef>
                <a:spcPts val="1000"/>
              </a:spcBef>
            </a:pPr>
            <a:r>
              <a:rPr lang="en-US" sz="2200" dirty="0" smtClean="0">
                <a:solidFill>
                  <a:srgbClr val="FFFF00"/>
                </a:solidFill>
              </a:rPr>
              <a:t>Characteristics</a:t>
            </a:r>
            <a:r>
              <a:rPr lang="en-US" sz="2200" dirty="0" smtClean="0"/>
              <a:t> define the structure of the input domain</a:t>
            </a:r>
            <a:endParaRPr lang="en-US" sz="2200" dirty="0" smtClean="0">
              <a:solidFill>
                <a:srgbClr val="FFFF00"/>
              </a:solidFill>
            </a:endParaRPr>
          </a:p>
          <a:p>
            <a:pPr lvl="1"/>
            <a:r>
              <a:rPr lang="en-US" sz="1800" dirty="0" smtClean="0"/>
              <a:t>Characteristics should be based on the input domain – not program source</a:t>
            </a:r>
            <a:endParaRPr lang="en-US" sz="1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410200" y="2873200"/>
            <a:ext cx="3048000" cy="369332"/>
          </a:xfrm>
          <a:prstGeom prst="rect">
            <a:avLst/>
          </a:prstGeom>
          <a:solidFill>
            <a:srgbClr val="A7FEFF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b="0" dirty="0" smtClean="0">
                <a:latin typeface="Verdana" charset="0"/>
                <a:ea typeface="Verdana" charset="0"/>
                <a:cs typeface="Verdana" charset="0"/>
              </a:rPr>
              <a:t>Design characteristics</a:t>
            </a:r>
            <a:endParaRPr lang="en-US" sz="180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0200" y="3677282"/>
            <a:ext cx="3048000" cy="646331"/>
          </a:xfrm>
          <a:prstGeom prst="rect">
            <a:avLst/>
          </a:prstGeom>
          <a:solidFill>
            <a:srgbClr val="A7FEFF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b="0" dirty="0" smtClean="0">
                <a:latin typeface="Verdana" charset="0"/>
                <a:ea typeface="Verdana" charset="0"/>
                <a:cs typeface="Verdana" charset="0"/>
              </a:rPr>
              <a:t>Partition each </a:t>
            </a:r>
          </a:p>
          <a:p>
            <a:pPr algn="ctr"/>
            <a:r>
              <a:rPr lang="en-US" sz="1800" b="0" dirty="0">
                <a:latin typeface="Verdana" charset="0"/>
                <a:ea typeface="Verdana" charset="0"/>
                <a:cs typeface="Verdana" charset="0"/>
              </a:rPr>
              <a:t>c</a:t>
            </a:r>
            <a:r>
              <a:rPr lang="en-US" sz="1800" b="0" dirty="0" smtClean="0">
                <a:latin typeface="Verdana" charset="0"/>
                <a:ea typeface="Verdana" charset="0"/>
                <a:cs typeface="Verdana" charset="0"/>
              </a:rPr>
              <a:t>haracteristic into blocks</a:t>
            </a:r>
            <a:endParaRPr lang="en-US" sz="180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0199" y="4747720"/>
            <a:ext cx="3048000" cy="646331"/>
          </a:xfrm>
          <a:prstGeom prst="rect">
            <a:avLst/>
          </a:prstGeom>
          <a:solidFill>
            <a:srgbClr val="A7FEFF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b="0" dirty="0" smtClean="0">
                <a:latin typeface="Verdana" charset="0"/>
                <a:ea typeface="Verdana" charset="0"/>
                <a:cs typeface="Verdana" charset="0"/>
              </a:rPr>
              <a:t>Identify values of </a:t>
            </a:r>
          </a:p>
          <a:p>
            <a:pPr algn="ctr"/>
            <a:r>
              <a:rPr lang="en-US" sz="1800" b="0" dirty="0" smtClean="0">
                <a:latin typeface="Verdana" charset="0"/>
                <a:ea typeface="Verdana" charset="0"/>
                <a:cs typeface="Verdana" charset="0"/>
              </a:rPr>
              <a:t>each block</a:t>
            </a:r>
            <a:endParaRPr lang="en-US" sz="180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6781800" y="3313175"/>
            <a:ext cx="152400" cy="303549"/>
          </a:xfrm>
          <a:prstGeom prst="downArrow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0" name="Down Arrow 9"/>
          <p:cNvSpPr/>
          <p:nvPr/>
        </p:nvSpPr>
        <p:spPr>
          <a:xfrm>
            <a:off x="6781800" y="4389120"/>
            <a:ext cx="152400" cy="303549"/>
          </a:xfrm>
          <a:prstGeom prst="downArrow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5257800" y="2743200"/>
            <a:ext cx="3352800" cy="27634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228600" y="3200400"/>
            <a:ext cx="5029199" cy="2990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1000"/>
              </a:spcBef>
            </a:pPr>
            <a:r>
              <a:rPr lang="en-US" sz="2200" b="0" dirty="0" smtClean="0"/>
              <a:t>Two Approaches</a:t>
            </a:r>
          </a:p>
          <a:p>
            <a:pPr marL="415925" indent="-188913" fontAlgn="auto">
              <a:spcBef>
                <a:spcPts val="1000"/>
              </a:spcBef>
            </a:pPr>
            <a:r>
              <a:rPr lang="en-US" sz="2000" b="0" dirty="0" smtClean="0">
                <a:solidFill>
                  <a:srgbClr val="FFFF00"/>
                </a:solidFill>
              </a:rPr>
              <a:t>Interface-based </a:t>
            </a:r>
            <a:r>
              <a:rPr lang="en-US" sz="2000" b="0" dirty="0" smtClean="0"/>
              <a:t>(simpler)</a:t>
            </a:r>
          </a:p>
          <a:p>
            <a:pPr marL="690245" lvl="1" indent="-188913" fontAlgn="auto"/>
            <a:r>
              <a:rPr lang="en-US" sz="1800" b="0" dirty="0" smtClean="0"/>
              <a:t>Develop characteristics from individual parameters</a:t>
            </a:r>
          </a:p>
          <a:p>
            <a:pPr marL="415925" indent="-188913" fontAlgn="auto">
              <a:spcBef>
                <a:spcPts val="1000"/>
              </a:spcBef>
            </a:pPr>
            <a:r>
              <a:rPr lang="en-US" sz="2000" b="0" dirty="0" smtClean="0">
                <a:solidFill>
                  <a:srgbClr val="FFFF00"/>
                </a:solidFill>
              </a:rPr>
              <a:t>Functionality-based </a:t>
            </a:r>
            <a:r>
              <a:rPr lang="en-US" sz="2000" b="0" dirty="0" smtClean="0"/>
              <a:t>(harder)</a:t>
            </a:r>
            <a:r>
              <a:rPr lang="en-US" sz="2000" b="0" dirty="0" smtClean="0">
                <a:solidFill>
                  <a:srgbClr val="FFFF00"/>
                </a:solidFill>
              </a:rPr>
              <a:t> </a:t>
            </a:r>
            <a:endParaRPr lang="en-US" sz="2000" b="0" dirty="0" smtClean="0"/>
          </a:p>
          <a:p>
            <a:pPr marL="690245" lvl="1" indent="-188913" fontAlgn="auto"/>
            <a:r>
              <a:rPr lang="en-US" sz="1800" b="0" dirty="0" smtClean="0"/>
              <a:t>Develop characteristics from a behavior view</a:t>
            </a:r>
          </a:p>
        </p:txBody>
      </p:sp>
    </p:spTree>
    <p:extLst>
      <p:ext uri="{BB962C8B-B14F-4D97-AF65-F5344CB8AC3E}">
        <p14:creationId xmlns:p14="http://schemas.microsoft.com/office/powerpoint/2010/main" val="155186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 smtClean="0"/>
              <a:t>Design Characteristics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4114800" cy="5181600"/>
          </a:xfrm>
          <a:ln>
            <a:noFill/>
          </a:ln>
        </p:spPr>
        <p:txBody>
          <a:bodyPr>
            <a:noAutofit/>
          </a:bodyPr>
          <a:lstStyle/>
          <a:p>
            <a:pPr marL="120650" indent="0" fontAlgn="auto">
              <a:spcBef>
                <a:spcPts val="100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</a:rPr>
              <a:t>Interface-based</a:t>
            </a:r>
            <a:endParaRPr lang="en-US" sz="2200" dirty="0" smtClean="0"/>
          </a:p>
          <a:p>
            <a:pPr marL="230188" lvl="2" indent="-214313">
              <a:spcBef>
                <a:spcPts val="1200"/>
              </a:spcBef>
            </a:pPr>
            <a:r>
              <a:rPr lang="en-US" sz="1900" dirty="0" smtClean="0"/>
              <a:t>Develop characteristics directly from </a:t>
            </a:r>
            <a:r>
              <a:rPr lang="en-US" sz="1900" dirty="0" smtClean="0">
                <a:solidFill>
                  <a:srgbClr val="FFFF00"/>
                </a:solidFill>
              </a:rPr>
              <a:t>parameters</a:t>
            </a:r>
          </a:p>
          <a:p>
            <a:pPr marL="504508" lvl="3" indent="-214313"/>
            <a:r>
              <a:rPr lang="en-US" sz="1800" dirty="0" smtClean="0"/>
              <a:t>Translate parameters to characteristics</a:t>
            </a:r>
          </a:p>
          <a:p>
            <a:pPr marL="230188" lvl="2" indent="-214313">
              <a:spcBef>
                <a:spcPts val="1200"/>
              </a:spcBef>
            </a:pPr>
            <a:r>
              <a:rPr lang="en-US" sz="1900" dirty="0" smtClean="0"/>
              <a:t>Consider each parameter separately</a:t>
            </a:r>
          </a:p>
          <a:p>
            <a:pPr marL="230188" lvl="2" indent="-214313">
              <a:spcBef>
                <a:spcPts val="1200"/>
              </a:spcBef>
            </a:pPr>
            <a:r>
              <a:rPr lang="en-US" sz="1900" dirty="0" smtClean="0"/>
              <a:t>Rely mostly on syntax</a:t>
            </a:r>
          </a:p>
          <a:p>
            <a:pPr marL="230188" lvl="2" indent="-214313">
              <a:spcBef>
                <a:spcPts val="1200"/>
              </a:spcBef>
            </a:pPr>
            <a:r>
              <a:rPr lang="en-US" sz="1900" dirty="0" smtClean="0"/>
              <a:t>Ignore some domain and semantic information</a:t>
            </a:r>
          </a:p>
          <a:p>
            <a:pPr marL="504508" lvl="3" indent="-214313"/>
            <a:r>
              <a:rPr lang="en-US" sz="1800" dirty="0" smtClean="0"/>
              <a:t>Can lead to an incomplete IDM</a:t>
            </a:r>
          </a:p>
          <a:p>
            <a:pPr marL="230188" lvl="2" indent="-214313">
              <a:spcBef>
                <a:spcPts val="1200"/>
              </a:spcBef>
            </a:pPr>
            <a:r>
              <a:rPr lang="en-US" sz="1900" dirty="0" smtClean="0"/>
              <a:t>Ignore relationships among parameters</a:t>
            </a:r>
          </a:p>
          <a:p>
            <a:pPr marL="230188" indent="-214313"/>
            <a:endParaRPr lang="en-US" sz="2000" dirty="0" smtClean="0">
              <a:solidFill>
                <a:srgbClr val="FFFF00"/>
              </a:solidFill>
            </a:endParaRP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4700847" y="1066800"/>
            <a:ext cx="4214553" cy="518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0" indent="0" fontAlgn="auto">
              <a:spcBef>
                <a:spcPts val="1000"/>
              </a:spcBef>
              <a:buNone/>
            </a:pPr>
            <a:r>
              <a:rPr lang="en-US" sz="2200" b="0" dirty="0" smtClean="0">
                <a:solidFill>
                  <a:srgbClr val="FFFF00"/>
                </a:solidFill>
              </a:rPr>
              <a:t>Functionality-based</a:t>
            </a:r>
            <a:endParaRPr lang="en-US" sz="2200" b="0" dirty="0"/>
          </a:p>
          <a:p>
            <a:pPr marL="230188" lvl="1" indent="-180975" fontAlgn="auto">
              <a:spcBef>
                <a:spcPts val="1200"/>
              </a:spcBef>
            </a:pPr>
            <a:r>
              <a:rPr lang="en-US" sz="1900" b="0" dirty="0" smtClean="0"/>
              <a:t>Develop characteristics that correspond to the intended </a:t>
            </a:r>
            <a:r>
              <a:rPr lang="en-US" sz="1900" b="0" dirty="0" smtClean="0">
                <a:solidFill>
                  <a:srgbClr val="FFFF00"/>
                </a:solidFill>
              </a:rPr>
              <a:t>functionality</a:t>
            </a:r>
            <a:endParaRPr lang="en-US" sz="1900" b="0" dirty="0">
              <a:solidFill>
                <a:srgbClr val="FFFF00"/>
              </a:solidFill>
            </a:endParaRPr>
          </a:p>
          <a:p>
            <a:pPr marL="230188" lvl="2" indent="-180975" fontAlgn="auto">
              <a:spcBef>
                <a:spcPts val="1200"/>
              </a:spcBef>
            </a:pPr>
            <a:r>
              <a:rPr lang="en-US" sz="1900" b="0" dirty="0" smtClean="0"/>
              <a:t>Can use relationships among parameters, relationships of parameters with special values (null, blank, </a:t>
            </a:r>
            <a:r>
              <a:rPr lang="is-IS" sz="1900" b="0" dirty="0" smtClean="0"/>
              <a:t>…), </a:t>
            </a:r>
            <a:r>
              <a:rPr lang="en-US" sz="1900" b="0" dirty="0"/>
              <a:t>preconditions, </a:t>
            </a:r>
            <a:r>
              <a:rPr lang="en-US" sz="1900" b="0" dirty="0" smtClean="0"/>
              <a:t>and </a:t>
            </a:r>
            <a:r>
              <a:rPr lang="en-US" sz="1900" b="0" dirty="0" err="1" smtClean="0"/>
              <a:t>postconditions</a:t>
            </a:r>
            <a:endParaRPr lang="is-IS" sz="1900" b="0" dirty="0" smtClean="0"/>
          </a:p>
          <a:p>
            <a:pPr marL="230188" lvl="2" indent="-180975" fontAlgn="auto">
              <a:spcBef>
                <a:spcPts val="1200"/>
              </a:spcBef>
            </a:pPr>
            <a:r>
              <a:rPr lang="is-IS" sz="1900" b="0" dirty="0" smtClean="0"/>
              <a:t>Incorporate domain and semantic knowledge</a:t>
            </a:r>
          </a:p>
          <a:p>
            <a:pPr marL="504508" lvl="3" indent="-180975" fontAlgn="auto"/>
            <a:r>
              <a:rPr lang="is-IS" sz="1800" b="0" dirty="0" smtClean="0"/>
              <a:t>May lead to better tests</a:t>
            </a:r>
          </a:p>
          <a:p>
            <a:pPr marL="230188" lvl="2" indent="-180975" fontAlgn="auto">
              <a:spcBef>
                <a:spcPts val="1200"/>
              </a:spcBef>
            </a:pPr>
            <a:r>
              <a:rPr lang="is-IS" sz="1900" b="0" dirty="0" smtClean="0"/>
              <a:t>The same parameter may appear in multiple characteristics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8600" y="1524000"/>
            <a:ext cx="8586216" cy="0"/>
            <a:chOff x="228600" y="1981200"/>
            <a:chExt cx="8586216" cy="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28600" y="1981200"/>
              <a:ext cx="39319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700016" y="1981200"/>
              <a:ext cx="4114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4450976" y="1219200"/>
            <a:ext cx="0" cy="5029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5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 smtClean="0"/>
              <a:t>Partition </a:t>
            </a:r>
            <a:r>
              <a:rPr lang="en-US" smtClean="0"/>
              <a:t>Characteristics </a:t>
            </a:r>
            <a:endParaRPr lang="en-US" dirty="0"/>
          </a:p>
        </p:txBody>
      </p:sp>
      <p:sp>
        <p:nvSpPr>
          <p:cNvPr id="24" name="Content Placeholder 4"/>
          <p:cNvSpPr txBox="1">
            <a:spLocks/>
          </p:cNvSpPr>
          <p:nvPr/>
        </p:nvSpPr>
        <p:spPr>
          <a:xfrm>
            <a:off x="228600" y="1024128"/>
            <a:ext cx="8382000" cy="4919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0" indent="0" fontAlgn="auto">
              <a:spcBef>
                <a:spcPts val="1000"/>
              </a:spcBef>
              <a:spcAft>
                <a:spcPts val="500"/>
              </a:spcAft>
              <a:buFont typeface="Arial" pitchFamily="34" charset="0"/>
              <a:buNone/>
            </a:pPr>
            <a:r>
              <a:rPr lang="en-US" sz="2200" b="0" dirty="0" smtClean="0"/>
              <a:t>Strategies for both approaches</a:t>
            </a:r>
          </a:p>
          <a:p>
            <a:pPr lvl="1">
              <a:lnSpc>
                <a:spcPct val="95000"/>
              </a:lnSpc>
              <a:spcBef>
                <a:spcPts val="1200"/>
              </a:spcBef>
              <a:spcAft>
                <a:spcPts val="500"/>
              </a:spcAft>
            </a:pPr>
            <a:r>
              <a:rPr lang="en-US" altLang="en-US" sz="1800" b="0" dirty="0" smtClean="0"/>
              <a:t>Partition is a set of </a:t>
            </a:r>
            <a:r>
              <a:rPr lang="en-US" altLang="en-US" sz="1800" b="0" dirty="0" smtClean="0">
                <a:solidFill>
                  <a:srgbClr val="FFFF00"/>
                </a:solidFill>
              </a:rPr>
              <a:t>blocks</a:t>
            </a:r>
            <a:r>
              <a:rPr lang="en-US" altLang="en-US" sz="1800" b="0" dirty="0" smtClean="0"/>
              <a:t>, designed using knowledge of what the software is supposed to do</a:t>
            </a:r>
            <a:endParaRPr lang="en-US" altLang="en-US" sz="1800" b="0" dirty="0" smtClean="0"/>
          </a:p>
          <a:p>
            <a:pPr lvl="1">
              <a:lnSpc>
                <a:spcPct val="95000"/>
              </a:lnSpc>
              <a:spcBef>
                <a:spcPts val="1200"/>
              </a:spcBef>
              <a:spcAft>
                <a:spcPts val="500"/>
              </a:spcAft>
            </a:pPr>
            <a:r>
              <a:rPr lang="en-US" altLang="en-US" sz="1800" b="0" dirty="0" smtClean="0"/>
              <a:t>Each block represents a set of </a:t>
            </a:r>
            <a:r>
              <a:rPr lang="en-US" altLang="en-US" sz="1800" b="0" dirty="0" smtClean="0">
                <a:solidFill>
                  <a:srgbClr val="FFFF00"/>
                </a:solidFill>
              </a:rPr>
              <a:t>values</a:t>
            </a:r>
          </a:p>
          <a:p>
            <a:pPr lvl="1">
              <a:lnSpc>
                <a:spcPct val="95000"/>
              </a:lnSpc>
              <a:spcBef>
                <a:spcPts val="1200"/>
              </a:spcBef>
              <a:spcAft>
                <a:spcPts val="500"/>
              </a:spcAft>
            </a:pPr>
            <a:r>
              <a:rPr lang="en-US" altLang="en-US" sz="1800" b="0" dirty="0" smtClean="0"/>
              <a:t>More </a:t>
            </a:r>
            <a:r>
              <a:rPr lang="en-US" altLang="en-US" sz="1800" b="0" dirty="0" smtClean="0"/>
              <a:t>blocks means more tests</a:t>
            </a:r>
          </a:p>
          <a:p>
            <a:pPr lvl="1">
              <a:lnSpc>
                <a:spcPct val="95000"/>
              </a:lnSpc>
              <a:spcBef>
                <a:spcPts val="1200"/>
              </a:spcBef>
              <a:spcAft>
                <a:spcPts val="500"/>
              </a:spcAft>
            </a:pPr>
            <a:r>
              <a:rPr lang="en-US" altLang="en-US" sz="1800" b="0" dirty="0" smtClean="0"/>
              <a:t>Partition must satisfy </a:t>
            </a:r>
            <a:r>
              <a:rPr lang="en-US" altLang="en-US" sz="1800" b="0" dirty="0" err="1" smtClean="0">
                <a:solidFill>
                  <a:srgbClr val="FFFF00"/>
                </a:solidFill>
              </a:rPr>
              <a:t>disjointness</a:t>
            </a:r>
            <a:r>
              <a:rPr lang="en-US" altLang="en-US" sz="1800" b="0" dirty="0" smtClean="0">
                <a:solidFill>
                  <a:srgbClr val="FFFF00"/>
                </a:solidFill>
              </a:rPr>
              <a:t> </a:t>
            </a:r>
            <a:r>
              <a:rPr lang="en-US" altLang="en-US" sz="1800" b="0" dirty="0" smtClean="0"/>
              <a:t>and </a:t>
            </a:r>
            <a:r>
              <a:rPr lang="en-US" altLang="en-US" sz="1800" b="0" dirty="0" smtClean="0">
                <a:solidFill>
                  <a:srgbClr val="FFFF00"/>
                </a:solidFill>
              </a:rPr>
              <a:t>completeness</a:t>
            </a:r>
            <a:r>
              <a:rPr lang="en-US" altLang="en-US" sz="1800" b="0" dirty="0" smtClean="0"/>
              <a:t> properties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1800" b="0" dirty="0"/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500"/>
              </a:spcAft>
            </a:pPr>
            <a:r>
              <a:rPr lang="en-US" altLang="en-US" sz="2200" b="0" dirty="0" smtClean="0"/>
              <a:t>Better to have more characteristics with few blocks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spcAft>
                <a:spcPts val="500"/>
              </a:spcAft>
            </a:pPr>
            <a:r>
              <a:rPr lang="en-US" altLang="en-US" sz="1800" b="0" dirty="0" smtClean="0"/>
              <a:t>Fewer mistakes and fewer tests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spcAft>
                <a:spcPts val="500"/>
              </a:spcAft>
            </a:pPr>
            <a:endParaRPr lang="en-US" altLang="en-US" sz="1800" b="0" dirty="0"/>
          </a:p>
          <a:p>
            <a:pPr marL="230188" lvl="2" indent="-214313" fontAlgn="auto">
              <a:spcBef>
                <a:spcPts val="700"/>
              </a:spcBef>
            </a:pPr>
            <a:endParaRPr lang="en-US" sz="1800" b="0" dirty="0" smtClean="0"/>
          </a:p>
          <a:p>
            <a:pPr marL="230188" indent="-214313" fontAlgn="auto"/>
            <a:endParaRPr lang="en-US" sz="2000" b="0" dirty="0" smtClean="0"/>
          </a:p>
        </p:txBody>
      </p:sp>
      <p:sp>
        <p:nvSpPr>
          <p:cNvPr id="3" name="Rectangle 2"/>
          <p:cNvSpPr/>
          <p:nvPr/>
        </p:nvSpPr>
        <p:spPr>
          <a:xfrm>
            <a:off x="457200" y="5105400"/>
            <a:ext cx="8229600" cy="707886"/>
          </a:xfrm>
          <a:prstGeom prst="rect">
            <a:avLst/>
          </a:prstGeom>
          <a:solidFill>
            <a:srgbClr val="000099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0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How partitions should be identified and </a:t>
            </a:r>
          </a:p>
          <a:p>
            <a:pPr algn="ctr"/>
            <a:r>
              <a:rPr lang="en-US" altLang="en-US" sz="20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how representative value should be selected from each block</a:t>
            </a:r>
            <a:endParaRPr lang="en-US" sz="2000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8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 smtClean="0"/>
              <a:t>Identify Values</a:t>
            </a:r>
            <a:endParaRPr lang="en-US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228600" y="1143000"/>
            <a:ext cx="8382000" cy="4919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0" indent="0" fontAlgn="auto">
              <a:spcBef>
                <a:spcPts val="1000"/>
              </a:spcBef>
              <a:spcAft>
                <a:spcPts val="500"/>
              </a:spcAft>
              <a:buFont typeface="Arial" pitchFamily="34" charset="0"/>
              <a:buNone/>
            </a:pPr>
            <a:r>
              <a:rPr lang="en-US" sz="2200" b="0" dirty="0" smtClean="0"/>
              <a:t>Strategies for both approaches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spcAft>
                <a:spcPts val="500"/>
              </a:spcAft>
            </a:pPr>
            <a:r>
              <a:rPr lang="en-US" altLang="en-US" sz="1800" b="0" dirty="0" smtClean="0"/>
              <a:t>Include </a:t>
            </a:r>
            <a:r>
              <a:rPr lang="en-US" altLang="en-US" sz="1800" b="0" dirty="0">
                <a:solidFill>
                  <a:srgbClr val="FFFF00"/>
                </a:solidFill>
              </a:rPr>
              <a:t>valid</a:t>
            </a:r>
            <a:r>
              <a:rPr lang="en-US" altLang="en-US" sz="1800" b="0" dirty="0"/>
              <a:t>, </a:t>
            </a:r>
            <a:r>
              <a:rPr lang="en-US" altLang="en-US" sz="1800" b="0" dirty="0">
                <a:solidFill>
                  <a:srgbClr val="FFFF00"/>
                </a:solidFill>
              </a:rPr>
              <a:t>invalid</a:t>
            </a:r>
            <a:r>
              <a:rPr lang="en-US" altLang="en-US" sz="1800" b="0" dirty="0"/>
              <a:t> and </a:t>
            </a:r>
            <a:r>
              <a:rPr lang="en-US" altLang="en-US" sz="1800" b="0" dirty="0">
                <a:solidFill>
                  <a:srgbClr val="FFFF00"/>
                </a:solidFill>
              </a:rPr>
              <a:t>special</a:t>
            </a:r>
            <a:r>
              <a:rPr lang="en-US" altLang="en-US" sz="1800" b="0" dirty="0"/>
              <a:t> values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spcAft>
                <a:spcPts val="500"/>
              </a:spcAft>
            </a:pPr>
            <a:r>
              <a:rPr lang="en-US" altLang="en-US" sz="1800" b="0" dirty="0">
                <a:solidFill>
                  <a:srgbClr val="FFFF00"/>
                </a:solidFill>
              </a:rPr>
              <a:t>Sub-partition</a:t>
            </a:r>
            <a:r>
              <a:rPr lang="en-US" altLang="en-US" sz="1800" b="0" dirty="0"/>
              <a:t> some blocks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spcAft>
                <a:spcPts val="500"/>
              </a:spcAft>
            </a:pPr>
            <a:r>
              <a:rPr lang="en-US" altLang="en-US" sz="1800" b="0" dirty="0"/>
              <a:t>Explore </a:t>
            </a:r>
            <a:r>
              <a:rPr lang="en-US" altLang="en-US" sz="1800" b="0" dirty="0">
                <a:solidFill>
                  <a:srgbClr val="FFFF00"/>
                </a:solidFill>
              </a:rPr>
              <a:t>boundaries</a:t>
            </a:r>
            <a:r>
              <a:rPr lang="en-US" altLang="en-US" sz="1800" b="0" dirty="0"/>
              <a:t> of domains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spcAft>
                <a:spcPts val="500"/>
              </a:spcAft>
            </a:pPr>
            <a:r>
              <a:rPr lang="en-US" altLang="en-US" sz="1800" b="0" dirty="0"/>
              <a:t>Include values that represent “</a:t>
            </a:r>
            <a:r>
              <a:rPr lang="en-US" altLang="en-US" sz="1800" b="0" dirty="0">
                <a:solidFill>
                  <a:srgbClr val="FFFF00"/>
                </a:solidFill>
              </a:rPr>
              <a:t>normal use</a:t>
            </a:r>
            <a:r>
              <a:rPr lang="en-US" altLang="en-US" sz="1800" b="0" dirty="0"/>
              <a:t>”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spcAft>
                <a:spcPts val="500"/>
              </a:spcAft>
            </a:pPr>
            <a:r>
              <a:rPr lang="en-US" altLang="en-US" sz="1800" b="0" dirty="0"/>
              <a:t>Try to </a:t>
            </a:r>
            <a:r>
              <a:rPr lang="en-US" altLang="en-US" sz="1800" b="0" dirty="0">
                <a:solidFill>
                  <a:srgbClr val="FFFF00"/>
                </a:solidFill>
              </a:rPr>
              <a:t>balance</a:t>
            </a:r>
            <a:r>
              <a:rPr lang="en-US" altLang="en-US" sz="1800" b="0" dirty="0"/>
              <a:t> the number of blocks in each characteristic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spcAft>
                <a:spcPts val="500"/>
              </a:spcAft>
            </a:pPr>
            <a:r>
              <a:rPr lang="en-US" altLang="en-US" sz="1800" b="0" dirty="0"/>
              <a:t>Check for </a:t>
            </a:r>
            <a:r>
              <a:rPr lang="en-US" altLang="en-US" sz="1800" b="0" dirty="0">
                <a:solidFill>
                  <a:srgbClr val="FFFF00"/>
                </a:solidFill>
              </a:rPr>
              <a:t>completeness</a:t>
            </a:r>
            <a:r>
              <a:rPr lang="en-US" altLang="en-US" sz="1800" b="0" dirty="0"/>
              <a:t> and </a:t>
            </a:r>
            <a:r>
              <a:rPr lang="en-US" altLang="en-US" sz="1800" b="0" dirty="0" err="1" smtClean="0">
                <a:solidFill>
                  <a:srgbClr val="FFFF00"/>
                </a:solidFill>
              </a:rPr>
              <a:t>disjointness</a:t>
            </a:r>
            <a:endParaRPr lang="en-US" altLang="en-US" sz="1800" b="0" dirty="0" smtClean="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  <a:spcBef>
                <a:spcPts val="700"/>
              </a:spcBef>
              <a:spcAft>
                <a:spcPts val="500"/>
              </a:spcAft>
            </a:pPr>
            <a:endParaRPr lang="en-US" altLang="en-US" sz="1800" b="0" dirty="0"/>
          </a:p>
          <a:p>
            <a:pPr>
              <a:lnSpc>
                <a:spcPct val="80000"/>
              </a:lnSpc>
              <a:spcBef>
                <a:spcPts val="700"/>
              </a:spcBef>
              <a:spcAft>
                <a:spcPts val="500"/>
              </a:spcAft>
            </a:pPr>
            <a:r>
              <a:rPr lang="en-US" altLang="en-US" sz="2200" b="0" dirty="0" smtClean="0"/>
              <a:t>Each value is assumed to be equally useful for testing</a:t>
            </a:r>
          </a:p>
          <a:p>
            <a:pPr>
              <a:lnSpc>
                <a:spcPct val="80000"/>
              </a:lnSpc>
              <a:spcBef>
                <a:spcPts val="700"/>
              </a:spcBef>
              <a:spcAft>
                <a:spcPts val="500"/>
              </a:spcAft>
            </a:pPr>
            <a:endParaRPr lang="en-US" altLang="en-US" sz="2200" b="0" dirty="0"/>
          </a:p>
          <a:p>
            <a:pPr marL="230188" lvl="2" indent="-214313" fontAlgn="auto">
              <a:spcBef>
                <a:spcPts val="700"/>
              </a:spcBef>
            </a:pPr>
            <a:endParaRPr lang="en-US" sz="1800" b="0" dirty="0" smtClean="0"/>
          </a:p>
          <a:p>
            <a:pPr marL="230188" indent="-214313" fontAlgn="auto"/>
            <a:endParaRPr 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101142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Interface-based </a:t>
            </a:r>
            <a:r>
              <a:rPr lang="en-US" dirty="0" smtClean="0"/>
              <a:t>Example1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7160" y="1066800"/>
            <a:ext cx="8869680" cy="12192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127000">
              <a:spcBef>
                <a:spcPts val="300"/>
              </a:spcBef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ea typeface="Arial Unicode MS" pitchFamily="34" charset="-128"/>
                <a:cs typeface="Courier New"/>
              </a:rPr>
              <a:t># Return index of the first occurrence of a letter in string,</a:t>
            </a:r>
          </a:p>
          <a:p>
            <a:pPr marL="127000">
              <a:spcBef>
                <a:spcPts val="0"/>
              </a:spcBef>
              <a:spcAft>
                <a:spcPts val="1700"/>
              </a:spcAf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ea typeface="Arial Unicode MS" pitchFamily="34" charset="-128"/>
                <a:cs typeface="Courier New"/>
              </a:rPr>
              <a:t># Otherwise, return -1</a:t>
            </a:r>
          </a:p>
          <a:p>
            <a:pPr marL="127000">
              <a:spcBef>
                <a:spcPts val="300"/>
              </a:spcBef>
            </a:pPr>
            <a:r>
              <a:rPr lang="en-US" sz="1800" dirty="0" err="1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def</a:t>
            </a:r>
            <a:r>
              <a:rPr lang="en-US" sz="1800" dirty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get_index_of</a:t>
            </a:r>
            <a:r>
              <a:rPr lang="en-US" sz="1800" dirty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(string, letter</a:t>
            </a:r>
            <a:r>
              <a:rPr lang="en-US" sz="1800" dirty="0" smtClean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):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3048000"/>
            <a:ext cx="8534400" cy="3412150"/>
          </a:xfrm>
          <a:ln>
            <a:noFill/>
          </a:ln>
        </p:spPr>
        <p:txBody>
          <a:bodyPr>
            <a:normAutofit/>
          </a:bodyPr>
          <a:lstStyle/>
          <a:p>
            <a:pPr marL="407988" indent="-407988">
              <a:buClr>
                <a:srgbClr val="FFFF00"/>
              </a:buClr>
              <a:buSzPct val="95000"/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</a:rPr>
              <a:t>Identify testable functions</a:t>
            </a:r>
          </a:p>
          <a:p>
            <a:pPr marL="695325" lvl="1" indent="-242888"/>
            <a:r>
              <a:rPr lang="en-US" sz="1800" b="1" dirty="0" err="1" smtClean="0">
                <a:latin typeface="Courier" charset="0"/>
                <a:ea typeface="Courier" charset="0"/>
                <a:cs typeface="Courier" charset="0"/>
              </a:rPr>
              <a:t>get_index_of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407988" indent="-407988">
              <a:spcBef>
                <a:spcPts val="2000"/>
              </a:spcBef>
              <a:buClr>
                <a:srgbClr val="FFFF00"/>
              </a:buClr>
              <a:buSzPct val="95000"/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</a:rPr>
              <a:t>Identify parameters, return types, return values, and exceptional behavior</a:t>
            </a:r>
          </a:p>
          <a:p>
            <a:pPr marL="695325" lvl="1" indent="-242888">
              <a:spcBef>
                <a:spcPts val="1000"/>
              </a:spcBef>
            </a:pPr>
            <a:r>
              <a:rPr lang="en-US" sz="1800" dirty="0" smtClean="0"/>
              <a:t>Parameters: 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sz="1800" dirty="0" smtClean="0"/>
              <a:t>,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letter</a:t>
            </a:r>
            <a:endParaRPr lang="en-US" sz="1800" dirty="0" smtClean="0"/>
          </a:p>
          <a:p>
            <a:pPr marL="695325" lvl="1" indent="-242888"/>
            <a:r>
              <a:rPr lang="en-US" sz="1800" dirty="0" smtClean="0"/>
              <a:t>Return type: </a:t>
            </a:r>
            <a:r>
              <a:rPr lang="en-US" sz="18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endParaRPr lang="en-US" sz="1800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695325" lvl="1" indent="-242888"/>
            <a:r>
              <a:rPr lang="en-US" sz="1800" dirty="0" smtClean="0"/>
              <a:t>Return value: index of the first occurrence, -1 if no occurrence</a:t>
            </a:r>
          </a:p>
          <a:p>
            <a:pPr marL="695325" lvl="1" indent="-242888"/>
            <a:r>
              <a:rPr lang="en-US" sz="1800" dirty="0" smtClean="0"/>
              <a:t>Exceptional behavior</a:t>
            </a:r>
            <a:r>
              <a:rPr lang="en-US" sz="1800" dirty="0"/>
              <a:t>: 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??</a:t>
            </a:r>
          </a:p>
          <a:p>
            <a:pPr marL="695325" lvl="1" indent="-242888"/>
            <a:endParaRPr lang="en-US" sz="1800" dirty="0" smtClean="0"/>
          </a:p>
          <a:p>
            <a:pPr marL="407988" indent="-407988">
              <a:buFont typeface="+mj-lt"/>
              <a:buAutoNum type="arabicPeriod"/>
            </a:pP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838200" y="2514600"/>
            <a:ext cx="7467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39863" indent="-1327150" algn="ctr">
              <a:spcBef>
                <a:spcPts val="0"/>
              </a:spcBef>
              <a:tabLst>
                <a:tab pos="1193800" algn="l"/>
              </a:tabLst>
            </a:pPr>
            <a:r>
              <a:rPr lang="en-US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Task I: Model Input Domain</a:t>
            </a:r>
            <a:endParaRPr lang="en-US" dirty="0">
              <a:solidFill>
                <a:srgbClr val="A7FEFF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3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Interface-based</a:t>
            </a:r>
            <a:r>
              <a:rPr lang="en-US" dirty="0"/>
              <a:t> </a:t>
            </a:r>
            <a:r>
              <a:rPr lang="en-US" dirty="0" smtClean="0"/>
              <a:t>Example1 </a:t>
            </a:r>
            <a:r>
              <a:rPr lang="en-US" sz="3400" b="0" i="1" dirty="0" smtClean="0"/>
              <a:t>(</a:t>
            </a:r>
            <a:r>
              <a:rPr lang="en-US" sz="3400" b="0" i="1" dirty="0" err="1" smtClean="0"/>
              <a:t>cont</a:t>
            </a:r>
            <a:r>
              <a:rPr lang="en-US" sz="3400" b="0" i="1" dirty="0" smtClean="0"/>
              <a:t>)</a:t>
            </a:r>
            <a:endParaRPr lang="en-US" sz="3400" b="0" i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5410200"/>
          </a:xfrm>
          <a:ln>
            <a:noFill/>
          </a:ln>
        </p:spPr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SzPct val="95000"/>
              <a:buFont typeface="+mj-lt"/>
              <a:buAutoNum type="arabicPeriod" startAt="3"/>
            </a:pPr>
            <a:r>
              <a:rPr lang="en-US" sz="2000" dirty="0" smtClean="0">
                <a:solidFill>
                  <a:srgbClr val="FFFF00"/>
                </a:solidFill>
              </a:rPr>
              <a:t>Model the input domain</a:t>
            </a:r>
          </a:p>
          <a:p>
            <a:pPr marL="695325" lvl="1" indent="-242888">
              <a:spcBef>
                <a:spcPts val="1000"/>
              </a:spcBef>
            </a:pPr>
            <a:r>
              <a:rPr lang="en-US" sz="1800" dirty="0" smtClean="0"/>
              <a:t>Develop characteristics</a:t>
            </a:r>
          </a:p>
          <a:p>
            <a:pPr marL="982663" lvl="1" indent="-333375">
              <a:spcBef>
                <a:spcPts val="7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tabLst>
                <a:tab pos="3416300" algn="l"/>
              </a:tabLst>
            </a:pPr>
            <a:r>
              <a:rPr lang="en-US" sz="1800" dirty="0"/>
              <a:t>C1 =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sz="1800" dirty="0"/>
              <a:t> is empty</a:t>
            </a:r>
          </a:p>
          <a:p>
            <a:pPr marL="982663" lvl="1" indent="-333375"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800" dirty="0"/>
              <a:t>C2 =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letter</a:t>
            </a:r>
            <a:r>
              <a:rPr lang="en-US" sz="1800" dirty="0"/>
              <a:t> is empty</a:t>
            </a:r>
          </a:p>
          <a:p>
            <a:pPr marL="1147763" lvl="1" indent="-241300"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  <a:p>
            <a:pPr marL="695325" lvl="1" indent="-242888">
              <a:spcBef>
                <a:spcPts val="0"/>
              </a:spcBef>
            </a:pPr>
            <a:r>
              <a:rPr lang="en-US" sz="1800" dirty="0" smtClean="0"/>
              <a:t>Partition characteristics</a:t>
            </a:r>
          </a:p>
          <a:p>
            <a:pPr marL="695325" lvl="1" indent="-242888">
              <a:spcBef>
                <a:spcPts val="0"/>
              </a:spcBef>
            </a:pPr>
            <a:endParaRPr lang="en-US" sz="1800" dirty="0"/>
          </a:p>
          <a:p>
            <a:pPr marL="695325" lvl="1" indent="-242888">
              <a:spcBef>
                <a:spcPts val="1000"/>
              </a:spcBef>
            </a:pPr>
            <a:endParaRPr lang="en-US" sz="1800" dirty="0" smtClean="0"/>
          </a:p>
          <a:p>
            <a:pPr marL="695325" lvl="1" indent="-242888"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  <a:p>
            <a:pPr marL="695325" lvl="1" indent="-242888">
              <a:spcBef>
                <a:spcPts val="1000"/>
              </a:spcBef>
            </a:pPr>
            <a:endParaRPr lang="en-US" sz="1800" dirty="0" smtClean="0"/>
          </a:p>
          <a:p>
            <a:pPr marL="695325" lvl="1" indent="-242888">
              <a:spcBef>
                <a:spcPts val="500"/>
              </a:spcBef>
            </a:pPr>
            <a:r>
              <a:rPr lang="en-US" sz="1800" dirty="0" smtClean="0"/>
              <a:t>Identify (possible) values</a:t>
            </a:r>
          </a:p>
          <a:p>
            <a:pPr marL="695325" lvl="1" indent="-242888">
              <a:spcBef>
                <a:spcPts val="1000"/>
              </a:spcBef>
            </a:pPr>
            <a:endParaRPr lang="en-US" sz="1800" dirty="0" smtClean="0"/>
          </a:p>
          <a:p>
            <a:pPr marL="407988" indent="-407988">
              <a:spcBef>
                <a:spcPts val="2000"/>
              </a:spcBef>
              <a:buFont typeface="+mj-lt"/>
              <a:buAutoNum type="arabicPeriod" startAt="3"/>
            </a:pPr>
            <a:endParaRPr lang="en-US" sz="1800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695325" lvl="1" indent="-242888"/>
            <a:endParaRPr lang="en-US" sz="1800" dirty="0" smtClean="0"/>
          </a:p>
          <a:p>
            <a:pPr marL="407988" indent="-407988">
              <a:buFont typeface="+mj-lt"/>
              <a:buAutoNum type="arabicPeriod" startAt="3"/>
            </a:pPr>
            <a:endParaRPr lang="en-US" sz="2200" dirty="0" smtClean="0"/>
          </a:p>
          <a:p>
            <a:pPr marL="457200" indent="-457200">
              <a:buFont typeface="+mj-lt"/>
              <a:buAutoNum type="arabicPeriod" startAt="3"/>
            </a:pPr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5638800" y="1676400"/>
            <a:ext cx="3076483" cy="646331"/>
          </a:xfrm>
          <a:prstGeom prst="rect">
            <a:avLst/>
          </a:prstGeom>
          <a:solidFill>
            <a:srgbClr val="A7FEFF"/>
          </a:solidFill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>
                <a:latin typeface="Verdana" charset="0"/>
                <a:ea typeface="Verdana" charset="0"/>
                <a:cs typeface="Verdana" charset="0"/>
              </a:rPr>
              <a:t>What are other possible </a:t>
            </a:r>
          </a:p>
          <a:p>
            <a:pPr algn="ctr"/>
            <a:r>
              <a:rPr lang="en-US" sz="1800" b="0" dirty="0" smtClean="0">
                <a:latin typeface="Verdana" charset="0"/>
                <a:ea typeface="Verdana" charset="0"/>
                <a:cs typeface="Verdana" charset="0"/>
              </a:rPr>
              <a:t>characteristics?</a:t>
            </a:r>
            <a:endParaRPr lang="en-US" sz="1800" b="0" dirty="0">
              <a:latin typeface="Verdana" charset="0"/>
              <a:ea typeface="Verdana" charset="0"/>
              <a:cs typeface="Verdana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630539"/>
              </p:ext>
            </p:extLst>
          </p:nvPr>
        </p:nvGraphicFramePr>
        <p:xfrm>
          <a:off x="552464" y="3090672"/>
          <a:ext cx="8028150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098"/>
                <a:gridCol w="2508663"/>
                <a:gridCol w="28343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Characteristic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b1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b2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C1 = </a:t>
                      </a:r>
                      <a:r>
                        <a:rPr lang="en-US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string</a:t>
                      </a:r>
                      <a:r>
                        <a:rPr lang="en-US" sz="20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is empty</a:t>
                      </a:r>
                      <a:endParaRPr lang="en-US" sz="12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C2 = </a:t>
                      </a:r>
                      <a:r>
                        <a:rPr lang="en-US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letter</a:t>
                      </a:r>
                      <a:r>
                        <a:rPr lang="en-US" sz="20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is empty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292367"/>
              </p:ext>
            </p:extLst>
          </p:nvPr>
        </p:nvGraphicFramePr>
        <p:xfrm>
          <a:off x="552464" y="4919472"/>
          <a:ext cx="8028150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098"/>
                <a:gridCol w="2508663"/>
                <a:gridCol w="28343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Characteristic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b1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b2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C1 = </a:t>
                      </a:r>
                      <a:r>
                        <a:rPr lang="en-US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string</a:t>
                      </a:r>
                      <a:r>
                        <a:rPr lang="en-US" sz="20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is empty</a:t>
                      </a:r>
                      <a:endParaRPr lang="en-US" sz="12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MT"/>
                          <a:ea typeface="Arial Unicode MS" pitchFamily="34" charset="-128"/>
                          <a:cs typeface="Gill Sans MT"/>
                        </a:rPr>
                        <a:t>""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Gill Sans MT"/>
                          <a:ea typeface="Arial Unicode MS" pitchFamily="34" charset="-128"/>
                          <a:cs typeface="Gill Sans MT"/>
                        </a:rPr>
                        <a:t>"testing"</a:t>
                      </a:r>
                      <a:endParaRPr lang="en-US" sz="2000" dirty="0" smtClean="0">
                        <a:latin typeface="Gill Sans MT"/>
                        <a:cs typeface="Gill Sans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C2 = </a:t>
                      </a:r>
                      <a:r>
                        <a:rPr lang="en-US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letter</a:t>
                      </a:r>
                      <a:r>
                        <a:rPr lang="en-US" sz="20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is empty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Gill Sans MT"/>
                          <a:ea typeface="Arial Unicode MS" pitchFamily="34" charset="-128"/>
                          <a:cs typeface="Gill Sans MT"/>
                        </a:rPr>
                        <a:t>""</a:t>
                      </a:r>
                      <a:endParaRPr lang="en-US" sz="2000" dirty="0" smtClean="0">
                        <a:latin typeface="Gill Sans MT"/>
                        <a:cs typeface="Gill Sans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Gill Sans MT"/>
                          <a:ea typeface="Arial Unicode MS" pitchFamily="34" charset="-128"/>
                          <a:cs typeface="Gill Sans MT"/>
                        </a:rPr>
                        <a:t>"t"</a:t>
                      </a:r>
                      <a:endParaRPr lang="en-US" sz="2000" dirty="0" smtClean="0">
                        <a:latin typeface="Gill Sans MT"/>
                        <a:cs typeface="Gill Sans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902634" y="2716768"/>
            <a:ext cx="141256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Complete?</a:t>
            </a:r>
            <a:endParaRPr lang="en-US" sz="1800" b="0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18874" y="2716768"/>
            <a:ext cx="119455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Disjoint?</a:t>
            </a:r>
            <a:endParaRPr lang="en-US" sz="1800" b="0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4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Interface-based </a:t>
            </a:r>
            <a:r>
              <a:rPr lang="en-US" dirty="0" smtClean="0"/>
              <a:t>Example1 </a:t>
            </a:r>
            <a:r>
              <a:rPr lang="en-US" sz="3400" b="0" i="1" dirty="0"/>
              <a:t>(</a:t>
            </a:r>
            <a:r>
              <a:rPr lang="en-US" sz="3400" b="0" i="1" dirty="0" err="1"/>
              <a:t>cont</a:t>
            </a:r>
            <a:r>
              <a:rPr lang="en-US" sz="3400" b="0" i="1" dirty="0"/>
              <a:t>)</a:t>
            </a:r>
            <a:endParaRPr lang="en-US" sz="3400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174"/>
              </p:ext>
            </p:extLst>
          </p:nvPr>
        </p:nvGraphicFramePr>
        <p:xfrm>
          <a:off x="609599" y="4419600"/>
          <a:ext cx="8001001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952"/>
                <a:gridCol w="2000067"/>
                <a:gridCol w="1925991"/>
                <a:gridCol w="1925991"/>
              </a:tblGrid>
              <a:tr h="359664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Test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string</a:t>
                      </a:r>
                      <a:r>
                        <a:rPr lang="en-US" sz="20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endParaRPr lang="en-US" dirty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letter</a:t>
                      </a:r>
                      <a:r>
                        <a:rPr lang="en-US" sz="20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endParaRPr lang="en-US" dirty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Expected result</a:t>
                      </a:r>
                      <a:endParaRPr lang="en-US" dirty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5966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 T1 (True,</a:t>
                      </a:r>
                      <a:r>
                        <a:rPr lang="en-US" baseline="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True)</a:t>
                      </a:r>
                      <a:endParaRPr lang="en-US" sz="12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Gill Sans MT"/>
                          <a:ea typeface="Arial Unicode MS" pitchFamily="34" charset="-128"/>
                          <a:cs typeface="Gill Sans MT"/>
                        </a:rPr>
                        <a:t>""</a:t>
                      </a:r>
                      <a:endParaRPr lang="en-US" sz="20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 smtClean="0">
                          <a:latin typeface="Gill Sans MT"/>
                          <a:ea typeface="Arial Unicode MS" pitchFamily="34" charset="-128"/>
                          <a:cs typeface="Gill Sans MT"/>
                        </a:rPr>
                        <a:t>""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-1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966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 T2 (True,</a:t>
                      </a:r>
                      <a:r>
                        <a:rPr lang="en-US" baseline="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False)</a:t>
                      </a:r>
                      <a:endParaRPr lang="en-US" sz="12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Gill Sans MT"/>
                          <a:ea typeface="Arial Unicode MS" pitchFamily="34" charset="-128"/>
                          <a:cs typeface="Gill Sans MT"/>
                        </a:rPr>
                        <a:t>""</a:t>
                      </a:r>
                      <a:endParaRPr lang="en-US" sz="20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 smtClean="0">
                          <a:latin typeface="Gill Sans MT"/>
                          <a:ea typeface="Arial Unicode MS" pitchFamily="34" charset="-128"/>
                          <a:cs typeface="Gill Sans MT"/>
                        </a:rPr>
                        <a:t>"t"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-1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966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 T3 (False,</a:t>
                      </a:r>
                      <a:r>
                        <a:rPr lang="en-US" baseline="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True)</a:t>
                      </a:r>
                      <a:endParaRPr lang="en-US" sz="12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Gill Sans MT"/>
                          <a:ea typeface="Arial Unicode MS" pitchFamily="34" charset="-128"/>
                          <a:cs typeface="Gill Sans MT"/>
                        </a:rPr>
                        <a:t>"testing"</a:t>
                      </a:r>
                      <a:endParaRPr lang="en-US" sz="20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 smtClean="0">
                          <a:latin typeface="Gill Sans MT"/>
                          <a:ea typeface="Arial Unicode MS" pitchFamily="34" charset="-128"/>
                          <a:cs typeface="Gill Sans MT"/>
                        </a:rPr>
                        <a:t>""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-1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966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 T4 (False,</a:t>
                      </a:r>
                      <a:r>
                        <a:rPr lang="en-US" baseline="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False)</a:t>
                      </a:r>
                      <a:endParaRPr lang="en-US" sz="12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Gill Sans MT"/>
                          <a:ea typeface="Arial Unicode MS" pitchFamily="34" charset="-128"/>
                          <a:cs typeface="Gill Sans MT"/>
                        </a:rPr>
                        <a:t>"testing"</a:t>
                      </a:r>
                      <a:endParaRPr lang="en-US" sz="20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 smtClean="0">
                          <a:latin typeface="Gill Sans MT"/>
                          <a:ea typeface="Arial Unicode MS" pitchFamily="34" charset="-128"/>
                          <a:cs typeface="Gill Sans MT"/>
                        </a:rPr>
                        <a:t>"t"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0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3078480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SzPct val="95000"/>
              <a:buFont typeface="+mj-lt"/>
              <a:buAutoNum type="arabicPeriod" startAt="4"/>
            </a:pPr>
            <a:r>
              <a:rPr lang="en-US" sz="2000" dirty="0" smtClean="0">
                <a:solidFill>
                  <a:srgbClr val="FFFF00"/>
                </a:solidFill>
              </a:rPr>
              <a:t>Combine partitions to define test requirements</a:t>
            </a:r>
            <a:endParaRPr lang="en-US" sz="2000" dirty="0" smtClean="0"/>
          </a:p>
          <a:p>
            <a:pPr marL="695325" lvl="1" indent="-242888">
              <a:spcBef>
                <a:spcPts val="500"/>
              </a:spcBef>
            </a:pPr>
            <a:r>
              <a:rPr lang="en-US" sz="1800" dirty="0" smtClean="0"/>
              <a:t>Assumption: choose all possible combinations</a:t>
            </a:r>
          </a:p>
          <a:p>
            <a:pPr marL="695325" lvl="1" indent="-242888">
              <a:spcBef>
                <a:spcPts val="500"/>
              </a:spcBef>
            </a:pPr>
            <a:r>
              <a:rPr lang="en-US" sz="1800" dirty="0" smtClean="0"/>
              <a:t>Test requirements </a:t>
            </a:r>
            <a:r>
              <a:rPr lang="en-US" sz="1800" dirty="0"/>
              <a:t>-- number of tests (upper bound) = </a:t>
            </a:r>
            <a:r>
              <a:rPr lang="en-US" sz="1800" dirty="0" smtClean="0"/>
              <a:t>2 * 2 = 6</a:t>
            </a:r>
          </a:p>
          <a:p>
            <a:pPr marL="982663" lvl="1" indent="0">
              <a:spcBef>
                <a:spcPts val="700"/>
              </a:spcBef>
              <a:buNone/>
            </a:pPr>
            <a:r>
              <a:rPr lang="en-US" sz="1800" dirty="0" smtClean="0"/>
              <a:t>(True, True)		(False, True)	</a:t>
            </a:r>
          </a:p>
          <a:p>
            <a:pPr marL="982663" lvl="1" indent="0">
              <a:buNone/>
            </a:pPr>
            <a:r>
              <a:rPr lang="en-US" sz="1800" dirty="0" smtClean="0"/>
              <a:t>(True, False)		(False, False)</a:t>
            </a:r>
            <a:endParaRPr lang="en-US" sz="1800" dirty="0"/>
          </a:p>
          <a:p>
            <a:pPr marL="695325" lvl="1" indent="-242888">
              <a:spcBef>
                <a:spcPts val="1000"/>
              </a:spcBef>
            </a:pPr>
            <a:r>
              <a:rPr lang="en-US" sz="1800" dirty="0"/>
              <a:t>Eliminate redundant </a:t>
            </a:r>
            <a:r>
              <a:rPr lang="en-US" sz="1800" dirty="0" smtClean="0"/>
              <a:t>tests and infeasible tests</a:t>
            </a:r>
            <a:endParaRPr lang="en-US" sz="2000" dirty="0" smtClean="0"/>
          </a:p>
          <a:p>
            <a:pPr marL="457200" indent="-457200">
              <a:spcBef>
                <a:spcPts val="1200"/>
              </a:spcBef>
              <a:buClr>
                <a:srgbClr val="FFFF00"/>
              </a:buClr>
              <a:buSzPct val="95000"/>
              <a:buFont typeface="+mj-lt"/>
              <a:buAutoNum type="arabicPeriod" startAt="5"/>
            </a:pPr>
            <a:r>
              <a:rPr lang="en-US" sz="2000" dirty="0" smtClean="0">
                <a:solidFill>
                  <a:srgbClr val="FFFF00"/>
                </a:solidFill>
              </a:rPr>
              <a:t>Derive test values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1016913"/>
            <a:ext cx="7467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39863" indent="-1327150" algn="ctr">
              <a:spcBef>
                <a:spcPts val="0"/>
              </a:spcBef>
              <a:tabLst>
                <a:tab pos="1193800" algn="l"/>
              </a:tabLst>
            </a:pPr>
            <a:r>
              <a:rPr lang="en-US" dirty="0" smtClean="0">
                <a:solidFill>
                  <a:srgbClr val="FFD7D6"/>
                </a:solidFill>
                <a:latin typeface="Verdana" charset="0"/>
                <a:ea typeface="Verdana" charset="0"/>
                <a:cs typeface="Verdana" charset="0"/>
              </a:rPr>
              <a:t>Task II: Choose combinations of values</a:t>
            </a:r>
            <a:endParaRPr lang="en-US" dirty="0">
              <a:solidFill>
                <a:srgbClr val="FFD7D6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2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Functionality-based Example1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7160" y="1066800"/>
            <a:ext cx="8869680" cy="12954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127000">
              <a:spcBef>
                <a:spcPts val="300"/>
              </a:spcBef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ea typeface="Arial Unicode MS" pitchFamily="34" charset="-128"/>
                <a:cs typeface="Courier New"/>
              </a:rPr>
              <a:t># Return index of the first occurrence of a letter in string,</a:t>
            </a:r>
          </a:p>
          <a:p>
            <a:pPr marL="127000">
              <a:spcBef>
                <a:spcPts val="0"/>
              </a:spcBef>
              <a:spcAft>
                <a:spcPts val="1700"/>
              </a:spcAf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ea typeface="Arial Unicode MS" pitchFamily="34" charset="-128"/>
                <a:cs typeface="Courier New"/>
              </a:rPr>
              <a:t># Otherwise, return -1</a:t>
            </a:r>
          </a:p>
          <a:p>
            <a:pPr marL="127000">
              <a:spcBef>
                <a:spcPts val="300"/>
              </a:spcBef>
            </a:pPr>
            <a:r>
              <a:rPr lang="en-US" sz="1800" dirty="0" err="1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def</a:t>
            </a:r>
            <a:r>
              <a:rPr lang="en-US" sz="1800" dirty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get_index_of</a:t>
            </a:r>
            <a:r>
              <a:rPr lang="en-US" sz="1800" dirty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(string, letter</a:t>
            </a:r>
            <a:r>
              <a:rPr lang="en-US" sz="1800" dirty="0" smtClean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):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3048000"/>
            <a:ext cx="8534400" cy="3335950"/>
          </a:xfrm>
          <a:ln>
            <a:noFill/>
          </a:ln>
        </p:spPr>
        <p:txBody>
          <a:bodyPr>
            <a:normAutofit/>
          </a:bodyPr>
          <a:lstStyle/>
          <a:p>
            <a:pPr marL="407988" indent="-407988">
              <a:buClr>
                <a:srgbClr val="FFFF00"/>
              </a:buClr>
              <a:buSzPct val="95000"/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</a:rPr>
              <a:t>Identify testable functions</a:t>
            </a:r>
          </a:p>
          <a:p>
            <a:pPr marL="695325" lvl="1" indent="-242888"/>
            <a:r>
              <a:rPr lang="en-US" sz="1800" b="1" dirty="0" err="1" smtClean="0">
                <a:latin typeface="Courier" charset="0"/>
                <a:ea typeface="Courier" charset="0"/>
                <a:cs typeface="Courier" charset="0"/>
              </a:rPr>
              <a:t>get_index_of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407988" indent="-407988">
              <a:spcBef>
                <a:spcPts val="2000"/>
              </a:spcBef>
              <a:buClr>
                <a:srgbClr val="FFFF00"/>
              </a:buClr>
              <a:buSzPct val="95000"/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</a:rPr>
              <a:t>Identify parameters, return types, return values, and exceptional behavior</a:t>
            </a:r>
          </a:p>
          <a:p>
            <a:pPr marL="695325" lvl="1" indent="-242888">
              <a:spcBef>
                <a:spcPts val="1000"/>
              </a:spcBef>
            </a:pPr>
            <a:r>
              <a:rPr lang="en-US" sz="1800" dirty="0" smtClean="0"/>
              <a:t>Parameters: 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sz="1800" dirty="0" smtClean="0"/>
              <a:t>,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letter</a:t>
            </a:r>
            <a:endParaRPr lang="en-US" sz="1800" dirty="0" smtClean="0"/>
          </a:p>
          <a:p>
            <a:pPr marL="695325" lvl="1" indent="-242888"/>
            <a:r>
              <a:rPr lang="en-US" sz="1800" dirty="0" smtClean="0"/>
              <a:t>Return type: </a:t>
            </a:r>
            <a:r>
              <a:rPr lang="en-US" sz="18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endParaRPr lang="en-US" sz="1800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695325" lvl="1" indent="-242888"/>
            <a:r>
              <a:rPr lang="en-US" sz="1800" dirty="0" smtClean="0"/>
              <a:t>Return value: index of the first occurrence, -1 if no occurrence</a:t>
            </a:r>
          </a:p>
          <a:p>
            <a:pPr marL="695325" lvl="1" indent="-242888"/>
            <a:r>
              <a:rPr lang="en-US" sz="1800" dirty="0" smtClean="0"/>
              <a:t>Exceptional behavior</a:t>
            </a:r>
            <a:r>
              <a:rPr lang="en-US" sz="1800" dirty="0"/>
              <a:t>: 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??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2514600"/>
            <a:ext cx="7467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39863" indent="-1327150" algn="ctr">
              <a:spcBef>
                <a:spcPts val="0"/>
              </a:spcBef>
              <a:tabLst>
                <a:tab pos="1193800" algn="l"/>
              </a:tabLst>
            </a:pPr>
            <a:r>
              <a:rPr lang="en-US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Task I: Model Input Domain</a:t>
            </a:r>
            <a:endParaRPr lang="en-US" dirty="0">
              <a:solidFill>
                <a:srgbClr val="A7FEFF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2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4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/>
              <a:t>Functionality</a:t>
            </a:r>
            <a:r>
              <a:rPr lang="en-US" dirty="0" smtClean="0"/>
              <a:t>-based Example1 </a:t>
            </a:r>
            <a:r>
              <a:rPr lang="en-US" sz="3400" b="0" i="1" dirty="0" smtClean="0"/>
              <a:t>(</a:t>
            </a:r>
            <a:r>
              <a:rPr lang="en-US" sz="3400" b="0" i="1" dirty="0" err="1" smtClean="0"/>
              <a:t>cont</a:t>
            </a:r>
            <a:r>
              <a:rPr lang="en-US" sz="3400" b="0" i="1" dirty="0" smtClean="0"/>
              <a:t>)</a:t>
            </a:r>
            <a:endParaRPr lang="en-US" sz="3400" b="0" i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960120"/>
            <a:ext cx="8534400" cy="5410200"/>
          </a:xfrm>
          <a:ln>
            <a:noFill/>
          </a:ln>
        </p:spPr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SzPct val="95000"/>
              <a:buFont typeface="+mj-lt"/>
              <a:buAutoNum type="arabicPeriod" startAt="3"/>
            </a:pPr>
            <a:r>
              <a:rPr lang="en-US" sz="2000" dirty="0" smtClean="0">
                <a:solidFill>
                  <a:srgbClr val="FFFF00"/>
                </a:solidFill>
              </a:rPr>
              <a:t>Model the input domain</a:t>
            </a:r>
          </a:p>
          <a:p>
            <a:pPr marL="695325" lvl="1" indent="-242888">
              <a:spcBef>
                <a:spcPts val="700"/>
              </a:spcBef>
            </a:pPr>
            <a:r>
              <a:rPr lang="en-US" sz="1800" dirty="0" smtClean="0"/>
              <a:t>Develop characteristics</a:t>
            </a:r>
          </a:p>
          <a:p>
            <a:pPr marL="920750" lvl="1" indent="-331788"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800" dirty="0"/>
              <a:t>C1 = number of occurrence of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letter</a:t>
            </a:r>
            <a:r>
              <a:rPr lang="en-US" sz="1800" dirty="0"/>
              <a:t> in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sz="1800" dirty="0"/>
              <a:t>  </a:t>
            </a:r>
          </a:p>
          <a:p>
            <a:pPr marL="920750" lvl="1" indent="-331788"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800" dirty="0"/>
              <a:t>C2 =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letter</a:t>
            </a:r>
            <a:r>
              <a:rPr lang="en-US" sz="1800" dirty="0"/>
              <a:t> occurs first in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sz="1800" dirty="0"/>
              <a:t> </a:t>
            </a:r>
          </a:p>
          <a:p>
            <a:pPr marL="1147763" lvl="1" indent="-241300">
              <a:spcBef>
                <a:spcPts val="0"/>
              </a:spcBef>
              <a:spcAft>
                <a:spcPts val="0"/>
              </a:spcAft>
            </a:pPr>
            <a:endParaRPr lang="en-US" sz="1200" dirty="0" smtClean="0"/>
          </a:p>
          <a:p>
            <a:pPr marL="1147763" lvl="1" indent="-241300">
              <a:spcBef>
                <a:spcPts val="0"/>
              </a:spcBef>
              <a:spcAft>
                <a:spcPts val="0"/>
              </a:spcAft>
            </a:pPr>
            <a:endParaRPr lang="en-US" sz="1200" dirty="0" smtClean="0"/>
          </a:p>
          <a:p>
            <a:pPr marL="695325" lvl="1" indent="-242888">
              <a:spcBef>
                <a:spcPts val="3000"/>
              </a:spcBef>
              <a:spcAft>
                <a:spcPts val="0"/>
              </a:spcAft>
            </a:pPr>
            <a:r>
              <a:rPr lang="en-US" sz="1800" dirty="0" smtClean="0"/>
              <a:t>Partition characteristics</a:t>
            </a:r>
          </a:p>
          <a:p>
            <a:pPr marL="695325" lvl="1" indent="-242888">
              <a:spcBef>
                <a:spcPts val="0"/>
              </a:spcBef>
            </a:pPr>
            <a:endParaRPr lang="en-US" sz="1800" dirty="0"/>
          </a:p>
          <a:p>
            <a:pPr marL="695325" lvl="1" indent="-242888">
              <a:spcBef>
                <a:spcPts val="1000"/>
              </a:spcBef>
            </a:pPr>
            <a:endParaRPr lang="en-US" sz="1800" dirty="0" smtClean="0"/>
          </a:p>
          <a:p>
            <a:pPr marL="695325" lvl="1" indent="-242888">
              <a:spcBef>
                <a:spcPts val="1000"/>
              </a:spcBef>
            </a:pPr>
            <a:endParaRPr lang="en-US" sz="1800" dirty="0" smtClean="0"/>
          </a:p>
          <a:p>
            <a:pPr marL="695325" lvl="1" indent="-242888">
              <a:spcBef>
                <a:spcPts val="1200"/>
              </a:spcBef>
            </a:pPr>
            <a:r>
              <a:rPr lang="en-US" sz="1800" dirty="0" smtClean="0"/>
              <a:t>Identify (possible) values</a:t>
            </a:r>
          </a:p>
          <a:p>
            <a:pPr marL="695325" lvl="1" indent="-242888"/>
            <a:endParaRPr lang="en-US" sz="1800" dirty="0" smtClean="0"/>
          </a:p>
          <a:p>
            <a:pPr marL="407988" indent="-407988">
              <a:buFont typeface="+mj-lt"/>
              <a:buAutoNum type="arabicPeriod" startAt="3"/>
            </a:pPr>
            <a:endParaRPr lang="en-US" sz="2200" dirty="0" smtClean="0"/>
          </a:p>
          <a:p>
            <a:pPr marL="457200" indent="-457200">
              <a:buFont typeface="+mj-lt"/>
              <a:buAutoNum type="arabicPeriod" startAt="3"/>
            </a:pPr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5762717" y="2133600"/>
            <a:ext cx="3076483" cy="646331"/>
          </a:xfrm>
          <a:prstGeom prst="rect">
            <a:avLst/>
          </a:prstGeom>
          <a:solidFill>
            <a:srgbClr val="A7FEFF"/>
          </a:solidFill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>
                <a:latin typeface="Verdana" charset="0"/>
                <a:ea typeface="Verdana" charset="0"/>
                <a:cs typeface="Verdana" charset="0"/>
              </a:rPr>
              <a:t>What are other possible </a:t>
            </a:r>
          </a:p>
          <a:p>
            <a:pPr algn="ctr"/>
            <a:r>
              <a:rPr lang="en-US" sz="1800" b="0" dirty="0" smtClean="0">
                <a:latin typeface="Verdana" charset="0"/>
                <a:ea typeface="Verdana" charset="0"/>
                <a:cs typeface="Verdana" charset="0"/>
              </a:rPr>
              <a:t>characteristics?</a:t>
            </a:r>
            <a:endParaRPr lang="en-US" sz="1800" b="0" dirty="0">
              <a:latin typeface="Verdana" charset="0"/>
              <a:ea typeface="Verdana" charset="0"/>
              <a:cs typeface="Verdana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30664"/>
              </p:ext>
            </p:extLst>
          </p:nvPr>
        </p:nvGraphicFramePr>
        <p:xfrm>
          <a:off x="550128" y="3419856"/>
          <a:ext cx="7999492" cy="10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4134"/>
                <a:gridCol w="960285"/>
                <a:gridCol w="975773"/>
                <a:gridCol w="929300"/>
              </a:tblGrid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00"/>
                        </a:spcBef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Characteristic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b1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b2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b3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C1 = number of occurrence of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letter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in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string</a:t>
                      </a:r>
                      <a:endParaRPr lang="en-US" sz="18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0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1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&gt;</a:t>
                      </a:r>
                      <a:r>
                        <a:rPr lang="en-US" sz="2000" baseline="0" dirty="0" smtClean="0">
                          <a:latin typeface="Gill Sans MT"/>
                          <a:cs typeface="Gill Sans MT"/>
                        </a:rPr>
                        <a:t> 1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C2 =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letter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occurs first in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string</a:t>
                      </a:r>
                      <a:endParaRPr lang="en-US" sz="18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True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False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98578"/>
              </p:ext>
            </p:extLst>
          </p:nvPr>
        </p:nvGraphicFramePr>
        <p:xfrm>
          <a:off x="228600" y="5029200"/>
          <a:ext cx="8686800" cy="107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81"/>
                <a:gridCol w="2617419"/>
                <a:gridCol w="2667000"/>
                <a:gridCol w="2743200"/>
              </a:tblGrid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b1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b2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b3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60325" marR="0" lvl="1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ea typeface="Arial Unicode MS" pitchFamily="34" charset="-128"/>
                          <a:cs typeface="Gill Sans MT"/>
                        </a:rPr>
                        <a:t>"software engineering", ""</a:t>
                      </a:r>
                      <a:endParaRPr lang="en-US" sz="1800" dirty="0" smtClean="0">
                        <a:latin typeface="Gill Sans MT"/>
                        <a:cs typeface="Gill Sans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ea typeface="Arial Unicode MS" pitchFamily="34" charset="-128"/>
                          <a:cs typeface="Gill Sans MT"/>
                        </a:rPr>
                        <a:t>"software engineering", "s"</a:t>
                      </a:r>
                      <a:endParaRPr lang="en-US" sz="1800" dirty="0" smtClean="0">
                        <a:latin typeface="Gill Sans MT"/>
                        <a:cs typeface="Gill Sans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ea typeface="Arial Unicode MS" pitchFamily="34" charset="-128"/>
                          <a:cs typeface="Gill Sans MT"/>
                        </a:rPr>
                        <a:t>"software engineering", "n"</a:t>
                      </a:r>
                      <a:endParaRPr lang="en-US" sz="18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60325" marR="0" lvl="1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C2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ea typeface="Arial Unicode MS" pitchFamily="34" charset="-128"/>
                          <a:cs typeface="Gill Sans MT"/>
                        </a:rPr>
                        <a:t>"software engineering", "s"</a:t>
                      </a:r>
                      <a:endParaRPr lang="en-US" sz="18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ea typeface="Arial Unicode MS" pitchFamily="34" charset="-128"/>
                          <a:cs typeface="Gill Sans MT"/>
                        </a:rPr>
                        <a:t>"software engineering", "t"</a:t>
                      </a:r>
                      <a:endParaRPr lang="en-US" sz="18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1800" dirty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896112" y="5737860"/>
            <a:ext cx="2606040" cy="3657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506576" y="5369150"/>
            <a:ext cx="2665624" cy="3657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02634" y="3035808"/>
            <a:ext cx="141256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Complete?</a:t>
            </a:r>
            <a:endParaRPr lang="en-US" sz="1800" b="0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18874" y="3035808"/>
            <a:ext cx="119455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Disjoint?</a:t>
            </a:r>
            <a:endParaRPr lang="en-US" sz="1800" b="0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78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2" grpId="0" animBg="1"/>
      <p:bldP spid="11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558960"/>
              </p:ext>
            </p:extLst>
          </p:nvPr>
        </p:nvGraphicFramePr>
        <p:xfrm>
          <a:off x="533401" y="4240887"/>
          <a:ext cx="807719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552"/>
                <a:gridCol w="2716226"/>
                <a:gridCol w="1143674"/>
                <a:gridCol w="2644747"/>
              </a:tblGrid>
              <a:tr h="34544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Test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string</a:t>
                      </a:r>
                      <a:r>
                        <a:rPr lang="en-US" sz="20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endParaRPr lang="en-US" dirty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letter</a:t>
                      </a:r>
                      <a:r>
                        <a:rPr lang="en-US" sz="20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endParaRPr lang="en-US" dirty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Expected result</a:t>
                      </a:r>
                      <a:endParaRPr lang="en-US" dirty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 T1 (0,</a:t>
                      </a:r>
                      <a:r>
                        <a:rPr lang="en-US" baseline="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False)</a:t>
                      </a:r>
                      <a:endParaRPr lang="en-US" sz="12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Gill Sans MT"/>
                          <a:ea typeface="Arial Unicode MS" pitchFamily="34" charset="-128"/>
                          <a:cs typeface="Gill Sans MT"/>
                        </a:rPr>
                        <a:t>"software engineering"</a:t>
                      </a:r>
                      <a:endParaRPr lang="en-US" sz="2000" dirty="0" smtClean="0"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 smtClean="0">
                          <a:latin typeface="Gill Sans MT"/>
                          <a:ea typeface="Arial Unicode MS" pitchFamily="34" charset="-128"/>
                          <a:cs typeface="Gill Sans MT"/>
                        </a:rPr>
                        <a:t>""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-1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 T2 (1,</a:t>
                      </a:r>
                      <a:r>
                        <a:rPr lang="en-US" baseline="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True)</a:t>
                      </a:r>
                      <a:endParaRPr lang="en-US" sz="12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Gill Sans MT"/>
                          <a:ea typeface="Arial Unicode MS" pitchFamily="34" charset="-128"/>
                          <a:cs typeface="Gill Sans MT"/>
                        </a:rPr>
                        <a:t>"software engineering"</a:t>
                      </a:r>
                      <a:endParaRPr lang="en-US" sz="2000" dirty="0" smtClean="0"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 smtClean="0">
                          <a:latin typeface="Gill Sans MT"/>
                          <a:ea typeface="Arial Unicode MS" pitchFamily="34" charset="-128"/>
                          <a:cs typeface="Gill Sans MT"/>
                        </a:rPr>
                        <a:t>"s"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0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 T3 (1,</a:t>
                      </a:r>
                      <a:r>
                        <a:rPr lang="en-US" baseline="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False)</a:t>
                      </a:r>
                      <a:endParaRPr lang="en-US" sz="12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Gill Sans MT"/>
                          <a:ea typeface="Arial Unicode MS" pitchFamily="34" charset="-128"/>
                          <a:cs typeface="Gill Sans MT"/>
                        </a:rPr>
                        <a:t>"software engineering"</a:t>
                      </a:r>
                      <a:endParaRPr lang="en-US" sz="2000" dirty="0" smtClean="0"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 smtClean="0">
                          <a:latin typeface="Gill Sans MT"/>
                          <a:ea typeface="Arial Unicode MS" pitchFamily="34" charset="-128"/>
                          <a:cs typeface="Gill Sans MT"/>
                        </a:rPr>
                        <a:t>"t"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3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 T4 (&gt;1,</a:t>
                      </a:r>
                      <a:r>
                        <a:rPr lang="en-US" baseline="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True)</a:t>
                      </a:r>
                      <a:endParaRPr lang="en-US" sz="12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Gill Sans MT"/>
                          <a:ea typeface="Arial Unicode MS" pitchFamily="34" charset="-128"/>
                          <a:cs typeface="Gill Sans MT"/>
                        </a:rPr>
                        <a:t>"software testing"</a:t>
                      </a:r>
                      <a:endParaRPr lang="en-US" sz="2000" dirty="0" smtClean="0"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 smtClean="0">
                          <a:latin typeface="Gill Sans MT"/>
                          <a:ea typeface="Arial Unicode MS" pitchFamily="34" charset="-128"/>
                          <a:cs typeface="Gill Sans MT"/>
                        </a:rPr>
                        <a:t>"s"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0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 T5 (&gt;1,</a:t>
                      </a:r>
                      <a:r>
                        <a:rPr lang="en-US" baseline="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False)</a:t>
                      </a:r>
                      <a:endParaRPr lang="en-US" sz="12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Gill Sans MT"/>
                          <a:ea typeface="Arial Unicode MS" pitchFamily="34" charset="-128"/>
                          <a:cs typeface="Gill Sans MT"/>
                        </a:rPr>
                        <a:t>"software engineering"</a:t>
                      </a:r>
                      <a:endParaRPr lang="en-US" sz="2000" dirty="0" smtClean="0"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 smtClean="0">
                          <a:latin typeface="Gill Sans MT"/>
                          <a:ea typeface="Arial Unicode MS" pitchFamily="34" charset="-128"/>
                          <a:cs typeface="Gill Sans MT"/>
                        </a:rPr>
                        <a:t>"n"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10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52400" y="1497687"/>
            <a:ext cx="8991600" cy="3048000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SzPct val="95000"/>
              <a:buFont typeface="+mj-lt"/>
              <a:buAutoNum type="arabicPeriod" startAt="4"/>
            </a:pPr>
            <a:r>
              <a:rPr lang="en-US" sz="2000" dirty="0" smtClean="0">
                <a:solidFill>
                  <a:srgbClr val="FFFF00"/>
                </a:solidFill>
              </a:rPr>
              <a:t>Combine partitions into tests</a:t>
            </a:r>
            <a:endParaRPr lang="en-US" sz="2000" dirty="0" smtClean="0"/>
          </a:p>
          <a:p>
            <a:pPr marL="695325" lvl="1" indent="-242888">
              <a:spcBef>
                <a:spcPts val="500"/>
              </a:spcBef>
            </a:pPr>
            <a:r>
              <a:rPr lang="en-US" sz="1800" dirty="0" smtClean="0"/>
              <a:t>Assumption: choose all possible combinations</a:t>
            </a:r>
          </a:p>
          <a:p>
            <a:pPr marL="695325" lvl="1" indent="-242888">
              <a:spcBef>
                <a:spcPts val="500"/>
              </a:spcBef>
            </a:pPr>
            <a:r>
              <a:rPr lang="en-US" sz="1800" dirty="0" smtClean="0"/>
              <a:t>Test requirements </a:t>
            </a:r>
            <a:r>
              <a:rPr lang="en-US" sz="1800" dirty="0"/>
              <a:t>-- number of tests (upper bound) = </a:t>
            </a:r>
            <a:r>
              <a:rPr lang="en-US" sz="1800" dirty="0" smtClean="0"/>
              <a:t>3 * 2 = 6</a:t>
            </a:r>
          </a:p>
          <a:p>
            <a:pPr marL="982663" lvl="1" indent="0">
              <a:spcBef>
                <a:spcPts val="700"/>
              </a:spcBef>
              <a:buNone/>
              <a:tabLst>
                <a:tab pos="2847975" algn="l"/>
                <a:tab pos="4737100" algn="l"/>
              </a:tabLst>
            </a:pPr>
            <a:r>
              <a:rPr lang="en-US" sz="1800" dirty="0" smtClean="0"/>
              <a:t>(0, True)	(1, True)	(&gt;1, True)</a:t>
            </a:r>
          </a:p>
          <a:p>
            <a:pPr marL="982663" lvl="1" indent="0">
              <a:buNone/>
              <a:tabLst>
                <a:tab pos="2847975" algn="l"/>
                <a:tab pos="4737100" algn="l"/>
              </a:tabLst>
            </a:pPr>
            <a:r>
              <a:rPr lang="en-US" sz="1800" dirty="0" smtClean="0"/>
              <a:t>(0, False)	(1, False)	(&gt;1, False)</a:t>
            </a:r>
            <a:endParaRPr lang="en-US" sz="1800" dirty="0"/>
          </a:p>
          <a:p>
            <a:pPr marL="695325" lvl="1" indent="-242888">
              <a:spcBef>
                <a:spcPts val="700"/>
              </a:spcBef>
            </a:pPr>
            <a:r>
              <a:rPr lang="en-US" sz="1800" dirty="0"/>
              <a:t>Eliminate redundant </a:t>
            </a:r>
            <a:r>
              <a:rPr lang="en-US" sz="1800" dirty="0" smtClean="0"/>
              <a:t>tests and infeasible tests</a:t>
            </a:r>
            <a:endParaRPr lang="en-US" sz="2000" dirty="0" smtClean="0"/>
          </a:p>
          <a:p>
            <a:pPr marL="457200" indent="-457200">
              <a:spcBef>
                <a:spcPts val="1000"/>
              </a:spcBef>
              <a:buClr>
                <a:srgbClr val="FFFF00"/>
              </a:buClr>
              <a:buSzPct val="95000"/>
              <a:buFont typeface="+mj-lt"/>
              <a:buAutoNum type="arabicPeriod" startAt="5"/>
            </a:pPr>
            <a:r>
              <a:rPr lang="en-US" sz="2000" dirty="0" smtClean="0">
                <a:solidFill>
                  <a:srgbClr val="FFFF00"/>
                </a:solidFill>
              </a:rPr>
              <a:t>Derive test values</a:t>
            </a:r>
            <a:endParaRPr lang="en-US" sz="2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218448" y="3036927"/>
            <a:ext cx="9913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51598" y="2689455"/>
            <a:ext cx="1639202" cy="365760"/>
          </a:xfrm>
          <a:prstGeom prst="rect">
            <a:avLst/>
          </a:prstGeom>
          <a:solidFill>
            <a:schemeClr val="bg1">
              <a:lumMod val="50000"/>
              <a:alpha val="69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54864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/>
              <a:t>Functionality</a:t>
            </a:r>
            <a:r>
              <a:rPr lang="en-US" dirty="0" smtClean="0"/>
              <a:t>-based Example1 </a:t>
            </a:r>
            <a:r>
              <a:rPr lang="en-US" sz="3400" b="0" i="1" dirty="0" smtClean="0"/>
              <a:t>(</a:t>
            </a:r>
            <a:r>
              <a:rPr lang="en-US" sz="3400" b="0" i="1" dirty="0" err="1" smtClean="0"/>
              <a:t>cont</a:t>
            </a:r>
            <a:r>
              <a:rPr lang="en-US" sz="3400" b="0" i="1" dirty="0" smtClean="0"/>
              <a:t>)</a:t>
            </a:r>
            <a:endParaRPr lang="en-US" sz="3400" b="0" i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990600"/>
            <a:ext cx="7467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39863" indent="-1327150" algn="ctr">
              <a:spcBef>
                <a:spcPts val="0"/>
              </a:spcBef>
              <a:tabLst>
                <a:tab pos="1193800" algn="l"/>
              </a:tabLst>
            </a:pPr>
            <a:r>
              <a:rPr lang="en-US" dirty="0">
                <a:solidFill>
                  <a:srgbClr val="FFD7D6"/>
                </a:solidFill>
                <a:latin typeface="Verdana" charset="0"/>
                <a:ea typeface="Verdana" charset="0"/>
                <a:cs typeface="Verdana" charset="0"/>
              </a:rPr>
              <a:t>Task II: Choose combinations of values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84632" y="4931170"/>
            <a:ext cx="1609344" cy="1019645"/>
            <a:chOff x="484632" y="5033683"/>
            <a:chExt cx="1609344" cy="1019645"/>
          </a:xfrm>
        </p:grpSpPr>
        <p:sp>
          <p:nvSpPr>
            <p:cNvPr id="10" name="Rounded Rectangle 9"/>
            <p:cNvSpPr/>
            <p:nvPr/>
          </p:nvSpPr>
          <p:spPr>
            <a:xfrm>
              <a:off x="484632" y="5715000"/>
              <a:ext cx="1609344" cy="338328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" name="Elbow Connector 2"/>
            <p:cNvCxnSpPr>
              <a:stCxn id="10" idx="1"/>
              <a:endCxn id="29" idx="1"/>
            </p:cNvCxnSpPr>
            <p:nvPr/>
          </p:nvCxnSpPr>
          <p:spPr>
            <a:xfrm rot="10800000">
              <a:off x="484632" y="5202848"/>
              <a:ext cx="12700" cy="68131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484632" y="5033683"/>
              <a:ext cx="1609344" cy="338328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3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Structures for Criteria-Based Testing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1728006" y="1066800"/>
            <a:ext cx="5486400" cy="400110"/>
          </a:xfrm>
          <a:prstGeom prst="rect">
            <a:avLst/>
          </a:prstGeom>
          <a:solidFill>
            <a:srgbClr val="0000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Four structures for modeling software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2282414"/>
            <a:ext cx="965357" cy="707886"/>
          </a:xfrm>
          <a:prstGeom prst="rect">
            <a:avLst/>
          </a:prstGeom>
          <a:solidFill>
            <a:srgbClr val="0000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Input space</a:t>
            </a:r>
            <a:endParaRPr lang="en-US" sz="2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901629" y="2282415"/>
            <a:ext cx="2188577" cy="3051585"/>
            <a:chOff x="2269123" y="2423161"/>
            <a:chExt cx="2188577" cy="3051585"/>
          </a:xfrm>
        </p:grpSpPr>
        <p:sp>
          <p:nvSpPr>
            <p:cNvPr id="6" name="Rectangle 5"/>
            <p:cNvSpPr/>
            <p:nvPr/>
          </p:nvSpPr>
          <p:spPr>
            <a:xfrm>
              <a:off x="2438400" y="2423161"/>
              <a:ext cx="1077889" cy="400100"/>
            </a:xfrm>
            <a:prstGeom prst="rect">
              <a:avLst/>
            </a:prstGeom>
            <a:solidFill>
              <a:srgbClr val="000099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Graph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1800" y="32859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Source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71800" y="38955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Design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71800" y="45051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Specs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71800" y="5074636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Use cases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269123" y="2823261"/>
              <a:ext cx="702677" cy="2451429"/>
              <a:chOff x="2269123" y="2823261"/>
              <a:chExt cx="702677" cy="2451429"/>
            </a:xfrm>
          </p:grpSpPr>
          <p:sp>
            <p:nvSpPr>
              <p:cNvPr id="22" name="Rectangle 21"/>
              <p:cNvSpPr/>
              <p:nvPr/>
            </p:nvSpPr>
            <p:spPr>
              <a:xfrm rot="16200000">
                <a:off x="1695450" y="3712827"/>
                <a:ext cx="14859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5875" lvl="1" indent="0">
                  <a:spcBef>
                    <a:spcPts val="700"/>
                  </a:spcBef>
                  <a:buNone/>
                </a:pPr>
                <a:r>
                  <a:rPr lang="en-US" sz="16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Applied to</a:t>
                </a:r>
                <a:endParaRPr lang="en-US" sz="16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cxnSp>
            <p:nvCxnSpPr>
              <p:cNvPr id="24" name="Elbow Connector 23"/>
              <p:cNvCxnSpPr>
                <a:endCxn id="9" idx="1"/>
              </p:cNvCxnSpPr>
              <p:nvPr/>
            </p:nvCxnSpPr>
            <p:spPr>
              <a:xfrm rot="16200000" flipH="1">
                <a:off x="2515227" y="3029474"/>
                <a:ext cx="662776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>
                <a:endCxn id="10" idx="1"/>
              </p:cNvCxnSpPr>
              <p:nvPr/>
            </p:nvCxnSpPr>
            <p:spPr>
              <a:xfrm rot="16200000" flipH="1">
                <a:off x="2210426" y="3334273"/>
                <a:ext cx="1272378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lbow Connector 28"/>
              <p:cNvCxnSpPr>
                <a:endCxn id="11" idx="1"/>
              </p:cNvCxnSpPr>
              <p:nvPr/>
            </p:nvCxnSpPr>
            <p:spPr>
              <a:xfrm rot="16200000" flipH="1">
                <a:off x="1905625" y="3639071"/>
                <a:ext cx="1881981" cy="250369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/>
              <p:cNvCxnSpPr>
                <a:endCxn id="12" idx="1"/>
              </p:cNvCxnSpPr>
              <p:nvPr/>
            </p:nvCxnSpPr>
            <p:spPr>
              <a:xfrm rot="16200000" flipH="1">
                <a:off x="1620900" y="3923790"/>
                <a:ext cx="2451429" cy="250371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4358430" y="2282414"/>
            <a:ext cx="2170176" cy="3051586"/>
            <a:chOff x="4535424" y="2423160"/>
            <a:chExt cx="2170176" cy="3051586"/>
          </a:xfrm>
        </p:grpSpPr>
        <p:sp>
          <p:nvSpPr>
            <p:cNvPr id="7" name="Rectangle 6"/>
            <p:cNvSpPr/>
            <p:nvPr/>
          </p:nvSpPr>
          <p:spPr>
            <a:xfrm>
              <a:off x="4686300" y="2423160"/>
              <a:ext cx="884882" cy="400110"/>
            </a:xfrm>
            <a:prstGeom prst="rect">
              <a:avLst/>
            </a:prstGeom>
            <a:solidFill>
              <a:srgbClr val="000099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Logic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9700" y="32859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Source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19700" y="38955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Specs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19700" y="45051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FSMs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19700" y="5074636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DNF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535424" y="2823261"/>
              <a:ext cx="702677" cy="2451429"/>
              <a:chOff x="2269123" y="2823261"/>
              <a:chExt cx="702677" cy="2451429"/>
            </a:xfrm>
          </p:grpSpPr>
          <p:sp>
            <p:nvSpPr>
              <p:cNvPr id="37" name="Rectangle 36"/>
              <p:cNvSpPr/>
              <p:nvPr/>
            </p:nvSpPr>
            <p:spPr>
              <a:xfrm rot="16200000">
                <a:off x="1695450" y="3712827"/>
                <a:ext cx="14859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5875" lvl="1" indent="0">
                  <a:spcBef>
                    <a:spcPts val="700"/>
                  </a:spcBef>
                  <a:buNone/>
                </a:pPr>
                <a:r>
                  <a:rPr lang="en-US" sz="16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Applied to</a:t>
                </a:r>
                <a:endParaRPr lang="en-US" sz="16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cxnSp>
            <p:nvCxnSpPr>
              <p:cNvPr id="38" name="Elbow Connector 37"/>
              <p:cNvCxnSpPr/>
              <p:nvPr/>
            </p:nvCxnSpPr>
            <p:spPr>
              <a:xfrm rot="16200000" flipH="1">
                <a:off x="2515227" y="3029474"/>
                <a:ext cx="662776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/>
              <p:nvPr/>
            </p:nvCxnSpPr>
            <p:spPr>
              <a:xfrm rot="16200000" flipH="1">
                <a:off x="2210426" y="3334273"/>
                <a:ext cx="1272378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/>
              <p:nvPr/>
            </p:nvCxnSpPr>
            <p:spPr>
              <a:xfrm rot="16200000" flipH="1">
                <a:off x="1905625" y="3639071"/>
                <a:ext cx="1881981" cy="250369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Elbow Connector 40"/>
              <p:cNvCxnSpPr/>
              <p:nvPr/>
            </p:nvCxnSpPr>
            <p:spPr>
              <a:xfrm rot="16200000" flipH="1">
                <a:off x="1620900" y="3923790"/>
                <a:ext cx="2451429" cy="250371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6661363" y="2282415"/>
            <a:ext cx="2381843" cy="3051585"/>
            <a:chOff x="6533557" y="2423161"/>
            <a:chExt cx="2381843" cy="3051585"/>
          </a:xfrm>
        </p:grpSpPr>
        <p:sp>
          <p:nvSpPr>
            <p:cNvPr id="8" name="Rectangle 7"/>
            <p:cNvSpPr/>
            <p:nvPr/>
          </p:nvSpPr>
          <p:spPr>
            <a:xfrm>
              <a:off x="6743700" y="2423161"/>
              <a:ext cx="1129494" cy="400100"/>
            </a:xfrm>
            <a:prstGeom prst="rect">
              <a:avLst/>
            </a:prstGeom>
            <a:solidFill>
              <a:srgbClr val="000099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Syntax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27652" y="32859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Source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27652" y="38955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Models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27651" y="4505192"/>
              <a:ext cx="168774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Integration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27652" y="5074636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Inputs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6533557" y="2823261"/>
              <a:ext cx="702677" cy="2451429"/>
              <a:chOff x="2269123" y="2823261"/>
              <a:chExt cx="702677" cy="2451429"/>
            </a:xfrm>
          </p:grpSpPr>
          <p:sp>
            <p:nvSpPr>
              <p:cNvPr id="43" name="Rectangle 42"/>
              <p:cNvSpPr/>
              <p:nvPr/>
            </p:nvSpPr>
            <p:spPr>
              <a:xfrm rot="16200000">
                <a:off x="1695450" y="3712827"/>
                <a:ext cx="14859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5875" lvl="1" indent="0">
                  <a:spcBef>
                    <a:spcPts val="700"/>
                  </a:spcBef>
                  <a:buNone/>
                </a:pPr>
                <a:r>
                  <a:rPr lang="en-US" sz="16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Applied to</a:t>
                </a:r>
                <a:endParaRPr lang="en-US" sz="16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cxnSp>
            <p:nvCxnSpPr>
              <p:cNvPr id="44" name="Elbow Connector 43"/>
              <p:cNvCxnSpPr/>
              <p:nvPr/>
            </p:nvCxnSpPr>
            <p:spPr>
              <a:xfrm rot="16200000" flipH="1">
                <a:off x="2515227" y="3029474"/>
                <a:ext cx="662776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/>
              <p:cNvCxnSpPr/>
              <p:nvPr/>
            </p:nvCxnSpPr>
            <p:spPr>
              <a:xfrm rot="16200000" flipH="1">
                <a:off x="2210426" y="3334273"/>
                <a:ext cx="1272378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lbow Connector 45"/>
              <p:cNvCxnSpPr/>
              <p:nvPr/>
            </p:nvCxnSpPr>
            <p:spPr>
              <a:xfrm rot="16200000" flipH="1">
                <a:off x="1905625" y="3639071"/>
                <a:ext cx="1881981" cy="250369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/>
              <p:cNvCxnSpPr/>
              <p:nvPr/>
            </p:nvCxnSpPr>
            <p:spPr>
              <a:xfrm rot="16200000" flipH="1">
                <a:off x="1620900" y="3923790"/>
                <a:ext cx="2451429" cy="250371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2" name="Elbow Connector 51"/>
          <p:cNvCxnSpPr>
            <a:stCxn id="4" idx="2"/>
            <a:endCxn id="5" idx="0"/>
          </p:cNvCxnSpPr>
          <p:nvPr/>
        </p:nvCxnSpPr>
        <p:spPr>
          <a:xfrm rot="5400000">
            <a:off x="2259691" y="70899"/>
            <a:ext cx="815504" cy="3607527"/>
          </a:xfrm>
          <a:prstGeom prst="bentConnector3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2"/>
            <a:endCxn id="6" idx="0"/>
          </p:cNvCxnSpPr>
          <p:nvPr/>
        </p:nvCxnSpPr>
        <p:spPr>
          <a:xfrm rot="5400000">
            <a:off x="3132777" y="943985"/>
            <a:ext cx="815505" cy="186135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" idx="2"/>
          </p:cNvCxnSpPr>
          <p:nvPr/>
        </p:nvCxnSpPr>
        <p:spPr>
          <a:xfrm rot="16200000" flipH="1">
            <a:off x="4239627" y="1698488"/>
            <a:ext cx="806059" cy="34290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" idx="2"/>
            <a:endCxn id="8" idx="0"/>
          </p:cNvCxnSpPr>
          <p:nvPr/>
        </p:nvCxnSpPr>
        <p:spPr>
          <a:xfrm rot="16200000" flipH="1">
            <a:off x="5545977" y="392138"/>
            <a:ext cx="815505" cy="2965047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152400" y="2043853"/>
            <a:ext cx="1447800" cy="115654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198711" y="5486400"/>
            <a:ext cx="1077889" cy="4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 smtClean="0">
                <a:latin typeface="Verdana" charset="0"/>
                <a:ea typeface="Verdana" charset="0"/>
                <a:cs typeface="Verdana" charset="0"/>
              </a:rPr>
              <a:t>R--R</a:t>
            </a:r>
            <a:endParaRPr lang="en-US" sz="200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656161" y="5486400"/>
            <a:ext cx="1077889" cy="4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 smtClean="0">
                <a:latin typeface="Verdana" charset="0"/>
                <a:ea typeface="Verdana" charset="0"/>
                <a:cs typeface="Verdana" charset="0"/>
              </a:rPr>
              <a:t>RI-R</a:t>
            </a:r>
            <a:endParaRPr lang="en-US" sz="200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99311" y="5486400"/>
            <a:ext cx="1077889" cy="4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 smtClean="0">
                <a:latin typeface="Verdana" charset="0"/>
                <a:ea typeface="Verdana" charset="0"/>
                <a:cs typeface="Verdana" charset="0"/>
              </a:rPr>
              <a:t>RIPR</a:t>
            </a:r>
            <a:endParaRPr lang="en-US" sz="200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50861" y="5486400"/>
            <a:ext cx="1077889" cy="4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>
                <a:latin typeface="Verdana" charset="0"/>
                <a:ea typeface="Verdana" charset="0"/>
                <a:cs typeface="Verdana" charset="0"/>
              </a:rPr>
              <a:t>-</a:t>
            </a:r>
            <a:r>
              <a:rPr lang="en-US" sz="2000" b="0" dirty="0" smtClean="0">
                <a:latin typeface="Verdana" charset="0"/>
                <a:ea typeface="Verdana" charset="0"/>
                <a:cs typeface="Verdana" charset="0"/>
              </a:rPr>
              <a:t>--R</a:t>
            </a:r>
            <a:endParaRPr lang="en-US" sz="2000" b="0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8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54" grpId="0" animBg="1"/>
      <p:bldP spid="55" grpId="0" animBg="1"/>
      <p:bldP spid="57" grpId="0" animBg="1"/>
      <p:bldP spid="5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Interface-based </a:t>
            </a:r>
            <a:r>
              <a:rPr lang="en-US" dirty="0" smtClean="0"/>
              <a:t>Example2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7160" y="1066800"/>
            <a:ext cx="8869680" cy="1498178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127000">
              <a:spcBef>
                <a:spcPts val="300"/>
              </a:spcBef>
            </a:pPr>
            <a:r>
              <a:rPr lang="en-US" sz="1700" dirty="0" smtClean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public </a:t>
            </a:r>
            <a:r>
              <a:rPr lang="en-US" sz="1700" dirty="0" err="1" smtClean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enum</a:t>
            </a:r>
            <a:r>
              <a:rPr lang="en-US" sz="1700" dirty="0" smtClean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 Triangle {Scalene, Isosceles, Equilateral, Invalid}</a:t>
            </a:r>
          </a:p>
          <a:p>
            <a:pPr marL="127000">
              <a:spcBef>
                <a:spcPts val="300"/>
              </a:spcBef>
            </a:pPr>
            <a:r>
              <a:rPr lang="en-US" sz="1700" dirty="0" smtClean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public static Triangle </a:t>
            </a:r>
            <a:r>
              <a:rPr lang="en-US" sz="1700" dirty="0" err="1" smtClean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triang</a:t>
            </a:r>
            <a:r>
              <a:rPr lang="en-US" sz="1700" dirty="0" smtClean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 (</a:t>
            </a:r>
            <a:r>
              <a:rPr lang="en-US" sz="1700" dirty="0" err="1" smtClean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int</a:t>
            </a:r>
            <a:r>
              <a:rPr lang="en-US" sz="1700" dirty="0" smtClean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 Side1, </a:t>
            </a:r>
            <a:r>
              <a:rPr lang="en-US" sz="1700" dirty="0" err="1" smtClean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int</a:t>
            </a:r>
            <a:r>
              <a:rPr lang="en-US" sz="1700" dirty="0" smtClean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 Side2, </a:t>
            </a:r>
            <a:r>
              <a:rPr lang="en-US" sz="1700" dirty="0" err="1" smtClean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int</a:t>
            </a:r>
            <a:r>
              <a:rPr lang="en-US" sz="1700" dirty="0" smtClean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 Side3)</a:t>
            </a:r>
          </a:p>
          <a:p>
            <a:pPr marL="127000">
              <a:spcBef>
                <a:spcPts val="300"/>
              </a:spcBef>
            </a:pP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Courier New"/>
                <a:ea typeface="Arial Unicode MS" pitchFamily="34" charset="-128"/>
                <a:cs typeface="Courier New"/>
              </a:rPr>
              <a:t># </a:t>
            </a:r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Courier New"/>
                <a:ea typeface="Arial Unicode MS" pitchFamily="34" charset="-128"/>
                <a:cs typeface="Courier New"/>
              </a:rPr>
              <a:t>Side1, Side2, and Side3 represent the lengths of the sides of a #    triangle. </a:t>
            </a:r>
          </a:p>
          <a:p>
            <a:pPr marL="127000">
              <a:spcBef>
                <a:spcPts val="300"/>
              </a:spcBef>
            </a:pPr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Courier New"/>
                <a:ea typeface="Arial Unicode MS" pitchFamily="34" charset="-128"/>
                <a:cs typeface="Courier New"/>
              </a:rPr>
              <a:t># Return the appropriate 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ea typeface="Arial Unicode MS" pitchFamily="34" charset="-128"/>
                <a:cs typeface="Courier New"/>
              </a:rPr>
              <a:t>enum</a:t>
            </a:r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Courier New"/>
                <a:ea typeface="Arial Unicode MS" pitchFamily="34" charset="-128"/>
                <a:cs typeface="Courier New"/>
              </a:rPr>
              <a:t> value</a:t>
            </a:r>
          </a:p>
          <a:p>
            <a:pPr marL="127000">
              <a:spcBef>
                <a:spcPts val="300"/>
              </a:spcBef>
            </a:pPr>
            <a:endParaRPr lang="en-US" sz="1700" dirty="0">
              <a:solidFill>
                <a:schemeClr val="bg1">
                  <a:lumMod val="50000"/>
                </a:schemeClr>
              </a:solidFill>
              <a:latin typeface="Courier New"/>
              <a:ea typeface="Arial Unicode MS" pitchFamily="34" charset="-128"/>
              <a:cs typeface="Courier New"/>
            </a:endParaRPr>
          </a:p>
          <a:p>
            <a:pPr marL="127000">
              <a:spcBef>
                <a:spcPts val="0"/>
              </a:spcBef>
            </a:pPr>
            <a:r>
              <a:rPr lang="en-US" sz="1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3217250"/>
            <a:ext cx="8534400" cy="3412150"/>
          </a:xfrm>
          <a:ln>
            <a:noFill/>
          </a:ln>
        </p:spPr>
        <p:txBody>
          <a:bodyPr>
            <a:normAutofit/>
          </a:bodyPr>
          <a:lstStyle/>
          <a:p>
            <a:pPr marL="407988" indent="-407988">
              <a:buClr>
                <a:srgbClr val="FFFF00"/>
              </a:buClr>
              <a:buSzPct val="95000"/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</a:rPr>
              <a:t>Identify testable functions</a:t>
            </a:r>
          </a:p>
          <a:p>
            <a:pPr marL="695325" lvl="1" indent="-242888"/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1800" b="1" dirty="0" err="1" smtClean="0">
                <a:latin typeface="Courier" charset="0"/>
                <a:ea typeface="Courier" charset="0"/>
                <a:cs typeface="Courier" charset="0"/>
              </a:rPr>
              <a:t>riang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407988" indent="-407988">
              <a:spcBef>
                <a:spcPts val="2000"/>
              </a:spcBef>
              <a:buClr>
                <a:srgbClr val="FFFF00"/>
              </a:buClr>
              <a:buSzPct val="95000"/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</a:rPr>
              <a:t>Identify parameters, return types, return values, and exceptional behavior</a:t>
            </a:r>
          </a:p>
          <a:p>
            <a:pPr marL="695325" lvl="1" indent="-242888"/>
            <a:r>
              <a:rPr lang="en-US" sz="1800" dirty="0" smtClean="0"/>
              <a:t>Parameters: 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Side1</a:t>
            </a:r>
            <a:r>
              <a:rPr lang="en-US" sz="1800" dirty="0" smtClean="0"/>
              <a:t>, 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Side2</a:t>
            </a:r>
            <a:r>
              <a:rPr lang="en-US" sz="1800" dirty="0" smtClean="0"/>
              <a:t>, 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Side3</a:t>
            </a:r>
            <a:endParaRPr lang="en-US" sz="1800" dirty="0" smtClean="0"/>
          </a:p>
          <a:p>
            <a:pPr marL="695325" lvl="1" indent="-242888"/>
            <a:r>
              <a:rPr lang="en-US" sz="1800" dirty="0" smtClean="0"/>
              <a:t>Return type: </a:t>
            </a:r>
            <a:r>
              <a:rPr lang="en-US" sz="1800" b="1" dirty="0" err="1" smtClean="0">
                <a:latin typeface="Courier" charset="0"/>
                <a:ea typeface="Courier" charset="0"/>
                <a:cs typeface="Courier" charset="0"/>
              </a:rPr>
              <a:t>enum</a:t>
            </a:r>
            <a:endParaRPr lang="en-US" sz="1800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695325" lvl="1" indent="-242888"/>
            <a:r>
              <a:rPr lang="en-US" sz="1800" dirty="0" smtClean="0"/>
              <a:t>Return value: </a:t>
            </a:r>
            <a:r>
              <a:rPr lang="en-US" sz="1800" dirty="0" err="1" smtClean="0"/>
              <a:t>enum</a:t>
            </a:r>
            <a:r>
              <a:rPr lang="en-US" sz="1800" dirty="0" smtClean="0"/>
              <a:t> describing type of a triangle</a:t>
            </a:r>
          </a:p>
          <a:p>
            <a:pPr marL="695325" lvl="1" indent="-242888"/>
            <a:r>
              <a:rPr lang="en-US" sz="1800" dirty="0" smtClean="0"/>
              <a:t>Exceptional behavior</a:t>
            </a:r>
            <a:r>
              <a:rPr lang="en-US" sz="1800" dirty="0"/>
              <a:t>: 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??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2667000"/>
            <a:ext cx="7467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39863" indent="-1327150" algn="ctr">
              <a:spcBef>
                <a:spcPts val="0"/>
              </a:spcBef>
              <a:tabLst>
                <a:tab pos="1193800" algn="l"/>
              </a:tabLst>
            </a:pPr>
            <a:r>
              <a:rPr lang="en-US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Task I: Model Input Domain</a:t>
            </a:r>
            <a:endParaRPr lang="en-US" dirty="0">
              <a:solidFill>
                <a:srgbClr val="A7FEFF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77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Interface-based</a:t>
            </a:r>
            <a:r>
              <a:rPr lang="en-US" dirty="0"/>
              <a:t> </a:t>
            </a:r>
            <a:r>
              <a:rPr lang="en-US" dirty="0" smtClean="0"/>
              <a:t>Example2 </a:t>
            </a:r>
            <a:r>
              <a:rPr lang="en-US" sz="3400" b="0" i="1" dirty="0" smtClean="0"/>
              <a:t>(</a:t>
            </a:r>
            <a:r>
              <a:rPr lang="en-US" sz="3400" b="0" i="1" dirty="0" err="1" smtClean="0"/>
              <a:t>cont</a:t>
            </a:r>
            <a:r>
              <a:rPr lang="en-US" sz="3400" b="0" i="1" dirty="0" smtClean="0"/>
              <a:t>)</a:t>
            </a:r>
            <a:endParaRPr lang="en-US" sz="3400" b="0" i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5410200"/>
          </a:xfrm>
          <a:ln>
            <a:noFill/>
          </a:ln>
        </p:spPr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SzPct val="95000"/>
              <a:buFont typeface="+mj-lt"/>
              <a:buAutoNum type="arabicPeriod" startAt="3"/>
            </a:pPr>
            <a:r>
              <a:rPr lang="en-US" sz="2000" dirty="0" smtClean="0">
                <a:solidFill>
                  <a:srgbClr val="FFFF00"/>
                </a:solidFill>
              </a:rPr>
              <a:t>Model the input domain</a:t>
            </a:r>
          </a:p>
          <a:p>
            <a:pPr marL="695325" lvl="1" indent="-242888">
              <a:spcBef>
                <a:spcPts val="700"/>
              </a:spcBef>
            </a:pPr>
            <a:r>
              <a:rPr lang="en-US" sz="1800" dirty="0" smtClean="0"/>
              <a:t>Develop characteristics</a:t>
            </a:r>
          </a:p>
          <a:p>
            <a:pPr marL="982663" lvl="1" indent="-333375"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tabLst>
                <a:tab pos="3416300" algn="l"/>
              </a:tabLst>
            </a:pPr>
            <a:r>
              <a:rPr lang="en-US" sz="1800" dirty="0"/>
              <a:t>C1 </a:t>
            </a:r>
            <a:r>
              <a:rPr lang="en-US" sz="1800" dirty="0" smtClean="0"/>
              <a:t>= relation of 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Side1</a:t>
            </a:r>
            <a:r>
              <a:rPr lang="en-US" sz="1800" dirty="0" smtClean="0"/>
              <a:t> to 0</a:t>
            </a:r>
            <a:endParaRPr lang="en-US" sz="1800" dirty="0"/>
          </a:p>
          <a:p>
            <a:pPr marL="982663" lvl="1" indent="-333375"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800" dirty="0"/>
              <a:t>C2 </a:t>
            </a:r>
            <a:r>
              <a:rPr lang="en-US" sz="1800" dirty="0" smtClean="0"/>
              <a:t>= relation of 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Side2</a:t>
            </a:r>
            <a:r>
              <a:rPr lang="en-US" sz="1800" dirty="0" smtClean="0"/>
              <a:t> to 0</a:t>
            </a:r>
          </a:p>
          <a:p>
            <a:pPr marL="982663" lvl="1" indent="-333375"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800" dirty="0" smtClean="0"/>
              <a:t>C3 </a:t>
            </a:r>
            <a:r>
              <a:rPr lang="en-US" sz="1800" dirty="0"/>
              <a:t>= relation of 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Side3</a:t>
            </a:r>
            <a:r>
              <a:rPr lang="en-US" sz="1800" dirty="0" smtClean="0"/>
              <a:t> </a:t>
            </a:r>
            <a:r>
              <a:rPr lang="en-US" sz="1800" dirty="0"/>
              <a:t>to 0</a:t>
            </a:r>
          </a:p>
          <a:p>
            <a:pPr marL="1147763" lvl="1" indent="-241300">
              <a:spcBef>
                <a:spcPts val="0"/>
              </a:spcBef>
              <a:spcAft>
                <a:spcPts val="0"/>
              </a:spcAft>
            </a:pPr>
            <a:endParaRPr lang="en-US" sz="1000" dirty="0" smtClean="0"/>
          </a:p>
          <a:p>
            <a:pPr marL="695325" lvl="1" indent="-242888">
              <a:spcBef>
                <a:spcPts val="0"/>
              </a:spcBef>
            </a:pPr>
            <a:r>
              <a:rPr lang="en-US" sz="1800" dirty="0" smtClean="0"/>
              <a:t>Partition characteristics</a:t>
            </a:r>
          </a:p>
          <a:p>
            <a:pPr marL="695325" lvl="1" indent="-242888">
              <a:spcBef>
                <a:spcPts val="0"/>
              </a:spcBef>
            </a:pPr>
            <a:endParaRPr lang="en-US" sz="1800" dirty="0"/>
          </a:p>
          <a:p>
            <a:pPr marL="695325" lvl="1" indent="-242888">
              <a:spcBef>
                <a:spcPts val="1000"/>
              </a:spcBef>
            </a:pPr>
            <a:endParaRPr lang="en-US" sz="1800" dirty="0" smtClean="0"/>
          </a:p>
          <a:p>
            <a:pPr marL="695325" lvl="1" indent="-242888"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  <a:p>
            <a:pPr marL="695325" lvl="1" indent="-242888">
              <a:spcBef>
                <a:spcPts val="1000"/>
              </a:spcBef>
            </a:pPr>
            <a:endParaRPr lang="en-US" sz="1800" dirty="0" smtClean="0"/>
          </a:p>
          <a:p>
            <a:pPr marL="695325" lvl="1" indent="-242888">
              <a:spcBef>
                <a:spcPts val="500"/>
              </a:spcBef>
            </a:pPr>
            <a:r>
              <a:rPr lang="en-US" sz="1800" dirty="0" smtClean="0"/>
              <a:t>Identify (possible) values</a:t>
            </a:r>
          </a:p>
          <a:p>
            <a:pPr marL="695325" lvl="1" indent="-242888">
              <a:spcBef>
                <a:spcPts val="1000"/>
              </a:spcBef>
            </a:pPr>
            <a:endParaRPr lang="en-US" sz="1800" dirty="0" smtClean="0"/>
          </a:p>
          <a:p>
            <a:pPr marL="407988" indent="-407988">
              <a:spcBef>
                <a:spcPts val="2000"/>
              </a:spcBef>
              <a:buFont typeface="+mj-lt"/>
              <a:buAutoNum type="arabicPeriod" startAt="3"/>
            </a:pPr>
            <a:endParaRPr lang="en-US" sz="1800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695325" lvl="1" indent="-242888"/>
            <a:endParaRPr lang="en-US" sz="1800" dirty="0" smtClean="0"/>
          </a:p>
          <a:p>
            <a:pPr marL="407988" indent="-407988">
              <a:buFont typeface="+mj-lt"/>
              <a:buAutoNum type="arabicPeriod" startAt="3"/>
            </a:pPr>
            <a:endParaRPr lang="en-US" sz="2200" dirty="0" smtClean="0"/>
          </a:p>
          <a:p>
            <a:pPr marL="457200" indent="-457200">
              <a:buFont typeface="+mj-lt"/>
              <a:buAutoNum type="arabicPeriod" startAt="3"/>
            </a:pPr>
            <a:endParaRPr lang="en-US" sz="2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190000"/>
              </p:ext>
            </p:extLst>
          </p:nvPr>
        </p:nvGraphicFramePr>
        <p:xfrm>
          <a:off x="292608" y="3200400"/>
          <a:ext cx="8534401" cy="131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/>
                <a:gridCol w="1828800"/>
                <a:gridCol w="1828800"/>
                <a:gridCol w="1828800"/>
              </a:tblGrid>
              <a:tr h="30910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Characteristic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b1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b2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b3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3486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C1 = relation of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Side1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to 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greater</a:t>
                      </a:r>
                      <a:r>
                        <a:rPr lang="en-US" sz="1800" baseline="0" dirty="0" smtClean="0">
                          <a:latin typeface="Gill Sans MT"/>
                          <a:cs typeface="Gill Sans MT"/>
                        </a:rPr>
                        <a:t> than 0</a:t>
                      </a:r>
                      <a:endParaRPr lang="en-US" sz="18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equal to 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less than 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86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C2 = relation of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Side2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to 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greater</a:t>
                      </a:r>
                      <a:r>
                        <a:rPr lang="en-US" sz="1800" baseline="0" dirty="0" smtClean="0">
                          <a:latin typeface="Gill Sans MT"/>
                          <a:cs typeface="Gill Sans MT"/>
                        </a:rPr>
                        <a:t> than 0</a:t>
                      </a:r>
                      <a:endParaRPr lang="en-US" sz="18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equal to 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less than 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86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C3 = relation of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Side3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to 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greater</a:t>
                      </a:r>
                      <a:r>
                        <a:rPr lang="en-US" sz="1800" baseline="0" dirty="0" smtClean="0">
                          <a:latin typeface="Gill Sans MT"/>
                          <a:cs typeface="Gill Sans MT"/>
                        </a:rPr>
                        <a:t> than 0</a:t>
                      </a:r>
                      <a:endParaRPr lang="en-US" sz="18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equal to 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less than 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963736"/>
              </p:ext>
            </p:extLst>
          </p:nvPr>
        </p:nvGraphicFramePr>
        <p:xfrm>
          <a:off x="292608" y="5044440"/>
          <a:ext cx="8534401" cy="131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/>
                <a:gridCol w="1828800"/>
                <a:gridCol w="1828800"/>
                <a:gridCol w="1828800"/>
              </a:tblGrid>
              <a:tr h="30910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Characteristic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b1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b2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b3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3486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C1 = relation of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Side1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to 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86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C2 = relation of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Side2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to 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86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C3 = relation of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Side3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to 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638800" y="1676400"/>
            <a:ext cx="3076483" cy="646331"/>
          </a:xfrm>
          <a:prstGeom prst="rect">
            <a:avLst/>
          </a:prstGeom>
          <a:solidFill>
            <a:srgbClr val="A7FEFF"/>
          </a:solidFill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>
                <a:latin typeface="Verdana" charset="0"/>
                <a:ea typeface="Verdana" charset="0"/>
                <a:cs typeface="Verdana" charset="0"/>
              </a:rPr>
              <a:t>What are other possible </a:t>
            </a:r>
          </a:p>
          <a:p>
            <a:pPr algn="ctr"/>
            <a:r>
              <a:rPr lang="en-US" sz="1800" b="0" dirty="0" smtClean="0">
                <a:latin typeface="Verdana" charset="0"/>
                <a:ea typeface="Verdana" charset="0"/>
                <a:cs typeface="Verdana" charset="0"/>
              </a:rPr>
              <a:t>characteristics?</a:t>
            </a:r>
            <a:endParaRPr lang="en-US" sz="1800" b="0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29000" y="4679681"/>
            <a:ext cx="5398008" cy="1782079"/>
            <a:chOff x="3429000" y="4679681"/>
            <a:chExt cx="5398008" cy="1782079"/>
          </a:xfrm>
        </p:grpSpPr>
        <p:sp>
          <p:nvSpPr>
            <p:cNvPr id="12" name="Rectangle 11"/>
            <p:cNvSpPr/>
            <p:nvPr/>
          </p:nvSpPr>
          <p:spPr>
            <a:xfrm>
              <a:off x="6076764" y="4679681"/>
              <a:ext cx="19529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0" dirty="0" smtClean="0">
                  <a:solidFill>
                    <a:srgbClr val="FFFF00"/>
                  </a:solidFill>
                  <a:latin typeface="Verdana" charset="0"/>
                  <a:ea typeface="Verdana" charset="0"/>
                  <a:cs typeface="Verdana" charset="0"/>
                </a:rPr>
                <a:t>Valid triangles?</a:t>
              </a:r>
              <a:endParaRPr lang="en-US" sz="1800" b="0" dirty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429000" y="5029200"/>
              <a:ext cx="5398008" cy="143256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902634" y="2819400"/>
            <a:ext cx="141256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Complete?</a:t>
            </a:r>
            <a:endParaRPr lang="en-US" sz="1800" b="0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18874" y="2819400"/>
            <a:ext cx="119455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Disjoint?</a:t>
            </a:r>
            <a:endParaRPr lang="en-US" sz="1800" b="0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3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48053"/>
              </p:ext>
            </p:extLst>
          </p:nvPr>
        </p:nvGraphicFramePr>
        <p:xfrm>
          <a:off x="292608" y="4901184"/>
          <a:ext cx="8534403" cy="131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119"/>
                <a:gridCol w="1506071"/>
                <a:gridCol w="1506071"/>
                <a:gridCol w="1506071"/>
                <a:gridCol w="1506071"/>
              </a:tblGrid>
              <a:tr h="30910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Characteristic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b1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b2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b3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b4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3486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C1 = length of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Side1</a:t>
                      </a:r>
                      <a:endParaRPr lang="en-US" sz="18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86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C2 = length</a:t>
                      </a:r>
                      <a:r>
                        <a:rPr lang="en-US" sz="1800" baseline="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of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Side2</a:t>
                      </a:r>
                      <a:endParaRPr lang="en-US" sz="18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86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C3 = length of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Side3</a:t>
                      </a:r>
                      <a:endParaRPr lang="en-US" sz="18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Interface-based</a:t>
            </a:r>
            <a:r>
              <a:rPr lang="en-US" dirty="0"/>
              <a:t> </a:t>
            </a:r>
            <a:r>
              <a:rPr lang="en-US" dirty="0" smtClean="0"/>
              <a:t>Example2 </a:t>
            </a:r>
            <a:r>
              <a:rPr lang="en-US" sz="3400" b="0" i="1" dirty="0" smtClean="0"/>
              <a:t>(</a:t>
            </a:r>
            <a:r>
              <a:rPr lang="en-US" sz="3400" b="0" i="1" dirty="0" err="1" smtClean="0"/>
              <a:t>cont</a:t>
            </a:r>
            <a:r>
              <a:rPr lang="en-US" sz="3400" b="0" i="1" dirty="0" smtClean="0"/>
              <a:t>)</a:t>
            </a:r>
            <a:endParaRPr lang="en-US" sz="3400" b="0" i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3950732"/>
          </a:xfrm>
          <a:ln>
            <a:noFill/>
          </a:ln>
        </p:spPr>
        <p:txBody>
          <a:bodyPr>
            <a:normAutofit/>
          </a:bodyPr>
          <a:lstStyle/>
          <a:p>
            <a:pPr marL="695325" lvl="1" indent="-242888">
              <a:spcBef>
                <a:spcPts val="700"/>
              </a:spcBef>
            </a:pPr>
            <a:r>
              <a:rPr lang="en-US" sz="1800" dirty="0" smtClean="0">
                <a:solidFill>
                  <a:srgbClr val="FFFF00"/>
                </a:solidFill>
              </a:rPr>
              <a:t>Refine</a:t>
            </a:r>
            <a:r>
              <a:rPr lang="en-US" sz="1800" dirty="0" smtClean="0"/>
              <a:t> characteristics (can lead to more tests)</a:t>
            </a:r>
          </a:p>
          <a:p>
            <a:pPr marL="982663" lvl="1" indent="-333375">
              <a:spcBef>
                <a:spcPts val="7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tabLst>
                <a:tab pos="3416300" algn="l"/>
              </a:tabLst>
            </a:pPr>
            <a:r>
              <a:rPr lang="en-US" sz="1800" dirty="0" smtClean="0"/>
              <a:t>C1 = length of 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Side1</a:t>
            </a:r>
            <a:endParaRPr lang="en-US" sz="1800" dirty="0"/>
          </a:p>
          <a:p>
            <a:pPr marL="982663" lvl="1" indent="-333375"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800" dirty="0"/>
              <a:t>C2 = length of 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Side2</a:t>
            </a:r>
            <a:r>
              <a:rPr lang="en-US" sz="1800" dirty="0" smtClean="0"/>
              <a:t> </a:t>
            </a:r>
          </a:p>
          <a:p>
            <a:pPr marL="982663" lvl="1" indent="-333375"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800" dirty="0" smtClean="0"/>
              <a:t>C3 </a:t>
            </a:r>
            <a:r>
              <a:rPr lang="en-US" sz="1800" dirty="0"/>
              <a:t>= length </a:t>
            </a:r>
            <a:r>
              <a:rPr lang="en-US" sz="1800" dirty="0" smtClean="0"/>
              <a:t>of 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Side3</a:t>
            </a:r>
            <a:r>
              <a:rPr lang="en-US" sz="1800" dirty="0" smtClean="0"/>
              <a:t> </a:t>
            </a:r>
            <a:endParaRPr lang="en-US" sz="1800" dirty="0"/>
          </a:p>
          <a:p>
            <a:pPr marL="1147763" lvl="1" indent="-241300">
              <a:spcBef>
                <a:spcPts val="0"/>
              </a:spcBef>
              <a:spcAft>
                <a:spcPts val="0"/>
              </a:spcAft>
            </a:pPr>
            <a:endParaRPr lang="en-US" sz="1000" dirty="0" smtClean="0"/>
          </a:p>
          <a:p>
            <a:pPr marL="695325" lvl="1" indent="-242888">
              <a:spcBef>
                <a:spcPts val="1200"/>
              </a:spcBef>
            </a:pPr>
            <a:r>
              <a:rPr lang="en-US" sz="1800" dirty="0" smtClean="0"/>
              <a:t>Partition characteristics</a:t>
            </a:r>
          </a:p>
          <a:p>
            <a:pPr marL="695325" lvl="1" indent="-242888">
              <a:spcBef>
                <a:spcPts val="0"/>
              </a:spcBef>
            </a:pPr>
            <a:endParaRPr lang="en-US" sz="1800" dirty="0"/>
          </a:p>
          <a:p>
            <a:pPr marL="695325" lvl="1" indent="-242888">
              <a:spcBef>
                <a:spcPts val="1000"/>
              </a:spcBef>
            </a:pPr>
            <a:endParaRPr lang="en-US" sz="1800" dirty="0" smtClean="0"/>
          </a:p>
          <a:p>
            <a:pPr marL="695325" lvl="1" indent="-242888"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  <a:p>
            <a:pPr marL="695325" lvl="1" indent="-242888">
              <a:spcBef>
                <a:spcPts val="1000"/>
              </a:spcBef>
            </a:pPr>
            <a:endParaRPr lang="en-US" sz="1800" dirty="0" smtClean="0"/>
          </a:p>
          <a:p>
            <a:pPr marL="695325" lvl="1" indent="-242888">
              <a:spcBef>
                <a:spcPts val="1200"/>
              </a:spcBef>
            </a:pPr>
            <a:r>
              <a:rPr lang="en-US" sz="1800" dirty="0" smtClean="0"/>
              <a:t>Identify (possible) values</a:t>
            </a:r>
            <a:endParaRPr lang="en-US" sz="1800" b="1" dirty="0" smtClean="0"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724805"/>
              </p:ext>
            </p:extLst>
          </p:nvPr>
        </p:nvGraphicFramePr>
        <p:xfrm>
          <a:off x="292608" y="2971800"/>
          <a:ext cx="8534403" cy="131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119"/>
                <a:gridCol w="1506071"/>
                <a:gridCol w="1506071"/>
                <a:gridCol w="1506071"/>
                <a:gridCol w="1506071"/>
              </a:tblGrid>
              <a:tr h="30910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Characteristic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b1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b2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b3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b4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3486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C1 = length of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Side1</a:t>
                      </a:r>
                      <a:endParaRPr lang="en-US" sz="18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greater</a:t>
                      </a:r>
                      <a:r>
                        <a:rPr lang="en-US" sz="1800" baseline="0" dirty="0" smtClean="0">
                          <a:latin typeface="Gill Sans MT"/>
                          <a:cs typeface="Gill Sans MT"/>
                        </a:rPr>
                        <a:t> than 1</a:t>
                      </a:r>
                      <a:endParaRPr lang="en-US" sz="18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equal to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equal to 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less than 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86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C2 = length</a:t>
                      </a:r>
                      <a:r>
                        <a:rPr lang="en-US" sz="1800" baseline="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of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Side2</a:t>
                      </a:r>
                      <a:endParaRPr lang="en-US" sz="18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greater</a:t>
                      </a:r>
                      <a:r>
                        <a:rPr lang="en-US" sz="1800" baseline="0" dirty="0" smtClean="0">
                          <a:latin typeface="Gill Sans MT"/>
                          <a:cs typeface="Gill Sans MT"/>
                        </a:rPr>
                        <a:t> than 0</a:t>
                      </a:r>
                      <a:endParaRPr lang="en-US" sz="18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equal to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equal to 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less than 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86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C3 = length of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Side3</a:t>
                      </a:r>
                      <a:endParaRPr lang="en-US" sz="18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greater</a:t>
                      </a:r>
                      <a:r>
                        <a:rPr lang="en-US" sz="1800" baseline="0" dirty="0" smtClean="0">
                          <a:latin typeface="Gill Sans MT"/>
                          <a:cs typeface="Gill Sans MT"/>
                        </a:rPr>
                        <a:t> than 0</a:t>
                      </a:r>
                      <a:endParaRPr lang="en-US" sz="18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equal to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equal to 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less than 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731087" y="4572000"/>
            <a:ext cx="195290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Valid triangles?</a:t>
            </a:r>
            <a:endParaRPr lang="en-US" sz="1800" b="0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1371600"/>
            <a:ext cx="3657600" cy="92333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61913" lvl="1">
              <a:spcBef>
                <a:spcPts val="700"/>
              </a:spcBef>
              <a:buNone/>
            </a:pPr>
            <a:r>
              <a:rPr lang="en-US" sz="18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Refining </a:t>
            </a: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characterization to get more fine-grained testing (if the budget allows)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02634" y="2590800"/>
            <a:ext cx="141256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Complete?</a:t>
            </a:r>
            <a:endParaRPr lang="en-US" sz="1800" b="0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18874" y="2590800"/>
            <a:ext cx="119455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Disjoint?</a:t>
            </a:r>
            <a:endParaRPr lang="en-US" sz="1800" b="0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743200" y="2971800"/>
            <a:ext cx="3000574" cy="146608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124200" y="4834128"/>
            <a:ext cx="5462016" cy="1707404"/>
            <a:chOff x="3124200" y="4834128"/>
            <a:chExt cx="5462016" cy="1707404"/>
          </a:xfrm>
        </p:grpSpPr>
        <p:sp>
          <p:nvSpPr>
            <p:cNvPr id="14" name="Oval 13"/>
            <p:cNvSpPr/>
            <p:nvPr/>
          </p:nvSpPr>
          <p:spPr>
            <a:xfrm>
              <a:off x="3124200" y="4834128"/>
              <a:ext cx="914400" cy="143256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43448" y="6172200"/>
              <a:ext cx="19335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0" dirty="0" smtClean="0">
                  <a:solidFill>
                    <a:srgbClr val="FFFF00"/>
                  </a:solidFill>
                  <a:latin typeface="Verdana" charset="0"/>
                  <a:ea typeface="Verdana" charset="0"/>
                  <a:cs typeface="Verdana" charset="0"/>
                </a:rPr>
                <a:t>Boundary tests</a:t>
              </a:r>
              <a:endParaRPr lang="en-US" sz="1800" b="0" dirty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3962400" y="6019801"/>
              <a:ext cx="981049" cy="32918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7671816" y="4834128"/>
              <a:ext cx="914400" cy="143256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6819900" y="6019801"/>
              <a:ext cx="914400" cy="32918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 flipH="1">
            <a:off x="5412110" y="2871740"/>
            <a:ext cx="498109" cy="2984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28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Interface-based </a:t>
            </a:r>
            <a:r>
              <a:rPr lang="en-US" dirty="0" smtClean="0"/>
              <a:t>Example2 </a:t>
            </a:r>
            <a:r>
              <a:rPr lang="en-US" sz="3400" b="0" i="1" dirty="0"/>
              <a:t>(</a:t>
            </a:r>
            <a:r>
              <a:rPr lang="en-US" sz="3400" b="0" i="1" dirty="0" err="1"/>
              <a:t>cont</a:t>
            </a:r>
            <a:r>
              <a:rPr lang="en-US" sz="3400" b="0" i="1" dirty="0"/>
              <a:t>)</a:t>
            </a:r>
            <a:endParaRPr lang="en-US" sz="3400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991600" cy="4953000"/>
          </a:xfrm>
        </p:spPr>
        <p:txBody>
          <a:bodyPr>
            <a:noAutofit/>
          </a:bodyPr>
          <a:lstStyle/>
          <a:p>
            <a:pPr marL="457200" indent="-457200">
              <a:buClr>
                <a:srgbClr val="FFFF00"/>
              </a:buClr>
              <a:buSzPct val="95000"/>
              <a:buFont typeface="+mj-lt"/>
              <a:buAutoNum type="arabicPeriod" startAt="4"/>
            </a:pPr>
            <a:r>
              <a:rPr lang="en-US" sz="2000" dirty="0" smtClean="0">
                <a:solidFill>
                  <a:srgbClr val="FFFF00"/>
                </a:solidFill>
              </a:rPr>
              <a:t>Combine partitions to define test requirements</a:t>
            </a:r>
            <a:endParaRPr lang="en-US" sz="2000" dirty="0" smtClean="0"/>
          </a:p>
          <a:p>
            <a:pPr marL="695325" lvl="1" indent="-242888">
              <a:spcBef>
                <a:spcPts val="700"/>
              </a:spcBef>
            </a:pPr>
            <a:r>
              <a:rPr lang="en-US" sz="1800" dirty="0" smtClean="0"/>
              <a:t>Assumption: choose all possible combinations</a:t>
            </a:r>
          </a:p>
          <a:p>
            <a:pPr marL="695325" lvl="1" indent="-242888">
              <a:spcBef>
                <a:spcPts val="700"/>
              </a:spcBef>
            </a:pPr>
            <a:r>
              <a:rPr lang="en-US" sz="1800" dirty="0" smtClean="0"/>
              <a:t>Test requirements </a:t>
            </a:r>
            <a:r>
              <a:rPr lang="en-US" sz="1800" dirty="0"/>
              <a:t>-- number of tests (upper bound) = </a:t>
            </a:r>
            <a:r>
              <a:rPr lang="en-US" sz="1800" dirty="0" smtClean="0"/>
              <a:t>4*4*4 = 64</a:t>
            </a:r>
          </a:p>
          <a:p>
            <a:pPr marL="922338" lvl="1" indent="0">
              <a:buNone/>
              <a:tabLst>
                <a:tab pos="2852738" algn="l"/>
                <a:tab pos="4799013" algn="l"/>
                <a:tab pos="6678613" algn="l"/>
              </a:tabLst>
            </a:pPr>
            <a:r>
              <a:rPr lang="en-US" sz="1400" dirty="0" smtClean="0"/>
              <a:t>(C1b1, C2b1, C3b1)	(C1b1, C2b2, C3b1)</a:t>
            </a:r>
            <a:r>
              <a:rPr lang="en-US" sz="1400" dirty="0"/>
              <a:t>	(C1b1, </a:t>
            </a:r>
            <a:r>
              <a:rPr lang="en-US" sz="1400" dirty="0" smtClean="0"/>
              <a:t>C2b3, C3b1)</a:t>
            </a:r>
            <a:r>
              <a:rPr lang="en-US" sz="1400" dirty="0"/>
              <a:t>	 (C1b1, </a:t>
            </a:r>
            <a:r>
              <a:rPr lang="en-US" sz="1400" dirty="0" smtClean="0"/>
              <a:t>C2b4, </a:t>
            </a:r>
            <a:r>
              <a:rPr lang="en-US" sz="1400" dirty="0"/>
              <a:t>C3b1)</a:t>
            </a:r>
            <a:endParaRPr lang="en-US" sz="1400" dirty="0" smtClean="0"/>
          </a:p>
          <a:p>
            <a:pPr marL="922338" lvl="1" indent="0">
              <a:buNone/>
              <a:tabLst>
                <a:tab pos="2852738" algn="l"/>
                <a:tab pos="4799013" algn="l"/>
                <a:tab pos="6678613" algn="l"/>
              </a:tabLst>
            </a:pPr>
            <a:r>
              <a:rPr lang="en-US" sz="1400" dirty="0" smtClean="0"/>
              <a:t>(C1b1, C2b1, C3b2)	(C1b1, C2b2, C3b2)	(C1b1, C2b3, C3b2)</a:t>
            </a:r>
            <a:r>
              <a:rPr lang="en-US" sz="1400" dirty="0"/>
              <a:t>	 (C1b1, </a:t>
            </a:r>
            <a:r>
              <a:rPr lang="en-US" sz="1400" dirty="0" smtClean="0"/>
              <a:t>C2b4, C3b2)</a:t>
            </a:r>
          </a:p>
          <a:p>
            <a:pPr marL="922338" lvl="1" indent="0">
              <a:buNone/>
              <a:tabLst>
                <a:tab pos="2852738" algn="l"/>
                <a:tab pos="4799013" algn="l"/>
                <a:tab pos="6678613" algn="l"/>
              </a:tabLst>
            </a:pPr>
            <a:r>
              <a:rPr lang="en-US" sz="1400" dirty="0" smtClean="0"/>
              <a:t>(</a:t>
            </a:r>
            <a:r>
              <a:rPr lang="en-US" sz="1400" dirty="0"/>
              <a:t>C1b1, C2b1, </a:t>
            </a:r>
            <a:r>
              <a:rPr lang="en-US" sz="1400" dirty="0" smtClean="0"/>
              <a:t>C3b3)</a:t>
            </a:r>
            <a:r>
              <a:rPr lang="en-US" sz="1400" dirty="0"/>
              <a:t>	</a:t>
            </a:r>
            <a:r>
              <a:rPr lang="en-US" sz="1400" dirty="0" smtClean="0"/>
              <a:t>(</a:t>
            </a:r>
            <a:r>
              <a:rPr lang="en-US" sz="1400" dirty="0"/>
              <a:t>C1b1, C2b2, </a:t>
            </a:r>
            <a:r>
              <a:rPr lang="en-US" sz="1400" dirty="0" smtClean="0"/>
              <a:t>C3b3)</a:t>
            </a:r>
            <a:r>
              <a:rPr lang="en-US" sz="1400" dirty="0"/>
              <a:t>	</a:t>
            </a:r>
            <a:r>
              <a:rPr lang="en-US" sz="1400" dirty="0" smtClean="0"/>
              <a:t>(</a:t>
            </a:r>
            <a:r>
              <a:rPr lang="en-US" sz="1400" dirty="0"/>
              <a:t>C1b1, </a:t>
            </a:r>
            <a:r>
              <a:rPr lang="en-US" sz="1400" dirty="0" smtClean="0"/>
              <a:t>C2b3, </a:t>
            </a:r>
            <a:r>
              <a:rPr lang="en-US" sz="1400" dirty="0"/>
              <a:t>C3b3</a:t>
            </a:r>
            <a:r>
              <a:rPr lang="en-US" sz="1400" dirty="0" smtClean="0"/>
              <a:t>)	</a:t>
            </a:r>
            <a:r>
              <a:rPr lang="en-US" sz="1400" dirty="0"/>
              <a:t> (C1b1, </a:t>
            </a:r>
            <a:r>
              <a:rPr lang="en-US" sz="1400" dirty="0" smtClean="0"/>
              <a:t>C2b4, C3b3)</a:t>
            </a:r>
          </a:p>
          <a:p>
            <a:pPr marL="922338" lvl="1" indent="0">
              <a:buNone/>
              <a:tabLst>
                <a:tab pos="2852738" algn="l"/>
                <a:tab pos="4799013" algn="l"/>
                <a:tab pos="6678613" algn="l"/>
              </a:tabLst>
            </a:pPr>
            <a:r>
              <a:rPr lang="en-US" sz="1400" dirty="0" smtClean="0"/>
              <a:t>(C1b1, C2b1, C3b4)	(C1b1, C2b2, C3b4)	(C1b1, C2b3, C3b4)	 (C1b1, C2b4, C3b4)</a:t>
            </a:r>
          </a:p>
          <a:p>
            <a:pPr marL="922338" lvl="1" indent="0">
              <a:buNone/>
              <a:tabLst>
                <a:tab pos="2852738" algn="l"/>
                <a:tab pos="4799013" algn="l"/>
                <a:tab pos="6678613" algn="l"/>
              </a:tabLst>
            </a:pPr>
            <a:r>
              <a:rPr lang="en-US" sz="1400" dirty="0"/>
              <a:t>(</a:t>
            </a:r>
            <a:r>
              <a:rPr lang="en-US" sz="1400" dirty="0" smtClean="0"/>
              <a:t>C1b2, </a:t>
            </a:r>
            <a:r>
              <a:rPr lang="en-US" sz="1400" dirty="0"/>
              <a:t>C2b1, C3b4)	(</a:t>
            </a:r>
            <a:r>
              <a:rPr lang="en-US" sz="1400" dirty="0" smtClean="0"/>
              <a:t>C1b2, </a:t>
            </a:r>
            <a:r>
              <a:rPr lang="en-US" sz="1400" dirty="0"/>
              <a:t>C2b2, C3b4)	(</a:t>
            </a:r>
            <a:r>
              <a:rPr lang="en-US" sz="1400" dirty="0" smtClean="0"/>
              <a:t>C1b2, </a:t>
            </a:r>
            <a:r>
              <a:rPr lang="en-US" sz="1400" dirty="0"/>
              <a:t>C2b3, C3b4)	 (</a:t>
            </a:r>
            <a:r>
              <a:rPr lang="en-US" sz="1400" dirty="0" smtClean="0"/>
              <a:t>C1b2, </a:t>
            </a:r>
            <a:r>
              <a:rPr lang="en-US" sz="1400" dirty="0"/>
              <a:t>C2b4, C3b4)</a:t>
            </a:r>
            <a:endParaRPr lang="en-US" sz="1400" dirty="0" smtClean="0"/>
          </a:p>
          <a:p>
            <a:pPr marL="982663" lvl="1" indent="0">
              <a:buNone/>
              <a:tabLst>
                <a:tab pos="3646488" algn="l"/>
              </a:tabLst>
            </a:pPr>
            <a:r>
              <a:rPr lang="is-IS" sz="1700" dirty="0" smtClean="0"/>
              <a:t>…</a:t>
            </a:r>
            <a:endParaRPr lang="en-US" sz="1700" dirty="0" smtClean="0"/>
          </a:p>
          <a:p>
            <a:pPr marL="695325" lvl="1" indent="-242888">
              <a:spcBef>
                <a:spcPts val="1500"/>
              </a:spcBef>
            </a:pPr>
            <a:r>
              <a:rPr lang="en-US" sz="1800" dirty="0" smtClean="0"/>
              <a:t>Eliminate redundant tests and infeasible tests</a:t>
            </a:r>
          </a:p>
          <a:p>
            <a:pPr marL="457200" indent="-457200">
              <a:spcBef>
                <a:spcPts val="1200"/>
              </a:spcBef>
              <a:buClr>
                <a:srgbClr val="FFFF00"/>
              </a:buClr>
              <a:buSzPct val="95000"/>
              <a:buFont typeface="+mj-lt"/>
              <a:buAutoNum type="arabicPeriod" startAt="5"/>
            </a:pPr>
            <a:r>
              <a:rPr lang="en-US" sz="2000" dirty="0" smtClean="0">
                <a:solidFill>
                  <a:srgbClr val="FFFF00"/>
                </a:solidFill>
              </a:rPr>
              <a:t>Derive test values</a:t>
            </a:r>
          </a:p>
          <a:p>
            <a:pPr marL="922338" lvl="1" indent="0">
              <a:buNone/>
              <a:tabLst>
                <a:tab pos="2852738" algn="l"/>
                <a:tab pos="4799013" algn="l"/>
                <a:tab pos="6678613" algn="l"/>
              </a:tabLst>
            </a:pPr>
            <a:r>
              <a:rPr lang="en-US" sz="1400" dirty="0" smtClean="0"/>
              <a:t>(2, 2, 2)</a:t>
            </a:r>
            <a:r>
              <a:rPr lang="en-US" sz="1400" dirty="0"/>
              <a:t>	</a:t>
            </a:r>
            <a:r>
              <a:rPr lang="en-US" sz="1400" dirty="0" smtClean="0"/>
              <a:t>(2, 1, 2)</a:t>
            </a:r>
            <a:r>
              <a:rPr lang="en-US" sz="1400" dirty="0"/>
              <a:t>	</a:t>
            </a:r>
            <a:r>
              <a:rPr lang="en-US" sz="1400" dirty="0" smtClean="0"/>
              <a:t>(2, 0, 2)</a:t>
            </a:r>
            <a:r>
              <a:rPr lang="en-US" sz="1400" dirty="0"/>
              <a:t>	 </a:t>
            </a:r>
            <a:r>
              <a:rPr lang="en-US" sz="1400" dirty="0" smtClean="0"/>
              <a:t>(2, -1, 2)</a:t>
            </a:r>
            <a:endParaRPr lang="en-US" sz="1400" dirty="0"/>
          </a:p>
          <a:p>
            <a:pPr marL="922338" lvl="1" indent="0">
              <a:buNone/>
              <a:tabLst>
                <a:tab pos="2852738" algn="l"/>
                <a:tab pos="4799013" algn="l"/>
                <a:tab pos="6678613" algn="l"/>
              </a:tabLst>
            </a:pPr>
            <a:r>
              <a:rPr lang="en-US" sz="1400" dirty="0" smtClean="0"/>
              <a:t>(2, 2, 1)</a:t>
            </a:r>
            <a:r>
              <a:rPr lang="en-US" sz="1400" dirty="0"/>
              <a:t>	</a:t>
            </a:r>
            <a:r>
              <a:rPr lang="en-US" sz="1400" dirty="0" smtClean="0"/>
              <a:t>(2, 1, 1)</a:t>
            </a:r>
            <a:r>
              <a:rPr lang="en-US" sz="1400" dirty="0"/>
              <a:t>	</a:t>
            </a:r>
            <a:r>
              <a:rPr lang="en-US" sz="1400" dirty="0" smtClean="0"/>
              <a:t>(2, 0, 1)</a:t>
            </a:r>
            <a:r>
              <a:rPr lang="en-US" sz="1400" dirty="0"/>
              <a:t>	 </a:t>
            </a:r>
            <a:r>
              <a:rPr lang="en-US" sz="1400" dirty="0" smtClean="0"/>
              <a:t>(2, -1, 1)</a:t>
            </a:r>
          </a:p>
          <a:p>
            <a:pPr marL="922338" lvl="1" indent="0">
              <a:buNone/>
              <a:tabLst>
                <a:tab pos="2852738" algn="l"/>
                <a:tab pos="4799013" algn="l"/>
                <a:tab pos="6678613" algn="l"/>
              </a:tabLst>
            </a:pPr>
            <a:r>
              <a:rPr lang="is-IS" sz="1700" dirty="0" smtClean="0"/>
              <a:t>… </a:t>
            </a:r>
            <a:endParaRPr lang="en-US" sz="1700" dirty="0"/>
          </a:p>
          <a:p>
            <a:pPr marL="457200" indent="-457200">
              <a:spcBef>
                <a:spcPts val="1200"/>
              </a:spcBef>
              <a:buClr>
                <a:srgbClr val="FFFF00"/>
              </a:buClr>
              <a:buSzPct val="95000"/>
              <a:buFont typeface="+mj-lt"/>
              <a:buAutoNum type="arabicPeriod" startAt="5"/>
            </a:pPr>
            <a:endParaRPr lang="en-US" sz="2000" dirty="0" smtClean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1016913"/>
            <a:ext cx="7467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39863" indent="-1327150" algn="ctr">
              <a:spcBef>
                <a:spcPts val="0"/>
              </a:spcBef>
              <a:tabLst>
                <a:tab pos="1193800" algn="l"/>
              </a:tabLst>
            </a:pPr>
            <a:r>
              <a:rPr lang="en-US" dirty="0" smtClean="0">
                <a:solidFill>
                  <a:srgbClr val="FFD7D6"/>
                </a:solidFill>
                <a:latin typeface="Verdana" charset="0"/>
                <a:ea typeface="Verdana" charset="0"/>
                <a:cs typeface="Verdana" charset="0"/>
              </a:rPr>
              <a:t>Task II: Choose combinations of values</a:t>
            </a:r>
            <a:endParaRPr lang="en-US" dirty="0">
              <a:solidFill>
                <a:srgbClr val="FFD7D6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4224528"/>
            <a:ext cx="4953000" cy="36933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61913" lvl="1" algn="ctr">
              <a:spcBef>
                <a:spcPts val="700"/>
              </a:spcBef>
              <a:buNone/>
            </a:pPr>
            <a:r>
              <a:rPr lang="en-US" sz="18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Do </a:t>
            </a:r>
            <a:r>
              <a:rPr lang="en-US" sz="1800" b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we really need </a:t>
            </a:r>
            <a:r>
              <a:rPr lang="en-US" sz="18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these many tests?</a:t>
            </a:r>
            <a:endParaRPr lang="en-US" sz="1800" b="0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5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Functionality-based Example2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7160" y="1066800"/>
            <a:ext cx="8869680" cy="1498178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127000">
              <a:spcBef>
                <a:spcPts val="300"/>
              </a:spcBef>
            </a:pPr>
            <a:r>
              <a:rPr lang="en-US" sz="1700" dirty="0" smtClean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public </a:t>
            </a:r>
            <a:r>
              <a:rPr lang="en-US" sz="1700" dirty="0" err="1" smtClean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enum</a:t>
            </a:r>
            <a:r>
              <a:rPr lang="en-US" sz="1700" dirty="0" smtClean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 Triangle {Scalene, Isosceles, Equilateral, Invalid}</a:t>
            </a:r>
          </a:p>
          <a:p>
            <a:pPr marL="127000">
              <a:spcBef>
                <a:spcPts val="300"/>
              </a:spcBef>
            </a:pPr>
            <a:r>
              <a:rPr lang="en-US" sz="1700" dirty="0" smtClean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public static Triangle </a:t>
            </a:r>
            <a:r>
              <a:rPr lang="en-US" sz="1700" dirty="0" err="1" smtClean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triang</a:t>
            </a:r>
            <a:r>
              <a:rPr lang="en-US" sz="1700" dirty="0" smtClean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 (</a:t>
            </a:r>
            <a:r>
              <a:rPr lang="en-US" sz="1700" dirty="0" err="1" smtClean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int</a:t>
            </a:r>
            <a:r>
              <a:rPr lang="en-US" sz="1700" dirty="0" smtClean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 Side1, </a:t>
            </a:r>
            <a:r>
              <a:rPr lang="en-US" sz="1700" dirty="0" err="1" smtClean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int</a:t>
            </a:r>
            <a:r>
              <a:rPr lang="en-US" sz="1700" dirty="0" smtClean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 Side2, </a:t>
            </a:r>
            <a:r>
              <a:rPr lang="en-US" sz="1700" dirty="0" err="1" smtClean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int</a:t>
            </a:r>
            <a:r>
              <a:rPr lang="en-US" sz="1700" dirty="0" smtClean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 Side3)</a:t>
            </a:r>
          </a:p>
          <a:p>
            <a:pPr marL="127000">
              <a:spcBef>
                <a:spcPts val="300"/>
              </a:spcBef>
            </a:pP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Courier New"/>
                <a:ea typeface="Arial Unicode MS" pitchFamily="34" charset="-128"/>
                <a:cs typeface="Courier New"/>
              </a:rPr>
              <a:t># </a:t>
            </a:r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Courier New"/>
                <a:ea typeface="Arial Unicode MS" pitchFamily="34" charset="-128"/>
                <a:cs typeface="Courier New"/>
              </a:rPr>
              <a:t>Side1, Side2, and Side3 represent the lengths of the sides of a #    triangle. </a:t>
            </a:r>
          </a:p>
          <a:p>
            <a:pPr marL="127000">
              <a:spcBef>
                <a:spcPts val="300"/>
              </a:spcBef>
            </a:pPr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Courier New"/>
                <a:ea typeface="Arial Unicode MS" pitchFamily="34" charset="-128"/>
                <a:cs typeface="Courier New"/>
              </a:rPr>
              <a:t># Return the appropriate 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ea typeface="Arial Unicode MS" pitchFamily="34" charset="-128"/>
                <a:cs typeface="Courier New"/>
              </a:rPr>
              <a:t>enum</a:t>
            </a:r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Courier New"/>
                <a:ea typeface="Arial Unicode MS" pitchFamily="34" charset="-128"/>
                <a:cs typeface="Courier New"/>
              </a:rPr>
              <a:t> value</a:t>
            </a:r>
          </a:p>
          <a:p>
            <a:pPr marL="127000">
              <a:spcBef>
                <a:spcPts val="300"/>
              </a:spcBef>
            </a:pPr>
            <a:endParaRPr lang="en-US" sz="1700" dirty="0">
              <a:solidFill>
                <a:schemeClr val="bg1">
                  <a:lumMod val="50000"/>
                </a:schemeClr>
              </a:solidFill>
              <a:latin typeface="Courier New"/>
              <a:ea typeface="Arial Unicode MS" pitchFamily="34" charset="-128"/>
              <a:cs typeface="Courier New"/>
            </a:endParaRPr>
          </a:p>
          <a:p>
            <a:pPr marL="127000">
              <a:spcBef>
                <a:spcPts val="0"/>
              </a:spcBef>
            </a:pPr>
            <a:r>
              <a:rPr lang="en-US" sz="1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3124200"/>
            <a:ext cx="8534400" cy="3412150"/>
          </a:xfrm>
          <a:ln>
            <a:noFill/>
          </a:ln>
        </p:spPr>
        <p:txBody>
          <a:bodyPr>
            <a:normAutofit/>
          </a:bodyPr>
          <a:lstStyle/>
          <a:p>
            <a:pPr marL="407988" indent="-407988">
              <a:buClr>
                <a:srgbClr val="FFFF00"/>
              </a:buClr>
              <a:buSzPct val="95000"/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</a:rPr>
              <a:t>Identify testable functions</a:t>
            </a:r>
          </a:p>
          <a:p>
            <a:pPr marL="695325" lvl="1" indent="-242888"/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1800" b="1" dirty="0" err="1" smtClean="0">
                <a:latin typeface="Courier" charset="0"/>
                <a:ea typeface="Courier" charset="0"/>
                <a:cs typeface="Courier" charset="0"/>
              </a:rPr>
              <a:t>riang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407988" indent="-407988">
              <a:spcBef>
                <a:spcPts val="2000"/>
              </a:spcBef>
              <a:buClr>
                <a:srgbClr val="FFFF00"/>
              </a:buClr>
              <a:buSzPct val="95000"/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</a:rPr>
              <a:t>Identify parameters, return types, return values, and exceptional behavior</a:t>
            </a:r>
          </a:p>
          <a:p>
            <a:pPr marL="695325" lvl="1" indent="-242888">
              <a:spcBef>
                <a:spcPts val="1000"/>
              </a:spcBef>
            </a:pPr>
            <a:r>
              <a:rPr lang="en-US" sz="1800" dirty="0" smtClean="0"/>
              <a:t>Parameters: 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Side1</a:t>
            </a:r>
            <a:r>
              <a:rPr lang="en-US" sz="1800" dirty="0" smtClean="0"/>
              <a:t>, 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Side2</a:t>
            </a:r>
            <a:r>
              <a:rPr lang="en-US" sz="1800" dirty="0" smtClean="0"/>
              <a:t>, 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Side3</a:t>
            </a:r>
            <a:endParaRPr lang="en-US" sz="1800" dirty="0" smtClean="0"/>
          </a:p>
          <a:p>
            <a:pPr marL="695325" lvl="1" indent="-242888"/>
            <a:r>
              <a:rPr lang="en-US" sz="1800" dirty="0" smtClean="0"/>
              <a:t>Return type: </a:t>
            </a:r>
            <a:r>
              <a:rPr lang="en-US" sz="1800" b="1" dirty="0" err="1" smtClean="0">
                <a:latin typeface="Courier" charset="0"/>
                <a:ea typeface="Courier" charset="0"/>
                <a:cs typeface="Courier" charset="0"/>
              </a:rPr>
              <a:t>enum</a:t>
            </a:r>
            <a:endParaRPr lang="en-US" sz="1800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695325" lvl="1" indent="-242888"/>
            <a:r>
              <a:rPr lang="en-US" sz="1800" dirty="0" smtClean="0"/>
              <a:t>Return value: </a:t>
            </a:r>
            <a:r>
              <a:rPr lang="en-US" sz="1800" dirty="0" err="1" smtClean="0"/>
              <a:t>enum</a:t>
            </a:r>
            <a:r>
              <a:rPr lang="en-US" sz="1800" dirty="0" smtClean="0"/>
              <a:t> describing type of a triangle</a:t>
            </a:r>
          </a:p>
          <a:p>
            <a:pPr marL="695325" lvl="1" indent="-242888"/>
            <a:r>
              <a:rPr lang="en-US" sz="1800" dirty="0" smtClean="0"/>
              <a:t>Exceptional behavior</a:t>
            </a:r>
            <a:r>
              <a:rPr lang="en-US" sz="1800" dirty="0"/>
              <a:t>: 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??</a:t>
            </a:r>
          </a:p>
          <a:p>
            <a:pPr marL="695325" lvl="1" indent="-242888"/>
            <a:endParaRPr lang="en-US" sz="1800" dirty="0" smtClean="0"/>
          </a:p>
          <a:p>
            <a:pPr marL="407988" indent="-407988">
              <a:buFont typeface="+mj-lt"/>
              <a:buAutoNum type="arabicPeriod"/>
            </a:pP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838200" y="2667000"/>
            <a:ext cx="7467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39863" indent="-1327150" algn="ctr">
              <a:spcBef>
                <a:spcPts val="0"/>
              </a:spcBef>
              <a:tabLst>
                <a:tab pos="1193800" algn="l"/>
              </a:tabLst>
            </a:pPr>
            <a:r>
              <a:rPr lang="en-US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Task I: Model Input Domain</a:t>
            </a:r>
            <a:endParaRPr lang="en-US" dirty="0">
              <a:solidFill>
                <a:srgbClr val="A7FEFF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77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4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/>
              <a:t>Functionality</a:t>
            </a:r>
            <a:r>
              <a:rPr lang="en-US" dirty="0" smtClean="0"/>
              <a:t>-based Example2 </a:t>
            </a:r>
            <a:r>
              <a:rPr lang="en-US" sz="3400" b="0" i="1" dirty="0" smtClean="0"/>
              <a:t>(</a:t>
            </a:r>
            <a:r>
              <a:rPr lang="en-US" sz="3400" b="0" i="1" dirty="0" err="1" smtClean="0"/>
              <a:t>cont</a:t>
            </a:r>
            <a:r>
              <a:rPr lang="en-US" sz="3400" b="0" i="1" dirty="0" smtClean="0"/>
              <a:t>)</a:t>
            </a:r>
            <a:endParaRPr lang="en-US" sz="3400" b="0" i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5410200"/>
          </a:xfrm>
          <a:ln>
            <a:noFill/>
          </a:ln>
        </p:spPr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SzPct val="95000"/>
              <a:buFont typeface="+mj-lt"/>
              <a:buAutoNum type="arabicPeriod" startAt="3"/>
            </a:pPr>
            <a:r>
              <a:rPr lang="en-US" sz="2000" dirty="0" smtClean="0">
                <a:solidFill>
                  <a:srgbClr val="FFFF00"/>
                </a:solidFill>
              </a:rPr>
              <a:t>Model the input domain</a:t>
            </a:r>
          </a:p>
          <a:p>
            <a:pPr marL="695325" lvl="1" indent="-242888">
              <a:spcBef>
                <a:spcPts val="700"/>
              </a:spcBef>
            </a:pPr>
            <a:r>
              <a:rPr lang="en-US" sz="1800" dirty="0" smtClean="0"/>
              <a:t>Develop characteristics</a:t>
            </a:r>
          </a:p>
          <a:p>
            <a:pPr marL="982663" lvl="1" indent="-333375"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tabLst>
                <a:tab pos="3416300" algn="l"/>
              </a:tabLst>
            </a:pPr>
            <a:r>
              <a:rPr lang="en-US" sz="1800" dirty="0"/>
              <a:t>C1 </a:t>
            </a:r>
            <a:r>
              <a:rPr lang="en-US" sz="1800" dirty="0" smtClean="0"/>
              <a:t>=Geometric classification</a:t>
            </a:r>
            <a:endParaRPr lang="en-US" sz="1800" dirty="0"/>
          </a:p>
          <a:p>
            <a:pPr marL="982663" lvl="1" indent="-333375"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endParaRPr lang="en-US" sz="1800" dirty="0" smtClean="0"/>
          </a:p>
          <a:p>
            <a:pPr marL="695325" lvl="1" indent="-242888">
              <a:spcBef>
                <a:spcPts val="0"/>
              </a:spcBef>
              <a:tabLst>
                <a:tab pos="5302250" algn="l"/>
              </a:tabLst>
            </a:pPr>
            <a:r>
              <a:rPr lang="en-US" sz="1800" dirty="0" smtClean="0"/>
              <a:t>Partition characteristics</a:t>
            </a:r>
          </a:p>
          <a:p>
            <a:pPr marL="695325" lvl="1" indent="-242888">
              <a:spcBef>
                <a:spcPts val="0"/>
              </a:spcBef>
            </a:pPr>
            <a:endParaRPr lang="en-US" sz="1800" dirty="0"/>
          </a:p>
          <a:p>
            <a:pPr marL="695325" lvl="1" indent="-242888">
              <a:spcBef>
                <a:spcPts val="1000"/>
              </a:spcBef>
            </a:pPr>
            <a:endParaRPr lang="en-US" sz="1800" dirty="0" smtClean="0"/>
          </a:p>
          <a:p>
            <a:pPr marL="695325" lvl="1" indent="-242888"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  <a:p>
            <a:pPr marL="695325" lvl="1" indent="-242888">
              <a:spcBef>
                <a:spcPts val="0"/>
              </a:spcBef>
            </a:pPr>
            <a:r>
              <a:rPr lang="en-US" sz="1800" dirty="0">
                <a:solidFill>
                  <a:srgbClr val="FFFF00"/>
                </a:solidFill>
              </a:rPr>
              <a:t>Refine</a:t>
            </a:r>
            <a:r>
              <a:rPr lang="en-US" sz="1800" dirty="0"/>
              <a:t> </a:t>
            </a:r>
            <a:r>
              <a:rPr lang="en-US" sz="1800" dirty="0" smtClean="0"/>
              <a:t>characteristics</a:t>
            </a:r>
          </a:p>
          <a:p>
            <a:pPr marL="695325" lvl="1" indent="-242888">
              <a:spcBef>
                <a:spcPts val="0"/>
              </a:spcBef>
            </a:pPr>
            <a:endParaRPr lang="en-US" sz="1800" dirty="0"/>
          </a:p>
          <a:p>
            <a:pPr marL="695325" lvl="1" indent="-242888">
              <a:spcBef>
                <a:spcPts val="0"/>
              </a:spcBef>
            </a:pPr>
            <a:endParaRPr lang="en-US" sz="1800" dirty="0" smtClean="0"/>
          </a:p>
          <a:p>
            <a:pPr marL="695325" lvl="1" indent="-242888">
              <a:spcBef>
                <a:spcPts val="0"/>
              </a:spcBef>
            </a:pPr>
            <a:endParaRPr lang="en-US" sz="1800" dirty="0" smtClean="0"/>
          </a:p>
          <a:p>
            <a:pPr marL="695325" lvl="1" indent="-242888">
              <a:spcBef>
                <a:spcPts val="1200"/>
              </a:spcBef>
            </a:pPr>
            <a:r>
              <a:rPr lang="en-US" sz="1800" dirty="0" smtClean="0"/>
              <a:t>Identify (possible) values</a:t>
            </a:r>
          </a:p>
          <a:p>
            <a:pPr marL="695325" lvl="1" indent="-242888">
              <a:spcBef>
                <a:spcPts val="1000"/>
              </a:spcBef>
            </a:pPr>
            <a:endParaRPr lang="en-US" sz="1800" dirty="0" smtClean="0"/>
          </a:p>
          <a:p>
            <a:pPr marL="407988" indent="-407988">
              <a:spcBef>
                <a:spcPts val="2000"/>
              </a:spcBef>
              <a:buFont typeface="+mj-lt"/>
              <a:buAutoNum type="arabicPeriod" startAt="3"/>
            </a:pPr>
            <a:endParaRPr lang="en-US" sz="1800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695325" lvl="1" indent="-242888"/>
            <a:endParaRPr lang="en-US" sz="1800" dirty="0" smtClean="0"/>
          </a:p>
          <a:p>
            <a:pPr marL="407988" indent="-407988">
              <a:buFont typeface="+mj-lt"/>
              <a:buAutoNum type="arabicPeriod" startAt="3"/>
            </a:pPr>
            <a:endParaRPr lang="en-US" sz="2200" dirty="0" smtClean="0"/>
          </a:p>
          <a:p>
            <a:pPr marL="457200" indent="-457200">
              <a:buFont typeface="+mj-lt"/>
              <a:buAutoNum type="arabicPeriod" startAt="3"/>
            </a:pPr>
            <a:endParaRPr lang="en-US" sz="22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457429"/>
              </p:ext>
            </p:extLst>
          </p:nvPr>
        </p:nvGraphicFramePr>
        <p:xfrm>
          <a:off x="292608" y="2743200"/>
          <a:ext cx="8534403" cy="643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192"/>
                <a:gridCol w="1371600"/>
                <a:gridCol w="1447800"/>
                <a:gridCol w="1371600"/>
                <a:gridCol w="1283211"/>
              </a:tblGrid>
              <a:tr h="30910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Characteristic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b1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b2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b3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b4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3486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C1 = Geometric classification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scalene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isosceles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equilateral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invalid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638800" y="1295400"/>
            <a:ext cx="3076483" cy="646331"/>
          </a:xfrm>
          <a:prstGeom prst="rect">
            <a:avLst/>
          </a:prstGeom>
          <a:solidFill>
            <a:srgbClr val="A7FEFF"/>
          </a:solidFill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>
                <a:latin typeface="Verdana" charset="0"/>
                <a:ea typeface="Verdana" charset="0"/>
                <a:cs typeface="Verdana" charset="0"/>
              </a:rPr>
              <a:t>What are other possible </a:t>
            </a:r>
          </a:p>
          <a:p>
            <a:pPr algn="ctr"/>
            <a:r>
              <a:rPr lang="en-US" sz="1800" b="0" dirty="0" smtClean="0">
                <a:latin typeface="Verdana" charset="0"/>
                <a:ea typeface="Verdana" charset="0"/>
                <a:cs typeface="Verdana" charset="0"/>
              </a:rPr>
              <a:t>characteristics?</a:t>
            </a:r>
            <a:endParaRPr lang="en-US" sz="180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02634" y="2362200"/>
            <a:ext cx="141256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Complete?</a:t>
            </a:r>
            <a:endParaRPr lang="en-US" sz="1800" b="0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18874" y="2362200"/>
            <a:ext cx="119455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Disjoint?</a:t>
            </a:r>
            <a:endParaRPr lang="en-US" sz="1800" b="0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821592" y="2743200"/>
            <a:ext cx="2785209" cy="695781"/>
            <a:chOff x="4821592" y="2743200"/>
            <a:chExt cx="2785209" cy="695781"/>
          </a:xfrm>
        </p:grpSpPr>
        <p:sp>
          <p:nvSpPr>
            <p:cNvPr id="23" name="Oval 22"/>
            <p:cNvSpPr/>
            <p:nvPr/>
          </p:nvSpPr>
          <p:spPr>
            <a:xfrm>
              <a:off x="4821592" y="2998176"/>
              <a:ext cx="2722208" cy="44080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7162800" y="2743200"/>
              <a:ext cx="444001" cy="2549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285373"/>
              </p:ext>
            </p:extLst>
          </p:nvPr>
        </p:nvGraphicFramePr>
        <p:xfrm>
          <a:off x="292608" y="4087368"/>
          <a:ext cx="8534403" cy="80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192"/>
                <a:gridCol w="1371600"/>
                <a:gridCol w="1447800"/>
                <a:gridCol w="1371600"/>
                <a:gridCol w="1283211"/>
              </a:tblGrid>
              <a:tr h="30910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Characteristic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b1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b2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b3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b4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3486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C1 = Geometric classification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scalene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Isosceles, not equilateral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equilateral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invalid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5902634" y="3690668"/>
            <a:ext cx="141256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Complete?</a:t>
            </a:r>
            <a:endParaRPr lang="en-US" sz="1800" b="0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18874" y="3690668"/>
            <a:ext cx="119455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Disjoint?</a:t>
            </a:r>
            <a:endParaRPr lang="en-US" sz="1800" b="0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821592" y="4071668"/>
            <a:ext cx="2785209" cy="843980"/>
            <a:chOff x="4821592" y="4071668"/>
            <a:chExt cx="2785209" cy="843980"/>
          </a:xfrm>
        </p:grpSpPr>
        <p:sp>
          <p:nvSpPr>
            <p:cNvPr id="27" name="Oval 26"/>
            <p:cNvSpPr/>
            <p:nvPr/>
          </p:nvSpPr>
          <p:spPr>
            <a:xfrm>
              <a:off x="4821592" y="4292138"/>
              <a:ext cx="2722208" cy="62351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162800" y="4071668"/>
              <a:ext cx="444001" cy="2549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800165"/>
              </p:ext>
            </p:extLst>
          </p:nvPr>
        </p:nvGraphicFramePr>
        <p:xfrm>
          <a:off x="292608" y="5483906"/>
          <a:ext cx="8534403" cy="643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192"/>
                <a:gridCol w="1371600"/>
                <a:gridCol w="1447800"/>
                <a:gridCol w="1371600"/>
                <a:gridCol w="1283211"/>
              </a:tblGrid>
              <a:tr h="30910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Characteristic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b1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b2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b3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b4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3486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C1 = Geometric classification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(4,</a:t>
                      </a:r>
                      <a:r>
                        <a:rPr lang="en-US" sz="1800" baseline="0" dirty="0" smtClean="0">
                          <a:latin typeface="Gill Sans MT"/>
                          <a:cs typeface="Gill Sans MT"/>
                        </a:rPr>
                        <a:t> 5, 6)</a:t>
                      </a:r>
                      <a:endParaRPr lang="en-US" sz="18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(3, 3,</a:t>
                      </a:r>
                      <a:r>
                        <a:rPr lang="en-US" sz="1800" baseline="0" dirty="0" smtClean="0">
                          <a:latin typeface="Gill Sans MT"/>
                          <a:cs typeface="Gill Sans MT"/>
                        </a:rPr>
                        <a:t> 4)</a:t>
                      </a:r>
                      <a:endParaRPr lang="en-US" sz="18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(3, 3, 3</a:t>
                      </a:r>
                      <a:r>
                        <a:rPr lang="en-US" sz="1800" baseline="0" dirty="0" smtClean="0">
                          <a:latin typeface="Gill Sans MT"/>
                          <a:cs typeface="Gill Sans MT"/>
                        </a:rPr>
                        <a:t>)</a:t>
                      </a:r>
                      <a:endParaRPr lang="en-US" sz="18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(3, 4, 8</a:t>
                      </a:r>
                      <a:r>
                        <a:rPr lang="en-US" sz="1800" baseline="0" dirty="0" smtClean="0">
                          <a:latin typeface="Gill Sans MT"/>
                          <a:cs typeface="Gill Sans MT"/>
                        </a:rPr>
                        <a:t>)</a:t>
                      </a:r>
                      <a:endParaRPr lang="en-US" sz="18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67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/>
      <p:bldP spid="22" grpId="0"/>
      <p:bldP spid="28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52400" y="1497687"/>
            <a:ext cx="8991600" cy="2625165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SzPct val="95000"/>
              <a:buFont typeface="+mj-lt"/>
              <a:buAutoNum type="arabicPeriod" startAt="4"/>
            </a:pPr>
            <a:r>
              <a:rPr lang="en-US" sz="2000" dirty="0" smtClean="0">
                <a:solidFill>
                  <a:srgbClr val="FFFF00"/>
                </a:solidFill>
              </a:rPr>
              <a:t>Combine partitions into tests</a:t>
            </a:r>
            <a:endParaRPr lang="en-US" sz="2000" dirty="0" smtClean="0"/>
          </a:p>
          <a:p>
            <a:pPr marL="695325" lvl="1" indent="-242888"/>
            <a:r>
              <a:rPr lang="en-US" sz="1800" dirty="0" smtClean="0"/>
              <a:t>Assumption: choose all possible combinations</a:t>
            </a:r>
          </a:p>
          <a:p>
            <a:pPr marL="695325" lvl="1" indent="-242888"/>
            <a:r>
              <a:rPr lang="en-US" sz="1800" dirty="0" smtClean="0"/>
              <a:t>Test requirements </a:t>
            </a:r>
            <a:r>
              <a:rPr lang="en-US" sz="1800" dirty="0"/>
              <a:t>-- number of tests (upper bound) = 4</a:t>
            </a:r>
            <a:endParaRPr lang="en-US" sz="1800" dirty="0" smtClean="0"/>
          </a:p>
          <a:p>
            <a:pPr marL="982663" lvl="1" indent="0">
              <a:buNone/>
              <a:tabLst>
                <a:tab pos="2847975" algn="l"/>
                <a:tab pos="4737100" algn="l"/>
              </a:tabLst>
            </a:pPr>
            <a:r>
              <a:rPr lang="en-US" sz="1800" dirty="0" smtClean="0"/>
              <a:t>(C1b1)	(C1b2)	(C1b3)	(C1b4)</a:t>
            </a:r>
            <a:endParaRPr lang="en-US" sz="1800" dirty="0"/>
          </a:p>
          <a:p>
            <a:pPr marL="695325" lvl="1" indent="-242888"/>
            <a:r>
              <a:rPr lang="en-US" sz="1800" dirty="0"/>
              <a:t>Eliminate redundant </a:t>
            </a:r>
            <a:r>
              <a:rPr lang="en-US" sz="1800" dirty="0" smtClean="0"/>
              <a:t>tests and infeasible tests</a:t>
            </a:r>
            <a:endParaRPr lang="en-US" sz="2000" dirty="0" smtClean="0"/>
          </a:p>
          <a:p>
            <a:pPr marL="457200" indent="-457200">
              <a:spcBef>
                <a:spcPts val="1000"/>
              </a:spcBef>
              <a:buClr>
                <a:srgbClr val="FFFF00"/>
              </a:buClr>
              <a:buSzPct val="95000"/>
              <a:buFont typeface="+mj-lt"/>
              <a:buAutoNum type="arabicPeriod" startAt="5"/>
            </a:pPr>
            <a:r>
              <a:rPr lang="en-US" sz="2000" dirty="0" smtClean="0">
                <a:solidFill>
                  <a:srgbClr val="FFFF00"/>
                </a:solidFill>
              </a:rPr>
              <a:t>Derive test values</a:t>
            </a:r>
            <a:endParaRPr lang="en-US" sz="20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54864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/>
              <a:t>Functionality</a:t>
            </a:r>
            <a:r>
              <a:rPr lang="en-US" dirty="0" smtClean="0"/>
              <a:t>-based Example2 </a:t>
            </a:r>
            <a:r>
              <a:rPr lang="en-US" sz="3400" b="0" i="1" dirty="0" smtClean="0"/>
              <a:t>(</a:t>
            </a:r>
            <a:r>
              <a:rPr lang="en-US" sz="3400" b="0" i="1" dirty="0" err="1" smtClean="0"/>
              <a:t>cont</a:t>
            </a:r>
            <a:r>
              <a:rPr lang="en-US" sz="3400" b="0" i="1" dirty="0" smtClean="0"/>
              <a:t>)</a:t>
            </a:r>
            <a:endParaRPr lang="en-US" sz="3400" b="0" i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990600"/>
            <a:ext cx="7467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39863" indent="-1327150" algn="ctr">
              <a:spcBef>
                <a:spcPts val="0"/>
              </a:spcBef>
              <a:tabLst>
                <a:tab pos="1193800" algn="l"/>
              </a:tabLst>
            </a:pPr>
            <a:r>
              <a:rPr lang="en-US" dirty="0">
                <a:solidFill>
                  <a:srgbClr val="FFD7D6"/>
                </a:solidFill>
                <a:latin typeface="Verdana" charset="0"/>
                <a:ea typeface="Verdana" charset="0"/>
                <a:cs typeface="Verdana" charset="0"/>
              </a:rPr>
              <a:t>Task II: Choose combinations of values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5334000"/>
            <a:ext cx="8229600" cy="100027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61913" lvl="1" algn="ctr">
              <a:spcBef>
                <a:spcPts val="300"/>
              </a:spcBef>
              <a:buNone/>
            </a:pP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This characteristic results in a simple set of test requirements. </a:t>
            </a:r>
          </a:p>
          <a:p>
            <a:pPr marL="61913" lvl="1" algn="ctr">
              <a:spcBef>
                <a:spcPts val="300"/>
              </a:spcBef>
              <a:buNone/>
            </a:pP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Is this good enough?  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61913" lvl="1" algn="ctr">
              <a:spcBef>
                <a:spcPts val="300"/>
              </a:spcBef>
              <a:buNone/>
            </a:pP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If we define the characteristics differently? Multiple IDMs?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70254"/>
              </p:ext>
            </p:extLst>
          </p:nvPr>
        </p:nvGraphicFramePr>
        <p:xfrm>
          <a:off x="411480" y="3749040"/>
          <a:ext cx="829361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599"/>
                <a:gridCol w="914400"/>
                <a:gridCol w="914400"/>
                <a:gridCol w="914400"/>
                <a:gridCol w="2273811"/>
              </a:tblGrid>
              <a:tr h="30175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Test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Side1</a:t>
                      </a:r>
                      <a:endParaRPr lang="en-US" dirty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Side2</a:t>
                      </a:r>
                      <a:endParaRPr lang="en-US" dirty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Side3</a:t>
                      </a:r>
                      <a:endParaRPr lang="en-US" dirty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Expected result</a:t>
                      </a:r>
                      <a:endParaRPr lang="en-US" dirty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175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 T1 (scalene</a:t>
                      </a:r>
                      <a:r>
                        <a:rPr lang="en-US" baseline="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)</a:t>
                      </a:r>
                      <a:endParaRPr lang="en-US" sz="12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scalene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175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 T2 (isosceles,</a:t>
                      </a:r>
                      <a:r>
                        <a:rPr lang="en-US" baseline="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not equilateral)</a:t>
                      </a:r>
                      <a:endParaRPr lang="en-US" sz="12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isosceles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175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 T3 (equilateral</a:t>
                      </a:r>
                      <a:r>
                        <a:rPr lang="en-US" baseline="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)</a:t>
                      </a:r>
                      <a:endParaRPr lang="en-US" sz="12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equilateral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175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 T4 (invalid</a:t>
                      </a:r>
                      <a:r>
                        <a:rPr lang="en-US" baseline="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)</a:t>
                      </a:r>
                      <a:endParaRPr lang="en-US" sz="12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invalid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75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ISP Task I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562600"/>
          </a:xfrm>
        </p:spPr>
        <p:txBody>
          <a:bodyPr>
            <a:noAutofit/>
          </a:bodyPr>
          <a:lstStyle/>
          <a:p>
            <a:pPr marL="358775" lvl="1" indent="-342900">
              <a:spcBef>
                <a:spcPts val="700"/>
              </a:spcBef>
            </a:pPr>
            <a:r>
              <a:rPr lang="en-US" sz="2000" dirty="0" smtClean="0"/>
              <a:t>Easy to apply, even with no automation and little training</a:t>
            </a:r>
          </a:p>
          <a:p>
            <a:pPr marL="358775" lvl="1" indent="-342900">
              <a:spcBef>
                <a:spcPts val="700"/>
              </a:spcBef>
            </a:pPr>
            <a:r>
              <a:rPr lang="en-US" sz="2000" dirty="0" smtClean="0"/>
              <a:t>Easy to add more or fewer tests</a:t>
            </a:r>
          </a:p>
          <a:p>
            <a:pPr marL="358775" lvl="1" indent="-342900">
              <a:spcBef>
                <a:spcPts val="700"/>
              </a:spcBef>
            </a:pPr>
            <a:r>
              <a:rPr lang="en-US" sz="2000" dirty="0"/>
              <a:t>Rely on the input </a:t>
            </a:r>
            <a:r>
              <a:rPr lang="en-US" sz="2000" dirty="0" smtClean="0"/>
              <a:t>space, not implementation knowledge</a:t>
            </a:r>
            <a:endParaRPr lang="en-US" sz="2000" dirty="0"/>
          </a:p>
          <a:p>
            <a:pPr marL="358775" lvl="1" indent="-342900">
              <a:spcBef>
                <a:spcPts val="700"/>
              </a:spcBef>
            </a:pPr>
            <a:r>
              <a:rPr lang="en-US" sz="2000" dirty="0" smtClean="0"/>
              <a:t>Applicable to all levels of testing, effective and widely used</a:t>
            </a:r>
          </a:p>
          <a:p>
            <a:pPr lvl="1">
              <a:spcBef>
                <a:spcPts val="700"/>
              </a:spcBef>
            </a:pPr>
            <a:endParaRPr lang="en-US" sz="2000" dirty="0"/>
          </a:p>
          <a:p>
            <a:pPr>
              <a:spcBef>
                <a:spcPts val="700"/>
              </a:spcBef>
              <a:spcAft>
                <a:spcPts val="300"/>
              </a:spcAft>
            </a:pPr>
            <a:endParaRPr lang="en-US" sz="2000" dirty="0"/>
          </a:p>
          <a:p>
            <a:pPr marL="358775" lvl="1" indent="-342900">
              <a:spcBef>
                <a:spcPts val="700"/>
              </a:spcBef>
            </a:pPr>
            <a:endParaRPr lang="en-US" sz="2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895600"/>
            <a:ext cx="4374776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lvl="1" indent="0" fontAlgn="auto">
              <a:spcBef>
                <a:spcPts val="700"/>
              </a:spcBef>
              <a:buFont typeface="Wingdings 2" pitchFamily="18" charset="2"/>
              <a:buNone/>
            </a:pPr>
            <a:r>
              <a:rPr lang="en-US" sz="2000" b="0" dirty="0" smtClean="0">
                <a:solidFill>
                  <a:srgbClr val="FFFF00"/>
                </a:solidFill>
              </a:rPr>
              <a:t>Interface-based approach</a:t>
            </a:r>
          </a:p>
          <a:p>
            <a:pPr marL="15875" lvl="1" indent="0" fontAlgn="auto">
              <a:spcBef>
                <a:spcPts val="700"/>
              </a:spcBef>
              <a:buFont typeface="Wingdings 2" pitchFamily="18" charset="2"/>
              <a:buNone/>
            </a:pPr>
            <a:r>
              <a:rPr lang="en-US" sz="2000" b="0" dirty="0" smtClean="0"/>
              <a:t>Strength</a:t>
            </a:r>
          </a:p>
          <a:p>
            <a:pPr marL="479743" lvl="1" indent="-304800" fontAlgn="auto"/>
            <a:r>
              <a:rPr lang="en-US" sz="1800" b="0" dirty="0" smtClean="0"/>
              <a:t>Easy to identify characteristics</a:t>
            </a:r>
          </a:p>
          <a:p>
            <a:pPr marL="479743" lvl="1" indent="-304800" fontAlgn="auto"/>
            <a:r>
              <a:rPr lang="en-US" sz="1800" b="0" dirty="0" smtClean="0"/>
              <a:t>Easy to translate abstract tests into executable test cases</a:t>
            </a:r>
          </a:p>
          <a:p>
            <a:pPr marL="15875" lvl="1" indent="0" fontAlgn="auto">
              <a:spcBef>
                <a:spcPts val="700"/>
              </a:spcBef>
              <a:buFont typeface="Wingdings 2" pitchFamily="18" charset="2"/>
              <a:buNone/>
            </a:pPr>
            <a:r>
              <a:rPr lang="en-US" sz="2000" b="0" dirty="0" smtClean="0"/>
              <a:t>Weakness</a:t>
            </a:r>
          </a:p>
          <a:p>
            <a:pPr marL="479743" lvl="1" indent="-273050" fontAlgn="auto"/>
            <a:r>
              <a:rPr lang="en-US" sz="1800" b="0" dirty="0" smtClean="0"/>
              <a:t>Some information will not be used – lead to incomplete IDM</a:t>
            </a:r>
          </a:p>
          <a:p>
            <a:pPr marL="479743" lvl="1" indent="-273050" fontAlgn="auto"/>
            <a:r>
              <a:rPr lang="en-US" sz="1800" b="0" dirty="0" smtClean="0"/>
              <a:t>Ignore relationships among parameters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2895600"/>
            <a:ext cx="449580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lvl="1" indent="0" fontAlgn="auto">
              <a:spcBef>
                <a:spcPts val="700"/>
              </a:spcBef>
              <a:buFont typeface="Wingdings 2" pitchFamily="18" charset="2"/>
              <a:buNone/>
            </a:pPr>
            <a:r>
              <a:rPr lang="en-US" sz="2000" b="0" dirty="0" smtClean="0">
                <a:solidFill>
                  <a:srgbClr val="FFFF00"/>
                </a:solidFill>
              </a:rPr>
              <a:t>Functionality-based approach</a:t>
            </a:r>
          </a:p>
          <a:p>
            <a:pPr marL="15875" lvl="1" indent="0" fontAlgn="auto">
              <a:spcBef>
                <a:spcPts val="700"/>
              </a:spcBef>
              <a:buFont typeface="Wingdings 2" pitchFamily="18" charset="2"/>
              <a:buNone/>
            </a:pPr>
            <a:r>
              <a:rPr lang="en-US" sz="2000" b="0" dirty="0" smtClean="0"/>
              <a:t>Strength</a:t>
            </a:r>
          </a:p>
          <a:p>
            <a:pPr marL="479743" lvl="1" indent="-304800"/>
            <a:r>
              <a:rPr lang="en-US" sz="1800" b="0" dirty="0" smtClean="0"/>
              <a:t>Incorporate semantic </a:t>
            </a:r>
            <a:endParaRPr lang="en-US" sz="1800" b="0" dirty="0"/>
          </a:p>
          <a:p>
            <a:pPr marL="479743" lvl="1" indent="-304800"/>
            <a:r>
              <a:rPr lang="en-US" sz="1800" b="0" dirty="0" smtClean="0"/>
              <a:t>Input </a:t>
            </a:r>
            <a:r>
              <a:rPr lang="en-US" sz="1800" b="0" dirty="0"/>
              <a:t>domain modeling and test case </a:t>
            </a:r>
            <a:r>
              <a:rPr lang="en-US" sz="1800" b="0" dirty="0" smtClean="0"/>
              <a:t>generation in early development phases</a:t>
            </a:r>
          </a:p>
          <a:p>
            <a:pPr marL="15875" lvl="1" indent="0" fontAlgn="auto">
              <a:spcBef>
                <a:spcPts val="700"/>
              </a:spcBef>
              <a:buFont typeface="Wingdings 2" pitchFamily="18" charset="2"/>
              <a:buNone/>
            </a:pPr>
            <a:r>
              <a:rPr lang="en-US" sz="2000" b="0" dirty="0" smtClean="0"/>
              <a:t>Weakness</a:t>
            </a:r>
          </a:p>
          <a:p>
            <a:pPr marL="479743" lvl="1" indent="-273050"/>
            <a:r>
              <a:rPr lang="en-US" sz="1800" b="0" dirty="0"/>
              <a:t>Difficult to design reasonable </a:t>
            </a:r>
            <a:r>
              <a:rPr lang="en-US" sz="1800" b="0" dirty="0" smtClean="0"/>
              <a:t>characteristics</a:t>
            </a:r>
            <a:endParaRPr lang="en-US" sz="1800" b="0" dirty="0"/>
          </a:p>
          <a:p>
            <a:pPr marL="479743" lvl="1" indent="-273050"/>
            <a:r>
              <a:rPr lang="en-US" sz="1800" b="0" dirty="0"/>
              <a:t>Hard to generate tests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450976" y="3048000"/>
            <a:ext cx="0" cy="320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4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562600"/>
          </a:xfrm>
        </p:spPr>
        <p:txBody>
          <a:bodyPr>
            <a:noAutofit/>
          </a:bodyPr>
          <a:lstStyle/>
          <a:p>
            <a:pPr marL="358775" lvl="1" indent="-342900">
              <a:spcBef>
                <a:spcPts val="1500"/>
              </a:spcBef>
            </a:pPr>
            <a:r>
              <a:rPr lang="en-US" sz="2200" dirty="0"/>
              <a:t>How should we consider multiple partitions or IDMs at the same time?</a:t>
            </a:r>
          </a:p>
          <a:p>
            <a:pPr marL="358775" lvl="1" indent="-342900">
              <a:spcBef>
                <a:spcPts val="2000"/>
              </a:spcBef>
            </a:pPr>
            <a:r>
              <a:rPr lang="en-US" sz="2200" dirty="0"/>
              <a:t>What combinations of blocks should we choose values from? </a:t>
            </a:r>
          </a:p>
          <a:p>
            <a:pPr marL="358775" lvl="1" indent="-342900">
              <a:spcBef>
                <a:spcPts val="2000"/>
              </a:spcBef>
            </a:pPr>
            <a:r>
              <a:rPr lang="en-US" sz="2200" dirty="0"/>
              <a:t>How many tests should we expect? </a:t>
            </a:r>
          </a:p>
        </p:txBody>
      </p:sp>
    </p:spTree>
    <p:extLst>
      <p:ext uri="{BB962C8B-B14F-4D97-AF65-F5344CB8AC3E}">
        <p14:creationId xmlns:p14="http://schemas.microsoft.com/office/powerpoint/2010/main" val="1441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Objectives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066801"/>
            <a:ext cx="8458200" cy="5113338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Input domain (or input space) </a:t>
            </a:r>
          </a:p>
          <a:p>
            <a:r>
              <a:rPr lang="en-US" sz="2400" dirty="0"/>
              <a:t>Fundamental of Input Space Partitioning (</a:t>
            </a:r>
            <a:r>
              <a:rPr lang="en-US" sz="2400" dirty="0" smtClean="0"/>
              <a:t>ISP)</a:t>
            </a:r>
          </a:p>
          <a:p>
            <a:pPr lvl="1">
              <a:spcBef>
                <a:spcPts val="700"/>
              </a:spcBef>
            </a:pPr>
            <a:r>
              <a:rPr lang="en-US" sz="2200" dirty="0" smtClean="0"/>
              <a:t>Benefits of ISP</a:t>
            </a:r>
          </a:p>
          <a:p>
            <a:pPr lvl="1">
              <a:spcBef>
                <a:spcPts val="700"/>
              </a:spcBef>
            </a:pPr>
            <a:r>
              <a:rPr lang="en-US" sz="2200" dirty="0" smtClean="0"/>
              <a:t>Partitioning input domain</a:t>
            </a:r>
            <a:endParaRPr lang="en-US" sz="2200" dirty="0"/>
          </a:p>
          <a:p>
            <a:pPr lvl="1">
              <a:spcBef>
                <a:spcPts val="700"/>
              </a:spcBef>
            </a:pPr>
            <a:r>
              <a:rPr lang="en-US" sz="2200" dirty="0"/>
              <a:t>Modeling input domain</a:t>
            </a:r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304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13521" y="3389724"/>
            <a:ext cx="822960" cy="0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542872" y="3389724"/>
            <a:ext cx="822960" cy="0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3528" y="3062681"/>
            <a:ext cx="17008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D5FC79"/>
                </a:solidFill>
                <a:latin typeface="Verdana" charset="0"/>
                <a:ea typeface="Verdana" charset="0"/>
                <a:cs typeface="Verdana" charset="0"/>
              </a:rPr>
              <a:t>Test </a:t>
            </a:r>
            <a:r>
              <a:rPr lang="en-US" sz="2000" b="0" dirty="0">
                <a:solidFill>
                  <a:srgbClr val="D5FC79"/>
                </a:solidFill>
                <a:latin typeface="Verdana" charset="0"/>
                <a:ea typeface="Verdana" charset="0"/>
                <a:cs typeface="Verdana" charset="0"/>
              </a:rPr>
              <a:t>values </a:t>
            </a:r>
            <a:endParaRPr lang="en-US" sz="2000" b="0" dirty="0" smtClean="0">
              <a:solidFill>
                <a:srgbClr val="D5FC79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en-US" sz="2000" b="0" dirty="0" smtClean="0">
                <a:solidFill>
                  <a:srgbClr val="D5FC79"/>
                </a:solidFill>
                <a:latin typeface="Verdana" charset="0"/>
                <a:ea typeface="Verdana" charset="0"/>
                <a:cs typeface="Verdana" charset="0"/>
              </a:rPr>
              <a:t>(inputs)</a:t>
            </a:r>
            <a:endParaRPr lang="en-US" sz="2000" b="0" dirty="0">
              <a:solidFill>
                <a:srgbClr val="D5FC79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45373" y="3078170"/>
            <a:ext cx="1104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Actual results</a:t>
            </a:r>
            <a:endParaRPr lang="en-US" sz="2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26208" y="3120042"/>
            <a:ext cx="1711927" cy="539364"/>
            <a:chOff x="2965600" y="5669177"/>
            <a:chExt cx="1711927" cy="539364"/>
          </a:xfrm>
        </p:grpSpPr>
        <p:sp>
          <p:nvSpPr>
            <p:cNvPr id="10" name="Rectangle 9"/>
            <p:cNvSpPr/>
            <p:nvPr/>
          </p:nvSpPr>
          <p:spPr>
            <a:xfrm>
              <a:off x="3091667" y="5727397"/>
              <a:ext cx="1459791" cy="4001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Program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5600" y="5669177"/>
              <a:ext cx="1711927" cy="53936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163695" y="3078170"/>
            <a:ext cx="14014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D5FC79"/>
                </a:solidFill>
                <a:latin typeface="Verdana" charset="0"/>
                <a:ea typeface="Verdana" charset="0"/>
                <a:cs typeface="Verdana" charset="0"/>
              </a:rPr>
              <a:t>Expected results</a:t>
            </a:r>
            <a:endParaRPr lang="en-US" sz="2000" b="0" dirty="0">
              <a:solidFill>
                <a:srgbClr val="D5FC79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44576" y="3171110"/>
            <a:ext cx="1401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vs</a:t>
            </a:r>
            <a:endParaRPr lang="en-US" sz="2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5368" y="2819400"/>
            <a:ext cx="1708232" cy="1088938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4226004"/>
            <a:ext cx="8305800" cy="1107996"/>
          </a:xfrm>
          <a:prstGeom prst="rect">
            <a:avLst/>
          </a:prstGeom>
          <a:solidFill>
            <a:srgbClr val="99CCFF"/>
          </a:solidFill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Font typeface="+mj-lt"/>
              <a:buAutoNum type="arabicPeriod"/>
            </a:pPr>
            <a:r>
              <a:rPr lang="en-US" sz="2200" b="0" dirty="0" smtClean="0">
                <a:latin typeface="Verdana" charset="0"/>
                <a:ea typeface="Verdana" charset="0"/>
                <a:cs typeface="Verdana" charset="0"/>
              </a:rPr>
              <a:t>Testing is fundamentally about choosing finite sets of values from the input domain of the software being tested</a:t>
            </a:r>
            <a:endParaRPr lang="en-US" sz="220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986901" y="110951"/>
            <a:ext cx="1004699" cy="34624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18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Review</a:t>
            </a:r>
            <a:endParaRPr lang="en-US" sz="1800" b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" y="5478959"/>
            <a:ext cx="8305800" cy="769441"/>
          </a:xfrm>
          <a:prstGeom prst="rect">
            <a:avLst/>
          </a:prstGeom>
          <a:solidFill>
            <a:srgbClr val="99CCFF"/>
          </a:solidFill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Font typeface="+mj-lt"/>
              <a:buAutoNum type="arabicPeriod" startAt="2"/>
            </a:pPr>
            <a:r>
              <a:rPr lang="en-US" sz="2200" b="0" dirty="0" smtClean="0">
                <a:latin typeface="Verdana" charset="0"/>
                <a:ea typeface="Verdana" charset="0"/>
                <a:cs typeface="Verdana" charset="0"/>
              </a:rPr>
              <a:t>Given </a:t>
            </a:r>
            <a:r>
              <a:rPr lang="en-US" sz="2200" b="0" dirty="0">
                <a:latin typeface="Verdana" charset="0"/>
                <a:ea typeface="Verdana" charset="0"/>
                <a:cs typeface="Verdana" charset="0"/>
              </a:rPr>
              <a:t>the test inputs, compare the actual results with the expected results</a:t>
            </a:r>
          </a:p>
        </p:txBody>
      </p:sp>
      <p:sp>
        <p:nvSpPr>
          <p:cNvPr id="18" name="Content Placeholder 22"/>
          <p:cNvSpPr>
            <a:spLocks noGrp="1"/>
          </p:cNvSpPr>
          <p:nvPr>
            <p:ph idx="1"/>
          </p:nvPr>
        </p:nvSpPr>
        <p:spPr>
          <a:xfrm>
            <a:off x="457200" y="1066801"/>
            <a:ext cx="8458200" cy="5113338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US" sz="2400" dirty="0">
                <a:solidFill>
                  <a:srgbClr val="FFFF00"/>
                </a:solidFill>
              </a:rPr>
              <a:t>Testing </a:t>
            </a:r>
            <a:r>
              <a:rPr lang="en-US" sz="2400" dirty="0"/>
              <a:t>= process of finding </a:t>
            </a:r>
            <a:r>
              <a:rPr lang="en-US" sz="2400" dirty="0" smtClean="0"/>
              <a:t>test input </a:t>
            </a:r>
            <a:r>
              <a:rPr lang="en-US" sz="2400" dirty="0"/>
              <a:t>values to check against a </a:t>
            </a:r>
            <a:r>
              <a:rPr lang="en-US" sz="2400" dirty="0" smtClean="0"/>
              <a:t>software</a:t>
            </a:r>
            <a:endParaRPr lang="en-US" sz="2400" dirty="0">
              <a:solidFill>
                <a:srgbClr val="7F7F7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7568" y="2137775"/>
            <a:ext cx="7906832" cy="4308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1" indent="-91440" algn="ctr">
              <a:spcBef>
                <a:spcPts val="1500"/>
              </a:spcBef>
            </a:pPr>
            <a:r>
              <a:rPr lang="en-US" sz="2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Test case </a:t>
            </a:r>
            <a:r>
              <a:rPr lang="en-US" sz="22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consists of </a:t>
            </a:r>
            <a:r>
              <a:rPr lang="en-US" sz="2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test values </a:t>
            </a:r>
            <a:r>
              <a:rPr lang="en-US" sz="22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and </a:t>
            </a:r>
            <a:r>
              <a:rPr lang="en-US" sz="2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expected results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64489" y="4539451"/>
            <a:ext cx="2080883" cy="4811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8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4128"/>
            <a:ext cx="8534400" cy="5410200"/>
          </a:xfrm>
        </p:spPr>
        <p:txBody>
          <a:bodyPr>
            <a:normAutofit/>
          </a:bodyPr>
          <a:lstStyle/>
          <a:p>
            <a:pPr marL="357188" indent="-233363"/>
            <a:r>
              <a:rPr lang="en-US" sz="2200" dirty="0" smtClean="0">
                <a:solidFill>
                  <a:srgbClr val="FFFF00"/>
                </a:solidFill>
              </a:rPr>
              <a:t>All possible </a:t>
            </a:r>
            <a:r>
              <a:rPr lang="en-US" sz="2200" dirty="0">
                <a:solidFill>
                  <a:srgbClr val="FFFF00"/>
                </a:solidFill>
              </a:rPr>
              <a:t>values</a:t>
            </a:r>
            <a:r>
              <a:rPr lang="en-US" sz="2200" dirty="0"/>
              <a:t> that the input parameters can have </a:t>
            </a:r>
            <a:endParaRPr lang="en-US" sz="2200" dirty="0" smtClean="0"/>
          </a:p>
          <a:p>
            <a:pPr marL="357188" indent="-233363"/>
            <a:r>
              <a:rPr lang="en-US" sz="2200" dirty="0" smtClean="0"/>
              <a:t>The input domain may be infinite even for a small program</a:t>
            </a:r>
          </a:p>
          <a:p>
            <a:pPr marL="357188" indent="-233363"/>
            <a:r>
              <a:rPr lang="en-US" sz="2200" dirty="0" smtClean="0"/>
              <a:t>Testing is fundamentally about </a:t>
            </a:r>
            <a:r>
              <a:rPr lang="en-US" sz="2200" dirty="0" smtClean="0">
                <a:solidFill>
                  <a:srgbClr val="FFFF00"/>
                </a:solidFill>
              </a:rPr>
              <a:t>choosing finite sets </a:t>
            </a:r>
            <a:r>
              <a:rPr lang="en-US" sz="2200" dirty="0" smtClean="0"/>
              <a:t>of values from the input domain</a:t>
            </a:r>
            <a:endParaRPr lang="en-US" sz="2200" dirty="0"/>
          </a:p>
          <a:p>
            <a:pPr marL="357188" indent="-233363">
              <a:spcBef>
                <a:spcPts val="1500"/>
              </a:spcBef>
            </a:pPr>
            <a:r>
              <a:rPr lang="en-US" sz="2200" dirty="0">
                <a:solidFill>
                  <a:srgbClr val="FFFF00"/>
                </a:solidFill>
              </a:rPr>
              <a:t>Input parameters</a:t>
            </a:r>
            <a:r>
              <a:rPr lang="en-US" sz="2200" dirty="0">
                <a:solidFill>
                  <a:srgbClr val="CC0000"/>
                </a:solidFill>
              </a:rPr>
              <a:t> </a:t>
            </a:r>
            <a:r>
              <a:rPr lang="en-US" sz="2200" dirty="0"/>
              <a:t>can be </a:t>
            </a:r>
          </a:p>
          <a:p>
            <a:pPr marL="696913" lvl="1" indent="-233363"/>
            <a:r>
              <a:rPr lang="en-US" sz="2000" dirty="0"/>
              <a:t>Parameters to a </a:t>
            </a:r>
            <a:r>
              <a:rPr lang="en-US" sz="2000" dirty="0" smtClean="0"/>
              <a:t>method (in unit testing)</a:t>
            </a:r>
            <a:endParaRPr lang="en-US" sz="2000" dirty="0"/>
          </a:p>
          <a:p>
            <a:pPr marL="696913" lvl="1" indent="-233363"/>
            <a:r>
              <a:rPr lang="en-US" sz="2000" dirty="0" smtClean="0"/>
              <a:t>Global variables (in unit testing)</a:t>
            </a:r>
          </a:p>
          <a:p>
            <a:pPr marL="696913" lvl="1" indent="-233363"/>
            <a:r>
              <a:rPr lang="en-US" sz="2000" dirty="0" smtClean="0"/>
              <a:t>Objects representing current state (in class or integration testing) </a:t>
            </a:r>
            <a:endParaRPr lang="en-US" sz="2000" dirty="0"/>
          </a:p>
          <a:p>
            <a:pPr marL="696913" lvl="1" indent="-233363"/>
            <a:r>
              <a:rPr lang="en-US" sz="2000" dirty="0"/>
              <a:t>User level </a:t>
            </a:r>
            <a:r>
              <a:rPr lang="en-US" sz="2000" dirty="0" smtClean="0"/>
              <a:t>inputs (in system testing)</a:t>
            </a:r>
          </a:p>
          <a:p>
            <a:pPr marL="696913" lvl="1" indent="-233363"/>
            <a:r>
              <a:rPr lang="en-US" sz="2000" dirty="0"/>
              <a:t>Data read from a file </a:t>
            </a:r>
          </a:p>
          <a:p>
            <a:pPr marL="696913" lvl="1" indent="-233363"/>
            <a:endParaRPr lang="en-US" sz="20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5159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Input Domains</a:t>
            </a:r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601" y="1144278"/>
            <a:ext cx="8692752" cy="2795637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127000">
              <a:spcBef>
                <a:spcPts val="300"/>
              </a:spcBef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ea typeface="Arial Unicode MS" pitchFamily="34" charset="-128"/>
                <a:cs typeface="Courier New"/>
              </a:rPr>
              <a:t>#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ea typeface="Arial Unicode MS" pitchFamily="34" charset="-128"/>
                <a:cs typeface="Courier New"/>
              </a:rPr>
              <a:t>Return index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ea typeface="Arial Unicode MS" pitchFamily="34" charset="-128"/>
                <a:cs typeface="Courier New"/>
              </a:rPr>
              <a:t>of the first occurrence of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ea typeface="Arial Unicode MS" pitchFamily="34" charset="-128"/>
                <a:cs typeface="Courier New"/>
              </a:rPr>
              <a:t>a letter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ea typeface="Arial Unicode MS" pitchFamily="34" charset="-128"/>
                <a:cs typeface="Courier New"/>
              </a:rPr>
              <a:t>in string,</a:t>
            </a:r>
          </a:p>
          <a:p>
            <a:pPr marL="127000">
              <a:spcBef>
                <a:spcPts val="300"/>
              </a:spcBef>
              <a:spcAft>
                <a:spcPts val="1700"/>
              </a:spcAf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ea typeface="Arial Unicode MS" pitchFamily="34" charset="-128"/>
                <a:cs typeface="Courier New"/>
              </a:rPr>
              <a:t>#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ea typeface="Arial Unicode MS" pitchFamily="34" charset="-128"/>
                <a:cs typeface="Courier New"/>
              </a:rPr>
              <a:t>Otherwise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ea typeface="Arial Unicode MS" pitchFamily="34" charset="-128"/>
                <a:cs typeface="Courier New"/>
              </a:rPr>
              <a:t>, return -1</a:t>
            </a:r>
          </a:p>
          <a:p>
            <a:pPr marL="127000">
              <a:spcBef>
                <a:spcPts val="300"/>
              </a:spcBef>
            </a:pPr>
            <a:r>
              <a:rPr lang="en-US" sz="1800" dirty="0" err="1" smtClean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def</a:t>
            </a:r>
            <a:r>
              <a:rPr lang="en-US" sz="1800" dirty="0" smtClean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get_index_of</a:t>
            </a:r>
            <a:r>
              <a:rPr lang="en-US" sz="1800" dirty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(string, letter):</a:t>
            </a:r>
          </a:p>
          <a:p>
            <a:pPr marL="127000"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    index = -1</a:t>
            </a:r>
          </a:p>
          <a:p>
            <a:pPr marL="127000"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    for 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 in range(1, 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len</a:t>
            </a:r>
            <a:r>
              <a:rPr lang="en-US" sz="1800" dirty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(string)):</a:t>
            </a:r>
          </a:p>
          <a:p>
            <a:pPr marL="127000"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        if string[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] == letter:</a:t>
            </a:r>
          </a:p>
          <a:p>
            <a:pPr marL="127000"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            index = </a:t>
            </a:r>
            <a:r>
              <a:rPr lang="en-US" sz="1800" dirty="0" err="1" smtClean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i</a:t>
            </a:r>
            <a:endParaRPr lang="en-US" sz="1800" dirty="0">
              <a:solidFill>
                <a:schemeClr val="tx1"/>
              </a:solidFill>
              <a:latin typeface="Courier New"/>
              <a:ea typeface="Arial Unicode MS" pitchFamily="34" charset="-128"/>
              <a:cs typeface="Courier New"/>
            </a:endParaRPr>
          </a:p>
          <a:p>
            <a:pPr marL="127000"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    return </a:t>
            </a:r>
            <a:r>
              <a:rPr lang="en-US" sz="1800" dirty="0" smtClean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index</a:t>
            </a:r>
            <a:endParaRPr lang="en-US" sz="1800" dirty="0">
              <a:solidFill>
                <a:schemeClr val="tx1"/>
              </a:solidFill>
              <a:latin typeface="Courier New"/>
              <a:ea typeface="Arial Unicode MS" pitchFamily="34" charset="-128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519" y="4260835"/>
            <a:ext cx="4591321" cy="859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700"/>
              </a:spcBef>
            </a:pPr>
            <a:r>
              <a:rPr lang="en-US" sz="22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What is the domain of </a:t>
            </a:r>
            <a:r>
              <a:rPr lang="en-US" sz="22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US" sz="22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?</a:t>
            </a:r>
          </a:p>
          <a:p>
            <a:pPr>
              <a:spcBef>
                <a:spcPts val="700"/>
              </a:spcBef>
            </a:pPr>
            <a:r>
              <a:rPr lang="en-US" sz="22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What is the domain of </a:t>
            </a:r>
            <a:r>
              <a:rPr lang="en-US" sz="22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letter</a:t>
            </a:r>
            <a:r>
              <a:rPr lang="en-US" sz="22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?</a:t>
            </a:r>
            <a:endParaRPr lang="en-US" sz="22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3472" y="1981200"/>
            <a:ext cx="219456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43650" y="1181100"/>
            <a:ext cx="1047750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34300" y="1181100"/>
            <a:ext cx="1047750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2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124200" y="3733800"/>
            <a:ext cx="2819400" cy="1252729"/>
            <a:chOff x="3124200" y="3733800"/>
            <a:chExt cx="2819400" cy="1252729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124200" y="3733800"/>
              <a:ext cx="2057400" cy="1252729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 b="0" i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5257800" y="4552950"/>
              <a:ext cx="685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D</a:t>
              </a:r>
              <a:endParaRPr kumimoji="1" lang="en-US" altLang="zh-CN" b="0" i="1" baseline="-250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"/>
            <a:ext cx="9144000" cy="914400"/>
          </a:xfrm>
        </p:spPr>
        <p:txBody>
          <a:bodyPr/>
          <a:lstStyle/>
          <a:p>
            <a:r>
              <a:rPr lang="en-US" dirty="0" smtClean="0"/>
              <a:t>Overview: 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24128"/>
            <a:ext cx="8686800" cy="5681472"/>
          </a:xfrm>
        </p:spPr>
        <p:txBody>
          <a:bodyPr>
            <a:normAutofit/>
          </a:bodyPr>
          <a:lstStyle/>
          <a:p>
            <a:pPr marL="357188" indent="-233363"/>
            <a:r>
              <a:rPr lang="en-US" sz="2200" dirty="0"/>
              <a:t>Input space partitioning describes the </a:t>
            </a:r>
            <a:r>
              <a:rPr lang="en-US" sz="2200" dirty="0">
                <a:solidFill>
                  <a:srgbClr val="FFFF00"/>
                </a:solidFill>
              </a:rPr>
              <a:t>input domain</a:t>
            </a:r>
            <a:r>
              <a:rPr lang="en-US" sz="2200" dirty="0"/>
              <a:t> of the </a:t>
            </a:r>
            <a:r>
              <a:rPr lang="en-US" sz="2200" dirty="0" smtClean="0"/>
              <a:t>software</a:t>
            </a:r>
          </a:p>
          <a:p>
            <a:pPr marL="357188" indent="-233363"/>
            <a:r>
              <a:rPr lang="en-US" sz="2200" dirty="0" smtClean="0"/>
              <a:t>Domain (</a:t>
            </a:r>
            <a:r>
              <a:rPr lang="en-US" sz="2200" i="1" dirty="0" smtClean="0"/>
              <a:t>D</a:t>
            </a:r>
            <a:r>
              <a:rPr lang="en-US" sz="2200" dirty="0" smtClean="0"/>
              <a:t>) are </a:t>
            </a:r>
            <a:r>
              <a:rPr lang="en-US" sz="2200" dirty="0" smtClean="0">
                <a:solidFill>
                  <a:srgbClr val="FFFF00"/>
                </a:solidFill>
              </a:rPr>
              <a:t>partitioned</a:t>
            </a:r>
            <a:r>
              <a:rPr lang="en-US" sz="2200" dirty="0" smtClean="0"/>
              <a:t> into blocks (</a:t>
            </a:r>
            <a:r>
              <a:rPr lang="en-US" sz="2200" i="1" dirty="0" smtClean="0"/>
              <a:t>b</a:t>
            </a:r>
            <a:r>
              <a:rPr lang="en-US" sz="2200" i="1" baseline="-25000" dirty="0" smtClean="0"/>
              <a:t>1</a:t>
            </a:r>
            <a:r>
              <a:rPr lang="en-US" sz="2200" dirty="0" smtClean="0"/>
              <a:t>, </a:t>
            </a:r>
            <a:r>
              <a:rPr lang="en-US" sz="2200" i="1" dirty="0" smtClean="0"/>
              <a:t>b</a:t>
            </a:r>
            <a:r>
              <a:rPr lang="en-US" sz="2200" i="1" baseline="-25000" dirty="0" smtClean="0"/>
              <a:t>2</a:t>
            </a:r>
            <a:r>
              <a:rPr lang="en-US" sz="2200" dirty="0" smtClean="0"/>
              <a:t>, .., </a:t>
            </a:r>
            <a:r>
              <a:rPr lang="en-US" sz="2200" i="1" dirty="0" err="1" smtClean="0"/>
              <a:t>b</a:t>
            </a:r>
            <a:r>
              <a:rPr lang="en-US" sz="2200" i="1" baseline="-25000" dirty="0" err="1" smtClean="0"/>
              <a:t>n</a:t>
            </a:r>
            <a:r>
              <a:rPr lang="en-US" sz="2200" dirty="0" smtClean="0"/>
              <a:t>)</a:t>
            </a:r>
          </a:p>
          <a:p>
            <a:pPr marL="357188" indent="-233363"/>
            <a:r>
              <a:rPr lang="en-US" sz="2200" dirty="0" smtClean="0"/>
              <a:t>The partition (or block) must satisfy two properties</a:t>
            </a:r>
          </a:p>
          <a:p>
            <a:pPr marL="750888" lvl="1" indent="-287338"/>
            <a:r>
              <a:rPr lang="en-US" sz="2000" dirty="0" smtClean="0"/>
              <a:t>Blocks must be pairwise disjoint (</a:t>
            </a:r>
            <a:r>
              <a:rPr lang="en-US" sz="2000" dirty="0" smtClean="0">
                <a:solidFill>
                  <a:srgbClr val="FFFF00"/>
                </a:solidFill>
              </a:rPr>
              <a:t>no overlap</a:t>
            </a:r>
            <a:r>
              <a:rPr lang="en-US" sz="2000" dirty="0" smtClean="0"/>
              <a:t>)</a:t>
            </a:r>
          </a:p>
          <a:p>
            <a:pPr marL="750888" lvl="1" indent="-287338"/>
            <a:r>
              <a:rPr lang="en-US" sz="2000" dirty="0" smtClean="0"/>
              <a:t>Together the blocks cover the domain (</a:t>
            </a:r>
            <a:r>
              <a:rPr lang="en-US" sz="2000" dirty="0" smtClean="0">
                <a:solidFill>
                  <a:srgbClr val="FFFF00"/>
                </a:solidFill>
              </a:rPr>
              <a:t>complete</a:t>
            </a:r>
            <a:r>
              <a:rPr lang="en-US" sz="2000" dirty="0" smtClean="0"/>
              <a:t>)</a:t>
            </a:r>
          </a:p>
          <a:p>
            <a:pPr marL="750888" lvl="1" indent="-287338">
              <a:spcBef>
                <a:spcPts val="700"/>
              </a:spcBef>
            </a:pPr>
            <a:endParaRPr lang="en-US" sz="2200" dirty="0"/>
          </a:p>
          <a:p>
            <a:pPr marL="750888" lvl="1" indent="-287338">
              <a:spcBef>
                <a:spcPts val="700"/>
              </a:spcBef>
            </a:pPr>
            <a:endParaRPr lang="en-US" sz="2200" dirty="0" smtClean="0"/>
          </a:p>
          <a:p>
            <a:pPr marL="750888" lvl="1" indent="-287338">
              <a:spcBef>
                <a:spcPts val="700"/>
              </a:spcBef>
            </a:pPr>
            <a:endParaRPr lang="en-US" sz="2200" dirty="0" smtClean="0"/>
          </a:p>
          <a:p>
            <a:pPr marL="357188" indent="-233363">
              <a:spcBef>
                <a:spcPts val="2000"/>
              </a:spcBef>
            </a:pPr>
            <a:r>
              <a:rPr lang="en-US" sz="2200" dirty="0" smtClean="0"/>
              <a:t>At least </a:t>
            </a:r>
            <a:r>
              <a:rPr lang="en-US" sz="2200" dirty="0" smtClean="0">
                <a:solidFill>
                  <a:srgbClr val="FFFF00"/>
                </a:solidFill>
              </a:rPr>
              <a:t>one value </a:t>
            </a:r>
            <a:r>
              <a:rPr lang="en-US" sz="2200" dirty="0" smtClean="0"/>
              <a:t>is chosen from each block</a:t>
            </a:r>
          </a:p>
          <a:p>
            <a:pPr marL="631508" lvl="1" indent="-233363"/>
            <a:r>
              <a:rPr lang="en-US" sz="2000" dirty="0" smtClean="0"/>
              <a:t>Each value is assumed to be </a:t>
            </a:r>
            <a:r>
              <a:rPr lang="en-US" sz="2000" dirty="0" smtClean="0">
                <a:solidFill>
                  <a:srgbClr val="FFFF00"/>
                </a:solidFill>
              </a:rPr>
              <a:t>equally useful </a:t>
            </a:r>
            <a:r>
              <a:rPr lang="en-US" sz="2000" dirty="0" smtClean="0"/>
              <a:t>for testing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24200" y="3735131"/>
            <a:ext cx="685800" cy="702913"/>
            <a:chOff x="3124200" y="3735131"/>
            <a:chExt cx="685800" cy="702913"/>
          </a:xfrm>
        </p:grpSpPr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3124200" y="3735131"/>
              <a:ext cx="685800" cy="702913"/>
            </a:xfrm>
            <a:custGeom>
              <a:avLst/>
              <a:gdLst>
                <a:gd name="T0" fmla="*/ 624 w 624"/>
                <a:gd name="T1" fmla="*/ 0 h 528"/>
                <a:gd name="T2" fmla="*/ 576 w 624"/>
                <a:gd name="T3" fmla="*/ 240 h 528"/>
                <a:gd name="T4" fmla="*/ 336 w 624"/>
                <a:gd name="T5" fmla="*/ 480 h 528"/>
                <a:gd name="T6" fmla="*/ 0 w 624"/>
                <a:gd name="T7" fmla="*/ 52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528"/>
                <a:gd name="T14" fmla="*/ 624 w 624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528">
                  <a:moveTo>
                    <a:pt x="624" y="0"/>
                  </a:moveTo>
                  <a:cubicBezTo>
                    <a:pt x="624" y="80"/>
                    <a:pt x="624" y="160"/>
                    <a:pt x="576" y="240"/>
                  </a:cubicBezTo>
                  <a:cubicBezTo>
                    <a:pt x="528" y="320"/>
                    <a:pt x="432" y="432"/>
                    <a:pt x="336" y="480"/>
                  </a:cubicBezTo>
                  <a:cubicBezTo>
                    <a:pt x="240" y="528"/>
                    <a:pt x="56" y="520"/>
                    <a:pt x="0" y="528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 b="0" i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168162" y="3777732"/>
              <a:ext cx="474785" cy="335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</a:t>
              </a:r>
              <a:r>
                <a:rPr kumimoji="1" lang="en-US" altLang="zh-CN" b="0" i="1" baseline="-2500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51738" y="3777732"/>
            <a:ext cx="1529862" cy="708238"/>
            <a:chOff x="3651738" y="3777732"/>
            <a:chExt cx="1529862" cy="708238"/>
          </a:xfrm>
        </p:grpSpPr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3651738" y="4209065"/>
              <a:ext cx="1529862" cy="276905"/>
            </a:xfrm>
            <a:custGeom>
              <a:avLst/>
              <a:gdLst>
                <a:gd name="T0" fmla="*/ 0 w 1392"/>
                <a:gd name="T1" fmla="*/ 0 h 208"/>
                <a:gd name="T2" fmla="*/ 288 w 1392"/>
                <a:gd name="T3" fmla="*/ 96 h 208"/>
                <a:gd name="T4" fmla="*/ 912 w 1392"/>
                <a:gd name="T5" fmla="*/ 192 h 208"/>
                <a:gd name="T6" fmla="*/ 1200 w 1392"/>
                <a:gd name="T7" fmla="*/ 192 h 208"/>
                <a:gd name="T8" fmla="*/ 1392 w 1392"/>
                <a:gd name="T9" fmla="*/ 192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2"/>
                <a:gd name="T16" fmla="*/ 0 h 208"/>
                <a:gd name="T17" fmla="*/ 1392 w 1392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2" h="208">
                  <a:moveTo>
                    <a:pt x="0" y="0"/>
                  </a:moveTo>
                  <a:cubicBezTo>
                    <a:pt x="68" y="32"/>
                    <a:pt x="136" y="64"/>
                    <a:pt x="288" y="96"/>
                  </a:cubicBezTo>
                  <a:cubicBezTo>
                    <a:pt x="440" y="128"/>
                    <a:pt x="760" y="176"/>
                    <a:pt x="912" y="192"/>
                  </a:cubicBezTo>
                  <a:cubicBezTo>
                    <a:pt x="1064" y="208"/>
                    <a:pt x="1120" y="192"/>
                    <a:pt x="1200" y="192"/>
                  </a:cubicBezTo>
                  <a:cubicBezTo>
                    <a:pt x="1280" y="192"/>
                    <a:pt x="1360" y="192"/>
                    <a:pt x="1392" y="192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 b="0" i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117731" y="3777732"/>
              <a:ext cx="474785" cy="335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</a:t>
              </a:r>
              <a:r>
                <a:rPr kumimoji="1" lang="en-US" altLang="zh-CN" b="0" i="1" baseline="-2500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</a:t>
              </a:r>
            </a:p>
          </p:txBody>
        </p:sp>
      </p:grp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563815" y="4403431"/>
            <a:ext cx="474785" cy="33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 i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b</a:t>
            </a:r>
            <a:r>
              <a:rPr kumimoji="1" lang="en-US" altLang="zh-CN" b="0" i="1" baseline="-25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538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4128"/>
            <a:ext cx="8534400" cy="5410200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US" sz="2200" dirty="0" smtClean="0"/>
              <a:t>Easy to get started</a:t>
            </a:r>
          </a:p>
          <a:p>
            <a:pPr lvl="1">
              <a:spcBef>
                <a:spcPts val="700"/>
              </a:spcBef>
            </a:pPr>
            <a:r>
              <a:rPr lang="en-US" sz="1800" dirty="0" smtClean="0"/>
              <a:t>Can be applied with no automation and very little training</a:t>
            </a:r>
          </a:p>
          <a:p>
            <a:pPr>
              <a:spcBef>
                <a:spcPts val="1500"/>
              </a:spcBef>
            </a:pPr>
            <a:r>
              <a:rPr lang="en-US" sz="2200" dirty="0" smtClean="0"/>
              <a:t>Easy to </a:t>
            </a:r>
            <a:r>
              <a:rPr lang="en-US" sz="2200" dirty="0" smtClean="0">
                <a:solidFill>
                  <a:srgbClr val="FFFF00"/>
                </a:solidFill>
              </a:rPr>
              <a:t>adjust</a:t>
            </a:r>
            <a:r>
              <a:rPr lang="en-US" sz="2200" dirty="0" smtClean="0"/>
              <a:t> to procedure to get more or fewer tests</a:t>
            </a:r>
          </a:p>
          <a:p>
            <a:pPr>
              <a:spcBef>
                <a:spcPts val="1500"/>
              </a:spcBef>
            </a:pPr>
            <a:r>
              <a:rPr lang="en-US" sz="2200" dirty="0" smtClean="0"/>
              <a:t>No </a:t>
            </a:r>
            <a:r>
              <a:rPr lang="en-US" sz="2200" dirty="0" smtClean="0">
                <a:solidFill>
                  <a:srgbClr val="FFFF00"/>
                </a:solidFill>
              </a:rPr>
              <a:t>implementation knowledge </a:t>
            </a:r>
            <a:r>
              <a:rPr lang="en-US" sz="2200" dirty="0" smtClean="0"/>
              <a:t>is needed</a:t>
            </a:r>
          </a:p>
          <a:p>
            <a:pPr lvl="1">
              <a:spcBef>
                <a:spcPts val="700"/>
              </a:spcBef>
            </a:pPr>
            <a:r>
              <a:rPr lang="en-US" sz="1800" dirty="0" smtClean="0"/>
              <a:t>Just a description of the inputs</a:t>
            </a:r>
          </a:p>
          <a:p>
            <a:pPr>
              <a:spcBef>
                <a:spcPts val="1500"/>
              </a:spcBef>
            </a:pPr>
            <a:r>
              <a:rPr lang="en-US" sz="2200" dirty="0" smtClean="0"/>
              <a:t>Can be </a:t>
            </a:r>
            <a:r>
              <a:rPr lang="en-US" sz="2200" dirty="0" smtClean="0">
                <a:solidFill>
                  <a:srgbClr val="FFFF00"/>
                </a:solidFill>
              </a:rPr>
              <a:t>equally applied </a:t>
            </a:r>
            <a:r>
              <a:rPr lang="en-US" sz="2200" dirty="0" smtClean="0"/>
              <a:t>at several levels of testing</a:t>
            </a:r>
          </a:p>
          <a:p>
            <a:pPr lvl="1">
              <a:spcBef>
                <a:spcPts val="700"/>
              </a:spcBef>
            </a:pPr>
            <a:r>
              <a:rPr lang="en-US" sz="1800" dirty="0" smtClean="0"/>
              <a:t>Unit (inputs from method parameters and non-local variables)</a:t>
            </a:r>
          </a:p>
          <a:p>
            <a:pPr lvl="1">
              <a:spcBef>
                <a:spcPts val="700"/>
              </a:spcBef>
            </a:pPr>
            <a:r>
              <a:rPr lang="en-US" sz="1800" dirty="0" smtClean="0"/>
              <a:t>Integration (inputs from objects representing current state)</a:t>
            </a:r>
          </a:p>
          <a:p>
            <a:pPr lvl="1">
              <a:spcBef>
                <a:spcPts val="700"/>
              </a:spcBef>
            </a:pPr>
            <a:r>
              <a:rPr lang="en-US" sz="1800" dirty="0" smtClean="0"/>
              <a:t>System (user-level inputs to a program)</a:t>
            </a:r>
          </a:p>
          <a:p>
            <a:pPr lvl="1">
              <a:spcBef>
                <a:spcPts val="700"/>
              </a:spcBef>
            </a:pPr>
            <a:endParaRPr lang="en-US" sz="18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1521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ISP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136136"/>
            <a:ext cx="4953000" cy="704088"/>
          </a:xfrm>
          <a:prstGeom prst="rect">
            <a:avLst/>
          </a:prstGeom>
          <a:solidFill>
            <a:srgbClr val="FFD7D6"/>
          </a:solidFill>
          <a:ln w="19050">
            <a:solidFill>
              <a:srgbClr val="FFD7D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0"/>
              </a:spcBef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Apply a test criterion to choose combinations of blocks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5288280"/>
            <a:ext cx="4953000" cy="402336"/>
          </a:xfrm>
          <a:prstGeom prst="rect">
            <a:avLst/>
          </a:prstGeom>
          <a:solidFill>
            <a:srgbClr val="FFD7D6"/>
          </a:solidFill>
          <a:ln w="19050">
            <a:solidFill>
              <a:srgbClr val="FFD7D6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Derive test values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0" y="1066800"/>
            <a:ext cx="293369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41400" indent="-928688">
              <a:spcBef>
                <a:spcPts val="0"/>
              </a:spcBef>
            </a:pPr>
            <a:r>
              <a:rPr lang="en-US" sz="22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Task I: Model </a:t>
            </a:r>
          </a:p>
          <a:p>
            <a:pPr marL="2413000" lvl="3" indent="-1722438">
              <a:spcBef>
                <a:spcPts val="0"/>
              </a:spcBef>
              <a:tabLst>
                <a:tab pos="1193800" algn="l"/>
              </a:tabLst>
            </a:pPr>
            <a:r>
              <a:rPr lang="en-US" sz="22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input </a:t>
            </a:r>
            <a:r>
              <a:rPr lang="en-US" sz="22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domain</a:t>
            </a:r>
          </a:p>
          <a:p>
            <a:pPr marL="303213" lvl="3" indent="-228600">
              <a:spcBef>
                <a:spcPts val="0"/>
              </a:spcBef>
              <a:tabLst>
                <a:tab pos="1193800" algn="l"/>
              </a:tabLst>
            </a:pPr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(choose characteristics and partition)</a:t>
            </a:r>
            <a:endParaRPr lang="en-US" sz="16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5999" y="4191000"/>
            <a:ext cx="304800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0563" indent="-577850">
              <a:spcBef>
                <a:spcPts val="0"/>
              </a:spcBef>
              <a:tabLst>
                <a:tab pos="1193800" algn="l"/>
              </a:tabLst>
            </a:pPr>
            <a:r>
              <a:rPr lang="en-US" sz="2200" b="0" dirty="0" smtClean="0">
                <a:solidFill>
                  <a:srgbClr val="FFD7D6"/>
                </a:solidFill>
                <a:latin typeface="Verdana" charset="0"/>
                <a:ea typeface="Verdana" charset="0"/>
                <a:cs typeface="Verdana" charset="0"/>
              </a:rPr>
              <a:t>Task II: Choose combinations of </a:t>
            </a:r>
            <a:r>
              <a:rPr lang="en-US" sz="2200" b="0" dirty="0" smtClean="0">
                <a:solidFill>
                  <a:srgbClr val="FFD7D6"/>
                </a:solidFill>
                <a:latin typeface="Verdana" charset="0"/>
                <a:ea typeface="Verdana" charset="0"/>
                <a:cs typeface="Verdana" charset="0"/>
              </a:rPr>
              <a:t>values</a:t>
            </a:r>
          </a:p>
          <a:p>
            <a:pPr marL="690563" indent="-577850">
              <a:spcBef>
                <a:spcPts val="0"/>
              </a:spcBef>
              <a:tabLst>
                <a:tab pos="1193800" algn="l"/>
              </a:tabLst>
            </a:pPr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(apply coverage criterion)</a:t>
            </a:r>
            <a:endParaRPr lang="en-US" sz="16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874520"/>
            <a:ext cx="4953000" cy="685800"/>
          </a:xfrm>
          <a:prstGeom prst="rect">
            <a:avLst/>
          </a:prstGeom>
          <a:solidFill>
            <a:srgbClr val="A7FEFF"/>
          </a:solidFill>
          <a:ln w="19050">
            <a:solidFill>
              <a:srgbClr val="A7FEFF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Identify parameters, return types, return values, exceptional behavior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066800"/>
            <a:ext cx="4953000" cy="393192"/>
          </a:xfrm>
          <a:prstGeom prst="rect">
            <a:avLst/>
          </a:prstGeom>
          <a:solidFill>
            <a:srgbClr val="A7FEFF"/>
          </a:solidFill>
          <a:ln w="19050">
            <a:solidFill>
              <a:srgbClr val="A7FEFF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Identify testable functions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971800"/>
            <a:ext cx="4953000" cy="393192"/>
          </a:xfrm>
          <a:prstGeom prst="rect">
            <a:avLst/>
          </a:prstGeom>
          <a:solidFill>
            <a:srgbClr val="A7FEFF"/>
          </a:solidFill>
          <a:ln w="19050">
            <a:solidFill>
              <a:srgbClr val="A7FEFF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Model the input domain</a:t>
            </a:r>
            <a:endParaRPr lang="en-US" sz="2000" b="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76200" y="3886200"/>
            <a:ext cx="89534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>
            <a:off x="2743200" y="3439940"/>
            <a:ext cx="152400" cy="621792"/>
          </a:xfrm>
          <a:prstGeom prst="downArrow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2743200" y="2624328"/>
            <a:ext cx="152400" cy="303549"/>
          </a:xfrm>
          <a:prstGeom prst="downArrow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2743200" y="1524000"/>
            <a:ext cx="152400" cy="303549"/>
          </a:xfrm>
          <a:prstGeom prst="downArrow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2743200" y="4922520"/>
            <a:ext cx="152400" cy="301752"/>
          </a:xfrm>
          <a:prstGeom prst="downArrow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98064" y="3477768"/>
            <a:ext cx="411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41400" indent="-928688">
              <a:spcBef>
                <a:spcPts val="0"/>
              </a:spcBef>
            </a:pP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Input Domain Model </a:t>
            </a:r>
            <a:r>
              <a:rPr lang="en-US" sz="18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(IDMs)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52400" y="2855976"/>
            <a:ext cx="5577840" cy="61999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638800" y="2743200"/>
            <a:ext cx="3124199" cy="57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-1588">
              <a:lnSpc>
                <a:spcPts val="1900"/>
              </a:lnSpc>
              <a:spcBef>
                <a:spcPts val="0"/>
              </a:spcBef>
            </a:pPr>
            <a:r>
              <a:rPr lang="en-US" sz="18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The most creative design step in using ISP</a:t>
            </a:r>
            <a:endParaRPr lang="en-US" sz="1800" b="0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98064" y="4876800"/>
            <a:ext cx="411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41400" indent="-928688">
              <a:spcBef>
                <a:spcPts val="0"/>
              </a:spcBef>
            </a:pP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Test requirements (TRs)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2743200" y="5732457"/>
            <a:ext cx="152400" cy="301752"/>
          </a:xfrm>
          <a:prstGeom prst="downArrow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798064" y="5715000"/>
            <a:ext cx="1697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41400" indent="-928688">
              <a:spcBef>
                <a:spcPts val="0"/>
              </a:spcBef>
            </a:pP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Test cases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09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  <p:bldP spid="15" grpId="0"/>
      <p:bldP spid="4" grpId="0" animBg="1"/>
      <p:bldP spid="5" grpId="0" animBg="1"/>
      <p:bldP spid="7" grpId="0" animBg="1"/>
      <p:bldP spid="20" grpId="0" animBg="1"/>
      <p:bldP spid="21" grpId="0" animBg="1"/>
      <p:bldP spid="22" grpId="0" animBg="1"/>
      <p:bldP spid="24" grpId="0" animBg="1"/>
      <p:bldP spid="26" grpId="1"/>
      <p:bldP spid="27" grpId="0" animBg="1"/>
      <p:bldP spid="28" grpId="1"/>
      <p:bldP spid="31" grpId="0"/>
      <p:bldP spid="32" grpId="0" animBg="1"/>
      <p:bldP spid="33" grpId="0"/>
    </p:bld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C7ABAC5F-4A0E-2945-8E91-432D26F03F04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387DAE7-F204-0A40-B45D-254ADC6404E4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9A2F069E-738A-A64D-AEE1-F63CFCD9A603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885DFEA-43E3-0B48-8D74-E587D3CD9401}"/>
    </a:ext>
  </a:extLst>
</a:theme>
</file>

<file path=ppt/theme/theme5.xml><?xml version="1.0" encoding="utf-8"?>
<a:theme xmlns:a="http://schemas.openxmlformats.org/drawingml/2006/main" name="Vie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noFill/>
        <a:ln w="57150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151CCBC9-1AC2-E444-A635-887FFDF05CC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swtest-template</Template>
  <TotalTime>42010</TotalTime>
  <Words>2577</Words>
  <Application>Microsoft Macintosh PowerPoint</Application>
  <PresentationFormat>On-screen Show (4:3)</PresentationFormat>
  <Paragraphs>642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28</vt:i4>
      </vt:variant>
    </vt:vector>
  </HeadingPairs>
  <TitlesOfParts>
    <vt:vector size="44" baseType="lpstr">
      <vt:lpstr>Apple Braille</vt:lpstr>
      <vt:lpstr>Arial Unicode MS</vt:lpstr>
      <vt:lpstr>Calibri</vt:lpstr>
      <vt:lpstr>Century Schoolbook</vt:lpstr>
      <vt:lpstr>Courier</vt:lpstr>
      <vt:lpstr>Courier New</vt:lpstr>
      <vt:lpstr>Gill Sans MT</vt:lpstr>
      <vt:lpstr>Times New Roman</vt:lpstr>
      <vt:lpstr>Verdana</vt:lpstr>
      <vt:lpstr>Wingdings 2</vt:lpstr>
      <vt:lpstr>Arial</vt:lpstr>
      <vt:lpstr>3_Custom Design</vt:lpstr>
      <vt:lpstr>2_Custom Design</vt:lpstr>
      <vt:lpstr>1_Custom Design</vt:lpstr>
      <vt:lpstr>Custom Design</vt:lpstr>
      <vt:lpstr>View</vt:lpstr>
      <vt:lpstr>Input Space Partition Testing  CS 4501 / 6501  Software Testing</vt:lpstr>
      <vt:lpstr>Structures for Criteria-Based Testing</vt:lpstr>
      <vt:lpstr>Today’s Objectives</vt:lpstr>
      <vt:lpstr>Software Testing</vt:lpstr>
      <vt:lpstr>Input Domains</vt:lpstr>
      <vt:lpstr>Example Input Domains</vt:lpstr>
      <vt:lpstr>Overview: ISP</vt:lpstr>
      <vt:lpstr>Benefits of ISP</vt:lpstr>
      <vt:lpstr>Applying ISP</vt:lpstr>
      <vt:lpstr>Modeling the Input Domain</vt:lpstr>
      <vt:lpstr>Design Characteristics</vt:lpstr>
      <vt:lpstr>Partition Characteristics </vt:lpstr>
      <vt:lpstr>Identify Values</vt:lpstr>
      <vt:lpstr>Interface-based Example1</vt:lpstr>
      <vt:lpstr>Interface-based Example1 (cont)</vt:lpstr>
      <vt:lpstr>Interface-based Example1 (cont)</vt:lpstr>
      <vt:lpstr>Functionality-based Example1</vt:lpstr>
      <vt:lpstr>Functionality-based Example1 (cont)</vt:lpstr>
      <vt:lpstr>Functionality-based Example1 (cont)</vt:lpstr>
      <vt:lpstr>Interface-based Example2</vt:lpstr>
      <vt:lpstr>Interface-based Example2 (cont)</vt:lpstr>
      <vt:lpstr>Interface-based Example2 (cont)</vt:lpstr>
      <vt:lpstr>Interface-based Example2 (cont)</vt:lpstr>
      <vt:lpstr>Functionality-based Example2</vt:lpstr>
      <vt:lpstr>Functionality-based Example2 (cont)</vt:lpstr>
      <vt:lpstr>Functionality-based Example2 (cont)</vt:lpstr>
      <vt:lpstr>ISP Task I Summary</vt:lpstr>
      <vt:lpstr>What’s Next?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  CS 4501 / 6501  Software Testing</dc:title>
  <dc:subject/>
  <dc:creator>Microsoft Office User</dc:creator>
  <cp:keywords/>
  <dc:description/>
  <cp:lastModifiedBy>Microsoft Office User</cp:lastModifiedBy>
  <cp:revision>2533</cp:revision>
  <cp:lastPrinted>2017-06-01T12:36:04Z</cp:lastPrinted>
  <dcterms:created xsi:type="dcterms:W3CDTF">2017-07-01T01:04:54Z</dcterms:created>
  <dcterms:modified xsi:type="dcterms:W3CDTF">2017-09-21T14:48:43Z</dcterms:modified>
  <cp:category/>
</cp:coreProperties>
</file>