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33"/>
  </p:notesMasterIdLst>
  <p:handoutMasterIdLst>
    <p:handoutMasterId r:id="rId34"/>
  </p:handoutMasterIdLst>
  <p:sldIdLst>
    <p:sldId id="262" r:id="rId6"/>
    <p:sldId id="644" r:id="rId7"/>
    <p:sldId id="617" r:id="rId8"/>
    <p:sldId id="653" r:id="rId9"/>
    <p:sldId id="667" r:id="rId10"/>
    <p:sldId id="668" r:id="rId11"/>
    <p:sldId id="671" r:id="rId12"/>
    <p:sldId id="672" r:id="rId13"/>
    <p:sldId id="670" r:id="rId14"/>
    <p:sldId id="674" r:id="rId15"/>
    <p:sldId id="681" r:id="rId16"/>
    <p:sldId id="669" r:id="rId17"/>
    <p:sldId id="685" r:id="rId18"/>
    <p:sldId id="682" r:id="rId19"/>
    <p:sldId id="683" r:id="rId20"/>
    <p:sldId id="686" r:id="rId21"/>
    <p:sldId id="687" r:id="rId22"/>
    <p:sldId id="688" r:id="rId23"/>
    <p:sldId id="690" r:id="rId24"/>
    <p:sldId id="676" r:id="rId25"/>
    <p:sldId id="691" r:id="rId26"/>
    <p:sldId id="692" r:id="rId27"/>
    <p:sldId id="693" r:id="rId28"/>
    <p:sldId id="679" r:id="rId29"/>
    <p:sldId id="694" r:id="rId30"/>
    <p:sldId id="695" r:id="rId31"/>
    <p:sldId id="643" r:id="rId32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FF"/>
    <a:srgbClr val="FFFFFF"/>
    <a:srgbClr val="000099"/>
    <a:srgbClr val="FFFD78"/>
    <a:srgbClr val="A7FEFF"/>
    <a:srgbClr val="00FF00"/>
    <a:srgbClr val="D5FC79"/>
    <a:srgbClr val="FFD7D6"/>
    <a:srgbClr val="73FBA9"/>
    <a:srgbClr val="FFA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8" autoAdjust="0"/>
    <p:restoredTop sz="91530" autoAdjust="0"/>
  </p:normalViewPr>
  <p:slideViewPr>
    <p:cSldViewPr>
      <p:cViewPr>
        <p:scale>
          <a:sx n="71" d="100"/>
          <a:sy n="71" d="100"/>
        </p:scale>
        <p:origin x="2472" y="840"/>
      </p:cViewPr>
      <p:guideLst>
        <p:guide orient="horz" pos="2688"/>
        <p:guide pos="1824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3" d="100"/>
        <a:sy n="173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tests is the product</a:t>
            </a:r>
            <a:r>
              <a:rPr lang="en-US" baseline="0" dirty="0" smtClean="0"/>
              <a:t> of the number of blocks in each characteristic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1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9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tests is the number of blocks</a:t>
            </a:r>
            <a:r>
              <a:rPr lang="en-US" baseline="0" dirty="0" smtClean="0"/>
              <a:t> in the largest characteristic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3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tests is 1</a:t>
            </a:r>
            <a:r>
              <a:rPr lang="en-US" baseline="0" dirty="0" smtClean="0"/>
              <a:t> base test + one test for each remaining (non-base) block for each partition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9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4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1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FSM = Finite State Machine</a:t>
            </a:r>
          </a:p>
          <a:p>
            <a:r>
              <a:rPr lang="en-US" dirty="0" smtClean="0"/>
              <a:t>DNF = Disjunctive</a:t>
            </a:r>
            <a:r>
              <a:rPr lang="en-US" baseline="0" dirty="0" smtClean="0"/>
              <a:t> Normal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3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5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308" lvl="0" indent="-233363"/>
            <a:r>
              <a:rPr lang="en-US" sz="1900" dirty="0" smtClean="0"/>
              <a:t>Characteristics should be based on the input domain</a:t>
            </a:r>
          </a:p>
          <a:p>
            <a:pPr marL="174308" lvl="0" indent="-233363">
              <a:spcBef>
                <a:spcPts val="0"/>
              </a:spcBef>
            </a:pPr>
            <a:r>
              <a:rPr lang="en-US" sz="1900" dirty="0" smtClean="0"/>
              <a:t>Program source should be used with graph or logic criteria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6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Once the characteristics and partitions are defined, the next step is to choose test values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interfaced-based example2 from previous lecture as a running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7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these 3 criteria, not the rest</a:t>
            </a:r>
            <a:r>
              <a:rPr lang="en-US" baseline="0" dirty="0" smtClean="0"/>
              <a:t>?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Subsumption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ECC – weak, PWC and TWC stronger but not as widely used as BCC and MBCC – due to time limitation, we’ll look in detail </a:t>
            </a:r>
            <a:r>
              <a:rPr lang="en-US" baseline="0" dirty="0" err="1" smtClean="0"/>
              <a:t>ACoC</a:t>
            </a:r>
            <a:r>
              <a:rPr lang="en-US" baseline="0" dirty="0" smtClean="0"/>
              <a:t>, BCC, and MBCC – refer to the book for ECC, PWC, and TWC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Widely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76200" y="1066800"/>
            <a:ext cx="92202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ISP </a:t>
            </a:r>
            <a:r>
              <a:rPr lang="en-US" sz="5000" b="1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Coverage Criteria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Combinations (</a:t>
            </a:r>
            <a:r>
              <a:rPr lang="en-US" dirty="0" err="1" smtClean="0"/>
              <a:t>ACoC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1"/>
            <a:ext cx="8305800" cy="3657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Max number of tests =</a:t>
            </a:r>
          </a:p>
          <a:p>
            <a:endParaRPr lang="en-US" sz="2000" dirty="0" smtClean="0"/>
          </a:p>
          <a:p>
            <a:r>
              <a:rPr lang="en-US" sz="2000" dirty="0" smtClean="0"/>
              <a:t>More tests </a:t>
            </a:r>
            <a:r>
              <a:rPr lang="en-US" sz="2000" dirty="0" smtClean="0">
                <a:sym typeface="Wingdings"/>
              </a:rPr>
              <a:t> likely to find more faults</a:t>
            </a:r>
          </a:p>
          <a:p>
            <a:r>
              <a:rPr lang="en-US" sz="2000" dirty="0" smtClean="0">
                <a:sym typeface="Wingdings"/>
              </a:rPr>
              <a:t>More tests than necessary </a:t>
            </a:r>
          </a:p>
          <a:p>
            <a:r>
              <a:rPr lang="en-US" sz="2000" dirty="0"/>
              <a:t>Impractical when more than two or three partitions are defined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2336" y="1170217"/>
            <a:ext cx="8305800" cy="810984"/>
          </a:xfrm>
          <a:prstGeom prst="rect">
            <a:avLst/>
          </a:prstGeom>
          <a:solidFill>
            <a:srgbClr val="000099"/>
          </a:solidFill>
          <a:ln>
            <a:solidFill>
              <a:srgbClr val="FFFD78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0" fontAlgn="auto">
              <a:buNone/>
            </a:pPr>
            <a:r>
              <a:rPr lang="en-US" sz="2200" b="0" i="1" dirty="0" smtClean="0">
                <a:solidFill>
                  <a:srgbClr val="FFFF00"/>
                </a:solidFill>
              </a:rPr>
              <a:t>All combinations of blocks from all characteristics must be used </a:t>
            </a:r>
            <a:endParaRPr lang="en-US" sz="2200" b="0" i="1" dirty="0">
              <a:solidFill>
                <a:srgbClr val="FFFF00"/>
              </a:solidFill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733800" y="2209800"/>
            <a:ext cx="1584324" cy="650875"/>
            <a:chOff x="1779" y="3529"/>
            <a:chExt cx="998" cy="41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79" y="3550"/>
              <a:ext cx="3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i="1" dirty="0">
                  <a:solidFill>
                    <a:srgbClr val="FFFF00"/>
                  </a:solidFill>
                  <a:sym typeface="Symbol" pitchFamily="18" charset="2"/>
                </a:rPr>
                <a:t></a:t>
              </a:r>
              <a:endParaRPr lang="en-US" altLang="en-US" sz="3200" i="1" baseline="-25000" dirty="0">
                <a:solidFill>
                  <a:srgbClr val="FFFF00"/>
                </a:solidFill>
                <a:sym typeface="Symbol" pitchFamily="18" charset="2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061" y="3529"/>
              <a:ext cx="2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solidFill>
                    <a:srgbClr val="FFFF00"/>
                  </a:solidFill>
                </a:rPr>
                <a:t>Q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055" y="3726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FF00"/>
                  </a:solidFill>
                </a:rPr>
                <a:t>i=1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315" y="3608"/>
              <a:ext cx="4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 dirty="0">
                  <a:solidFill>
                    <a:srgbClr val="FFFF00"/>
                  </a:solidFill>
                </a:rPr>
                <a:t>(B</a:t>
              </a:r>
              <a:r>
                <a:rPr lang="en-US" altLang="en-US" i="1" baseline="-25000" dirty="0">
                  <a:solidFill>
                    <a:srgbClr val="FFFF00"/>
                  </a:solidFill>
                </a:rPr>
                <a:t>i</a:t>
              </a:r>
              <a:r>
                <a:rPr lang="en-US" altLang="en-US" i="1" dirty="0">
                  <a:solidFill>
                    <a:srgbClr val="FFFF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9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ACoC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2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Applying </a:t>
            </a:r>
            <a:r>
              <a:rPr lang="en-US" sz="2200" dirty="0" err="1" smtClean="0">
                <a:solidFill>
                  <a:srgbClr val="FFFF00"/>
                </a:solidFill>
              </a:rPr>
              <a:t>ACoC</a:t>
            </a:r>
            <a:r>
              <a:rPr lang="en-US" sz="2200" dirty="0" smtClean="0">
                <a:solidFill>
                  <a:srgbClr val="FFFF00"/>
                </a:solidFill>
              </a:rPr>
              <a:t> to derive test requirements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380702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A1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9710" y="1773936"/>
            <a:ext cx="423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C3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C4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212538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B1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69710" y="2855893"/>
            <a:ext cx="423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C3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C4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322867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B2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9710" y="3998893"/>
            <a:ext cx="423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C3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C4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437167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B3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69710" y="5141893"/>
            <a:ext cx="423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C3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is-I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C4</a:t>
            </a:r>
            <a:endParaRPr lang="pt-BR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0600" y="551467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B4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12510" y="1981200"/>
            <a:ext cx="457200" cy="567561"/>
            <a:chOff x="1488710" y="1981200"/>
            <a:chExt cx="457200" cy="567561"/>
          </a:xfrm>
        </p:grpSpPr>
        <p:cxnSp>
          <p:nvCxnSpPr>
            <p:cNvPr id="34" name="Straight Arrow Connector 33"/>
            <p:cNvCxnSpPr>
              <a:stCxn id="17" idx="3"/>
            </p:cNvCxnSpPr>
            <p:nvPr/>
          </p:nvCxnSpPr>
          <p:spPr>
            <a:xfrm flipV="1">
              <a:off x="1488710" y="1981200"/>
              <a:ext cx="457200" cy="298073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3"/>
            </p:cNvCxnSpPr>
            <p:nvPr/>
          </p:nvCxnSpPr>
          <p:spPr>
            <a:xfrm flipV="1">
              <a:off x="1488710" y="2154622"/>
              <a:ext cx="457200" cy="12465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3"/>
            </p:cNvCxnSpPr>
            <p:nvPr/>
          </p:nvCxnSpPr>
          <p:spPr>
            <a:xfrm>
              <a:off x="1488710" y="2279273"/>
              <a:ext cx="457200" cy="4877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3"/>
            </p:cNvCxnSpPr>
            <p:nvPr/>
          </p:nvCxnSpPr>
          <p:spPr>
            <a:xfrm>
              <a:off x="1488710" y="2279273"/>
              <a:ext cx="457200" cy="26948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412510" y="3084787"/>
            <a:ext cx="457200" cy="567561"/>
            <a:chOff x="1488710" y="1981200"/>
            <a:chExt cx="457200" cy="567561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488710" y="1981200"/>
              <a:ext cx="457200" cy="298073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488710" y="2154622"/>
              <a:ext cx="457200" cy="12465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488710" y="2279273"/>
              <a:ext cx="457200" cy="4877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488710" y="2279273"/>
              <a:ext cx="457200" cy="26948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412510" y="4204138"/>
            <a:ext cx="457200" cy="567561"/>
            <a:chOff x="1488710" y="1981200"/>
            <a:chExt cx="457200" cy="5675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1488710" y="1981200"/>
              <a:ext cx="457200" cy="298073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488710" y="2154622"/>
              <a:ext cx="457200" cy="12465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488710" y="2279273"/>
              <a:ext cx="457200" cy="4877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488710" y="2279273"/>
              <a:ext cx="457200" cy="26948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412510" y="5339256"/>
            <a:ext cx="457200" cy="567561"/>
            <a:chOff x="1488710" y="1981200"/>
            <a:chExt cx="457200" cy="567561"/>
          </a:xfrm>
        </p:grpSpPr>
        <p:cxnSp>
          <p:nvCxnSpPr>
            <p:cNvPr id="54" name="Straight Arrow Connector 53"/>
            <p:cNvCxnSpPr/>
            <p:nvPr/>
          </p:nvCxnSpPr>
          <p:spPr>
            <a:xfrm flipV="1">
              <a:off x="1488710" y="1981200"/>
              <a:ext cx="457200" cy="298073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488710" y="2154622"/>
              <a:ext cx="457200" cy="12465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88710" y="2279273"/>
              <a:ext cx="457200" cy="4877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488710" y="2279273"/>
              <a:ext cx="457200" cy="26948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533400" y="2498989"/>
            <a:ext cx="567559" cy="146719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1" idx="1"/>
          </p:cNvCxnSpPr>
          <p:nvPr/>
        </p:nvCxnSpPr>
        <p:spPr>
          <a:xfrm flipV="1">
            <a:off x="533400" y="3382566"/>
            <a:ext cx="457200" cy="58362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1"/>
          </p:cNvCxnSpPr>
          <p:nvPr/>
        </p:nvCxnSpPr>
        <p:spPr>
          <a:xfrm>
            <a:off x="533400" y="3966184"/>
            <a:ext cx="457200" cy="559382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3400" y="3966184"/>
            <a:ext cx="525155" cy="154649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2362200" y="1773936"/>
            <a:ext cx="2140824" cy="4322064"/>
            <a:chOff x="228600" y="1773936"/>
            <a:chExt cx="2140824" cy="4322064"/>
          </a:xfrm>
        </p:grpSpPr>
        <p:sp>
          <p:nvSpPr>
            <p:cNvPr id="189" name="TextBox 188"/>
            <p:cNvSpPr txBox="1"/>
            <p:nvPr/>
          </p:nvSpPr>
          <p:spPr>
            <a:xfrm>
              <a:off x="228600" y="3807023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A2</a:t>
              </a:r>
              <a:endParaRPr lang="en-US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1066800" y="1773936"/>
              <a:ext cx="1302624" cy="954107"/>
              <a:chOff x="2016490" y="1855375"/>
              <a:chExt cx="1302624" cy="954107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2895600" y="1855375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2016490" y="2206823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B1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1066800" y="2855893"/>
              <a:ext cx="1302624" cy="954107"/>
              <a:chOff x="2016490" y="2971800"/>
              <a:chExt cx="1302624" cy="954107"/>
            </a:xfrm>
          </p:grpSpPr>
          <p:sp>
            <p:nvSpPr>
              <p:cNvPr id="223" name="TextBox 222"/>
              <p:cNvSpPr txBox="1"/>
              <p:nvPr/>
            </p:nvSpPr>
            <p:spPr>
              <a:xfrm>
                <a:off x="2895600" y="2971800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016490" y="3344584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B2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066800" y="3998893"/>
              <a:ext cx="1302624" cy="954107"/>
              <a:chOff x="2016490" y="4138448"/>
              <a:chExt cx="1302624" cy="954107"/>
            </a:xfrm>
          </p:grpSpPr>
          <p:sp>
            <p:nvSpPr>
              <p:cNvPr id="221" name="TextBox 220"/>
              <p:cNvSpPr txBox="1"/>
              <p:nvPr/>
            </p:nvSpPr>
            <p:spPr>
              <a:xfrm>
                <a:off x="2895600" y="4138448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2016490" y="4511232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B3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1066800" y="5141893"/>
              <a:ext cx="1302624" cy="954107"/>
              <a:chOff x="2016490" y="5352393"/>
              <a:chExt cx="1302624" cy="954107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2895600" y="5352393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2016490" y="5725177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B4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1488710" y="1981200"/>
              <a:ext cx="457200" cy="567561"/>
              <a:chOff x="1488710" y="1981200"/>
              <a:chExt cx="457200" cy="567561"/>
            </a:xfrm>
          </p:grpSpPr>
          <p:cxnSp>
            <p:nvCxnSpPr>
              <p:cNvPr id="215" name="Straight Arrow Connector 214"/>
              <p:cNvCxnSpPr>
                <a:stCxn id="226" idx="3"/>
              </p:cNvCxnSpPr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stCxn id="226" idx="3"/>
              </p:cNvCxnSpPr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>
                <a:stCxn id="226" idx="3"/>
              </p:cNvCxnSpPr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stCxn id="226" idx="3"/>
              </p:cNvCxnSpPr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1488710" y="3084787"/>
              <a:ext cx="457200" cy="567561"/>
              <a:chOff x="1488710" y="1981200"/>
              <a:chExt cx="457200" cy="567561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1488710" y="4204138"/>
              <a:ext cx="457200" cy="567561"/>
              <a:chOff x="1488710" y="1981200"/>
              <a:chExt cx="457200" cy="567561"/>
            </a:xfrm>
          </p:grpSpPr>
          <p:cxnSp>
            <p:nvCxnSpPr>
              <p:cNvPr id="207" name="Straight Arrow Connector 206"/>
              <p:cNvCxnSpPr/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>
              <a:off x="1488710" y="5339256"/>
              <a:ext cx="457200" cy="567561"/>
              <a:chOff x="1488710" y="1981200"/>
              <a:chExt cx="457200" cy="567561"/>
            </a:xfrm>
          </p:grpSpPr>
          <p:cxnSp>
            <p:nvCxnSpPr>
              <p:cNvPr id="203" name="Straight Arrow Connector 202"/>
              <p:cNvCxnSpPr/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609600" y="2498989"/>
              <a:ext cx="567559" cy="3013689"/>
              <a:chOff x="1488710" y="812078"/>
              <a:chExt cx="457200" cy="3013689"/>
            </a:xfrm>
          </p:grpSpPr>
          <p:cxnSp>
            <p:nvCxnSpPr>
              <p:cNvPr id="199" name="Straight Arrow Connector 198"/>
              <p:cNvCxnSpPr/>
              <p:nvPr/>
            </p:nvCxnSpPr>
            <p:spPr>
              <a:xfrm flipV="1">
                <a:off x="1488710" y="812078"/>
                <a:ext cx="457200" cy="146719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>
                <a:endCxn id="224" idx="1"/>
              </p:cNvCxnSpPr>
              <p:nvPr/>
            </p:nvCxnSpPr>
            <p:spPr>
              <a:xfrm flipV="1">
                <a:off x="1488710" y="1695655"/>
                <a:ext cx="368300" cy="58362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>
                <a:endCxn id="222" idx="1"/>
              </p:cNvCxnSpPr>
              <p:nvPr/>
            </p:nvCxnSpPr>
            <p:spPr>
              <a:xfrm>
                <a:off x="1488710" y="2279273"/>
                <a:ext cx="368300" cy="55938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>
                <a:off x="1488710" y="2279273"/>
                <a:ext cx="423041" cy="154649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>
            <a:off x="4600560" y="1773936"/>
            <a:ext cx="2140824" cy="4322064"/>
            <a:chOff x="228600" y="1773936"/>
            <a:chExt cx="2140824" cy="4322064"/>
          </a:xfrm>
        </p:grpSpPr>
        <p:sp>
          <p:nvSpPr>
            <p:cNvPr id="228" name="TextBox 227"/>
            <p:cNvSpPr txBox="1"/>
            <p:nvPr/>
          </p:nvSpPr>
          <p:spPr>
            <a:xfrm>
              <a:off x="228600" y="3807023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A3</a:t>
              </a:r>
              <a:endParaRPr lang="en-US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1066800" y="1773936"/>
              <a:ext cx="1302624" cy="954107"/>
              <a:chOff x="2016490" y="1855375"/>
              <a:chExt cx="1302624" cy="954107"/>
            </a:xfrm>
          </p:grpSpPr>
          <p:sp>
            <p:nvSpPr>
              <p:cNvPr id="264" name="TextBox 263"/>
              <p:cNvSpPr txBox="1"/>
              <p:nvPr/>
            </p:nvSpPr>
            <p:spPr>
              <a:xfrm>
                <a:off x="2895600" y="1855375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016490" y="2206823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B1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1066800" y="2855893"/>
              <a:ext cx="1302624" cy="954107"/>
              <a:chOff x="2016490" y="2971800"/>
              <a:chExt cx="1302624" cy="954107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2895600" y="2971800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2016490" y="3344584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B2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1066800" y="3998893"/>
              <a:ext cx="1302624" cy="954107"/>
              <a:chOff x="2016490" y="4138448"/>
              <a:chExt cx="1302624" cy="954107"/>
            </a:xfrm>
          </p:grpSpPr>
          <p:sp>
            <p:nvSpPr>
              <p:cNvPr id="260" name="TextBox 259"/>
              <p:cNvSpPr txBox="1"/>
              <p:nvPr/>
            </p:nvSpPr>
            <p:spPr>
              <a:xfrm>
                <a:off x="2895600" y="4138448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016490" y="4511232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B3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1066800" y="5141893"/>
              <a:ext cx="1302624" cy="954107"/>
              <a:chOff x="2016490" y="5352393"/>
              <a:chExt cx="1302624" cy="954107"/>
            </a:xfrm>
          </p:grpSpPr>
          <p:sp>
            <p:nvSpPr>
              <p:cNvPr id="258" name="TextBox 257"/>
              <p:cNvSpPr txBox="1"/>
              <p:nvPr/>
            </p:nvSpPr>
            <p:spPr>
              <a:xfrm>
                <a:off x="2895600" y="5352393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016490" y="5725177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B4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1488710" y="1981200"/>
              <a:ext cx="457200" cy="567561"/>
              <a:chOff x="1488710" y="1981200"/>
              <a:chExt cx="457200" cy="567561"/>
            </a:xfrm>
          </p:grpSpPr>
          <p:cxnSp>
            <p:nvCxnSpPr>
              <p:cNvPr id="254" name="Straight Arrow Connector 253"/>
              <p:cNvCxnSpPr>
                <a:stCxn id="265" idx="3"/>
              </p:cNvCxnSpPr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>
                <a:stCxn id="265" idx="3"/>
              </p:cNvCxnSpPr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stCxn id="265" idx="3"/>
              </p:cNvCxnSpPr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stCxn id="265" idx="3"/>
              </p:cNvCxnSpPr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/>
            <p:cNvGrpSpPr/>
            <p:nvPr/>
          </p:nvGrpSpPr>
          <p:grpSpPr>
            <a:xfrm>
              <a:off x="1488710" y="3084787"/>
              <a:ext cx="457200" cy="567561"/>
              <a:chOff x="1488710" y="1981200"/>
              <a:chExt cx="457200" cy="567561"/>
            </a:xfrm>
          </p:grpSpPr>
          <p:cxnSp>
            <p:nvCxnSpPr>
              <p:cNvPr id="250" name="Straight Arrow Connector 249"/>
              <p:cNvCxnSpPr/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/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>
              <a:off x="1488710" y="4204138"/>
              <a:ext cx="457200" cy="567561"/>
              <a:chOff x="1488710" y="1981200"/>
              <a:chExt cx="457200" cy="567561"/>
            </a:xfrm>
          </p:grpSpPr>
          <p:cxnSp>
            <p:nvCxnSpPr>
              <p:cNvPr id="246" name="Straight Arrow Connector 245"/>
              <p:cNvCxnSpPr/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/>
              <p:cNvCxnSpPr/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/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/>
              <p:cNvCxnSpPr/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235"/>
            <p:cNvGrpSpPr/>
            <p:nvPr/>
          </p:nvGrpSpPr>
          <p:grpSpPr>
            <a:xfrm>
              <a:off x="1488710" y="5339256"/>
              <a:ext cx="457200" cy="567561"/>
              <a:chOff x="1488710" y="1981200"/>
              <a:chExt cx="457200" cy="567561"/>
            </a:xfrm>
          </p:grpSpPr>
          <p:cxnSp>
            <p:nvCxnSpPr>
              <p:cNvPr id="242" name="Straight Arrow Connector 241"/>
              <p:cNvCxnSpPr/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/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609600" y="2498989"/>
              <a:ext cx="567559" cy="3013689"/>
              <a:chOff x="1488710" y="812078"/>
              <a:chExt cx="457200" cy="3013689"/>
            </a:xfrm>
          </p:grpSpPr>
          <p:cxnSp>
            <p:nvCxnSpPr>
              <p:cNvPr id="238" name="Straight Arrow Connector 237"/>
              <p:cNvCxnSpPr/>
              <p:nvPr/>
            </p:nvCxnSpPr>
            <p:spPr>
              <a:xfrm flipV="1">
                <a:off x="1488710" y="812078"/>
                <a:ext cx="457200" cy="146719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>
                <a:endCxn id="263" idx="1"/>
              </p:cNvCxnSpPr>
              <p:nvPr/>
            </p:nvCxnSpPr>
            <p:spPr>
              <a:xfrm flipV="1">
                <a:off x="1488710" y="1695655"/>
                <a:ext cx="368300" cy="58362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endCxn id="261" idx="1"/>
              </p:cNvCxnSpPr>
              <p:nvPr/>
            </p:nvCxnSpPr>
            <p:spPr>
              <a:xfrm>
                <a:off x="1488710" y="2279273"/>
                <a:ext cx="368300" cy="55938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>
                <a:off x="1488710" y="2279273"/>
                <a:ext cx="423041" cy="154649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6" name="Group 265"/>
          <p:cNvGrpSpPr/>
          <p:nvPr/>
        </p:nvGrpSpPr>
        <p:grpSpPr>
          <a:xfrm>
            <a:off x="6850776" y="1773936"/>
            <a:ext cx="2140824" cy="4322064"/>
            <a:chOff x="228600" y="1773936"/>
            <a:chExt cx="2140824" cy="4322064"/>
          </a:xfrm>
        </p:grpSpPr>
        <p:sp>
          <p:nvSpPr>
            <p:cNvPr id="267" name="TextBox 266"/>
            <p:cNvSpPr txBox="1"/>
            <p:nvPr/>
          </p:nvSpPr>
          <p:spPr>
            <a:xfrm>
              <a:off x="228600" y="3807023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A4</a:t>
              </a:r>
              <a:endParaRPr lang="en-US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1066800" y="1773936"/>
              <a:ext cx="1302624" cy="954107"/>
              <a:chOff x="2016490" y="1855375"/>
              <a:chExt cx="1302624" cy="954107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2895600" y="1855375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2016490" y="2206823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B1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1066800" y="2855893"/>
              <a:ext cx="1302624" cy="954107"/>
              <a:chOff x="2016490" y="2971800"/>
              <a:chExt cx="1302624" cy="954107"/>
            </a:xfrm>
          </p:grpSpPr>
          <p:sp>
            <p:nvSpPr>
              <p:cNvPr id="301" name="TextBox 300"/>
              <p:cNvSpPr txBox="1"/>
              <p:nvPr/>
            </p:nvSpPr>
            <p:spPr>
              <a:xfrm>
                <a:off x="2895600" y="2971800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2016490" y="3344584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B2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1066800" y="3998893"/>
              <a:ext cx="1302624" cy="954107"/>
              <a:chOff x="2016490" y="4138448"/>
              <a:chExt cx="1302624" cy="954107"/>
            </a:xfrm>
          </p:grpSpPr>
          <p:sp>
            <p:nvSpPr>
              <p:cNvPr id="299" name="TextBox 298"/>
              <p:cNvSpPr txBox="1"/>
              <p:nvPr/>
            </p:nvSpPr>
            <p:spPr>
              <a:xfrm>
                <a:off x="2895600" y="4138448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2016490" y="4511232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B3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1066800" y="5141893"/>
              <a:ext cx="1302624" cy="954107"/>
              <a:chOff x="2016490" y="5352393"/>
              <a:chExt cx="1302624" cy="954107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2895600" y="5352393"/>
                <a:ext cx="4235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C1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C2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C3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r>
                  <a:rPr lang="is-IS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C4</a:t>
                </a:r>
                <a:endParaRPr lang="pt-BR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016490" y="5725177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B4</a:t>
                </a:r>
                <a:endParaRPr 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1488710" y="1981200"/>
              <a:ext cx="457200" cy="567561"/>
              <a:chOff x="1488710" y="1981200"/>
              <a:chExt cx="457200" cy="567561"/>
            </a:xfrm>
          </p:grpSpPr>
          <p:cxnSp>
            <p:nvCxnSpPr>
              <p:cNvPr id="293" name="Straight Arrow Connector 292"/>
              <p:cNvCxnSpPr>
                <a:stCxn id="304" idx="3"/>
              </p:cNvCxnSpPr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>
                <a:stCxn id="304" idx="3"/>
              </p:cNvCxnSpPr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>
                <a:stCxn id="304" idx="3"/>
              </p:cNvCxnSpPr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>
                <a:stCxn id="304" idx="3"/>
              </p:cNvCxnSpPr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/>
          </p:nvGrpSpPr>
          <p:grpSpPr>
            <a:xfrm>
              <a:off x="1488710" y="3084787"/>
              <a:ext cx="457200" cy="567561"/>
              <a:chOff x="1488710" y="1981200"/>
              <a:chExt cx="457200" cy="567561"/>
            </a:xfrm>
          </p:grpSpPr>
          <p:cxnSp>
            <p:nvCxnSpPr>
              <p:cNvPr id="289" name="Straight Arrow Connector 288"/>
              <p:cNvCxnSpPr/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/>
            <p:cNvGrpSpPr/>
            <p:nvPr/>
          </p:nvGrpSpPr>
          <p:grpSpPr>
            <a:xfrm>
              <a:off x="1488710" y="4204138"/>
              <a:ext cx="457200" cy="567561"/>
              <a:chOff x="1488710" y="1981200"/>
              <a:chExt cx="457200" cy="567561"/>
            </a:xfrm>
          </p:grpSpPr>
          <p:cxnSp>
            <p:nvCxnSpPr>
              <p:cNvPr id="285" name="Straight Arrow Connector 284"/>
              <p:cNvCxnSpPr/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 274"/>
            <p:cNvGrpSpPr/>
            <p:nvPr/>
          </p:nvGrpSpPr>
          <p:grpSpPr>
            <a:xfrm>
              <a:off x="1488710" y="5339256"/>
              <a:ext cx="457200" cy="567561"/>
              <a:chOff x="1488710" y="1981200"/>
              <a:chExt cx="457200" cy="567561"/>
            </a:xfrm>
          </p:grpSpPr>
          <p:cxnSp>
            <p:nvCxnSpPr>
              <p:cNvPr id="281" name="Straight Arrow Connector 280"/>
              <p:cNvCxnSpPr/>
              <p:nvPr/>
            </p:nvCxnSpPr>
            <p:spPr>
              <a:xfrm flipV="1">
                <a:off x="1488710" y="1981200"/>
                <a:ext cx="457200" cy="2980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 flipV="1">
                <a:off x="1488710" y="2154622"/>
                <a:ext cx="457200" cy="1246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>
                <a:off x="1488710" y="2279273"/>
                <a:ext cx="457200" cy="4877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/>
              <p:nvPr/>
            </p:nvCxnSpPr>
            <p:spPr>
              <a:xfrm>
                <a:off x="1488710" y="2279273"/>
                <a:ext cx="457200" cy="2694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oup 275"/>
            <p:cNvGrpSpPr/>
            <p:nvPr/>
          </p:nvGrpSpPr>
          <p:grpSpPr>
            <a:xfrm>
              <a:off x="609600" y="2498989"/>
              <a:ext cx="567559" cy="3013689"/>
              <a:chOff x="1488710" y="812078"/>
              <a:chExt cx="457200" cy="3013689"/>
            </a:xfrm>
          </p:grpSpPr>
          <p:cxnSp>
            <p:nvCxnSpPr>
              <p:cNvPr id="277" name="Straight Arrow Connector 276"/>
              <p:cNvCxnSpPr/>
              <p:nvPr/>
            </p:nvCxnSpPr>
            <p:spPr>
              <a:xfrm flipV="1">
                <a:off x="1488710" y="812078"/>
                <a:ext cx="457200" cy="146719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>
                <a:endCxn id="302" idx="1"/>
              </p:cNvCxnSpPr>
              <p:nvPr/>
            </p:nvCxnSpPr>
            <p:spPr>
              <a:xfrm flipV="1">
                <a:off x="1488710" y="1695655"/>
                <a:ext cx="368300" cy="58362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endCxn id="300" idx="1"/>
              </p:cNvCxnSpPr>
              <p:nvPr/>
            </p:nvCxnSpPr>
            <p:spPr>
              <a:xfrm>
                <a:off x="1488710" y="2279273"/>
                <a:ext cx="368300" cy="55938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>
                <a:off x="1488710" y="2279273"/>
                <a:ext cx="423041" cy="154649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913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ACoC</a:t>
            </a:r>
            <a:r>
              <a:rPr lang="en-US" dirty="0" smtClean="0"/>
              <a:t> – Example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sz="3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39624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2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Test requirements</a:t>
            </a:r>
            <a:r>
              <a:rPr lang="en-US" sz="2200" dirty="0" smtClean="0"/>
              <a:t>: 4*4*4 = 64 tests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4335" y="1905000"/>
            <a:ext cx="2533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This is almost certainly more than we need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4335" y="3102787"/>
            <a:ext cx="24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Only 8 are valid </a:t>
            </a:r>
          </a:p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(all sides greater than zero)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048" y="1560731"/>
            <a:ext cx="2651760" cy="46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5048" y="2606040"/>
            <a:ext cx="2651760" cy="46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524000"/>
            <a:ext cx="5378740" cy="4185761"/>
            <a:chOff x="762000" y="1834039"/>
            <a:chExt cx="5378740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1834039"/>
              <a:ext cx="1317990" cy="4185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A1, B1,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B1,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B1,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B1,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(A1, 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en-US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21782" y="1834039"/>
              <a:ext cx="1317990" cy="4185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(A2,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81564" y="1834039"/>
              <a:ext cx="1317990" cy="4185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(A3,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2750" y="1834039"/>
              <a:ext cx="1317990" cy="4185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</a:t>
              </a:r>
              <a:r>
                <a:rPr lang="is-IS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B</a:t>
              </a:r>
              <a:r>
                <a:rPr lang="cs-CZ" sz="14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3,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C1)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(A4, B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4,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6324600" y="1371600"/>
            <a:ext cx="0" cy="441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ACoC</a:t>
            </a:r>
            <a:r>
              <a:rPr lang="en-US" dirty="0" smtClean="0"/>
              <a:t> – Example</a:t>
            </a:r>
            <a:r>
              <a:rPr lang="en-US" sz="3400" b="0" dirty="0" smtClean="0"/>
              <a:t>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39624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200"/>
              </a:spcBef>
            </a:pPr>
            <a:r>
              <a:rPr lang="en-US" sz="2200" dirty="0" smtClean="0"/>
              <a:t>Substituting test values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358775" lvl="1" indent="-342900">
              <a:spcBef>
                <a:spcPts val="1200"/>
              </a:spcBef>
            </a:pPr>
            <a:endParaRPr lang="en-US" sz="2200" dirty="0" smtClean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048" y="1484531"/>
            <a:ext cx="2651760" cy="46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5048" y="2514600"/>
            <a:ext cx="2651760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447800"/>
            <a:ext cx="5293780" cy="4093428"/>
            <a:chOff x="762000" y="1834039"/>
            <a:chExt cx="5293780" cy="4093428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1834039"/>
              <a:ext cx="1109599" cy="409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en-US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21782" y="1834039"/>
              <a:ext cx="1109599" cy="409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(1,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81564" y="1834039"/>
              <a:ext cx="1109599" cy="409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(0,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2750" y="1834039"/>
              <a:ext cx="1233030" cy="409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2</a:t>
              </a:r>
              <a:r>
                <a:rPr lang="cs-CZ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fi-FI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endParaRPr lang="pt-BR" sz="1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2)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0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pt-BR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ru-RU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-1</a:t>
              </a:r>
              <a:r>
                <a:rPr lang="is-IS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pt-BR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7200" y="5638800"/>
            <a:ext cx="8202168" cy="649224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61913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Different choices of values from the same block are equivalent from a testing perspective. Thus, we need only one value from each block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4335" y="2685871"/>
            <a:ext cx="249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Refining TRs by eliminating redundant and infeasible tests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4335" y="1438870"/>
            <a:ext cx="24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Substituting values before refining TRs</a:t>
            </a:r>
          </a:p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Wingdings"/>
              </a:rPr>
              <a:t> Useless tests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4335" y="4191000"/>
            <a:ext cx="24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Always refine TRs </a:t>
            </a:r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before</a:t>
            </a: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deriving test values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324600" y="1371600"/>
            <a:ext cx="0" cy="40782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2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4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Choice (ECC)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1"/>
            <a:ext cx="8305800" cy="3657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Max number of tests =</a:t>
            </a:r>
          </a:p>
          <a:p>
            <a:endParaRPr lang="en-US" sz="2000" dirty="0" smtClean="0"/>
          </a:p>
          <a:p>
            <a:r>
              <a:rPr lang="en-US" sz="2000" dirty="0"/>
              <a:t>Flexibility in terms of how to combine the test </a:t>
            </a:r>
            <a:r>
              <a:rPr lang="en-US" sz="2000" dirty="0" smtClean="0"/>
              <a:t>values</a:t>
            </a:r>
          </a:p>
          <a:p>
            <a:r>
              <a:rPr lang="en-US" sz="2000" dirty="0" smtClean="0"/>
              <a:t>Fewer tests </a:t>
            </a:r>
            <a:r>
              <a:rPr lang="en-US" sz="2000" dirty="0" smtClean="0">
                <a:sym typeface="Wingdings"/>
              </a:rPr>
              <a:t> cheap but may be ineffective</a:t>
            </a:r>
            <a:endParaRPr lang="en-US" sz="2000" dirty="0" smtClean="0"/>
          </a:p>
          <a:p>
            <a:r>
              <a:rPr lang="en-US" sz="2000" dirty="0" smtClean="0">
                <a:sym typeface="Wingdings"/>
              </a:rPr>
              <a:t>Not require values to be combined with other values </a:t>
            </a:r>
          </a:p>
          <a:p>
            <a:pPr marL="274320" lvl="1" indent="0">
              <a:buNone/>
            </a:pP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>
                <a:solidFill>
                  <a:srgbClr val="FFFF00"/>
                </a:solidFill>
                <a:sym typeface="Wingdings"/>
              </a:rPr>
              <a:t>weak criterion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2336" y="1170217"/>
            <a:ext cx="8305800" cy="810984"/>
          </a:xfrm>
          <a:prstGeom prst="rect">
            <a:avLst/>
          </a:prstGeom>
          <a:solidFill>
            <a:srgbClr val="000099"/>
          </a:solidFill>
          <a:ln>
            <a:solidFill>
              <a:srgbClr val="FFFD78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0" fontAlgn="auto">
              <a:buNone/>
            </a:pPr>
            <a:r>
              <a:rPr lang="en-US" sz="2200" b="0" i="1" dirty="0" smtClean="0">
                <a:solidFill>
                  <a:srgbClr val="FFFF00"/>
                </a:solidFill>
              </a:rPr>
              <a:t>One value from each block for each characteristic must be used in at least one test case</a:t>
            </a:r>
            <a:endParaRPr lang="en-US" sz="2200" b="0" i="1" dirty="0">
              <a:solidFill>
                <a:srgbClr val="FFFF00"/>
              </a:solidFill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810000" y="2231136"/>
            <a:ext cx="1705534" cy="690563"/>
            <a:chOff x="1806" y="3554"/>
            <a:chExt cx="641" cy="43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06" y="3606"/>
              <a:ext cx="4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i="1" dirty="0" smtClean="0">
                  <a:solidFill>
                    <a:srgbClr val="FFFF00"/>
                  </a:solidFill>
                  <a:sym typeface="Symbol" pitchFamily="18" charset="2"/>
                </a:rPr>
                <a:t>Max</a:t>
              </a:r>
              <a:endParaRPr lang="en-US" altLang="en-US" sz="2400" i="1" baseline="-25000" dirty="0">
                <a:solidFill>
                  <a:srgbClr val="FFFF00"/>
                </a:solidFill>
                <a:sym typeface="Symbol" pitchFamily="18" charset="2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054" y="3554"/>
              <a:ext cx="2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solidFill>
                    <a:srgbClr val="FFFF00"/>
                  </a:solidFill>
                </a:rPr>
                <a:t>Q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035" y="3776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 err="1">
                  <a:solidFill>
                    <a:srgbClr val="FFFF00"/>
                  </a:solidFill>
                </a:rPr>
                <a:t>i</a:t>
              </a:r>
              <a:r>
                <a:rPr lang="en-US" altLang="en-US" sz="1600" i="1" dirty="0">
                  <a:solidFill>
                    <a:srgbClr val="FFFF00"/>
                  </a:solidFill>
                </a:rPr>
                <a:t>=1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78" y="362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FF00"/>
                  </a:solidFill>
                </a:rPr>
                <a:t>(B</a:t>
              </a:r>
              <a:r>
                <a:rPr lang="en-US" altLang="en-US" i="1" baseline="-25000">
                  <a:solidFill>
                    <a:srgbClr val="FFFF00"/>
                  </a:solidFill>
                </a:rPr>
                <a:t>i</a:t>
              </a:r>
              <a:r>
                <a:rPr lang="en-US" altLang="en-US" i="1">
                  <a:solidFill>
                    <a:srgbClr val="FFFF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7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2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Applying ECC to derive test requirements  </a:t>
            </a:r>
          </a:p>
          <a:p>
            <a:pPr marL="15875" lvl="1" indent="0">
              <a:spcBef>
                <a:spcPts val="100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Partitions for characteristic A = {A1, A2, A3, A4}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</a:p>
          <a:p>
            <a:pPr marL="15875" lvl="1" indent="0">
              <a:spcBef>
                <a:spcPts val="0"/>
              </a:spcBef>
              <a:buNone/>
            </a:pPr>
            <a:r>
              <a:rPr lang="en-US" sz="1800" dirty="0"/>
              <a:t>	Partitions for characteristic </a:t>
            </a:r>
            <a:r>
              <a:rPr lang="en-US" sz="1800" dirty="0" smtClean="0"/>
              <a:t>B </a:t>
            </a:r>
            <a:r>
              <a:rPr lang="en-US" sz="1800" dirty="0"/>
              <a:t>= </a:t>
            </a:r>
            <a:r>
              <a:rPr lang="en-US" sz="1800" dirty="0" smtClean="0"/>
              <a:t>{B1, B2, B3</a:t>
            </a:r>
            <a:r>
              <a:rPr lang="en-US" sz="1800" dirty="0"/>
              <a:t>, </a:t>
            </a:r>
            <a:r>
              <a:rPr lang="en-US" sz="1800" dirty="0" smtClean="0"/>
              <a:t>B4</a:t>
            </a:r>
            <a:r>
              <a:rPr lang="en-US" sz="1800" dirty="0"/>
              <a:t>}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</a:p>
          <a:p>
            <a:pPr marL="15875" lvl="1" indent="0">
              <a:spcBef>
                <a:spcPts val="0"/>
              </a:spcBef>
              <a:buNone/>
            </a:pPr>
            <a:r>
              <a:rPr lang="en-US" sz="1800" dirty="0"/>
              <a:t>	Partitions for characteristic </a:t>
            </a:r>
            <a:r>
              <a:rPr lang="en-US" sz="1800" dirty="0" smtClean="0"/>
              <a:t>C </a:t>
            </a:r>
            <a:r>
              <a:rPr lang="en-US" sz="1800" dirty="0"/>
              <a:t>= </a:t>
            </a:r>
            <a:r>
              <a:rPr lang="en-US" sz="1800" dirty="0" smtClean="0"/>
              <a:t>{C1</a:t>
            </a:r>
            <a:r>
              <a:rPr lang="en-US" sz="1800" dirty="0"/>
              <a:t>, </a:t>
            </a:r>
            <a:r>
              <a:rPr lang="en-US" sz="1800" dirty="0" smtClean="0"/>
              <a:t>C2, C3, C4</a:t>
            </a:r>
            <a:r>
              <a:rPr lang="en-US" sz="1800" dirty="0"/>
              <a:t>}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</a:p>
          <a:p>
            <a:pPr marL="358775" lvl="1" indent="-342900">
              <a:spcBef>
                <a:spcPts val="1200"/>
              </a:spcBef>
            </a:pPr>
            <a:endParaRPr lang="en-US" sz="1000" dirty="0" smtClean="0"/>
          </a:p>
          <a:p>
            <a:pPr marL="15875" lvl="1" indent="0">
              <a:spcBef>
                <a:spcPts val="1000"/>
              </a:spcBef>
              <a:buNone/>
            </a:pPr>
            <a:r>
              <a:rPr lang="en-US" sz="1800" dirty="0" smtClean="0"/>
              <a:t>	Possible combination		Another possible combination</a:t>
            </a:r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 smtClean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 smtClean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447800" y="3525522"/>
            <a:ext cx="2243462" cy="1503678"/>
            <a:chOff x="1280160" y="3830322"/>
            <a:chExt cx="2243462" cy="1503678"/>
          </a:xfrm>
        </p:grpSpPr>
        <p:sp>
          <p:nvSpPr>
            <p:cNvPr id="5" name="TextBox 4"/>
            <p:cNvSpPr txBox="1"/>
            <p:nvPr/>
          </p:nvSpPr>
          <p:spPr>
            <a:xfrm>
              <a:off x="1280160" y="3830322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A1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694688" y="3985699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2590800" y="3985699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3066446" y="3830322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</a:t>
              </a:r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78794" y="3830322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B1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80160" y="4233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A2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>
              <a:off x="1694688" y="4388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2590800" y="4388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066446" y="423344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178794" y="4233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B2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80160" y="4614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A3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>
              <a:off x="1694688" y="4769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590800" y="4769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3066446" y="461444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78794" y="4614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B3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280160" y="4995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A4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1694688" y="5150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2590800" y="5150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3066446" y="499544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78794" y="4995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B4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562600" y="3525522"/>
            <a:ext cx="2243462" cy="1503678"/>
            <a:chOff x="1280160" y="3830322"/>
            <a:chExt cx="2243462" cy="1503678"/>
          </a:xfrm>
        </p:grpSpPr>
        <p:sp>
          <p:nvSpPr>
            <p:cNvPr id="185" name="TextBox 184"/>
            <p:cNvSpPr txBox="1"/>
            <p:nvPr/>
          </p:nvSpPr>
          <p:spPr>
            <a:xfrm>
              <a:off x="1280160" y="3830322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A1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>
              <a:off x="1694688" y="3985699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2590800" y="3985699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/>
            <p:cNvSpPr txBox="1"/>
            <p:nvPr/>
          </p:nvSpPr>
          <p:spPr>
            <a:xfrm>
              <a:off x="3066446" y="3830322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</a:t>
              </a:r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2178794" y="3830322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B4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280160" y="4233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A2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308" name="Straight Arrow Connector 307"/>
            <p:cNvCxnSpPr/>
            <p:nvPr/>
          </p:nvCxnSpPr>
          <p:spPr>
            <a:xfrm>
              <a:off x="1694688" y="4388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2590800" y="4388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3066446" y="423344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C2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2178794" y="4233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B3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280160" y="4614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A3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313" name="Straight Arrow Connector 312"/>
            <p:cNvCxnSpPr/>
            <p:nvPr/>
          </p:nvCxnSpPr>
          <p:spPr>
            <a:xfrm>
              <a:off x="1694688" y="4769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>
              <a:off x="2590800" y="4769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3066446" y="461444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C3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2178794" y="4614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B2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280160" y="4995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A4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1694688" y="5150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2590800" y="5150823"/>
              <a:ext cx="47548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/>
            <p:cNvSpPr txBox="1"/>
            <p:nvPr/>
          </p:nvSpPr>
          <p:spPr>
            <a:xfrm>
              <a:off x="3066446" y="4995446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C4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2178794" y="4995446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B1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322" name="Rounded Rectangle 321"/>
          <p:cNvSpPr/>
          <p:nvPr/>
        </p:nvSpPr>
        <p:spPr>
          <a:xfrm>
            <a:off x="1190043" y="3429000"/>
            <a:ext cx="2696157" cy="17044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2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 – Example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sz="3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5840"/>
            <a:ext cx="8610600" cy="39624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2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Test requirements</a:t>
            </a:r>
            <a:r>
              <a:rPr lang="en-US" sz="2200" dirty="0" smtClean="0"/>
              <a:t>: Max number of blocks = 4</a:t>
            </a:r>
          </a:p>
          <a:p>
            <a:pPr marL="358775" lvl="1" indent="-342900">
              <a:spcBef>
                <a:spcPts val="1200"/>
              </a:spcBef>
            </a:pPr>
            <a:endParaRPr lang="en-US" sz="2200" dirty="0"/>
          </a:p>
          <a:p>
            <a:pPr marL="358775" lvl="1" indent="-342900">
              <a:spcBef>
                <a:spcPts val="1200"/>
              </a:spcBef>
            </a:pPr>
            <a:endParaRPr lang="en-US" sz="2200" dirty="0" smtClean="0"/>
          </a:p>
          <a:p>
            <a:pPr marL="358775" lvl="1" indent="-342900">
              <a:spcBef>
                <a:spcPts val="1000"/>
              </a:spcBef>
            </a:pPr>
            <a:endParaRPr lang="en-US" sz="1400" dirty="0"/>
          </a:p>
          <a:p>
            <a:pPr marL="358775" lvl="1" indent="-342900">
              <a:spcBef>
                <a:spcPts val="0"/>
              </a:spcBef>
              <a:spcAft>
                <a:spcPts val="0"/>
              </a:spcAft>
            </a:pPr>
            <a:endParaRPr lang="en-US" sz="1000" dirty="0" smtClean="0"/>
          </a:p>
          <a:p>
            <a:pPr marL="358775" lvl="1" indent="-342900">
              <a:spcBef>
                <a:spcPts val="0"/>
              </a:spcBef>
            </a:pPr>
            <a:r>
              <a:rPr lang="en-US" sz="2200" dirty="0"/>
              <a:t>Substituting values – </a:t>
            </a:r>
            <a:r>
              <a:rPr lang="en-US" sz="2200" dirty="0">
                <a:solidFill>
                  <a:srgbClr val="FFFF00"/>
                </a:solidFill>
              </a:rPr>
              <a:t>test cases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371600"/>
            <a:ext cx="1643399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A1,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(A2, B2,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(A3, B3,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C3)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(A4, B4,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C4)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3352800"/>
            <a:ext cx="1478290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2, 2,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(1, 1,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(0, 0,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0)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(-1, -1,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-1)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0" y="3618907"/>
            <a:ext cx="249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What are missing?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" y="4953000"/>
            <a:ext cx="8001000" cy="1200329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127000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Testers sometimes recognize that certain values are important.</a:t>
            </a:r>
          </a:p>
          <a:p>
            <a:pPr marL="127000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To strengthen ECC, domain knowledge of the program must be incorporated </a:t>
            </a:r>
          </a:p>
          <a:p>
            <a:pPr marL="127000"/>
            <a:r>
              <a: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   – </a:t>
            </a:r>
            <a:r>
              <a:rPr lang="en-US" sz="1800" i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What is the most important block for each partition?</a:t>
            </a:r>
            <a:endParaRPr lang="en-US" sz="1800" i="1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4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Choice (BCC)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67444"/>
            <a:ext cx="8305800" cy="27431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Max number of tests =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 marL="690563" lvl="1" indent="0">
              <a:spcBef>
                <a:spcPts val="0"/>
              </a:spcBef>
              <a:spcAft>
                <a:spcPts val="200"/>
              </a:spcAft>
              <a:buSzPct val="80000"/>
              <a:buNone/>
            </a:pPr>
            <a:r>
              <a:rPr lang="en-US" sz="1800" i="1" dirty="0"/>
              <a:t>Q</a:t>
            </a:r>
            <a:r>
              <a:rPr lang="en-US" sz="1800" dirty="0"/>
              <a:t> = number partitions (or characteristics</a:t>
            </a:r>
            <a:r>
              <a:rPr lang="en-US" sz="1800" dirty="0" smtClean="0"/>
              <a:t>)</a:t>
            </a:r>
          </a:p>
          <a:p>
            <a:pPr marL="182880" lvl="1">
              <a:spcBef>
                <a:spcPts val="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Use domain knowledge of the program</a:t>
            </a:r>
          </a:p>
          <a:p>
            <a:pPr marL="514350" lvl="1" indent="-177800"/>
            <a:r>
              <a:rPr lang="en-US" sz="2000" i="1" dirty="0">
                <a:solidFill>
                  <a:srgbClr val="FFFF00"/>
                </a:solidFill>
              </a:rPr>
              <a:t>What is the most important block for each partition</a:t>
            </a:r>
            <a:r>
              <a:rPr lang="en-US" sz="2000" i="1" dirty="0" smtClean="0">
                <a:solidFill>
                  <a:srgbClr val="FFFF00"/>
                </a:solidFill>
              </a:rPr>
              <a:t>?</a:t>
            </a:r>
            <a:endParaRPr lang="en-US" sz="2000" dirty="0" smtClean="0"/>
          </a:p>
          <a:p>
            <a:pPr>
              <a:spcBef>
                <a:spcPts val="700"/>
              </a:spcBef>
            </a:pPr>
            <a:r>
              <a:rPr lang="en-US" sz="2000" dirty="0" smtClean="0"/>
              <a:t>Pick the base choice test, then add additional tests</a:t>
            </a:r>
          </a:p>
          <a:p>
            <a:pPr>
              <a:spcBef>
                <a:spcPts val="700"/>
              </a:spcBef>
            </a:pPr>
            <a:r>
              <a:rPr lang="en-US" sz="2000" dirty="0" smtClean="0"/>
              <a:t>Test quality depends on the selection of the base choice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066801"/>
            <a:ext cx="8534400" cy="2331720"/>
          </a:xfrm>
          <a:prstGeom prst="rect">
            <a:avLst/>
          </a:prstGeom>
          <a:solidFill>
            <a:srgbClr val="000099"/>
          </a:solidFill>
          <a:ln>
            <a:solidFill>
              <a:srgbClr val="FFFD78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0" fontAlgn="auto">
              <a:lnSpc>
                <a:spcPct val="95000"/>
              </a:lnSpc>
              <a:buNone/>
            </a:pPr>
            <a:r>
              <a:rPr lang="en-US" sz="2000" b="0" i="1" dirty="0" smtClean="0">
                <a:solidFill>
                  <a:srgbClr val="FFFF00"/>
                </a:solidFill>
              </a:rPr>
              <a:t>A base choice block is chosen for each characteristic.</a:t>
            </a:r>
          </a:p>
          <a:p>
            <a:pPr marL="128588" indent="0" fontAlgn="auto">
              <a:lnSpc>
                <a:spcPct val="95000"/>
              </a:lnSpc>
              <a:buNone/>
            </a:pPr>
            <a:r>
              <a:rPr lang="en-US" sz="2000" b="0" i="1" dirty="0">
                <a:solidFill>
                  <a:srgbClr val="FFFF00"/>
                </a:solidFill>
              </a:rPr>
              <a:t>A</a:t>
            </a:r>
            <a:r>
              <a:rPr lang="en-US" sz="2000" b="0" i="1" dirty="0" smtClean="0">
                <a:solidFill>
                  <a:srgbClr val="FFFF00"/>
                </a:solidFill>
              </a:rPr>
              <a:t> base test is formed by using the base choice for each characteristic.</a:t>
            </a:r>
          </a:p>
          <a:p>
            <a:pPr marL="128588" indent="0" fontAlgn="auto">
              <a:lnSpc>
                <a:spcPct val="95000"/>
              </a:lnSpc>
              <a:buNone/>
            </a:pPr>
            <a:r>
              <a:rPr lang="en-US" sz="2000" b="0" i="1" dirty="0" smtClean="0">
                <a:solidFill>
                  <a:srgbClr val="FFFF00"/>
                </a:solidFill>
              </a:rPr>
              <a:t>Subsequent tests are chosen by holding all but one base choice constant and using each non-base choice in each other characteristic. </a:t>
            </a:r>
            <a:endParaRPr lang="en-US" sz="2000" b="0" i="1" dirty="0">
              <a:solidFill>
                <a:srgbClr val="FFFF00"/>
              </a:solidFill>
            </a:endParaRPr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3048000" y="3505200"/>
            <a:ext cx="2972085" cy="665163"/>
            <a:chOff x="2152" y="2462"/>
            <a:chExt cx="1566" cy="419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152" y="2541"/>
              <a:ext cx="7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i="1" dirty="0">
                  <a:solidFill>
                    <a:srgbClr val="FFFF00"/>
                  </a:solidFill>
                  <a:sym typeface="Symbol" pitchFamily="18" charset="2"/>
                </a:rPr>
                <a:t>1 + </a:t>
              </a:r>
              <a:endParaRPr lang="en-US" altLang="en-US" i="1" baseline="-25000" dirty="0">
                <a:solidFill>
                  <a:srgbClr val="FFFF00"/>
                </a:solidFill>
                <a:sym typeface="Symbol" pitchFamily="18" charset="2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867" y="2462"/>
              <a:ext cx="2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i="1" dirty="0">
                  <a:solidFill>
                    <a:srgbClr val="FFFF00"/>
                  </a:solidFill>
                </a:rPr>
                <a:t>Q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857" y="2687"/>
              <a:ext cx="36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i="1" dirty="0" err="1">
                  <a:solidFill>
                    <a:srgbClr val="FFFF00"/>
                  </a:solidFill>
                </a:rPr>
                <a:t>i</a:t>
              </a:r>
              <a:r>
                <a:rPr lang="en-US" altLang="en-US" sz="1400" i="1" dirty="0">
                  <a:solidFill>
                    <a:srgbClr val="FFFF00"/>
                  </a:solidFill>
                </a:rPr>
                <a:t>=1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026" y="2531"/>
              <a:ext cx="6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 dirty="0">
                  <a:solidFill>
                    <a:srgbClr val="FFFF00"/>
                  </a:solidFill>
                </a:rPr>
                <a:t>(B</a:t>
              </a:r>
              <a:r>
                <a:rPr lang="en-US" altLang="en-US" i="1" baseline="-25000" dirty="0">
                  <a:solidFill>
                    <a:srgbClr val="FFFF00"/>
                  </a:solidFill>
                </a:rPr>
                <a:t>i</a:t>
              </a:r>
              <a:r>
                <a:rPr lang="en-US" altLang="en-US" i="1" dirty="0">
                  <a:solidFill>
                    <a:srgbClr val="FFFF00"/>
                  </a:solidFill>
                </a:rPr>
                <a:t> -</a:t>
              </a:r>
              <a:r>
                <a:rPr lang="en-US" altLang="en-US" i="1" dirty="0" smtClean="0">
                  <a:solidFill>
                    <a:srgbClr val="FFFF00"/>
                  </a:solidFill>
                </a:rPr>
                <a:t>1)</a:t>
              </a:r>
              <a:endParaRPr lang="en-US" altLang="en-US" i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0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BCC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5626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2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Applying BCC to derive test requirements  </a:t>
            </a:r>
          </a:p>
          <a:p>
            <a:pPr marL="15875" lvl="1" indent="0">
              <a:spcBef>
                <a:spcPts val="100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Partitions for characteristic A = {A1, A2, A3, A4}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</a:p>
          <a:p>
            <a:pPr marL="15875" lvl="1" indent="0">
              <a:spcBef>
                <a:spcPts val="0"/>
              </a:spcBef>
              <a:buNone/>
            </a:pPr>
            <a:r>
              <a:rPr lang="en-US" sz="1800" dirty="0"/>
              <a:t>	Partitions for characteristic </a:t>
            </a:r>
            <a:r>
              <a:rPr lang="en-US" sz="1800" dirty="0" smtClean="0"/>
              <a:t>B </a:t>
            </a:r>
            <a:r>
              <a:rPr lang="en-US" sz="1800" dirty="0"/>
              <a:t>= </a:t>
            </a:r>
            <a:r>
              <a:rPr lang="en-US" sz="1800" dirty="0" smtClean="0"/>
              <a:t>{B1, B2, B3</a:t>
            </a:r>
            <a:r>
              <a:rPr lang="en-US" sz="1800" dirty="0"/>
              <a:t>, </a:t>
            </a:r>
            <a:r>
              <a:rPr lang="en-US" sz="1800" dirty="0" smtClean="0"/>
              <a:t>B4</a:t>
            </a:r>
            <a:r>
              <a:rPr lang="en-US" sz="1800" dirty="0"/>
              <a:t>}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</a:p>
          <a:p>
            <a:pPr marL="15875" lvl="1" indent="0">
              <a:spcBef>
                <a:spcPts val="0"/>
              </a:spcBef>
              <a:buNone/>
            </a:pPr>
            <a:r>
              <a:rPr lang="en-US" sz="1800" dirty="0"/>
              <a:t>	Partitions for characteristic </a:t>
            </a:r>
            <a:r>
              <a:rPr lang="en-US" sz="1800" dirty="0" smtClean="0"/>
              <a:t>C </a:t>
            </a:r>
            <a:r>
              <a:rPr lang="en-US" sz="1800" dirty="0"/>
              <a:t>= </a:t>
            </a:r>
            <a:r>
              <a:rPr lang="en-US" sz="1800" dirty="0" smtClean="0"/>
              <a:t>{C1</a:t>
            </a:r>
            <a:r>
              <a:rPr lang="en-US" sz="1800" dirty="0"/>
              <a:t>, </a:t>
            </a:r>
            <a:r>
              <a:rPr lang="en-US" sz="1800" dirty="0" smtClean="0"/>
              <a:t>C2, C3, C4</a:t>
            </a:r>
            <a:r>
              <a:rPr lang="en-US" sz="1800" dirty="0"/>
              <a:t>}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endParaRPr lang="en-US" sz="1800" dirty="0" smtClean="0">
              <a:solidFill>
                <a:srgbClr val="FFFF00"/>
              </a:solidFill>
            </a:endParaRPr>
          </a:p>
          <a:p>
            <a:pPr marL="15875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00"/>
              </a:solidFill>
            </a:endParaRPr>
          </a:p>
          <a:p>
            <a:pPr marL="915988" lvl="4" indent="0">
              <a:buNone/>
            </a:pPr>
            <a:r>
              <a:rPr lang="en-US" sz="1800" dirty="0" smtClean="0"/>
              <a:t>Suppose </a:t>
            </a:r>
            <a:r>
              <a:rPr lang="en-US" sz="1800" dirty="0" smtClean="0">
                <a:solidFill>
                  <a:srgbClr val="FFFF00"/>
                </a:solidFill>
              </a:rPr>
              <a:t>base choice blocks </a:t>
            </a:r>
            <a:r>
              <a:rPr lang="en-US" sz="1800" dirty="0" smtClean="0"/>
              <a:t>are A1, B1, and C1</a:t>
            </a:r>
          </a:p>
          <a:p>
            <a:pPr marL="915988" lvl="4" indent="0">
              <a:buNone/>
            </a:pPr>
            <a:r>
              <a:rPr lang="en-US" sz="1800" dirty="0" smtClean="0"/>
              <a:t>Then the </a:t>
            </a:r>
            <a:r>
              <a:rPr lang="en-US" sz="1800" dirty="0" smtClean="0">
                <a:solidFill>
                  <a:srgbClr val="FFFF00"/>
                </a:solidFill>
              </a:rPr>
              <a:t>base choice test </a:t>
            </a:r>
            <a:r>
              <a:rPr lang="en-US" sz="1800" dirty="0" smtClean="0"/>
              <a:t>is (A1, B1, C1)</a:t>
            </a:r>
          </a:p>
          <a:p>
            <a:pPr marL="915988" lvl="4" indent="0">
              <a:spcBef>
                <a:spcPts val="500"/>
              </a:spcBef>
              <a:buNone/>
            </a:pPr>
            <a:endParaRPr lang="en-US" sz="1200" dirty="0"/>
          </a:p>
          <a:p>
            <a:pPr marL="915988" lvl="4" indent="0">
              <a:buNone/>
            </a:pPr>
            <a:r>
              <a:rPr lang="en-US" sz="1800" dirty="0" smtClean="0"/>
              <a:t>Hold all </a:t>
            </a:r>
            <a:r>
              <a:rPr lang="en-US" sz="1800" dirty="0"/>
              <a:t>but one base choice </a:t>
            </a:r>
            <a:r>
              <a:rPr lang="en-US" sz="1800" dirty="0" smtClean="0"/>
              <a:t>constant, use </a:t>
            </a:r>
            <a:r>
              <a:rPr lang="en-US" sz="1800" dirty="0"/>
              <a:t>each non-base choice in each other </a:t>
            </a:r>
            <a:r>
              <a:rPr lang="en-US" sz="1800" dirty="0" smtClean="0"/>
              <a:t>characteristic</a:t>
            </a:r>
            <a:endParaRPr lang="en-US" sz="1800" dirty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 smtClean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 smtClean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11930" y="5321313"/>
            <a:ext cx="1040670" cy="369332"/>
            <a:chOff x="1245330" y="4419600"/>
            <a:chExt cx="1040670" cy="369332"/>
          </a:xfrm>
        </p:grpSpPr>
        <p:sp>
          <p:nvSpPr>
            <p:cNvPr id="4" name="Rectangle 3"/>
            <p:cNvSpPr/>
            <p:nvPr/>
          </p:nvSpPr>
          <p:spPr>
            <a:xfrm>
              <a:off x="1245330" y="4419600"/>
              <a:ext cx="1040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A1  B1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8257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64601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2096754" y="5096470"/>
            <a:ext cx="4940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</a:t>
            </a:r>
          </a:p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C3</a:t>
            </a:r>
          </a:p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C4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752600" y="5245113"/>
            <a:ext cx="382811" cy="567561"/>
            <a:chOff x="1488710" y="1981200"/>
            <a:chExt cx="457200" cy="567561"/>
          </a:xfrm>
        </p:grpSpPr>
        <p:cxnSp>
          <p:nvCxnSpPr>
            <p:cNvPr id="118" name="Straight Arrow Connector 117"/>
            <p:cNvCxnSpPr/>
            <p:nvPr/>
          </p:nvCxnSpPr>
          <p:spPr>
            <a:xfrm flipV="1">
              <a:off x="1488710" y="1981200"/>
              <a:ext cx="457200" cy="298073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488710" y="2279273"/>
              <a:ext cx="4572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488710" y="2279273"/>
              <a:ext cx="457200" cy="26948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3448033" y="5321313"/>
            <a:ext cx="2266967" cy="369332"/>
            <a:chOff x="1245330" y="4419600"/>
            <a:chExt cx="2266967" cy="369332"/>
          </a:xfrm>
        </p:grpSpPr>
        <p:sp>
          <p:nvSpPr>
            <p:cNvPr id="125" name="Rectangle 124"/>
            <p:cNvSpPr/>
            <p:nvPr/>
          </p:nvSpPr>
          <p:spPr>
            <a:xfrm>
              <a:off x="1245330" y="4419600"/>
              <a:ext cx="2266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A1                 C1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398257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81528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</a:t>
              </a:r>
              <a:endParaRPr lang="en-US" dirty="0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4375657" y="5096470"/>
            <a:ext cx="4940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B2</a:t>
            </a:r>
          </a:p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B3</a:t>
            </a:r>
          </a:p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B4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4031503" y="5245113"/>
            <a:ext cx="382811" cy="567561"/>
            <a:chOff x="1488710" y="1981200"/>
            <a:chExt cx="457200" cy="567561"/>
          </a:xfrm>
        </p:grpSpPr>
        <p:cxnSp>
          <p:nvCxnSpPr>
            <p:cNvPr id="130" name="Straight Arrow Connector 129"/>
            <p:cNvCxnSpPr/>
            <p:nvPr/>
          </p:nvCxnSpPr>
          <p:spPr>
            <a:xfrm flipV="1">
              <a:off x="1488710" y="1981200"/>
              <a:ext cx="457200" cy="298073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1488710" y="2279273"/>
              <a:ext cx="4572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88710" y="2279273"/>
              <a:ext cx="457200" cy="26948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 flipH="1">
            <a:off x="4831603" y="5245113"/>
            <a:ext cx="382811" cy="567561"/>
            <a:chOff x="1488710" y="1981200"/>
            <a:chExt cx="457200" cy="567561"/>
          </a:xfrm>
        </p:grpSpPr>
        <p:cxnSp>
          <p:nvCxnSpPr>
            <p:cNvPr id="134" name="Straight Arrow Connector 133"/>
            <p:cNvCxnSpPr/>
            <p:nvPr/>
          </p:nvCxnSpPr>
          <p:spPr>
            <a:xfrm flipV="1">
              <a:off x="1488710" y="1981200"/>
              <a:ext cx="457200" cy="298073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488710" y="2279273"/>
              <a:ext cx="4572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1488710" y="2279273"/>
              <a:ext cx="457200" cy="26948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7341330" y="5321313"/>
            <a:ext cx="1040670" cy="369332"/>
            <a:chOff x="1245330" y="4419600"/>
            <a:chExt cx="1040670" cy="369332"/>
          </a:xfrm>
        </p:grpSpPr>
        <p:sp>
          <p:nvSpPr>
            <p:cNvPr id="138" name="Rectangle 137"/>
            <p:cNvSpPr/>
            <p:nvPr/>
          </p:nvSpPr>
          <p:spPr>
            <a:xfrm>
              <a:off x="1245330" y="4419600"/>
              <a:ext cx="1040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B1  C1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98257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64601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6577519" y="5096470"/>
            <a:ext cx="4940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A2</a:t>
            </a:r>
          </a:p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A3</a:t>
            </a:r>
          </a:p>
          <a:p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A4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 flipH="1">
            <a:off x="7034719" y="5245113"/>
            <a:ext cx="382811" cy="567561"/>
            <a:chOff x="1488710" y="1981200"/>
            <a:chExt cx="457200" cy="567561"/>
          </a:xfrm>
        </p:grpSpPr>
        <p:cxnSp>
          <p:nvCxnSpPr>
            <p:cNvPr id="143" name="Straight Arrow Connector 142"/>
            <p:cNvCxnSpPr/>
            <p:nvPr/>
          </p:nvCxnSpPr>
          <p:spPr>
            <a:xfrm flipV="1">
              <a:off x="1488710" y="1981200"/>
              <a:ext cx="457200" cy="298073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488710" y="2279273"/>
              <a:ext cx="4572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488710" y="2279273"/>
              <a:ext cx="457200" cy="26948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57200" y="4566993"/>
            <a:ext cx="1578259" cy="386007"/>
            <a:chOff x="529210" y="4566993"/>
            <a:chExt cx="1578259" cy="386007"/>
          </a:xfrm>
        </p:grpSpPr>
        <p:sp>
          <p:nvSpPr>
            <p:cNvPr id="151" name="Rectangle 150"/>
            <p:cNvSpPr/>
            <p:nvPr/>
          </p:nvSpPr>
          <p:spPr>
            <a:xfrm>
              <a:off x="529210" y="4566993"/>
              <a:ext cx="1377602" cy="3860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29210" y="4566993"/>
              <a:ext cx="15782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A1, B1, C1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86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8" grpId="0"/>
      <p:bldP spid="1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CC – Example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sz="3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5840"/>
            <a:ext cx="8610600" cy="39624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2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Test requirements</a:t>
            </a:r>
            <a:r>
              <a:rPr lang="en-US" sz="2200" dirty="0" smtClean="0"/>
              <a:t>: 1 + 3 + 3 + 3 = 10</a:t>
            </a:r>
          </a:p>
          <a:p>
            <a:pPr marL="358775" lvl="1" indent="-342900">
              <a:spcBef>
                <a:spcPts val="1200"/>
              </a:spcBef>
            </a:pPr>
            <a:endParaRPr lang="en-US" sz="2200" dirty="0"/>
          </a:p>
          <a:p>
            <a:pPr marL="358775" lvl="1" indent="-342900">
              <a:spcBef>
                <a:spcPts val="1200"/>
              </a:spcBef>
            </a:pPr>
            <a:endParaRPr lang="en-US" sz="2200" dirty="0" smtClean="0"/>
          </a:p>
          <a:p>
            <a:pPr marL="358775" lvl="1" indent="-342900">
              <a:spcBef>
                <a:spcPts val="1200"/>
              </a:spcBef>
            </a:pPr>
            <a:endParaRPr lang="en-US" sz="2200" dirty="0"/>
          </a:p>
          <a:p>
            <a:pPr marL="358775" lvl="1" indent="-342900">
              <a:spcBef>
                <a:spcPts val="0"/>
              </a:spcBef>
              <a:spcAft>
                <a:spcPts val="0"/>
              </a:spcAft>
            </a:pPr>
            <a:endParaRPr lang="en-US" sz="1000" dirty="0" smtClean="0"/>
          </a:p>
          <a:p>
            <a:pPr marL="358775" lvl="1" indent="-342900">
              <a:spcBef>
                <a:spcPts val="0"/>
              </a:spcBef>
            </a:pPr>
            <a:r>
              <a:rPr lang="en-US" sz="2200" dirty="0"/>
              <a:t>Substituting </a:t>
            </a:r>
            <a:r>
              <a:rPr lang="en-US" sz="2200" dirty="0" smtClean="0"/>
              <a:t>test values 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1731" y="1524000"/>
            <a:ext cx="16433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A1,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(A1,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C3)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(A1,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C4)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8916" y="1524000"/>
            <a:ext cx="16433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A1, B2,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(A1, B3,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(A1, B4,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1001" y="1524000"/>
            <a:ext cx="16433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A2,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(A3,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(A4,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2302" y="15240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A1,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814" y="1812161"/>
            <a:ext cx="88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Base</a:t>
            </a:r>
            <a:endParaRPr lang="en-US" sz="1800" b="0" dirty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8480" y="3657600"/>
            <a:ext cx="1269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2, 2,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(2, 2,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0)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(2, 2,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-1)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5666" y="3657600"/>
            <a:ext cx="1269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2, 1, </a:t>
            </a:r>
            <a:r>
              <a:rPr lang="is-I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0, </a:t>
            </a:r>
            <a:r>
              <a:rPr lang="is-I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-1, </a:t>
            </a:r>
            <a:r>
              <a:rPr lang="is-I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7751" y="3657600"/>
            <a:ext cx="1269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1, 2,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0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(-1, 2, </a:t>
            </a:r>
            <a:r>
              <a:rPr lang="is-I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200" y="36576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814" y="3945761"/>
            <a:ext cx="88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Base</a:t>
            </a:r>
            <a:endParaRPr lang="en-US" sz="1800" b="0" dirty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Structures for Criteria-Based Testing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728006" y="1371600"/>
            <a:ext cx="5486400" cy="400110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Four structures for modeling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587214"/>
            <a:ext cx="965357" cy="707886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Input space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901629" y="2587215"/>
            <a:ext cx="2188577" cy="3051585"/>
            <a:chOff x="2269123" y="2423161"/>
            <a:chExt cx="2188577" cy="3051585"/>
          </a:xfrm>
        </p:grpSpPr>
        <p:sp>
          <p:nvSpPr>
            <p:cNvPr id="6" name="Rectangle 5"/>
            <p:cNvSpPr/>
            <p:nvPr/>
          </p:nvSpPr>
          <p:spPr>
            <a:xfrm>
              <a:off x="2438400" y="2423161"/>
              <a:ext cx="1077889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Graph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Design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18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18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Use cases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69123" y="2823261"/>
              <a:ext cx="702677" cy="2451429"/>
              <a:chOff x="2269123" y="2823261"/>
              <a:chExt cx="702677" cy="2451429"/>
            </a:xfrm>
          </p:grpSpPr>
          <p:sp>
            <p:nvSpPr>
              <p:cNvPr id="22" name="Rectangle 21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24" name="Elbow Connector 23"/>
              <p:cNvCxnSpPr>
                <a:endCxn id="9" idx="1"/>
              </p:cNvCxnSpPr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endCxn id="10" idx="1"/>
              </p:cNvCxnSpPr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endCxn id="11" idx="1"/>
              </p:cNvCxnSpPr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endCxn id="12" idx="1"/>
              </p:cNvCxnSpPr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4358430" y="2587214"/>
            <a:ext cx="2170176" cy="3051586"/>
            <a:chOff x="4535424" y="2423160"/>
            <a:chExt cx="2170176" cy="3051586"/>
          </a:xfrm>
        </p:grpSpPr>
        <p:sp>
          <p:nvSpPr>
            <p:cNvPr id="7" name="Rectangle 6"/>
            <p:cNvSpPr/>
            <p:nvPr/>
          </p:nvSpPr>
          <p:spPr>
            <a:xfrm>
              <a:off x="4686300" y="2423160"/>
              <a:ext cx="884882" cy="40011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Logic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97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97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197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FSMs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197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DNF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535424" y="2823261"/>
              <a:ext cx="702677" cy="2451429"/>
              <a:chOff x="2269123" y="2823261"/>
              <a:chExt cx="702677" cy="2451429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38" name="Elbow Connector 37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6661363" y="2587215"/>
            <a:ext cx="2381843" cy="3051585"/>
            <a:chOff x="6533557" y="2423161"/>
            <a:chExt cx="2381843" cy="3051585"/>
          </a:xfrm>
        </p:grpSpPr>
        <p:sp>
          <p:nvSpPr>
            <p:cNvPr id="8" name="Rectangle 7"/>
            <p:cNvSpPr/>
            <p:nvPr/>
          </p:nvSpPr>
          <p:spPr>
            <a:xfrm>
              <a:off x="6743700" y="2423161"/>
              <a:ext cx="1129494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Syntax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7652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7652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Models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27651" y="4505192"/>
              <a:ext cx="16877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27652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Inputs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533557" y="2823261"/>
              <a:ext cx="702677" cy="2451429"/>
              <a:chOff x="2269123" y="2823261"/>
              <a:chExt cx="702677" cy="2451429"/>
            </a:xfrm>
          </p:grpSpPr>
          <p:sp>
            <p:nvSpPr>
              <p:cNvPr id="43" name="Rectangle 42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44" name="Elbow Connector 43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Elbow Connector 51"/>
          <p:cNvCxnSpPr>
            <a:stCxn id="4" idx="2"/>
            <a:endCxn id="5" idx="0"/>
          </p:cNvCxnSpPr>
          <p:nvPr/>
        </p:nvCxnSpPr>
        <p:spPr>
          <a:xfrm rot="5400000">
            <a:off x="2259691" y="375699"/>
            <a:ext cx="815504" cy="3607527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2"/>
            <a:endCxn id="6" idx="0"/>
          </p:cNvCxnSpPr>
          <p:nvPr/>
        </p:nvCxnSpPr>
        <p:spPr>
          <a:xfrm rot="5400000">
            <a:off x="3132777" y="1248785"/>
            <a:ext cx="815505" cy="18613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" idx="2"/>
          </p:cNvCxnSpPr>
          <p:nvPr/>
        </p:nvCxnSpPr>
        <p:spPr>
          <a:xfrm rot="16200000" flipH="1">
            <a:off x="4239627" y="2003288"/>
            <a:ext cx="806059" cy="34290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" idx="2"/>
            <a:endCxn id="8" idx="0"/>
          </p:cNvCxnSpPr>
          <p:nvPr/>
        </p:nvCxnSpPr>
        <p:spPr>
          <a:xfrm rot="16200000" flipH="1">
            <a:off x="5545977" y="696938"/>
            <a:ext cx="815505" cy="29650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52400" y="2348653"/>
            <a:ext cx="1447800" cy="11565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BCC -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>
            <a:noAutofit/>
          </a:bodyPr>
          <a:lstStyle/>
          <a:p>
            <a:pPr marL="288925" lvl="1" indent="-273050">
              <a:spcBef>
                <a:spcPts val="1200"/>
              </a:spcBef>
            </a:pPr>
            <a:r>
              <a:rPr lang="en-US" sz="2200" dirty="0" smtClean="0"/>
              <a:t>The base test must be </a:t>
            </a:r>
            <a:r>
              <a:rPr lang="en-US" sz="2200" dirty="0" smtClean="0">
                <a:solidFill>
                  <a:srgbClr val="FFFF00"/>
                </a:solidFill>
              </a:rPr>
              <a:t>feasible</a:t>
            </a:r>
          </a:p>
          <a:p>
            <a:pPr marL="288925" lvl="1" indent="-273050">
              <a:spcBef>
                <a:spcPts val="1200"/>
              </a:spcBef>
            </a:pPr>
            <a:r>
              <a:rPr lang="en-US" sz="2200" dirty="0" smtClean="0"/>
              <a:t>Base choices can be </a:t>
            </a:r>
          </a:p>
          <a:p>
            <a:pPr marL="754063" lvl="2" indent="-304800">
              <a:spcBef>
                <a:spcPts val="700"/>
              </a:spcBef>
            </a:pPr>
            <a:r>
              <a:rPr lang="en-US" sz="1800" dirty="0" smtClean="0"/>
              <a:t>From an end-user point of view</a:t>
            </a:r>
          </a:p>
          <a:p>
            <a:pPr marL="754063" lvl="2" indent="-304800"/>
            <a:r>
              <a:rPr lang="en-US" sz="1800" dirty="0" smtClean="0"/>
              <a:t>Simplest</a:t>
            </a:r>
          </a:p>
          <a:p>
            <a:pPr marL="754063" lvl="2" indent="-304800"/>
            <a:r>
              <a:rPr lang="en-US" sz="1800" dirty="0" smtClean="0"/>
              <a:t>Smallest</a:t>
            </a:r>
          </a:p>
          <a:p>
            <a:pPr marL="754063" lvl="2" indent="-304800"/>
            <a:r>
              <a:rPr lang="en-US" sz="1800" dirty="0" smtClean="0"/>
              <a:t>First in some order</a:t>
            </a:r>
          </a:p>
          <a:p>
            <a:pPr marL="754063" lvl="2" indent="-304800"/>
            <a:r>
              <a:rPr lang="en-US" sz="1800" dirty="0" smtClean="0">
                <a:solidFill>
                  <a:srgbClr val="FFFF00"/>
                </a:solidFill>
              </a:rPr>
              <a:t>Happy path </a:t>
            </a:r>
            <a:r>
              <a:rPr lang="en-US" sz="1800" dirty="0" smtClean="0"/>
              <a:t>test </a:t>
            </a:r>
          </a:p>
          <a:p>
            <a:pPr marL="358775" lvl="1" indent="-342900">
              <a:spcBef>
                <a:spcPts val="1200"/>
              </a:spcBef>
            </a:pPr>
            <a:r>
              <a:rPr lang="en-US" sz="2200" dirty="0" smtClean="0"/>
              <a:t>The base choice is a crucial design decision as it affects the quality of testing</a:t>
            </a:r>
          </a:p>
          <a:p>
            <a:pPr marL="754063" lvl="2" indent="-304800">
              <a:spcBef>
                <a:spcPts val="700"/>
              </a:spcBef>
            </a:pPr>
            <a:r>
              <a:rPr lang="en-US" sz="1800" dirty="0" smtClean="0"/>
              <a:t>Test designers should always document why the choices were made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5726668"/>
            <a:ext cx="8001000" cy="369332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127000" algn="ctr"/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Testers sometimes have multiple logical base choices</a:t>
            </a:r>
            <a:endParaRPr lang="en-US" sz="1800" i="1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4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Base Choice (MBCC)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54806"/>
            <a:ext cx="8305800" cy="23317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Max number of tests =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642938" lvl="1" indent="0">
              <a:spcBef>
                <a:spcPts val="0"/>
              </a:spcBef>
              <a:buNone/>
            </a:pPr>
            <a:r>
              <a:rPr lang="en-US" sz="1800" i="1" dirty="0" smtClean="0"/>
              <a:t>M</a:t>
            </a:r>
            <a:r>
              <a:rPr lang="en-US" sz="1800" dirty="0" smtClean="0"/>
              <a:t> = number base tests </a:t>
            </a:r>
          </a:p>
          <a:p>
            <a:pPr marL="642938" lvl="1" indent="0">
              <a:spcBef>
                <a:spcPts val="0"/>
              </a:spcBef>
              <a:buNone/>
            </a:pPr>
            <a:r>
              <a:rPr lang="en-US" altLang="en-US" sz="1800" i="1" dirty="0" smtClean="0"/>
              <a:t>m</a:t>
            </a:r>
            <a:r>
              <a:rPr lang="en-US" altLang="en-US" sz="1800" i="1" baseline="-25000" dirty="0" smtClean="0"/>
              <a:t>i</a:t>
            </a:r>
            <a:r>
              <a:rPr lang="en-US" sz="1800" dirty="0" smtClean="0"/>
              <a:t> = number base choices for each characteristic</a:t>
            </a:r>
          </a:p>
          <a:p>
            <a:pPr marL="642938" lvl="1" indent="0">
              <a:spcBef>
                <a:spcPts val="0"/>
              </a:spcBef>
              <a:buNone/>
            </a:pPr>
            <a:r>
              <a:rPr lang="en-US" sz="1800" i="1" dirty="0" smtClean="0"/>
              <a:t>Q</a:t>
            </a:r>
            <a:r>
              <a:rPr lang="en-US" sz="1800" dirty="0" smtClean="0"/>
              <a:t> = number partitions (or characteristics)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143000"/>
            <a:ext cx="8534400" cy="2624138"/>
          </a:xfrm>
          <a:prstGeom prst="rect">
            <a:avLst/>
          </a:prstGeom>
          <a:solidFill>
            <a:srgbClr val="000099"/>
          </a:solidFill>
          <a:ln>
            <a:solidFill>
              <a:srgbClr val="FFFD78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0" fontAlgn="auto">
              <a:lnSpc>
                <a:spcPct val="105000"/>
              </a:lnSpc>
              <a:buNone/>
            </a:pPr>
            <a:r>
              <a:rPr lang="en-US" sz="2000" b="0" i="1" dirty="0" smtClean="0">
                <a:solidFill>
                  <a:srgbClr val="FFFF00"/>
                </a:solidFill>
              </a:rPr>
              <a:t>At least one, and possible more, base choice blocks are chosen from each characteristic. </a:t>
            </a:r>
          </a:p>
          <a:p>
            <a:pPr marL="128588" indent="0" fontAlgn="auto">
              <a:lnSpc>
                <a:spcPct val="105000"/>
              </a:lnSpc>
              <a:buNone/>
            </a:pPr>
            <a:r>
              <a:rPr lang="en-US" sz="2000" b="0" i="1" dirty="0" smtClean="0">
                <a:solidFill>
                  <a:srgbClr val="FFFF00"/>
                </a:solidFill>
              </a:rPr>
              <a:t>Base tests are formed by using each base choice for each characteristic at least once. </a:t>
            </a:r>
          </a:p>
          <a:p>
            <a:pPr marL="128588" indent="0" fontAlgn="auto">
              <a:lnSpc>
                <a:spcPct val="105000"/>
              </a:lnSpc>
              <a:buNone/>
            </a:pPr>
            <a:r>
              <a:rPr lang="en-US" sz="2000" b="0" i="1" dirty="0" smtClean="0">
                <a:solidFill>
                  <a:srgbClr val="FFFF00"/>
                </a:solidFill>
              </a:rPr>
              <a:t>Subsequent tests are chosen by holding all but one base choice constant for each base test and using each non-base choice in each other characteristic.</a:t>
            </a:r>
            <a:endParaRPr lang="en-US" sz="2000" b="0" i="1" dirty="0">
              <a:solidFill>
                <a:srgbClr val="FFFF00"/>
              </a:solidFill>
            </a:endParaRPr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3124201" y="4038600"/>
            <a:ext cx="3752115" cy="695325"/>
            <a:chOff x="2152" y="2462"/>
            <a:chExt cx="1977" cy="438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152" y="2541"/>
              <a:ext cx="7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i="1" dirty="0" smtClean="0">
                  <a:solidFill>
                    <a:srgbClr val="FFFF00"/>
                  </a:solidFill>
                  <a:sym typeface="Symbol" pitchFamily="18" charset="2"/>
                </a:rPr>
                <a:t>M </a:t>
              </a:r>
              <a:r>
                <a:rPr lang="en-US" altLang="en-US" i="1" dirty="0">
                  <a:solidFill>
                    <a:srgbClr val="FFFF00"/>
                  </a:solidFill>
                  <a:sym typeface="Symbol" pitchFamily="18" charset="2"/>
                </a:rPr>
                <a:t>+ </a:t>
              </a:r>
              <a:endParaRPr lang="en-US" altLang="en-US" i="1" baseline="-25000" dirty="0">
                <a:solidFill>
                  <a:srgbClr val="FFFF00"/>
                </a:solidFill>
                <a:sym typeface="Symbol" pitchFamily="18" charset="2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867" y="2462"/>
              <a:ext cx="2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solidFill>
                    <a:srgbClr val="FFFF00"/>
                  </a:solidFill>
                </a:rPr>
                <a:t>Q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857" y="2687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 err="1">
                  <a:solidFill>
                    <a:srgbClr val="FFFF00"/>
                  </a:solidFill>
                </a:rPr>
                <a:t>i</a:t>
              </a:r>
              <a:r>
                <a:rPr lang="en-US" altLang="en-US" sz="1600" i="1" dirty="0">
                  <a:solidFill>
                    <a:srgbClr val="FFFF00"/>
                  </a:solidFill>
                </a:rPr>
                <a:t>=1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035" y="2531"/>
              <a:ext cx="10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 dirty="0" smtClean="0">
                  <a:solidFill>
                    <a:srgbClr val="FFFF00"/>
                  </a:solidFill>
                </a:rPr>
                <a:t>(M * (B</a:t>
              </a:r>
              <a:r>
                <a:rPr lang="en-US" altLang="en-US" i="1" baseline="-25000" dirty="0" smtClean="0">
                  <a:solidFill>
                    <a:srgbClr val="FFFF00"/>
                  </a:solidFill>
                </a:rPr>
                <a:t>i</a:t>
              </a:r>
              <a:r>
                <a:rPr lang="en-US" altLang="en-US" i="1" dirty="0">
                  <a:solidFill>
                    <a:srgbClr val="FFFF00"/>
                  </a:solidFill>
                </a:rPr>
                <a:t> </a:t>
              </a:r>
              <a:r>
                <a:rPr lang="en-US" altLang="en-US" i="1" dirty="0" smtClean="0">
                  <a:solidFill>
                    <a:srgbClr val="FFFF00"/>
                  </a:solidFill>
                </a:rPr>
                <a:t>- m</a:t>
              </a:r>
              <a:r>
                <a:rPr lang="en-US" altLang="en-US" i="1" baseline="-25000" dirty="0" smtClean="0">
                  <a:solidFill>
                    <a:srgbClr val="FFFF00"/>
                  </a:solidFill>
                </a:rPr>
                <a:t>i </a:t>
              </a:r>
              <a:r>
                <a:rPr lang="en-US" altLang="en-US" i="1" dirty="0" smtClean="0">
                  <a:solidFill>
                    <a:srgbClr val="FFFF00"/>
                  </a:solidFill>
                </a:rPr>
                <a:t>)) </a:t>
              </a:r>
              <a:endParaRPr lang="en-US" altLang="en-US" i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MBCC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5626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2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Applying MBCC to derive test requirements  </a:t>
            </a:r>
          </a:p>
          <a:p>
            <a:pPr marL="15875" lvl="1" indent="0">
              <a:spcBef>
                <a:spcPts val="50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Partitions for characteristic A = {A1, A2, A3, A4}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</a:p>
          <a:p>
            <a:pPr marL="15875" lvl="1" indent="0">
              <a:spcBef>
                <a:spcPts val="0"/>
              </a:spcBef>
              <a:buNone/>
            </a:pPr>
            <a:r>
              <a:rPr lang="en-US" sz="1800" dirty="0"/>
              <a:t>	Partitions for characteristic </a:t>
            </a:r>
            <a:r>
              <a:rPr lang="en-US" sz="1800" dirty="0" smtClean="0"/>
              <a:t>B </a:t>
            </a:r>
            <a:r>
              <a:rPr lang="en-US" sz="1800" dirty="0"/>
              <a:t>= </a:t>
            </a:r>
            <a:r>
              <a:rPr lang="en-US" sz="1800" dirty="0" smtClean="0"/>
              <a:t>{B1, B2, B3</a:t>
            </a:r>
            <a:r>
              <a:rPr lang="en-US" sz="1800" dirty="0"/>
              <a:t>, </a:t>
            </a:r>
            <a:r>
              <a:rPr lang="en-US" sz="1800" dirty="0" smtClean="0"/>
              <a:t>B4</a:t>
            </a:r>
            <a:r>
              <a:rPr lang="en-US" sz="1800" dirty="0"/>
              <a:t>}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</a:p>
          <a:p>
            <a:pPr marL="15875" lvl="1" indent="0">
              <a:spcBef>
                <a:spcPts val="0"/>
              </a:spcBef>
              <a:buNone/>
            </a:pPr>
            <a:r>
              <a:rPr lang="en-US" sz="1800" dirty="0"/>
              <a:t>	Partitions for characteristic </a:t>
            </a:r>
            <a:r>
              <a:rPr lang="en-US" sz="1800" dirty="0" smtClean="0"/>
              <a:t>C </a:t>
            </a:r>
            <a:r>
              <a:rPr lang="en-US" sz="1800" dirty="0"/>
              <a:t>= </a:t>
            </a:r>
            <a:r>
              <a:rPr lang="en-US" sz="1800" dirty="0" smtClean="0"/>
              <a:t>{C1</a:t>
            </a:r>
            <a:r>
              <a:rPr lang="en-US" sz="1800" dirty="0"/>
              <a:t>, </a:t>
            </a:r>
            <a:r>
              <a:rPr lang="en-US" sz="1800" dirty="0" smtClean="0"/>
              <a:t>C2, C3, C4</a:t>
            </a:r>
            <a:r>
              <a:rPr lang="en-US" sz="1800" dirty="0"/>
              <a:t>}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endParaRPr lang="en-US" sz="1800" dirty="0" smtClean="0">
              <a:solidFill>
                <a:srgbClr val="FFFF00"/>
              </a:solidFill>
            </a:endParaRPr>
          </a:p>
          <a:p>
            <a:pPr marL="15875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00"/>
              </a:solidFill>
            </a:endParaRPr>
          </a:p>
          <a:p>
            <a:pPr marL="915988" lvl="4" indent="0">
              <a:buNone/>
            </a:pPr>
            <a:r>
              <a:rPr lang="en-US" sz="1800" dirty="0" smtClean="0"/>
              <a:t>Suppose </a:t>
            </a:r>
            <a:r>
              <a:rPr lang="en-US" sz="1800" dirty="0" smtClean="0">
                <a:solidFill>
                  <a:srgbClr val="FFFF00"/>
                </a:solidFill>
              </a:rPr>
              <a:t>base choice blocks </a:t>
            </a:r>
            <a:r>
              <a:rPr lang="en-US" sz="1800" dirty="0" smtClean="0"/>
              <a:t>are A1, B1, C1 and A2, B2, C2</a:t>
            </a:r>
          </a:p>
          <a:p>
            <a:pPr marL="915988" lvl="4" indent="0">
              <a:spcBef>
                <a:spcPts val="0"/>
              </a:spcBef>
              <a:buNone/>
            </a:pPr>
            <a:r>
              <a:rPr lang="en-US" sz="1800" dirty="0" smtClean="0"/>
              <a:t>Then the </a:t>
            </a:r>
            <a:r>
              <a:rPr lang="en-US" sz="1800" dirty="0" smtClean="0">
                <a:solidFill>
                  <a:srgbClr val="FFFF00"/>
                </a:solidFill>
              </a:rPr>
              <a:t>base choice tests </a:t>
            </a:r>
            <a:r>
              <a:rPr lang="en-US" sz="1800" dirty="0" smtClean="0"/>
              <a:t>are (A1, B1, C1) and (A2, B2, C2)</a:t>
            </a:r>
          </a:p>
          <a:p>
            <a:pPr marL="915988" lvl="4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 smtClean="0"/>
          </a:p>
          <a:p>
            <a:pPr marL="915988" lvl="4" indent="0">
              <a:spcBef>
                <a:spcPts val="500"/>
              </a:spcBef>
              <a:buNone/>
            </a:pPr>
            <a:r>
              <a:rPr lang="en-US" sz="1800" dirty="0"/>
              <a:t>Hold all but one base choice </a:t>
            </a:r>
            <a:r>
              <a:rPr lang="en-US" sz="1800" dirty="0" smtClean="0"/>
              <a:t>constant for each base test, </a:t>
            </a:r>
            <a:r>
              <a:rPr lang="en-US" sz="1800" dirty="0"/>
              <a:t>use each non-base choice in each other characteristic</a:t>
            </a:r>
          </a:p>
          <a:p>
            <a:pPr marL="915988" lvl="4" indent="0">
              <a:spcBef>
                <a:spcPts val="500"/>
              </a:spcBef>
              <a:buNone/>
            </a:pPr>
            <a:endParaRPr lang="en-US" sz="1200" dirty="0"/>
          </a:p>
          <a:p>
            <a:pPr marL="915988" lvl="4" indent="0">
              <a:buNone/>
            </a:pPr>
            <a:endParaRPr lang="en-US" sz="1800" dirty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 smtClean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 smtClean="0"/>
          </a:p>
          <a:p>
            <a:pPr marL="15875" lvl="1" indent="0">
              <a:spcBef>
                <a:spcPts val="700"/>
              </a:spcBef>
              <a:buNone/>
            </a:pPr>
            <a:endParaRPr lang="en-US" sz="18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940530" y="4635513"/>
            <a:ext cx="1040670" cy="369332"/>
            <a:chOff x="1245330" y="4419600"/>
            <a:chExt cx="1040670" cy="369332"/>
          </a:xfrm>
        </p:grpSpPr>
        <p:sp>
          <p:nvSpPr>
            <p:cNvPr id="4" name="Rectangle 3"/>
            <p:cNvSpPr/>
            <p:nvPr/>
          </p:nvSpPr>
          <p:spPr>
            <a:xfrm>
              <a:off x="1245330" y="4419600"/>
              <a:ext cx="1040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A1  B1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8257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64601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2325354" y="4419600"/>
            <a:ext cx="494046" cy="710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C3</a:t>
            </a:r>
          </a:p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C4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981200" y="4572000"/>
            <a:ext cx="382811" cy="349811"/>
            <a:chOff x="1488710" y="2057400"/>
            <a:chExt cx="457200" cy="349811"/>
          </a:xfrm>
        </p:grpSpPr>
        <p:cxnSp>
          <p:nvCxnSpPr>
            <p:cNvPr id="118" name="Straight Arrow Connector 117"/>
            <p:cNvCxnSpPr/>
            <p:nvPr/>
          </p:nvCxnSpPr>
          <p:spPr>
            <a:xfrm flipV="1">
              <a:off x="1488710" y="2057400"/>
              <a:ext cx="457200" cy="2218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488710" y="2279274"/>
              <a:ext cx="457200" cy="12793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3555270" y="4635513"/>
            <a:ext cx="2266967" cy="369332"/>
            <a:chOff x="1245330" y="4419600"/>
            <a:chExt cx="2266967" cy="369332"/>
          </a:xfrm>
        </p:grpSpPr>
        <p:sp>
          <p:nvSpPr>
            <p:cNvPr id="125" name="Rectangle 124"/>
            <p:cNvSpPr/>
            <p:nvPr/>
          </p:nvSpPr>
          <p:spPr>
            <a:xfrm>
              <a:off x="1245330" y="4419600"/>
              <a:ext cx="2266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A1                 C1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398257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81528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</a:t>
              </a:r>
              <a:endParaRPr lang="en-US" dirty="0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4482894" y="4419600"/>
            <a:ext cx="490840" cy="710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B3</a:t>
            </a:r>
          </a:p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B4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7341330" y="4635513"/>
            <a:ext cx="1040670" cy="369332"/>
            <a:chOff x="1245330" y="4419600"/>
            <a:chExt cx="1040670" cy="369332"/>
          </a:xfrm>
        </p:grpSpPr>
        <p:sp>
          <p:nvSpPr>
            <p:cNvPr id="138" name="Rectangle 137"/>
            <p:cNvSpPr/>
            <p:nvPr/>
          </p:nvSpPr>
          <p:spPr>
            <a:xfrm>
              <a:off x="1245330" y="4419600"/>
              <a:ext cx="1040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B1  C1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98257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64601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6577519" y="4419600"/>
            <a:ext cx="489236" cy="710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A3</a:t>
            </a:r>
          </a:p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A4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125686" y="4572000"/>
            <a:ext cx="382811" cy="349811"/>
            <a:chOff x="1488710" y="2057400"/>
            <a:chExt cx="457200" cy="349811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488710" y="2057400"/>
              <a:ext cx="457200" cy="2218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488710" y="2279274"/>
              <a:ext cx="457200" cy="12793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flipH="1">
            <a:off x="4951189" y="4572000"/>
            <a:ext cx="382811" cy="349811"/>
            <a:chOff x="1488710" y="2057400"/>
            <a:chExt cx="457200" cy="349811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488710" y="2057400"/>
              <a:ext cx="457200" cy="2218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488710" y="2279274"/>
              <a:ext cx="457200" cy="12793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flipH="1">
            <a:off x="7024918" y="4572000"/>
            <a:ext cx="382811" cy="349811"/>
            <a:chOff x="1488710" y="2057400"/>
            <a:chExt cx="457200" cy="349811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1488710" y="2057400"/>
              <a:ext cx="457200" cy="2218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488710" y="2279274"/>
              <a:ext cx="457200" cy="12793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57200" y="4191000"/>
            <a:ext cx="1578259" cy="386007"/>
            <a:chOff x="529210" y="4566993"/>
            <a:chExt cx="1578259" cy="386007"/>
          </a:xfrm>
        </p:grpSpPr>
        <p:sp>
          <p:nvSpPr>
            <p:cNvPr id="79" name="Rectangle 78"/>
            <p:cNvSpPr/>
            <p:nvPr/>
          </p:nvSpPr>
          <p:spPr>
            <a:xfrm>
              <a:off x="529210" y="4566993"/>
              <a:ext cx="1377602" cy="3860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9210" y="4566993"/>
              <a:ext cx="15782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A1, B1, C1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40530" y="5830062"/>
            <a:ext cx="1040670" cy="369332"/>
            <a:chOff x="1245330" y="4419600"/>
            <a:chExt cx="1040670" cy="369332"/>
          </a:xfrm>
        </p:grpSpPr>
        <p:sp>
          <p:nvSpPr>
            <p:cNvPr id="82" name="Rectangle 81"/>
            <p:cNvSpPr/>
            <p:nvPr/>
          </p:nvSpPr>
          <p:spPr>
            <a:xfrm>
              <a:off x="1245330" y="4419600"/>
              <a:ext cx="1040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A2  B2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98257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64601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2325354" y="5614149"/>
            <a:ext cx="494046" cy="710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C3</a:t>
            </a:r>
          </a:p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C4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981200" y="5766549"/>
            <a:ext cx="382811" cy="349811"/>
            <a:chOff x="1488710" y="2057400"/>
            <a:chExt cx="457200" cy="349811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1488710" y="2057400"/>
              <a:ext cx="457200" cy="2218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488710" y="2279274"/>
              <a:ext cx="457200" cy="12793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555270" y="5830062"/>
            <a:ext cx="2266967" cy="369332"/>
            <a:chOff x="1245330" y="4419600"/>
            <a:chExt cx="2266967" cy="369332"/>
          </a:xfrm>
        </p:grpSpPr>
        <p:sp>
          <p:nvSpPr>
            <p:cNvPr id="90" name="Rectangle 89"/>
            <p:cNvSpPr/>
            <p:nvPr/>
          </p:nvSpPr>
          <p:spPr>
            <a:xfrm>
              <a:off x="1245330" y="4419600"/>
              <a:ext cx="2266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A2                 C2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98257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081528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</a:t>
              </a:r>
              <a:endParaRPr lang="en-US" dirty="0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4482894" y="5614149"/>
            <a:ext cx="490840" cy="710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B3</a:t>
            </a:r>
          </a:p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B4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341330" y="5830062"/>
            <a:ext cx="1040670" cy="369332"/>
            <a:chOff x="1245330" y="4419600"/>
            <a:chExt cx="1040670" cy="369332"/>
          </a:xfrm>
        </p:grpSpPr>
        <p:sp>
          <p:nvSpPr>
            <p:cNvPr id="95" name="Rectangle 94"/>
            <p:cNvSpPr/>
            <p:nvPr/>
          </p:nvSpPr>
          <p:spPr>
            <a:xfrm>
              <a:off x="1245330" y="4419600"/>
              <a:ext cx="1040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B2  C2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98257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864601" y="4467659"/>
              <a:ext cx="347472" cy="3017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6577519" y="5614149"/>
            <a:ext cx="489236" cy="710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A3</a:t>
            </a:r>
          </a:p>
          <a:p>
            <a:pPr>
              <a:spcBef>
                <a:spcPts val="50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A4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4125686" y="5766549"/>
            <a:ext cx="382811" cy="349811"/>
            <a:chOff x="1488710" y="2057400"/>
            <a:chExt cx="457200" cy="349811"/>
          </a:xfrm>
        </p:grpSpPr>
        <p:cxnSp>
          <p:nvCxnSpPr>
            <p:cNvPr id="100" name="Straight Arrow Connector 99"/>
            <p:cNvCxnSpPr/>
            <p:nvPr/>
          </p:nvCxnSpPr>
          <p:spPr>
            <a:xfrm flipV="1">
              <a:off x="1488710" y="2057400"/>
              <a:ext cx="457200" cy="2218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1488710" y="2279274"/>
              <a:ext cx="457200" cy="12793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flipH="1">
            <a:off x="4951189" y="5766549"/>
            <a:ext cx="382811" cy="349811"/>
            <a:chOff x="1488710" y="2057400"/>
            <a:chExt cx="457200" cy="349811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1488710" y="2057400"/>
              <a:ext cx="457200" cy="2218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488710" y="2279274"/>
              <a:ext cx="457200" cy="12793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flipH="1">
            <a:off x="7024918" y="5766549"/>
            <a:ext cx="382811" cy="349811"/>
            <a:chOff x="1488710" y="2057400"/>
            <a:chExt cx="457200" cy="349811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1488710" y="2057400"/>
              <a:ext cx="457200" cy="2218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488710" y="2279274"/>
              <a:ext cx="457200" cy="12793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57200" y="5385549"/>
            <a:ext cx="1578259" cy="386007"/>
            <a:chOff x="529210" y="4566993"/>
            <a:chExt cx="1578259" cy="386007"/>
          </a:xfrm>
        </p:grpSpPr>
        <p:sp>
          <p:nvSpPr>
            <p:cNvPr id="109" name="Rectangle 108"/>
            <p:cNvSpPr/>
            <p:nvPr/>
          </p:nvSpPr>
          <p:spPr>
            <a:xfrm>
              <a:off x="529210" y="4566993"/>
              <a:ext cx="1377602" cy="3860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29210" y="4566993"/>
              <a:ext cx="15782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A2, B2, C2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8" grpId="0"/>
      <p:bldP spid="141" grpId="0"/>
      <p:bldP spid="85" grpId="0"/>
      <p:bldP spid="93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MBCC – Example </a:t>
            </a:r>
            <a:r>
              <a:rPr lang="en-US" sz="3400" b="0" i="1" dirty="0" smtClean="0"/>
              <a:t>(</a:t>
            </a:r>
            <a:r>
              <a:rPr lang="en-US" sz="3400" b="0" i="1" dirty="0" err="1" smtClean="0"/>
              <a:t>cont</a:t>
            </a:r>
            <a:r>
              <a:rPr lang="en-US" sz="3400" b="0" i="1" dirty="0" smtClean="0"/>
              <a:t>)</a:t>
            </a:r>
            <a:endParaRPr lang="en-US" sz="3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5840"/>
            <a:ext cx="8763000" cy="3435846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2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Test requirements</a:t>
            </a:r>
            <a:r>
              <a:rPr lang="en-US" sz="2200" dirty="0" smtClean="0"/>
              <a:t>: </a:t>
            </a:r>
            <a:r>
              <a:rPr lang="en-US" sz="2000" dirty="0" smtClean="0"/>
              <a:t>2+(2*(4-2))+(</a:t>
            </a:r>
            <a:r>
              <a:rPr lang="en-US" sz="2000" dirty="0"/>
              <a:t>2*(4-2</a:t>
            </a:r>
            <a:r>
              <a:rPr lang="en-US" sz="2000" dirty="0" smtClean="0"/>
              <a:t>))+(</a:t>
            </a:r>
            <a:r>
              <a:rPr lang="en-US" sz="2000" dirty="0"/>
              <a:t>2*(4-2</a:t>
            </a:r>
            <a:r>
              <a:rPr lang="en-US" sz="2000" dirty="0" smtClean="0"/>
              <a:t>)) = 14 </a:t>
            </a:r>
          </a:p>
          <a:p>
            <a:pPr marL="358775" lvl="1" indent="-342900">
              <a:spcBef>
                <a:spcPts val="1200"/>
              </a:spcBef>
            </a:pPr>
            <a:endParaRPr lang="en-US" sz="2200" dirty="0"/>
          </a:p>
          <a:p>
            <a:pPr marL="358775" lvl="1" indent="-342900">
              <a:spcBef>
                <a:spcPts val="1200"/>
              </a:spcBef>
            </a:pPr>
            <a:endParaRPr lang="en-US" sz="2200" dirty="0" smtClean="0"/>
          </a:p>
          <a:p>
            <a:pPr marL="358775" lvl="1" indent="-342900">
              <a:spcBef>
                <a:spcPts val="1200"/>
              </a:spcBef>
            </a:pPr>
            <a:endParaRPr lang="en-US" sz="2200" dirty="0" smtClean="0"/>
          </a:p>
          <a:p>
            <a:pPr marL="358775" lvl="1" indent="-342900">
              <a:spcBef>
                <a:spcPts val="1200"/>
              </a:spcBef>
            </a:pPr>
            <a:endParaRPr lang="en-US" sz="2200" dirty="0"/>
          </a:p>
          <a:p>
            <a:pPr marL="358775" lvl="1" indent="-342900">
              <a:spcBef>
                <a:spcPts val="0"/>
              </a:spcBef>
              <a:spcAft>
                <a:spcPts val="0"/>
              </a:spcAft>
            </a:pPr>
            <a:endParaRPr lang="en-US" sz="1000" dirty="0" smtClean="0"/>
          </a:p>
          <a:p>
            <a:pPr marL="358775" lvl="1" indent="-342900">
              <a:spcBef>
                <a:spcPts val="0"/>
              </a:spcBef>
            </a:pPr>
            <a:r>
              <a:rPr lang="en-US" sz="2200" dirty="0"/>
              <a:t>Substituting </a:t>
            </a:r>
            <a:r>
              <a:rPr lang="en-US" sz="2200" dirty="0" smtClean="0"/>
              <a:t>test values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1731" y="1562725"/>
            <a:ext cx="164339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(A1,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C3)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(A1,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C4)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8916" y="1562725"/>
            <a:ext cx="164339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(A1, B3,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(A1, B4,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1001" y="1562725"/>
            <a:ext cx="164339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(A3,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(A4,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2302" y="1562725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A1, B1,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814" y="1850886"/>
            <a:ext cx="88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Base</a:t>
            </a:r>
            <a:endParaRPr lang="en-US" sz="1800" b="0" dirty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8480" y="4153525"/>
            <a:ext cx="12698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(2, 2,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0)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(2, 2,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-1)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5666" y="4153525"/>
            <a:ext cx="12698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0, </a:t>
            </a:r>
            <a:r>
              <a:rPr lang="is-I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-1, </a:t>
            </a:r>
            <a:r>
              <a:rPr lang="is-I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7751" y="4153525"/>
            <a:ext cx="12698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0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(-1, 2, </a:t>
            </a:r>
            <a:r>
              <a:rPr lang="is-I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200" y="415352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814" y="4441686"/>
            <a:ext cx="88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Base</a:t>
            </a:r>
            <a:endParaRPr lang="en-US" sz="1800" b="0" dirty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1731" y="2438400"/>
            <a:ext cx="164339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(A2, B2,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C3)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(A2, B2,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C4)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98916" y="2438400"/>
            <a:ext cx="164339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(A2, B3,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(A2, B4,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1001" y="2438400"/>
            <a:ext cx="164339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(A3, B2,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(A4, B2,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2302" y="24384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A2, B2,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C2)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8814" y="2726561"/>
            <a:ext cx="88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Base</a:t>
            </a:r>
            <a:endParaRPr lang="en-US" sz="1800" b="0" dirty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8480" y="5029200"/>
            <a:ext cx="12698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(1, 1,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0)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(1, 1,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-1)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5666" y="5029200"/>
            <a:ext cx="12698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(1, 0,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(1, -1,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77751" y="5029200"/>
            <a:ext cx="12698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0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(-1, 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199" y="5029200"/>
            <a:ext cx="116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cs-CZ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</a:t>
            </a:r>
            <a:r>
              <a:rPr lang="cs-CZ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1, </a:t>
            </a:r>
            <a:r>
              <a:rPr lang="is-I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1)</a:t>
            </a:r>
            <a:endParaRPr lang="pt-BR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8814" y="5317361"/>
            <a:ext cx="88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Base</a:t>
            </a:r>
            <a:endParaRPr lang="en-US" sz="1800" b="0" dirty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8" grpId="0"/>
      <p:bldP spid="19" grpId="0"/>
      <p:bldP spid="14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ISP Coverage Criteria </a:t>
            </a:r>
            <a:r>
              <a:rPr lang="en-US" sz="3600" dirty="0" err="1" smtClean="0"/>
              <a:t>Subsumption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55264" y="1143000"/>
            <a:ext cx="2633472" cy="914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 anchor="ctr">
            <a:noAutofit/>
          </a:bodyPr>
          <a:lstStyle/>
          <a:p>
            <a:pPr marL="127000" algn="ctr">
              <a:lnSpc>
                <a:spcPts val="2000"/>
              </a:lnSpc>
            </a:pPr>
            <a:r>
              <a:rPr lang="en-US" sz="17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All Combinations Coverage</a:t>
            </a:r>
          </a:p>
          <a:p>
            <a:pPr marL="127000" algn="ctr">
              <a:lnSpc>
                <a:spcPts val="2000"/>
              </a:lnSpc>
            </a:pPr>
            <a:r>
              <a:rPr lang="en-US" sz="17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US" sz="17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ACoC</a:t>
            </a:r>
            <a:r>
              <a:rPr lang="en-US" sz="17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)</a:t>
            </a:r>
            <a:endParaRPr lang="en-US" sz="17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264" y="2514600"/>
            <a:ext cx="2633472" cy="914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 anchor="ctr">
            <a:noAutofit/>
          </a:bodyPr>
          <a:lstStyle/>
          <a:p>
            <a:pPr marL="127000" algn="ctr">
              <a:lnSpc>
                <a:spcPts val="2000"/>
              </a:lnSpc>
            </a:pPr>
            <a:r>
              <a:rPr lang="en-US" sz="17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Multiple Base Choice Coverage</a:t>
            </a:r>
          </a:p>
          <a:p>
            <a:pPr marL="127000" algn="ctr">
              <a:lnSpc>
                <a:spcPts val="2000"/>
              </a:lnSpc>
            </a:pPr>
            <a:r>
              <a:rPr lang="en-US" sz="17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(MBCC)</a:t>
            </a:r>
            <a:endParaRPr lang="en-US" sz="17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5264" y="3886200"/>
            <a:ext cx="2633472" cy="914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 anchor="ctr">
            <a:noAutofit/>
          </a:bodyPr>
          <a:lstStyle/>
          <a:p>
            <a:pPr marL="127000" algn="ctr">
              <a:lnSpc>
                <a:spcPts val="2000"/>
              </a:lnSpc>
            </a:pPr>
            <a:r>
              <a:rPr lang="en-US" sz="17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Base Choice </a:t>
            </a:r>
          </a:p>
          <a:p>
            <a:pPr marL="127000" algn="ctr">
              <a:lnSpc>
                <a:spcPts val="2000"/>
              </a:lnSpc>
            </a:pPr>
            <a:r>
              <a:rPr lang="en-US" sz="17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Coverage</a:t>
            </a:r>
          </a:p>
          <a:p>
            <a:pPr marL="127000" algn="ctr">
              <a:lnSpc>
                <a:spcPts val="2000"/>
              </a:lnSpc>
            </a:pPr>
            <a:r>
              <a:rPr lang="en-US" sz="17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(BCC)</a:t>
            </a:r>
            <a:endParaRPr lang="en-US" sz="17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5264" y="5257800"/>
            <a:ext cx="2633472" cy="914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 anchor="ctr">
            <a:noAutofit/>
          </a:bodyPr>
          <a:lstStyle/>
          <a:p>
            <a:pPr marL="127000" algn="ctr">
              <a:lnSpc>
                <a:spcPts val="2000"/>
              </a:lnSpc>
            </a:pPr>
            <a:r>
              <a:rPr lang="en-US" sz="17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Each Choice</a:t>
            </a:r>
          </a:p>
          <a:p>
            <a:pPr marL="127000" algn="ctr">
              <a:lnSpc>
                <a:spcPts val="2000"/>
              </a:lnSpc>
            </a:pPr>
            <a:r>
              <a:rPr lang="en-US" sz="17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Coverage</a:t>
            </a:r>
          </a:p>
          <a:p>
            <a:pPr marL="127000" algn="ctr">
              <a:lnSpc>
                <a:spcPts val="2000"/>
              </a:lnSpc>
            </a:pPr>
            <a:r>
              <a:rPr lang="en-US" sz="17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(ECC)</a:t>
            </a:r>
            <a:endParaRPr lang="en-US" sz="17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572000" y="2057400"/>
            <a:ext cx="0" cy="45720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4572000" y="3429000"/>
            <a:ext cx="0" cy="45720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4572000" y="4800600"/>
            <a:ext cx="0" cy="45720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Constraints </a:t>
            </a:r>
            <a:r>
              <a:rPr lang="en-US" sz="3600" smtClean="0"/>
              <a:t>Among Characteristics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pPr marL="239713" lvl="1" indent="-223838">
              <a:spcBef>
                <a:spcPts val="1200"/>
              </a:spcBef>
            </a:pPr>
            <a:r>
              <a:rPr lang="en-US" sz="2000" dirty="0" smtClean="0"/>
              <a:t>Some combinations of blocks are </a:t>
            </a:r>
            <a:r>
              <a:rPr lang="en-US" sz="2000" dirty="0" smtClean="0">
                <a:solidFill>
                  <a:srgbClr val="FFFF00"/>
                </a:solidFill>
              </a:rPr>
              <a:t>infeasible</a:t>
            </a:r>
          </a:p>
          <a:p>
            <a:pPr marL="690563" lvl="2" indent="-225425">
              <a:spcBef>
                <a:spcPts val="700"/>
              </a:spcBef>
            </a:pPr>
            <a:r>
              <a:rPr lang="en-US" sz="1800" dirty="0" smtClean="0"/>
              <a:t>A triangle cannot be “less than 0” and “scalene” at the same time</a:t>
            </a:r>
          </a:p>
          <a:p>
            <a:pPr marL="239713" lvl="1" indent="-223838">
              <a:spcBef>
                <a:spcPts val="1200"/>
              </a:spcBef>
            </a:pPr>
            <a:r>
              <a:rPr lang="en-US" sz="2000" dirty="0" smtClean="0"/>
              <a:t>These are represented as </a:t>
            </a:r>
            <a:r>
              <a:rPr lang="en-US" sz="2000" dirty="0" smtClean="0">
                <a:solidFill>
                  <a:srgbClr val="FFFF00"/>
                </a:solidFill>
              </a:rPr>
              <a:t>constraints</a:t>
            </a:r>
            <a:r>
              <a:rPr lang="en-US" sz="2000" dirty="0" smtClean="0"/>
              <a:t> among blocks </a:t>
            </a:r>
          </a:p>
          <a:p>
            <a:pPr marL="239713" lvl="1" indent="-223838">
              <a:spcBef>
                <a:spcPts val="1200"/>
              </a:spcBef>
            </a:pPr>
            <a:r>
              <a:rPr lang="en-US" sz="2000" dirty="0" smtClean="0"/>
              <a:t>Two kinds of constraints</a:t>
            </a:r>
          </a:p>
          <a:p>
            <a:pPr marL="690563" lvl="2" indent="-225425">
              <a:spcBef>
                <a:spcPts val="700"/>
              </a:spcBef>
            </a:pPr>
            <a:r>
              <a:rPr lang="en-US" sz="1800" dirty="0" smtClean="0"/>
              <a:t>A block from one characteristic </a:t>
            </a:r>
            <a:r>
              <a:rPr lang="en-US" sz="1800" dirty="0" smtClean="0">
                <a:solidFill>
                  <a:srgbClr val="FFFF00"/>
                </a:solidFill>
              </a:rPr>
              <a:t>cannot be </a:t>
            </a:r>
            <a:r>
              <a:rPr lang="en-US" sz="1800" dirty="0" smtClean="0"/>
              <a:t>combined with a block from another characteristic</a:t>
            </a:r>
          </a:p>
          <a:p>
            <a:pPr marL="690563" lvl="2" indent="-225425">
              <a:spcBef>
                <a:spcPts val="700"/>
              </a:spcBef>
            </a:pPr>
            <a:r>
              <a:rPr lang="en-US" sz="1800" dirty="0" smtClean="0"/>
              <a:t>A block from one characteristic must be combined with a </a:t>
            </a:r>
            <a:r>
              <a:rPr lang="en-US" sz="1800" dirty="0" smtClean="0">
                <a:solidFill>
                  <a:srgbClr val="FFFF00"/>
                </a:solidFill>
              </a:rPr>
              <a:t>specific</a:t>
            </a:r>
            <a:r>
              <a:rPr lang="en-US" sz="1800" dirty="0" smtClean="0"/>
              <a:t> block from another characteristic</a:t>
            </a:r>
          </a:p>
          <a:p>
            <a:pPr marL="141923" indent="-225425">
              <a:spcBef>
                <a:spcPts val="1200"/>
              </a:spcBef>
            </a:pPr>
            <a:r>
              <a:rPr lang="en-US" sz="2000" dirty="0" smtClean="0"/>
              <a:t>Handling constraints depends on the criterion used</a:t>
            </a:r>
          </a:p>
          <a:p>
            <a:pPr marL="690563" lvl="2" indent="-225425">
              <a:spcBef>
                <a:spcPts val="700"/>
              </a:spcBef>
            </a:pPr>
            <a:r>
              <a:rPr lang="en-US" sz="1800" dirty="0" err="1" smtClean="0">
                <a:solidFill>
                  <a:srgbClr val="FFFF00"/>
                </a:solidFill>
              </a:rPr>
              <a:t>ACoC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smtClean="0"/>
              <a:t>– drop the infeasible pairs</a:t>
            </a:r>
          </a:p>
          <a:p>
            <a:pPr marL="690563" lvl="2" indent="-225425">
              <a:spcBef>
                <a:spcPts val="700"/>
              </a:spcBef>
            </a:pPr>
            <a:r>
              <a:rPr lang="en-US" sz="1800" dirty="0" smtClean="0">
                <a:solidFill>
                  <a:srgbClr val="FFFF00"/>
                </a:solidFill>
              </a:rPr>
              <a:t>ECC </a:t>
            </a:r>
            <a:r>
              <a:rPr lang="en-US" sz="1800" dirty="0" smtClean="0"/>
              <a:t>– change a value to find a feasible combination</a:t>
            </a:r>
          </a:p>
          <a:p>
            <a:pPr marL="690563" lvl="2" indent="-225425">
              <a:spcBef>
                <a:spcPts val="700"/>
              </a:spcBef>
            </a:pPr>
            <a:r>
              <a:rPr lang="en-US" sz="1800" dirty="0" smtClean="0">
                <a:solidFill>
                  <a:srgbClr val="FFFF00"/>
                </a:solidFill>
              </a:rPr>
              <a:t>BCC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FF00"/>
                </a:solidFill>
              </a:rPr>
              <a:t>MBCC</a:t>
            </a:r>
            <a:r>
              <a:rPr lang="en-US" sz="1800" dirty="0" smtClean="0"/>
              <a:t> – change a value to another non-base choice to find a feasible combination</a:t>
            </a:r>
          </a:p>
        </p:txBody>
      </p:sp>
    </p:spTree>
    <p:extLst>
      <p:ext uri="{BB962C8B-B14F-4D97-AF65-F5344CB8AC3E}">
        <p14:creationId xmlns:p14="http://schemas.microsoft.com/office/powerpoint/2010/main" val="1867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Handling Constraints - Example</a:t>
            </a:r>
            <a:endParaRPr lang="en-US" sz="36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7160" y="1066800"/>
            <a:ext cx="8869680" cy="12954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127000">
              <a:spcBef>
                <a:spcPts val="3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Return index of the first occurrence of a letter in string,</a:t>
            </a:r>
          </a:p>
          <a:p>
            <a:pPr marL="127000">
              <a:spcBef>
                <a:spcPts val="0"/>
              </a:spcBef>
              <a:spcAft>
                <a:spcPts val="1700"/>
              </a:spcAf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ea typeface="Arial Unicode MS" pitchFamily="34" charset="-128"/>
                <a:cs typeface="Courier New"/>
              </a:rPr>
              <a:t># Otherwise, return -1</a:t>
            </a:r>
          </a:p>
          <a:p>
            <a:pPr marL="127000">
              <a:spcBef>
                <a:spcPts val="300"/>
              </a:spcBef>
            </a:pPr>
            <a:r>
              <a:rPr lang="en-US" sz="1800" dirty="0" err="1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get_index_of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(string, letter</a:t>
            </a:r>
            <a:r>
              <a:rPr lang="en-US" sz="1800" dirty="0" smtClean="0">
                <a:solidFill>
                  <a:schemeClr val="tx1"/>
                </a:solidFill>
                <a:latin typeface="Courier New"/>
                <a:ea typeface="Arial Unicode MS" pitchFamily="34" charset="-128"/>
                <a:cs typeface="Courier New"/>
              </a:rPr>
              <a:t>):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28319"/>
              </p:ext>
            </p:extLst>
          </p:nvPr>
        </p:nvGraphicFramePr>
        <p:xfrm>
          <a:off x="550128" y="2895600"/>
          <a:ext cx="79994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134"/>
                <a:gridCol w="960285"/>
                <a:gridCol w="975773"/>
                <a:gridCol w="929300"/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700"/>
                        </a:spcBef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 = number of occurrence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letter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in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string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0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1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&gt;</a:t>
                      </a:r>
                      <a:r>
                        <a:rPr lang="en-US" sz="2000" baseline="0" dirty="0" smtClean="0">
                          <a:latin typeface="Gill Sans MT"/>
                          <a:cs typeface="Gill Sans MT"/>
                        </a:rPr>
                        <a:t> 1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C2 =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letter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occurs first in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string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True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2000" dirty="0" smtClean="0">
                          <a:latin typeface="Gill Sans MT"/>
                          <a:cs typeface="Gill Sans MT"/>
                        </a:rPr>
                        <a:t>False</a:t>
                      </a: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Invalid combinations: (</a:t>
                      </a:r>
                      <a:r>
                        <a:rPr lang="en-US" sz="20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C1b1)</a:t>
                      </a:r>
                      <a:endParaRPr lang="en-US" sz="20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2000" dirty="0">
                        <a:latin typeface="Gill Sans MT"/>
                        <a:cs typeface="Gill Sans M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71600" y="3840480"/>
            <a:ext cx="4800600" cy="1377851"/>
            <a:chOff x="1371600" y="3840480"/>
            <a:chExt cx="4800600" cy="1377851"/>
          </a:xfrm>
        </p:grpSpPr>
        <p:sp>
          <p:nvSpPr>
            <p:cNvPr id="11" name="TextBox 10"/>
            <p:cNvSpPr txBox="1"/>
            <p:nvPr/>
          </p:nvSpPr>
          <p:spPr>
            <a:xfrm>
              <a:off x="1371600" y="4572000"/>
              <a:ext cx="480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If a </a:t>
              </a:r>
              <a:r>
                <a:rPr lang="en-US" sz="18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letter</a:t>
              </a:r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cannot be found in </a:t>
              </a:r>
              <a:r>
                <a:rPr lang="en-US" sz="18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string</a:t>
              </a:r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, it cannot appear first in </a:t>
              </a:r>
              <a:r>
                <a:rPr lang="en-US" sz="18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string</a:t>
              </a:r>
              <a:endPara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667000" y="3840480"/>
              <a:ext cx="990600" cy="50292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200400" y="4343400"/>
              <a:ext cx="228600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94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200"/>
              </a:spcBef>
            </a:pPr>
            <a:r>
              <a:rPr lang="en-US" sz="2200" dirty="0" smtClean="0"/>
              <a:t>Sometimes testers decide to use more than one IDM</a:t>
            </a:r>
          </a:p>
          <a:p>
            <a:pPr marL="358775" lvl="1" indent="-342900">
              <a:spcBef>
                <a:spcPts val="1200"/>
              </a:spcBef>
            </a:pPr>
            <a:r>
              <a:rPr lang="en-US" sz="2200" dirty="0" smtClean="0"/>
              <a:t>Once characteristics and partitions are defined, criteria are used to choose the combinations of test values</a:t>
            </a:r>
          </a:p>
          <a:p>
            <a:pPr marL="358775" lvl="1" indent="-342900">
              <a:spcBef>
                <a:spcPts val="1200"/>
              </a:spcBef>
            </a:pPr>
            <a:r>
              <a:rPr lang="en-US" sz="2200" dirty="0" smtClean="0"/>
              <a:t>Different criteria provide different coverage and result in different number of test requirements (and hence testing effort)</a:t>
            </a:r>
          </a:p>
          <a:p>
            <a:pPr marL="358775" lvl="1" indent="-342900">
              <a:spcBef>
                <a:spcPts val="1200"/>
              </a:spcBef>
            </a:pPr>
            <a:r>
              <a:rPr lang="en-US" sz="2200" dirty="0" err="1" smtClean="0"/>
              <a:t>ACoC</a:t>
            </a:r>
            <a:r>
              <a:rPr lang="en-US" sz="2200" dirty="0" smtClean="0"/>
              <a:t> may not be practical </a:t>
            </a:r>
          </a:p>
          <a:p>
            <a:pPr marL="358775" lvl="1" indent="-342900">
              <a:spcBef>
                <a:spcPts val="1200"/>
              </a:spcBef>
            </a:pPr>
            <a:r>
              <a:rPr lang="en-US" sz="2200" dirty="0" smtClean="0"/>
              <a:t>ECC may be too simplistic and ineffective</a:t>
            </a:r>
          </a:p>
          <a:p>
            <a:pPr marL="358775" lvl="1" indent="-342900">
              <a:spcBef>
                <a:spcPts val="1200"/>
              </a:spcBef>
            </a:pPr>
            <a:r>
              <a:rPr lang="en-US" sz="2200" dirty="0" smtClean="0"/>
              <a:t>BCC and MBCC pick meaningful blocks </a:t>
            </a:r>
            <a:r>
              <a:rPr lang="en-US" sz="2200" dirty="0" smtClean="0">
                <a:sym typeface="Wingdings"/>
              </a:rPr>
              <a:t> ”</a:t>
            </a:r>
            <a:r>
              <a:rPr lang="en-US" sz="2200" i="1" dirty="0" smtClean="0">
                <a:sym typeface="Wingdings"/>
              </a:rPr>
              <a:t>do smarter</a:t>
            </a:r>
            <a:r>
              <a:rPr lang="en-US" sz="2200" dirty="0" smtClean="0">
                <a:sym typeface="Wingdings"/>
              </a:rPr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5402759"/>
            <a:ext cx="8001000" cy="769441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127000" algn="ctr"/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ISP testing is simple, straightforward</a:t>
            </a:r>
            <a:r>
              <a:rPr lang="en-US" sz="2200" b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, effective, </a:t>
            </a:r>
          </a:p>
          <a:p>
            <a:pPr marL="127000" algn="ctr"/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and widely used</a:t>
            </a:r>
            <a:endParaRPr lang="en-US" sz="2200" i="1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4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381000" y="1066801"/>
            <a:ext cx="8458200" cy="5113338"/>
          </a:xfrm>
        </p:spPr>
        <p:txBody>
          <a:bodyPr>
            <a:normAutofit/>
          </a:bodyPr>
          <a:lstStyle/>
          <a:p>
            <a:pPr marL="358775" lvl="1" indent="-342900">
              <a:spcBef>
                <a:spcPts val="2000"/>
              </a:spcBef>
            </a:pPr>
            <a:r>
              <a:rPr lang="en-US" sz="2200" dirty="0"/>
              <a:t>How should we consider multiple </a:t>
            </a:r>
            <a:r>
              <a:rPr lang="en-US" sz="2200" dirty="0" smtClean="0"/>
              <a:t>partitions or IDMs at </a:t>
            </a:r>
            <a:r>
              <a:rPr lang="en-US" sz="2200" dirty="0"/>
              <a:t>the same time?</a:t>
            </a:r>
          </a:p>
          <a:p>
            <a:pPr marL="358775" lvl="1" indent="-342900">
              <a:spcBef>
                <a:spcPts val="2000"/>
              </a:spcBef>
            </a:pPr>
            <a:r>
              <a:rPr lang="en-US" sz="2200" dirty="0"/>
              <a:t>What combinations of blocks should we choose values from? </a:t>
            </a:r>
          </a:p>
          <a:p>
            <a:pPr marL="358775" lvl="1" indent="-342900">
              <a:spcBef>
                <a:spcPts val="2000"/>
              </a:spcBef>
            </a:pPr>
            <a:r>
              <a:rPr lang="en-US" sz="2200" dirty="0"/>
              <a:t>How many tests should we expect? </a:t>
            </a:r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ISP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136136"/>
            <a:ext cx="4953000" cy="704088"/>
          </a:xfrm>
          <a:prstGeom prst="rect">
            <a:avLst/>
          </a:prstGeom>
          <a:solidFill>
            <a:srgbClr val="FFD7D6"/>
          </a:solidFill>
          <a:ln w="19050">
            <a:solidFill>
              <a:srgbClr val="FFD7D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Apply a test criterion to choose combinations of blocks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1135559"/>
            <a:ext cx="27431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22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Task I: Model </a:t>
            </a:r>
          </a:p>
          <a:p>
            <a:pPr marL="2413000" lvl="3" indent="-1722438">
              <a:spcBef>
                <a:spcPts val="0"/>
              </a:spcBef>
              <a:tabLst>
                <a:tab pos="1193800" algn="l"/>
              </a:tabLst>
            </a:pPr>
            <a:r>
              <a:rPr lang="en-US" sz="22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input domain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4191000"/>
            <a:ext cx="2895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0563" indent="-577850">
              <a:spcBef>
                <a:spcPts val="0"/>
              </a:spcBef>
              <a:tabLst>
                <a:tab pos="1193800" algn="l"/>
              </a:tabLst>
            </a:pPr>
            <a:r>
              <a:rPr lang="en-US" sz="2200" b="0" dirty="0">
                <a:solidFill>
                  <a:srgbClr val="FFD7D6"/>
                </a:solidFill>
                <a:latin typeface="Verdana" charset="0"/>
                <a:ea typeface="Verdana" charset="0"/>
                <a:cs typeface="Verdana" charset="0"/>
              </a:rPr>
              <a:t>Task II: Choose combinations of values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874520"/>
            <a:ext cx="4953000" cy="685800"/>
          </a:xfrm>
          <a:prstGeom prst="rect">
            <a:avLst/>
          </a:prstGeom>
          <a:solidFill>
            <a:srgbClr val="A7FEFF"/>
          </a:solidFill>
          <a:ln w="19050">
            <a:solidFill>
              <a:srgbClr val="A7FE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Identify parameters, return types, return values, exceptional behavior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66800"/>
            <a:ext cx="4953000" cy="393192"/>
          </a:xfrm>
          <a:prstGeom prst="rect">
            <a:avLst/>
          </a:prstGeom>
          <a:solidFill>
            <a:srgbClr val="A7FEFF"/>
          </a:solidFill>
          <a:ln w="19050">
            <a:solidFill>
              <a:srgbClr val="A7FEFF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Identify testable functions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971800"/>
            <a:ext cx="4953000" cy="393192"/>
          </a:xfrm>
          <a:prstGeom prst="rect">
            <a:avLst/>
          </a:prstGeom>
          <a:solidFill>
            <a:srgbClr val="A7FEFF"/>
          </a:solidFill>
          <a:ln w="19050">
            <a:solidFill>
              <a:srgbClr val="A7FEFF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Model the input domain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200" y="3886200"/>
            <a:ext cx="89534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2743200" y="3439940"/>
            <a:ext cx="152400" cy="621792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743200" y="2624328"/>
            <a:ext cx="152400" cy="303549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43200" y="1524000"/>
            <a:ext cx="152400" cy="303549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743200" y="4922520"/>
            <a:ext cx="152400" cy="301752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98064" y="3477768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Input Domain Model (IDMs)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2400" y="2855976"/>
            <a:ext cx="5577840" cy="6199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38800" y="2743200"/>
            <a:ext cx="3124199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588">
              <a:lnSpc>
                <a:spcPts val="1900"/>
              </a:lnSpc>
              <a:spcBef>
                <a:spcPts val="0"/>
              </a:spcBef>
            </a:pPr>
            <a:r>
              <a:rPr lang="en-US" sz="1800" b="0" dirty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The most creative design step in using ISP</a:t>
            </a:r>
            <a:endParaRPr lang="en-US" sz="1800" b="0" dirty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98064" y="4876800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requirements (TRs)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86901" y="110951"/>
            <a:ext cx="1004699" cy="3462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8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8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5303520"/>
            <a:ext cx="4953000" cy="429133"/>
          </a:xfrm>
          <a:prstGeom prst="rect">
            <a:avLst/>
          </a:prstGeom>
          <a:solidFill>
            <a:srgbClr val="FFD7D6"/>
          </a:solidFill>
          <a:ln w="19050">
            <a:solidFill>
              <a:srgbClr val="FFD7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Derive test inputs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2743200" y="5820325"/>
            <a:ext cx="152400" cy="301752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98064" y="5802868"/>
            <a:ext cx="169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cases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"/>
            <a:ext cx="83058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dirty="0" smtClean="0"/>
              <a:t>Modeling the Input Domain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05840"/>
            <a:ext cx="8686800" cy="2212848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domain is scoped by the </a:t>
            </a:r>
            <a:r>
              <a:rPr lang="en-US" sz="2200" dirty="0" smtClean="0">
                <a:solidFill>
                  <a:srgbClr val="FFFF00"/>
                </a:solidFill>
              </a:rPr>
              <a:t>parameters</a:t>
            </a:r>
          </a:p>
          <a:p>
            <a:pPr>
              <a:spcBef>
                <a:spcPts val="1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Characteristics</a:t>
            </a:r>
            <a:r>
              <a:rPr lang="en-US" sz="2200" dirty="0" smtClean="0"/>
              <a:t> define the structure of the input domain</a:t>
            </a:r>
            <a:endParaRPr lang="en-US" sz="2200" dirty="0" smtClean="0">
              <a:solidFill>
                <a:srgbClr val="FFFF00"/>
              </a:solidFill>
            </a:endParaRPr>
          </a:p>
          <a:p>
            <a:pPr lvl="1"/>
            <a:r>
              <a:rPr lang="en-US" sz="1800" dirty="0" smtClean="0"/>
              <a:t>Characteristics should be based on the input domain – not program source</a:t>
            </a:r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410200" y="2873200"/>
            <a:ext cx="3048000" cy="369332"/>
          </a:xfrm>
          <a:prstGeom prst="rect">
            <a:avLst/>
          </a:prstGeom>
          <a:solidFill>
            <a:srgbClr val="A7FEFF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Design characteristics</a:t>
            </a:r>
            <a:endParaRPr lang="en-US" sz="18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3677282"/>
            <a:ext cx="3048000" cy="646331"/>
          </a:xfrm>
          <a:prstGeom prst="rect">
            <a:avLst/>
          </a:prstGeom>
          <a:solidFill>
            <a:srgbClr val="A7FEFF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Partition each </a:t>
            </a:r>
          </a:p>
          <a:p>
            <a:pPr algn="ctr"/>
            <a:r>
              <a:rPr lang="en-US" sz="1800" b="0" dirty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haracteristic into blocks</a:t>
            </a:r>
            <a:endParaRPr lang="en-US" sz="18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199" y="4747720"/>
            <a:ext cx="3048000" cy="646331"/>
          </a:xfrm>
          <a:prstGeom prst="rect">
            <a:avLst/>
          </a:prstGeom>
          <a:solidFill>
            <a:srgbClr val="A7FEFF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Identify values of </a:t>
            </a:r>
          </a:p>
          <a:p>
            <a:pPr algn="ctr"/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each block</a:t>
            </a:r>
            <a:endParaRPr lang="en-US" sz="18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781800" y="3313175"/>
            <a:ext cx="152400" cy="303549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" name="Down Arrow 9"/>
          <p:cNvSpPr/>
          <p:nvPr/>
        </p:nvSpPr>
        <p:spPr>
          <a:xfrm>
            <a:off x="6781800" y="4389120"/>
            <a:ext cx="152400" cy="303549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5257800" y="2743200"/>
            <a:ext cx="3352800" cy="2763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3200400"/>
            <a:ext cx="5029199" cy="2990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000"/>
              </a:spcBef>
            </a:pPr>
            <a:r>
              <a:rPr lang="en-US" sz="2200" b="0" dirty="0" smtClean="0"/>
              <a:t>Two Approaches</a:t>
            </a:r>
          </a:p>
          <a:p>
            <a:pPr marL="415925" indent="-188913" fontAlgn="auto">
              <a:spcBef>
                <a:spcPts val="1000"/>
              </a:spcBef>
            </a:pPr>
            <a:r>
              <a:rPr lang="en-US" sz="2000" b="0" dirty="0" smtClean="0">
                <a:solidFill>
                  <a:srgbClr val="FFFF00"/>
                </a:solidFill>
              </a:rPr>
              <a:t>Interface-based </a:t>
            </a:r>
            <a:r>
              <a:rPr lang="en-US" sz="2000" b="0" dirty="0" smtClean="0"/>
              <a:t>(simpler)</a:t>
            </a:r>
          </a:p>
          <a:p>
            <a:pPr marL="690245" lvl="1" indent="-188913" fontAlgn="auto"/>
            <a:r>
              <a:rPr lang="en-US" sz="1800" b="0" dirty="0" smtClean="0"/>
              <a:t>Develop characteristics from individual parameters</a:t>
            </a:r>
          </a:p>
          <a:p>
            <a:pPr marL="415925" indent="-188913" fontAlgn="auto">
              <a:spcBef>
                <a:spcPts val="1000"/>
              </a:spcBef>
            </a:pPr>
            <a:r>
              <a:rPr lang="en-US" sz="2000" b="0" dirty="0" smtClean="0">
                <a:solidFill>
                  <a:srgbClr val="FFFF00"/>
                </a:solidFill>
              </a:rPr>
              <a:t>Functionality-based </a:t>
            </a:r>
            <a:r>
              <a:rPr lang="en-US" sz="2000" b="0" dirty="0" smtClean="0"/>
              <a:t>(harder)</a:t>
            </a:r>
            <a:r>
              <a:rPr lang="en-US" sz="2000" b="0" dirty="0" smtClean="0">
                <a:solidFill>
                  <a:srgbClr val="FFFF00"/>
                </a:solidFill>
              </a:rPr>
              <a:t> </a:t>
            </a:r>
            <a:endParaRPr lang="en-US" sz="2000" b="0" dirty="0" smtClean="0"/>
          </a:p>
          <a:p>
            <a:pPr marL="690245" lvl="1" indent="-188913" fontAlgn="auto"/>
            <a:r>
              <a:rPr lang="en-US" sz="1800" b="0" dirty="0" smtClean="0"/>
              <a:t>Develop characteristics from a behavior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6901" y="110951"/>
            <a:ext cx="1004699" cy="3462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8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8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Using </a:t>
            </a:r>
            <a:r>
              <a:rPr lang="en-US" sz="3800" smtClean="0"/>
              <a:t>Multiple Partitions or </a:t>
            </a:r>
            <a:r>
              <a:rPr lang="en-US" sz="3800" dirty="0" smtClean="0"/>
              <a:t>IDMs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pPr marL="358775" lvl="1" indent="-342900">
              <a:spcBef>
                <a:spcPts val="1200"/>
              </a:spcBef>
            </a:pPr>
            <a:r>
              <a:rPr lang="en-US" sz="2200" dirty="0" smtClean="0"/>
              <a:t>Some programs may have many parameters</a:t>
            </a:r>
          </a:p>
          <a:p>
            <a:pPr marL="358775" lvl="1" indent="-342900">
              <a:spcBef>
                <a:spcPts val="1600"/>
              </a:spcBef>
              <a:spcAft>
                <a:spcPts val="0"/>
              </a:spcAft>
            </a:pPr>
            <a:r>
              <a:rPr lang="en-US" sz="2200" dirty="0"/>
              <a:t>It is typical to create </a:t>
            </a:r>
            <a:r>
              <a:rPr lang="en-US" sz="2200" dirty="0">
                <a:solidFill>
                  <a:srgbClr val="FFFF00"/>
                </a:solidFill>
              </a:rPr>
              <a:t>several</a:t>
            </a:r>
            <a:r>
              <a:rPr lang="en-US" sz="2200" dirty="0"/>
              <a:t> small IDMs</a:t>
            </a:r>
          </a:p>
          <a:p>
            <a:pPr marL="803275" lvl="2" indent="-354013">
              <a:spcBef>
                <a:spcPts val="500"/>
              </a:spcBef>
            </a:pPr>
            <a:r>
              <a:rPr lang="en-US" dirty="0"/>
              <a:t>Using a divide-and-conquer approach</a:t>
            </a:r>
            <a:endParaRPr lang="en-US" sz="2200" dirty="0" smtClean="0"/>
          </a:p>
          <a:p>
            <a:pPr marL="358775" lvl="1" indent="-342900">
              <a:spcBef>
                <a:spcPts val="1600"/>
              </a:spcBef>
              <a:spcAft>
                <a:spcPts val="0"/>
              </a:spcAft>
            </a:pPr>
            <a:r>
              <a:rPr lang="en-US" sz="2200" dirty="0" smtClean="0"/>
              <a:t>Some parameters may appear in more than one IDM</a:t>
            </a:r>
          </a:p>
          <a:p>
            <a:pPr marL="803275" lvl="2" indent="-354013">
              <a:spcBef>
                <a:spcPts val="500"/>
              </a:spcBef>
            </a:pPr>
            <a:r>
              <a:rPr lang="en-US" dirty="0" smtClean="0"/>
              <a:t>Leading to </a:t>
            </a:r>
            <a:r>
              <a:rPr lang="en-US" dirty="0" smtClean="0">
                <a:solidFill>
                  <a:srgbClr val="FFFF00"/>
                </a:solidFill>
              </a:rPr>
              <a:t>overlap</a:t>
            </a:r>
            <a:r>
              <a:rPr lang="en-US" dirty="0" smtClean="0"/>
              <a:t> IDMs</a:t>
            </a:r>
          </a:p>
          <a:p>
            <a:pPr marL="358775" lvl="1" indent="-342900">
              <a:spcBef>
                <a:spcPts val="1600"/>
              </a:spcBef>
            </a:pPr>
            <a:r>
              <a:rPr lang="en-US" sz="2200" dirty="0"/>
              <a:t>Some IDMs may include specific constraints (such as invalid values</a:t>
            </a:r>
            <a:r>
              <a:rPr lang="en-US" sz="2200" dirty="0" smtClean="0"/>
              <a:t>)</a:t>
            </a:r>
          </a:p>
          <a:p>
            <a:pPr marL="358775" lvl="1" indent="-342900">
              <a:spcBef>
                <a:spcPts val="1600"/>
              </a:spcBef>
            </a:pPr>
            <a:r>
              <a:rPr lang="en-US" sz="2200" dirty="0" smtClean="0"/>
              <a:t>Multiple partitions or IDMs can be combined to create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5410200"/>
            <a:ext cx="6477000" cy="769441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15875" lvl="1" algn="ctr">
              <a:spcBef>
                <a:spcPts val="2000"/>
              </a:spcBef>
            </a:pPr>
            <a:r>
              <a:rPr lang="en-US" sz="22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How should we </a:t>
            </a:r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consider multiple </a:t>
            </a:r>
            <a:r>
              <a:rPr lang="en-US" sz="22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partitions or IDMs at the same time?</a:t>
            </a:r>
          </a:p>
        </p:txBody>
      </p:sp>
    </p:spTree>
    <p:extLst>
      <p:ext uri="{BB962C8B-B14F-4D97-AF65-F5344CB8AC3E}">
        <p14:creationId xmlns:p14="http://schemas.microsoft.com/office/powerpoint/2010/main" val="2535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ISP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136136"/>
            <a:ext cx="4953000" cy="704088"/>
          </a:xfrm>
          <a:prstGeom prst="rect">
            <a:avLst/>
          </a:prstGeom>
          <a:solidFill>
            <a:srgbClr val="FFD7D6"/>
          </a:solidFill>
          <a:ln w="19050">
            <a:solidFill>
              <a:srgbClr val="FFD7D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Apply a test criterion to choose combinations of blocks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303520"/>
            <a:ext cx="4953000" cy="429133"/>
          </a:xfrm>
          <a:prstGeom prst="rect">
            <a:avLst/>
          </a:prstGeom>
          <a:solidFill>
            <a:srgbClr val="FFD7D6"/>
          </a:solidFill>
          <a:ln w="19050">
            <a:solidFill>
              <a:srgbClr val="FFD7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Derive test inputs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1135559"/>
            <a:ext cx="27431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22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Task I: Model </a:t>
            </a:r>
          </a:p>
          <a:p>
            <a:pPr marL="2413000" lvl="3" indent="-1722438">
              <a:spcBef>
                <a:spcPts val="0"/>
              </a:spcBef>
              <a:tabLst>
                <a:tab pos="1193800" algn="l"/>
              </a:tabLst>
            </a:pPr>
            <a:r>
              <a:rPr lang="en-US" sz="2200" b="0" dirty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input domain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4191000"/>
            <a:ext cx="2895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0563" indent="-577850">
              <a:spcBef>
                <a:spcPts val="0"/>
              </a:spcBef>
              <a:tabLst>
                <a:tab pos="1193800" algn="l"/>
              </a:tabLst>
            </a:pPr>
            <a:r>
              <a:rPr lang="en-US" sz="2200" b="0" dirty="0">
                <a:solidFill>
                  <a:srgbClr val="FFD7D6"/>
                </a:solidFill>
                <a:latin typeface="Verdana" charset="0"/>
                <a:ea typeface="Verdana" charset="0"/>
                <a:cs typeface="Verdana" charset="0"/>
              </a:rPr>
              <a:t>Task II: Choose combinations of values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874520"/>
            <a:ext cx="4953000" cy="685800"/>
          </a:xfrm>
          <a:prstGeom prst="rect">
            <a:avLst/>
          </a:prstGeom>
          <a:solidFill>
            <a:srgbClr val="A7FEFF"/>
          </a:solidFill>
          <a:ln w="19050">
            <a:solidFill>
              <a:srgbClr val="A7FE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Identify parameters, return types, return values, exceptional behavior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66800"/>
            <a:ext cx="4953000" cy="393192"/>
          </a:xfrm>
          <a:prstGeom prst="rect">
            <a:avLst/>
          </a:prstGeom>
          <a:solidFill>
            <a:srgbClr val="A7FEFF"/>
          </a:solidFill>
          <a:ln w="19050">
            <a:solidFill>
              <a:srgbClr val="A7FEFF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Identify testable functions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971800"/>
            <a:ext cx="4953000" cy="393192"/>
          </a:xfrm>
          <a:prstGeom prst="rect">
            <a:avLst/>
          </a:prstGeom>
          <a:solidFill>
            <a:srgbClr val="A7FEFF"/>
          </a:solidFill>
          <a:ln w="19050">
            <a:solidFill>
              <a:srgbClr val="A7FEFF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Model the input domain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200" y="3886200"/>
            <a:ext cx="89534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2743200" y="3439940"/>
            <a:ext cx="152400" cy="621792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743200" y="2624328"/>
            <a:ext cx="152400" cy="303549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43200" y="1524000"/>
            <a:ext cx="152400" cy="303549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743200" y="4922520"/>
            <a:ext cx="152400" cy="301752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98064" y="3477768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Input Domain Model (IDMs)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20981" y="3999611"/>
            <a:ext cx="8694419" cy="23371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98064" y="4876800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requirements (TRs)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2743200" y="5820325"/>
            <a:ext cx="152400" cy="301752"/>
          </a:xfrm>
          <a:prstGeom prst="down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98064" y="5802868"/>
            <a:ext cx="169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indent="-928688">
              <a:spcBef>
                <a:spcPts val="0"/>
              </a:spcBef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cases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0" y="5943600"/>
            <a:ext cx="1981200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588">
              <a:lnSpc>
                <a:spcPts val="1900"/>
              </a:lnSpc>
              <a:spcBef>
                <a:spcPts val="0"/>
              </a:spcBef>
            </a:pPr>
            <a:r>
              <a:rPr lang="en-US" sz="1800" b="0" smtClean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Today’s focus</a:t>
            </a:r>
            <a:endParaRPr lang="en-US" sz="1800" b="0" dirty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6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Running Example: </a:t>
            </a:r>
            <a:r>
              <a:rPr lang="en-US" dirty="0" err="1" smtClean="0"/>
              <a:t>triang</a:t>
            </a:r>
            <a:r>
              <a:rPr lang="en-US" dirty="0" smtClean="0"/>
              <a:t>()</a:t>
            </a:r>
            <a:endParaRPr lang="en-US" sz="3400" b="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005840"/>
            <a:ext cx="8534400" cy="5322332"/>
          </a:xfrm>
          <a:ln>
            <a:noFill/>
          </a:ln>
        </p:spPr>
        <p:txBody>
          <a:bodyPr>
            <a:normAutofit/>
          </a:bodyPr>
          <a:lstStyle/>
          <a:p>
            <a:pPr marL="695325" lvl="1" indent="-242888">
              <a:spcBef>
                <a:spcPts val="1200"/>
              </a:spcBef>
            </a:pPr>
            <a:r>
              <a:rPr lang="en-US" sz="1800" dirty="0" smtClean="0"/>
              <a:t>Partition characteristics</a:t>
            </a:r>
          </a:p>
          <a:p>
            <a:pPr marL="695325" lvl="1" indent="-242888">
              <a:spcBef>
                <a:spcPts val="0"/>
              </a:spcBef>
            </a:pPr>
            <a:endParaRPr lang="en-US" sz="1800" dirty="0"/>
          </a:p>
          <a:p>
            <a:pPr marL="695325" lvl="1" indent="-242888">
              <a:spcBef>
                <a:spcPts val="1000"/>
              </a:spcBef>
            </a:pPr>
            <a:endParaRPr lang="en-US" sz="1600" dirty="0" smtClean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 marL="695325" lvl="1" indent="-242888">
              <a:spcBef>
                <a:spcPts val="1000"/>
              </a:spcBef>
            </a:pPr>
            <a:endParaRPr lang="en-US" sz="1600" dirty="0" smtClean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For convenience, let’s </a:t>
            </a:r>
            <a:r>
              <a:rPr lang="en-US" sz="1800" dirty="0" err="1" smtClean="0"/>
              <a:t>relabel</a:t>
            </a:r>
            <a:r>
              <a:rPr lang="en-US" sz="1800" dirty="0" smtClean="0"/>
              <a:t> the blocks</a:t>
            </a:r>
          </a:p>
          <a:p>
            <a:pPr marL="695325" lvl="1" indent="-242888">
              <a:spcBef>
                <a:spcPts val="700"/>
              </a:spcBef>
            </a:pPr>
            <a:endParaRPr lang="en-US" sz="1800" dirty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endParaRPr lang="en-US" sz="1400" dirty="0" smtClean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endParaRPr lang="en-US" sz="1400" dirty="0" smtClean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695325" lvl="1" indent="-242888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Possible values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38876"/>
              </p:ext>
            </p:extLst>
          </p:nvPr>
        </p:nvGraphicFramePr>
        <p:xfrm>
          <a:off x="292608" y="1359409"/>
          <a:ext cx="8534403" cy="131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19"/>
                <a:gridCol w="1506071"/>
                <a:gridCol w="1506071"/>
                <a:gridCol w="1506071"/>
                <a:gridCol w="1506071"/>
              </a:tblGrid>
              <a:tr h="3091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C1)</a:t>
                      </a:r>
                      <a:r>
                        <a:rPr lang="en-US" sz="180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= length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Side1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greater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 than 1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less than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C2)</a:t>
                      </a:r>
                      <a:r>
                        <a:rPr lang="en-US" sz="180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= length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Side2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greater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 than 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1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less than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C3)</a:t>
                      </a:r>
                      <a:r>
                        <a:rPr lang="en-US" sz="180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= length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Side3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greater</a:t>
                      </a:r>
                      <a:r>
                        <a:rPr lang="en-US" sz="1800" baseline="0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800" baseline="0" smtClean="0">
                          <a:latin typeface="Gill Sans MT"/>
                          <a:cs typeface="Gill Sans MT"/>
                        </a:rPr>
                        <a:t>than </a:t>
                      </a:r>
                      <a:r>
                        <a:rPr lang="en-US" sz="1800" baseline="0" smtClean="0">
                          <a:latin typeface="Gill Sans MT"/>
                          <a:cs typeface="Gill Sans MT"/>
                        </a:rPr>
                        <a:t>1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equal to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less than 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26408"/>
              </p:ext>
            </p:extLst>
          </p:nvPr>
        </p:nvGraphicFramePr>
        <p:xfrm>
          <a:off x="292608" y="3310128"/>
          <a:ext cx="8534403" cy="131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19"/>
                <a:gridCol w="1506071"/>
                <a:gridCol w="1506071"/>
                <a:gridCol w="1506071"/>
                <a:gridCol w="1506071"/>
              </a:tblGrid>
              <a:tr h="3091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A = length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Side1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smtClean="0">
                          <a:latin typeface="Gill Sans MT"/>
                          <a:cs typeface="Gill Sans MT"/>
                        </a:rPr>
                        <a:t>A1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smtClean="0">
                          <a:latin typeface="Gill Sans MT"/>
                          <a:cs typeface="Gill Sans MT"/>
                        </a:rPr>
                        <a:t>A2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smtClean="0">
                          <a:latin typeface="Gill Sans MT"/>
                          <a:cs typeface="Gill Sans MT"/>
                        </a:rPr>
                        <a:t>A3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Gill Sans MT"/>
                          <a:cs typeface="Gill Sans MT"/>
                        </a:rPr>
                        <a:t>A4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B = length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Side2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smtClean="0">
                          <a:latin typeface="Gill Sans MT"/>
                          <a:cs typeface="Gill Sans MT"/>
                        </a:rPr>
                        <a:t>B1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smtClean="0">
                          <a:latin typeface="Gill Sans MT"/>
                          <a:cs typeface="Gill Sans MT"/>
                        </a:rPr>
                        <a:t>B2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smtClean="0">
                          <a:latin typeface="Gill Sans MT"/>
                          <a:cs typeface="Gill Sans MT"/>
                        </a:rPr>
                        <a:t>B3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smtClean="0">
                          <a:latin typeface="Gill Sans MT"/>
                          <a:cs typeface="Gill Sans MT"/>
                        </a:rPr>
                        <a:t>B4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 = length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Side3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smtClean="0">
                          <a:latin typeface="Gill Sans MT"/>
                          <a:cs typeface="Gill Sans MT"/>
                        </a:rPr>
                        <a:t>C1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smtClean="0">
                          <a:latin typeface="Gill Sans MT"/>
                          <a:cs typeface="Gill Sans MT"/>
                        </a:rPr>
                        <a:t>C2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smtClean="0">
                          <a:latin typeface="Gill Sans MT"/>
                          <a:cs typeface="Gill Sans MT"/>
                        </a:rPr>
                        <a:t>C3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smtClean="0">
                          <a:latin typeface="Gill Sans MT"/>
                          <a:cs typeface="Gill Sans MT"/>
                        </a:rPr>
                        <a:t>C4</a:t>
                      </a:r>
                      <a:endParaRPr lang="en-US" sz="1800" dirty="0" smtClean="0"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1625"/>
              </p:ext>
            </p:extLst>
          </p:nvPr>
        </p:nvGraphicFramePr>
        <p:xfrm>
          <a:off x="292608" y="5230368"/>
          <a:ext cx="8534403" cy="131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19"/>
                <a:gridCol w="1506071"/>
                <a:gridCol w="1506071"/>
                <a:gridCol w="1506071"/>
                <a:gridCol w="1506071"/>
              </a:tblGrid>
              <a:tr h="3091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Characteristic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b1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b2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b3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Gill Sans MT"/>
                          <a:cs typeface="Gill Sans MT"/>
                        </a:rPr>
                        <a:t>b4</a:t>
                      </a:r>
                      <a:endParaRPr lang="en-US" dirty="0">
                        <a:solidFill>
                          <a:schemeClr val="tx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A = length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Side1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B = length</a:t>
                      </a:r>
                      <a:r>
                        <a:rPr lang="en-US" sz="1800" baseline="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Side2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86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C = length of </a:t>
                      </a:r>
                      <a:r>
                        <a:rPr lang="en-US" sz="1800" b="1" dirty="0" smtClean="0">
                          <a:solidFill>
                            <a:srgbClr val="292934"/>
                          </a:solidFill>
                          <a:latin typeface="Gill Sans MT"/>
                          <a:cs typeface="Gill Sans MT"/>
                        </a:rPr>
                        <a:t>Side3</a:t>
                      </a:r>
                      <a:endParaRPr lang="en-US" sz="1800" dirty="0" smtClean="0">
                        <a:solidFill>
                          <a:srgbClr val="292934"/>
                        </a:solidFill>
                        <a:latin typeface="Gill Sans MT"/>
                        <a:cs typeface="Gill Sans M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MT"/>
                          <a:cs typeface="Gill Sans MT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Choosing Combinations of Values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562600"/>
          </a:xfrm>
        </p:spPr>
        <p:txBody>
          <a:bodyPr>
            <a:noAutofit/>
          </a:bodyPr>
          <a:lstStyle/>
          <a:p>
            <a:pPr marL="288925" lvl="1" indent="-273050">
              <a:spcBef>
                <a:spcPts val="1200"/>
              </a:spcBef>
            </a:pPr>
            <a:r>
              <a:rPr lang="en-US" sz="2000" dirty="0" smtClean="0"/>
              <a:t>Once characteristics and partitions are defined, the next step is to choose which combinations of values to test</a:t>
            </a:r>
          </a:p>
          <a:p>
            <a:pPr marL="288925" lvl="1" indent="-273050">
              <a:spcBef>
                <a:spcPts val="1500"/>
              </a:spcBef>
            </a:pPr>
            <a:r>
              <a:rPr lang="en-US" sz="2000" dirty="0" smtClean="0"/>
              <a:t>Approaches to choose values</a:t>
            </a:r>
          </a:p>
          <a:p>
            <a:pPr marL="754063" lvl="2" indent="-304800">
              <a:spcBef>
                <a:spcPts val="700"/>
              </a:spcBef>
            </a:pPr>
            <a:r>
              <a:rPr lang="en-US" sz="1800" dirty="0" smtClean="0"/>
              <a:t>Select values randomly</a:t>
            </a:r>
          </a:p>
          <a:p>
            <a:pPr marL="1204913" lvl="4" indent="-288925"/>
            <a:r>
              <a:rPr lang="en-US" sz="1800" dirty="0" smtClean="0"/>
              <a:t>Quality of tests depends on experience and expertise</a:t>
            </a:r>
          </a:p>
          <a:p>
            <a:pPr marL="754063" lvl="2" indent="-304800">
              <a:spcBef>
                <a:spcPts val="700"/>
              </a:spcBef>
            </a:pPr>
            <a:r>
              <a:rPr lang="en-US" sz="1800" dirty="0" smtClean="0"/>
              <a:t>Use coverage </a:t>
            </a:r>
            <a:r>
              <a:rPr lang="en-US" sz="1800" dirty="0" smtClean="0">
                <a:solidFill>
                  <a:srgbClr val="FFFF00"/>
                </a:solidFill>
              </a:rPr>
              <a:t>criteria</a:t>
            </a:r>
            <a:r>
              <a:rPr lang="en-US" sz="1800" dirty="0" smtClean="0"/>
              <a:t> – to choose </a:t>
            </a:r>
            <a:r>
              <a:rPr lang="en-US" sz="1800" dirty="0" smtClean="0">
                <a:solidFill>
                  <a:srgbClr val="FFFF00"/>
                </a:solidFill>
              </a:rPr>
              <a:t>effective</a:t>
            </a:r>
            <a:r>
              <a:rPr lang="en-US" sz="1800" dirty="0" smtClean="0"/>
              <a:t> subsets</a:t>
            </a:r>
          </a:p>
          <a:p>
            <a:pPr marL="1204913" lvl="3" indent="-304800"/>
            <a:r>
              <a:rPr lang="en-US" sz="1800" dirty="0" smtClean="0"/>
              <a:t>Quality of tests depends on the strength of the criteria</a:t>
            </a:r>
          </a:p>
          <a:p>
            <a:pPr marL="352425" indent="-293688">
              <a:spcBef>
                <a:spcPts val="1500"/>
              </a:spcBef>
            </a:pPr>
            <a:r>
              <a:rPr lang="en-US" sz="2000" dirty="0" smtClean="0"/>
              <a:t>ISP Coverage criteria</a:t>
            </a:r>
          </a:p>
          <a:p>
            <a:pPr marL="803275" lvl="1" indent="-322263"/>
            <a:r>
              <a:rPr lang="en-US" sz="1800" dirty="0" smtClean="0"/>
              <a:t>All Combinations Coverage (</a:t>
            </a:r>
            <a:r>
              <a:rPr lang="en-US" sz="1800" dirty="0" err="1" smtClean="0"/>
              <a:t>ACoC</a:t>
            </a:r>
            <a:r>
              <a:rPr lang="en-US" sz="1800" dirty="0" smtClean="0"/>
              <a:t>)</a:t>
            </a:r>
          </a:p>
          <a:p>
            <a:pPr marL="803275" lvl="1" indent="-322263"/>
            <a:r>
              <a:rPr lang="en-US" sz="1800" dirty="0" smtClean="0"/>
              <a:t>Each Choice Coverage (EEC)</a:t>
            </a:r>
          </a:p>
          <a:p>
            <a:pPr marL="803275" lvl="1" indent="-322263"/>
            <a:r>
              <a:rPr lang="en-US" sz="1800" dirty="0" smtClean="0"/>
              <a:t>Pair-Wise Coverage (PWC)</a:t>
            </a:r>
          </a:p>
          <a:p>
            <a:pPr marL="803275" lvl="1" indent="-322263"/>
            <a:r>
              <a:rPr lang="en-US" sz="1800" dirty="0" smtClean="0"/>
              <a:t>T-Wise Coverage (TWC)</a:t>
            </a:r>
          </a:p>
          <a:p>
            <a:pPr marL="803275" lvl="1" indent="-322263"/>
            <a:r>
              <a:rPr lang="en-US" sz="1800" dirty="0" smtClean="0"/>
              <a:t>Base Choice Coverage (BCC)</a:t>
            </a:r>
          </a:p>
          <a:p>
            <a:pPr marL="803275" lvl="1" indent="-322263"/>
            <a:r>
              <a:rPr lang="en-US" sz="1800" dirty="0" smtClean="0"/>
              <a:t>Multiple Base Choice Coverage (MBCC)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14400" y="4224528"/>
            <a:ext cx="5394960" cy="2144486"/>
            <a:chOff x="914400" y="4224528"/>
            <a:chExt cx="5394960" cy="2144486"/>
          </a:xfrm>
        </p:grpSpPr>
        <p:sp>
          <p:nvSpPr>
            <p:cNvPr id="4" name="Rounded Rectangle 3"/>
            <p:cNvSpPr/>
            <p:nvPr/>
          </p:nvSpPr>
          <p:spPr>
            <a:xfrm>
              <a:off x="914400" y="4224528"/>
              <a:ext cx="5394960" cy="381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14400" y="5628785"/>
              <a:ext cx="5394960" cy="381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14400" y="5988014"/>
              <a:ext cx="5394960" cy="381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400" y="4619792"/>
              <a:ext cx="5394960" cy="381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5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45526</TotalTime>
  <Words>3224</Words>
  <Application>Microsoft Macintosh PowerPoint</Application>
  <PresentationFormat>On-screen Show (4:3)</PresentationFormat>
  <Paragraphs>745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Apple Braille</vt:lpstr>
      <vt:lpstr>Arial Unicode MS</vt:lpstr>
      <vt:lpstr>Calibri</vt:lpstr>
      <vt:lpstr>Century Schoolbook</vt:lpstr>
      <vt:lpstr>Courier New</vt:lpstr>
      <vt:lpstr>Gill Sans MT</vt:lpstr>
      <vt:lpstr>Symbol</vt:lpstr>
      <vt:lpstr>Times New Roman</vt:lpstr>
      <vt:lpstr>Verdana</vt:lpstr>
      <vt:lpstr>Wingdings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ISP Coverage Criteria  CS 4501 / 6501  Software Testing</vt:lpstr>
      <vt:lpstr>Structures for Criteria-Based Testing</vt:lpstr>
      <vt:lpstr>Today’s Objectives</vt:lpstr>
      <vt:lpstr>Applying ISP</vt:lpstr>
      <vt:lpstr>Modeling the Input Domain</vt:lpstr>
      <vt:lpstr>Using Multiple Partitions or IDMs</vt:lpstr>
      <vt:lpstr>Applying ISP</vt:lpstr>
      <vt:lpstr>Running Example: triang()</vt:lpstr>
      <vt:lpstr>Choosing Combinations of Values</vt:lpstr>
      <vt:lpstr>All Combinations (ACoC)</vt:lpstr>
      <vt:lpstr>ACoC - Example</vt:lpstr>
      <vt:lpstr>ACoC – Example (cont)</vt:lpstr>
      <vt:lpstr>ACoC – Example (cont)</vt:lpstr>
      <vt:lpstr>Each Choice (ECC)</vt:lpstr>
      <vt:lpstr>ECC - Example</vt:lpstr>
      <vt:lpstr>ECC – Example (cont)</vt:lpstr>
      <vt:lpstr>Base Choice (BCC)</vt:lpstr>
      <vt:lpstr>BCC - Example</vt:lpstr>
      <vt:lpstr>BCC – Example (cont)</vt:lpstr>
      <vt:lpstr>BCC - Notes</vt:lpstr>
      <vt:lpstr>Multiple Base Choice (MBCC)</vt:lpstr>
      <vt:lpstr>MBCC - Example</vt:lpstr>
      <vt:lpstr>MBCC – Example (cont)</vt:lpstr>
      <vt:lpstr>ISP Coverage Criteria Subsumption</vt:lpstr>
      <vt:lpstr>Constraints Among Characteristics</vt:lpstr>
      <vt:lpstr>Handling Constraints - Example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2834</cp:revision>
  <cp:lastPrinted>2017-09-26T14:07:00Z</cp:lastPrinted>
  <dcterms:created xsi:type="dcterms:W3CDTF">2017-07-01T01:04:54Z</dcterms:created>
  <dcterms:modified xsi:type="dcterms:W3CDTF">2017-09-26T16:23:36Z</dcterms:modified>
  <cp:category/>
</cp:coreProperties>
</file>