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37"/>
  </p:notesMasterIdLst>
  <p:handoutMasterIdLst>
    <p:handoutMasterId r:id="rId38"/>
  </p:handoutMasterIdLst>
  <p:sldIdLst>
    <p:sldId id="262" r:id="rId6"/>
    <p:sldId id="644" r:id="rId7"/>
    <p:sldId id="617" r:id="rId8"/>
    <p:sldId id="696" r:id="rId9"/>
    <p:sldId id="699" r:id="rId10"/>
    <p:sldId id="697" r:id="rId11"/>
    <p:sldId id="698" r:id="rId12"/>
    <p:sldId id="700" r:id="rId13"/>
    <p:sldId id="701" r:id="rId14"/>
    <p:sldId id="703" r:id="rId15"/>
    <p:sldId id="704" r:id="rId16"/>
    <p:sldId id="705" r:id="rId17"/>
    <p:sldId id="706" r:id="rId18"/>
    <p:sldId id="707" r:id="rId19"/>
    <p:sldId id="709" r:id="rId20"/>
    <p:sldId id="710" r:id="rId21"/>
    <p:sldId id="708" r:id="rId22"/>
    <p:sldId id="711" r:id="rId23"/>
    <p:sldId id="712" r:id="rId24"/>
    <p:sldId id="713" r:id="rId25"/>
    <p:sldId id="714" r:id="rId26"/>
    <p:sldId id="715" r:id="rId27"/>
    <p:sldId id="716" r:id="rId28"/>
    <p:sldId id="717" r:id="rId29"/>
    <p:sldId id="718" r:id="rId30"/>
    <p:sldId id="719" r:id="rId31"/>
    <p:sldId id="720" r:id="rId32"/>
    <p:sldId id="721" r:id="rId33"/>
    <p:sldId id="722" r:id="rId34"/>
    <p:sldId id="723" r:id="rId35"/>
    <p:sldId id="702" r:id="rId36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FF00"/>
    <a:srgbClr val="FFD8FF"/>
    <a:srgbClr val="FFFFFF"/>
    <a:srgbClr val="FFFD78"/>
    <a:srgbClr val="A7FEFF"/>
    <a:srgbClr val="D5FC79"/>
    <a:srgbClr val="FFD7D6"/>
    <a:srgbClr val="73FBA9"/>
    <a:srgbClr val="FFA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91498" autoAdjust="0"/>
  </p:normalViewPr>
  <p:slideViewPr>
    <p:cSldViewPr>
      <p:cViewPr>
        <p:scale>
          <a:sx n="73" d="100"/>
          <a:sy n="73" d="100"/>
        </p:scale>
        <p:origin x="2176" y="688"/>
      </p:cViewPr>
      <p:guideLst>
        <p:guide orient="horz" pos="2688"/>
        <p:guide pos="1824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3" d="100"/>
        <a:sy n="173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04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12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6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8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45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4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9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9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FSM = Finite State Machine</a:t>
            </a:r>
          </a:p>
          <a:p>
            <a:r>
              <a:rPr lang="en-US" dirty="0" smtClean="0"/>
              <a:t>DNF = Disjunctive</a:t>
            </a:r>
            <a:r>
              <a:rPr lang="en-US" baseline="0" dirty="0" smtClean="0"/>
              <a:t> Normal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57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36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2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1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0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9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6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Simplest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6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Slightly stronger than node coverage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2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2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5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66800"/>
            <a:ext cx="91440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Graph Coverage Criteria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219200" y="1295400"/>
            <a:ext cx="1984375" cy="3200400"/>
            <a:chOff x="1143000" y="1733550"/>
            <a:chExt cx="1984375" cy="3448050"/>
          </a:xfrm>
        </p:grpSpPr>
        <p:grpSp>
          <p:nvGrpSpPr>
            <p:cNvPr id="42" name="Group 41"/>
            <p:cNvGrpSpPr/>
            <p:nvPr/>
          </p:nvGrpSpPr>
          <p:grpSpPr>
            <a:xfrm>
              <a:off x="1857375" y="1733550"/>
              <a:ext cx="555625" cy="469900"/>
              <a:chOff x="1857375" y="1733550"/>
              <a:chExt cx="555625" cy="469900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1857375" y="1733550"/>
                <a:ext cx="555625" cy="4699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6" name="Text Box 4"/>
              <p:cNvSpPr txBox="1">
                <a:spLocks noChangeArrowheads="1"/>
              </p:cNvSpPr>
              <p:nvPr/>
            </p:nvSpPr>
            <p:spPr bwMode="auto">
              <a:xfrm>
                <a:off x="1974850" y="1770063"/>
                <a:ext cx="347663" cy="4000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571750" y="3222625"/>
              <a:ext cx="555625" cy="469900"/>
              <a:chOff x="2571750" y="3222625"/>
              <a:chExt cx="555625" cy="469900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2571750" y="3222625"/>
                <a:ext cx="555625" cy="4699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4" name="Text Box 9"/>
              <p:cNvSpPr txBox="1">
                <a:spLocks noChangeArrowheads="1"/>
              </p:cNvSpPr>
              <p:nvPr/>
            </p:nvSpPr>
            <p:spPr bwMode="auto">
              <a:xfrm>
                <a:off x="2670175" y="3259138"/>
                <a:ext cx="347663" cy="4000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3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143000" y="3222625"/>
              <a:ext cx="555625" cy="469900"/>
              <a:chOff x="1143000" y="3222625"/>
              <a:chExt cx="555625" cy="469900"/>
            </a:xfrm>
          </p:grpSpPr>
          <p:sp>
            <p:nvSpPr>
              <p:cNvPr id="91" name="Oval 11"/>
              <p:cNvSpPr>
                <a:spLocks noChangeArrowheads="1"/>
              </p:cNvSpPr>
              <p:nvPr/>
            </p:nvSpPr>
            <p:spPr bwMode="auto">
              <a:xfrm>
                <a:off x="1143000" y="3222625"/>
                <a:ext cx="555625" cy="4699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2" name="Text Box 12"/>
              <p:cNvSpPr txBox="1">
                <a:spLocks noChangeArrowheads="1"/>
              </p:cNvSpPr>
              <p:nvPr/>
            </p:nvSpPr>
            <p:spPr bwMode="auto">
              <a:xfrm>
                <a:off x="1265238" y="3259138"/>
                <a:ext cx="347663" cy="4000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2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857375" y="4711700"/>
              <a:ext cx="555625" cy="469900"/>
              <a:chOff x="1857375" y="4711700"/>
              <a:chExt cx="555625" cy="469900"/>
            </a:xfrm>
          </p:grpSpPr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1857375" y="4711700"/>
                <a:ext cx="555625" cy="469900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0" name="Text Box 15"/>
              <p:cNvSpPr txBox="1">
                <a:spLocks noChangeArrowheads="1"/>
              </p:cNvSpPr>
              <p:nvPr/>
            </p:nvSpPr>
            <p:spPr bwMode="auto">
              <a:xfrm>
                <a:off x="1979613" y="4748213"/>
                <a:ext cx="347663" cy="4000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 flipH="1">
              <a:off x="1554163" y="2198688"/>
              <a:ext cx="519113" cy="10541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1592263" y="3670300"/>
              <a:ext cx="444500" cy="103663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2220913" y="3663950"/>
              <a:ext cx="481013" cy="10429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2220913" y="2206625"/>
              <a:ext cx="481013" cy="104616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33" name="Content Placeholder 22"/>
          <p:cNvSpPr>
            <a:spLocks noGrp="1"/>
          </p:cNvSpPr>
          <p:nvPr>
            <p:ph idx="1"/>
          </p:nvPr>
        </p:nvSpPr>
        <p:spPr>
          <a:xfrm>
            <a:off x="4876800" y="990600"/>
            <a:ext cx="3724275" cy="50292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dirty="0" smtClean="0">
                <a:solidFill>
                  <a:srgbClr val="FFFF00"/>
                </a:solidFill>
              </a:rPr>
              <a:t>Node</a:t>
            </a:r>
            <a:endParaRPr lang="en-US" dirty="0" smtClean="0"/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N 	= {1, 2, 3, 4}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	= {}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	= {4}</a:t>
            </a:r>
          </a:p>
          <a:p>
            <a:pPr marL="231775" lvl="1" indent="-215900">
              <a:spcBef>
                <a:spcPts val="3000"/>
              </a:spcBef>
            </a:pPr>
            <a:r>
              <a:rPr lang="en-US" dirty="0" smtClean="0">
                <a:solidFill>
                  <a:srgbClr val="FFFF00"/>
                </a:solidFill>
              </a:rPr>
              <a:t>Edge</a:t>
            </a:r>
            <a:endParaRPr lang="en-US" dirty="0"/>
          </a:p>
          <a:p>
            <a:pPr marL="1270000" lvl="2" indent="-78740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/>
              <a:t>E </a:t>
            </a:r>
            <a:r>
              <a:rPr lang="en-US" dirty="0" smtClean="0"/>
              <a:t>	= </a:t>
            </a:r>
            <a:r>
              <a:rPr lang="en-US" dirty="0"/>
              <a:t>{(1,2), (1,3), </a:t>
            </a:r>
            <a:r>
              <a:rPr lang="en-US" dirty="0" smtClean="0"/>
              <a:t>(</a:t>
            </a:r>
            <a:r>
              <a:rPr lang="en-US" dirty="0"/>
              <a:t>2,4), (3,4)}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181600" y="1904999"/>
            <a:ext cx="1554480" cy="3200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920206" y="4722159"/>
            <a:ext cx="5638800" cy="707886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Not valid graph – no initial nodes</a:t>
            </a:r>
          </a:p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Not useful for generating test cases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in Graphs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dirty="0" smtClean="0">
                <a:solidFill>
                  <a:srgbClr val="FFFF00"/>
                </a:solidFill>
              </a:rPr>
              <a:t>Path </a:t>
            </a:r>
            <a:r>
              <a:rPr lang="en-US" dirty="0" smtClean="0">
                <a:solidFill>
                  <a:srgbClr val="FFFF00"/>
                </a:solidFill>
              </a:rPr>
              <a:t>p</a:t>
            </a:r>
            <a:endParaRPr lang="en-US" dirty="0" smtClean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A sequence of nodes, [n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is-IS" dirty="0"/>
              <a:t>…, n</a:t>
            </a:r>
            <a:r>
              <a:rPr lang="is-IS" baseline="-25000" dirty="0"/>
              <a:t>M</a:t>
            </a:r>
            <a:r>
              <a:rPr lang="is-IS" dirty="0"/>
              <a:t>] </a:t>
            </a:r>
            <a:r>
              <a:rPr lang="en-US" dirty="0" smtClean="0"/>
              <a:t>State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Each pair of adjacent nodes, 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, n</a:t>
            </a:r>
            <a:r>
              <a:rPr lang="en-US" baseline="-25000" dirty="0" smtClean="0"/>
              <a:t>i+1</a:t>
            </a:r>
            <a:r>
              <a:rPr lang="en-US" dirty="0" smtClean="0"/>
              <a:t>) is an edge</a:t>
            </a:r>
          </a:p>
          <a:p>
            <a:pPr marL="231775" lvl="1" indent="-215900">
              <a:spcBef>
                <a:spcPts val="3000"/>
              </a:spcBef>
            </a:pPr>
            <a:r>
              <a:rPr lang="en-US" dirty="0" smtClean="0">
                <a:solidFill>
                  <a:srgbClr val="FFFF00"/>
                </a:solidFill>
              </a:rPr>
              <a:t>Length</a:t>
            </a:r>
            <a:endParaRPr lang="en-US" dirty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The number of edges 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A single node is a path of length 0</a:t>
            </a:r>
            <a:endParaRPr lang="en-US" sz="2200" dirty="0" smtClean="0"/>
          </a:p>
          <a:p>
            <a:pPr marL="231775" lvl="1" indent="-215900">
              <a:spcBef>
                <a:spcPts val="3000"/>
              </a:spcBef>
            </a:pPr>
            <a:r>
              <a:rPr lang="en-US" dirty="0" err="1" smtClean="0">
                <a:solidFill>
                  <a:srgbClr val="FFFF00"/>
                </a:solidFill>
              </a:rPr>
              <a:t>Subpath</a:t>
            </a:r>
            <a:endParaRPr lang="en-US" dirty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A subsequence of nodes in p (possibly p itself)</a:t>
            </a:r>
            <a:endParaRPr lang="en-US" dirty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153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Paths</a:t>
            </a:r>
            <a:endParaRPr lang="en-US" dirty="0"/>
          </a:p>
        </p:txBody>
      </p:sp>
      <p:grpSp>
        <p:nvGrpSpPr>
          <p:cNvPr id="46" name="Group 115"/>
          <p:cNvGrpSpPr>
            <a:grpSpLocks/>
          </p:cNvGrpSpPr>
          <p:nvPr/>
        </p:nvGrpSpPr>
        <p:grpSpPr bwMode="auto">
          <a:xfrm>
            <a:off x="304800" y="1143000"/>
            <a:ext cx="4475162" cy="3657600"/>
            <a:chOff x="1489" y="798"/>
            <a:chExt cx="2819" cy="2393"/>
          </a:xfrm>
          <a:noFill/>
        </p:grpSpPr>
        <p:sp>
          <p:nvSpPr>
            <p:cNvPr id="4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3561" y="2918"/>
              <a:ext cx="322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10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5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8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6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9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84" cy="67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7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82" name="Content Placeholder 22"/>
          <p:cNvSpPr>
            <a:spLocks noGrp="1"/>
          </p:cNvSpPr>
          <p:nvPr>
            <p:ph idx="1"/>
          </p:nvPr>
        </p:nvSpPr>
        <p:spPr>
          <a:xfrm>
            <a:off x="5343525" y="990600"/>
            <a:ext cx="3495675" cy="50292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dirty="0" smtClean="0">
                <a:solidFill>
                  <a:srgbClr val="FFFF00"/>
                </a:solidFill>
              </a:rPr>
              <a:t>Paths</a:t>
            </a:r>
            <a:endParaRPr lang="en-US" dirty="0" smtClean="0"/>
          </a:p>
          <a:p>
            <a:pPr marL="1376363" lvl="2" indent="-893763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[1, 4, 8]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[2, 5, 8]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[2, 5, 9]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[2, 5, 9, 6, 10]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[3, 6, 10]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[3, 7, 10]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[3, 6, 2, 5, 9]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is-IS" dirty="0" smtClean="0"/>
              <a:t>…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is-IS" dirty="0" smtClean="0"/>
              <a:t>[2, 5, 9, 6, 2] </a:t>
            </a:r>
            <a:endParaRPr lang="en-US" dirty="0" smtClean="0"/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endParaRPr lang="en-US" dirty="0" smtClean="0"/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endParaRPr lang="en-US" dirty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838200" y="5181600"/>
            <a:ext cx="7924800" cy="400110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Cycle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– a path that begins and ends at the same node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50992" y="3998154"/>
            <a:ext cx="2911193" cy="802446"/>
            <a:chOff x="5650992" y="4391346"/>
            <a:chExt cx="2911193" cy="802446"/>
          </a:xfrm>
        </p:grpSpPr>
        <p:sp>
          <p:nvSpPr>
            <p:cNvPr id="41" name="Rectangle 40"/>
            <p:cNvSpPr/>
            <p:nvPr/>
          </p:nvSpPr>
          <p:spPr bwMode="auto">
            <a:xfrm>
              <a:off x="5650992" y="4791456"/>
              <a:ext cx="2302715" cy="4023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71585" y="4391346"/>
              <a:ext cx="990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cycle</a:t>
              </a:r>
              <a:endParaRPr lang="en-US" sz="20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85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Paths</a:t>
            </a:r>
            <a:endParaRPr lang="en-US" dirty="0"/>
          </a:p>
        </p:txBody>
      </p:sp>
      <p:grpSp>
        <p:nvGrpSpPr>
          <p:cNvPr id="46" name="Group 115"/>
          <p:cNvGrpSpPr>
            <a:grpSpLocks/>
          </p:cNvGrpSpPr>
          <p:nvPr/>
        </p:nvGrpSpPr>
        <p:grpSpPr bwMode="auto">
          <a:xfrm>
            <a:off x="304800" y="1143000"/>
            <a:ext cx="4475162" cy="3503613"/>
            <a:chOff x="1489" y="798"/>
            <a:chExt cx="2819" cy="2393"/>
          </a:xfrm>
          <a:noFill/>
        </p:grpSpPr>
        <p:sp>
          <p:nvSpPr>
            <p:cNvPr id="4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3561" y="2918"/>
              <a:ext cx="322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10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5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8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3" name="Text Box 50"/>
            <p:cNvSpPr txBox="1">
              <a:spLocks noChangeArrowheads="1"/>
            </p:cNvSpPr>
            <p:nvPr/>
          </p:nvSpPr>
          <p:spPr bwMode="auto">
            <a:xfrm>
              <a:off x="2785" y="1041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6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9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84" cy="67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7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82" name="Content Placeholder 22"/>
          <p:cNvSpPr>
            <a:spLocks noGrp="1"/>
          </p:cNvSpPr>
          <p:nvPr>
            <p:ph idx="1"/>
          </p:nvPr>
        </p:nvSpPr>
        <p:spPr>
          <a:xfrm>
            <a:off x="5343525" y="990601"/>
            <a:ext cx="3495675" cy="184491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dirty="0" smtClean="0">
                <a:solidFill>
                  <a:srgbClr val="FFFF00"/>
                </a:solidFill>
              </a:rPr>
              <a:t>Invalid paths</a:t>
            </a:r>
            <a:endParaRPr lang="en-US" dirty="0" smtClean="0"/>
          </a:p>
          <a:p>
            <a:pPr marL="1376363" lvl="2" indent="-893763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[1, 8]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[4, 5]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[3, 7, 9]</a:t>
            </a:r>
            <a:endParaRPr lang="en-US" sz="22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5449886" y="2895600"/>
            <a:ext cx="3130551" cy="1598613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0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Invalid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path – a path where the two nodes are not connected by an edge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Paths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3340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/>
              <a:t>Many test criteria require inputs that start at one node and end at </a:t>
            </a:r>
            <a:r>
              <a:rPr lang="en-US" sz="2200" dirty="0" smtClean="0"/>
              <a:t>another. – This </a:t>
            </a:r>
            <a:r>
              <a:rPr lang="en-US" sz="2200" dirty="0"/>
              <a:t>is only possible if those nodes are </a:t>
            </a:r>
            <a:r>
              <a:rPr lang="en-US" sz="2200" dirty="0">
                <a:solidFill>
                  <a:srgbClr val="FFFF00"/>
                </a:solidFill>
              </a:rPr>
              <a:t>connected</a:t>
            </a:r>
            <a:r>
              <a:rPr lang="en-US" sz="2200" dirty="0"/>
              <a:t> by a </a:t>
            </a:r>
            <a:r>
              <a:rPr lang="en-US" sz="2200" dirty="0" smtClean="0"/>
              <a:t>path</a:t>
            </a:r>
            <a:r>
              <a:rPr lang="en-US" sz="2200" dirty="0"/>
              <a:t>. </a:t>
            </a:r>
            <a:endParaRPr lang="en-US" sz="2200" dirty="0" smtClean="0"/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When </a:t>
            </a:r>
            <a:r>
              <a:rPr lang="en-US" sz="2200" dirty="0"/>
              <a:t>applying these criteria on specific graphs, we sometimes find that we have asked for a path that for some reason </a:t>
            </a:r>
            <a:r>
              <a:rPr lang="en-US" sz="2200" dirty="0">
                <a:solidFill>
                  <a:srgbClr val="FFFF00"/>
                </a:solidFill>
              </a:rPr>
              <a:t>cannot be executed</a:t>
            </a:r>
            <a:r>
              <a:rPr lang="en-US" sz="2200" dirty="0"/>
              <a:t>. </a:t>
            </a:r>
            <a:endParaRPr lang="en-US" sz="2200" dirty="0" smtClean="0"/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Example: a path may demand that a loop be executed zero time, where the program always executed the loop at least once.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This problem is based on the </a:t>
            </a:r>
            <a:r>
              <a:rPr lang="en-US" sz="2200" dirty="0" smtClean="0">
                <a:solidFill>
                  <a:srgbClr val="FFFF00"/>
                </a:solidFill>
              </a:rPr>
              <a:t>semantics</a:t>
            </a:r>
            <a:r>
              <a:rPr lang="en-US" sz="2200" dirty="0" smtClean="0"/>
              <a:t> of the software artifact that the graph represents.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For now, let’s emphasize only the </a:t>
            </a:r>
            <a:r>
              <a:rPr lang="en-US" sz="2200" dirty="0" smtClean="0">
                <a:solidFill>
                  <a:srgbClr val="FFFF00"/>
                </a:solidFill>
              </a:rPr>
              <a:t>syntax</a:t>
            </a:r>
            <a:r>
              <a:rPr lang="en-US" sz="2200" dirty="0" smtClean="0"/>
              <a:t> of the graph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27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and Reachability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dirty="0" smtClean="0"/>
              <a:t>A location in a graph (node or edge) can be reached from another location if there is a sequence of edges from the first location to the second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dirty="0" smtClean="0">
                <a:solidFill>
                  <a:srgbClr val="FFFF00"/>
                </a:solidFill>
              </a:rPr>
              <a:t>Syntactically </a:t>
            </a:r>
            <a:r>
              <a:rPr lang="en-US" dirty="0" smtClean="0">
                <a:solidFill>
                  <a:srgbClr val="FFFF00"/>
                </a:solidFill>
              </a:rPr>
              <a:t>reachable</a:t>
            </a:r>
          </a:p>
          <a:p>
            <a:pPr marL="642938" lvl="2" indent="-214313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If there </a:t>
            </a:r>
            <a:r>
              <a:rPr lang="en-US" dirty="0" smtClean="0"/>
              <a:t>exists a path from node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to n (or edge e), node n </a:t>
            </a:r>
            <a:r>
              <a:rPr lang="en-US" dirty="0"/>
              <a:t>(or an edge e) is </a:t>
            </a:r>
            <a:r>
              <a:rPr lang="en-US" dirty="0">
                <a:solidFill>
                  <a:srgbClr val="FFFF00"/>
                </a:solidFill>
              </a:rPr>
              <a:t>syntactically reachable </a:t>
            </a:r>
            <a:r>
              <a:rPr lang="en-US" dirty="0"/>
              <a:t>from node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endParaRPr lang="en-US" sz="2200" dirty="0" smtClean="0"/>
          </a:p>
          <a:p>
            <a:pPr marL="231775" lvl="1" indent="-215900">
              <a:spcBef>
                <a:spcPts val="3000"/>
              </a:spcBef>
            </a:pPr>
            <a:r>
              <a:rPr lang="en-US" dirty="0" smtClean="0">
                <a:solidFill>
                  <a:srgbClr val="FFFF00"/>
                </a:solidFill>
              </a:rPr>
              <a:t>Semantically reachable</a:t>
            </a:r>
            <a:endParaRPr lang="en-US" dirty="0">
              <a:solidFill>
                <a:srgbClr val="FFFF00"/>
              </a:solidFill>
            </a:endParaRPr>
          </a:p>
          <a:p>
            <a:pPr marL="642938" lvl="2" indent="-214313">
              <a:spcBef>
                <a:spcPts val="700"/>
              </a:spcBef>
              <a:spcAft>
                <a:spcPts val="0"/>
              </a:spcAft>
            </a:pPr>
            <a:r>
              <a:rPr lang="en-US" dirty="0"/>
              <a:t>If </a:t>
            </a:r>
            <a:r>
              <a:rPr lang="en-US" dirty="0" smtClean="0"/>
              <a:t>it is possible to execute at least one path from node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to n (or edge e</a:t>
            </a:r>
            <a:r>
              <a:rPr lang="en-US" dirty="0" smtClean="0"/>
              <a:t>) with some input, </a:t>
            </a:r>
            <a:r>
              <a:rPr lang="en-US" dirty="0"/>
              <a:t>node n (or an edge e) is </a:t>
            </a:r>
            <a:r>
              <a:rPr lang="en-US" dirty="0" smtClean="0">
                <a:solidFill>
                  <a:srgbClr val="FFFF00"/>
                </a:solidFill>
              </a:rPr>
              <a:t>semantically reachable </a:t>
            </a:r>
            <a:r>
              <a:rPr lang="en-US" dirty="0"/>
              <a:t>from node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 marL="642938" lvl="2" indent="-214313">
              <a:spcBef>
                <a:spcPts val="70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Reachability</a:t>
            </a:r>
            <a:endParaRPr lang="en-US" dirty="0"/>
          </a:p>
        </p:txBody>
      </p: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228600" y="1143000"/>
            <a:ext cx="4475162" cy="3503613"/>
            <a:chOff x="1489" y="798"/>
            <a:chExt cx="2819" cy="2393"/>
          </a:xfrm>
          <a:noFill/>
        </p:grpSpPr>
        <p:sp>
          <p:nvSpPr>
            <p:cNvPr id="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3561" y="2918"/>
              <a:ext cx="322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10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5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8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2785" y="1041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6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9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84" cy="67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7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42" name="Content Placeholder 22"/>
          <p:cNvSpPr>
            <a:spLocks noGrp="1"/>
          </p:cNvSpPr>
          <p:nvPr>
            <p:ph idx="1"/>
          </p:nvPr>
        </p:nvSpPr>
        <p:spPr>
          <a:xfrm>
            <a:off x="5359400" y="1066800"/>
            <a:ext cx="3632200" cy="50292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From </a:t>
            </a:r>
            <a:r>
              <a:rPr lang="en-US" sz="2200" dirty="0"/>
              <a:t>node 1 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Possible to reach all nodes except nodes 3 and </a:t>
            </a:r>
            <a:r>
              <a:rPr lang="en-US" dirty="0" smtClean="0"/>
              <a:t>7</a:t>
            </a:r>
            <a:endParaRPr lang="en-US" sz="2200" dirty="0"/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From </a:t>
            </a:r>
            <a:r>
              <a:rPr lang="en-US" sz="2200" dirty="0"/>
              <a:t>node </a:t>
            </a:r>
            <a:r>
              <a:rPr lang="en-US" sz="2200" dirty="0" smtClean="0"/>
              <a:t>5 </a:t>
            </a:r>
            <a:endParaRPr lang="en-US" sz="2200" dirty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Possible to reach all nodes except nodes </a:t>
            </a:r>
            <a:r>
              <a:rPr lang="en-US" dirty="0" smtClean="0"/>
              <a:t>1, 3, 4, and 7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/>
              <a:t>From </a:t>
            </a:r>
            <a:r>
              <a:rPr lang="en-US" sz="2200" dirty="0" smtClean="0"/>
              <a:t>edge (7, 10) </a:t>
            </a:r>
            <a:endParaRPr lang="en-US" sz="2200" dirty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Possible to reach </a:t>
            </a:r>
            <a:r>
              <a:rPr lang="en-US" dirty="0" smtClean="0"/>
              <a:t>nodes 7 and 10 and edge (7, 10)</a:t>
            </a:r>
            <a:endParaRPr lang="en-US" sz="2200" dirty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endParaRPr lang="en-US" sz="2200" dirty="0" smtClean="0"/>
          </a:p>
        </p:txBody>
      </p:sp>
      <p:sp>
        <p:nvSpPr>
          <p:cNvPr id="43" name="Content Placeholder 22"/>
          <p:cNvSpPr txBox="1">
            <a:spLocks/>
          </p:cNvSpPr>
          <p:nvPr/>
        </p:nvSpPr>
        <p:spPr>
          <a:xfrm>
            <a:off x="355600" y="5138928"/>
            <a:ext cx="4978400" cy="1185672"/>
          </a:xfrm>
          <a:prstGeom prst="rect">
            <a:avLst/>
          </a:prstGeom>
          <a:solidFill>
            <a:srgbClr val="000099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algn="ctr" fontAlgn="auto">
              <a:spcBef>
                <a:spcPts val="2000"/>
              </a:spcBef>
              <a:buNone/>
            </a:pPr>
            <a:r>
              <a:rPr lang="en-US" sz="2000" b="0" dirty="0" smtClean="0"/>
              <a:t>Some graphs (such as finite state machines) have explicit edges from a node to itself, that is (</a:t>
            </a:r>
            <a:r>
              <a:rPr lang="en-US" sz="2000" b="0" dirty="0" err="1" smtClean="0"/>
              <a:t>n</a:t>
            </a:r>
            <a:r>
              <a:rPr lang="en-US" sz="2000" b="0" baseline="-25000" dirty="0" err="1" smtClean="0"/>
              <a:t>i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n</a:t>
            </a:r>
            <a:r>
              <a:rPr lang="en-US" sz="2000" b="0" baseline="-25000" dirty="0" err="1" smtClean="0"/>
              <a:t>i</a:t>
            </a:r>
            <a:r>
              <a:rPr lang="en-US" sz="2000" b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5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Paths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5334000"/>
          </a:xfrm>
        </p:spPr>
        <p:txBody>
          <a:bodyPr>
            <a:noAutofit/>
          </a:bodyPr>
          <a:lstStyle/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r>
              <a:rPr lang="en-US" dirty="0" smtClean="0"/>
              <a:t>A path that starts at an initial node and end at a final node</a:t>
            </a:r>
          </a:p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r>
              <a:rPr lang="en-US" dirty="0" smtClean="0"/>
              <a:t>A test path represents the execution test cases</a:t>
            </a:r>
          </a:p>
          <a:p>
            <a:pPr marL="696913" lvl="2" indent="-214313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Some test paths can be executed by many test cases</a:t>
            </a:r>
          </a:p>
          <a:p>
            <a:pPr marL="696913" lvl="2" indent="-214313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Some test paths cannot be executed by any test cases</a:t>
            </a:r>
          </a:p>
          <a:p>
            <a:pPr marL="696913" lvl="2" indent="-214313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Some test paths cannot be executed because they are infeasible</a:t>
            </a:r>
          </a:p>
          <a:p>
            <a:pPr marL="231775" lvl="1" indent="-215900">
              <a:spcBef>
                <a:spcPts val="7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5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SESE Graphs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Autofit/>
          </a:bodyPr>
          <a:lstStyle/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r>
              <a:rPr lang="en-US" dirty="0" smtClean="0"/>
              <a:t>SESE (</a:t>
            </a:r>
            <a:r>
              <a:rPr lang="en-US" dirty="0" smtClean="0">
                <a:solidFill>
                  <a:srgbClr val="FFFF00"/>
                </a:solidFill>
              </a:rPr>
              <a:t>Single-Entry-Single-Exit</a:t>
            </a:r>
            <a:r>
              <a:rPr lang="en-US" dirty="0" smtClean="0"/>
              <a:t>) graphs</a:t>
            </a:r>
          </a:p>
          <a:p>
            <a:pPr marL="571500" lvl="2" indent="-214313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dirty="0" smtClean="0"/>
              <a:t>The set N</a:t>
            </a:r>
            <a:r>
              <a:rPr lang="en-US" baseline="-25000" dirty="0" smtClean="0"/>
              <a:t>0</a:t>
            </a:r>
            <a:r>
              <a:rPr lang="en-US" dirty="0" smtClean="0"/>
              <a:t> has exactly one node (n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marL="571500" lvl="2" indent="-214313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dirty="0" smtClean="0"/>
              <a:t>The set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has exactly </a:t>
            </a:r>
            <a:r>
              <a:rPr lang="en-US" dirty="0"/>
              <a:t>one node (</a:t>
            </a:r>
            <a:r>
              <a:rPr lang="en-US" dirty="0" err="1"/>
              <a:t>n</a:t>
            </a:r>
            <a:r>
              <a:rPr lang="en-US" baseline="-25000" dirty="0" err="1"/>
              <a:t>f</a:t>
            </a:r>
            <a:r>
              <a:rPr lang="en-US" dirty="0"/>
              <a:t>), </a:t>
            </a:r>
            <a:r>
              <a:rPr lang="en-US" dirty="0" err="1"/>
              <a:t>n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dirty="0" smtClean="0"/>
              <a:t>may be the same as n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marL="571500" lvl="2" indent="-214313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must be syntactically reachable from every node in N</a:t>
            </a:r>
          </a:p>
          <a:p>
            <a:pPr marL="571500" lvl="2" indent="-214313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dirty="0" smtClean="0"/>
              <a:t>No node in N (except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) be syntactically reachable from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(unless n</a:t>
            </a:r>
            <a:r>
              <a:rPr lang="en-US" baseline="-25000" dirty="0" smtClean="0"/>
              <a:t>0</a:t>
            </a:r>
            <a:r>
              <a:rPr lang="en-US" dirty="0" smtClean="0"/>
              <a:t> and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are the same node)</a:t>
            </a:r>
          </a:p>
          <a:p>
            <a:pPr marL="971233" lvl="3" indent="-21431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dirty="0" smtClean="0"/>
          </a:p>
          <a:p>
            <a:pPr marL="1144588" lvl="3" indent="-215900">
              <a:spcBef>
                <a:spcPts val="700"/>
              </a:spcBef>
              <a:spcAft>
                <a:spcPts val="0"/>
              </a:spcAft>
            </a:pPr>
            <a:endParaRPr lang="en-US" baseline="-25000" dirty="0" smtClean="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81000" y="4192704"/>
            <a:ext cx="4346575" cy="1443039"/>
            <a:chOff x="503" y="2966"/>
            <a:chExt cx="2738" cy="909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36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7" name="Text Box 6"/>
              <p:cNvSpPr txBox="1">
                <a:spLocks noChangeArrowheads="1"/>
              </p:cNvSpPr>
              <p:nvPr/>
            </p:nvSpPr>
            <p:spPr bwMode="auto">
              <a:xfrm>
                <a:off x="4342" y="1769"/>
                <a:ext cx="21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30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34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19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31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32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19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21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4342" y="1769"/>
                <a:ext cx="21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0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4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19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21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2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19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38" name="Content Placeholder 22"/>
          <p:cNvSpPr txBox="1">
            <a:spLocks/>
          </p:cNvSpPr>
          <p:nvPr/>
        </p:nvSpPr>
        <p:spPr>
          <a:xfrm>
            <a:off x="5008565" y="3733800"/>
            <a:ext cx="4059235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Double-diamonded </a:t>
            </a:r>
            <a:r>
              <a:rPr lang="en-US" sz="2000" b="0" dirty="0" smtClean="0">
                <a:solidFill>
                  <a:srgbClr val="FFFF00"/>
                </a:solidFill>
              </a:rPr>
              <a:t>graph</a:t>
            </a:r>
          </a:p>
          <a:p>
            <a:pPr marL="15875" lvl="1" indent="0" fontAlgn="auto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(two if-then-else statements)</a:t>
            </a:r>
            <a:endParaRPr lang="en-US" sz="2000" b="0" dirty="0" smtClean="0">
              <a:solidFill>
                <a:srgbClr val="FFFF00"/>
              </a:solidFill>
            </a:endParaRPr>
          </a:p>
          <a:p>
            <a:pPr marL="285750" lvl="1" indent="0" fontAlgn="auto">
              <a:spcBef>
                <a:spcPts val="0"/>
              </a:spcBef>
              <a:buNone/>
            </a:pPr>
            <a:r>
              <a:rPr lang="en-US" sz="2000" b="0" dirty="0" smtClean="0"/>
              <a:t>4 test paths</a:t>
            </a:r>
          </a:p>
          <a:p>
            <a:pPr marL="696913" lvl="2" indent="0" fontAlgn="auto">
              <a:spcBef>
                <a:spcPts val="5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[1, 2, 4, 5, 7]</a:t>
            </a:r>
          </a:p>
          <a:p>
            <a:pPr marL="696913" lvl="2" indent="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sz="1800" b="0" dirty="0"/>
              <a:t>[1, 2, 4, </a:t>
            </a:r>
            <a:r>
              <a:rPr lang="en-US" sz="1800" b="0" dirty="0" smtClean="0"/>
              <a:t>6, </a:t>
            </a:r>
            <a:r>
              <a:rPr lang="en-US" sz="1800" b="0" dirty="0"/>
              <a:t>7</a:t>
            </a:r>
            <a:r>
              <a:rPr lang="en-US" sz="1800" b="0" dirty="0" smtClean="0"/>
              <a:t>]</a:t>
            </a:r>
          </a:p>
          <a:p>
            <a:pPr marL="696913" lvl="2" indent="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sz="1800" b="0" dirty="0"/>
              <a:t>[1, </a:t>
            </a:r>
            <a:r>
              <a:rPr lang="en-US" sz="1800" b="0" dirty="0" smtClean="0"/>
              <a:t>3, </a:t>
            </a:r>
            <a:r>
              <a:rPr lang="en-US" sz="1800" b="0" dirty="0"/>
              <a:t>4, 5, 7]</a:t>
            </a:r>
          </a:p>
          <a:p>
            <a:pPr marL="696913" lvl="2" indent="0" fontAlgn="auto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sz="1800" b="0" dirty="0"/>
              <a:t>[1, </a:t>
            </a:r>
            <a:r>
              <a:rPr lang="en-US" sz="1800" b="0" dirty="0" smtClean="0"/>
              <a:t>3, </a:t>
            </a:r>
            <a:r>
              <a:rPr lang="en-US" sz="1800" b="0" dirty="0"/>
              <a:t>4, 6, 7</a:t>
            </a:r>
            <a:r>
              <a:rPr lang="en-US" sz="1800" b="0" dirty="0" smtClean="0"/>
              <a:t>]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01196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Visiting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1752600"/>
          </a:xfrm>
        </p:spPr>
        <p:txBody>
          <a:bodyPr>
            <a:noAutofit/>
          </a:bodyPr>
          <a:lstStyle/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r>
              <a:rPr lang="en-US" dirty="0" smtClean="0"/>
              <a:t>A test path p </a:t>
            </a:r>
            <a:r>
              <a:rPr lang="en-US" dirty="0" smtClean="0">
                <a:solidFill>
                  <a:srgbClr val="FFFF00"/>
                </a:solidFill>
              </a:rPr>
              <a:t>visits</a:t>
            </a:r>
            <a:r>
              <a:rPr lang="en-US" dirty="0" smtClean="0"/>
              <a:t> node n if </a:t>
            </a:r>
            <a:r>
              <a:rPr lang="en-US" dirty="0" smtClean="0">
                <a:solidFill>
                  <a:srgbClr val="FFFF00"/>
                </a:solidFill>
              </a:rPr>
              <a:t>n is in p</a:t>
            </a:r>
          </a:p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r>
              <a:rPr lang="en-US" dirty="0" smtClean="0"/>
              <a:t>A test path p </a:t>
            </a:r>
            <a:r>
              <a:rPr lang="en-US" dirty="0" smtClean="0">
                <a:solidFill>
                  <a:srgbClr val="FFFF00"/>
                </a:solidFill>
              </a:rPr>
              <a:t>visits</a:t>
            </a:r>
            <a:r>
              <a:rPr lang="en-US" dirty="0" smtClean="0"/>
              <a:t> edge e if </a:t>
            </a:r>
            <a:r>
              <a:rPr lang="en-US" dirty="0" smtClean="0">
                <a:solidFill>
                  <a:srgbClr val="FFFF00"/>
                </a:solidFill>
              </a:rPr>
              <a:t>e is in p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38" name="Content Placeholder 22"/>
          <p:cNvSpPr txBox="1">
            <a:spLocks/>
          </p:cNvSpPr>
          <p:nvPr/>
        </p:nvSpPr>
        <p:spPr>
          <a:xfrm>
            <a:off x="4488116" y="2520043"/>
            <a:ext cx="4579684" cy="1747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Node N = {1, 2, 3, 4, 5, 6, 7}</a:t>
            </a:r>
          </a:p>
          <a:p>
            <a:pPr marL="1373188" lvl="2" indent="-1309688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Edge E = {(1,2), (1,3), (2,4), (3,4), (4,5), (4,6), (5,7), (6,7)}</a:t>
            </a:r>
            <a:endParaRPr lang="en-US" sz="1800" b="0" dirty="0" smtClean="0"/>
          </a:p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None/>
              <a:tabLst>
                <a:tab pos="911225" algn="l"/>
              </a:tabLst>
            </a:pPr>
            <a:endParaRPr lang="en-US" sz="1800" b="0" dirty="0" smtClean="0"/>
          </a:p>
        </p:txBody>
      </p:sp>
      <p:grpSp>
        <p:nvGrpSpPr>
          <p:cNvPr id="39" name="Group 41"/>
          <p:cNvGrpSpPr>
            <a:grpSpLocks/>
          </p:cNvGrpSpPr>
          <p:nvPr/>
        </p:nvGrpSpPr>
        <p:grpSpPr bwMode="auto">
          <a:xfrm>
            <a:off x="228601" y="2667000"/>
            <a:ext cx="3962399" cy="1447800"/>
            <a:chOff x="503" y="2966"/>
            <a:chExt cx="2738" cy="909"/>
          </a:xfrm>
        </p:grpSpPr>
        <p:grpSp>
          <p:nvGrpSpPr>
            <p:cNvPr id="40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70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1" name="Text Box 6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1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64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68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6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01" y="2714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65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66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6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05" y="2707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42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62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3" name="Text Box 12"/>
              <p:cNvSpPr txBox="1">
                <a:spLocks noChangeArrowheads="1"/>
              </p:cNvSpPr>
              <p:nvPr/>
            </p:nvSpPr>
            <p:spPr bwMode="auto">
              <a:xfrm>
                <a:off x="4352" y="3645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5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60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4359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6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54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58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5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04" y="2713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56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5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897" y="2707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72" name="Content Placeholder 22"/>
          <p:cNvSpPr txBox="1">
            <a:spLocks/>
          </p:cNvSpPr>
          <p:nvPr/>
        </p:nvSpPr>
        <p:spPr>
          <a:xfrm>
            <a:off x="938222" y="4425043"/>
            <a:ext cx="7291378" cy="1442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b="0" dirty="0" smtClean="0"/>
              <a:t>Consider path [1, 2, 4, 5, 7]</a:t>
            </a:r>
            <a:endParaRPr lang="en-US" b="0" dirty="0" smtClean="0"/>
          </a:p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b="0" dirty="0" smtClean="0"/>
              <a:t>Visits node: 1, 2</a:t>
            </a:r>
            <a:r>
              <a:rPr lang="en-US" b="0" smtClean="0"/>
              <a:t>, 5, </a:t>
            </a:r>
            <a:r>
              <a:rPr lang="en-US" b="0" dirty="0" smtClean="0"/>
              <a:t>4, 7</a:t>
            </a:r>
          </a:p>
          <a:p>
            <a:pPr marL="1555750" lvl="2" indent="-1484313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b="0" dirty="0" smtClean="0"/>
              <a:t>Visits edge: (1,2), (2,4), (4,5), (5,7)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00582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Structures for Criteria-Based Testing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728006" y="1066800"/>
            <a:ext cx="5486400" cy="400110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Four structures for modeling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282414"/>
            <a:ext cx="965357" cy="707886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Input space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901629" y="2282415"/>
            <a:ext cx="2188577" cy="3051585"/>
            <a:chOff x="2269123" y="2423161"/>
            <a:chExt cx="2188577" cy="3051585"/>
          </a:xfrm>
        </p:grpSpPr>
        <p:sp>
          <p:nvSpPr>
            <p:cNvPr id="6" name="Rectangle 5"/>
            <p:cNvSpPr/>
            <p:nvPr/>
          </p:nvSpPr>
          <p:spPr>
            <a:xfrm>
              <a:off x="2438400" y="2423161"/>
              <a:ext cx="1077889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Graph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Design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18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18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Use cases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9123" y="2823261"/>
              <a:ext cx="702677" cy="2451429"/>
              <a:chOff x="2269123" y="2823261"/>
              <a:chExt cx="702677" cy="2451429"/>
            </a:xfrm>
          </p:grpSpPr>
          <p:sp>
            <p:nvSpPr>
              <p:cNvPr id="22" name="Rectangle 21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24" name="Elbow Connector 23"/>
              <p:cNvCxnSpPr>
                <a:endCxn id="9" idx="1"/>
              </p:cNvCxnSpPr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endCxn id="10" idx="1"/>
              </p:cNvCxnSpPr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endCxn id="11" idx="1"/>
              </p:cNvCxnSpPr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endCxn id="12" idx="1"/>
              </p:cNvCxnSpPr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4358430" y="2282414"/>
            <a:ext cx="2170176" cy="3051586"/>
            <a:chOff x="4535424" y="2423160"/>
            <a:chExt cx="2170176" cy="3051586"/>
          </a:xfrm>
        </p:grpSpPr>
        <p:sp>
          <p:nvSpPr>
            <p:cNvPr id="7" name="Rectangle 6"/>
            <p:cNvSpPr/>
            <p:nvPr/>
          </p:nvSpPr>
          <p:spPr>
            <a:xfrm>
              <a:off x="4686300" y="2423160"/>
              <a:ext cx="884882" cy="40011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Logic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97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97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197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FSMs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97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DNF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535424" y="2823261"/>
              <a:ext cx="702677" cy="2451429"/>
              <a:chOff x="2269123" y="2823261"/>
              <a:chExt cx="702677" cy="2451429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6661363" y="2282415"/>
            <a:ext cx="2381843" cy="3051585"/>
            <a:chOff x="6533557" y="2423161"/>
            <a:chExt cx="2381843" cy="3051585"/>
          </a:xfrm>
        </p:grpSpPr>
        <p:sp>
          <p:nvSpPr>
            <p:cNvPr id="8" name="Rectangle 7"/>
            <p:cNvSpPr/>
            <p:nvPr/>
          </p:nvSpPr>
          <p:spPr>
            <a:xfrm>
              <a:off x="6743700" y="2423161"/>
              <a:ext cx="1129494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Syntax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7652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7652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Models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27651" y="4505192"/>
              <a:ext cx="16877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27652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Inputs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533557" y="2823261"/>
              <a:ext cx="702677" cy="2451429"/>
              <a:chOff x="2269123" y="2823261"/>
              <a:chExt cx="702677" cy="2451429"/>
            </a:xfrm>
          </p:grpSpPr>
          <p:sp>
            <p:nvSpPr>
              <p:cNvPr id="43" name="Rectangle 42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44" name="Elbow Connector 43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Elbow Connector 51"/>
          <p:cNvCxnSpPr>
            <a:stCxn id="4" idx="2"/>
            <a:endCxn id="5" idx="0"/>
          </p:cNvCxnSpPr>
          <p:nvPr/>
        </p:nvCxnSpPr>
        <p:spPr>
          <a:xfrm rot="5400000">
            <a:off x="2259691" y="70899"/>
            <a:ext cx="815504" cy="3607527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2"/>
            <a:endCxn id="6" idx="0"/>
          </p:cNvCxnSpPr>
          <p:nvPr/>
        </p:nvCxnSpPr>
        <p:spPr>
          <a:xfrm rot="5400000">
            <a:off x="3132777" y="943985"/>
            <a:ext cx="815505" cy="18613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2"/>
          </p:cNvCxnSpPr>
          <p:nvPr/>
        </p:nvCxnSpPr>
        <p:spPr>
          <a:xfrm rot="16200000" flipH="1">
            <a:off x="4239627" y="1698488"/>
            <a:ext cx="806059" cy="34290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" idx="2"/>
            <a:endCxn id="8" idx="0"/>
          </p:cNvCxnSpPr>
          <p:nvPr/>
        </p:nvCxnSpPr>
        <p:spPr>
          <a:xfrm rot="16200000" flipH="1">
            <a:off x="5545977" y="392138"/>
            <a:ext cx="815505" cy="29650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752600" y="2098045"/>
            <a:ext cx="2454735" cy="33883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9871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5616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9931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RIPR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086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latin typeface="Verdana" charset="0"/>
                <a:ea typeface="Verdana" charset="0"/>
                <a:cs typeface="Verdana" charset="0"/>
              </a:rPr>
              <a:t>-</a:t>
            </a: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55" grpId="0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Touring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1752600"/>
          </a:xfrm>
        </p:spPr>
        <p:txBody>
          <a:bodyPr>
            <a:noAutofit/>
          </a:bodyPr>
          <a:lstStyle/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r>
              <a:rPr lang="en-US" dirty="0" smtClean="0"/>
              <a:t>A test path p </a:t>
            </a:r>
            <a:r>
              <a:rPr lang="en-US" dirty="0" smtClean="0">
                <a:solidFill>
                  <a:srgbClr val="FFFF00"/>
                </a:solidFill>
              </a:rPr>
              <a:t>tours </a:t>
            </a:r>
            <a:r>
              <a:rPr lang="en-US" dirty="0" err="1" smtClean="0"/>
              <a:t>subpath</a:t>
            </a:r>
            <a:r>
              <a:rPr lang="en-US" dirty="0" smtClean="0"/>
              <a:t> q if </a:t>
            </a:r>
            <a:r>
              <a:rPr lang="en-US" dirty="0" smtClean="0">
                <a:solidFill>
                  <a:srgbClr val="FFFF00"/>
                </a:solidFill>
              </a:rPr>
              <a:t>q is a </a:t>
            </a:r>
            <a:r>
              <a:rPr lang="en-US" dirty="0" err="1" smtClean="0">
                <a:solidFill>
                  <a:srgbClr val="FFFF00"/>
                </a:solidFill>
              </a:rPr>
              <a:t>subpath</a:t>
            </a:r>
            <a:r>
              <a:rPr lang="en-US" dirty="0" smtClean="0">
                <a:solidFill>
                  <a:srgbClr val="FFFF00"/>
                </a:solidFill>
              </a:rPr>
              <a:t> of p</a:t>
            </a:r>
          </a:p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38" name="Content Placeholder 22"/>
          <p:cNvSpPr txBox="1">
            <a:spLocks/>
          </p:cNvSpPr>
          <p:nvPr/>
        </p:nvSpPr>
        <p:spPr>
          <a:xfrm>
            <a:off x="4488116" y="1752600"/>
            <a:ext cx="4579684" cy="1747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2" indent="0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Node N = {1, 2, 3, 4, 5, 6, 7}</a:t>
            </a:r>
          </a:p>
          <a:p>
            <a:pPr marL="1373188" lvl="2" indent="-1309688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Edge E = {(1,2), (1,3), (2,4), (3,4), (4,5), (4,6), (5,7), (6,7)}</a:t>
            </a:r>
            <a:endParaRPr lang="en-US" sz="1800" b="0" dirty="0" smtClean="0"/>
          </a:p>
          <a:p>
            <a:pPr marL="15875" lvl="2" indent="0" fontAlgn="auto">
              <a:spcBef>
                <a:spcPts val="12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sz="1800" b="0" dirty="0" smtClean="0"/>
              <a:t>(Each edge is technically a </a:t>
            </a:r>
            <a:r>
              <a:rPr lang="en-US" sz="1800" b="0" dirty="0" err="1" smtClean="0"/>
              <a:t>subpath</a:t>
            </a:r>
            <a:r>
              <a:rPr lang="en-US" sz="1800" b="0" dirty="0" smtClean="0"/>
              <a:t>)</a:t>
            </a:r>
          </a:p>
        </p:txBody>
      </p:sp>
      <p:grpSp>
        <p:nvGrpSpPr>
          <p:cNvPr id="39" name="Group 41"/>
          <p:cNvGrpSpPr>
            <a:grpSpLocks/>
          </p:cNvGrpSpPr>
          <p:nvPr/>
        </p:nvGrpSpPr>
        <p:grpSpPr bwMode="auto">
          <a:xfrm>
            <a:off x="228601" y="1899557"/>
            <a:ext cx="3962399" cy="1447800"/>
            <a:chOff x="503" y="2966"/>
            <a:chExt cx="2738" cy="909"/>
          </a:xfrm>
        </p:grpSpPr>
        <p:grpSp>
          <p:nvGrpSpPr>
            <p:cNvPr id="40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70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1" name="Text Box 6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1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64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68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6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07" y="2714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65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66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6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05" y="2707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42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62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3" name="Text Box 12"/>
              <p:cNvSpPr txBox="1">
                <a:spLocks noChangeArrowheads="1"/>
              </p:cNvSpPr>
              <p:nvPr/>
            </p:nvSpPr>
            <p:spPr bwMode="auto">
              <a:xfrm>
                <a:off x="4352" y="3645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5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60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4358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6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54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58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5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04" y="2713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56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5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897" y="2707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72" name="Content Placeholder 22"/>
          <p:cNvSpPr txBox="1">
            <a:spLocks/>
          </p:cNvSpPr>
          <p:nvPr/>
        </p:nvSpPr>
        <p:spPr>
          <a:xfrm>
            <a:off x="762000" y="3733800"/>
            <a:ext cx="70866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b="0" dirty="0" smtClean="0"/>
              <a:t>Consider path [1, 2, 4, 5, 7]</a:t>
            </a:r>
            <a:endParaRPr lang="en-US" b="0" dirty="0" smtClean="0"/>
          </a:p>
          <a:p>
            <a:pPr marL="2185988" lvl="2" indent="-2114550" fontAlgn="auto">
              <a:spcBef>
                <a:spcPts val="12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b="0" dirty="0" smtClean="0"/>
              <a:t>Tours </a:t>
            </a:r>
            <a:r>
              <a:rPr lang="en-US" b="0" dirty="0" err="1" smtClean="0"/>
              <a:t>subpaths</a:t>
            </a:r>
            <a:r>
              <a:rPr lang="en-US" b="0" dirty="0"/>
              <a:t>: [1,2,4,5,7</a:t>
            </a:r>
            <a:r>
              <a:rPr lang="en-US" b="0" dirty="0" smtClean="0"/>
              <a:t>], [1,2,4,5], [2,4,5,7], [</a:t>
            </a:r>
            <a:r>
              <a:rPr lang="en-US" b="0" dirty="0" smtClean="0"/>
              <a:t>1,2,4], [2,4,5], [4,5,7],</a:t>
            </a:r>
          </a:p>
          <a:p>
            <a:pPr marL="2185988" lvl="2" indent="0" fontAlgn="auto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b="0" dirty="0" smtClean="0"/>
              <a:t>[1,2], [2,4], [4,5], [5,7]</a:t>
            </a:r>
          </a:p>
          <a:p>
            <a:pPr marL="2185988" lvl="2" indent="0" fontAlgn="auto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</a:tabLst>
            </a:pPr>
            <a:endParaRPr lang="en-US" b="0" dirty="0"/>
          </a:p>
          <a:p>
            <a:pPr marL="15875" lvl="2" indent="0" fontAlgn="auto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b="0" dirty="0" smtClean="0"/>
              <a:t> Any given path p always tours itself</a:t>
            </a:r>
            <a:endParaRPr lang="en-US" b="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48640" y="1892808"/>
            <a:ext cx="3642908" cy="965227"/>
            <a:chOff x="548640" y="1892808"/>
            <a:chExt cx="3642908" cy="965227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548640" y="2386584"/>
              <a:ext cx="506516" cy="4714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Oval 9"/>
            <p:cNvSpPr>
              <a:spLocks noChangeArrowheads="1"/>
            </p:cNvSpPr>
            <p:nvPr/>
          </p:nvSpPr>
          <p:spPr bwMode="auto">
            <a:xfrm>
              <a:off x="1353312" y="1892808"/>
              <a:ext cx="506515" cy="4714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Oval 11"/>
            <p:cNvSpPr>
              <a:spLocks noChangeArrowheads="1"/>
            </p:cNvSpPr>
            <p:nvPr/>
          </p:nvSpPr>
          <p:spPr bwMode="auto">
            <a:xfrm>
              <a:off x="3685032" y="2386584"/>
              <a:ext cx="506516" cy="47145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 flipV="1">
              <a:off x="1060704" y="2258568"/>
              <a:ext cx="365760" cy="2659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Oval 23"/>
            <p:cNvSpPr>
              <a:spLocks noChangeArrowheads="1"/>
            </p:cNvSpPr>
            <p:nvPr/>
          </p:nvSpPr>
          <p:spPr bwMode="auto">
            <a:xfrm>
              <a:off x="2120075" y="2386584"/>
              <a:ext cx="506516" cy="4714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8" name="Oval 29"/>
            <p:cNvSpPr>
              <a:spLocks noChangeArrowheads="1"/>
            </p:cNvSpPr>
            <p:nvPr/>
          </p:nvSpPr>
          <p:spPr bwMode="auto">
            <a:xfrm>
              <a:off x="2926080" y="1892808"/>
              <a:ext cx="506515" cy="4714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2606040" y="2258568"/>
              <a:ext cx="361797" cy="2659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0" name="Line 37"/>
            <p:cNvSpPr>
              <a:spLocks noChangeShapeType="1"/>
            </p:cNvSpPr>
            <p:nvPr/>
          </p:nvSpPr>
          <p:spPr bwMode="auto">
            <a:xfrm>
              <a:off x="1821143" y="2264540"/>
              <a:ext cx="315487" cy="2500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3419856" y="2267712"/>
              <a:ext cx="315487" cy="2500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5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Mapping: Test Cases – Test Paths</a:t>
            </a:r>
            <a:endParaRPr lang="en-US" sz="3800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Autofit/>
          </a:bodyPr>
          <a:lstStyle/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FFFF00"/>
                </a:solidFill>
              </a:rPr>
              <a:t>path(t) = </a:t>
            </a:r>
            <a:r>
              <a:rPr lang="en-US" sz="2200" dirty="0" smtClean="0"/>
              <a:t>Test path executed by test case t</a:t>
            </a:r>
          </a:p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FFFF00"/>
                </a:solidFill>
              </a:rPr>
              <a:t>path(T) </a:t>
            </a:r>
            <a:r>
              <a:rPr lang="en-US" sz="2200" dirty="0">
                <a:solidFill>
                  <a:srgbClr val="FFFF00"/>
                </a:solidFill>
              </a:rPr>
              <a:t>= </a:t>
            </a:r>
            <a:r>
              <a:rPr lang="en-US" sz="2200" dirty="0" smtClean="0"/>
              <a:t>Set of test paths executed by set of tests T</a:t>
            </a:r>
            <a:endParaRPr lang="en-US" sz="2200" dirty="0" smtClean="0"/>
          </a:p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r>
              <a:rPr lang="en-US" sz="2200" dirty="0" smtClean="0"/>
              <a:t>Test path is a complete execution from a start node to a final node</a:t>
            </a:r>
          </a:p>
          <a:p>
            <a:pPr marL="231775" lvl="1" indent="-214313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31775" lvl="1" indent="-214313">
              <a:spcBef>
                <a:spcPts val="1000"/>
              </a:spcBef>
              <a:spcAft>
                <a:spcPts val="0"/>
              </a:spcAft>
            </a:pPr>
            <a:r>
              <a:rPr lang="en-US" sz="2200" dirty="0" smtClean="0"/>
              <a:t>We describe the graph coverage criteria in terms of relationships of test paths to the graph</a:t>
            </a:r>
          </a:p>
          <a:p>
            <a:pPr marL="506095" lvl="2" indent="-214313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Testing is carried out with test cases</a:t>
            </a:r>
          </a:p>
          <a:p>
            <a:pPr marL="506095" lvl="2" indent="-214313">
              <a:spcBef>
                <a:spcPts val="700"/>
              </a:spcBef>
              <a:spcAft>
                <a:spcPts val="0"/>
              </a:spcAft>
            </a:pPr>
            <a:r>
              <a:rPr lang="en-US" dirty="0"/>
              <a:t>T</a:t>
            </a:r>
            <a:r>
              <a:rPr lang="en-US" dirty="0" smtClean="0"/>
              <a:t>est path is a model of the test case </a:t>
            </a:r>
          </a:p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FFFF00"/>
                </a:solidFill>
              </a:rPr>
              <a:t>Minimal</a:t>
            </a:r>
            <a:r>
              <a:rPr lang="en-US" sz="2200" dirty="0" smtClean="0"/>
              <a:t> set of test paths = the fewest test paths that will satisfy test requirement</a:t>
            </a:r>
          </a:p>
          <a:p>
            <a:pPr marL="506095" lvl="2" indent="-214313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Taking any test path out will no longer satisfy the criterion</a:t>
            </a: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4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Mapping: Test Cases – Test Paths</a:t>
            </a:r>
            <a:endParaRPr lang="en-US" sz="3800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71488" y="1209134"/>
            <a:ext cx="104616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1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471488" y="1752600"/>
            <a:ext cx="104616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71488" y="2266890"/>
            <a:ext cx="104616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3</a:t>
            </a:r>
          </a:p>
        </p:txBody>
      </p: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1674813" y="1142988"/>
            <a:ext cx="5091113" cy="1338263"/>
            <a:chOff x="1055" y="999"/>
            <a:chExt cx="3207" cy="843"/>
          </a:xfrm>
        </p:grpSpPr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2093" y="999"/>
              <a:ext cx="126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many-to-one</a:t>
              </a: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1055" y="1176"/>
              <a:ext cx="3207" cy="2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1069" y="1632"/>
              <a:ext cx="3193" cy="2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36" name="Group 49"/>
          <p:cNvGrpSpPr>
            <a:grpSpLocks/>
          </p:cNvGrpSpPr>
          <p:nvPr/>
        </p:nvGrpSpPr>
        <p:grpSpPr bwMode="auto">
          <a:xfrm>
            <a:off x="31750" y="1752059"/>
            <a:ext cx="9112251" cy="1524001"/>
            <a:chOff x="20" y="1210"/>
            <a:chExt cx="5740" cy="960"/>
          </a:xfrm>
        </p:grpSpPr>
        <p:grpSp>
          <p:nvGrpSpPr>
            <p:cNvPr id="37" name="Group 46"/>
            <p:cNvGrpSpPr>
              <a:grpSpLocks/>
            </p:cNvGrpSpPr>
            <p:nvPr/>
          </p:nvGrpSpPr>
          <p:grpSpPr bwMode="auto">
            <a:xfrm>
              <a:off x="41" y="1210"/>
              <a:ext cx="5719" cy="876"/>
              <a:chOff x="41" y="1210"/>
              <a:chExt cx="5719" cy="876"/>
            </a:xfrm>
          </p:grpSpPr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4278" y="1210"/>
                <a:ext cx="1242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Test 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Path 1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41" y="1834"/>
                <a:ext cx="571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0" dirty="0">
                    <a:solidFill>
                      <a:srgbClr val="FFFF00"/>
                    </a:solidFill>
                    <a:latin typeface="Verdana" charset="0"/>
                    <a:ea typeface="Verdana" charset="0"/>
                    <a:cs typeface="Verdana" charset="0"/>
                  </a:rPr>
                  <a:t>Deterministic</a:t>
                </a:r>
                <a:r>
                  <a: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software: test </a:t>
                </a:r>
                <a:r>
                  <a: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always executes the </a:t>
                </a:r>
                <a:r>
                  <a:rPr lang="en-US" sz="2000" b="0" dirty="0">
                    <a:solidFill>
                      <a:srgbClr val="FFFF00"/>
                    </a:solidFill>
                    <a:latin typeface="Verdana" charset="0"/>
                    <a:ea typeface="Verdana" charset="0"/>
                    <a:cs typeface="Verdana" charset="0"/>
                  </a:rPr>
                  <a:t>same</a:t>
                </a:r>
                <a:r>
                  <a: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 test path</a:t>
                </a:r>
              </a:p>
            </p:txBody>
          </p:sp>
        </p:grp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>
              <a:off x="20" y="2170"/>
              <a:ext cx="571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561975" y="3635364"/>
            <a:ext cx="1046163" cy="1887537"/>
            <a:chOff x="354" y="2451"/>
            <a:chExt cx="659" cy="1189"/>
          </a:xfrm>
          <a:noFill/>
        </p:grpSpPr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test 1</a:t>
              </a: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test 2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test 3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1785938" y="3444864"/>
            <a:ext cx="5076825" cy="1906587"/>
            <a:chOff x="1125" y="2331"/>
            <a:chExt cx="3198" cy="1201"/>
          </a:xfrm>
        </p:grpSpPr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1680" y="2331"/>
              <a:ext cx="2322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many-to-many</a:t>
              </a:r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solidFill>
                  <a:schemeClr val="bg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56" name="Group 47"/>
          <p:cNvGrpSpPr>
            <a:grpSpLocks/>
          </p:cNvGrpSpPr>
          <p:nvPr/>
        </p:nvGrpSpPr>
        <p:grpSpPr bwMode="auto">
          <a:xfrm>
            <a:off x="127000" y="3790946"/>
            <a:ext cx="8890000" cy="2533653"/>
            <a:chOff x="80" y="2549"/>
            <a:chExt cx="5600" cy="1596"/>
          </a:xfrm>
          <a:noFill/>
        </p:grpSpPr>
        <p:grpSp>
          <p:nvGrpSpPr>
            <p:cNvPr id="57" name="Group 45"/>
            <p:cNvGrpSpPr>
              <a:grpSpLocks/>
            </p:cNvGrpSpPr>
            <p:nvPr/>
          </p:nvGrpSpPr>
          <p:grpSpPr bwMode="auto">
            <a:xfrm>
              <a:off x="4326" y="2549"/>
              <a:ext cx="1242" cy="1020"/>
              <a:chOff x="4326" y="2549"/>
              <a:chExt cx="1242" cy="1020"/>
            </a:xfrm>
            <a:grpFill/>
          </p:grpSpPr>
          <p:sp>
            <p:nvSpPr>
              <p:cNvPr id="59" name="Text Box 25"/>
              <p:cNvSpPr txBox="1">
                <a:spLocks noChangeArrowheads="1"/>
              </p:cNvSpPr>
              <p:nvPr/>
            </p:nvSpPr>
            <p:spPr bwMode="auto">
              <a:xfrm>
                <a:off x="4326" y="2549"/>
                <a:ext cx="1242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Test Path 1</a:t>
                </a:r>
              </a:p>
            </p:txBody>
          </p:sp>
          <p:sp>
            <p:nvSpPr>
              <p:cNvPr id="60" name="Text Box 31"/>
              <p:cNvSpPr txBox="1">
                <a:spLocks noChangeArrowheads="1"/>
              </p:cNvSpPr>
              <p:nvPr/>
            </p:nvSpPr>
            <p:spPr bwMode="auto">
              <a:xfrm>
                <a:off x="4326" y="2945"/>
                <a:ext cx="1242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Test Path 2</a:t>
                </a:r>
              </a:p>
            </p:txBody>
          </p:sp>
          <p:sp>
            <p:nvSpPr>
              <p:cNvPr id="61" name="Text Box 32"/>
              <p:cNvSpPr txBox="1">
                <a:spLocks noChangeArrowheads="1"/>
              </p:cNvSpPr>
              <p:nvPr/>
            </p:nvSpPr>
            <p:spPr bwMode="auto">
              <a:xfrm>
                <a:off x="4326" y="3317"/>
                <a:ext cx="1242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Test Path 3</a:t>
                </a:r>
              </a:p>
            </p:txBody>
          </p:sp>
        </p:grpSp>
        <p:sp>
          <p:nvSpPr>
            <p:cNvPr id="58" name="Text Box 42"/>
            <p:cNvSpPr txBox="1">
              <a:spLocks noChangeArrowheads="1"/>
            </p:cNvSpPr>
            <p:nvPr/>
          </p:nvSpPr>
          <p:spPr bwMode="auto">
            <a:xfrm>
              <a:off x="80" y="3699"/>
              <a:ext cx="5600" cy="44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0" dirty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Non-deterministic</a:t>
              </a:r>
              <a:r>
                <a: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software: the </a:t>
              </a: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same </a:t>
              </a:r>
              <a:r>
                <a: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test can execute </a:t>
              </a:r>
              <a:r>
                <a:rPr lang="en-US" sz="2000" b="0" dirty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different</a:t>
              </a:r>
              <a:r>
                <a: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test paths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0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smtClean="0"/>
              <a:t>Example Mapping </a:t>
            </a:r>
            <a:br>
              <a:rPr lang="en-US" sz="3800" smtClean="0"/>
            </a:br>
            <a:r>
              <a:rPr lang="en-US" sz="3800" smtClean="0"/>
              <a:t>Test </a:t>
            </a:r>
            <a:r>
              <a:rPr lang="en-US" sz="3800" dirty="0" smtClean="0"/>
              <a:t>Cases – Test Paths</a:t>
            </a:r>
            <a:endParaRPr lang="en-US" sz="38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19400" y="1124561"/>
            <a:ext cx="2356652" cy="1923439"/>
            <a:chOff x="1426464" y="3791561"/>
            <a:chExt cx="2356652" cy="1923439"/>
          </a:xfrm>
        </p:grpSpPr>
        <p:sp>
          <p:nvSpPr>
            <p:cNvPr id="3" name="Rectangle 2"/>
            <p:cNvSpPr/>
            <p:nvPr/>
          </p:nvSpPr>
          <p:spPr>
            <a:xfrm>
              <a:off x="2450592" y="4096512"/>
              <a:ext cx="7665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 </a:t>
              </a:r>
              <a:r>
                <a:rPr lang="en-US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&lt; b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82" name="Group 18"/>
            <p:cNvGrpSpPr>
              <a:grpSpLocks/>
            </p:cNvGrpSpPr>
            <p:nvPr/>
          </p:nvGrpSpPr>
          <p:grpSpPr bwMode="auto">
            <a:xfrm>
              <a:off x="1911345" y="4194886"/>
              <a:ext cx="506516" cy="471451"/>
              <a:chOff x="4288" y="1746"/>
              <a:chExt cx="350" cy="296"/>
            </a:xfrm>
          </p:grpSpPr>
          <p:sp>
            <p:nvSpPr>
              <p:cNvPr id="183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84" name="Text Box 6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85" name="Group 18"/>
            <p:cNvGrpSpPr>
              <a:grpSpLocks/>
            </p:cNvGrpSpPr>
            <p:nvPr/>
          </p:nvGrpSpPr>
          <p:grpSpPr bwMode="auto">
            <a:xfrm>
              <a:off x="3276600" y="4194886"/>
              <a:ext cx="506516" cy="471451"/>
              <a:chOff x="4288" y="1746"/>
              <a:chExt cx="350" cy="296"/>
            </a:xfrm>
          </p:grpSpPr>
          <p:sp>
            <p:nvSpPr>
              <p:cNvPr id="186" name="Oval 18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87" name="Text Box 6"/>
              <p:cNvSpPr txBox="1">
                <a:spLocks noChangeArrowheads="1"/>
              </p:cNvSpPr>
              <p:nvPr/>
            </p:nvSpPr>
            <p:spPr bwMode="auto">
              <a:xfrm>
                <a:off x="4353" y="1769"/>
                <a:ext cx="230" cy="2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2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88" name="Group 18"/>
            <p:cNvGrpSpPr>
              <a:grpSpLocks/>
            </p:cNvGrpSpPr>
            <p:nvPr/>
          </p:nvGrpSpPr>
          <p:grpSpPr bwMode="auto">
            <a:xfrm>
              <a:off x="1911345" y="5243549"/>
              <a:ext cx="506516" cy="471451"/>
              <a:chOff x="4288" y="1746"/>
              <a:chExt cx="350" cy="296"/>
            </a:xfrm>
          </p:grpSpPr>
          <p:sp>
            <p:nvSpPr>
              <p:cNvPr id="189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90" name="Text Box 6"/>
              <p:cNvSpPr txBox="1">
                <a:spLocks noChangeArrowheads="1"/>
              </p:cNvSpPr>
              <p:nvPr/>
            </p:nvSpPr>
            <p:spPr bwMode="auto">
              <a:xfrm>
                <a:off x="4343" y="1769"/>
                <a:ext cx="230" cy="2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3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91" name="Group 18"/>
            <p:cNvGrpSpPr>
              <a:grpSpLocks/>
            </p:cNvGrpSpPr>
            <p:nvPr/>
          </p:nvGrpSpPr>
          <p:grpSpPr bwMode="auto">
            <a:xfrm>
              <a:off x="3276600" y="5243549"/>
              <a:ext cx="506516" cy="471451"/>
              <a:chOff x="4288" y="1746"/>
              <a:chExt cx="350" cy="296"/>
            </a:xfrm>
          </p:grpSpPr>
          <p:sp>
            <p:nvSpPr>
              <p:cNvPr id="192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93" name="Text Box 6"/>
              <p:cNvSpPr txBox="1">
                <a:spLocks noChangeArrowheads="1"/>
              </p:cNvSpPr>
              <p:nvPr/>
            </p:nvSpPr>
            <p:spPr bwMode="auto">
              <a:xfrm>
                <a:off x="4353" y="1769"/>
                <a:ext cx="230" cy="2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194" name="Line 17"/>
            <p:cNvSpPr>
              <a:spLocks noChangeShapeType="1"/>
            </p:cNvSpPr>
            <p:nvPr/>
          </p:nvSpPr>
          <p:spPr bwMode="auto">
            <a:xfrm>
              <a:off x="2157984" y="3791561"/>
              <a:ext cx="0" cy="38404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5" name="Line 17"/>
            <p:cNvSpPr>
              <a:spLocks noChangeShapeType="1"/>
            </p:cNvSpPr>
            <p:nvPr/>
          </p:nvSpPr>
          <p:spPr bwMode="auto">
            <a:xfrm flipV="1">
              <a:off x="2417860" y="4437737"/>
              <a:ext cx="8587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/>
          </p:nvSpPr>
          <p:spPr bwMode="auto">
            <a:xfrm flipV="1">
              <a:off x="2417860" y="5492814"/>
              <a:ext cx="8587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7" name="Line 17"/>
            <p:cNvSpPr>
              <a:spLocks noChangeShapeType="1"/>
            </p:cNvSpPr>
            <p:nvPr/>
          </p:nvSpPr>
          <p:spPr bwMode="auto">
            <a:xfrm flipH="1" flipV="1">
              <a:off x="2323791" y="4614521"/>
              <a:ext cx="967279" cy="67914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8" name="Line 17"/>
            <p:cNvSpPr>
              <a:spLocks noChangeShapeType="1"/>
            </p:cNvSpPr>
            <p:nvPr/>
          </p:nvSpPr>
          <p:spPr bwMode="auto">
            <a:xfrm>
              <a:off x="2157984" y="4688375"/>
              <a:ext cx="0" cy="55517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9" name="Line 17"/>
            <p:cNvSpPr>
              <a:spLocks noChangeShapeType="1"/>
            </p:cNvSpPr>
            <p:nvPr/>
          </p:nvSpPr>
          <p:spPr bwMode="auto">
            <a:xfrm>
              <a:off x="3529584" y="4688375"/>
              <a:ext cx="0" cy="55517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426464" y="4766846"/>
              <a:ext cx="7665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 &gt; </a:t>
              </a:r>
              <a:r>
                <a:rPr lang="en-US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 rot="2123084">
              <a:off x="2541824" y="4686475"/>
              <a:ext cx="7665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 = b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6" name="Content Placeholder 22"/>
          <p:cNvSpPr>
            <a:spLocks noGrp="1"/>
          </p:cNvSpPr>
          <p:nvPr>
            <p:ph idx="1"/>
          </p:nvPr>
        </p:nvSpPr>
        <p:spPr>
          <a:xfrm>
            <a:off x="228600" y="3616371"/>
            <a:ext cx="8686800" cy="2174829"/>
          </a:xfrm>
        </p:spPr>
        <p:txBody>
          <a:bodyPr>
            <a:noAutofit/>
          </a:bodyPr>
          <a:lstStyle/>
          <a:p>
            <a:pPr marL="17462" lvl="1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 dirty="0" smtClean="0"/>
              <a:t>Test case t1: (a=0, b=1)            [ Test path p1: 1, 2, 4, 3]</a:t>
            </a:r>
          </a:p>
          <a:p>
            <a:pPr marL="17462" lvl="1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 dirty="0"/>
              <a:t>Test case </a:t>
            </a:r>
            <a:r>
              <a:rPr lang="en-US" sz="2200" dirty="0" smtClean="0"/>
              <a:t>t2: </a:t>
            </a:r>
            <a:r>
              <a:rPr lang="en-US" sz="2200" dirty="0"/>
              <a:t>(</a:t>
            </a:r>
            <a:r>
              <a:rPr lang="en-US" sz="2200" dirty="0" smtClean="0"/>
              <a:t>a=1, </a:t>
            </a:r>
            <a:r>
              <a:rPr lang="en-US" sz="2200" dirty="0"/>
              <a:t>b=1)           </a:t>
            </a:r>
            <a:r>
              <a:rPr lang="en-US" sz="2200" dirty="0" smtClean="0"/>
              <a:t> [ </a:t>
            </a:r>
            <a:r>
              <a:rPr lang="en-US" sz="2200" dirty="0"/>
              <a:t>Test path </a:t>
            </a:r>
            <a:r>
              <a:rPr lang="en-US" sz="2200" dirty="0" smtClean="0"/>
              <a:t>p2: </a:t>
            </a:r>
            <a:r>
              <a:rPr lang="en-US" sz="2200" dirty="0"/>
              <a:t>1</a:t>
            </a:r>
            <a:r>
              <a:rPr lang="en-US" sz="2200" dirty="0" smtClean="0"/>
              <a:t>, </a:t>
            </a:r>
            <a:r>
              <a:rPr lang="en-US" sz="2200" dirty="0"/>
              <a:t>4, 3]</a:t>
            </a:r>
          </a:p>
          <a:p>
            <a:pPr marL="17462" lvl="1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 dirty="0"/>
              <a:t>Test case </a:t>
            </a:r>
            <a:r>
              <a:rPr lang="en-US" sz="2200" dirty="0" smtClean="0"/>
              <a:t>t3: </a:t>
            </a:r>
            <a:r>
              <a:rPr lang="en-US" sz="2200" dirty="0"/>
              <a:t>(</a:t>
            </a:r>
            <a:r>
              <a:rPr lang="en-US" sz="2200" dirty="0" smtClean="0"/>
              <a:t>a=2, </a:t>
            </a:r>
            <a:r>
              <a:rPr lang="en-US" sz="2200" dirty="0"/>
              <a:t>b=1)          </a:t>
            </a:r>
            <a:r>
              <a:rPr lang="en-US" sz="2200" dirty="0" smtClean="0"/>
              <a:t>  </a:t>
            </a:r>
            <a:r>
              <a:rPr lang="en-US" sz="2200" dirty="0"/>
              <a:t>[ Test path </a:t>
            </a:r>
            <a:r>
              <a:rPr lang="en-US" sz="2200" dirty="0" smtClean="0"/>
              <a:t>p3: </a:t>
            </a:r>
            <a:r>
              <a:rPr lang="en-US" sz="2200" dirty="0"/>
              <a:t>1, </a:t>
            </a:r>
            <a:r>
              <a:rPr lang="en-US" sz="2200" dirty="0" smtClean="0"/>
              <a:t>3] </a:t>
            </a:r>
            <a:endParaRPr lang="en-US" sz="2200" dirty="0"/>
          </a:p>
          <a:p>
            <a:pPr marL="17462" lvl="1" indent="0">
              <a:spcBef>
                <a:spcPts val="2000"/>
              </a:spcBef>
              <a:spcAft>
                <a:spcPts val="0"/>
              </a:spcAft>
              <a:buNone/>
            </a:pPr>
            <a:endParaRPr lang="en-US" sz="22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3440668"/>
            <a:ext cx="1003801" cy="1601662"/>
            <a:chOff x="3886200" y="3440668"/>
            <a:chExt cx="1003801" cy="1601662"/>
          </a:xfrm>
        </p:grpSpPr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V="1">
              <a:off x="4028335" y="3846576"/>
              <a:ext cx="777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V="1">
              <a:off x="4028335" y="4426868"/>
              <a:ext cx="777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 flipV="1">
              <a:off x="4028335" y="5042330"/>
              <a:ext cx="777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86200" y="3440668"/>
              <a:ext cx="10038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map to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48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Graph Coverage Criteria</a:t>
            </a:r>
            <a:endParaRPr lang="en-US" sz="3800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257800"/>
          </a:xfrm>
        </p:spPr>
        <p:txBody>
          <a:bodyPr>
            <a:noAutofit/>
          </a:bodyPr>
          <a:lstStyle/>
          <a:p>
            <a:pPr marL="17462" lvl="1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 dirty="0" smtClean="0"/>
              <a:t>Graph coverage criteria define test requirements TR in terms of properties of test paths in a graph G</a:t>
            </a:r>
          </a:p>
          <a:p>
            <a:pPr marL="17462" lvl="1" indent="0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200" dirty="0" smtClean="0"/>
              <a:t>Steps: </a:t>
            </a:r>
          </a:p>
          <a:p>
            <a:pPr marL="642938" lvl="1" indent="-382588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smtClean="0"/>
              <a:t>Develop a model of the software as a graph</a:t>
            </a:r>
            <a:endParaRPr lang="en-US" sz="2200" dirty="0"/>
          </a:p>
          <a:p>
            <a:pPr marL="642938" lvl="1" indent="-382588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smtClean="0"/>
              <a:t>A test requirement is met by visiting a particular node or edge or by touring a particular path </a:t>
            </a:r>
            <a:endParaRPr lang="en-US" sz="2200" dirty="0"/>
          </a:p>
          <a:p>
            <a:pPr marL="17462" lvl="1" indent="0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00"/>
                </a:solidFill>
              </a:rPr>
              <a:t>Test requirements (TR)</a:t>
            </a:r>
          </a:p>
          <a:p>
            <a:pPr marL="642938" lvl="1" indent="-382588">
              <a:spcBef>
                <a:spcPts val="1000"/>
              </a:spcBef>
              <a:spcAft>
                <a:spcPts val="0"/>
              </a:spcAft>
            </a:pPr>
            <a:r>
              <a:rPr lang="en-US" sz="2200" dirty="0"/>
              <a:t>Describe properties of test paths</a:t>
            </a:r>
          </a:p>
          <a:p>
            <a:pPr marL="17462" lvl="1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00"/>
                </a:solidFill>
              </a:rPr>
              <a:t>Test criterion</a:t>
            </a:r>
          </a:p>
          <a:p>
            <a:pPr marL="642938" lvl="1" indent="-382588">
              <a:spcBef>
                <a:spcPts val="1000"/>
              </a:spcBef>
              <a:spcAft>
                <a:spcPts val="0"/>
              </a:spcAft>
            </a:pPr>
            <a:r>
              <a:rPr lang="en-US" sz="2200" dirty="0"/>
              <a:t>Rules that define test requirements</a:t>
            </a:r>
          </a:p>
          <a:p>
            <a:pPr marL="474662" lvl="1" indent="-457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 smtClean="0"/>
          </a:p>
          <a:p>
            <a:pPr marL="231775" lvl="1" indent="-214313">
              <a:spcBef>
                <a:spcPts val="2000"/>
              </a:spcBef>
              <a:spcAft>
                <a:spcPts val="0"/>
              </a:spcAft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061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Graph Coverage Criteria</a:t>
            </a:r>
            <a:endParaRPr lang="en-US" sz="3800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257800"/>
          </a:xfrm>
        </p:spPr>
        <p:txBody>
          <a:bodyPr>
            <a:noAutofit/>
          </a:bodyPr>
          <a:lstStyle/>
          <a:p>
            <a:pPr marL="17462" lvl="1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Satisfaction</a:t>
            </a:r>
            <a:endParaRPr lang="en-US" sz="2200" dirty="0">
              <a:solidFill>
                <a:srgbClr val="FFFF00"/>
              </a:solidFill>
            </a:endParaRPr>
          </a:p>
          <a:p>
            <a:pPr marL="520700" indent="-277813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000" i="1" dirty="0"/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2000" i="1" dirty="0" err="1"/>
              <a:t>tr</a:t>
            </a:r>
            <a:endParaRPr lang="en-US" sz="2000" i="1" dirty="0"/>
          </a:p>
          <a:p>
            <a:pPr marL="17462" lvl="1" indent="0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200" dirty="0" smtClean="0"/>
              <a:t>Two </a:t>
            </a:r>
            <a:r>
              <a:rPr lang="en-US" sz="2200" dirty="0"/>
              <a:t>types</a:t>
            </a:r>
          </a:p>
          <a:p>
            <a:pPr marL="642938" lvl="1" indent="-382588">
              <a:spcBef>
                <a:spcPts val="2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FFFF00"/>
                </a:solidFill>
              </a:rPr>
              <a:t>Structural </a:t>
            </a:r>
            <a:r>
              <a:rPr lang="en-US" sz="2200" dirty="0" smtClean="0">
                <a:solidFill>
                  <a:srgbClr val="FFFF00"/>
                </a:solidFill>
              </a:rPr>
              <a:t>coverage criteria</a:t>
            </a:r>
            <a:endParaRPr lang="en-US" sz="2200" dirty="0" smtClean="0"/>
          </a:p>
          <a:p>
            <a:pPr marL="973138" lvl="2" indent="-277813">
              <a:spcBef>
                <a:spcPts val="1000"/>
              </a:spcBef>
              <a:spcAft>
                <a:spcPts val="0"/>
              </a:spcAft>
            </a:pPr>
            <a:r>
              <a:rPr lang="en-US" dirty="0" smtClean="0"/>
              <a:t>Define a graph just in terms of nodes and edges</a:t>
            </a:r>
            <a:endParaRPr lang="en-US" dirty="0"/>
          </a:p>
          <a:p>
            <a:pPr marL="642938" lvl="1" indent="-382588">
              <a:spcBef>
                <a:spcPts val="2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rgbClr val="FFFF00"/>
                </a:solidFill>
              </a:rPr>
              <a:t>Data </a:t>
            </a:r>
            <a:r>
              <a:rPr lang="en-US" sz="2200" dirty="0">
                <a:solidFill>
                  <a:srgbClr val="FFFF00"/>
                </a:solidFill>
              </a:rPr>
              <a:t>flow coverage </a:t>
            </a:r>
            <a:r>
              <a:rPr lang="en-US" sz="2200" dirty="0" smtClean="0">
                <a:solidFill>
                  <a:srgbClr val="FFFF00"/>
                </a:solidFill>
              </a:rPr>
              <a:t>criteria</a:t>
            </a:r>
          </a:p>
          <a:p>
            <a:pPr marL="973138" lvl="2" indent="-277813">
              <a:spcBef>
                <a:spcPts val="1000"/>
              </a:spcBef>
              <a:spcAft>
                <a:spcPts val="0"/>
              </a:spcAft>
            </a:pPr>
            <a:r>
              <a:rPr lang="en-US" dirty="0" smtClean="0"/>
              <a:t>Requires a graph to be annotated with references to variables</a:t>
            </a:r>
            <a:endParaRPr lang="en-US" dirty="0"/>
          </a:p>
          <a:p>
            <a:pPr marL="642938" lvl="1" indent="-382588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00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Graph Coverage Criteria</a:t>
            </a:r>
            <a:endParaRPr lang="en-US" sz="3800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52400" y="1066800"/>
            <a:ext cx="4495800" cy="5257800"/>
          </a:xfrm>
        </p:spPr>
        <p:txBody>
          <a:bodyPr>
            <a:noAutofit/>
          </a:bodyPr>
          <a:lstStyle/>
          <a:p>
            <a:pPr marL="17462" lvl="1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Structural Coverage Criteria</a:t>
            </a:r>
          </a:p>
          <a:p>
            <a:pPr marL="468313" lvl="1" indent="-277813">
              <a:spcBef>
                <a:spcPts val="1500"/>
              </a:spcBef>
              <a:spcAft>
                <a:spcPts val="0"/>
              </a:spcAft>
            </a:pPr>
            <a:r>
              <a:rPr lang="en-US" sz="2000" dirty="0" smtClean="0"/>
              <a:t>Node Coverage (NC)</a:t>
            </a:r>
          </a:p>
          <a:p>
            <a:pPr marL="920750" lvl="2" indent="-277813">
              <a:spcBef>
                <a:spcPts val="500"/>
              </a:spcBef>
              <a:spcAft>
                <a:spcPts val="0"/>
              </a:spcAft>
            </a:pPr>
            <a:r>
              <a:rPr lang="en-US" sz="1800" dirty="0" smtClean="0"/>
              <a:t>Statement coverage</a:t>
            </a:r>
          </a:p>
          <a:p>
            <a:pPr marL="468313" lvl="1" indent="-277813">
              <a:spcBef>
                <a:spcPts val="1500"/>
              </a:spcBef>
              <a:spcAft>
                <a:spcPts val="0"/>
              </a:spcAft>
            </a:pPr>
            <a:r>
              <a:rPr lang="en-US" sz="2000" dirty="0" smtClean="0"/>
              <a:t>Edge Coverage (EC)</a:t>
            </a:r>
          </a:p>
          <a:p>
            <a:pPr marL="920750" lvl="2" indent="-277813">
              <a:spcBef>
                <a:spcPts val="500"/>
              </a:spcBef>
              <a:spcAft>
                <a:spcPts val="0"/>
              </a:spcAft>
            </a:pPr>
            <a:r>
              <a:rPr lang="en-US" sz="1800" dirty="0" smtClean="0"/>
              <a:t>Branch coverage</a:t>
            </a:r>
          </a:p>
          <a:p>
            <a:pPr marL="468313" lvl="1" indent="-277813">
              <a:spcBef>
                <a:spcPts val="1500"/>
              </a:spcBef>
              <a:spcAft>
                <a:spcPts val="0"/>
              </a:spcAft>
            </a:pPr>
            <a:r>
              <a:rPr lang="en-US" sz="2000" dirty="0" smtClean="0"/>
              <a:t>Edge-Pair Coverage (EPC)</a:t>
            </a:r>
          </a:p>
          <a:p>
            <a:pPr marL="468313" lvl="1" indent="-277813">
              <a:spcBef>
                <a:spcPts val="1500"/>
              </a:spcBef>
              <a:spcAft>
                <a:spcPts val="0"/>
              </a:spcAft>
            </a:pPr>
            <a:r>
              <a:rPr lang="en-US" sz="2000" dirty="0" smtClean="0"/>
              <a:t>Complete Path Coverage (CPC)</a:t>
            </a:r>
          </a:p>
          <a:p>
            <a:pPr marL="468313" lvl="1" indent="-277813">
              <a:spcBef>
                <a:spcPts val="1500"/>
              </a:spcBef>
              <a:spcAft>
                <a:spcPts val="0"/>
              </a:spcAft>
            </a:pPr>
            <a:r>
              <a:rPr lang="en-US" sz="2000" dirty="0" smtClean="0"/>
              <a:t>Prime Path Coverage (PPC)</a:t>
            </a:r>
            <a:endParaRPr lang="en-US" sz="2000" dirty="0"/>
          </a:p>
          <a:p>
            <a:pPr marL="642938" lvl="1" indent="-382588"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Content Placeholder 22"/>
          <p:cNvSpPr txBox="1">
            <a:spLocks/>
          </p:cNvSpPr>
          <p:nvPr/>
        </p:nvSpPr>
        <p:spPr>
          <a:xfrm>
            <a:off x="4753708" y="1066800"/>
            <a:ext cx="4237892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200" b="0" dirty="0" smtClean="0">
                <a:solidFill>
                  <a:srgbClr val="FFFF00"/>
                </a:solidFill>
              </a:rPr>
              <a:t>Data Flow Coverage Criteria</a:t>
            </a:r>
          </a:p>
          <a:p>
            <a:pPr marL="468313" lvl="1" indent="-277813" fontAlgn="auto">
              <a:spcBef>
                <a:spcPts val="1500"/>
              </a:spcBef>
              <a:spcAft>
                <a:spcPts val="0"/>
              </a:spcAft>
            </a:pPr>
            <a:r>
              <a:rPr lang="en-US" sz="2000" b="0" dirty="0" smtClean="0"/>
              <a:t>All-</a:t>
            </a:r>
            <a:r>
              <a:rPr lang="en-US" sz="2000" b="0" dirty="0" err="1" smtClean="0"/>
              <a:t>Defs</a:t>
            </a:r>
            <a:r>
              <a:rPr lang="en-US" sz="2000" b="0" dirty="0" smtClean="0"/>
              <a:t> Coverage (ADC)</a:t>
            </a:r>
          </a:p>
          <a:p>
            <a:pPr marL="468313" lvl="1" indent="-277813" fontAlgn="auto">
              <a:spcBef>
                <a:spcPts val="1500"/>
              </a:spcBef>
              <a:spcAft>
                <a:spcPts val="0"/>
              </a:spcAft>
            </a:pPr>
            <a:r>
              <a:rPr lang="en-US" sz="2000" b="0" dirty="0" smtClean="0"/>
              <a:t>All-Uses Coverage (AUC)</a:t>
            </a:r>
          </a:p>
          <a:p>
            <a:pPr marL="468313" lvl="1" indent="-277813" fontAlgn="auto">
              <a:spcBef>
                <a:spcPts val="1500"/>
              </a:spcBef>
              <a:spcAft>
                <a:spcPts val="0"/>
              </a:spcAft>
            </a:pPr>
            <a:r>
              <a:rPr lang="en-US" sz="2000" b="0" dirty="0" smtClean="0"/>
              <a:t>All-du-Paths Coverage (ADUPC)</a:t>
            </a:r>
          </a:p>
          <a:p>
            <a:pPr marL="468313" lvl="1" indent="-277813" fontAlgn="auto"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066800"/>
            <a:ext cx="0" cy="402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Node Coverage Criteria</a:t>
            </a:r>
            <a:endParaRPr lang="en-US" sz="3800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066800" y="1042416"/>
            <a:ext cx="7010400" cy="533400"/>
          </a:xfrm>
          <a:solidFill>
            <a:srgbClr val="000099"/>
          </a:solidFill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pPr marL="17462" lvl="1" indent="0" algn="ctr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NC: TR contains each reachable node in G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4" name="Content Placeholder 22"/>
          <p:cNvSpPr txBox="1">
            <a:spLocks/>
          </p:cNvSpPr>
          <p:nvPr/>
        </p:nvSpPr>
        <p:spPr>
          <a:xfrm>
            <a:off x="228600" y="3733800"/>
            <a:ext cx="3810000" cy="514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spcBef>
                <a:spcPts val="3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200" b="0" dirty="0" smtClean="0"/>
              <a:t>TR = {1, 2, 3, 4, 5, 6, 7}</a:t>
            </a:r>
          </a:p>
        </p:txBody>
      </p:sp>
      <p:sp>
        <p:nvSpPr>
          <p:cNvPr id="6" name="Content Placeholder 22"/>
          <p:cNvSpPr txBox="1">
            <a:spLocks/>
          </p:cNvSpPr>
          <p:nvPr/>
        </p:nvSpPr>
        <p:spPr>
          <a:xfrm>
            <a:off x="4488116" y="1986643"/>
            <a:ext cx="4579684" cy="1747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Node N = {1, 2, 3, 4, 5, 6, 7}</a:t>
            </a:r>
          </a:p>
          <a:p>
            <a:pPr marL="1430338" lvl="2" indent="-1366838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Edge E = {(1,2), (1,3), (2,4), (3,4), (4,5), (4,6), (5,7), 6,7)}</a:t>
            </a:r>
            <a:endParaRPr lang="en-US" sz="1800" b="0" dirty="0" smtClean="0"/>
          </a:p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None/>
              <a:tabLst>
                <a:tab pos="911225" algn="l"/>
              </a:tabLst>
            </a:pPr>
            <a:endParaRPr lang="en-US" sz="1800" b="0" dirty="0" smtClean="0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28601" y="1905000"/>
            <a:ext cx="3962399" cy="1447800"/>
            <a:chOff x="503" y="2966"/>
            <a:chExt cx="2738" cy="909"/>
          </a:xfrm>
        </p:grpSpPr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32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36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01" y="2714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33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34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05" y="2707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4352" y="3645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3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359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2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6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04" y="2713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23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4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897" y="2707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40" name="Content Placeholder 22"/>
          <p:cNvSpPr txBox="1">
            <a:spLocks/>
          </p:cNvSpPr>
          <p:nvPr/>
        </p:nvSpPr>
        <p:spPr>
          <a:xfrm>
            <a:off x="4495800" y="3733800"/>
            <a:ext cx="4343400" cy="1072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spcBef>
                <a:spcPts val="3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200" b="0" dirty="0" smtClean="0"/>
              <a:t>Test path p1 = [1, 2, 4, 5, 7]  </a:t>
            </a:r>
          </a:p>
          <a:p>
            <a:pPr marL="17462" lvl="1" indent="0" fontAlgn="auto">
              <a:spcBef>
                <a:spcPts val="1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200" b="0" dirty="0" smtClean="0"/>
              <a:t>Test path p2 = [1, 3, 4, 6, 7]</a:t>
            </a:r>
            <a:endParaRPr lang="en-US" sz="2200" b="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225296" y="3733800"/>
            <a:ext cx="2569314" cy="411480"/>
            <a:chOff x="1225296" y="4191000"/>
            <a:chExt cx="2569314" cy="4114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1225296" y="4191000"/>
              <a:ext cx="283314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612157" y="4191000"/>
              <a:ext cx="283314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385880" y="4191000"/>
              <a:ext cx="283314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55157" y="4191000"/>
              <a:ext cx="283314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511296" y="4191000"/>
              <a:ext cx="283314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25296" y="3733800"/>
            <a:ext cx="2569314" cy="420624"/>
            <a:chOff x="1225296" y="4191000"/>
            <a:chExt cx="2569314" cy="420624"/>
          </a:xfrm>
        </p:grpSpPr>
        <p:sp>
          <p:nvSpPr>
            <p:cNvPr id="48" name="Rectangle 47"/>
            <p:cNvSpPr/>
            <p:nvPr/>
          </p:nvSpPr>
          <p:spPr bwMode="auto">
            <a:xfrm>
              <a:off x="1225296" y="4191000"/>
              <a:ext cx="283314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002686" y="4191000"/>
              <a:ext cx="283314" cy="4206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385880" y="4191000"/>
              <a:ext cx="283314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145686" y="4191000"/>
              <a:ext cx="283314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511296" y="4191000"/>
              <a:ext cx="283314" cy="411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53" name="Content Placeholder 22"/>
          <p:cNvSpPr txBox="1">
            <a:spLocks/>
          </p:cNvSpPr>
          <p:nvPr/>
        </p:nvSpPr>
        <p:spPr>
          <a:xfrm>
            <a:off x="551324" y="4876800"/>
            <a:ext cx="7830676" cy="1256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b="0" dirty="0" smtClean="0"/>
              <a:t>If a test set T = {t1, t2}, </a:t>
            </a:r>
          </a:p>
          <a:p>
            <a:pPr marL="17462" lvl="1" indent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b="0" dirty="0" smtClean="0"/>
              <a:t>where path(t1) = p1 and path(t2 = p2), </a:t>
            </a:r>
          </a:p>
          <a:p>
            <a:pPr marL="17462" lvl="1" indent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b="0" dirty="0" smtClean="0"/>
              <a:t>Then T satisfies Node Coverage on G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7680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Edge Coverage Criteria</a:t>
            </a:r>
            <a:endParaRPr lang="en-US" sz="3800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457200" y="1042416"/>
            <a:ext cx="8185125" cy="768096"/>
          </a:xfrm>
          <a:solidFill>
            <a:srgbClr val="000099"/>
          </a:solidFill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pPr marL="17462" lvl="1" indent="0" algn="ctr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EC: TR contains each reachable path of length up to 1, inclusive, in G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4" name="Content Placeholder 22"/>
          <p:cNvSpPr txBox="1">
            <a:spLocks/>
          </p:cNvSpPr>
          <p:nvPr/>
        </p:nvSpPr>
        <p:spPr>
          <a:xfrm>
            <a:off x="228600" y="4153278"/>
            <a:ext cx="3810000" cy="1127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3138" lvl="1" indent="-957263" fontAlgn="auto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200" b="0" dirty="0" smtClean="0"/>
              <a:t>TR = </a:t>
            </a:r>
            <a:r>
              <a:rPr lang="en-US" sz="2000" b="0" dirty="0"/>
              <a:t>{(1,2), (1,3), (2,4), (3,4), (4,5), (4,6), (5,7), </a:t>
            </a:r>
            <a:r>
              <a:rPr lang="en-US" sz="2000" b="0" dirty="0" smtClean="0"/>
              <a:t>(6,7</a:t>
            </a:r>
            <a:r>
              <a:rPr lang="en-US" sz="2000" b="0" dirty="0"/>
              <a:t>)}</a:t>
            </a:r>
          </a:p>
          <a:p>
            <a:pPr marL="17462" lvl="1" indent="0" fontAlgn="auto">
              <a:spcBef>
                <a:spcPts val="3000"/>
              </a:spcBef>
              <a:spcAft>
                <a:spcPts val="0"/>
              </a:spcAft>
              <a:buFont typeface="Wingdings 2" pitchFamily="18" charset="2"/>
              <a:buNone/>
            </a:pPr>
            <a:endParaRPr lang="en-US" sz="2200" b="0" dirty="0" smtClean="0"/>
          </a:p>
        </p:txBody>
      </p:sp>
      <p:sp>
        <p:nvSpPr>
          <p:cNvPr id="6" name="Content Placeholder 22"/>
          <p:cNvSpPr txBox="1">
            <a:spLocks/>
          </p:cNvSpPr>
          <p:nvPr/>
        </p:nvSpPr>
        <p:spPr>
          <a:xfrm>
            <a:off x="4488116" y="2596243"/>
            <a:ext cx="4579684" cy="1747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Node N = {1, 2, 3, 4, 5, 6, 7}</a:t>
            </a:r>
          </a:p>
          <a:p>
            <a:pPr marL="1373188" lvl="2" indent="-1309688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Edge E = {(1,2), (1,3), (2,4), (3,4), (4,5), (4,6), (5,7), (6,7)}</a:t>
            </a:r>
            <a:endParaRPr lang="en-US" sz="1800" b="0" dirty="0" smtClean="0"/>
          </a:p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None/>
              <a:tabLst>
                <a:tab pos="911225" algn="l"/>
              </a:tabLst>
            </a:pPr>
            <a:endParaRPr lang="en-US" sz="1800" b="0" dirty="0" smtClean="0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28601" y="2514600"/>
            <a:ext cx="3962399" cy="1447800"/>
            <a:chOff x="503" y="2966"/>
            <a:chExt cx="2738" cy="909"/>
          </a:xfrm>
        </p:grpSpPr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32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36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01" y="2714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33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34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05" y="2707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4352" y="3645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3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359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2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6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04" y="2713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23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4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897" y="2707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40" name="Content Placeholder 22"/>
          <p:cNvSpPr txBox="1">
            <a:spLocks/>
          </p:cNvSpPr>
          <p:nvPr/>
        </p:nvSpPr>
        <p:spPr>
          <a:xfrm>
            <a:off x="4495800" y="4153278"/>
            <a:ext cx="4343400" cy="1072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spcBef>
                <a:spcPts val="3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200" b="0" dirty="0" smtClean="0"/>
              <a:t>Test path p1 = [1, 2, 4, 5, 7]  </a:t>
            </a:r>
          </a:p>
          <a:p>
            <a:pPr marL="17462" lvl="1" indent="0" fontAlgn="auto">
              <a:spcBef>
                <a:spcPts val="1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200" b="0" dirty="0" smtClean="0"/>
              <a:t>Test path p2 = [1, 3, 4, 6, 7]</a:t>
            </a:r>
            <a:endParaRPr lang="en-US" sz="2200" b="0" dirty="0"/>
          </a:p>
        </p:txBody>
      </p:sp>
      <p:sp>
        <p:nvSpPr>
          <p:cNvPr id="53" name="Content Placeholder 22"/>
          <p:cNvSpPr txBox="1">
            <a:spLocks/>
          </p:cNvSpPr>
          <p:nvPr/>
        </p:nvSpPr>
        <p:spPr>
          <a:xfrm>
            <a:off x="551324" y="5372478"/>
            <a:ext cx="7830676" cy="1256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b="0" dirty="0" smtClean="0"/>
              <a:t>If a test set T = {t1, t2}, </a:t>
            </a:r>
          </a:p>
          <a:p>
            <a:pPr marL="17462" lvl="1" indent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b="0" dirty="0" smtClean="0"/>
              <a:t>where path(t1) = p1 and path(t2 = p2), </a:t>
            </a:r>
          </a:p>
          <a:p>
            <a:pPr marL="17462" lvl="1" indent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b="0" dirty="0" smtClean="0"/>
              <a:t>Then T satisfies Edge Coverage on G</a:t>
            </a:r>
            <a:endParaRPr lang="en-US" sz="2000" b="0" dirty="0"/>
          </a:p>
        </p:txBody>
      </p:sp>
      <p:sp>
        <p:nvSpPr>
          <p:cNvPr id="55" name="Content Placeholder 22"/>
          <p:cNvSpPr txBox="1">
            <a:spLocks/>
          </p:cNvSpPr>
          <p:nvPr/>
        </p:nvSpPr>
        <p:spPr>
          <a:xfrm>
            <a:off x="228600" y="1828800"/>
            <a:ext cx="8566125" cy="593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000" b="0" dirty="0" smtClean="0"/>
              <a:t>“length </a:t>
            </a:r>
            <a:r>
              <a:rPr lang="en-US" sz="2000" b="0" smtClean="0"/>
              <a:t>up to 1” </a:t>
            </a:r>
            <a:r>
              <a:rPr lang="en-US" sz="2000" b="0" dirty="0" smtClean="0"/>
              <a:t>– allows for graphs </a:t>
            </a:r>
            <a:r>
              <a:rPr lang="en-US" sz="2000" b="0" smtClean="0"/>
              <a:t>with one node </a:t>
            </a:r>
            <a:r>
              <a:rPr lang="en-US" sz="2000" b="0" dirty="0" smtClean="0"/>
              <a:t>and no edges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80160" y="4224528"/>
            <a:ext cx="2322576" cy="962230"/>
            <a:chOff x="1280160" y="4224528"/>
            <a:chExt cx="2322576" cy="96223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280160" y="4224528"/>
              <a:ext cx="676656" cy="329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926080" y="4224528"/>
              <a:ext cx="676656" cy="329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99603" y="4541051"/>
              <a:ext cx="676656" cy="329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280160" y="4857574"/>
              <a:ext cx="676656" cy="329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95400" y="4224528"/>
            <a:ext cx="2307336" cy="962230"/>
            <a:chOff x="1280160" y="4224528"/>
            <a:chExt cx="2307336" cy="96223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1280160" y="4547616"/>
              <a:ext cx="676656" cy="329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078736" y="4224528"/>
              <a:ext cx="676656" cy="329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910840" y="4541051"/>
              <a:ext cx="676656" cy="329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069592" y="4857574"/>
              <a:ext cx="676656" cy="329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Difference between NC and EC</a:t>
            </a:r>
            <a:endParaRPr lang="en-US" sz="3800" dirty="0"/>
          </a:p>
        </p:txBody>
      </p:sp>
      <p:sp>
        <p:nvSpPr>
          <p:cNvPr id="6" name="Content Placeholder 22"/>
          <p:cNvSpPr txBox="1">
            <a:spLocks/>
          </p:cNvSpPr>
          <p:nvPr/>
        </p:nvSpPr>
        <p:spPr>
          <a:xfrm>
            <a:off x="4419600" y="1524000"/>
            <a:ext cx="4579684" cy="1747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Node N = {1, 2, 3}</a:t>
            </a:r>
          </a:p>
          <a:p>
            <a:pPr marL="1430338" lvl="2" indent="-1366838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Edge E = {(1,2), (1,3), (2,3)}</a:t>
            </a:r>
            <a:endParaRPr lang="en-US" sz="1800" b="0" dirty="0" smtClean="0"/>
          </a:p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None/>
              <a:tabLst>
                <a:tab pos="911225" algn="l"/>
              </a:tabLst>
            </a:pPr>
            <a:endParaRPr lang="en-US" sz="1800" b="0" dirty="0" smtClean="0"/>
          </a:p>
        </p:txBody>
      </p:sp>
      <p:sp>
        <p:nvSpPr>
          <p:cNvPr id="53" name="Content Placeholder 22"/>
          <p:cNvSpPr txBox="1">
            <a:spLocks/>
          </p:cNvSpPr>
          <p:nvPr/>
        </p:nvSpPr>
        <p:spPr>
          <a:xfrm>
            <a:off x="381000" y="4876800"/>
            <a:ext cx="8516476" cy="1256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spcBef>
                <a:spcPts val="3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100" b="0" dirty="0" smtClean="0"/>
              <a:t>NC and EC are only different when there is an edge and another </a:t>
            </a:r>
            <a:r>
              <a:rPr lang="en-US" sz="2100" b="0" dirty="0" err="1" smtClean="0"/>
              <a:t>subpath</a:t>
            </a:r>
            <a:r>
              <a:rPr lang="en-US" sz="2100" b="0" dirty="0" smtClean="0"/>
              <a:t> between a pair of nodes (as in an “if-else” statement</a:t>
            </a:r>
            <a:endParaRPr lang="en-US" sz="2100" b="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133485" y="1065257"/>
            <a:ext cx="2333523" cy="2135143"/>
            <a:chOff x="1133485" y="968786"/>
            <a:chExt cx="2333523" cy="2135143"/>
          </a:xfrm>
        </p:grpSpPr>
        <p:grpSp>
          <p:nvGrpSpPr>
            <p:cNvPr id="54" name="Group 47"/>
            <p:cNvGrpSpPr>
              <a:grpSpLocks/>
            </p:cNvGrpSpPr>
            <p:nvPr/>
          </p:nvGrpSpPr>
          <p:grpSpPr bwMode="auto">
            <a:xfrm>
              <a:off x="1133485" y="968786"/>
              <a:ext cx="1687346" cy="2135143"/>
              <a:chOff x="1012" y="2870"/>
              <a:chExt cx="835" cy="1060"/>
            </a:xfrm>
            <a:noFill/>
          </p:grpSpPr>
          <p:grpSp>
            <p:nvGrpSpPr>
              <p:cNvPr id="55" name="Group 11"/>
              <p:cNvGrpSpPr>
                <a:grpSpLocks/>
              </p:cNvGrpSpPr>
              <p:nvPr/>
            </p:nvGrpSpPr>
            <p:grpSpPr bwMode="auto">
              <a:xfrm>
                <a:off x="1012" y="3351"/>
                <a:ext cx="273" cy="268"/>
                <a:chOff x="4321" y="1753"/>
                <a:chExt cx="273" cy="268"/>
              </a:xfrm>
              <a:grpFill/>
            </p:grpSpPr>
            <p:sp>
              <p:nvSpPr>
                <p:cNvPr id="67" name="Oval 12"/>
                <p:cNvSpPr>
                  <a:spLocks noChangeArrowheads="1"/>
                </p:cNvSpPr>
                <p:nvPr/>
              </p:nvSpPr>
              <p:spPr bwMode="auto">
                <a:xfrm>
                  <a:off x="4321" y="1753"/>
                  <a:ext cx="273" cy="227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6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342" y="1769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56" name="Group 14"/>
              <p:cNvGrpSpPr>
                <a:grpSpLocks/>
              </p:cNvGrpSpPr>
              <p:nvPr/>
            </p:nvGrpSpPr>
            <p:grpSpPr bwMode="auto">
              <a:xfrm>
                <a:off x="1555" y="3052"/>
                <a:ext cx="292" cy="878"/>
                <a:chOff x="1397" y="2980"/>
                <a:chExt cx="292" cy="878"/>
              </a:xfrm>
              <a:grpFill/>
            </p:grpSpPr>
            <p:grpSp>
              <p:nvGrpSpPr>
                <p:cNvPr id="61" name="Group 15"/>
                <p:cNvGrpSpPr>
                  <a:grpSpLocks/>
                </p:cNvGrpSpPr>
                <p:nvPr/>
              </p:nvGrpSpPr>
              <p:grpSpPr bwMode="auto">
                <a:xfrm>
                  <a:off x="1397" y="3592"/>
                  <a:ext cx="273" cy="266"/>
                  <a:chOff x="4789" y="2699"/>
                  <a:chExt cx="273" cy="266"/>
                </a:xfrm>
                <a:grpFill/>
              </p:grpSpPr>
              <p:sp>
                <p:nvSpPr>
                  <p:cNvPr id="65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789" y="2699"/>
                    <a:ext cx="273" cy="227"/>
                  </a:xfrm>
                  <a:prstGeom prst="ellipse">
                    <a:avLst/>
                  </a:prstGeom>
                  <a:grpFill/>
                  <a:ln w="571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20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  <p:sp>
                <p:nvSpPr>
                  <p:cNvPr id="6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3" y="2713"/>
                    <a:ext cx="219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0" dirty="0" smtClean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3</a:t>
                    </a:r>
                    <a:endParaRPr lang="en-US" sz="2000" b="0" dirty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62" name="Group 18"/>
                <p:cNvGrpSpPr>
                  <a:grpSpLocks/>
                </p:cNvGrpSpPr>
                <p:nvPr/>
              </p:nvGrpSpPr>
              <p:grpSpPr bwMode="auto">
                <a:xfrm>
                  <a:off x="1414" y="2980"/>
                  <a:ext cx="275" cy="260"/>
                  <a:chOff x="3876" y="2699"/>
                  <a:chExt cx="275" cy="260"/>
                </a:xfrm>
                <a:grpFill/>
              </p:grpSpPr>
              <p:sp>
                <p:nvSpPr>
                  <p:cNvPr id="63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876" y="2699"/>
                    <a:ext cx="273" cy="227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20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  <p:sp>
                <p:nvSpPr>
                  <p:cNvPr id="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2" y="2707"/>
                    <a:ext cx="219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0" dirty="0" smtClean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1</a:t>
                    </a:r>
                    <a:endParaRPr lang="en-US" sz="2000" b="0" dirty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</p:grpSp>
          <p:sp>
            <p:nvSpPr>
              <p:cNvPr id="57" name="Line 24"/>
              <p:cNvSpPr>
                <a:spLocks noChangeShapeType="1"/>
              </p:cNvSpPr>
              <p:nvPr/>
            </p:nvSpPr>
            <p:spPr bwMode="auto">
              <a:xfrm flipV="1">
                <a:off x="1273" y="3195"/>
                <a:ext cx="309" cy="200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58" name="Line 39"/>
              <p:cNvSpPr>
                <a:spLocks noChangeShapeType="1"/>
              </p:cNvSpPr>
              <p:nvPr/>
            </p:nvSpPr>
            <p:spPr bwMode="auto">
              <a:xfrm>
                <a:off x="1249" y="3540"/>
                <a:ext cx="304" cy="183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59" name="Line 44"/>
              <p:cNvSpPr>
                <a:spLocks noChangeShapeType="1"/>
              </p:cNvSpPr>
              <p:nvPr/>
            </p:nvSpPr>
            <p:spPr bwMode="auto">
              <a:xfrm>
                <a:off x="1700" y="3288"/>
                <a:ext cx="0" cy="363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0" name="Line 45"/>
              <p:cNvSpPr>
                <a:spLocks noChangeShapeType="1"/>
              </p:cNvSpPr>
              <p:nvPr/>
            </p:nvSpPr>
            <p:spPr bwMode="auto">
              <a:xfrm>
                <a:off x="1700" y="2870"/>
                <a:ext cx="0" cy="186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1371600" y="1447800"/>
              <a:ext cx="7665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 </a:t>
              </a:r>
              <a:r>
                <a:rPr lang="en-US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&lt; b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9769" y="1940169"/>
              <a:ext cx="9172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 &gt;= b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73" name="Content Placeholder 22"/>
          <p:cNvSpPr txBox="1">
            <a:spLocks/>
          </p:cNvSpPr>
          <p:nvPr/>
        </p:nvSpPr>
        <p:spPr>
          <a:xfrm>
            <a:off x="457200" y="3505200"/>
            <a:ext cx="3810000" cy="1254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spcBef>
                <a:spcPts val="1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100" b="0" dirty="0" smtClean="0">
                <a:solidFill>
                  <a:srgbClr val="FFFF00"/>
                </a:solidFill>
              </a:rPr>
              <a:t>NC</a:t>
            </a:r>
            <a:r>
              <a:rPr lang="en-US" sz="2100" b="0" dirty="0" smtClean="0"/>
              <a:t>: TR = {1,2, 3}</a:t>
            </a:r>
          </a:p>
          <a:p>
            <a:pPr marL="17462" lvl="1" indent="0" fontAlgn="auto">
              <a:spcBef>
                <a:spcPts val="1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100" b="0" dirty="0" smtClean="0"/>
              <a:t>Test path = [1, 2, 3]  </a:t>
            </a:r>
          </a:p>
          <a:p>
            <a:pPr marL="17462" lvl="1" indent="0" fontAlgn="auto">
              <a:spcBef>
                <a:spcPts val="1000"/>
              </a:spcBef>
              <a:spcAft>
                <a:spcPts val="0"/>
              </a:spcAft>
              <a:buFont typeface="Wingdings 2" pitchFamily="18" charset="2"/>
              <a:buNone/>
            </a:pPr>
            <a:endParaRPr lang="en-US" sz="2100" b="0" dirty="0"/>
          </a:p>
        </p:txBody>
      </p:sp>
      <p:sp>
        <p:nvSpPr>
          <p:cNvPr id="74" name="Content Placeholder 22"/>
          <p:cNvSpPr txBox="1">
            <a:spLocks/>
          </p:cNvSpPr>
          <p:nvPr/>
        </p:nvSpPr>
        <p:spPr>
          <a:xfrm>
            <a:off x="4419600" y="3505200"/>
            <a:ext cx="4419600" cy="1254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 b="0" dirty="0" smtClean="0">
                <a:solidFill>
                  <a:srgbClr val="FFFF00"/>
                </a:solidFill>
              </a:rPr>
              <a:t>EC</a:t>
            </a:r>
            <a:r>
              <a:rPr lang="en-US" sz="2100" b="0" dirty="0" smtClean="0"/>
              <a:t>: TR = </a:t>
            </a:r>
            <a:r>
              <a:rPr lang="en-US" sz="2100" b="0" dirty="0"/>
              <a:t>{(1,2), (1,3), (2,3</a:t>
            </a:r>
            <a:r>
              <a:rPr lang="en-US" sz="2100" b="0" dirty="0" smtClean="0"/>
              <a:t>)}</a:t>
            </a:r>
          </a:p>
          <a:p>
            <a:pPr marL="17462" lvl="1" indent="0" fontAlgn="auto">
              <a:spcBef>
                <a:spcPts val="1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100" b="0" dirty="0" smtClean="0"/>
              <a:t>Test paths = [1, 2, 3], [1, 3]</a:t>
            </a:r>
          </a:p>
          <a:p>
            <a:pPr marL="17462" lvl="1" indent="0" fontAlgn="auto">
              <a:spcBef>
                <a:spcPts val="1000"/>
              </a:spcBef>
              <a:spcAft>
                <a:spcPts val="0"/>
              </a:spcAft>
              <a:buFont typeface="Wingdings 2" pitchFamily="18" charset="2"/>
              <a:buNone/>
            </a:pPr>
            <a:endParaRPr lang="en-US" sz="2100" b="0" dirty="0"/>
          </a:p>
        </p:txBody>
      </p:sp>
      <p:grpSp>
        <p:nvGrpSpPr>
          <p:cNvPr id="77" name="Group 47"/>
          <p:cNvGrpSpPr>
            <a:grpSpLocks/>
          </p:cNvGrpSpPr>
          <p:nvPr/>
        </p:nvGrpSpPr>
        <p:grpSpPr bwMode="auto">
          <a:xfrm>
            <a:off x="1132054" y="1065257"/>
            <a:ext cx="1687346" cy="2135143"/>
            <a:chOff x="1012" y="2870"/>
            <a:chExt cx="835" cy="1060"/>
          </a:xfrm>
          <a:noFill/>
        </p:grpSpPr>
        <p:grpSp>
          <p:nvGrpSpPr>
            <p:cNvPr id="80" name="Group 11"/>
            <p:cNvGrpSpPr>
              <a:grpSpLocks/>
            </p:cNvGrpSpPr>
            <p:nvPr/>
          </p:nvGrpSpPr>
          <p:grpSpPr bwMode="auto">
            <a:xfrm>
              <a:off x="1012" y="3351"/>
              <a:ext cx="273" cy="268"/>
              <a:chOff x="4321" y="1753"/>
              <a:chExt cx="273" cy="268"/>
            </a:xfrm>
            <a:grpFill/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321" y="1753"/>
                <a:ext cx="273" cy="227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3" name="Text Box 13"/>
              <p:cNvSpPr txBox="1">
                <a:spLocks noChangeArrowheads="1"/>
              </p:cNvSpPr>
              <p:nvPr/>
            </p:nvSpPr>
            <p:spPr bwMode="auto">
              <a:xfrm>
                <a:off x="4342" y="1769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2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81" name="Group 14"/>
            <p:cNvGrpSpPr>
              <a:grpSpLocks/>
            </p:cNvGrpSpPr>
            <p:nvPr/>
          </p:nvGrpSpPr>
          <p:grpSpPr bwMode="auto">
            <a:xfrm>
              <a:off x="1555" y="3052"/>
              <a:ext cx="292" cy="878"/>
              <a:chOff x="1397" y="2980"/>
              <a:chExt cx="292" cy="878"/>
            </a:xfrm>
            <a:grpFill/>
          </p:grpSpPr>
          <p:grpSp>
            <p:nvGrpSpPr>
              <p:cNvPr id="86" name="Group 15"/>
              <p:cNvGrpSpPr>
                <a:grpSpLocks/>
              </p:cNvGrpSpPr>
              <p:nvPr/>
            </p:nvGrpSpPr>
            <p:grpSpPr bwMode="auto">
              <a:xfrm>
                <a:off x="1397" y="3592"/>
                <a:ext cx="273" cy="266"/>
                <a:chOff x="4789" y="2699"/>
                <a:chExt cx="273" cy="266"/>
              </a:xfrm>
              <a:grpFill/>
            </p:grpSpPr>
            <p:sp>
              <p:nvSpPr>
                <p:cNvPr id="90" name="Oval 16"/>
                <p:cNvSpPr>
                  <a:spLocks noChangeArrowheads="1"/>
                </p:cNvSpPr>
                <p:nvPr/>
              </p:nvSpPr>
              <p:spPr bwMode="auto">
                <a:xfrm>
                  <a:off x="4789" y="2699"/>
                  <a:ext cx="273" cy="227"/>
                </a:xfrm>
                <a:prstGeom prst="ellipse">
                  <a:avLst/>
                </a:prstGeom>
                <a:grpFill/>
                <a:ln w="5715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9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43" y="2713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87" name="Group 18"/>
              <p:cNvGrpSpPr>
                <a:grpSpLocks/>
              </p:cNvGrpSpPr>
              <p:nvPr/>
            </p:nvGrpSpPr>
            <p:grpSpPr bwMode="auto">
              <a:xfrm>
                <a:off x="1414" y="2980"/>
                <a:ext cx="275" cy="260"/>
                <a:chOff x="3876" y="2699"/>
                <a:chExt cx="275" cy="260"/>
              </a:xfrm>
              <a:grpFill/>
            </p:grpSpPr>
            <p:sp>
              <p:nvSpPr>
                <p:cNvPr id="88" name="Oval 19"/>
                <p:cNvSpPr>
                  <a:spLocks noChangeArrowheads="1"/>
                </p:cNvSpPr>
                <p:nvPr/>
              </p:nvSpPr>
              <p:spPr bwMode="auto">
                <a:xfrm>
                  <a:off x="3876" y="2699"/>
                  <a:ext cx="273" cy="227"/>
                </a:xfrm>
                <a:prstGeom prst="ellipse">
                  <a:avLst/>
                </a:prstGeom>
                <a:grpFill/>
                <a:ln w="1905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8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32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1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 flipV="1">
              <a:off x="1273" y="3195"/>
              <a:ext cx="309" cy="20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3" name="Line 39"/>
            <p:cNvSpPr>
              <a:spLocks noChangeShapeType="1"/>
            </p:cNvSpPr>
            <p:nvPr/>
          </p:nvSpPr>
          <p:spPr bwMode="auto">
            <a:xfrm>
              <a:off x="1249" y="3540"/>
              <a:ext cx="304" cy="183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5" name="Line 45"/>
            <p:cNvSpPr>
              <a:spLocks noChangeShapeType="1"/>
            </p:cNvSpPr>
            <p:nvPr/>
          </p:nvSpPr>
          <p:spPr bwMode="auto">
            <a:xfrm>
              <a:off x="1705" y="2870"/>
              <a:ext cx="0" cy="186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94" name="Group 47"/>
          <p:cNvGrpSpPr>
            <a:grpSpLocks/>
          </p:cNvGrpSpPr>
          <p:nvPr/>
        </p:nvGrpSpPr>
        <p:grpSpPr bwMode="auto">
          <a:xfrm>
            <a:off x="1132054" y="1065257"/>
            <a:ext cx="1687346" cy="2135143"/>
            <a:chOff x="1012" y="2870"/>
            <a:chExt cx="835" cy="1060"/>
          </a:xfrm>
          <a:noFill/>
        </p:grpSpPr>
        <p:grpSp>
          <p:nvGrpSpPr>
            <p:cNvPr id="95" name="Group 11"/>
            <p:cNvGrpSpPr>
              <a:grpSpLocks/>
            </p:cNvGrpSpPr>
            <p:nvPr/>
          </p:nvGrpSpPr>
          <p:grpSpPr bwMode="auto">
            <a:xfrm>
              <a:off x="1012" y="3351"/>
              <a:ext cx="273" cy="268"/>
              <a:chOff x="4321" y="1753"/>
              <a:chExt cx="273" cy="268"/>
            </a:xfrm>
            <a:grpFill/>
          </p:grpSpPr>
          <p:sp>
            <p:nvSpPr>
              <p:cNvPr id="106" name="Oval 12"/>
              <p:cNvSpPr>
                <a:spLocks noChangeArrowheads="1"/>
              </p:cNvSpPr>
              <p:nvPr/>
            </p:nvSpPr>
            <p:spPr bwMode="auto">
              <a:xfrm>
                <a:off x="4321" y="1753"/>
                <a:ext cx="273" cy="227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4342" y="1769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2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1555" y="3052"/>
              <a:ext cx="292" cy="878"/>
              <a:chOff x="1397" y="2980"/>
              <a:chExt cx="292" cy="878"/>
            </a:xfrm>
            <a:grpFill/>
          </p:grpSpPr>
          <p:grpSp>
            <p:nvGrpSpPr>
              <p:cNvPr id="100" name="Group 15"/>
              <p:cNvGrpSpPr>
                <a:grpSpLocks/>
              </p:cNvGrpSpPr>
              <p:nvPr/>
            </p:nvGrpSpPr>
            <p:grpSpPr bwMode="auto">
              <a:xfrm>
                <a:off x="1397" y="3592"/>
                <a:ext cx="273" cy="266"/>
                <a:chOff x="4789" y="2699"/>
                <a:chExt cx="273" cy="266"/>
              </a:xfrm>
              <a:grpFill/>
            </p:grpSpPr>
            <p:sp>
              <p:nvSpPr>
                <p:cNvPr id="104" name="Oval 16"/>
                <p:cNvSpPr>
                  <a:spLocks noChangeArrowheads="1"/>
                </p:cNvSpPr>
                <p:nvPr/>
              </p:nvSpPr>
              <p:spPr bwMode="auto">
                <a:xfrm>
                  <a:off x="4789" y="2699"/>
                  <a:ext cx="273" cy="227"/>
                </a:xfrm>
                <a:prstGeom prst="ellipse">
                  <a:avLst/>
                </a:prstGeom>
                <a:grpFill/>
                <a:ln w="5715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0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43" y="2713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01" name="Group 18"/>
              <p:cNvGrpSpPr>
                <a:grpSpLocks/>
              </p:cNvGrpSpPr>
              <p:nvPr/>
            </p:nvGrpSpPr>
            <p:grpSpPr bwMode="auto">
              <a:xfrm>
                <a:off x="1414" y="2980"/>
                <a:ext cx="275" cy="260"/>
                <a:chOff x="3876" y="2699"/>
                <a:chExt cx="275" cy="260"/>
              </a:xfrm>
              <a:grpFill/>
            </p:grpSpPr>
            <p:sp>
              <p:nvSpPr>
                <p:cNvPr id="102" name="Oval 19"/>
                <p:cNvSpPr>
                  <a:spLocks noChangeArrowheads="1"/>
                </p:cNvSpPr>
                <p:nvPr/>
              </p:nvSpPr>
              <p:spPr bwMode="auto">
                <a:xfrm>
                  <a:off x="3876" y="2699"/>
                  <a:ext cx="273" cy="227"/>
                </a:xfrm>
                <a:prstGeom prst="ellipse">
                  <a:avLst/>
                </a:prstGeom>
                <a:grpFill/>
                <a:ln w="1905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0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32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1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97" name="Line 24"/>
            <p:cNvSpPr>
              <a:spLocks noChangeShapeType="1"/>
            </p:cNvSpPr>
            <p:nvPr/>
          </p:nvSpPr>
          <p:spPr bwMode="auto">
            <a:xfrm flipV="1">
              <a:off x="1273" y="3195"/>
              <a:ext cx="309" cy="20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8" name="Line 39"/>
            <p:cNvSpPr>
              <a:spLocks noChangeShapeType="1"/>
            </p:cNvSpPr>
            <p:nvPr/>
          </p:nvSpPr>
          <p:spPr bwMode="auto">
            <a:xfrm>
              <a:off x="1249" y="3540"/>
              <a:ext cx="304" cy="183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9" name="Line 45"/>
            <p:cNvSpPr>
              <a:spLocks noChangeShapeType="1"/>
            </p:cNvSpPr>
            <p:nvPr/>
          </p:nvSpPr>
          <p:spPr bwMode="auto">
            <a:xfrm>
              <a:off x="1705" y="2870"/>
              <a:ext cx="0" cy="186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>
              <a:off x="1705" y="3263"/>
              <a:ext cx="0" cy="39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4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763000" cy="5113338"/>
          </a:xfrm>
        </p:spPr>
        <p:txBody>
          <a:bodyPr>
            <a:normAutofit lnSpcReduction="10000"/>
          </a:bodyPr>
          <a:lstStyle/>
          <a:p>
            <a:pPr marL="285750" lvl="1" indent="-269875">
              <a:spcBef>
                <a:spcPts val="2000"/>
              </a:spcBef>
            </a:pPr>
            <a:r>
              <a:rPr lang="en-US" sz="2200" dirty="0" smtClean="0"/>
              <a:t>Investigate some of the most widely known test coverage criteria</a:t>
            </a:r>
          </a:p>
          <a:p>
            <a:pPr marL="285750" lvl="1" indent="-269875">
              <a:spcBef>
                <a:spcPts val="2000"/>
              </a:spcBef>
            </a:pPr>
            <a:r>
              <a:rPr lang="en-US" sz="2200" dirty="0" smtClean="0"/>
              <a:t>Understand basic theory of graph </a:t>
            </a:r>
          </a:p>
          <a:p>
            <a:pPr marL="750888" lvl="2" indent="-287338">
              <a:spcBef>
                <a:spcPts val="700"/>
              </a:spcBef>
            </a:pPr>
            <a:r>
              <a:rPr lang="en-US" dirty="0" smtClean="0"/>
              <a:t>Generic view of graph without regard to the graph’s source</a:t>
            </a:r>
          </a:p>
          <a:p>
            <a:pPr marL="285750" lvl="1" indent="-269875">
              <a:spcBef>
                <a:spcPts val="2000"/>
              </a:spcBef>
            </a:pPr>
            <a:r>
              <a:rPr lang="en-US" sz="2200" dirty="0" smtClean="0"/>
              <a:t>Understand how to use graph to define criteria and design tests</a:t>
            </a:r>
          </a:p>
          <a:p>
            <a:pPr marL="696913" lvl="2" indent="-233363">
              <a:spcBef>
                <a:spcPts val="700"/>
              </a:spcBef>
            </a:pPr>
            <a:r>
              <a:rPr lang="en-US" dirty="0" smtClean="0"/>
              <a:t>Node coverage (NC)</a:t>
            </a:r>
          </a:p>
          <a:p>
            <a:pPr marL="696913" lvl="2" indent="-233363">
              <a:spcBef>
                <a:spcPts val="700"/>
              </a:spcBef>
            </a:pPr>
            <a:r>
              <a:rPr lang="en-US" dirty="0" smtClean="0"/>
              <a:t>Edge coverage (EC)</a:t>
            </a:r>
          </a:p>
          <a:p>
            <a:pPr marL="696913" lvl="2" indent="-233363">
              <a:spcBef>
                <a:spcPts val="700"/>
              </a:spcBef>
            </a:pPr>
            <a:r>
              <a:rPr lang="en-US" dirty="0" smtClean="0"/>
              <a:t>Edge-pair coverage (EPC)</a:t>
            </a:r>
          </a:p>
          <a:p>
            <a:pPr marL="358775" lvl="1" indent="-34290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285750" lvl="1" indent="-269875">
              <a:spcBef>
                <a:spcPts val="2000"/>
              </a:spcBef>
            </a:pPr>
            <a:r>
              <a:rPr lang="en-US" sz="2200" dirty="0"/>
              <a:t>Graph derived from various software artifacts  </a:t>
            </a:r>
            <a:r>
              <a:rPr lang="en-US" sz="2200" dirty="0" smtClean="0"/>
              <a:t>(coming soon)</a:t>
            </a:r>
            <a:endParaRPr lang="en-US" sz="2200" dirty="0"/>
          </a:p>
          <a:p>
            <a:pPr marL="358775" lvl="1" indent="-342900">
              <a:spcBef>
                <a:spcPts val="2000"/>
              </a:spcBef>
            </a:pPr>
            <a:endParaRPr lang="en-US" sz="2200" dirty="0" smtClean="0"/>
          </a:p>
          <a:p>
            <a:pPr marL="358775" lvl="1" indent="-342900">
              <a:spcBef>
                <a:spcPts val="20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Edge-Pair Coverage Criteria</a:t>
            </a:r>
            <a:endParaRPr lang="en-US" sz="3800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457200" y="1042416"/>
            <a:ext cx="8185125" cy="768096"/>
          </a:xfrm>
          <a:solidFill>
            <a:srgbClr val="000099"/>
          </a:solidFill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pPr marL="17462" lvl="1" indent="0" algn="ctr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EPC: TR contains each reachable path of length up to 2, inclusive, in G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4" name="Content Placeholder 22"/>
          <p:cNvSpPr txBox="1">
            <a:spLocks/>
          </p:cNvSpPr>
          <p:nvPr/>
        </p:nvSpPr>
        <p:spPr>
          <a:xfrm>
            <a:off x="228600" y="4000878"/>
            <a:ext cx="3810000" cy="150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0" lvl="1" indent="-904875" fontAlgn="auto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000" b="0" dirty="0" smtClean="0"/>
              <a:t>TR = </a:t>
            </a:r>
            <a:r>
              <a:rPr lang="en-US" sz="2000" b="0" dirty="0"/>
              <a:t>{(</a:t>
            </a:r>
            <a:r>
              <a:rPr lang="en-US" sz="2000" b="0" dirty="0" smtClean="0"/>
              <a:t>1,2,4), </a:t>
            </a:r>
            <a:r>
              <a:rPr lang="en-US" sz="2000" b="0" dirty="0"/>
              <a:t>(</a:t>
            </a:r>
            <a:r>
              <a:rPr lang="en-US" sz="2000" b="0" dirty="0" smtClean="0"/>
              <a:t>1,3,4), </a:t>
            </a:r>
            <a:r>
              <a:rPr lang="en-US" sz="2000" b="0" dirty="0"/>
              <a:t>(</a:t>
            </a:r>
            <a:r>
              <a:rPr lang="en-US" sz="2000" b="0" dirty="0" smtClean="0"/>
              <a:t>2,4,5), (2,4,6), (3,4,5), (3,4,6), (4,5,7), </a:t>
            </a:r>
            <a:r>
              <a:rPr lang="en-US" sz="2000" b="0" dirty="0"/>
              <a:t>(</a:t>
            </a:r>
            <a:r>
              <a:rPr lang="en-US" sz="2000" b="0" dirty="0" smtClean="0"/>
              <a:t>4,6,7)</a:t>
            </a:r>
            <a:endParaRPr lang="en-US" sz="2000" b="0" dirty="0"/>
          </a:p>
        </p:txBody>
      </p:sp>
      <p:sp>
        <p:nvSpPr>
          <p:cNvPr id="6" name="Content Placeholder 22"/>
          <p:cNvSpPr txBox="1">
            <a:spLocks/>
          </p:cNvSpPr>
          <p:nvPr/>
        </p:nvSpPr>
        <p:spPr>
          <a:xfrm>
            <a:off x="4488116" y="2443843"/>
            <a:ext cx="4579684" cy="1747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Node N = {1, 2, 3, 4, 5, 6, 7}</a:t>
            </a:r>
          </a:p>
          <a:p>
            <a:pPr marL="1373188" lvl="2" indent="-1309688" fontAlgn="auto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tabLst>
                <a:tab pos="911225" algn="l"/>
              </a:tabLst>
            </a:pPr>
            <a:r>
              <a:rPr lang="en-US" sz="1800" b="0" dirty="0" smtClean="0"/>
              <a:t>Edge E = {(1,2), (1,3), (2,4), (3,4), (4,5), (4,6), (5,7), (6,7)}</a:t>
            </a:r>
            <a:endParaRPr lang="en-US" sz="1800" b="0" dirty="0" smtClean="0"/>
          </a:p>
          <a:p>
            <a:pPr marL="71438" lvl="2" indent="0" fontAlgn="auto">
              <a:spcBef>
                <a:spcPts val="1200"/>
              </a:spcBef>
              <a:spcAft>
                <a:spcPts val="0"/>
              </a:spcAft>
              <a:buNone/>
              <a:tabLst>
                <a:tab pos="911225" algn="l"/>
              </a:tabLst>
            </a:pPr>
            <a:endParaRPr lang="en-US" sz="1800" b="0" dirty="0" smtClean="0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28601" y="2362200"/>
            <a:ext cx="3962399" cy="1447800"/>
            <a:chOff x="503" y="2966"/>
            <a:chExt cx="2738" cy="909"/>
          </a:xfrm>
        </p:grpSpPr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32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36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01" y="2714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33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34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05" y="2707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4352" y="3645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3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359" y="1769"/>
                <a:ext cx="209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2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6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04" y="2713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23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4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897" y="2707"/>
                  <a:ext cx="209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18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40" name="Content Placeholder 22"/>
          <p:cNvSpPr txBox="1">
            <a:spLocks/>
          </p:cNvSpPr>
          <p:nvPr/>
        </p:nvSpPr>
        <p:spPr>
          <a:xfrm>
            <a:off x="4495800" y="4000878"/>
            <a:ext cx="4343400" cy="150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spcBef>
                <a:spcPts val="5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b="0" dirty="0" smtClean="0"/>
              <a:t>Test path p1 = [1, 2, 4, 5, 7]  </a:t>
            </a:r>
          </a:p>
          <a:p>
            <a:pPr marL="17462" lvl="1" indent="0" fontAlgn="auto">
              <a:spcBef>
                <a:spcPts val="5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b="0" dirty="0" smtClean="0"/>
              <a:t>Test path p2 = [1, 3, 4, 5, 7]</a:t>
            </a:r>
          </a:p>
          <a:p>
            <a:pPr marL="17462" lvl="1" indent="0" fontAlgn="auto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0" dirty="0"/>
              <a:t>Test path </a:t>
            </a:r>
            <a:r>
              <a:rPr lang="en-US" sz="2000" b="0" dirty="0" smtClean="0"/>
              <a:t>p3 </a:t>
            </a:r>
            <a:r>
              <a:rPr lang="en-US" sz="2000" b="0" dirty="0"/>
              <a:t>= [1, </a:t>
            </a:r>
            <a:r>
              <a:rPr lang="en-US" sz="2000" b="0" dirty="0" smtClean="0"/>
              <a:t>2, </a:t>
            </a:r>
            <a:r>
              <a:rPr lang="en-US" sz="2000" b="0" dirty="0"/>
              <a:t>4, 6, 7]</a:t>
            </a:r>
          </a:p>
          <a:p>
            <a:pPr marL="17462" lvl="1" indent="0" fontAlgn="auto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0" dirty="0" smtClean="0"/>
              <a:t>Test </a:t>
            </a:r>
            <a:r>
              <a:rPr lang="en-US" sz="2000" b="0" dirty="0"/>
              <a:t>path </a:t>
            </a:r>
            <a:r>
              <a:rPr lang="en-US" sz="2000" b="0" dirty="0" smtClean="0"/>
              <a:t>p4 </a:t>
            </a:r>
            <a:r>
              <a:rPr lang="en-US" sz="2000" b="0" dirty="0"/>
              <a:t>= [1, 3, 4, 6, 7</a:t>
            </a:r>
            <a:r>
              <a:rPr lang="en-US" sz="2000" b="0" dirty="0" smtClean="0"/>
              <a:t>]</a:t>
            </a:r>
            <a:endParaRPr lang="en-US" sz="2000" b="0" dirty="0"/>
          </a:p>
        </p:txBody>
      </p:sp>
      <p:sp>
        <p:nvSpPr>
          <p:cNvPr id="53" name="Content Placeholder 22"/>
          <p:cNvSpPr txBox="1">
            <a:spLocks/>
          </p:cNvSpPr>
          <p:nvPr/>
        </p:nvSpPr>
        <p:spPr>
          <a:xfrm>
            <a:off x="779924" y="5638800"/>
            <a:ext cx="7830676" cy="564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100" b="0" dirty="0" smtClean="0"/>
              <a:t>EPC requires pairs of edges, or </a:t>
            </a:r>
            <a:r>
              <a:rPr lang="en-US" sz="2100" b="0" dirty="0" err="1" smtClean="0"/>
              <a:t>subpaths</a:t>
            </a:r>
            <a:r>
              <a:rPr lang="en-US" sz="2100" b="0" dirty="0" smtClean="0"/>
              <a:t> of length 2 </a:t>
            </a:r>
          </a:p>
          <a:p>
            <a:pPr marL="242888" lvl="1" indent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100" b="0" dirty="0" smtClean="0"/>
              <a:t>– covering multiple edges</a:t>
            </a:r>
            <a:endParaRPr lang="en-US" sz="2100" b="0" dirty="0"/>
          </a:p>
        </p:txBody>
      </p:sp>
      <p:sp>
        <p:nvSpPr>
          <p:cNvPr id="55" name="Content Placeholder 22"/>
          <p:cNvSpPr txBox="1">
            <a:spLocks/>
          </p:cNvSpPr>
          <p:nvPr/>
        </p:nvSpPr>
        <p:spPr>
          <a:xfrm>
            <a:off x="381000" y="1828800"/>
            <a:ext cx="8566125" cy="593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" lvl="1" indent="0" fontAlgn="auto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000" b="0" dirty="0" smtClean="0"/>
              <a:t>“length up to 2” – allows for graphs that have </a:t>
            </a:r>
            <a:r>
              <a:rPr lang="en-US" sz="2000" b="0" smtClean="0"/>
              <a:t>less than 2 edges</a:t>
            </a:r>
            <a:endParaRPr lang="en-US" sz="2000" b="0" dirty="0" smtClean="0"/>
          </a:p>
        </p:txBody>
      </p:sp>
      <p:grpSp>
        <p:nvGrpSpPr>
          <p:cNvPr id="41" name="Group 40"/>
          <p:cNvGrpSpPr/>
          <p:nvPr/>
        </p:nvGrpSpPr>
        <p:grpSpPr>
          <a:xfrm>
            <a:off x="1225296" y="4072515"/>
            <a:ext cx="877824" cy="1218579"/>
            <a:chOff x="1225296" y="4224915"/>
            <a:chExt cx="877824" cy="1218579"/>
          </a:xfrm>
        </p:grpSpPr>
        <p:sp>
          <p:nvSpPr>
            <p:cNvPr id="62" name="Rectangle 61"/>
            <p:cNvSpPr/>
            <p:nvPr/>
          </p:nvSpPr>
          <p:spPr bwMode="auto">
            <a:xfrm>
              <a:off x="1225296" y="4224915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225296" y="4517136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225296" y="5132598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19200" y="4072515"/>
            <a:ext cx="1950485" cy="1218579"/>
            <a:chOff x="152635" y="4224915"/>
            <a:chExt cx="1950485" cy="121857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1225296" y="4224915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52635" y="4828032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58496" y="5132598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219200" y="4072515"/>
            <a:ext cx="1956582" cy="1218579"/>
            <a:chOff x="146538" y="4224915"/>
            <a:chExt cx="1956582" cy="1218579"/>
          </a:xfrm>
        </p:grpSpPr>
        <p:sp>
          <p:nvSpPr>
            <p:cNvPr id="75" name="Rectangle 74"/>
            <p:cNvSpPr/>
            <p:nvPr/>
          </p:nvSpPr>
          <p:spPr bwMode="auto">
            <a:xfrm>
              <a:off x="146538" y="4224915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225296" y="4517136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225296" y="5132598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297957" y="4072515"/>
            <a:ext cx="884155" cy="1218579"/>
            <a:chOff x="1225296" y="4224915"/>
            <a:chExt cx="884155" cy="1218579"/>
          </a:xfrm>
        </p:grpSpPr>
        <p:sp>
          <p:nvSpPr>
            <p:cNvPr id="79" name="Rectangle 78"/>
            <p:cNvSpPr/>
            <p:nvPr/>
          </p:nvSpPr>
          <p:spPr bwMode="auto">
            <a:xfrm>
              <a:off x="1225296" y="4224915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231627" y="4828032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231627" y="5132598"/>
              <a:ext cx="87782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46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Graph Coverage Criteria </a:t>
            </a:r>
            <a:r>
              <a:rPr lang="en-US" sz="3800" dirty="0" err="1" smtClean="0"/>
              <a:t>Subsumption</a:t>
            </a:r>
            <a:endParaRPr lang="en-US" sz="3800" dirty="0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838200" y="1052048"/>
            <a:ext cx="7482372" cy="5372100"/>
            <a:chOff x="1209675" y="914400"/>
            <a:chExt cx="6792912" cy="5372100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1209675" y="914400"/>
              <a:ext cx="6792912" cy="5372100"/>
              <a:chOff x="1209675" y="914400"/>
              <a:chExt cx="6792912" cy="5372100"/>
            </a:xfrm>
          </p:grpSpPr>
          <p:grpSp>
            <p:nvGrpSpPr>
              <p:cNvPr id="7" name="Group 51"/>
              <p:cNvGrpSpPr>
                <a:grpSpLocks/>
              </p:cNvGrpSpPr>
              <p:nvPr/>
            </p:nvGrpSpPr>
            <p:grpSpPr bwMode="auto">
              <a:xfrm>
                <a:off x="1209675" y="914400"/>
                <a:ext cx="6792912" cy="5372100"/>
                <a:chOff x="798" y="576"/>
                <a:chExt cx="4279" cy="3384"/>
              </a:xfrm>
            </p:grpSpPr>
            <p:sp>
              <p:nvSpPr>
                <p:cNvPr id="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grpSp>
              <p:nvGrpSpPr>
                <p:cNvPr id="13" name="Group 34"/>
                <p:cNvGrpSpPr>
                  <a:grpSpLocks/>
                </p:cNvGrpSpPr>
                <p:nvPr/>
              </p:nvGrpSpPr>
              <p:grpSpPr bwMode="auto">
                <a:xfrm>
                  <a:off x="3805" y="3177"/>
                  <a:ext cx="1272" cy="512"/>
                  <a:chOff x="3710" y="3359"/>
                  <a:chExt cx="1148" cy="512"/>
                </a:xfrm>
              </p:grpSpPr>
              <p:sp>
                <p:nvSpPr>
                  <p:cNvPr id="5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10" y="3359"/>
                    <a:ext cx="114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Simple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SRTC</a:t>
                    </a:r>
                  </a:p>
                </p:txBody>
              </p:sp>
              <p:sp>
                <p:nvSpPr>
                  <p:cNvPr id="5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830" y="364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12"/>
                  <a:chOff x="2332" y="3448"/>
                  <a:chExt cx="891" cy="512"/>
                </a:xfrm>
              </p:grpSpPr>
              <p:sp>
                <p:nvSpPr>
                  <p:cNvPr id="4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Node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NC</a:t>
                    </a:r>
                  </a:p>
                </p:txBody>
              </p:sp>
              <p:sp>
                <p:nvSpPr>
                  <p:cNvPr id="4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439" y="3738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12"/>
                  <a:chOff x="2342" y="2730"/>
                  <a:chExt cx="868" cy="512"/>
                </a:xfrm>
              </p:grpSpPr>
              <p:sp>
                <p:nvSpPr>
                  <p:cNvPr id="4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Edge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EC</a:t>
                    </a:r>
                  </a:p>
                </p:txBody>
              </p:sp>
              <p:sp>
                <p:nvSpPr>
                  <p:cNvPr id="4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445" y="3024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12"/>
                  <a:chOff x="2360" y="2012"/>
                  <a:chExt cx="845" cy="512"/>
                </a:xfrm>
              </p:grpSpPr>
              <p:sp>
                <p:nvSpPr>
                  <p:cNvPr id="4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Edge-Pair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EPC</a:t>
                    </a:r>
                  </a:p>
                </p:txBody>
              </p:sp>
              <p:sp>
                <p:nvSpPr>
                  <p:cNvPr id="4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52" y="2298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12"/>
                  <a:chOff x="3153" y="1294"/>
                  <a:chExt cx="1092" cy="512"/>
                </a:xfrm>
              </p:grpSpPr>
              <p:sp>
                <p:nvSpPr>
                  <p:cNvPr id="4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Prime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PPC</a:t>
                    </a:r>
                  </a:p>
                </p:txBody>
              </p:sp>
              <p:sp>
                <p:nvSpPr>
                  <p:cNvPr id="4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584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8" name="Group 39"/>
                <p:cNvGrpSpPr>
                  <a:grpSpLocks/>
                </p:cNvGrpSpPr>
                <p:nvPr/>
              </p:nvGrpSpPr>
              <p:grpSpPr bwMode="auto">
                <a:xfrm>
                  <a:off x="3145" y="576"/>
                  <a:ext cx="1099" cy="512"/>
                  <a:chOff x="3145" y="576"/>
                  <a:chExt cx="1099" cy="512"/>
                </a:xfrm>
              </p:grpSpPr>
              <p:sp>
                <p:nvSpPr>
                  <p:cNvPr id="4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Complete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 smtClean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CPC</a:t>
                    </a:r>
                    <a:endParaRPr lang="en-US" sz="1800" b="0" dirty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  <p:sp>
                <p:nvSpPr>
                  <p:cNvPr id="4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73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512"/>
                  <a:chOff x="3707" y="3359"/>
                  <a:chExt cx="1147" cy="512"/>
                </a:xfrm>
              </p:grpSpPr>
              <p:sp>
                <p:nvSpPr>
                  <p:cNvPr id="3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Complete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 smtClean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CRTC</a:t>
                    </a:r>
                    <a:endParaRPr lang="en-US" sz="1800" b="0" dirty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  <p:sp>
                <p:nvSpPr>
                  <p:cNvPr id="3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829" y="3644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2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512"/>
                  <a:chOff x="2310" y="2012"/>
                  <a:chExt cx="808" cy="512"/>
                </a:xfrm>
              </p:grpSpPr>
              <p:sp>
                <p:nvSpPr>
                  <p:cNvPr id="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All-DU-Paths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ADUP</a:t>
                    </a:r>
                  </a:p>
                </p:txBody>
              </p:sp>
              <p:sp>
                <p:nvSpPr>
                  <p:cNvPr id="3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393" y="2313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2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12"/>
                  <a:chOff x="2310" y="2012"/>
                  <a:chExt cx="809" cy="512"/>
                </a:xfrm>
              </p:grpSpPr>
              <p:sp>
                <p:nvSpPr>
                  <p:cNvPr id="3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All-uses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AUC</a:t>
                    </a:r>
                  </a:p>
                </p:txBody>
              </p:sp>
              <p:sp>
                <p:nvSpPr>
                  <p:cNvPr id="3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393" y="2311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2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12"/>
                  <a:chOff x="2310" y="2012"/>
                  <a:chExt cx="809" cy="512"/>
                </a:xfrm>
              </p:grpSpPr>
              <p:sp>
                <p:nvSpPr>
                  <p:cNvPr id="3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All-defs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ADC</a:t>
                    </a:r>
                  </a:p>
                </p:txBody>
              </p:sp>
              <p:sp>
                <p:nvSpPr>
                  <p:cNvPr id="3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01" y="2320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sp>
              <p:nvSpPr>
                <p:cNvPr id="23" name="Line 53"/>
                <p:cNvSpPr>
                  <a:spLocks noChangeShapeType="1"/>
                </p:cNvSpPr>
                <p:nvPr/>
              </p:nvSpPr>
              <p:spPr bwMode="auto">
                <a:xfrm>
                  <a:off x="4450" y="297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43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cxnSp>
              <p:nvCxnSpPr>
                <p:cNvPr id="29" name="AutoShape 5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0" name="AutoShape 64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cxnSp>
            <p:nvCxnSpPr>
              <p:cNvPr id="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bg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6" name="AutoShape 64"/>
            <p:cNvCxnSpPr>
              <a:cxnSpLocks noChangeShapeType="1"/>
            </p:cNvCxnSpPr>
            <p:nvPr/>
          </p:nvCxnSpPr>
          <p:spPr bwMode="auto">
            <a:xfrm rot="5400000">
              <a:off x="4062683" y="2081484"/>
              <a:ext cx="1443036" cy="782098"/>
            </a:xfrm>
            <a:prstGeom prst="curvedConnector3">
              <a:avLst>
                <a:gd name="adj1" fmla="val 13442"/>
              </a:avLst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58" name="Rounded Rectangle 57"/>
          <p:cNvSpPr/>
          <p:nvPr/>
        </p:nvSpPr>
        <p:spPr bwMode="auto">
          <a:xfrm>
            <a:off x="3352800" y="3230099"/>
            <a:ext cx="1968879" cy="3323101"/>
          </a:xfrm>
          <a:prstGeom prst="round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671646" y="944099"/>
            <a:ext cx="2468604" cy="2258547"/>
          </a:xfrm>
          <a:prstGeom prst="round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763000" cy="5570538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Graphs are the most commonly used structure for testing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Graphs can come from many sources </a:t>
            </a:r>
          </a:p>
          <a:p>
            <a:pPr marL="696913" lvl="2" indent="-233363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Control flow graphs from source</a:t>
            </a:r>
          </a:p>
          <a:p>
            <a:pPr marL="696913" lvl="2" indent="-233363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Design structures</a:t>
            </a:r>
          </a:p>
          <a:p>
            <a:pPr marL="696913" lvl="2" indent="-233363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Finite state machine (FSM) </a:t>
            </a:r>
          </a:p>
          <a:p>
            <a:pPr marL="696913" lvl="2" indent="-233363">
              <a:spcBef>
                <a:spcPts val="700"/>
              </a:spcBef>
              <a:spcAft>
                <a:spcPts val="0"/>
              </a:spcAft>
            </a:pPr>
            <a:r>
              <a:rPr lang="en-US" dirty="0" err="1" smtClean="0"/>
              <a:t>Statecharts</a:t>
            </a:r>
            <a:endParaRPr lang="en-US" dirty="0" smtClean="0"/>
          </a:p>
          <a:p>
            <a:pPr marL="696913" lvl="2" indent="-233363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Use cases</a:t>
            </a:r>
          </a:p>
          <a:p>
            <a:pPr marL="285750" lvl="1" indent="-269875">
              <a:spcBef>
                <a:spcPts val="2000"/>
              </a:spcBef>
            </a:pPr>
            <a:r>
              <a:rPr lang="en-US" sz="2200" dirty="0"/>
              <a:t>The graph is not the same as the </a:t>
            </a:r>
            <a:r>
              <a:rPr lang="en-US" sz="2200" dirty="0" smtClean="0"/>
              <a:t>artifact under test, </a:t>
            </a:r>
            <a:r>
              <a:rPr lang="en-US" sz="2200" dirty="0"/>
              <a:t>and usually omits certain details</a:t>
            </a:r>
          </a:p>
          <a:p>
            <a:pPr marL="285750" lvl="1" indent="-269875">
              <a:spcBef>
                <a:spcPts val="2000"/>
              </a:spcBef>
            </a:pPr>
            <a:r>
              <a:rPr lang="en-US" sz="2200" dirty="0" smtClean="0"/>
              <a:t>Tests must </a:t>
            </a:r>
            <a:r>
              <a:rPr lang="en-US" sz="2200" dirty="0" smtClean="0">
                <a:solidFill>
                  <a:srgbClr val="FFFF00"/>
                </a:solidFill>
              </a:rPr>
              <a:t>cover</a:t>
            </a:r>
            <a:r>
              <a:rPr lang="en-US" sz="2200" dirty="0" smtClean="0"/>
              <a:t> the graph in some way</a:t>
            </a:r>
          </a:p>
          <a:p>
            <a:pPr marL="750888" lvl="2" indent="-287338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Usually traversing specific portions of the graph</a:t>
            </a:r>
          </a:p>
          <a:p>
            <a:pPr marL="358775" lvl="1" indent="-342900">
              <a:spcBef>
                <a:spcPts val="20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4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Graph: Nodes and Edges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dirty="0" smtClean="0">
                <a:solidFill>
                  <a:srgbClr val="FFFF00"/>
                </a:solidFill>
              </a:rPr>
              <a:t>Node</a:t>
            </a:r>
            <a:r>
              <a:rPr lang="en-US" dirty="0" smtClean="0"/>
              <a:t> represents 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Statement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State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Method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Basic block</a:t>
            </a:r>
          </a:p>
          <a:p>
            <a:pPr marL="231775" lvl="1" indent="-215900">
              <a:spcBef>
                <a:spcPts val="3000"/>
              </a:spcBef>
            </a:pPr>
            <a:r>
              <a:rPr lang="en-US" dirty="0" smtClean="0">
                <a:solidFill>
                  <a:srgbClr val="FFFF00"/>
                </a:solidFill>
              </a:rPr>
              <a:t>Edge </a:t>
            </a:r>
            <a:r>
              <a:rPr lang="en-US" dirty="0" smtClean="0"/>
              <a:t>represents </a:t>
            </a:r>
            <a:endParaRPr lang="en-US" dirty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Branch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Transition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Method call</a:t>
            </a:r>
            <a:endParaRPr lang="en-US" dirty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87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 of a Graph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763000" cy="5570538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Nodes</a:t>
            </a:r>
            <a:r>
              <a:rPr lang="en-US" sz="2200" dirty="0" smtClean="0"/>
              <a:t>: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N = a set of nodes, N must not be empty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Initial nodes</a:t>
            </a:r>
            <a:endParaRPr lang="en-US" sz="2200" dirty="0" smtClean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a set of </a:t>
            </a:r>
            <a:r>
              <a:rPr lang="en-US" dirty="0" smtClean="0"/>
              <a:t>initial nodes</a:t>
            </a:r>
            <a:r>
              <a:rPr lang="en-US" dirty="0"/>
              <a:t>, </a:t>
            </a:r>
            <a:r>
              <a:rPr lang="en-US" dirty="0" smtClean="0"/>
              <a:t>must </a:t>
            </a:r>
            <a:r>
              <a:rPr lang="en-US" dirty="0"/>
              <a:t>not be </a:t>
            </a:r>
            <a:r>
              <a:rPr lang="en-US" dirty="0" smtClean="0"/>
              <a:t>empty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Single entry vs. multiple entry 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Final nodes</a:t>
            </a:r>
            <a:endParaRPr lang="en-US" sz="2200" dirty="0" smtClean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= a set of final nodes, must not be empty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Single exit vs. multiple exit </a:t>
            </a:r>
          </a:p>
          <a:p>
            <a:pPr marL="285750" lvl="1" indent="-269875"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Edges</a:t>
            </a:r>
            <a:r>
              <a:rPr lang="en-US" sz="2200" dirty="0" smtClean="0"/>
              <a:t>:</a:t>
            </a:r>
            <a:endParaRPr lang="en-US" sz="2200" dirty="0"/>
          </a:p>
          <a:p>
            <a:pPr marL="750888" lvl="2" indent="-287338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E = a </a:t>
            </a:r>
            <a:r>
              <a:rPr lang="en-US" dirty="0"/>
              <a:t>set </a:t>
            </a:r>
            <a:r>
              <a:rPr lang="en-US" dirty="0" smtClean="0"/>
              <a:t>of </a:t>
            </a:r>
            <a:r>
              <a:rPr lang="en-US" dirty="0"/>
              <a:t>edges, each edge from one node to another</a:t>
            </a:r>
          </a:p>
          <a:p>
            <a:pPr marL="750888" lvl="2" indent="-287338">
              <a:spcBef>
                <a:spcPts val="700"/>
              </a:spcBef>
              <a:spcAft>
                <a:spcPts val="0"/>
              </a:spcAft>
            </a:pPr>
            <a:r>
              <a:rPr lang="en-US" dirty="0" smtClean="0"/>
              <a:t>An edge is written as 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pPr marL="1216025" lvl="3" indent="-287338">
              <a:spcBef>
                <a:spcPts val="700"/>
              </a:spcBef>
              <a:spcAft>
                <a:spcPts val="0"/>
              </a:spcAft>
            </a:pP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predecessor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successor</a:t>
            </a:r>
          </a:p>
          <a:p>
            <a:pPr marL="358775" lvl="1" indent="-342900">
              <a:spcBef>
                <a:spcPts val="2000"/>
              </a:spcBef>
            </a:pPr>
            <a:endParaRPr lang="en-US" sz="2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162800" y="1868031"/>
            <a:ext cx="1752600" cy="2246769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Every test must </a:t>
            </a:r>
            <a:r>
              <a:rPr lang="en-US" sz="200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start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in some initial node, and </a:t>
            </a:r>
            <a:r>
              <a:rPr lang="en-US" sz="200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end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    in some final node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7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Graphs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The concept of a final node depends on the kind of software artifact the graph represents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Some test criteria require tests to end in a particular final node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Some test criteria are satisfied with any node for a final node (i.e., the set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f</a:t>
            </a:r>
            <a:r>
              <a:rPr lang="en-US" sz="2200" dirty="0" smtClean="0"/>
              <a:t> = the set N)</a:t>
            </a:r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876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20825" y="1149731"/>
            <a:ext cx="1984375" cy="3794125"/>
            <a:chOff x="1143000" y="1387475"/>
            <a:chExt cx="1984375" cy="3794125"/>
          </a:xfrm>
        </p:grpSpPr>
        <p:grpSp>
          <p:nvGrpSpPr>
            <p:cNvPr id="4" name="Group 3"/>
            <p:cNvGrpSpPr/>
            <p:nvPr/>
          </p:nvGrpSpPr>
          <p:grpSpPr>
            <a:xfrm>
              <a:off x="1857375" y="1733550"/>
              <a:ext cx="555625" cy="469900"/>
              <a:chOff x="1857375" y="1733550"/>
              <a:chExt cx="555625" cy="469900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1857375" y="1733550"/>
                <a:ext cx="555625" cy="4699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1974850" y="1770063"/>
                <a:ext cx="347663" cy="4000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71750" y="3222625"/>
              <a:ext cx="555625" cy="469900"/>
              <a:chOff x="2571750" y="3222625"/>
              <a:chExt cx="555625" cy="469900"/>
            </a:xfrm>
          </p:grpSpPr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2571750" y="3222625"/>
                <a:ext cx="555625" cy="4699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2670175" y="3259138"/>
                <a:ext cx="347663" cy="4000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3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143000" y="3222625"/>
              <a:ext cx="555625" cy="469900"/>
              <a:chOff x="1143000" y="3222625"/>
              <a:chExt cx="555625" cy="469900"/>
            </a:xfrm>
          </p:grpSpPr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143000" y="3222625"/>
                <a:ext cx="555625" cy="4699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1265238" y="3259138"/>
                <a:ext cx="347663" cy="4000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2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857375" y="4711700"/>
              <a:ext cx="555625" cy="469900"/>
              <a:chOff x="1857375" y="4711700"/>
              <a:chExt cx="555625" cy="469900"/>
            </a:xfrm>
          </p:grpSpPr>
          <p:sp>
            <p:nvSpPr>
              <p:cNvPr id="12" name="Oval 14"/>
              <p:cNvSpPr>
                <a:spLocks noChangeArrowheads="1"/>
              </p:cNvSpPr>
              <p:nvPr/>
            </p:nvSpPr>
            <p:spPr bwMode="auto">
              <a:xfrm>
                <a:off x="1857375" y="4711700"/>
                <a:ext cx="555625" cy="469900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1979613" y="4748213"/>
                <a:ext cx="347663" cy="4000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1554163" y="2198688"/>
              <a:ext cx="519113" cy="10541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592263" y="3670300"/>
              <a:ext cx="444500" cy="103663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H="1">
              <a:off x="2220913" y="3663950"/>
              <a:ext cx="481013" cy="10429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2220913" y="2206625"/>
              <a:ext cx="481013" cy="104616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2133600" y="1387475"/>
              <a:ext cx="0" cy="3206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idx="1"/>
          </p:nvPr>
        </p:nvSpPr>
        <p:spPr>
          <a:xfrm>
            <a:off x="4953000" y="990600"/>
            <a:ext cx="3724275" cy="50292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dirty="0" smtClean="0">
                <a:solidFill>
                  <a:srgbClr val="FFFF00"/>
                </a:solidFill>
              </a:rPr>
              <a:t>Node</a:t>
            </a:r>
            <a:endParaRPr lang="en-US" dirty="0" smtClean="0"/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N 	= {1, 2, 3, 4}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	= {1}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	= {4}</a:t>
            </a:r>
          </a:p>
          <a:p>
            <a:pPr marL="231775" lvl="1" indent="-215900">
              <a:spcBef>
                <a:spcPts val="3000"/>
              </a:spcBef>
            </a:pPr>
            <a:r>
              <a:rPr lang="en-US" dirty="0" smtClean="0">
                <a:solidFill>
                  <a:srgbClr val="FFFF00"/>
                </a:solidFill>
              </a:rPr>
              <a:t>Edge</a:t>
            </a:r>
            <a:endParaRPr lang="en-US" dirty="0"/>
          </a:p>
          <a:p>
            <a:pPr marL="1270000" lvl="2" indent="-78740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/>
              <a:t>E </a:t>
            </a:r>
            <a:r>
              <a:rPr lang="en-US" dirty="0" smtClean="0"/>
              <a:t>	= </a:t>
            </a:r>
            <a:r>
              <a:rPr lang="en-US" dirty="0"/>
              <a:t>{(1,2), (1,3), </a:t>
            </a:r>
            <a:r>
              <a:rPr lang="en-US" dirty="0" smtClean="0"/>
              <a:t>(</a:t>
            </a:r>
            <a:r>
              <a:rPr lang="en-US" dirty="0"/>
              <a:t>2,4), (3,4)}</a:t>
            </a:r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2949575" y="2980944"/>
            <a:ext cx="555625" cy="469900"/>
            <a:chOff x="2571750" y="3222625"/>
            <a:chExt cx="555625" cy="469900"/>
          </a:xfrm>
        </p:grpSpPr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2571750" y="3222625"/>
              <a:ext cx="555625" cy="4699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2670175" y="3259138"/>
              <a:ext cx="347663" cy="4000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sz="20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20825" y="2980944"/>
            <a:ext cx="555625" cy="469900"/>
            <a:chOff x="1143000" y="3222625"/>
            <a:chExt cx="555625" cy="469900"/>
          </a:xfrm>
        </p:grpSpPr>
        <p:sp>
          <p:nvSpPr>
            <p:cNvPr id="37" name="Oval 11"/>
            <p:cNvSpPr>
              <a:spLocks noChangeArrowheads="1"/>
            </p:cNvSpPr>
            <p:nvPr/>
          </p:nvSpPr>
          <p:spPr bwMode="auto">
            <a:xfrm>
              <a:off x="1143000" y="3222625"/>
              <a:ext cx="555625" cy="4699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1265238" y="3259138"/>
              <a:ext cx="347663" cy="4000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endParaRPr lang="en-US" sz="20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5200" y="4480560"/>
            <a:ext cx="555625" cy="469900"/>
            <a:chOff x="1857375" y="4734179"/>
            <a:chExt cx="555625" cy="469900"/>
          </a:xfrm>
        </p:grpSpPr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1857375" y="4734179"/>
              <a:ext cx="555625" cy="4699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1979613" y="4761611"/>
              <a:ext cx="347663" cy="4000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sz="20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30" name="Line 19"/>
          <p:cNvSpPr>
            <a:spLocks noChangeShapeType="1"/>
          </p:cNvSpPr>
          <p:nvPr/>
        </p:nvSpPr>
        <p:spPr bwMode="auto">
          <a:xfrm flipH="1">
            <a:off x="1932305" y="1956816"/>
            <a:ext cx="519113" cy="1054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968881" y="3429000"/>
            <a:ext cx="444500" cy="1036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2599817" y="3419856"/>
            <a:ext cx="481013" cy="10429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2599817" y="1965960"/>
            <a:ext cx="481013" cy="1046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34057" y="1499616"/>
            <a:ext cx="555625" cy="469900"/>
            <a:chOff x="1856232" y="1742694"/>
            <a:chExt cx="555625" cy="469900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856232" y="1742694"/>
              <a:ext cx="555625" cy="4699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1974850" y="1779270"/>
              <a:ext cx="347663" cy="4000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0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20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2511425" y="1143000"/>
            <a:ext cx="0" cy="3206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234057" y="1490472"/>
            <a:ext cx="555625" cy="469900"/>
            <a:chOff x="1856232" y="1742694"/>
            <a:chExt cx="555625" cy="469900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1856232" y="1742694"/>
              <a:ext cx="555625" cy="4699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974850" y="1779270"/>
              <a:ext cx="347663" cy="4000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0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20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695747" y="5257800"/>
            <a:ext cx="3800053" cy="400110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Single-entry, single-exit 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</a:t>
            </a:r>
            <a:endParaRPr lang="en-US" dirty="0"/>
          </a:p>
        </p:txBody>
      </p:sp>
      <p:grpSp>
        <p:nvGrpSpPr>
          <p:cNvPr id="46" name="Group 115"/>
          <p:cNvGrpSpPr>
            <a:grpSpLocks/>
          </p:cNvGrpSpPr>
          <p:nvPr/>
        </p:nvGrpSpPr>
        <p:grpSpPr bwMode="auto">
          <a:xfrm>
            <a:off x="304800" y="1143000"/>
            <a:ext cx="4475162" cy="3581400"/>
            <a:chOff x="1489" y="798"/>
            <a:chExt cx="2819" cy="2393"/>
          </a:xfrm>
          <a:noFill/>
        </p:grpSpPr>
        <p:sp>
          <p:nvSpPr>
            <p:cNvPr id="4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3561" y="2918"/>
              <a:ext cx="322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10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5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8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6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9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84" cy="67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219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7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82" name="Content Placeholder 22"/>
          <p:cNvSpPr>
            <a:spLocks noGrp="1"/>
          </p:cNvSpPr>
          <p:nvPr>
            <p:ph idx="1"/>
          </p:nvPr>
        </p:nvSpPr>
        <p:spPr>
          <a:xfrm>
            <a:off x="5343525" y="990600"/>
            <a:ext cx="3495675" cy="50292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dirty="0" smtClean="0">
                <a:solidFill>
                  <a:srgbClr val="FFFF00"/>
                </a:solidFill>
              </a:rPr>
              <a:t>Node</a:t>
            </a:r>
            <a:endParaRPr lang="en-US" dirty="0" smtClean="0"/>
          </a:p>
          <a:p>
            <a:pPr marL="1376363" lvl="2" indent="-893763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N 	= {1, 2, 3, 4, 5, 6, 7, 8, 9, 10}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	= {1, 2, 3}</a:t>
            </a:r>
          </a:p>
          <a:p>
            <a:pPr marL="482600" lvl="2" indent="0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	= {8, 9, 10}</a:t>
            </a:r>
          </a:p>
          <a:p>
            <a:pPr marL="231775" lvl="1" indent="-215900">
              <a:spcBef>
                <a:spcPts val="3000"/>
              </a:spcBef>
            </a:pPr>
            <a:r>
              <a:rPr lang="en-US" dirty="0" smtClean="0">
                <a:solidFill>
                  <a:srgbClr val="FFFF00"/>
                </a:solidFill>
              </a:rPr>
              <a:t>Edge</a:t>
            </a:r>
            <a:endParaRPr lang="en-US" dirty="0"/>
          </a:p>
          <a:p>
            <a:pPr marL="1376363" lvl="2" indent="-893763">
              <a:spcBef>
                <a:spcPts val="500"/>
              </a:spcBef>
              <a:spcAft>
                <a:spcPts val="0"/>
              </a:spcAft>
              <a:buNone/>
              <a:tabLst>
                <a:tab pos="911225" algn="l"/>
              </a:tabLst>
            </a:pPr>
            <a:r>
              <a:rPr lang="en-US" dirty="0"/>
              <a:t>E </a:t>
            </a:r>
            <a:r>
              <a:rPr lang="en-US" dirty="0" smtClean="0"/>
              <a:t>	= </a:t>
            </a:r>
            <a:r>
              <a:rPr lang="en-US" dirty="0"/>
              <a:t>{(</a:t>
            </a:r>
            <a:r>
              <a:rPr lang="en-US" dirty="0" smtClean="0"/>
              <a:t>1,4), </a:t>
            </a:r>
            <a:r>
              <a:rPr lang="en-US" dirty="0"/>
              <a:t>(</a:t>
            </a:r>
            <a:r>
              <a:rPr lang="en-US" dirty="0" smtClean="0"/>
              <a:t>1,5), (2,5), (2,6), (3,6), (3,7), (4,8), (5,8), (5,9), (6,10), (7,10), (9,6)}</a:t>
            </a:r>
            <a:endParaRPr lang="en-US" dirty="0"/>
          </a:p>
          <a:p>
            <a:pPr marL="696913" lvl="2" indent="-214313"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457200" y="5257800"/>
            <a:ext cx="4362450" cy="400110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Multiple-entry</a:t>
            </a:r>
            <a:r>
              <a:rPr lang="en-US" sz="20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multiple-exit 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9050">
          <a:solidFill>
            <a:srgbClr val="FF0000"/>
          </a:solidFill>
          <a:round/>
          <a:headEnd type="none" w="sm" len="sm"/>
          <a:tailEnd type="none" w="sm" len="sm"/>
        </a:ln>
      </a:spPr>
      <a:bodyPr wrap="none" anchor="ctr"/>
      <a:lstStyle>
        <a:defPPr>
          <a:defRPr sz="2000" b="0">
            <a:solidFill>
              <a:srgbClr val="FF0000"/>
            </a:solidFill>
            <a:latin typeface="Verdana" charset="0"/>
            <a:ea typeface="Verdana" charset="0"/>
            <a:cs typeface="Verdana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49602</TotalTime>
  <Words>2470</Words>
  <Application>Microsoft Macintosh PowerPoint</Application>
  <PresentationFormat>On-screen Show (4:3)</PresentationFormat>
  <Paragraphs>459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Apple Braille</vt:lpstr>
      <vt:lpstr>Calibri</vt:lpstr>
      <vt:lpstr>Century Schoolbook</vt:lpstr>
      <vt:lpstr>Gill Sans MT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Graph Coverage Criteria  CS 4501 / 6501  Software Testing</vt:lpstr>
      <vt:lpstr>Structures for Criteria-Based Testing</vt:lpstr>
      <vt:lpstr>Today’s Objectives</vt:lpstr>
      <vt:lpstr>Overview</vt:lpstr>
      <vt:lpstr>Graph: Nodes and Edges</vt:lpstr>
      <vt:lpstr>Basic Notion of a Graph</vt:lpstr>
      <vt:lpstr>Note on Graphs</vt:lpstr>
      <vt:lpstr>Example Graph</vt:lpstr>
      <vt:lpstr>Example Graph</vt:lpstr>
      <vt:lpstr>Example Graph</vt:lpstr>
      <vt:lpstr>Paths in Graphs</vt:lpstr>
      <vt:lpstr>Example Paths</vt:lpstr>
      <vt:lpstr>Example Paths</vt:lpstr>
      <vt:lpstr>Invalid Paths</vt:lpstr>
      <vt:lpstr>Graph and Reachability</vt:lpstr>
      <vt:lpstr>Example: Reachability</vt:lpstr>
      <vt:lpstr>Test Paths</vt:lpstr>
      <vt:lpstr>SESE Graphs</vt:lpstr>
      <vt:lpstr>Visiting</vt:lpstr>
      <vt:lpstr>Touring</vt:lpstr>
      <vt:lpstr>Mapping: Test Cases – Test Paths</vt:lpstr>
      <vt:lpstr>Mapping: Test Cases – Test Paths</vt:lpstr>
      <vt:lpstr>Example Mapping  Test Cases – Test Paths</vt:lpstr>
      <vt:lpstr>Graph Coverage Criteria</vt:lpstr>
      <vt:lpstr>Graph Coverage Criteria</vt:lpstr>
      <vt:lpstr>Graph Coverage Criteria</vt:lpstr>
      <vt:lpstr>Node Coverage Criteria</vt:lpstr>
      <vt:lpstr>Edge Coverage Criteria</vt:lpstr>
      <vt:lpstr>Difference between NC and EC</vt:lpstr>
      <vt:lpstr>Edge-Pair Coverage Criteria</vt:lpstr>
      <vt:lpstr>Graph Coverage Criteria Subsumption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3604</cp:revision>
  <cp:lastPrinted>2017-10-10T14:23:51Z</cp:lastPrinted>
  <dcterms:created xsi:type="dcterms:W3CDTF">2017-07-01T01:04:54Z</dcterms:created>
  <dcterms:modified xsi:type="dcterms:W3CDTF">2017-10-10T16:16:58Z</dcterms:modified>
  <cp:category/>
</cp:coreProperties>
</file>