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34"/>
  </p:notesMasterIdLst>
  <p:handoutMasterIdLst>
    <p:handoutMasterId r:id="rId35"/>
  </p:handoutMasterIdLst>
  <p:sldIdLst>
    <p:sldId id="262" r:id="rId6"/>
    <p:sldId id="644" r:id="rId7"/>
    <p:sldId id="750" r:id="rId8"/>
    <p:sldId id="617" r:id="rId9"/>
    <p:sldId id="696" r:id="rId10"/>
    <p:sldId id="724" r:id="rId11"/>
    <p:sldId id="699" r:id="rId12"/>
    <p:sldId id="728" r:id="rId13"/>
    <p:sldId id="725" r:id="rId14"/>
    <p:sldId id="726" r:id="rId15"/>
    <p:sldId id="727" r:id="rId16"/>
    <p:sldId id="729" r:id="rId17"/>
    <p:sldId id="730" r:id="rId18"/>
    <p:sldId id="734" r:id="rId19"/>
    <p:sldId id="733" r:id="rId20"/>
    <p:sldId id="735" r:id="rId21"/>
    <p:sldId id="736" r:id="rId22"/>
    <p:sldId id="737" r:id="rId23"/>
    <p:sldId id="739" r:id="rId24"/>
    <p:sldId id="740" r:id="rId25"/>
    <p:sldId id="741" r:id="rId26"/>
    <p:sldId id="742" r:id="rId27"/>
    <p:sldId id="744" r:id="rId28"/>
    <p:sldId id="746" r:id="rId29"/>
    <p:sldId id="747" r:id="rId30"/>
    <p:sldId id="748" r:id="rId31"/>
    <p:sldId id="749" r:id="rId32"/>
    <p:sldId id="702" r:id="rId33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99"/>
    <a:srgbClr val="A7FEFF"/>
    <a:srgbClr val="73FEFF"/>
    <a:srgbClr val="FFD8FF"/>
    <a:srgbClr val="FFFD78"/>
    <a:srgbClr val="D5FC79"/>
    <a:srgbClr val="FFFED6"/>
    <a:srgbClr val="FFD6A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1" autoAdjust="0"/>
    <p:restoredTop sz="90639" autoAdjust="0"/>
  </p:normalViewPr>
  <p:slideViewPr>
    <p:cSldViewPr>
      <p:cViewPr>
        <p:scale>
          <a:sx n="66" d="100"/>
          <a:sy n="66" d="100"/>
        </p:scale>
        <p:origin x="952" y="936"/>
      </p:cViewPr>
      <p:guideLst>
        <p:guide orient="horz" pos="2688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3" d="100"/>
        <a:sy n="173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7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Def</a:t>
            </a:r>
            <a:r>
              <a:rPr lang="en-US" baseline="0" dirty="0" smtClean="0"/>
              <a:t>-clear?</a:t>
            </a:r>
          </a:p>
          <a:p>
            <a:r>
              <a:rPr lang="en-US" baseline="0" dirty="0" smtClean="0"/>
              <a:t>Simple path?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4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5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8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5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6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6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FSM = Finite State Machine</a:t>
            </a:r>
          </a:p>
          <a:p>
            <a:r>
              <a:rPr lang="en-US" dirty="0" smtClean="0"/>
              <a:t>DNF = Disjunctive</a:t>
            </a:r>
            <a:r>
              <a:rPr lang="en-US" baseline="0" dirty="0" smtClean="0"/>
              <a:t> Normal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7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5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enter Data flow graph coverage web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Edges</a:t>
            </a:r>
          </a:p>
          <a:p>
            <a:r>
              <a:rPr lang="fi-FI" baseline="0" dirty="0" smtClean="0"/>
              <a:t>1 2</a:t>
            </a:r>
          </a:p>
          <a:p>
            <a:r>
              <a:rPr lang="fi-FI" baseline="0" dirty="0" smtClean="0"/>
              <a:t>2 3</a:t>
            </a:r>
          </a:p>
          <a:p>
            <a:r>
              <a:rPr lang="fi-FI" baseline="0" dirty="0" smtClean="0"/>
              <a:t>3 4</a:t>
            </a:r>
          </a:p>
          <a:p>
            <a:r>
              <a:rPr lang="fi-FI" baseline="0" dirty="0" smtClean="0"/>
              <a:t>4 5</a:t>
            </a:r>
          </a:p>
          <a:p>
            <a:r>
              <a:rPr lang="fi-FI" baseline="0" dirty="0" smtClean="0"/>
              <a:t>4 10</a:t>
            </a:r>
          </a:p>
          <a:p>
            <a:r>
              <a:rPr lang="fi-FI" baseline="0" dirty="0" smtClean="0"/>
              <a:t>3 11</a:t>
            </a:r>
          </a:p>
          <a:p>
            <a:r>
              <a:rPr lang="fi-FI" baseline="0" dirty="0" smtClean="0"/>
              <a:t>5 6</a:t>
            </a:r>
          </a:p>
          <a:p>
            <a:r>
              <a:rPr lang="fi-FI" baseline="0" dirty="0" smtClean="0"/>
              <a:t>6 7</a:t>
            </a:r>
          </a:p>
          <a:p>
            <a:r>
              <a:rPr lang="fi-FI" baseline="0" dirty="0" smtClean="0"/>
              <a:t>6 10</a:t>
            </a:r>
          </a:p>
          <a:p>
            <a:r>
              <a:rPr lang="fi-FI" baseline="0" dirty="0" smtClean="0"/>
              <a:t>7 8</a:t>
            </a:r>
          </a:p>
          <a:p>
            <a:r>
              <a:rPr lang="fi-FI" baseline="0" dirty="0" smtClean="0"/>
              <a:t>7 9</a:t>
            </a:r>
          </a:p>
          <a:p>
            <a:r>
              <a:rPr lang="fi-FI" baseline="0" dirty="0" smtClean="0"/>
              <a:t>8 10</a:t>
            </a:r>
          </a:p>
          <a:p>
            <a:r>
              <a:rPr lang="fi-FI" baseline="0" dirty="0" smtClean="0"/>
              <a:t>10 3</a:t>
            </a:r>
          </a:p>
          <a:p>
            <a:r>
              <a:rPr lang="fi-FI" baseline="0" dirty="0" smtClean="0"/>
              <a:t>9 6</a:t>
            </a:r>
          </a:p>
          <a:p>
            <a:endParaRPr lang="fi-FI" baseline="0" dirty="0" smtClean="0"/>
          </a:p>
          <a:p>
            <a:r>
              <a:rPr lang="fi-FI" baseline="0" dirty="0" err="1" smtClean="0"/>
              <a:t>Initial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node</a:t>
            </a:r>
            <a:endParaRPr lang="fi-FI" baseline="0" dirty="0" smtClean="0"/>
          </a:p>
          <a:p>
            <a:r>
              <a:rPr lang="fi-FI" baseline="0" dirty="0" smtClean="0"/>
              <a:t>1</a:t>
            </a:r>
          </a:p>
          <a:p>
            <a:endParaRPr lang="fi-FI" baseline="0" dirty="0" smtClean="0"/>
          </a:p>
          <a:p>
            <a:r>
              <a:rPr lang="fi-FI" baseline="0" dirty="0" err="1" smtClean="0"/>
              <a:t>Final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node</a:t>
            </a:r>
            <a:endParaRPr lang="fi-FI" baseline="0" dirty="0" smtClean="0"/>
          </a:p>
          <a:p>
            <a:r>
              <a:rPr lang="fi-FI" baseline="0" dirty="0" smtClean="0"/>
              <a:t>11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Defs</a:t>
            </a:r>
            <a:endParaRPr lang="en-US" baseline="0" dirty="0" smtClean="0"/>
          </a:p>
          <a:p>
            <a:r>
              <a:rPr lang="en-US" baseline="0" dirty="0" smtClean="0"/>
              <a:t>subject 1 </a:t>
            </a:r>
          </a:p>
          <a:p>
            <a:r>
              <a:rPr lang="en-US" baseline="0" dirty="0" smtClean="0"/>
              <a:t>pattern 1</a:t>
            </a:r>
          </a:p>
          <a:p>
            <a:r>
              <a:rPr lang="en-US" baseline="0" dirty="0" smtClean="0"/>
              <a:t>NOTFOUND 2</a:t>
            </a:r>
          </a:p>
          <a:p>
            <a:r>
              <a:rPr lang="en-US" baseline="0" dirty="0" err="1" smtClean="0"/>
              <a:t>iSub</a:t>
            </a:r>
            <a:r>
              <a:rPr lang="en-US" baseline="0" dirty="0" smtClean="0"/>
              <a:t> 2 10</a:t>
            </a:r>
          </a:p>
          <a:p>
            <a:r>
              <a:rPr lang="en-US" baseline="0" dirty="0" err="1" smtClean="0"/>
              <a:t>rtnIndex</a:t>
            </a:r>
            <a:r>
              <a:rPr lang="en-US" baseline="0" dirty="0" smtClean="0"/>
              <a:t> 2 5 8</a:t>
            </a:r>
          </a:p>
          <a:p>
            <a:r>
              <a:rPr lang="en-US" baseline="0" dirty="0" err="1" smtClean="0"/>
              <a:t>ispat</a:t>
            </a:r>
            <a:r>
              <a:rPr lang="en-US" baseline="0" dirty="0" smtClean="0"/>
              <a:t> 2 5 8</a:t>
            </a:r>
          </a:p>
          <a:p>
            <a:r>
              <a:rPr lang="en-US" baseline="0" dirty="0" err="1" smtClean="0"/>
              <a:t>subjectLen</a:t>
            </a:r>
            <a:r>
              <a:rPr lang="en-US" baseline="0" dirty="0" smtClean="0"/>
              <a:t> 2</a:t>
            </a:r>
          </a:p>
          <a:p>
            <a:r>
              <a:rPr lang="en-US" baseline="0" dirty="0" err="1" smtClean="0"/>
              <a:t>patternLen</a:t>
            </a:r>
            <a:r>
              <a:rPr lang="en-US" baseline="0" dirty="0" smtClean="0"/>
              <a:t> 2</a:t>
            </a:r>
          </a:p>
          <a:p>
            <a:r>
              <a:rPr lang="en-US" baseline="0" dirty="0" err="1" smtClean="0"/>
              <a:t>iPat</a:t>
            </a:r>
            <a:r>
              <a:rPr lang="en-US" baseline="0" dirty="0" smtClean="0"/>
              <a:t> 5 9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Uses</a:t>
            </a:r>
          </a:p>
          <a:p>
            <a:r>
              <a:rPr lang="en-US" baseline="0" dirty="0" smtClean="0"/>
              <a:t>subject 2 4,10 4,5 7,8 7,9</a:t>
            </a:r>
          </a:p>
          <a:p>
            <a:r>
              <a:rPr lang="en-US" baseline="0" dirty="0" smtClean="0"/>
              <a:t>pattern 2 4,10 4,5 7,8 7,9</a:t>
            </a:r>
          </a:p>
          <a:p>
            <a:r>
              <a:rPr lang="en-US" baseline="0" dirty="0" err="1" smtClean="0"/>
              <a:t>iSub</a:t>
            </a:r>
            <a:r>
              <a:rPr lang="en-US" baseline="0" dirty="0" smtClean="0"/>
              <a:t> 3,11 3,4 4,10 4,5 5 10 7,8 7,9</a:t>
            </a:r>
          </a:p>
          <a:p>
            <a:r>
              <a:rPr lang="en-US" baseline="0" dirty="0" err="1" smtClean="0"/>
              <a:t>patternLen</a:t>
            </a:r>
            <a:r>
              <a:rPr lang="en-US" baseline="0" dirty="0" smtClean="0"/>
              <a:t> 3,11 3,4 6,10 6,7</a:t>
            </a:r>
          </a:p>
          <a:p>
            <a:r>
              <a:rPr lang="en-US" baseline="0" dirty="0" err="1" smtClean="0"/>
              <a:t>subjectLen</a:t>
            </a:r>
            <a:r>
              <a:rPr lang="en-US" baseline="0" dirty="0" smtClean="0"/>
              <a:t> 3,11 3,4 </a:t>
            </a:r>
          </a:p>
          <a:p>
            <a:r>
              <a:rPr lang="en-US" baseline="0" dirty="0" err="1" smtClean="0"/>
              <a:t>isPat</a:t>
            </a:r>
            <a:r>
              <a:rPr lang="en-US" baseline="0" dirty="0" smtClean="0"/>
              <a:t> 3,11 3,4 </a:t>
            </a:r>
          </a:p>
          <a:p>
            <a:r>
              <a:rPr lang="en-US" baseline="0" dirty="0" err="1" smtClean="0"/>
              <a:t>iPat</a:t>
            </a:r>
            <a:r>
              <a:rPr lang="en-US" baseline="0" dirty="0" smtClean="0"/>
              <a:t> 6,10 6,7 7,8 7,9 9</a:t>
            </a:r>
          </a:p>
          <a:p>
            <a:r>
              <a:rPr lang="en-US" baseline="0" dirty="0" err="1" smtClean="0"/>
              <a:t>rtnIndex</a:t>
            </a:r>
            <a:r>
              <a:rPr lang="en-US" baseline="0" dirty="0" smtClean="0"/>
              <a:t> 11</a:t>
            </a:r>
          </a:p>
          <a:p>
            <a:r>
              <a:rPr lang="en-US" baseline="0" dirty="0" smtClean="0"/>
              <a:t>NOTFOUND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0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enter Data flow graph coverage web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Edges</a:t>
            </a:r>
          </a:p>
          <a:p>
            <a:r>
              <a:rPr lang="fi-FI" baseline="0" dirty="0" smtClean="0"/>
              <a:t>1 2</a:t>
            </a:r>
          </a:p>
          <a:p>
            <a:r>
              <a:rPr lang="fi-FI" baseline="0" dirty="0" smtClean="0"/>
              <a:t>2 3</a:t>
            </a:r>
          </a:p>
          <a:p>
            <a:r>
              <a:rPr lang="fi-FI" baseline="0" dirty="0" smtClean="0"/>
              <a:t>3 4</a:t>
            </a:r>
          </a:p>
          <a:p>
            <a:r>
              <a:rPr lang="fi-FI" baseline="0" dirty="0" smtClean="0"/>
              <a:t>4 5</a:t>
            </a:r>
          </a:p>
          <a:p>
            <a:r>
              <a:rPr lang="fi-FI" baseline="0" dirty="0" smtClean="0"/>
              <a:t>4 10</a:t>
            </a:r>
          </a:p>
          <a:p>
            <a:r>
              <a:rPr lang="fi-FI" baseline="0" dirty="0" smtClean="0"/>
              <a:t>3 11</a:t>
            </a:r>
          </a:p>
          <a:p>
            <a:r>
              <a:rPr lang="fi-FI" baseline="0" dirty="0" smtClean="0"/>
              <a:t>5 6</a:t>
            </a:r>
          </a:p>
          <a:p>
            <a:r>
              <a:rPr lang="fi-FI" baseline="0" dirty="0" smtClean="0"/>
              <a:t>6 7</a:t>
            </a:r>
          </a:p>
          <a:p>
            <a:r>
              <a:rPr lang="fi-FI" baseline="0" dirty="0" smtClean="0"/>
              <a:t>6 10</a:t>
            </a:r>
          </a:p>
          <a:p>
            <a:r>
              <a:rPr lang="fi-FI" baseline="0" dirty="0" smtClean="0"/>
              <a:t>7 8</a:t>
            </a:r>
          </a:p>
          <a:p>
            <a:r>
              <a:rPr lang="fi-FI" baseline="0" dirty="0" smtClean="0"/>
              <a:t>7 9</a:t>
            </a:r>
          </a:p>
          <a:p>
            <a:r>
              <a:rPr lang="fi-FI" baseline="0" dirty="0" smtClean="0"/>
              <a:t>8 10</a:t>
            </a:r>
          </a:p>
          <a:p>
            <a:r>
              <a:rPr lang="fi-FI" baseline="0" dirty="0" smtClean="0"/>
              <a:t>10 3</a:t>
            </a:r>
          </a:p>
          <a:p>
            <a:r>
              <a:rPr lang="fi-FI" baseline="0" dirty="0" smtClean="0"/>
              <a:t>9 6</a:t>
            </a:r>
          </a:p>
          <a:p>
            <a:endParaRPr lang="fi-FI" baseline="0" dirty="0" smtClean="0"/>
          </a:p>
          <a:p>
            <a:r>
              <a:rPr lang="fi-FI" baseline="0" dirty="0" err="1" smtClean="0"/>
              <a:t>Initial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node</a:t>
            </a:r>
            <a:endParaRPr lang="fi-FI" baseline="0" dirty="0" smtClean="0"/>
          </a:p>
          <a:p>
            <a:r>
              <a:rPr lang="fi-FI" baseline="0" dirty="0" smtClean="0"/>
              <a:t>1</a:t>
            </a:r>
          </a:p>
          <a:p>
            <a:endParaRPr lang="fi-FI" baseline="0" dirty="0" smtClean="0"/>
          </a:p>
          <a:p>
            <a:r>
              <a:rPr lang="fi-FI" baseline="0" dirty="0" err="1" smtClean="0"/>
              <a:t>Final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node</a:t>
            </a:r>
            <a:endParaRPr lang="fi-FI" baseline="0" dirty="0" smtClean="0"/>
          </a:p>
          <a:p>
            <a:r>
              <a:rPr lang="fi-FI" baseline="0" dirty="0" smtClean="0"/>
              <a:t>11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Defs</a:t>
            </a:r>
            <a:endParaRPr lang="en-US" baseline="0" dirty="0" smtClean="0"/>
          </a:p>
          <a:p>
            <a:r>
              <a:rPr lang="en-US" baseline="0" dirty="0" smtClean="0"/>
              <a:t>subject 1 </a:t>
            </a:r>
          </a:p>
          <a:p>
            <a:r>
              <a:rPr lang="en-US" baseline="0" dirty="0" smtClean="0"/>
              <a:t>pattern 1</a:t>
            </a:r>
          </a:p>
          <a:p>
            <a:r>
              <a:rPr lang="en-US" baseline="0" dirty="0" smtClean="0"/>
              <a:t>NOTFOUND 2</a:t>
            </a:r>
          </a:p>
          <a:p>
            <a:r>
              <a:rPr lang="en-US" baseline="0" dirty="0" err="1" smtClean="0"/>
              <a:t>iSub</a:t>
            </a:r>
            <a:r>
              <a:rPr lang="en-US" baseline="0" dirty="0" smtClean="0"/>
              <a:t> 2 10</a:t>
            </a:r>
          </a:p>
          <a:p>
            <a:r>
              <a:rPr lang="en-US" baseline="0" dirty="0" err="1" smtClean="0"/>
              <a:t>rtnIndex</a:t>
            </a:r>
            <a:r>
              <a:rPr lang="en-US" baseline="0" dirty="0" smtClean="0"/>
              <a:t> 2 5 8</a:t>
            </a:r>
          </a:p>
          <a:p>
            <a:r>
              <a:rPr lang="en-US" baseline="0" dirty="0" err="1" smtClean="0"/>
              <a:t>ispat</a:t>
            </a:r>
            <a:r>
              <a:rPr lang="en-US" baseline="0" dirty="0" smtClean="0"/>
              <a:t> 2 5 8</a:t>
            </a:r>
          </a:p>
          <a:p>
            <a:r>
              <a:rPr lang="en-US" baseline="0" dirty="0" err="1" smtClean="0"/>
              <a:t>subjectLen</a:t>
            </a:r>
            <a:r>
              <a:rPr lang="en-US" baseline="0" dirty="0" smtClean="0"/>
              <a:t> 2</a:t>
            </a:r>
          </a:p>
          <a:p>
            <a:r>
              <a:rPr lang="en-US" baseline="0" dirty="0" err="1" smtClean="0"/>
              <a:t>patternLen</a:t>
            </a:r>
            <a:r>
              <a:rPr lang="en-US" baseline="0" dirty="0" smtClean="0"/>
              <a:t> 2</a:t>
            </a:r>
          </a:p>
          <a:p>
            <a:r>
              <a:rPr lang="en-US" baseline="0" dirty="0" err="1" smtClean="0"/>
              <a:t>iPat</a:t>
            </a:r>
            <a:r>
              <a:rPr lang="en-US" baseline="0" dirty="0" smtClean="0"/>
              <a:t> 5 9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Uses</a:t>
            </a:r>
          </a:p>
          <a:p>
            <a:r>
              <a:rPr lang="en-US" baseline="0" dirty="0" smtClean="0"/>
              <a:t>subject 2 4,10 4,5 7,8 7,9</a:t>
            </a:r>
          </a:p>
          <a:p>
            <a:r>
              <a:rPr lang="en-US" baseline="0" dirty="0" smtClean="0"/>
              <a:t>pattern 2 4,10 4,5 7,8 7,9</a:t>
            </a:r>
          </a:p>
          <a:p>
            <a:r>
              <a:rPr lang="en-US" baseline="0" dirty="0" err="1" smtClean="0"/>
              <a:t>iSub</a:t>
            </a:r>
            <a:r>
              <a:rPr lang="en-US" baseline="0" dirty="0" smtClean="0"/>
              <a:t> 3,11 3,4 4,10 4,5 5 10 7,8 7,9</a:t>
            </a:r>
          </a:p>
          <a:p>
            <a:r>
              <a:rPr lang="en-US" baseline="0" dirty="0" err="1" smtClean="0"/>
              <a:t>patternLen</a:t>
            </a:r>
            <a:r>
              <a:rPr lang="en-US" baseline="0" dirty="0" smtClean="0"/>
              <a:t> 3,11 3,4 6,10 6,7</a:t>
            </a:r>
          </a:p>
          <a:p>
            <a:r>
              <a:rPr lang="en-US" baseline="0" dirty="0" err="1" smtClean="0"/>
              <a:t>subjectLen</a:t>
            </a:r>
            <a:r>
              <a:rPr lang="en-US" baseline="0" dirty="0" smtClean="0"/>
              <a:t> 3,11 3,4 </a:t>
            </a:r>
          </a:p>
          <a:p>
            <a:r>
              <a:rPr lang="en-US" baseline="0" dirty="0" err="1" smtClean="0"/>
              <a:t>isPat</a:t>
            </a:r>
            <a:r>
              <a:rPr lang="en-US" baseline="0" dirty="0" smtClean="0"/>
              <a:t> 3,11 3,4 </a:t>
            </a:r>
          </a:p>
          <a:p>
            <a:r>
              <a:rPr lang="en-US" baseline="0" dirty="0" err="1" smtClean="0"/>
              <a:t>iPat</a:t>
            </a:r>
            <a:r>
              <a:rPr lang="en-US" baseline="0" dirty="0" smtClean="0"/>
              <a:t> 6,10 6,7 7,8 7,9 9</a:t>
            </a:r>
          </a:p>
          <a:p>
            <a:r>
              <a:rPr lang="en-US" baseline="0" dirty="0" err="1" smtClean="0"/>
              <a:t>rtnIndex</a:t>
            </a:r>
            <a:r>
              <a:rPr lang="en-US" baseline="0" dirty="0" smtClean="0"/>
              <a:t> 11</a:t>
            </a:r>
          </a:p>
          <a:p>
            <a:r>
              <a:rPr lang="en-US" baseline="0" dirty="0" smtClean="0"/>
              <a:t>NOTFOUND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8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8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54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2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4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0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862" y="762000"/>
            <a:ext cx="91440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Graph:</a:t>
            </a:r>
            <a:b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Data Flow Criteria</a:t>
            </a:r>
            <a:b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-clear and Reach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763000" cy="5570538"/>
          </a:xfrm>
        </p:spPr>
        <p:txBody>
          <a:bodyPr>
            <a:normAutofit/>
          </a:bodyPr>
          <a:lstStyle/>
          <a:p>
            <a:pPr marL="295275" lvl="1" indent="-279400">
              <a:spcBef>
                <a:spcPts val="150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FFFF00"/>
                </a:solidFill>
              </a:rPr>
              <a:t>Def</a:t>
            </a:r>
            <a:r>
              <a:rPr lang="en-US" sz="2200" dirty="0">
                <a:solidFill>
                  <a:srgbClr val="FFFF00"/>
                </a:solidFill>
              </a:rPr>
              <a:t>-clear</a:t>
            </a:r>
            <a:r>
              <a:rPr lang="en-US" sz="2200" dirty="0"/>
              <a:t>: A path from </a:t>
            </a:r>
            <a:r>
              <a:rPr lang="en-US" sz="2200" i="1" dirty="0"/>
              <a:t>l</a:t>
            </a:r>
            <a:r>
              <a:rPr lang="en-US" sz="2200" i="1" baseline="-25000" dirty="0"/>
              <a:t>i</a:t>
            </a:r>
            <a:r>
              <a:rPr lang="en-US" sz="2200" dirty="0"/>
              <a:t> to </a:t>
            </a:r>
            <a:r>
              <a:rPr lang="en-US" sz="2200" i="1" dirty="0" err="1"/>
              <a:t>l</a:t>
            </a:r>
            <a:r>
              <a:rPr lang="en-US" sz="2200" i="1" baseline="-25000" dirty="0" err="1"/>
              <a:t>j</a:t>
            </a:r>
            <a:r>
              <a:rPr lang="en-US" sz="2200" dirty="0"/>
              <a:t> is </a:t>
            </a:r>
            <a:r>
              <a:rPr lang="en-US" sz="2200" i="1" dirty="0" err="1"/>
              <a:t>def</a:t>
            </a:r>
            <a:r>
              <a:rPr lang="en-US" sz="2200" i="1" dirty="0"/>
              <a:t>-clear</a:t>
            </a:r>
            <a:r>
              <a:rPr lang="en-US" sz="2200" dirty="0"/>
              <a:t> with respect to variable </a:t>
            </a:r>
            <a:r>
              <a:rPr lang="en-US" sz="2200" i="1" dirty="0"/>
              <a:t>v</a:t>
            </a:r>
            <a:r>
              <a:rPr lang="en-US" sz="2200" dirty="0"/>
              <a:t> if </a:t>
            </a:r>
            <a:r>
              <a:rPr lang="en-US" sz="2200" i="1" dirty="0"/>
              <a:t>v</a:t>
            </a:r>
            <a:r>
              <a:rPr lang="en-US" sz="2200" dirty="0"/>
              <a:t> is not given another value on any of the nodes or edges in the path</a:t>
            </a:r>
            <a:endParaRPr lang="en-US" sz="2200" dirty="0" smtClean="0"/>
          </a:p>
          <a:p>
            <a:pPr marL="295275" lvl="1" indent="-279400">
              <a:spcBef>
                <a:spcPts val="2000"/>
              </a:spcBef>
              <a:spcAft>
                <a:spcPts val="0"/>
              </a:spcAft>
            </a:pPr>
            <a:r>
              <a:rPr lang="en-US" sz="2200" dirty="0" smtClean="0"/>
              <a:t>The values given in </a:t>
            </a:r>
            <a:r>
              <a:rPr lang="en-US" sz="2200" dirty="0" err="1" smtClean="0">
                <a:solidFill>
                  <a:srgbClr val="FFFF00"/>
                </a:solidFill>
              </a:rPr>
              <a:t>defs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smtClean="0"/>
              <a:t>should reach at least one, some, or all possible </a:t>
            </a:r>
            <a:r>
              <a:rPr lang="en-US" sz="2200" dirty="0" smtClean="0">
                <a:solidFill>
                  <a:srgbClr val="FFFF00"/>
                </a:solidFill>
              </a:rPr>
              <a:t>uses.</a:t>
            </a:r>
            <a:r>
              <a:rPr lang="en-US" sz="2200" dirty="0" smtClean="0"/>
              <a:t> However, a </a:t>
            </a:r>
            <a:r>
              <a:rPr lang="en-US" sz="2200" dirty="0" err="1" smtClean="0"/>
              <a:t>def</a:t>
            </a:r>
            <a:r>
              <a:rPr lang="en-US" sz="2200" dirty="0" smtClean="0"/>
              <a:t> of a variable may or may not reach a particular use</a:t>
            </a:r>
          </a:p>
          <a:p>
            <a:pPr marL="295275" lvl="1" indent="-279400">
              <a:spcBef>
                <a:spcPts val="2000"/>
              </a:spcBef>
              <a:spcAft>
                <a:spcPts val="0"/>
              </a:spcAft>
            </a:pPr>
            <a:r>
              <a:rPr lang="en-US" sz="2200" dirty="0" smtClean="0"/>
              <a:t>Why? </a:t>
            </a:r>
          </a:p>
          <a:p>
            <a:pPr marL="747713" lvl="2" indent="-29686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 smtClean="0"/>
              <a:t>No path goes from a location where a variable is defined to a location where the variable is used</a:t>
            </a:r>
          </a:p>
          <a:p>
            <a:pPr marL="747713" lvl="2" indent="-296863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dirty="0" smtClean="0"/>
              <a:t>A variable’s value may be changed by another </a:t>
            </a:r>
            <a:r>
              <a:rPr lang="en-US" dirty="0" err="1" smtClean="0"/>
              <a:t>def</a:t>
            </a:r>
            <a:r>
              <a:rPr lang="en-US" dirty="0" smtClean="0"/>
              <a:t> before it reaches the use</a:t>
            </a:r>
            <a:endParaRPr lang="en-US" sz="2200" dirty="0" smtClean="0"/>
          </a:p>
          <a:p>
            <a:pPr marL="295275" lvl="1" indent="-295275">
              <a:spcBef>
                <a:spcPts val="200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FFFF00"/>
                </a:solidFill>
              </a:rPr>
              <a:t>Reach</a:t>
            </a:r>
            <a:r>
              <a:rPr lang="en-US" sz="2200" dirty="0" smtClean="0"/>
              <a:t>: If there is a </a:t>
            </a:r>
            <a:r>
              <a:rPr lang="en-US" sz="2200" dirty="0" err="1" smtClean="0"/>
              <a:t>def</a:t>
            </a:r>
            <a:r>
              <a:rPr lang="en-US" sz="2200" dirty="0" smtClean="0"/>
              <a:t>-clear path from </a:t>
            </a:r>
            <a:r>
              <a:rPr lang="en-US" sz="2200" i="1" dirty="0"/>
              <a:t>l</a:t>
            </a:r>
            <a:r>
              <a:rPr lang="en-US" sz="2200" i="1" baseline="-25000" dirty="0"/>
              <a:t>i</a:t>
            </a:r>
            <a:r>
              <a:rPr lang="en-US" sz="2200" dirty="0"/>
              <a:t> to </a:t>
            </a:r>
            <a:r>
              <a:rPr lang="en-US" sz="2200" i="1" dirty="0" err="1"/>
              <a:t>l</a:t>
            </a:r>
            <a:r>
              <a:rPr lang="en-US" sz="2200" i="1" baseline="-25000" dirty="0" err="1"/>
              <a:t>j</a:t>
            </a:r>
            <a:r>
              <a:rPr lang="en-US" sz="2200" dirty="0" smtClean="0"/>
              <a:t> with respect to </a:t>
            </a:r>
            <a:r>
              <a:rPr lang="en-US" sz="2200" i="1" dirty="0" smtClean="0"/>
              <a:t>v</a:t>
            </a:r>
            <a:r>
              <a:rPr lang="en-US" sz="2200" dirty="0" smtClean="0"/>
              <a:t>, the </a:t>
            </a:r>
            <a:r>
              <a:rPr lang="en-US" sz="2200" dirty="0" err="1" smtClean="0"/>
              <a:t>def</a:t>
            </a:r>
            <a:r>
              <a:rPr lang="en-US" sz="2200" dirty="0" smtClean="0"/>
              <a:t> of </a:t>
            </a:r>
            <a:r>
              <a:rPr lang="en-US" sz="2200" i="1" dirty="0" smtClean="0"/>
              <a:t>v</a:t>
            </a:r>
            <a:r>
              <a:rPr lang="en-US" sz="2200" dirty="0" smtClean="0"/>
              <a:t> at </a:t>
            </a:r>
            <a:r>
              <a:rPr lang="en-US" sz="2200" i="1" dirty="0" smtClean="0"/>
              <a:t>l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 reaches the use at </a:t>
            </a:r>
            <a:r>
              <a:rPr lang="en-US" sz="2200" i="1" dirty="0" err="1" smtClean="0"/>
              <a:t>l</a:t>
            </a:r>
            <a:r>
              <a:rPr lang="en-US" sz="2200" i="1" baseline="-25000" dirty="0" err="1" smtClean="0"/>
              <a:t>j</a:t>
            </a:r>
            <a:endParaRPr lang="en-US" sz="2200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31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DU-Paths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du-path</a:t>
            </a:r>
            <a:r>
              <a:rPr lang="en-US" sz="2200" dirty="0" smtClean="0">
                <a:solidFill>
                  <a:srgbClr val="FFFF00"/>
                </a:solidFill>
                <a:sym typeface="Wingdings"/>
              </a:rPr>
              <a:t>: </a:t>
            </a:r>
            <a:r>
              <a:rPr lang="en-US" sz="2200" dirty="0" smtClean="0">
                <a:sym typeface="Wingdings"/>
              </a:rPr>
              <a:t>A simple </a:t>
            </a:r>
            <a:r>
              <a:rPr lang="en-US" sz="2200" dirty="0" err="1" smtClean="0">
                <a:sym typeface="Wingdings"/>
              </a:rPr>
              <a:t>subpath</a:t>
            </a:r>
            <a:r>
              <a:rPr lang="en-US" sz="2200" dirty="0" smtClean="0">
                <a:sym typeface="Wingdings"/>
              </a:rPr>
              <a:t> that is </a:t>
            </a:r>
            <a:r>
              <a:rPr lang="en-US" sz="2200" dirty="0" err="1" smtClean="0">
                <a:sym typeface="Wingdings"/>
              </a:rPr>
              <a:t>def</a:t>
            </a:r>
            <a:r>
              <a:rPr lang="en-US" sz="2200" dirty="0" smtClean="0">
                <a:sym typeface="Wingdings"/>
              </a:rPr>
              <a:t>-clear with respect to a variable </a:t>
            </a:r>
            <a:r>
              <a:rPr lang="en-US" sz="2200" i="1" dirty="0" smtClean="0">
                <a:sym typeface="Wingdings"/>
              </a:rPr>
              <a:t>v</a:t>
            </a:r>
            <a:r>
              <a:rPr lang="en-US" sz="2200" dirty="0" smtClean="0">
                <a:sym typeface="Wingdings"/>
              </a:rPr>
              <a:t> from a </a:t>
            </a:r>
            <a:r>
              <a:rPr lang="en-US" sz="2200" dirty="0" err="1" smtClean="0">
                <a:sym typeface="Wingdings"/>
              </a:rPr>
              <a:t>def</a:t>
            </a:r>
            <a:r>
              <a:rPr lang="en-US" sz="2200" dirty="0" smtClean="0">
                <a:sym typeface="Wingdings"/>
              </a:rPr>
              <a:t> of </a:t>
            </a:r>
            <a:r>
              <a:rPr lang="en-US" sz="2200" i="1" dirty="0" smtClean="0">
                <a:sym typeface="Wingdings"/>
              </a:rPr>
              <a:t>v</a:t>
            </a:r>
            <a:r>
              <a:rPr lang="en-US" sz="2200" dirty="0" smtClean="0">
                <a:sym typeface="Wingdings"/>
              </a:rPr>
              <a:t> to a use of </a:t>
            </a:r>
            <a:r>
              <a:rPr lang="en-US" sz="2200" i="1" dirty="0" smtClean="0">
                <a:sym typeface="Wingdings"/>
              </a:rPr>
              <a:t>v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du(</a:t>
            </a:r>
            <a:r>
              <a:rPr lang="en-US" sz="2200" i="1" dirty="0" err="1" smtClean="0">
                <a:solidFill>
                  <a:srgbClr val="FFFF00"/>
                </a:solidFill>
              </a:rPr>
              <a:t>n</a:t>
            </a:r>
            <a:r>
              <a:rPr lang="en-US" sz="2200" i="1" baseline="-25000" dirty="0" err="1" smtClean="0">
                <a:solidFill>
                  <a:srgbClr val="FFFF00"/>
                </a:solidFill>
              </a:rPr>
              <a:t>i</a:t>
            </a:r>
            <a:r>
              <a:rPr lang="en-US" sz="2200" dirty="0" smtClean="0">
                <a:solidFill>
                  <a:srgbClr val="FFFF00"/>
                </a:solidFill>
              </a:rPr>
              <a:t>, </a:t>
            </a:r>
            <a:r>
              <a:rPr lang="en-US" sz="2200" i="1" dirty="0" err="1" smtClean="0">
                <a:solidFill>
                  <a:srgbClr val="FFFF00"/>
                </a:solidFill>
              </a:rPr>
              <a:t>n</a:t>
            </a:r>
            <a:r>
              <a:rPr lang="en-US" sz="2200" i="1" baseline="-25000" dirty="0" err="1" smtClean="0">
                <a:solidFill>
                  <a:srgbClr val="FFFF00"/>
                </a:solidFill>
              </a:rPr>
              <a:t>j</a:t>
            </a:r>
            <a:r>
              <a:rPr lang="en-US" sz="2200" dirty="0" smtClean="0">
                <a:solidFill>
                  <a:srgbClr val="FFFF00"/>
                </a:solidFill>
              </a:rPr>
              <a:t>, </a:t>
            </a:r>
            <a:r>
              <a:rPr lang="en-US" sz="2200" i="1" dirty="0" smtClean="0">
                <a:solidFill>
                  <a:srgbClr val="FFFF00"/>
                </a:solidFill>
              </a:rPr>
              <a:t>v</a:t>
            </a:r>
            <a:r>
              <a:rPr lang="en-US" sz="2200" dirty="0" smtClean="0">
                <a:solidFill>
                  <a:srgbClr val="FFFF00"/>
                </a:solidFill>
              </a:rPr>
              <a:t>)</a:t>
            </a:r>
            <a:r>
              <a:rPr lang="en-US" sz="2200" dirty="0" smtClean="0"/>
              <a:t>: the set of du-paths from </a:t>
            </a:r>
            <a:r>
              <a:rPr lang="en-US" sz="2200" i="1" dirty="0" err="1" smtClean="0"/>
              <a:t>n</a:t>
            </a:r>
            <a:r>
              <a:rPr lang="en-US" sz="2200" i="1" baseline="-25000" dirty="0" err="1" smtClean="0"/>
              <a:t>i</a:t>
            </a:r>
            <a:r>
              <a:rPr lang="en-US" sz="2200" dirty="0" smtClean="0"/>
              <a:t> to </a:t>
            </a:r>
            <a:r>
              <a:rPr lang="en-US" sz="2200" i="1" dirty="0" err="1" smtClean="0"/>
              <a:t>n</a:t>
            </a:r>
            <a:r>
              <a:rPr lang="en-US" sz="2200" i="1" baseline="-25000" dirty="0" err="1" smtClean="0"/>
              <a:t>j</a:t>
            </a:r>
            <a:endParaRPr lang="en-US" sz="2200" i="1" baseline="-25000" dirty="0" smtClean="0"/>
          </a:p>
          <a:p>
            <a:pPr marL="231775" lvl="1" indent="-215900">
              <a:spcBef>
                <a:spcPts val="2000"/>
              </a:spcBef>
            </a:pPr>
            <a:r>
              <a:rPr lang="en-US" sz="2200" dirty="0">
                <a:solidFill>
                  <a:srgbClr val="FFFF00"/>
                </a:solidFill>
              </a:rPr>
              <a:t>du(</a:t>
            </a:r>
            <a:r>
              <a:rPr lang="en-US" sz="2200" i="1" dirty="0" err="1">
                <a:solidFill>
                  <a:srgbClr val="FFFF00"/>
                </a:solidFill>
              </a:rPr>
              <a:t>n</a:t>
            </a:r>
            <a:r>
              <a:rPr lang="en-US" sz="2200" i="1" baseline="-25000" dirty="0" err="1">
                <a:solidFill>
                  <a:srgbClr val="FFFF00"/>
                </a:solidFill>
              </a:rPr>
              <a:t>i</a:t>
            </a:r>
            <a:r>
              <a:rPr lang="en-US" sz="2200" dirty="0" smtClean="0">
                <a:solidFill>
                  <a:srgbClr val="FFFF00"/>
                </a:solidFill>
              </a:rPr>
              <a:t>, </a:t>
            </a:r>
            <a:r>
              <a:rPr lang="en-US" sz="2200" i="1" dirty="0">
                <a:solidFill>
                  <a:srgbClr val="FFFF00"/>
                </a:solidFill>
              </a:rPr>
              <a:t>v</a:t>
            </a:r>
            <a:r>
              <a:rPr lang="en-US" sz="2200" dirty="0">
                <a:solidFill>
                  <a:srgbClr val="FFFF00"/>
                </a:solidFill>
              </a:rPr>
              <a:t>)</a:t>
            </a:r>
            <a:r>
              <a:rPr lang="en-US" sz="2200" dirty="0"/>
              <a:t>: the set of du-paths </a:t>
            </a:r>
            <a:r>
              <a:rPr lang="en-US" sz="2200" dirty="0" smtClean="0"/>
              <a:t>that start at </a:t>
            </a:r>
            <a:r>
              <a:rPr lang="en-US" sz="2200" i="1" dirty="0" err="1" smtClean="0"/>
              <a:t>n</a:t>
            </a:r>
            <a:r>
              <a:rPr lang="en-US" sz="2200" i="1" baseline="-25000" dirty="0" err="1" smtClean="0"/>
              <a:t>i</a:t>
            </a:r>
            <a:r>
              <a:rPr lang="en-US" sz="2200" dirty="0" smtClean="0"/>
              <a:t> </a:t>
            </a:r>
            <a:endParaRPr lang="en-US" sz="2200" i="1" baseline="-25000" dirty="0" smtClean="0"/>
          </a:p>
          <a:p>
            <a:pPr marL="231775" lvl="1" indent="-215900">
              <a:spcBef>
                <a:spcPts val="3000"/>
              </a:spcBef>
            </a:pPr>
            <a:r>
              <a:rPr lang="en-US" sz="2200" dirty="0" smtClean="0"/>
              <a:t>Keep the path simple to ensure a reasonably small number of paths</a:t>
            </a:r>
          </a:p>
        </p:txBody>
      </p:sp>
    </p:spTree>
    <p:extLst>
      <p:ext uri="{BB962C8B-B14F-4D97-AF65-F5344CB8AC3E}">
        <p14:creationId xmlns:p14="http://schemas.microsoft.com/office/powerpoint/2010/main" val="10275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609600" y="1798637"/>
            <a:ext cx="3810001" cy="1412875"/>
            <a:chOff x="503" y="2966"/>
            <a:chExt cx="2738" cy="909"/>
          </a:xfrm>
          <a:noFill/>
        </p:grpSpPr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74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5" name="Text Box 9"/>
              <p:cNvSpPr txBox="1">
                <a:spLocks noChangeArrowheads="1"/>
              </p:cNvSpPr>
              <p:nvPr/>
            </p:nvSpPr>
            <p:spPr bwMode="auto">
              <a:xfrm>
                <a:off x="4385" y="1769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5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68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72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7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03" y="2710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69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70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7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0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46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66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7" name="Text Box 19"/>
              <p:cNvSpPr txBox="1">
                <a:spLocks noChangeArrowheads="1"/>
              </p:cNvSpPr>
              <p:nvPr/>
            </p:nvSpPr>
            <p:spPr bwMode="auto">
              <a:xfrm>
                <a:off x="4353" y="3645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9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64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5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4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50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58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62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01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59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60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6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04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51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6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76" name="Group 43"/>
          <p:cNvGrpSpPr>
            <a:grpSpLocks/>
          </p:cNvGrpSpPr>
          <p:nvPr/>
        </p:nvGrpSpPr>
        <p:grpSpPr bwMode="auto">
          <a:xfrm>
            <a:off x="457200" y="1428749"/>
            <a:ext cx="3638550" cy="2152651"/>
            <a:chOff x="247" y="2726"/>
            <a:chExt cx="2292" cy="1356"/>
          </a:xfrm>
        </p:grpSpPr>
        <p:sp>
          <p:nvSpPr>
            <p:cNvPr id="77" name="Text Box 39"/>
            <p:cNvSpPr txBox="1">
              <a:spLocks noChangeArrowheads="1"/>
            </p:cNvSpPr>
            <p:nvPr/>
          </p:nvSpPr>
          <p:spPr bwMode="auto">
            <a:xfrm>
              <a:off x="247" y="3014"/>
              <a:ext cx="69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X = 42</a:t>
              </a:r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1735" y="3849"/>
              <a:ext cx="7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X-8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1783" y="2726"/>
              <a:ext cx="75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X*2</a:t>
              </a:r>
            </a:p>
          </p:txBody>
        </p:sp>
      </p:grpSp>
      <p:sp>
        <p:nvSpPr>
          <p:cNvPr id="80" name="Content Placeholder 22"/>
          <p:cNvSpPr txBox="1">
            <a:spLocks/>
          </p:cNvSpPr>
          <p:nvPr/>
        </p:nvSpPr>
        <p:spPr>
          <a:xfrm>
            <a:off x="5276850" y="955076"/>
            <a:ext cx="3130504" cy="176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err="1" smtClean="0">
                <a:solidFill>
                  <a:srgbClr val="FFFF00"/>
                </a:solidFill>
              </a:rPr>
              <a:t>defs</a:t>
            </a:r>
            <a:r>
              <a:rPr lang="en-US" sz="2200" b="0" dirty="0" smtClean="0">
                <a:solidFill>
                  <a:srgbClr val="FFFF00"/>
                </a:solidFill>
              </a:rPr>
              <a:t>: </a:t>
            </a:r>
          </a:p>
          <a:p>
            <a:pPr marL="466725" lvl="2" indent="-225425" fontAlgn="auto"/>
            <a:r>
              <a:rPr lang="en-US" b="0" dirty="0" err="1" smtClean="0"/>
              <a:t>def</a:t>
            </a:r>
            <a:r>
              <a:rPr lang="en-US" b="0" dirty="0" smtClean="0"/>
              <a:t>(1) = { X }</a:t>
            </a:r>
          </a:p>
          <a:p>
            <a:pPr marL="466725" lvl="2" indent="-225425" fontAlgn="auto"/>
            <a:r>
              <a:rPr lang="en-US" b="0" dirty="0" err="1" smtClean="0"/>
              <a:t>def</a:t>
            </a:r>
            <a:r>
              <a:rPr lang="en-US" b="0" dirty="0" smtClean="0"/>
              <a:t>(5) = { Z }</a:t>
            </a:r>
          </a:p>
          <a:p>
            <a:pPr marL="466725" lvl="2" indent="-225425" fontAlgn="auto"/>
            <a:r>
              <a:rPr lang="en-US" b="0" dirty="0" err="1" smtClean="0"/>
              <a:t>def</a:t>
            </a:r>
            <a:r>
              <a:rPr lang="en-US" b="0" dirty="0" smtClean="0"/>
              <a:t>(6) = { Z }</a:t>
            </a:r>
          </a:p>
        </p:txBody>
      </p:sp>
      <p:sp>
        <p:nvSpPr>
          <p:cNvPr id="81" name="Content Placeholder 22"/>
          <p:cNvSpPr txBox="1">
            <a:spLocks/>
          </p:cNvSpPr>
          <p:nvPr/>
        </p:nvSpPr>
        <p:spPr>
          <a:xfrm>
            <a:off x="5276850" y="2683474"/>
            <a:ext cx="3231736" cy="137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smtClean="0">
                <a:solidFill>
                  <a:srgbClr val="FFFF00"/>
                </a:solidFill>
              </a:rPr>
              <a:t>uses:</a:t>
            </a:r>
          </a:p>
          <a:p>
            <a:pPr marL="466725" lvl="2" indent="-225425" fontAlgn="auto"/>
            <a:r>
              <a:rPr lang="en-US" b="0" dirty="0" smtClean="0"/>
              <a:t>use(5) </a:t>
            </a:r>
            <a:r>
              <a:rPr lang="en-US" b="0" dirty="0"/>
              <a:t>= { X }</a:t>
            </a:r>
          </a:p>
          <a:p>
            <a:pPr marL="466725" lvl="2" indent="-225425" fontAlgn="auto"/>
            <a:r>
              <a:rPr lang="en-US" b="0" dirty="0" smtClean="0"/>
              <a:t>use(6) </a:t>
            </a:r>
            <a:r>
              <a:rPr lang="en-US" b="0" dirty="0"/>
              <a:t>= { X </a:t>
            </a:r>
            <a:r>
              <a:rPr lang="en-US" b="0" dirty="0" smtClean="0"/>
              <a:t>}</a:t>
            </a:r>
            <a:endParaRPr lang="en-US" sz="2200" b="0" dirty="0" smtClean="0">
              <a:solidFill>
                <a:srgbClr val="FFFF00"/>
              </a:solidFill>
            </a:endParaRPr>
          </a:p>
          <a:p>
            <a:pPr marL="231775" lvl="1" indent="-215900" fontAlgn="auto">
              <a:spcBef>
                <a:spcPts val="2000"/>
              </a:spcBef>
            </a:pPr>
            <a:endParaRPr lang="en-US" sz="2200" b="0" dirty="0" smtClean="0"/>
          </a:p>
        </p:txBody>
      </p:sp>
      <p:sp>
        <p:nvSpPr>
          <p:cNvPr id="82" name="Content Placeholder 22"/>
          <p:cNvSpPr txBox="1">
            <a:spLocks/>
          </p:cNvSpPr>
          <p:nvPr/>
        </p:nvSpPr>
        <p:spPr>
          <a:xfrm>
            <a:off x="5257800" y="3986784"/>
            <a:ext cx="3886200" cy="146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smtClean="0">
                <a:solidFill>
                  <a:srgbClr val="FFFF00"/>
                </a:solidFill>
              </a:rPr>
              <a:t>du-pairs: </a:t>
            </a:r>
            <a:r>
              <a:rPr lang="en-US" sz="2200" b="0" dirty="0" smtClean="0"/>
              <a:t>for variable X</a:t>
            </a:r>
          </a:p>
          <a:p>
            <a:pPr marL="466725" lvl="2" indent="-225425" fontAlgn="auto"/>
            <a:r>
              <a:rPr lang="en-US" b="0" dirty="0" smtClean="0"/>
              <a:t>(1, 5)</a:t>
            </a:r>
          </a:p>
          <a:p>
            <a:pPr marL="466725" lvl="2" indent="-225425" fontAlgn="auto"/>
            <a:r>
              <a:rPr lang="en-US" b="0" dirty="0" smtClean="0"/>
              <a:t>(1, 6)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4953000" y="2667000"/>
            <a:ext cx="4029456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953000" y="1086033"/>
            <a:ext cx="0" cy="4247967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953000" y="3962400"/>
            <a:ext cx="4029456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 Placeholder 22"/>
          <p:cNvSpPr txBox="1">
            <a:spLocks/>
          </p:cNvSpPr>
          <p:nvPr/>
        </p:nvSpPr>
        <p:spPr>
          <a:xfrm>
            <a:off x="511970" y="3986784"/>
            <a:ext cx="4517230" cy="264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smtClean="0">
                <a:solidFill>
                  <a:srgbClr val="FFFF00"/>
                </a:solidFill>
              </a:rPr>
              <a:t>du-paths:</a:t>
            </a:r>
            <a:endParaRPr lang="en-US" sz="2200" b="0" dirty="0" smtClean="0"/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smtClean="0"/>
              <a:t>du(1, 5, X) = {[1,2,4,5], </a:t>
            </a:r>
          </a:p>
          <a:p>
            <a:pPr marL="2408238" lvl="2" indent="0" fontAlgn="auto">
              <a:spcBef>
                <a:spcPts val="0"/>
              </a:spcBef>
              <a:buNone/>
            </a:pPr>
            <a:r>
              <a:rPr lang="en-US" b="0" dirty="0" smtClean="0"/>
              <a:t>[1,3,4,5]}</a:t>
            </a:r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/>
              <a:t>du(1, </a:t>
            </a:r>
            <a:r>
              <a:rPr lang="en-US" b="0" dirty="0" smtClean="0"/>
              <a:t>6, </a:t>
            </a:r>
            <a:r>
              <a:rPr lang="en-US" b="0" dirty="0"/>
              <a:t>X) = {[</a:t>
            </a:r>
            <a:r>
              <a:rPr lang="en-US" b="0" dirty="0" smtClean="0"/>
              <a:t>1,2,4,6]</a:t>
            </a:r>
          </a:p>
          <a:p>
            <a:pPr marL="2408238" lvl="2" indent="0" fontAlgn="auto">
              <a:spcBef>
                <a:spcPts val="0"/>
              </a:spcBef>
              <a:buNone/>
            </a:pPr>
            <a:r>
              <a:rPr lang="en-US" b="0" dirty="0"/>
              <a:t>[</a:t>
            </a:r>
            <a:r>
              <a:rPr lang="en-US" b="0" dirty="0" smtClean="0"/>
              <a:t>1,3,4,6]}</a:t>
            </a:r>
            <a:endParaRPr lang="en-US" b="0" dirty="0"/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 flipV="1">
            <a:off x="1408176" y="2139696"/>
            <a:ext cx="347882" cy="259571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8" name="Line 34"/>
          <p:cNvSpPr>
            <a:spLocks noChangeShapeType="1"/>
          </p:cNvSpPr>
          <p:nvPr/>
        </p:nvSpPr>
        <p:spPr bwMode="auto">
          <a:xfrm flipV="1">
            <a:off x="2928718" y="2133600"/>
            <a:ext cx="347882" cy="259571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9" name="Line 36"/>
          <p:cNvSpPr>
            <a:spLocks noChangeShapeType="1"/>
          </p:cNvSpPr>
          <p:nvPr/>
        </p:nvSpPr>
        <p:spPr bwMode="auto">
          <a:xfrm>
            <a:off x="2157984" y="2176272"/>
            <a:ext cx="303353" cy="244028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/>
        </p:nvSpPr>
        <p:spPr bwMode="auto">
          <a:xfrm flipV="1">
            <a:off x="2139696" y="2633472"/>
            <a:ext cx="347882" cy="259571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1" name="Line 35"/>
          <p:cNvSpPr>
            <a:spLocks noChangeShapeType="1"/>
          </p:cNvSpPr>
          <p:nvPr/>
        </p:nvSpPr>
        <p:spPr bwMode="auto">
          <a:xfrm>
            <a:off x="1371600" y="2673217"/>
            <a:ext cx="303353" cy="244028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2" name="Line 37"/>
          <p:cNvSpPr>
            <a:spLocks noChangeShapeType="1"/>
          </p:cNvSpPr>
          <p:nvPr/>
        </p:nvSpPr>
        <p:spPr bwMode="auto">
          <a:xfrm>
            <a:off x="2852928" y="2670048"/>
            <a:ext cx="303353" cy="244028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 flipV="1">
            <a:off x="2895600" y="2133600"/>
            <a:ext cx="347882" cy="259571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2871216" y="2688336"/>
            <a:ext cx="303353" cy="244028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1" animBg="1"/>
      <p:bldP spid="93" grpId="1" animBg="1"/>
      <p:bldP spid="9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21578" y="329184"/>
              <a:ext cx="4005072" cy="310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subject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, pattern are </a:t>
              </a:r>
              <a:r>
                <a:rPr lang="en-US" sz="1400" b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forwarded parameters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9050" y="76200"/>
              <a:ext cx="6839250" cy="6272920"/>
              <a:chOff x="1066800" y="1291672"/>
              <a:chExt cx="6553198" cy="4870737"/>
            </a:xfrm>
          </p:grpSpPr>
          <p:grpSp>
            <p:nvGrpSpPr>
              <p:cNvPr id="89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1541563"/>
                <a:ext cx="485703" cy="354980"/>
                <a:chOff x="4357" y="1845"/>
                <a:chExt cx="207" cy="155"/>
              </a:xfrm>
            </p:grpSpPr>
            <p:sp>
              <p:nvSpPr>
                <p:cNvPr id="10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45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12" y="1851"/>
                  <a:ext cx="128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93" name="Line 17"/>
              <p:cNvSpPr>
                <a:spLocks noChangeShapeType="1"/>
              </p:cNvSpPr>
              <p:nvPr/>
            </p:nvSpPr>
            <p:spPr bwMode="auto">
              <a:xfrm>
                <a:off x="4151375" y="1291672"/>
                <a:ext cx="0" cy="2613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5" name="Line 17"/>
              <p:cNvSpPr>
                <a:spLocks noChangeShapeType="1"/>
              </p:cNvSpPr>
              <p:nvPr/>
            </p:nvSpPr>
            <p:spPr bwMode="auto">
              <a:xfrm>
                <a:off x="2959831" y="5984802"/>
                <a:ext cx="267591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 flipH="1">
                <a:off x="2915086" y="4795045"/>
                <a:ext cx="2709167" cy="10978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16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170824"/>
                <a:ext cx="485703" cy="375592"/>
                <a:chOff x="4357" y="1800"/>
                <a:chExt cx="207" cy="164"/>
              </a:xfrm>
            </p:grpSpPr>
            <p:sp>
              <p:nvSpPr>
                <p:cNvPr id="11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00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820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4151375" y="1906973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1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797727"/>
                <a:ext cx="485703" cy="359561"/>
                <a:chOff x="4357" y="1746"/>
                <a:chExt cx="207" cy="157"/>
              </a:xfrm>
            </p:grpSpPr>
            <p:sp>
              <p:nvSpPr>
                <p:cNvPr id="122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4" name="Line 17"/>
              <p:cNvSpPr>
                <a:spLocks noChangeShapeType="1"/>
              </p:cNvSpPr>
              <p:nvPr/>
            </p:nvSpPr>
            <p:spPr bwMode="auto">
              <a:xfrm>
                <a:off x="4151375" y="2515210"/>
                <a:ext cx="0" cy="2982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25" name="Line 17"/>
              <p:cNvSpPr>
                <a:spLocks noChangeShapeType="1"/>
              </p:cNvSpPr>
              <p:nvPr/>
            </p:nvSpPr>
            <p:spPr bwMode="auto">
              <a:xfrm flipH="1" flipV="1">
                <a:off x="4296457" y="3130864"/>
                <a:ext cx="528188" cy="247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6" name="Group 18"/>
              <p:cNvGrpSpPr>
                <a:grpSpLocks noChangeAspect="1"/>
              </p:cNvGrpSpPr>
              <p:nvPr/>
            </p:nvGrpSpPr>
            <p:grpSpPr bwMode="auto">
              <a:xfrm>
                <a:off x="4800599" y="3259499"/>
                <a:ext cx="485703" cy="359561"/>
                <a:chOff x="4357" y="1746"/>
                <a:chExt cx="207" cy="157"/>
              </a:xfrm>
            </p:grpSpPr>
            <p:sp>
              <p:nvSpPr>
                <p:cNvPr id="12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4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9" name="Line 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197945" y="3584767"/>
                <a:ext cx="437633" cy="3136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30" name="Group 18"/>
              <p:cNvGrpSpPr>
                <a:grpSpLocks noChangeAspect="1"/>
              </p:cNvGrpSpPr>
              <p:nvPr/>
            </p:nvGrpSpPr>
            <p:grpSpPr bwMode="auto">
              <a:xfrm>
                <a:off x="5562599" y="3825824"/>
                <a:ext cx="485703" cy="359561"/>
                <a:chOff x="4357" y="1746"/>
                <a:chExt cx="207" cy="157"/>
              </a:xfrm>
            </p:grpSpPr>
            <p:sp>
              <p:nvSpPr>
                <p:cNvPr id="131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3" name="Group 18"/>
              <p:cNvGrpSpPr>
                <a:grpSpLocks noChangeAspect="1"/>
              </p:cNvGrpSpPr>
              <p:nvPr/>
            </p:nvGrpSpPr>
            <p:grpSpPr bwMode="auto">
              <a:xfrm>
                <a:off x="5553218" y="4474022"/>
                <a:ext cx="502128" cy="373303"/>
                <a:chOff x="4353" y="1712"/>
                <a:chExt cx="214" cy="163"/>
              </a:xfrm>
            </p:grpSpPr>
            <p:sp>
              <p:nvSpPr>
                <p:cNvPr id="134" name="Oval 5"/>
                <p:cNvSpPr>
                  <a:spLocks noChangeArrowheads="1"/>
                </p:cNvSpPr>
                <p:nvPr/>
              </p:nvSpPr>
              <p:spPr bwMode="auto">
                <a:xfrm>
                  <a:off x="4360" y="1712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3" y="1731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6" name="Group 18"/>
              <p:cNvGrpSpPr>
                <a:grpSpLocks noChangeAspect="1"/>
              </p:cNvGrpSpPr>
              <p:nvPr/>
            </p:nvGrpSpPr>
            <p:grpSpPr bwMode="auto">
              <a:xfrm>
                <a:off x="5638799" y="5802849"/>
                <a:ext cx="485703" cy="359560"/>
                <a:chOff x="4357" y="1793"/>
                <a:chExt cx="207" cy="157"/>
              </a:xfrm>
            </p:grpSpPr>
            <p:sp>
              <p:nvSpPr>
                <p:cNvPr id="13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8" y="1806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8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9" name="Group 18"/>
              <p:cNvGrpSpPr>
                <a:grpSpLocks noChangeAspect="1"/>
              </p:cNvGrpSpPr>
              <p:nvPr/>
            </p:nvGrpSpPr>
            <p:grpSpPr bwMode="auto">
              <a:xfrm>
                <a:off x="7134295" y="5802854"/>
                <a:ext cx="485703" cy="354980"/>
                <a:chOff x="4357" y="1793"/>
                <a:chExt cx="207" cy="155"/>
              </a:xfrm>
            </p:grpSpPr>
            <p:sp>
              <p:nvSpPr>
                <p:cNvPr id="140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43" y="1806"/>
                  <a:ext cx="98" cy="1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9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46" name="Line 17"/>
              <p:cNvSpPr>
                <a:spLocks noChangeShapeType="1"/>
              </p:cNvSpPr>
              <p:nvPr/>
            </p:nvSpPr>
            <p:spPr bwMode="auto">
              <a:xfrm flipH="1" flipV="1">
                <a:off x="6021948" y="4768328"/>
                <a:ext cx="454497" cy="3580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47" name="Group 18"/>
              <p:cNvGrpSpPr>
                <a:grpSpLocks noChangeAspect="1"/>
              </p:cNvGrpSpPr>
              <p:nvPr/>
            </p:nvGrpSpPr>
            <p:grpSpPr bwMode="auto">
              <a:xfrm>
                <a:off x="6372295" y="5083328"/>
                <a:ext cx="485703" cy="359561"/>
                <a:chOff x="4357" y="1746"/>
                <a:chExt cx="207" cy="157"/>
              </a:xfrm>
            </p:grpSpPr>
            <p:sp>
              <p:nvSpPr>
                <p:cNvPr id="14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7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5818631" y="4188491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1" name="Line 17"/>
              <p:cNvSpPr>
                <a:spLocks noChangeShapeType="1"/>
              </p:cNvSpPr>
              <p:nvPr/>
            </p:nvSpPr>
            <p:spPr bwMode="auto">
              <a:xfrm flipH="1" flipV="1">
                <a:off x="6755689" y="5437742"/>
                <a:ext cx="526431" cy="3948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3" name="Line 17"/>
              <p:cNvSpPr>
                <a:spLocks noChangeShapeType="1"/>
              </p:cNvSpPr>
              <p:nvPr/>
            </p:nvSpPr>
            <p:spPr bwMode="auto">
              <a:xfrm flipV="1">
                <a:off x="6055345" y="5437742"/>
                <a:ext cx="447763" cy="425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54" name="Group 18"/>
              <p:cNvGrpSpPr>
                <a:grpSpLocks noChangeAspect="1"/>
              </p:cNvGrpSpPr>
              <p:nvPr/>
            </p:nvGrpSpPr>
            <p:grpSpPr bwMode="auto">
              <a:xfrm>
                <a:off x="2474128" y="5789094"/>
                <a:ext cx="485703" cy="373300"/>
                <a:chOff x="4224" y="1787"/>
                <a:chExt cx="207" cy="163"/>
              </a:xfrm>
            </p:grpSpPr>
            <p:sp>
              <p:nvSpPr>
                <p:cNvPr id="1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284" y="1805"/>
                  <a:ext cx="141" cy="14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10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5" name="Oval 5"/>
                <p:cNvSpPr>
                  <a:spLocks noChangeArrowheads="1"/>
                </p:cNvSpPr>
                <p:nvPr/>
              </p:nvSpPr>
              <p:spPr bwMode="auto">
                <a:xfrm>
                  <a:off x="4224" y="1787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57" name="Group 18"/>
              <p:cNvGrpSpPr>
                <a:grpSpLocks noChangeAspect="1"/>
              </p:cNvGrpSpPr>
              <p:nvPr/>
            </p:nvGrpSpPr>
            <p:grpSpPr bwMode="auto">
              <a:xfrm>
                <a:off x="1066800" y="4571994"/>
                <a:ext cx="490396" cy="359560"/>
                <a:chOff x="4357" y="1746"/>
                <a:chExt cx="209" cy="157"/>
              </a:xfrm>
            </p:grpSpPr>
            <p:sp>
              <p:nvSpPr>
                <p:cNvPr id="15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5" cy="15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89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cxnSp>
            <p:nvCxnSpPr>
              <p:cNvPr id="6" name="Elbow Connector 5"/>
              <p:cNvCxnSpPr>
                <a:stCxn id="122" idx="2"/>
                <a:endCxn id="158" idx="0"/>
              </p:cNvCxnSpPr>
              <p:nvPr/>
            </p:nvCxnSpPr>
            <p:spPr>
              <a:xfrm rot="10800000" flipV="1">
                <a:off x="1307306" y="2975216"/>
                <a:ext cx="2595313" cy="1596777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Elbow Connector 159"/>
              <p:cNvCxnSpPr>
                <a:stCxn id="127" idx="3"/>
                <a:endCxn id="155" idx="0"/>
              </p:cNvCxnSpPr>
              <p:nvPr/>
            </p:nvCxnSpPr>
            <p:spPr>
              <a:xfrm rot="5400000">
                <a:off x="2681054" y="3598420"/>
                <a:ext cx="2226600" cy="2154749"/>
              </a:xfrm>
              <a:prstGeom prst="bentConnector3">
                <a:avLst>
                  <a:gd name="adj1" fmla="val -206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Elbow Connector 160"/>
              <p:cNvCxnSpPr>
                <a:stCxn id="140" idx="6"/>
                <a:endCxn id="134" idx="6"/>
              </p:cNvCxnSpPr>
              <p:nvPr/>
            </p:nvCxnSpPr>
            <p:spPr>
              <a:xfrm flipH="1" flipV="1">
                <a:off x="6055346" y="4651513"/>
                <a:ext cx="1564652" cy="1328836"/>
              </a:xfrm>
              <a:prstGeom prst="bentConnector3">
                <a:avLst>
                  <a:gd name="adj1" fmla="val -100972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Elbow Connector 161"/>
              <p:cNvCxnSpPr>
                <a:stCxn id="155" idx="4"/>
                <a:endCxn id="122" idx="6"/>
              </p:cNvCxnSpPr>
              <p:nvPr/>
            </p:nvCxnSpPr>
            <p:spPr>
              <a:xfrm rot="5400000" flipH="1" flipV="1">
                <a:off x="1968222" y="3723974"/>
                <a:ext cx="3168855" cy="1671342"/>
              </a:xfrm>
              <a:prstGeom prst="bentConnector4">
                <a:avLst>
                  <a:gd name="adj1" fmla="val -11321"/>
                  <a:gd name="adj2" fmla="val 397525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/>
            <p:cNvSpPr/>
            <p:nvPr/>
          </p:nvSpPr>
          <p:spPr>
            <a:xfrm>
              <a:off x="206650" y="481584"/>
              <a:ext cx="2743200" cy="1371600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NOTFOUND=-1</a:t>
              </a:r>
            </a:p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=0</a:t>
              </a:r>
            </a:p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=NOTFOUND</a:t>
              </a:r>
            </a:p>
            <a:p>
              <a:r>
                <a:rPr lang="en-US" sz="1400" b="0" dirty="0" err="1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=false</a:t>
              </a:r>
            </a:p>
            <a:p>
              <a:r>
                <a:rPr lang="en-US" sz="1400" b="0" dirty="0" err="1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</a:t>
              </a:r>
              <a:r>
                <a:rPr lang="en-US" sz="1400" b="0" dirty="0" err="1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subject.length</a:t>
              </a:r>
              <a:r>
                <a:rPr lang="en-US" sz="1400" b="0" dirty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()</a:t>
              </a:r>
            </a:p>
            <a:p>
              <a:r>
                <a:rPr lang="en-US" sz="1400" b="0" dirty="0" err="1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</a:t>
              </a:r>
              <a:r>
                <a:rPr lang="en-US" sz="1400" b="0" dirty="0" err="1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pattern.length</a:t>
              </a:r>
              <a:r>
                <a:rPr lang="en-US" sz="1400" b="0" dirty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()</a:t>
              </a:r>
            </a:p>
            <a:p>
              <a:endParaRPr lang="en-US" sz="14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837176" y="1167384"/>
              <a:ext cx="3163824" cy="512064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iSub+patternLen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–1 &lt;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</a:p>
            <a:p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&amp;&amp;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 == false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9" name="Curved Connector 18"/>
            <p:cNvCxnSpPr/>
            <p:nvPr/>
          </p:nvCxnSpPr>
          <p:spPr>
            <a:xfrm>
              <a:off x="2667000" y="1243584"/>
              <a:ext cx="579079" cy="17813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9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65" idx="1"/>
            </p:cNvCxnSpPr>
            <p:nvPr/>
          </p:nvCxnSpPr>
          <p:spPr>
            <a:xfrm rot="10800000" flipV="1">
              <a:off x="4109064" y="1423415"/>
              <a:ext cx="728112" cy="1172013"/>
            </a:xfrm>
            <a:prstGeom prst="curvedConnector2">
              <a:avLst/>
            </a:prstGeom>
            <a:ln>
              <a:solidFill>
                <a:srgbClr val="00009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4770120" y="1875406"/>
              <a:ext cx="3840480" cy="310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ubject.charAt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) ==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pattern.charAt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(0)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0700" y="2463166"/>
              <a:ext cx="3312100" cy="508634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(iSub+patternLen-1 &gt;=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 </a:t>
              </a:r>
            </a:p>
            <a:p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||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 != False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558484" y="3148584"/>
              <a:ext cx="1658566" cy="741538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endParaRPr lang="en-US" sz="14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=true</a:t>
              </a:r>
            </a:p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=1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174" name="Curved Connector 173"/>
            <p:cNvCxnSpPr/>
            <p:nvPr/>
          </p:nvCxnSpPr>
          <p:spPr>
            <a:xfrm rot="5400000">
              <a:off x="4807248" y="2292725"/>
              <a:ext cx="907609" cy="72923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9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861994" y="3681984"/>
              <a:ext cx="3840456" cy="312472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subject.charAt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) !=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pattern.charAt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(0)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693050" y="4520184"/>
              <a:ext cx="1658566" cy="269924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 &lt;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89634" y="4606876"/>
              <a:ext cx="1658566" cy="269924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 &gt;=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400800" y="5294688"/>
              <a:ext cx="1658566" cy="520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subject.charAt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iSub+iPat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</a:p>
            <a:p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==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pattern.charAt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67000" y="5818225"/>
              <a:ext cx="669445" cy="30215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break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90600" y="5963509"/>
              <a:ext cx="951939" cy="385475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++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603425" y="5294688"/>
              <a:ext cx="2340175" cy="520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subject.charAt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iSub+iPat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</a:p>
            <a:p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!= 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pattern.charAt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(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132634" y="6203040"/>
              <a:ext cx="1658566" cy="520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=NOTFOUND</a:t>
              </a:r>
            </a:p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=false;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705600" y="6320125"/>
              <a:ext cx="951939" cy="385475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++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0" y="4754880"/>
              <a:ext cx="1614021" cy="29430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return(</a:t>
              </a:r>
              <a:r>
                <a:rPr lang="en-US" sz="1400" b="0" dirty="0" err="1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)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7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21578" y="329184"/>
              <a:ext cx="4005072" cy="310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(1)={subject,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9050" y="76200"/>
              <a:ext cx="6839250" cy="6272920"/>
              <a:chOff x="1066800" y="1291672"/>
              <a:chExt cx="6553198" cy="4870737"/>
            </a:xfrm>
          </p:grpSpPr>
          <p:grpSp>
            <p:nvGrpSpPr>
              <p:cNvPr id="89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1541563"/>
                <a:ext cx="485703" cy="354980"/>
                <a:chOff x="4357" y="1845"/>
                <a:chExt cx="207" cy="155"/>
              </a:xfrm>
            </p:grpSpPr>
            <p:sp>
              <p:nvSpPr>
                <p:cNvPr id="10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45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12" y="1851"/>
                  <a:ext cx="128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93" name="Line 17"/>
              <p:cNvSpPr>
                <a:spLocks noChangeShapeType="1"/>
              </p:cNvSpPr>
              <p:nvPr/>
            </p:nvSpPr>
            <p:spPr bwMode="auto">
              <a:xfrm>
                <a:off x="4151375" y="1291672"/>
                <a:ext cx="0" cy="2613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5" name="Line 17"/>
              <p:cNvSpPr>
                <a:spLocks noChangeShapeType="1"/>
              </p:cNvSpPr>
              <p:nvPr/>
            </p:nvSpPr>
            <p:spPr bwMode="auto">
              <a:xfrm>
                <a:off x="2959831" y="5984802"/>
                <a:ext cx="267591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 flipH="1">
                <a:off x="2915086" y="4795045"/>
                <a:ext cx="2709167" cy="10978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16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170824"/>
                <a:ext cx="485703" cy="375592"/>
                <a:chOff x="4357" y="1800"/>
                <a:chExt cx="207" cy="164"/>
              </a:xfrm>
            </p:grpSpPr>
            <p:sp>
              <p:nvSpPr>
                <p:cNvPr id="11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00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820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4151375" y="1906973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1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797727"/>
                <a:ext cx="485703" cy="359561"/>
                <a:chOff x="4357" y="1746"/>
                <a:chExt cx="207" cy="157"/>
              </a:xfrm>
            </p:grpSpPr>
            <p:sp>
              <p:nvSpPr>
                <p:cNvPr id="122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4" name="Line 17"/>
              <p:cNvSpPr>
                <a:spLocks noChangeShapeType="1"/>
              </p:cNvSpPr>
              <p:nvPr/>
            </p:nvSpPr>
            <p:spPr bwMode="auto">
              <a:xfrm>
                <a:off x="4151375" y="2515210"/>
                <a:ext cx="0" cy="2982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25" name="Line 17"/>
              <p:cNvSpPr>
                <a:spLocks noChangeShapeType="1"/>
              </p:cNvSpPr>
              <p:nvPr/>
            </p:nvSpPr>
            <p:spPr bwMode="auto">
              <a:xfrm flipH="1" flipV="1">
                <a:off x="4296457" y="3130864"/>
                <a:ext cx="528188" cy="247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6" name="Group 18"/>
              <p:cNvGrpSpPr>
                <a:grpSpLocks noChangeAspect="1"/>
              </p:cNvGrpSpPr>
              <p:nvPr/>
            </p:nvGrpSpPr>
            <p:grpSpPr bwMode="auto">
              <a:xfrm>
                <a:off x="4800599" y="3259499"/>
                <a:ext cx="485703" cy="359561"/>
                <a:chOff x="4357" y="1746"/>
                <a:chExt cx="207" cy="157"/>
              </a:xfrm>
            </p:grpSpPr>
            <p:sp>
              <p:nvSpPr>
                <p:cNvPr id="12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4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9" name="Line 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197945" y="3584767"/>
                <a:ext cx="437633" cy="3136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30" name="Group 18"/>
              <p:cNvGrpSpPr>
                <a:grpSpLocks noChangeAspect="1"/>
              </p:cNvGrpSpPr>
              <p:nvPr/>
            </p:nvGrpSpPr>
            <p:grpSpPr bwMode="auto">
              <a:xfrm>
                <a:off x="5562599" y="3825824"/>
                <a:ext cx="485703" cy="359561"/>
                <a:chOff x="4357" y="1746"/>
                <a:chExt cx="207" cy="157"/>
              </a:xfrm>
            </p:grpSpPr>
            <p:sp>
              <p:nvSpPr>
                <p:cNvPr id="131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3" name="Group 18"/>
              <p:cNvGrpSpPr>
                <a:grpSpLocks noChangeAspect="1"/>
              </p:cNvGrpSpPr>
              <p:nvPr/>
            </p:nvGrpSpPr>
            <p:grpSpPr bwMode="auto">
              <a:xfrm>
                <a:off x="5553218" y="4474022"/>
                <a:ext cx="502128" cy="373303"/>
                <a:chOff x="4353" y="1712"/>
                <a:chExt cx="214" cy="163"/>
              </a:xfrm>
            </p:grpSpPr>
            <p:sp>
              <p:nvSpPr>
                <p:cNvPr id="134" name="Oval 5"/>
                <p:cNvSpPr>
                  <a:spLocks noChangeArrowheads="1"/>
                </p:cNvSpPr>
                <p:nvPr/>
              </p:nvSpPr>
              <p:spPr bwMode="auto">
                <a:xfrm>
                  <a:off x="4360" y="1712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3" y="1731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6" name="Group 18"/>
              <p:cNvGrpSpPr>
                <a:grpSpLocks noChangeAspect="1"/>
              </p:cNvGrpSpPr>
              <p:nvPr/>
            </p:nvGrpSpPr>
            <p:grpSpPr bwMode="auto">
              <a:xfrm>
                <a:off x="5638799" y="5802849"/>
                <a:ext cx="485703" cy="359560"/>
                <a:chOff x="4357" y="1793"/>
                <a:chExt cx="207" cy="157"/>
              </a:xfrm>
            </p:grpSpPr>
            <p:sp>
              <p:nvSpPr>
                <p:cNvPr id="13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8" y="1806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8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9" name="Group 18"/>
              <p:cNvGrpSpPr>
                <a:grpSpLocks noChangeAspect="1"/>
              </p:cNvGrpSpPr>
              <p:nvPr/>
            </p:nvGrpSpPr>
            <p:grpSpPr bwMode="auto">
              <a:xfrm>
                <a:off x="7134295" y="5802854"/>
                <a:ext cx="485703" cy="354980"/>
                <a:chOff x="4357" y="1793"/>
                <a:chExt cx="207" cy="155"/>
              </a:xfrm>
            </p:grpSpPr>
            <p:sp>
              <p:nvSpPr>
                <p:cNvPr id="140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43" y="1806"/>
                  <a:ext cx="98" cy="1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9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46" name="Line 17"/>
              <p:cNvSpPr>
                <a:spLocks noChangeShapeType="1"/>
              </p:cNvSpPr>
              <p:nvPr/>
            </p:nvSpPr>
            <p:spPr bwMode="auto">
              <a:xfrm flipH="1" flipV="1">
                <a:off x="6021948" y="4768328"/>
                <a:ext cx="454497" cy="3580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47" name="Group 18"/>
              <p:cNvGrpSpPr>
                <a:grpSpLocks noChangeAspect="1"/>
              </p:cNvGrpSpPr>
              <p:nvPr/>
            </p:nvGrpSpPr>
            <p:grpSpPr bwMode="auto">
              <a:xfrm>
                <a:off x="6372295" y="5083328"/>
                <a:ext cx="485703" cy="359561"/>
                <a:chOff x="4357" y="1746"/>
                <a:chExt cx="207" cy="157"/>
              </a:xfrm>
            </p:grpSpPr>
            <p:sp>
              <p:nvSpPr>
                <p:cNvPr id="14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7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5818631" y="4188491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1" name="Line 17"/>
              <p:cNvSpPr>
                <a:spLocks noChangeShapeType="1"/>
              </p:cNvSpPr>
              <p:nvPr/>
            </p:nvSpPr>
            <p:spPr bwMode="auto">
              <a:xfrm flipH="1" flipV="1">
                <a:off x="6755689" y="5437742"/>
                <a:ext cx="526431" cy="3948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3" name="Line 17"/>
              <p:cNvSpPr>
                <a:spLocks noChangeShapeType="1"/>
              </p:cNvSpPr>
              <p:nvPr/>
            </p:nvSpPr>
            <p:spPr bwMode="auto">
              <a:xfrm flipV="1">
                <a:off x="6055345" y="5437742"/>
                <a:ext cx="447763" cy="425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54" name="Group 18"/>
              <p:cNvGrpSpPr>
                <a:grpSpLocks noChangeAspect="1"/>
              </p:cNvGrpSpPr>
              <p:nvPr/>
            </p:nvGrpSpPr>
            <p:grpSpPr bwMode="auto">
              <a:xfrm>
                <a:off x="2474128" y="5789094"/>
                <a:ext cx="485703" cy="373300"/>
                <a:chOff x="4224" y="1787"/>
                <a:chExt cx="207" cy="163"/>
              </a:xfrm>
            </p:grpSpPr>
            <p:sp>
              <p:nvSpPr>
                <p:cNvPr id="1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284" y="1805"/>
                  <a:ext cx="141" cy="14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10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5" name="Oval 5"/>
                <p:cNvSpPr>
                  <a:spLocks noChangeArrowheads="1"/>
                </p:cNvSpPr>
                <p:nvPr/>
              </p:nvSpPr>
              <p:spPr bwMode="auto">
                <a:xfrm>
                  <a:off x="4224" y="1787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57" name="Group 18"/>
              <p:cNvGrpSpPr>
                <a:grpSpLocks noChangeAspect="1"/>
              </p:cNvGrpSpPr>
              <p:nvPr/>
            </p:nvGrpSpPr>
            <p:grpSpPr bwMode="auto">
              <a:xfrm>
                <a:off x="1066800" y="4571994"/>
                <a:ext cx="490396" cy="359560"/>
                <a:chOff x="4357" y="1746"/>
                <a:chExt cx="209" cy="157"/>
              </a:xfrm>
            </p:grpSpPr>
            <p:sp>
              <p:nvSpPr>
                <p:cNvPr id="15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5" cy="15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89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cxnSp>
            <p:nvCxnSpPr>
              <p:cNvPr id="6" name="Elbow Connector 5"/>
              <p:cNvCxnSpPr>
                <a:stCxn id="122" idx="2"/>
                <a:endCxn id="158" idx="0"/>
              </p:cNvCxnSpPr>
              <p:nvPr/>
            </p:nvCxnSpPr>
            <p:spPr>
              <a:xfrm rot="10800000" flipV="1">
                <a:off x="1307306" y="2975216"/>
                <a:ext cx="2595313" cy="1596777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Elbow Connector 159"/>
              <p:cNvCxnSpPr>
                <a:stCxn id="127" idx="3"/>
                <a:endCxn id="155" idx="0"/>
              </p:cNvCxnSpPr>
              <p:nvPr/>
            </p:nvCxnSpPr>
            <p:spPr>
              <a:xfrm rot="5400000">
                <a:off x="2681054" y="3598420"/>
                <a:ext cx="2226600" cy="2154749"/>
              </a:xfrm>
              <a:prstGeom prst="bentConnector3">
                <a:avLst>
                  <a:gd name="adj1" fmla="val -206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Elbow Connector 160"/>
              <p:cNvCxnSpPr>
                <a:stCxn id="140" idx="6"/>
                <a:endCxn id="134" idx="6"/>
              </p:cNvCxnSpPr>
              <p:nvPr/>
            </p:nvCxnSpPr>
            <p:spPr>
              <a:xfrm flipH="1" flipV="1">
                <a:off x="6055346" y="4651513"/>
                <a:ext cx="1564652" cy="1328836"/>
              </a:xfrm>
              <a:prstGeom prst="bentConnector3">
                <a:avLst>
                  <a:gd name="adj1" fmla="val -100972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Elbow Connector 161"/>
              <p:cNvCxnSpPr>
                <a:stCxn id="155" idx="4"/>
                <a:endCxn id="122" idx="6"/>
              </p:cNvCxnSpPr>
              <p:nvPr/>
            </p:nvCxnSpPr>
            <p:spPr>
              <a:xfrm rot="5400000" flipH="1" flipV="1">
                <a:off x="1968222" y="3723974"/>
                <a:ext cx="3168855" cy="1671342"/>
              </a:xfrm>
              <a:prstGeom prst="bentConnector4">
                <a:avLst>
                  <a:gd name="adj1" fmla="val -11321"/>
                  <a:gd name="adj2" fmla="val 397525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Rectangle 167"/>
            <p:cNvSpPr/>
            <p:nvPr/>
          </p:nvSpPr>
          <p:spPr>
            <a:xfrm>
              <a:off x="0" y="2369913"/>
              <a:ext cx="5652350" cy="29708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use(3,11)=use(3,4)={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562600" y="3298681"/>
              <a:ext cx="282351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(5)={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use(5)={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90600" y="3048000"/>
              <a:ext cx="3840456" cy="312472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se(4,10)=use(4,5)={subject,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13434" y="4606875"/>
              <a:ext cx="4706566" cy="278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use(6,10)=use(6,7)={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67000" y="5818225"/>
              <a:ext cx="669445" cy="30215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break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0" y="4754880"/>
              <a:ext cx="1614021" cy="29430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use(11)={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1578" y="1034003"/>
              <a:ext cx="4005072" cy="71859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(2)={NOTFOUND,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</a:p>
            <a:p>
              <a:pPr marL="808038"/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pPr marL="808038" indent="-788988"/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use(2)={subject,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83477" y="5423998"/>
              <a:ext cx="4706566" cy="278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use(7,8)=use(7,9)={subject, pattern,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36334" y="6172200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(9)={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use(9)={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42938" y="6270481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(8)={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use(8)={NOTFOUND}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8334" y="6019800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(10)={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use(10)={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Categorizing DU-Paths</a:t>
            </a:r>
            <a:endParaRPr lang="en-US" dirty="0"/>
          </a:p>
        </p:txBody>
      </p:sp>
      <p:sp>
        <p:nvSpPr>
          <p:cNvPr id="81" name="Content Placeholder 22"/>
          <p:cNvSpPr txBox="1">
            <a:spLocks/>
          </p:cNvSpPr>
          <p:nvPr/>
        </p:nvSpPr>
        <p:spPr>
          <a:xfrm>
            <a:off x="182880" y="990600"/>
            <a:ext cx="8839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smtClean="0"/>
              <a:t>The core </a:t>
            </a:r>
            <a:r>
              <a:rPr lang="en-US" sz="2200" b="0" dirty="0"/>
              <a:t>of data flow </a:t>
            </a:r>
            <a:r>
              <a:rPr lang="en-US" sz="2200" b="0" dirty="0" smtClean="0"/>
              <a:t>testing – </a:t>
            </a:r>
            <a:r>
              <a:rPr lang="en-US" sz="2200" b="0" dirty="0"/>
              <a:t>allowing definitions to flow to uses</a:t>
            </a:r>
            <a:endParaRPr lang="en-US" sz="2200" b="0" dirty="0" smtClean="0"/>
          </a:p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smtClean="0"/>
              <a:t>The test criteria for data flow will be defined as sets of du-paths. Thus, we first categorize the du-paths according to:</a:t>
            </a:r>
          </a:p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err="1" smtClean="0">
                <a:solidFill>
                  <a:srgbClr val="FFFF00"/>
                </a:solidFill>
              </a:rPr>
              <a:t>def</a:t>
            </a:r>
            <a:r>
              <a:rPr lang="en-US" sz="2200" b="0" dirty="0" smtClean="0">
                <a:solidFill>
                  <a:srgbClr val="FFFF00"/>
                </a:solidFill>
              </a:rPr>
              <a:t>-path set</a:t>
            </a:r>
            <a:endParaRPr lang="en-US" sz="2200" b="0" dirty="0" smtClean="0"/>
          </a:p>
          <a:p>
            <a:pPr marL="692150" lvl="2" indent="-250825" fontAlgn="auto">
              <a:spcBef>
                <a:spcPts val="700"/>
              </a:spcBef>
            </a:pPr>
            <a:r>
              <a:rPr lang="en-US" b="0" dirty="0">
                <a:solidFill>
                  <a:srgbClr val="FFFF00"/>
                </a:solidFill>
              </a:rPr>
              <a:t>du(</a:t>
            </a:r>
            <a:r>
              <a:rPr lang="en-US" b="0" i="1" dirty="0" err="1">
                <a:solidFill>
                  <a:srgbClr val="FFFF00"/>
                </a:solidFill>
              </a:rPr>
              <a:t>n</a:t>
            </a:r>
            <a:r>
              <a:rPr lang="en-US" b="0" i="1" baseline="-25000" dirty="0" err="1">
                <a:solidFill>
                  <a:srgbClr val="FFFF00"/>
                </a:solidFill>
              </a:rPr>
              <a:t>i</a:t>
            </a:r>
            <a:r>
              <a:rPr lang="en-US" b="0" dirty="0">
                <a:solidFill>
                  <a:srgbClr val="FFFF00"/>
                </a:solidFill>
              </a:rPr>
              <a:t>, </a:t>
            </a:r>
            <a:r>
              <a:rPr lang="en-US" b="0" i="1" dirty="0" smtClean="0">
                <a:solidFill>
                  <a:srgbClr val="FFFF00"/>
                </a:solidFill>
              </a:rPr>
              <a:t>v</a:t>
            </a:r>
            <a:r>
              <a:rPr lang="en-US" b="0" dirty="0" smtClean="0">
                <a:solidFill>
                  <a:srgbClr val="FFFF00"/>
                </a:solidFill>
              </a:rPr>
              <a:t>): </a:t>
            </a:r>
            <a:r>
              <a:rPr lang="en-US" b="0" dirty="0" smtClean="0"/>
              <a:t>All simple paths </a:t>
            </a:r>
            <a:r>
              <a:rPr lang="en-US" b="0" dirty="0" err="1" smtClean="0"/>
              <a:t>w.r.t</a:t>
            </a:r>
            <a:r>
              <a:rPr lang="en-US" b="0" dirty="0" smtClean="0"/>
              <a:t>. a given variable </a:t>
            </a:r>
            <a:r>
              <a:rPr lang="en-US" b="0" i="1" dirty="0" smtClean="0"/>
              <a:t>v</a:t>
            </a:r>
            <a:r>
              <a:rPr lang="en-US" b="0" dirty="0" smtClean="0"/>
              <a:t> defined in a given node</a:t>
            </a:r>
            <a:endParaRPr lang="en-US" b="0" dirty="0" smtClean="0">
              <a:solidFill>
                <a:srgbClr val="FFFF00"/>
              </a:solidFill>
            </a:endParaRPr>
          </a:p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err="1" smtClean="0">
                <a:solidFill>
                  <a:srgbClr val="FFFF00"/>
                </a:solidFill>
              </a:rPr>
              <a:t>def</a:t>
            </a:r>
            <a:r>
              <a:rPr lang="en-US" sz="2200" b="0" dirty="0" smtClean="0">
                <a:solidFill>
                  <a:srgbClr val="FFFF00"/>
                </a:solidFill>
              </a:rPr>
              <a:t>-pair set</a:t>
            </a:r>
            <a:endParaRPr lang="en-US" sz="2200" b="0" dirty="0"/>
          </a:p>
          <a:p>
            <a:pPr marL="692150" lvl="2" indent="-250825" fontAlgn="auto">
              <a:spcBef>
                <a:spcPts val="700"/>
              </a:spcBef>
            </a:pPr>
            <a:r>
              <a:rPr lang="en-US" b="0" dirty="0">
                <a:solidFill>
                  <a:srgbClr val="FFFF00"/>
                </a:solidFill>
              </a:rPr>
              <a:t>du(</a:t>
            </a:r>
            <a:r>
              <a:rPr lang="en-US" b="0" i="1" dirty="0" err="1">
                <a:solidFill>
                  <a:srgbClr val="FFFF00"/>
                </a:solidFill>
              </a:rPr>
              <a:t>n</a:t>
            </a:r>
            <a:r>
              <a:rPr lang="en-US" b="0" i="1" baseline="-25000" dirty="0" err="1">
                <a:solidFill>
                  <a:srgbClr val="FFFF00"/>
                </a:solidFill>
              </a:rPr>
              <a:t>i</a:t>
            </a:r>
            <a:r>
              <a:rPr lang="en-US" b="0" dirty="0">
                <a:solidFill>
                  <a:srgbClr val="FFFF00"/>
                </a:solidFill>
              </a:rPr>
              <a:t>, </a:t>
            </a:r>
            <a:r>
              <a:rPr lang="en-US" b="0" i="1" dirty="0" err="1">
                <a:solidFill>
                  <a:srgbClr val="FFFF00"/>
                </a:solidFill>
              </a:rPr>
              <a:t>n</a:t>
            </a:r>
            <a:r>
              <a:rPr lang="en-US" b="0" i="1" baseline="-25000" dirty="0" err="1">
                <a:solidFill>
                  <a:srgbClr val="FFFF00"/>
                </a:solidFill>
              </a:rPr>
              <a:t>j</a:t>
            </a:r>
            <a:r>
              <a:rPr lang="en-US" b="0" dirty="0">
                <a:solidFill>
                  <a:srgbClr val="FFFF00"/>
                </a:solidFill>
              </a:rPr>
              <a:t>, </a:t>
            </a:r>
            <a:r>
              <a:rPr lang="en-US" b="0" i="1" dirty="0" smtClean="0">
                <a:solidFill>
                  <a:srgbClr val="FFFF00"/>
                </a:solidFill>
              </a:rPr>
              <a:t>v</a:t>
            </a:r>
            <a:r>
              <a:rPr lang="en-US" b="0" dirty="0" smtClean="0">
                <a:solidFill>
                  <a:srgbClr val="FFFF00"/>
                </a:solidFill>
              </a:rPr>
              <a:t>): </a:t>
            </a:r>
            <a:r>
              <a:rPr lang="en-US" b="0" dirty="0" smtClean="0"/>
              <a:t>All simple paths </a:t>
            </a:r>
            <a:r>
              <a:rPr lang="en-US" b="0" dirty="0" err="1" smtClean="0"/>
              <a:t>w.r.t</a:t>
            </a:r>
            <a:r>
              <a:rPr lang="en-US" b="0" dirty="0" smtClean="0"/>
              <a:t>. a given variable </a:t>
            </a:r>
            <a:r>
              <a:rPr lang="en-US" b="0" i="1" dirty="0" smtClean="0"/>
              <a:t>v</a:t>
            </a:r>
            <a:r>
              <a:rPr lang="en-US" b="0" dirty="0" smtClean="0"/>
              <a:t> from a given definition (</a:t>
            </a:r>
            <a:r>
              <a:rPr lang="en-US" b="0" i="1" dirty="0" err="1" smtClean="0"/>
              <a:t>n</a:t>
            </a:r>
            <a:r>
              <a:rPr lang="en-US" b="0" i="1" baseline="-25000" dirty="0" err="1" smtClean="0"/>
              <a:t>i</a:t>
            </a:r>
            <a:r>
              <a:rPr lang="en-US" b="0" dirty="0" smtClean="0"/>
              <a:t>) to a given use (</a:t>
            </a:r>
            <a:r>
              <a:rPr lang="en-US" b="0" i="1" dirty="0" err="1" smtClean="0"/>
              <a:t>n</a:t>
            </a:r>
            <a:r>
              <a:rPr lang="en-US" b="0" i="1" baseline="-25000" dirty="0" err="1" smtClean="0"/>
              <a:t>j</a:t>
            </a:r>
            <a:r>
              <a:rPr lang="en-US" b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DU-Paths</a:t>
            </a:r>
            <a:endParaRPr lang="en-US" dirty="0"/>
          </a:p>
        </p:txBody>
      </p:sp>
      <p:sp>
        <p:nvSpPr>
          <p:cNvPr id="81" name="Content Placeholder 22"/>
          <p:cNvSpPr txBox="1">
            <a:spLocks/>
          </p:cNvSpPr>
          <p:nvPr/>
        </p:nvSpPr>
        <p:spPr>
          <a:xfrm>
            <a:off x="182880" y="990600"/>
            <a:ext cx="8839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smtClean="0"/>
              <a:t>Consider </a:t>
            </a:r>
            <a:r>
              <a:rPr lang="en-US" sz="2200" b="0" dirty="0" err="1" smtClean="0"/>
              <a:t>iSub</a:t>
            </a:r>
            <a:r>
              <a:rPr lang="en-US" sz="2200" b="0" dirty="0" smtClean="0"/>
              <a:t>, categorize </a:t>
            </a:r>
            <a:r>
              <a:rPr lang="en-US" sz="2200" b="0" dirty="0" err="1" smtClean="0"/>
              <a:t>def</a:t>
            </a:r>
            <a:r>
              <a:rPr lang="en-US" sz="2200" b="0" dirty="0" smtClean="0"/>
              <a:t>-path sets and </a:t>
            </a:r>
            <a:r>
              <a:rPr lang="en-US" sz="2200" b="0" dirty="0" err="1" smtClean="0"/>
              <a:t>def</a:t>
            </a:r>
            <a:r>
              <a:rPr lang="en-US" sz="2200" b="0" dirty="0" smtClean="0"/>
              <a:t>-pair sets</a:t>
            </a:r>
          </a:p>
        </p:txBody>
      </p:sp>
      <p:sp>
        <p:nvSpPr>
          <p:cNvPr id="4" name="Content Placeholder 22"/>
          <p:cNvSpPr txBox="1">
            <a:spLocks/>
          </p:cNvSpPr>
          <p:nvPr/>
        </p:nvSpPr>
        <p:spPr>
          <a:xfrm>
            <a:off x="228600" y="1600200"/>
            <a:ext cx="879348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err="1" smtClean="0">
                <a:solidFill>
                  <a:srgbClr val="FFFF00"/>
                </a:solidFill>
              </a:rPr>
              <a:t>def</a:t>
            </a:r>
            <a:r>
              <a:rPr lang="en-US" sz="2200" b="0" dirty="0" smtClean="0">
                <a:solidFill>
                  <a:srgbClr val="FFFF00"/>
                </a:solidFill>
              </a:rPr>
              <a:t>-path sets</a:t>
            </a:r>
            <a:endParaRPr lang="en-US" sz="2200" b="0" dirty="0" smtClean="0"/>
          </a:p>
          <a:p>
            <a:pPr marL="2405063" lvl="2" indent="-2174875" fontAlgn="auto">
              <a:spcBef>
                <a:spcPts val="700"/>
              </a:spcBef>
              <a:buNone/>
            </a:pPr>
            <a:r>
              <a:rPr lang="en-US" b="0" dirty="0" smtClean="0"/>
              <a:t>du(10, </a:t>
            </a:r>
            <a:r>
              <a:rPr lang="en-US" b="0" dirty="0" err="1" smtClean="0"/>
              <a:t>iSub</a:t>
            </a:r>
            <a:r>
              <a:rPr lang="en-US" b="0" dirty="0" smtClean="0"/>
              <a:t>) = {[10,3,4], [10,3,4,5], [10,3,4,5,6,7,8], [10,3,4,5,6,7,9], [10,3,4,5,6,10], [10,3,4,5,6,7,8,10], [10,3,4,10], [10,3,11]} </a:t>
            </a:r>
            <a:endParaRPr lang="en-US" b="0" dirty="0" smtClean="0">
              <a:solidFill>
                <a:srgbClr val="FFFF00"/>
              </a:solidFill>
            </a:endParaRPr>
          </a:p>
        </p:txBody>
      </p:sp>
      <p:sp>
        <p:nvSpPr>
          <p:cNvPr id="6" name="Content Placeholder 22"/>
          <p:cNvSpPr txBox="1">
            <a:spLocks/>
          </p:cNvSpPr>
          <p:nvPr/>
        </p:nvSpPr>
        <p:spPr>
          <a:xfrm>
            <a:off x="228600" y="3117714"/>
            <a:ext cx="8793480" cy="3435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err="1" smtClean="0">
                <a:solidFill>
                  <a:srgbClr val="FFFF00"/>
                </a:solidFill>
              </a:rPr>
              <a:t>def</a:t>
            </a:r>
            <a:r>
              <a:rPr lang="en-US" sz="2200" b="0" dirty="0" smtClean="0">
                <a:solidFill>
                  <a:srgbClr val="FFFF00"/>
                </a:solidFill>
              </a:rPr>
              <a:t>-pair sets</a:t>
            </a:r>
            <a:endParaRPr lang="en-US" sz="2200" b="0" dirty="0" smtClean="0"/>
          </a:p>
          <a:p>
            <a:pPr marL="2405063" lvl="2" indent="-2174875" fontAlgn="auto">
              <a:lnSpc>
                <a:spcPct val="90000"/>
              </a:lnSpc>
              <a:spcBef>
                <a:spcPts val="700"/>
              </a:spcBef>
              <a:buNone/>
            </a:pPr>
            <a:r>
              <a:rPr lang="en-US" b="0" dirty="0" smtClean="0"/>
              <a:t>du(10, 4, </a:t>
            </a:r>
            <a:r>
              <a:rPr lang="en-US" b="0" dirty="0" err="1" smtClean="0"/>
              <a:t>iSub</a:t>
            </a:r>
            <a:r>
              <a:rPr lang="en-US" b="0" dirty="0" smtClean="0"/>
              <a:t>) = {[10,3,4]}</a:t>
            </a:r>
          </a:p>
          <a:p>
            <a:pPr marL="2405063" lvl="2" indent="-2174875" fontAlgn="auto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b="0" dirty="0" smtClean="0"/>
              <a:t>du(10, 5, </a:t>
            </a:r>
            <a:r>
              <a:rPr lang="en-US" b="0" dirty="0" err="1" smtClean="0"/>
              <a:t>iSub</a:t>
            </a:r>
            <a:r>
              <a:rPr lang="en-US" b="0" dirty="0" smtClean="0"/>
              <a:t>) = {[10,3,4,5]}</a:t>
            </a:r>
          </a:p>
          <a:p>
            <a:pPr marL="2405063" lvl="2" indent="-2174875" fontAlgn="auto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b="0" dirty="0"/>
              <a:t>d</a:t>
            </a:r>
            <a:r>
              <a:rPr lang="en-US" b="0" dirty="0" smtClean="0"/>
              <a:t>u(10, 8, </a:t>
            </a:r>
            <a:r>
              <a:rPr lang="en-US" b="0" dirty="0" err="1" smtClean="0"/>
              <a:t>iSub</a:t>
            </a:r>
            <a:r>
              <a:rPr lang="en-US" b="0" dirty="0" smtClean="0"/>
              <a:t>) = {[10,3,4,5,6,7,8]}</a:t>
            </a:r>
          </a:p>
          <a:p>
            <a:pPr marL="2405063" lvl="2" indent="-2174875" fontAlgn="auto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b="0" dirty="0"/>
              <a:t>du(10, </a:t>
            </a:r>
            <a:r>
              <a:rPr lang="en-US" b="0" dirty="0" smtClean="0"/>
              <a:t>9, </a:t>
            </a:r>
            <a:r>
              <a:rPr lang="en-US" b="0" dirty="0" err="1"/>
              <a:t>iSub</a:t>
            </a:r>
            <a:r>
              <a:rPr lang="en-US" b="0" dirty="0"/>
              <a:t>) = {</a:t>
            </a:r>
            <a:r>
              <a:rPr lang="en-US" b="0" dirty="0" smtClean="0"/>
              <a:t>[10,3,4,5,6,7,9]}</a:t>
            </a:r>
          </a:p>
          <a:p>
            <a:pPr marL="2867025" lvl="2" indent="-2636838" fontAlgn="auto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b="0" dirty="0"/>
              <a:t>du(10, </a:t>
            </a:r>
            <a:r>
              <a:rPr lang="en-US" b="0" dirty="0" smtClean="0"/>
              <a:t>10, </a:t>
            </a:r>
            <a:r>
              <a:rPr lang="en-US" b="0" dirty="0" err="1"/>
              <a:t>iSub</a:t>
            </a:r>
            <a:r>
              <a:rPr lang="en-US" b="0" dirty="0"/>
              <a:t>) = </a:t>
            </a:r>
            <a:r>
              <a:rPr lang="en-US" b="0" dirty="0" smtClean="0"/>
              <a:t>{[10,3,4,5,6,10], [10,3,4,5,6,7,8,10], [10,3,4,10]}</a:t>
            </a:r>
          </a:p>
          <a:p>
            <a:pPr marL="2405063" lvl="2" indent="-2174875" fontAlgn="auto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b="0" dirty="0"/>
              <a:t>du(10, </a:t>
            </a:r>
            <a:r>
              <a:rPr lang="en-US" b="0" dirty="0" smtClean="0"/>
              <a:t>11, </a:t>
            </a:r>
            <a:r>
              <a:rPr lang="en-US" b="0" dirty="0" err="1"/>
              <a:t>iSub</a:t>
            </a:r>
            <a:r>
              <a:rPr lang="en-US" b="0" dirty="0"/>
              <a:t>) = </a:t>
            </a:r>
            <a:r>
              <a:rPr lang="en-US" b="0" dirty="0" smtClean="0"/>
              <a:t>{[10,3,11]} 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Touring DU-Paths</a:t>
            </a:r>
            <a:endParaRPr lang="en-US" dirty="0"/>
          </a:p>
        </p:txBody>
      </p:sp>
      <p:sp>
        <p:nvSpPr>
          <p:cNvPr id="81" name="Content Placeholder 22"/>
          <p:cNvSpPr txBox="1">
            <a:spLocks/>
          </p:cNvSpPr>
          <p:nvPr/>
        </p:nvSpPr>
        <p:spPr>
          <a:xfrm>
            <a:off x="182880" y="990599"/>
            <a:ext cx="8839200" cy="150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smtClean="0"/>
              <a:t>A test path p </a:t>
            </a:r>
            <a:r>
              <a:rPr lang="en-US" sz="2200" b="0" dirty="0" smtClean="0">
                <a:solidFill>
                  <a:srgbClr val="FFFF00"/>
                </a:solidFill>
              </a:rPr>
              <a:t>du-tours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subpath</a:t>
            </a:r>
            <a:r>
              <a:rPr lang="en-US" sz="2200" b="0" dirty="0" smtClean="0"/>
              <a:t> </a:t>
            </a:r>
            <a:r>
              <a:rPr lang="en-US" sz="2200" b="0" i="1" dirty="0" smtClean="0"/>
              <a:t>d</a:t>
            </a:r>
            <a:r>
              <a:rPr lang="en-US" sz="2200" b="0" dirty="0" smtClean="0"/>
              <a:t> with respect to </a:t>
            </a:r>
            <a:r>
              <a:rPr lang="en-US" sz="2200" b="0" i="1" dirty="0" smtClean="0"/>
              <a:t>v</a:t>
            </a:r>
            <a:r>
              <a:rPr lang="en-US" sz="2200" b="0" dirty="0" smtClean="0"/>
              <a:t> if </a:t>
            </a:r>
            <a:r>
              <a:rPr lang="en-US" sz="2200" b="0" i="1" dirty="0" smtClean="0"/>
              <a:t>p</a:t>
            </a:r>
            <a:r>
              <a:rPr lang="en-US" sz="2200" b="0" dirty="0" smtClean="0"/>
              <a:t> tours </a:t>
            </a:r>
            <a:r>
              <a:rPr lang="en-US" sz="2200" b="0" i="1" dirty="0" smtClean="0"/>
              <a:t>d</a:t>
            </a:r>
            <a:r>
              <a:rPr lang="en-US" sz="2200" b="0" dirty="0" smtClean="0"/>
              <a:t> and the </a:t>
            </a:r>
            <a:r>
              <a:rPr lang="en-US" sz="2200" b="0" dirty="0" err="1" smtClean="0"/>
              <a:t>subpath</a:t>
            </a:r>
            <a:r>
              <a:rPr lang="en-US" sz="2200" b="0" dirty="0" smtClean="0"/>
              <a:t> taken is </a:t>
            </a:r>
            <a:r>
              <a:rPr lang="en-US" sz="2200" b="0" dirty="0" err="1" smtClean="0">
                <a:solidFill>
                  <a:srgbClr val="FFFF00"/>
                </a:solidFill>
              </a:rPr>
              <a:t>def</a:t>
            </a:r>
            <a:r>
              <a:rPr lang="en-US" sz="2200" b="0" dirty="0" smtClean="0">
                <a:solidFill>
                  <a:srgbClr val="FFFF00"/>
                </a:solidFill>
              </a:rPr>
              <a:t>-clear</a:t>
            </a:r>
            <a:r>
              <a:rPr lang="en-US" sz="2200" b="0" dirty="0" smtClean="0"/>
              <a:t> with respect to </a:t>
            </a:r>
            <a:r>
              <a:rPr lang="en-US" sz="2200" b="0" i="1" dirty="0" smtClean="0"/>
              <a:t>v</a:t>
            </a:r>
          </a:p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err="1" smtClean="0">
                <a:solidFill>
                  <a:srgbClr val="FFFF00"/>
                </a:solidFill>
              </a:rPr>
              <a:t>Sidetrips</a:t>
            </a:r>
            <a:r>
              <a:rPr lang="en-US" sz="2200" b="0" dirty="0" smtClean="0">
                <a:solidFill>
                  <a:srgbClr val="FFFF00"/>
                </a:solidFill>
              </a:rPr>
              <a:t> </a:t>
            </a:r>
            <a:r>
              <a:rPr lang="en-US" sz="2200" b="0" dirty="0" smtClean="0"/>
              <a:t>can be used, just as with previous touring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09600" y="3173289"/>
            <a:ext cx="3810001" cy="1412875"/>
            <a:chOff x="503" y="2966"/>
            <a:chExt cx="2738" cy="909"/>
          </a:xfrm>
          <a:noFill/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6" name="Text Box 9"/>
              <p:cNvSpPr txBox="1">
                <a:spLocks noChangeArrowheads="1"/>
              </p:cNvSpPr>
              <p:nvPr/>
            </p:nvSpPr>
            <p:spPr bwMode="auto">
              <a:xfrm>
                <a:off x="4385" y="1769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33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03" y="2710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30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31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0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27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353" y="3645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4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9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01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0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1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04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7" name="Group 43"/>
          <p:cNvGrpSpPr>
            <a:grpSpLocks/>
          </p:cNvGrpSpPr>
          <p:nvPr/>
        </p:nvGrpSpPr>
        <p:grpSpPr bwMode="auto">
          <a:xfrm>
            <a:off x="457200" y="2803401"/>
            <a:ext cx="3638550" cy="2152651"/>
            <a:chOff x="247" y="2726"/>
            <a:chExt cx="2292" cy="1356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47" y="3014"/>
              <a:ext cx="69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X = 42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735" y="3849"/>
              <a:ext cx="7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X-8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1783" y="2726"/>
              <a:ext cx="75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X*2</a:t>
              </a:r>
            </a:p>
          </p:txBody>
        </p:sp>
      </p:grpSp>
      <p:sp>
        <p:nvSpPr>
          <p:cNvPr id="43" name="Content Placeholder 22"/>
          <p:cNvSpPr txBox="1">
            <a:spLocks/>
          </p:cNvSpPr>
          <p:nvPr/>
        </p:nvSpPr>
        <p:spPr>
          <a:xfrm>
            <a:off x="4876800" y="2574619"/>
            <a:ext cx="3886200" cy="187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smtClean="0">
                <a:solidFill>
                  <a:srgbClr val="FFFF00"/>
                </a:solidFill>
              </a:rPr>
              <a:t>du-path sets</a:t>
            </a:r>
            <a:endParaRPr lang="en-US" sz="2200" b="0" dirty="0" smtClean="0"/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smtClean="0"/>
              <a:t>du(1, X) = {[1,2,4,5], </a:t>
            </a:r>
          </a:p>
          <a:p>
            <a:pPr marL="2057400" lvl="2" indent="0" fontAlgn="auto">
              <a:spcBef>
                <a:spcPts val="0"/>
              </a:spcBef>
              <a:buNone/>
            </a:pPr>
            <a:r>
              <a:rPr lang="en-US" b="0" dirty="0" smtClean="0"/>
              <a:t>[1,3,4,5], [1,2,4,6], [1,3,4,6]}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648200" y="2574619"/>
            <a:ext cx="0" cy="381000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48200" y="4422652"/>
            <a:ext cx="4334256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2"/>
          <p:cNvSpPr txBox="1">
            <a:spLocks/>
          </p:cNvSpPr>
          <p:nvPr/>
        </p:nvSpPr>
        <p:spPr>
          <a:xfrm>
            <a:off x="4876800" y="4432783"/>
            <a:ext cx="4105656" cy="187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smtClean="0">
                <a:solidFill>
                  <a:srgbClr val="FFFF00"/>
                </a:solidFill>
              </a:rPr>
              <a:t>du-pair sets</a:t>
            </a:r>
            <a:endParaRPr lang="en-US" sz="2200" b="0" dirty="0" smtClean="0"/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smtClean="0"/>
              <a:t>du(1, 5, X) = {[1,2,4,5], </a:t>
            </a:r>
          </a:p>
          <a:p>
            <a:pPr marL="2289175" lvl="2" indent="0" fontAlgn="auto">
              <a:spcBef>
                <a:spcPts val="0"/>
              </a:spcBef>
              <a:buNone/>
            </a:pPr>
            <a:r>
              <a:rPr lang="en-US" b="0" dirty="0" smtClean="0"/>
              <a:t>[1,3,4,5]} </a:t>
            </a:r>
          </a:p>
          <a:p>
            <a:pPr marL="460375" lvl="2" indent="-230188" fontAlgn="auto">
              <a:spcBef>
                <a:spcPts val="0"/>
              </a:spcBef>
            </a:pPr>
            <a:r>
              <a:rPr lang="en-US" b="0" dirty="0"/>
              <a:t>du(1, </a:t>
            </a:r>
            <a:r>
              <a:rPr lang="en-US" b="0" dirty="0" smtClean="0"/>
              <a:t>6, </a:t>
            </a:r>
            <a:r>
              <a:rPr lang="en-US" b="0" dirty="0"/>
              <a:t>X) = </a:t>
            </a:r>
            <a:r>
              <a:rPr lang="en-US" b="0" dirty="0" smtClean="0"/>
              <a:t>[1,2,4,6], </a:t>
            </a:r>
          </a:p>
          <a:p>
            <a:pPr marL="2289175" lvl="2" indent="0" fontAlgn="auto">
              <a:spcBef>
                <a:spcPts val="0"/>
              </a:spcBef>
              <a:buNone/>
            </a:pPr>
            <a:r>
              <a:rPr lang="en-US" b="0" dirty="0" smtClean="0"/>
              <a:t>[1,3,4,6]}</a:t>
            </a:r>
          </a:p>
        </p:txBody>
      </p:sp>
      <p:sp>
        <p:nvSpPr>
          <p:cNvPr id="49" name="Content Placeholder 22"/>
          <p:cNvSpPr txBox="1">
            <a:spLocks/>
          </p:cNvSpPr>
          <p:nvPr/>
        </p:nvSpPr>
        <p:spPr>
          <a:xfrm>
            <a:off x="304800" y="5334000"/>
            <a:ext cx="426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000" b="0" dirty="0" smtClean="0"/>
              <a:t>Test path [1,2,4,5,7] </a:t>
            </a:r>
            <a:r>
              <a:rPr lang="en-US" sz="2000" b="0" smtClean="0"/>
              <a:t>du-tours du-path [1,2,4,5]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59984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Coverage Criteria</a:t>
            </a:r>
            <a:endParaRPr lang="en-US" dirty="0"/>
          </a:p>
        </p:txBody>
      </p:sp>
      <p:sp>
        <p:nvSpPr>
          <p:cNvPr id="81" name="Content Placeholder 22"/>
          <p:cNvSpPr txBox="1">
            <a:spLocks/>
          </p:cNvSpPr>
          <p:nvPr/>
        </p:nvSpPr>
        <p:spPr>
          <a:xfrm>
            <a:off x="182880" y="9906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All-</a:t>
            </a:r>
            <a:r>
              <a:rPr lang="en-US" sz="2200" b="0" dirty="0" err="1" smtClean="0">
                <a:solidFill>
                  <a:srgbClr val="FFFF00"/>
                </a:solidFill>
              </a:rPr>
              <a:t>Defs</a:t>
            </a:r>
            <a:r>
              <a:rPr lang="en-US" sz="2200" b="0" dirty="0" smtClean="0">
                <a:solidFill>
                  <a:srgbClr val="FFFF00"/>
                </a:solidFill>
              </a:rPr>
              <a:t> Coverage (ADC)</a:t>
            </a:r>
            <a:endParaRPr lang="en-US" sz="2200" b="0" dirty="0" smtClean="0"/>
          </a:p>
          <a:p>
            <a:pPr marL="692150" lvl="2" indent="-250825" fontAlgn="auto">
              <a:spcBef>
                <a:spcPts val="700"/>
              </a:spcBef>
            </a:pPr>
            <a:r>
              <a:rPr lang="en-US" b="0" dirty="0" smtClean="0"/>
              <a:t>Use every </a:t>
            </a:r>
            <a:r>
              <a:rPr lang="en-US" b="0" dirty="0" err="1" smtClean="0"/>
              <a:t>def</a:t>
            </a:r>
            <a:endParaRPr lang="en-US" b="0" dirty="0" smtClean="0"/>
          </a:p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All-Uses Coverage (AUC)</a:t>
            </a:r>
            <a:endParaRPr lang="en-US" sz="2200" b="0" dirty="0"/>
          </a:p>
          <a:p>
            <a:pPr marL="692150" lvl="2" indent="-250825" fontAlgn="auto">
              <a:spcBef>
                <a:spcPts val="700"/>
              </a:spcBef>
            </a:pPr>
            <a:r>
              <a:rPr lang="en-US" b="0" dirty="0" smtClean="0"/>
              <a:t>Get to every use</a:t>
            </a:r>
          </a:p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All-du-Paths </a:t>
            </a:r>
            <a:r>
              <a:rPr lang="en-US" sz="2200" b="0" dirty="0">
                <a:solidFill>
                  <a:srgbClr val="FFFF00"/>
                </a:solidFill>
              </a:rPr>
              <a:t>Coverage (</a:t>
            </a:r>
            <a:r>
              <a:rPr lang="en-US" sz="2200" b="0" dirty="0" smtClean="0">
                <a:solidFill>
                  <a:srgbClr val="FFFF00"/>
                </a:solidFill>
              </a:rPr>
              <a:t>ADUPC</a:t>
            </a:r>
            <a:r>
              <a:rPr lang="en-US" sz="2200" b="0" dirty="0">
                <a:solidFill>
                  <a:srgbClr val="FFFF00"/>
                </a:solidFill>
              </a:rPr>
              <a:t>)</a:t>
            </a:r>
            <a:endParaRPr lang="en-US" sz="2200" b="0" dirty="0"/>
          </a:p>
          <a:p>
            <a:pPr marL="692150" lvl="2" indent="-250825" fontAlgn="auto">
              <a:spcBef>
                <a:spcPts val="700"/>
              </a:spcBef>
            </a:pPr>
            <a:r>
              <a:rPr lang="en-US" b="0" dirty="0" smtClean="0"/>
              <a:t>Follow all du-paths</a:t>
            </a:r>
            <a:endParaRPr lang="en-US" b="0" dirty="0"/>
          </a:p>
          <a:p>
            <a:pPr marL="692150" lvl="2" indent="-250825" fontAlgn="auto">
              <a:spcBef>
                <a:spcPts val="700"/>
              </a:spcBef>
            </a:pPr>
            <a:endParaRPr lang="en-US" b="0" dirty="0"/>
          </a:p>
          <a:p>
            <a:pPr marL="358775" lvl="1" indent="-342900" fontAlgn="auto">
              <a:spcBef>
                <a:spcPts val="2000"/>
              </a:spcBef>
            </a:pPr>
            <a:endParaRPr lang="en-US" sz="2200" b="0" dirty="0" smtClean="0"/>
          </a:p>
          <a:p>
            <a:pPr marL="358775" lvl="1" indent="-342900" fontAlgn="auto">
              <a:spcBef>
                <a:spcPts val="2000"/>
              </a:spcBef>
            </a:pPr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19739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</a:t>
            </a:r>
            <a:r>
              <a:rPr lang="en-US" dirty="0" err="1" smtClean="0"/>
              <a:t>Defs</a:t>
            </a:r>
            <a:r>
              <a:rPr lang="en-US" dirty="0" smtClean="0"/>
              <a:t> Coverage (ADC)</a:t>
            </a:r>
            <a:endParaRPr lang="en-US" dirty="0"/>
          </a:p>
        </p:txBody>
      </p:sp>
      <p:sp>
        <p:nvSpPr>
          <p:cNvPr id="81" name="Content Placeholder 22"/>
          <p:cNvSpPr txBox="1">
            <a:spLocks/>
          </p:cNvSpPr>
          <p:nvPr/>
        </p:nvSpPr>
        <p:spPr>
          <a:xfrm>
            <a:off x="182880" y="9906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smtClean="0"/>
              <a:t>For each set of du-paths </a:t>
            </a:r>
            <a:r>
              <a:rPr lang="en-US" sz="2200" b="0" i="1" dirty="0" smtClean="0"/>
              <a:t>S</a:t>
            </a:r>
            <a:r>
              <a:rPr lang="en-US" sz="2200" b="0" dirty="0" smtClean="0"/>
              <a:t> = du(</a:t>
            </a:r>
            <a:r>
              <a:rPr lang="en-US" sz="2200" b="0" i="1" dirty="0" err="1" smtClean="0"/>
              <a:t>n</a:t>
            </a:r>
            <a:r>
              <a:rPr lang="en-US" sz="2200" b="0" dirty="0" err="1" smtClean="0"/>
              <a:t>,</a:t>
            </a:r>
            <a:r>
              <a:rPr lang="en-US" sz="2200" b="0" i="1" dirty="0" err="1" smtClean="0"/>
              <a:t>v</a:t>
            </a:r>
            <a:r>
              <a:rPr lang="en-US" sz="2200" b="0" dirty="0" smtClean="0"/>
              <a:t>), TR contains at least one path </a:t>
            </a:r>
            <a:r>
              <a:rPr lang="en-US" sz="2200" b="0" i="1" dirty="0" smtClean="0"/>
              <a:t>d</a:t>
            </a:r>
            <a:r>
              <a:rPr lang="en-US" sz="2200" b="0" dirty="0" smtClean="0"/>
              <a:t> in </a:t>
            </a:r>
            <a:r>
              <a:rPr lang="en-US" sz="2200" b="0" i="1" dirty="0" smtClean="0"/>
              <a:t>S</a:t>
            </a:r>
          </a:p>
          <a:p>
            <a:pPr marL="692150" lvl="2" indent="-250825" fontAlgn="auto">
              <a:spcBef>
                <a:spcPts val="700"/>
              </a:spcBef>
            </a:pPr>
            <a:r>
              <a:rPr lang="en-US" b="0" dirty="0" smtClean="0"/>
              <a:t>For each </a:t>
            </a:r>
            <a:r>
              <a:rPr lang="en-US" b="0" dirty="0" err="1" smtClean="0"/>
              <a:t>def</a:t>
            </a:r>
            <a:r>
              <a:rPr lang="en-US" b="0" dirty="0" smtClean="0"/>
              <a:t>, </a:t>
            </a:r>
            <a:r>
              <a:rPr lang="en-US" b="0" dirty="0" smtClean="0">
                <a:solidFill>
                  <a:srgbClr val="FFFF00"/>
                </a:solidFill>
              </a:rPr>
              <a:t>at least one use</a:t>
            </a:r>
            <a:r>
              <a:rPr lang="en-US" b="0" dirty="0" smtClean="0"/>
              <a:t> must be reached</a:t>
            </a:r>
            <a:endParaRPr lang="en-US" b="0" dirty="0"/>
          </a:p>
          <a:p>
            <a:pPr marL="358775" lvl="1" indent="-342900" fontAlgn="auto">
              <a:spcBef>
                <a:spcPts val="2000"/>
              </a:spcBef>
            </a:pPr>
            <a:endParaRPr lang="en-US" sz="2200" b="0" dirty="0" smtClean="0"/>
          </a:p>
          <a:p>
            <a:pPr marL="358775" lvl="1" indent="-342900" fontAlgn="auto">
              <a:spcBef>
                <a:spcPts val="2000"/>
              </a:spcBef>
            </a:pPr>
            <a:endParaRPr lang="en-US" sz="2200" b="0" dirty="0" smtClean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61999" y="3173289"/>
            <a:ext cx="3810001" cy="1412875"/>
            <a:chOff x="503" y="2966"/>
            <a:chExt cx="2738" cy="909"/>
          </a:xfrm>
          <a:noFill/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6" name="Text Box 9"/>
              <p:cNvSpPr txBox="1">
                <a:spLocks noChangeArrowheads="1"/>
              </p:cNvSpPr>
              <p:nvPr/>
            </p:nvSpPr>
            <p:spPr bwMode="auto">
              <a:xfrm>
                <a:off x="4385" y="1769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33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03" y="2710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30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31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0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27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353" y="3645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4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9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01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0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1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04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7" name="Group 43"/>
          <p:cNvGrpSpPr>
            <a:grpSpLocks/>
          </p:cNvGrpSpPr>
          <p:nvPr/>
        </p:nvGrpSpPr>
        <p:grpSpPr bwMode="auto">
          <a:xfrm>
            <a:off x="609599" y="2803401"/>
            <a:ext cx="3638550" cy="2152651"/>
            <a:chOff x="247" y="2726"/>
            <a:chExt cx="2292" cy="1356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47" y="3014"/>
              <a:ext cx="69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X = 42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735" y="3849"/>
              <a:ext cx="7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X-8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1783" y="2726"/>
              <a:ext cx="75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X*2</a:t>
              </a:r>
            </a:p>
          </p:txBody>
        </p:sp>
      </p:grpSp>
      <p:sp>
        <p:nvSpPr>
          <p:cNvPr id="41" name="Content Placeholder 22"/>
          <p:cNvSpPr txBox="1">
            <a:spLocks/>
          </p:cNvSpPr>
          <p:nvPr/>
        </p:nvSpPr>
        <p:spPr>
          <a:xfrm>
            <a:off x="5165894" y="3077364"/>
            <a:ext cx="3597106" cy="44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2" indent="0" fontAlgn="auto">
              <a:spcBef>
                <a:spcPts val="500"/>
              </a:spcBef>
              <a:buNone/>
            </a:pPr>
            <a:r>
              <a:rPr lang="en-US" b="0" dirty="0" smtClean="0"/>
              <a:t>TR for X = {[1,2,4,5]}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876800" y="2727019"/>
            <a:ext cx="0" cy="2530781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2"/>
          <p:cNvSpPr txBox="1">
            <a:spLocks/>
          </p:cNvSpPr>
          <p:nvPr/>
        </p:nvSpPr>
        <p:spPr>
          <a:xfrm>
            <a:off x="5155051" y="4089041"/>
            <a:ext cx="3829113" cy="177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2" indent="0" fontAlgn="auto">
              <a:spcBef>
                <a:spcPts val="500"/>
              </a:spcBef>
              <a:buNone/>
            </a:pPr>
            <a:r>
              <a:rPr lang="en-US" b="0" dirty="0" smtClean="0"/>
              <a:t>Test paths = </a:t>
            </a:r>
            <a:r>
              <a:rPr lang="en-US" b="0" dirty="0" smtClean="0"/>
              <a:t>{[</a:t>
            </a:r>
            <a:r>
              <a:rPr lang="en-US" b="0" dirty="0" smtClean="0"/>
              <a:t>1,2,4,5,7]}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09980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Structures for Criteria-Based Testing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728006" y="1066800"/>
            <a:ext cx="5486400" cy="400110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Four structures for modeling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82414"/>
            <a:ext cx="965357" cy="707886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space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01629" y="2282415"/>
            <a:ext cx="2188577" cy="3051585"/>
            <a:chOff x="2269123" y="2423161"/>
            <a:chExt cx="2188577" cy="3051585"/>
          </a:xfrm>
        </p:grpSpPr>
        <p:sp>
          <p:nvSpPr>
            <p:cNvPr id="6" name="Rectangle 5"/>
            <p:cNvSpPr/>
            <p:nvPr/>
          </p:nvSpPr>
          <p:spPr>
            <a:xfrm>
              <a:off x="2438400" y="2423161"/>
              <a:ext cx="1077889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Graph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Design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18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18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Use cases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9123" y="2823261"/>
              <a:ext cx="702677" cy="2451429"/>
              <a:chOff x="2269123" y="2823261"/>
              <a:chExt cx="702677" cy="2451429"/>
            </a:xfrm>
          </p:grpSpPr>
          <p:sp>
            <p:nvSpPr>
              <p:cNvPr id="22" name="Rectangle 21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24" name="Elbow Connector 23"/>
              <p:cNvCxnSpPr>
                <a:endCxn id="9" idx="1"/>
              </p:cNvCxnSpPr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endCxn id="10" idx="1"/>
              </p:cNvCxnSpPr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11" idx="1"/>
              </p:cNvCxnSpPr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endCxn id="12" idx="1"/>
              </p:cNvCxnSpPr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4358430" y="2282414"/>
            <a:ext cx="2170176" cy="3051586"/>
            <a:chOff x="4535424" y="2423160"/>
            <a:chExt cx="2170176" cy="3051586"/>
          </a:xfrm>
        </p:grpSpPr>
        <p:sp>
          <p:nvSpPr>
            <p:cNvPr id="7" name="Rectangle 6"/>
            <p:cNvSpPr/>
            <p:nvPr/>
          </p:nvSpPr>
          <p:spPr>
            <a:xfrm>
              <a:off x="4686300" y="2423160"/>
              <a:ext cx="884882" cy="40011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Logic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97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97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197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FSMs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97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DNF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35424" y="2823261"/>
              <a:ext cx="702677" cy="2451429"/>
              <a:chOff x="2269123" y="2823261"/>
              <a:chExt cx="702677" cy="2451429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6661363" y="2282415"/>
            <a:ext cx="2381843" cy="3051585"/>
            <a:chOff x="6533557" y="2423161"/>
            <a:chExt cx="2381843" cy="3051585"/>
          </a:xfrm>
        </p:grpSpPr>
        <p:sp>
          <p:nvSpPr>
            <p:cNvPr id="8" name="Rectangle 7"/>
            <p:cNvSpPr/>
            <p:nvPr/>
          </p:nvSpPr>
          <p:spPr>
            <a:xfrm>
              <a:off x="6743700" y="2423161"/>
              <a:ext cx="1129494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Syntax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7652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7652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Models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27651" y="4505192"/>
              <a:ext cx="16877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27652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533557" y="2823261"/>
              <a:ext cx="702677" cy="2451429"/>
              <a:chOff x="2269123" y="2823261"/>
              <a:chExt cx="702677" cy="2451429"/>
            </a:xfrm>
          </p:grpSpPr>
          <p:sp>
            <p:nvSpPr>
              <p:cNvPr id="43" name="Rectangle 42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Elbow Connector 51"/>
          <p:cNvCxnSpPr>
            <a:stCxn id="4" idx="2"/>
            <a:endCxn id="5" idx="0"/>
          </p:cNvCxnSpPr>
          <p:nvPr/>
        </p:nvCxnSpPr>
        <p:spPr>
          <a:xfrm rot="5400000">
            <a:off x="2259691" y="70899"/>
            <a:ext cx="815504" cy="3607527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2"/>
            <a:endCxn id="6" idx="0"/>
          </p:cNvCxnSpPr>
          <p:nvPr/>
        </p:nvCxnSpPr>
        <p:spPr>
          <a:xfrm rot="5400000">
            <a:off x="3132777" y="943985"/>
            <a:ext cx="815505" cy="18613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2"/>
          </p:cNvCxnSpPr>
          <p:nvPr/>
        </p:nvCxnSpPr>
        <p:spPr>
          <a:xfrm rot="16200000" flipH="1">
            <a:off x="4239627" y="1698488"/>
            <a:ext cx="806059" cy="34290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" idx="2"/>
            <a:endCxn id="8" idx="0"/>
          </p:cNvCxnSpPr>
          <p:nvPr/>
        </p:nvCxnSpPr>
        <p:spPr>
          <a:xfrm rot="16200000" flipH="1">
            <a:off x="5545977" y="392138"/>
            <a:ext cx="815505" cy="29650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752600" y="2098045"/>
            <a:ext cx="2454735" cy="33883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362200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561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9931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RIPR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08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latin typeface="Verdana" charset="0"/>
                <a:ea typeface="Verdana" charset="0"/>
                <a:cs typeface="Verdana" charset="0"/>
              </a:rPr>
              <a:t>-</a:t>
            </a: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All-Uses Coverage (AUC)</a:t>
            </a:r>
            <a:endParaRPr lang="en-US" dirty="0"/>
          </a:p>
        </p:txBody>
      </p:sp>
      <p:sp>
        <p:nvSpPr>
          <p:cNvPr id="81" name="Content Placeholder 22"/>
          <p:cNvSpPr txBox="1">
            <a:spLocks/>
          </p:cNvSpPr>
          <p:nvPr/>
        </p:nvSpPr>
        <p:spPr>
          <a:xfrm>
            <a:off x="182880" y="9906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smtClean="0"/>
              <a:t>For each set of du-paths </a:t>
            </a:r>
            <a:r>
              <a:rPr lang="en-US" sz="2200" b="0" i="1" dirty="0" smtClean="0"/>
              <a:t>S</a:t>
            </a:r>
            <a:r>
              <a:rPr lang="en-US" sz="2200" b="0" dirty="0" smtClean="0"/>
              <a:t> = </a:t>
            </a:r>
            <a:r>
              <a:rPr lang="en-US" sz="2200" b="0" dirty="0"/>
              <a:t>du(</a:t>
            </a:r>
            <a:r>
              <a:rPr lang="en-US" sz="2200" b="0" i="1" dirty="0" err="1"/>
              <a:t>n</a:t>
            </a:r>
            <a:r>
              <a:rPr lang="en-US" sz="2200" b="0" i="1" baseline="-25000" dirty="0" err="1"/>
              <a:t>i</a:t>
            </a:r>
            <a:r>
              <a:rPr lang="en-US" sz="2200" b="0" dirty="0"/>
              <a:t>, </a:t>
            </a:r>
            <a:r>
              <a:rPr lang="en-US" sz="2200" b="0" i="1" dirty="0" err="1"/>
              <a:t>n</a:t>
            </a:r>
            <a:r>
              <a:rPr lang="en-US" sz="2200" b="0" i="1" baseline="-25000" dirty="0" err="1"/>
              <a:t>j</a:t>
            </a:r>
            <a:r>
              <a:rPr lang="en-US" sz="2200" b="0" dirty="0"/>
              <a:t>, </a:t>
            </a:r>
            <a:r>
              <a:rPr lang="en-US" sz="2200" b="0" i="1" dirty="0"/>
              <a:t>v</a:t>
            </a:r>
            <a:r>
              <a:rPr lang="en-US" sz="2200" b="0" dirty="0"/>
              <a:t>)</a:t>
            </a:r>
            <a:r>
              <a:rPr lang="en-US" sz="2200" b="0" dirty="0" smtClean="0"/>
              <a:t>, TR contains at least one path </a:t>
            </a:r>
            <a:r>
              <a:rPr lang="en-US" sz="2200" b="0" i="1" dirty="0" smtClean="0"/>
              <a:t>d</a:t>
            </a:r>
            <a:r>
              <a:rPr lang="en-US" sz="2200" b="0" dirty="0" smtClean="0"/>
              <a:t> in </a:t>
            </a:r>
            <a:r>
              <a:rPr lang="en-US" sz="2200" b="0" i="1" dirty="0" smtClean="0"/>
              <a:t>S</a:t>
            </a:r>
          </a:p>
          <a:p>
            <a:pPr marL="692150" lvl="2" indent="-250825" fontAlgn="auto">
              <a:spcBef>
                <a:spcPts val="700"/>
              </a:spcBef>
            </a:pPr>
            <a:r>
              <a:rPr lang="en-US" b="0" dirty="0" smtClean="0"/>
              <a:t>For each </a:t>
            </a:r>
            <a:r>
              <a:rPr lang="en-US" b="0" dirty="0" err="1" smtClean="0"/>
              <a:t>def</a:t>
            </a:r>
            <a:r>
              <a:rPr lang="en-US" b="0" dirty="0" smtClean="0"/>
              <a:t>, </a:t>
            </a:r>
            <a:r>
              <a:rPr lang="en-US" b="0" dirty="0" smtClean="0">
                <a:solidFill>
                  <a:srgbClr val="FFFF00"/>
                </a:solidFill>
              </a:rPr>
              <a:t>all uses </a:t>
            </a:r>
            <a:r>
              <a:rPr lang="en-US" b="0" dirty="0" smtClean="0"/>
              <a:t>must be reached</a:t>
            </a:r>
            <a:endParaRPr lang="en-US" b="0" dirty="0"/>
          </a:p>
          <a:p>
            <a:pPr marL="358775" lvl="1" indent="-342900" fontAlgn="auto">
              <a:spcBef>
                <a:spcPts val="2000"/>
              </a:spcBef>
            </a:pPr>
            <a:endParaRPr lang="en-US" sz="2200" b="0" dirty="0" smtClean="0"/>
          </a:p>
          <a:p>
            <a:pPr marL="358775" lvl="1" indent="-342900" fontAlgn="auto">
              <a:spcBef>
                <a:spcPts val="2000"/>
              </a:spcBef>
            </a:pPr>
            <a:endParaRPr lang="en-US" sz="2200" b="0" dirty="0" smtClean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61999" y="3173289"/>
            <a:ext cx="3810001" cy="1412875"/>
            <a:chOff x="503" y="2966"/>
            <a:chExt cx="2738" cy="909"/>
          </a:xfrm>
          <a:noFill/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6" name="Text Box 9"/>
              <p:cNvSpPr txBox="1">
                <a:spLocks noChangeArrowheads="1"/>
              </p:cNvSpPr>
              <p:nvPr/>
            </p:nvSpPr>
            <p:spPr bwMode="auto">
              <a:xfrm>
                <a:off x="4385" y="1769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33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03" y="2710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30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31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0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27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353" y="3645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4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9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01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0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1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04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7" name="Group 43"/>
          <p:cNvGrpSpPr>
            <a:grpSpLocks/>
          </p:cNvGrpSpPr>
          <p:nvPr/>
        </p:nvGrpSpPr>
        <p:grpSpPr bwMode="auto">
          <a:xfrm>
            <a:off x="609599" y="2803401"/>
            <a:ext cx="3638550" cy="2152651"/>
            <a:chOff x="247" y="2726"/>
            <a:chExt cx="2292" cy="1356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47" y="3014"/>
              <a:ext cx="69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X = 42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735" y="3849"/>
              <a:ext cx="7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X-8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1783" y="2726"/>
              <a:ext cx="75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X*2</a:t>
              </a:r>
            </a:p>
          </p:txBody>
        </p:sp>
      </p:grpSp>
      <p:sp>
        <p:nvSpPr>
          <p:cNvPr id="41" name="Content Placeholder 22"/>
          <p:cNvSpPr txBox="1">
            <a:spLocks/>
          </p:cNvSpPr>
          <p:nvPr/>
        </p:nvSpPr>
        <p:spPr>
          <a:xfrm>
            <a:off x="5334000" y="2819400"/>
            <a:ext cx="3429000" cy="187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73225" lvl="2" indent="-1616075" fontAlgn="auto">
              <a:spcBef>
                <a:spcPts val="500"/>
              </a:spcBef>
              <a:buNone/>
            </a:pPr>
            <a:r>
              <a:rPr lang="en-US" b="0" dirty="0" smtClean="0"/>
              <a:t>TR for X = {[1,2,4,5], [1,2,4,6]}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029200" y="2727019"/>
            <a:ext cx="0" cy="2530781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2"/>
          <p:cNvSpPr txBox="1">
            <a:spLocks/>
          </p:cNvSpPr>
          <p:nvPr/>
        </p:nvSpPr>
        <p:spPr>
          <a:xfrm>
            <a:off x="5155051" y="3831077"/>
            <a:ext cx="3829113" cy="177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0" lvl="2" indent="-1847850" fontAlgn="auto">
              <a:spcBef>
                <a:spcPts val="500"/>
              </a:spcBef>
              <a:buNone/>
            </a:pPr>
            <a:r>
              <a:rPr lang="en-US" b="0" dirty="0" smtClean="0"/>
              <a:t>Test paths = </a:t>
            </a:r>
            <a:r>
              <a:rPr lang="en-US" b="0" dirty="0" smtClean="0"/>
              <a:t>{[</a:t>
            </a:r>
            <a:r>
              <a:rPr lang="en-US" b="0" dirty="0" smtClean="0"/>
              <a:t>1,2,4,5,7], [1,2,4,6,7]}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7799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All-DU-Paths Coverage </a:t>
            </a:r>
            <a:r>
              <a:rPr lang="en-US" sz="3800" smtClean="0"/>
              <a:t>(ADUPC</a:t>
            </a:r>
            <a:r>
              <a:rPr lang="en-US" sz="3800" dirty="0" smtClean="0"/>
              <a:t>)</a:t>
            </a:r>
            <a:endParaRPr lang="en-US" sz="3800" dirty="0"/>
          </a:p>
        </p:txBody>
      </p:sp>
      <p:sp>
        <p:nvSpPr>
          <p:cNvPr id="81" name="Content Placeholder 22"/>
          <p:cNvSpPr txBox="1">
            <a:spLocks/>
          </p:cNvSpPr>
          <p:nvPr/>
        </p:nvSpPr>
        <p:spPr>
          <a:xfrm>
            <a:off x="182880" y="9906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lvl="1" indent="-271463" fontAlgn="auto">
              <a:spcBef>
                <a:spcPts val="2000"/>
              </a:spcBef>
            </a:pPr>
            <a:r>
              <a:rPr lang="en-US" sz="2200" b="0" dirty="0" smtClean="0"/>
              <a:t>For each set of du-paths </a:t>
            </a:r>
            <a:r>
              <a:rPr lang="en-US" sz="2200" b="0" i="1" dirty="0" smtClean="0"/>
              <a:t>S</a:t>
            </a:r>
            <a:r>
              <a:rPr lang="en-US" sz="2200" b="0" dirty="0" smtClean="0"/>
              <a:t> = </a:t>
            </a:r>
            <a:r>
              <a:rPr lang="en-US" sz="2200" b="0" dirty="0"/>
              <a:t>du(</a:t>
            </a:r>
            <a:r>
              <a:rPr lang="en-US" sz="2200" b="0" i="1" dirty="0" err="1"/>
              <a:t>n</a:t>
            </a:r>
            <a:r>
              <a:rPr lang="en-US" sz="2200" b="0" i="1" baseline="-25000" dirty="0" err="1"/>
              <a:t>i</a:t>
            </a:r>
            <a:r>
              <a:rPr lang="en-US" sz="2200" b="0" dirty="0"/>
              <a:t>, </a:t>
            </a:r>
            <a:r>
              <a:rPr lang="en-US" sz="2200" b="0" i="1" dirty="0" err="1"/>
              <a:t>n</a:t>
            </a:r>
            <a:r>
              <a:rPr lang="en-US" sz="2200" b="0" i="1" baseline="-25000" dirty="0" err="1"/>
              <a:t>j</a:t>
            </a:r>
            <a:r>
              <a:rPr lang="en-US" sz="2200" b="0" dirty="0"/>
              <a:t>, </a:t>
            </a:r>
            <a:r>
              <a:rPr lang="en-US" sz="2200" b="0" i="1" dirty="0"/>
              <a:t>v</a:t>
            </a:r>
            <a:r>
              <a:rPr lang="en-US" sz="2200" b="0" dirty="0"/>
              <a:t>)</a:t>
            </a:r>
            <a:r>
              <a:rPr lang="en-US" sz="2200" b="0" dirty="0" smtClean="0"/>
              <a:t>, TR contains every path </a:t>
            </a:r>
            <a:r>
              <a:rPr lang="en-US" sz="2200" b="0" i="1" dirty="0" smtClean="0"/>
              <a:t>d</a:t>
            </a:r>
            <a:r>
              <a:rPr lang="en-US" sz="2200" b="0" dirty="0" smtClean="0"/>
              <a:t> in </a:t>
            </a:r>
            <a:r>
              <a:rPr lang="en-US" sz="2200" b="0" i="1" dirty="0" smtClean="0"/>
              <a:t>S</a:t>
            </a:r>
          </a:p>
          <a:p>
            <a:pPr marL="692150" lvl="2" indent="-250825" fontAlgn="auto">
              <a:spcBef>
                <a:spcPts val="700"/>
              </a:spcBef>
            </a:pPr>
            <a:r>
              <a:rPr lang="en-US" b="0" dirty="0" smtClean="0"/>
              <a:t>For each </a:t>
            </a:r>
            <a:r>
              <a:rPr lang="en-US" b="0" dirty="0" err="1" smtClean="0"/>
              <a:t>def</a:t>
            </a:r>
            <a:r>
              <a:rPr lang="en-US" b="0" dirty="0" smtClean="0"/>
              <a:t>-use pair, </a:t>
            </a:r>
            <a:r>
              <a:rPr lang="en-US" b="0" dirty="0" smtClean="0">
                <a:solidFill>
                  <a:srgbClr val="FFFF00"/>
                </a:solidFill>
              </a:rPr>
              <a:t>all paths </a:t>
            </a:r>
            <a:r>
              <a:rPr lang="en-US" b="0" dirty="0" smtClean="0"/>
              <a:t>between </a:t>
            </a:r>
            <a:r>
              <a:rPr lang="en-US" b="0" dirty="0" err="1" smtClean="0"/>
              <a:t>defs</a:t>
            </a:r>
            <a:r>
              <a:rPr lang="en-US" b="0" dirty="0" smtClean="0"/>
              <a:t> and uses must be covered</a:t>
            </a:r>
            <a:endParaRPr lang="en-US" b="0" dirty="0"/>
          </a:p>
          <a:p>
            <a:pPr marL="358775" lvl="1" indent="-342900" fontAlgn="auto">
              <a:spcBef>
                <a:spcPts val="2000"/>
              </a:spcBef>
            </a:pPr>
            <a:endParaRPr lang="en-US" sz="2200" b="0" dirty="0" smtClean="0"/>
          </a:p>
          <a:p>
            <a:pPr marL="358775" lvl="1" indent="-342900" fontAlgn="auto">
              <a:spcBef>
                <a:spcPts val="2000"/>
              </a:spcBef>
            </a:pPr>
            <a:endParaRPr lang="en-US" sz="2200" b="0" dirty="0" smtClean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61999" y="3173289"/>
            <a:ext cx="3810001" cy="1412875"/>
            <a:chOff x="503" y="2966"/>
            <a:chExt cx="2738" cy="909"/>
          </a:xfrm>
          <a:noFill/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6" name="Text Box 9"/>
              <p:cNvSpPr txBox="1">
                <a:spLocks noChangeArrowheads="1"/>
              </p:cNvSpPr>
              <p:nvPr/>
            </p:nvSpPr>
            <p:spPr bwMode="auto">
              <a:xfrm>
                <a:off x="4385" y="1769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33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03" y="2710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30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31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0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27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353" y="3645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4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9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01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0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1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04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7" name="Group 43"/>
          <p:cNvGrpSpPr>
            <a:grpSpLocks/>
          </p:cNvGrpSpPr>
          <p:nvPr/>
        </p:nvGrpSpPr>
        <p:grpSpPr bwMode="auto">
          <a:xfrm>
            <a:off x="609599" y="2803401"/>
            <a:ext cx="3638550" cy="2152651"/>
            <a:chOff x="247" y="2726"/>
            <a:chExt cx="2292" cy="1356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47" y="3014"/>
              <a:ext cx="69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X = 42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735" y="3849"/>
              <a:ext cx="7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X-8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1783" y="2726"/>
              <a:ext cx="75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X*2</a:t>
              </a:r>
            </a:p>
          </p:txBody>
        </p:sp>
      </p:grpSp>
      <p:sp>
        <p:nvSpPr>
          <p:cNvPr id="41" name="Content Placeholder 22"/>
          <p:cNvSpPr txBox="1">
            <a:spLocks/>
          </p:cNvSpPr>
          <p:nvPr/>
        </p:nvSpPr>
        <p:spPr>
          <a:xfrm>
            <a:off x="5257801" y="2743200"/>
            <a:ext cx="3429000" cy="187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1075" lvl="2" indent="-923925" fontAlgn="auto">
              <a:spcBef>
                <a:spcPts val="500"/>
              </a:spcBef>
              <a:buNone/>
            </a:pPr>
            <a:r>
              <a:rPr lang="en-US" b="0" dirty="0" smtClean="0"/>
              <a:t>TR for X = {[1,2,4,5], </a:t>
            </a:r>
          </a:p>
          <a:p>
            <a:pPr marL="1673225" lvl="2" indent="0" fontAlgn="auto">
              <a:spcBef>
                <a:spcPts val="0"/>
              </a:spcBef>
              <a:buNone/>
            </a:pPr>
            <a:r>
              <a:rPr lang="en-US" b="0" dirty="0" smtClean="0"/>
              <a:t>[1,3,4,5],</a:t>
            </a:r>
          </a:p>
          <a:p>
            <a:pPr marL="1673225" lvl="2" indent="0" fontAlgn="auto">
              <a:spcBef>
                <a:spcPts val="0"/>
              </a:spcBef>
              <a:buNone/>
            </a:pPr>
            <a:r>
              <a:rPr lang="en-US" b="0" dirty="0" smtClean="0"/>
              <a:t>[1,2,4,6],</a:t>
            </a:r>
          </a:p>
          <a:p>
            <a:pPr marL="1673225" lvl="2" indent="0" fontAlgn="auto">
              <a:spcBef>
                <a:spcPts val="0"/>
              </a:spcBef>
              <a:buNone/>
            </a:pPr>
            <a:r>
              <a:rPr lang="en-US" b="0" dirty="0" smtClean="0"/>
              <a:t>[</a:t>
            </a:r>
            <a:r>
              <a:rPr lang="en-US" b="0" dirty="0" smtClean="0"/>
              <a:t>1,3,4,6</a:t>
            </a:r>
            <a:r>
              <a:rPr lang="en-US" b="0" dirty="0" smtClean="0"/>
              <a:t>]}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953000" y="2727019"/>
            <a:ext cx="0" cy="2530781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2"/>
          <p:cNvSpPr txBox="1">
            <a:spLocks/>
          </p:cNvSpPr>
          <p:nvPr/>
        </p:nvSpPr>
        <p:spPr>
          <a:xfrm>
            <a:off x="5257800" y="4377446"/>
            <a:ext cx="3685857" cy="187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1075" lvl="2" indent="-923925" fontAlgn="auto">
              <a:spcBef>
                <a:spcPts val="500"/>
              </a:spcBef>
              <a:buNone/>
            </a:pPr>
            <a:r>
              <a:rPr lang="en-US" b="0" dirty="0" smtClean="0"/>
              <a:t>Test paths </a:t>
            </a:r>
            <a:r>
              <a:rPr lang="en-US" b="0" dirty="0" smtClean="0"/>
              <a:t>= {[</a:t>
            </a:r>
            <a:r>
              <a:rPr lang="en-US" b="0" dirty="0" smtClean="0"/>
              <a:t>1,2,4,5,7], </a:t>
            </a:r>
            <a:endParaRPr lang="en-US" b="0" dirty="0" smtClean="0"/>
          </a:p>
          <a:p>
            <a:pPr marL="1789113" lvl="2" indent="0" fontAlgn="auto">
              <a:spcBef>
                <a:spcPts val="0"/>
              </a:spcBef>
              <a:buNone/>
            </a:pPr>
            <a:r>
              <a:rPr lang="en-US" b="0" dirty="0" smtClean="0"/>
              <a:t>[</a:t>
            </a:r>
            <a:r>
              <a:rPr lang="en-US" b="0" dirty="0" smtClean="0"/>
              <a:t>1,3,4,5,7],</a:t>
            </a:r>
            <a:endParaRPr lang="en-US" b="0" dirty="0" smtClean="0"/>
          </a:p>
          <a:p>
            <a:pPr marL="1789113" lvl="2" indent="0" fontAlgn="auto">
              <a:spcBef>
                <a:spcPts val="0"/>
              </a:spcBef>
              <a:buNone/>
            </a:pPr>
            <a:r>
              <a:rPr lang="en-US" b="0" dirty="0" smtClean="0"/>
              <a:t>[</a:t>
            </a:r>
            <a:r>
              <a:rPr lang="en-US" b="0" dirty="0" smtClean="0"/>
              <a:t>1,2,4,6,7],</a:t>
            </a:r>
            <a:endParaRPr lang="en-US" b="0" dirty="0" smtClean="0"/>
          </a:p>
          <a:p>
            <a:pPr marL="1789113" lvl="2" indent="0" fontAlgn="auto">
              <a:spcBef>
                <a:spcPts val="0"/>
              </a:spcBef>
              <a:buNone/>
            </a:pPr>
            <a:r>
              <a:rPr lang="en-US" b="0" dirty="0" smtClean="0"/>
              <a:t>[</a:t>
            </a:r>
            <a:r>
              <a:rPr lang="en-US" b="0" dirty="0" smtClean="0"/>
              <a:t>1,3,4,6,7]}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27094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21578" y="329184"/>
              <a:ext cx="4005072" cy="310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(1)={subject,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9050" y="76200"/>
              <a:ext cx="6839250" cy="6272920"/>
              <a:chOff x="1066800" y="1291672"/>
              <a:chExt cx="6553198" cy="4870737"/>
            </a:xfrm>
          </p:grpSpPr>
          <p:grpSp>
            <p:nvGrpSpPr>
              <p:cNvPr id="89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1541563"/>
                <a:ext cx="485703" cy="354980"/>
                <a:chOff x="4357" y="1845"/>
                <a:chExt cx="207" cy="155"/>
              </a:xfrm>
            </p:grpSpPr>
            <p:sp>
              <p:nvSpPr>
                <p:cNvPr id="10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45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12" y="1851"/>
                  <a:ext cx="128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93" name="Line 17"/>
              <p:cNvSpPr>
                <a:spLocks noChangeShapeType="1"/>
              </p:cNvSpPr>
              <p:nvPr/>
            </p:nvSpPr>
            <p:spPr bwMode="auto">
              <a:xfrm>
                <a:off x="4151375" y="1291672"/>
                <a:ext cx="0" cy="2613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5" name="Line 17"/>
              <p:cNvSpPr>
                <a:spLocks noChangeShapeType="1"/>
              </p:cNvSpPr>
              <p:nvPr/>
            </p:nvSpPr>
            <p:spPr bwMode="auto">
              <a:xfrm>
                <a:off x="2959831" y="5984802"/>
                <a:ext cx="267591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 flipH="1">
                <a:off x="2915086" y="4795045"/>
                <a:ext cx="2709167" cy="10978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16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170824"/>
                <a:ext cx="485703" cy="375592"/>
                <a:chOff x="4357" y="1800"/>
                <a:chExt cx="207" cy="164"/>
              </a:xfrm>
            </p:grpSpPr>
            <p:sp>
              <p:nvSpPr>
                <p:cNvPr id="11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00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820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4151375" y="1906973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1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797727"/>
                <a:ext cx="485703" cy="359561"/>
                <a:chOff x="4357" y="1746"/>
                <a:chExt cx="207" cy="157"/>
              </a:xfrm>
            </p:grpSpPr>
            <p:sp>
              <p:nvSpPr>
                <p:cNvPr id="122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4" name="Line 17"/>
              <p:cNvSpPr>
                <a:spLocks noChangeShapeType="1"/>
              </p:cNvSpPr>
              <p:nvPr/>
            </p:nvSpPr>
            <p:spPr bwMode="auto">
              <a:xfrm>
                <a:off x="4151375" y="2515210"/>
                <a:ext cx="0" cy="2982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25" name="Line 17"/>
              <p:cNvSpPr>
                <a:spLocks noChangeShapeType="1"/>
              </p:cNvSpPr>
              <p:nvPr/>
            </p:nvSpPr>
            <p:spPr bwMode="auto">
              <a:xfrm flipH="1" flipV="1">
                <a:off x="4296457" y="3130864"/>
                <a:ext cx="528188" cy="247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6" name="Group 18"/>
              <p:cNvGrpSpPr>
                <a:grpSpLocks noChangeAspect="1"/>
              </p:cNvGrpSpPr>
              <p:nvPr/>
            </p:nvGrpSpPr>
            <p:grpSpPr bwMode="auto">
              <a:xfrm>
                <a:off x="4800599" y="3259499"/>
                <a:ext cx="485703" cy="359561"/>
                <a:chOff x="4357" y="1746"/>
                <a:chExt cx="207" cy="157"/>
              </a:xfrm>
            </p:grpSpPr>
            <p:sp>
              <p:nvSpPr>
                <p:cNvPr id="12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4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9" name="Line 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197945" y="3584767"/>
                <a:ext cx="437633" cy="3136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30" name="Group 18"/>
              <p:cNvGrpSpPr>
                <a:grpSpLocks noChangeAspect="1"/>
              </p:cNvGrpSpPr>
              <p:nvPr/>
            </p:nvGrpSpPr>
            <p:grpSpPr bwMode="auto">
              <a:xfrm>
                <a:off x="5562599" y="3825824"/>
                <a:ext cx="485703" cy="359561"/>
                <a:chOff x="4357" y="1746"/>
                <a:chExt cx="207" cy="157"/>
              </a:xfrm>
            </p:grpSpPr>
            <p:sp>
              <p:nvSpPr>
                <p:cNvPr id="131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3" name="Group 18"/>
              <p:cNvGrpSpPr>
                <a:grpSpLocks noChangeAspect="1"/>
              </p:cNvGrpSpPr>
              <p:nvPr/>
            </p:nvGrpSpPr>
            <p:grpSpPr bwMode="auto">
              <a:xfrm>
                <a:off x="5553218" y="4474022"/>
                <a:ext cx="502128" cy="373303"/>
                <a:chOff x="4353" y="1712"/>
                <a:chExt cx="214" cy="163"/>
              </a:xfrm>
            </p:grpSpPr>
            <p:sp>
              <p:nvSpPr>
                <p:cNvPr id="134" name="Oval 5"/>
                <p:cNvSpPr>
                  <a:spLocks noChangeArrowheads="1"/>
                </p:cNvSpPr>
                <p:nvPr/>
              </p:nvSpPr>
              <p:spPr bwMode="auto">
                <a:xfrm>
                  <a:off x="4360" y="1712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3" y="1731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6" name="Group 18"/>
              <p:cNvGrpSpPr>
                <a:grpSpLocks noChangeAspect="1"/>
              </p:cNvGrpSpPr>
              <p:nvPr/>
            </p:nvGrpSpPr>
            <p:grpSpPr bwMode="auto">
              <a:xfrm>
                <a:off x="5638799" y="5802849"/>
                <a:ext cx="485703" cy="359560"/>
                <a:chOff x="4357" y="1793"/>
                <a:chExt cx="207" cy="157"/>
              </a:xfrm>
            </p:grpSpPr>
            <p:sp>
              <p:nvSpPr>
                <p:cNvPr id="13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8" y="1806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8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9" name="Group 18"/>
              <p:cNvGrpSpPr>
                <a:grpSpLocks noChangeAspect="1"/>
              </p:cNvGrpSpPr>
              <p:nvPr/>
            </p:nvGrpSpPr>
            <p:grpSpPr bwMode="auto">
              <a:xfrm>
                <a:off x="7134295" y="5802854"/>
                <a:ext cx="485703" cy="354980"/>
                <a:chOff x="4357" y="1793"/>
                <a:chExt cx="207" cy="155"/>
              </a:xfrm>
            </p:grpSpPr>
            <p:sp>
              <p:nvSpPr>
                <p:cNvPr id="140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43" y="1806"/>
                  <a:ext cx="98" cy="1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9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46" name="Line 17"/>
              <p:cNvSpPr>
                <a:spLocks noChangeShapeType="1"/>
              </p:cNvSpPr>
              <p:nvPr/>
            </p:nvSpPr>
            <p:spPr bwMode="auto">
              <a:xfrm flipH="1" flipV="1">
                <a:off x="6021948" y="4768328"/>
                <a:ext cx="454497" cy="3580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47" name="Group 18"/>
              <p:cNvGrpSpPr>
                <a:grpSpLocks noChangeAspect="1"/>
              </p:cNvGrpSpPr>
              <p:nvPr/>
            </p:nvGrpSpPr>
            <p:grpSpPr bwMode="auto">
              <a:xfrm>
                <a:off x="6372295" y="5083328"/>
                <a:ext cx="485703" cy="359561"/>
                <a:chOff x="4357" y="1746"/>
                <a:chExt cx="207" cy="157"/>
              </a:xfrm>
            </p:grpSpPr>
            <p:sp>
              <p:nvSpPr>
                <p:cNvPr id="14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7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5818631" y="4188491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1" name="Line 17"/>
              <p:cNvSpPr>
                <a:spLocks noChangeShapeType="1"/>
              </p:cNvSpPr>
              <p:nvPr/>
            </p:nvSpPr>
            <p:spPr bwMode="auto">
              <a:xfrm flipH="1" flipV="1">
                <a:off x="6755689" y="5437742"/>
                <a:ext cx="526431" cy="3948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3" name="Line 17"/>
              <p:cNvSpPr>
                <a:spLocks noChangeShapeType="1"/>
              </p:cNvSpPr>
              <p:nvPr/>
            </p:nvSpPr>
            <p:spPr bwMode="auto">
              <a:xfrm flipV="1">
                <a:off x="6055345" y="5437742"/>
                <a:ext cx="447763" cy="425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54" name="Group 18"/>
              <p:cNvGrpSpPr>
                <a:grpSpLocks noChangeAspect="1"/>
              </p:cNvGrpSpPr>
              <p:nvPr/>
            </p:nvGrpSpPr>
            <p:grpSpPr bwMode="auto">
              <a:xfrm>
                <a:off x="2474128" y="5789094"/>
                <a:ext cx="485703" cy="373300"/>
                <a:chOff x="4224" y="1787"/>
                <a:chExt cx="207" cy="163"/>
              </a:xfrm>
            </p:grpSpPr>
            <p:sp>
              <p:nvSpPr>
                <p:cNvPr id="1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284" y="1805"/>
                  <a:ext cx="141" cy="14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10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5" name="Oval 5"/>
                <p:cNvSpPr>
                  <a:spLocks noChangeArrowheads="1"/>
                </p:cNvSpPr>
                <p:nvPr/>
              </p:nvSpPr>
              <p:spPr bwMode="auto">
                <a:xfrm>
                  <a:off x="4224" y="1787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57" name="Group 18"/>
              <p:cNvGrpSpPr>
                <a:grpSpLocks noChangeAspect="1"/>
              </p:cNvGrpSpPr>
              <p:nvPr/>
            </p:nvGrpSpPr>
            <p:grpSpPr bwMode="auto">
              <a:xfrm>
                <a:off x="1066800" y="4571994"/>
                <a:ext cx="490396" cy="359560"/>
                <a:chOff x="4357" y="1746"/>
                <a:chExt cx="209" cy="157"/>
              </a:xfrm>
            </p:grpSpPr>
            <p:sp>
              <p:nvSpPr>
                <p:cNvPr id="15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5" cy="15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89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cxnSp>
            <p:nvCxnSpPr>
              <p:cNvPr id="6" name="Elbow Connector 5"/>
              <p:cNvCxnSpPr>
                <a:stCxn id="122" idx="2"/>
                <a:endCxn id="158" idx="0"/>
              </p:cNvCxnSpPr>
              <p:nvPr/>
            </p:nvCxnSpPr>
            <p:spPr>
              <a:xfrm rot="10800000" flipV="1">
                <a:off x="1307306" y="2975216"/>
                <a:ext cx="2595313" cy="1596777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Elbow Connector 159"/>
              <p:cNvCxnSpPr>
                <a:stCxn id="127" idx="3"/>
                <a:endCxn id="155" idx="0"/>
              </p:cNvCxnSpPr>
              <p:nvPr/>
            </p:nvCxnSpPr>
            <p:spPr>
              <a:xfrm rot="5400000">
                <a:off x="2681054" y="3598420"/>
                <a:ext cx="2226600" cy="2154749"/>
              </a:xfrm>
              <a:prstGeom prst="bentConnector3">
                <a:avLst>
                  <a:gd name="adj1" fmla="val -206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Elbow Connector 160"/>
              <p:cNvCxnSpPr>
                <a:stCxn id="140" idx="6"/>
                <a:endCxn id="134" idx="6"/>
              </p:cNvCxnSpPr>
              <p:nvPr/>
            </p:nvCxnSpPr>
            <p:spPr>
              <a:xfrm flipH="1" flipV="1">
                <a:off x="6055346" y="4651513"/>
                <a:ext cx="1564652" cy="1328836"/>
              </a:xfrm>
              <a:prstGeom prst="bentConnector3">
                <a:avLst>
                  <a:gd name="adj1" fmla="val -100972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Elbow Connector 161"/>
              <p:cNvCxnSpPr>
                <a:stCxn id="155" idx="4"/>
                <a:endCxn id="122" idx="6"/>
              </p:cNvCxnSpPr>
              <p:nvPr/>
            </p:nvCxnSpPr>
            <p:spPr>
              <a:xfrm rot="5400000" flipH="1" flipV="1">
                <a:off x="1968222" y="3723974"/>
                <a:ext cx="3168855" cy="1671342"/>
              </a:xfrm>
              <a:prstGeom prst="bentConnector4">
                <a:avLst>
                  <a:gd name="adj1" fmla="val -11321"/>
                  <a:gd name="adj2" fmla="val 397525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Rectangle 167"/>
            <p:cNvSpPr/>
            <p:nvPr/>
          </p:nvSpPr>
          <p:spPr>
            <a:xfrm>
              <a:off x="0" y="2369913"/>
              <a:ext cx="5652350" cy="29708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use(3,11)=use(3,4)={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562600" y="3298681"/>
              <a:ext cx="282351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(5)={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use(5)={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90600" y="3048000"/>
              <a:ext cx="3840456" cy="312472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se(4,10)=use(4,5)={subject,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13434" y="4606875"/>
              <a:ext cx="4706566" cy="278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use(6,10)=use(6,7)={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67000" y="5818225"/>
              <a:ext cx="669445" cy="30215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break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0" y="4754880"/>
              <a:ext cx="1614021" cy="29430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use(11)={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1578" y="1034003"/>
              <a:ext cx="4005072" cy="71859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(2)={NOTFOUND,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</a:p>
            <a:p>
              <a:pPr marL="808038"/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pPr marL="808038" indent="-788988"/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use(2)={subject,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83477" y="5423998"/>
              <a:ext cx="4706566" cy="278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use(7,8)=use(7,9)={subject, pattern,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36334" y="6172200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(9)={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use(9)={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42938" y="6270481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(8)={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use(8)={NOTFOUND}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8334" y="6019800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(10)={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use(10)={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8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21578" y="329184"/>
              <a:ext cx="4005072" cy="310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(1)={subject,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9050" y="76200"/>
              <a:ext cx="6839250" cy="6272920"/>
              <a:chOff x="1066800" y="1291672"/>
              <a:chExt cx="6553198" cy="4870737"/>
            </a:xfrm>
          </p:grpSpPr>
          <p:grpSp>
            <p:nvGrpSpPr>
              <p:cNvPr id="89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1541563"/>
                <a:ext cx="485703" cy="354980"/>
                <a:chOff x="4357" y="1845"/>
                <a:chExt cx="207" cy="155"/>
              </a:xfrm>
            </p:grpSpPr>
            <p:sp>
              <p:nvSpPr>
                <p:cNvPr id="10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45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12" y="1851"/>
                  <a:ext cx="128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93" name="Line 17"/>
              <p:cNvSpPr>
                <a:spLocks noChangeShapeType="1"/>
              </p:cNvSpPr>
              <p:nvPr/>
            </p:nvSpPr>
            <p:spPr bwMode="auto">
              <a:xfrm>
                <a:off x="4151375" y="1291672"/>
                <a:ext cx="0" cy="2613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5" name="Line 17"/>
              <p:cNvSpPr>
                <a:spLocks noChangeShapeType="1"/>
              </p:cNvSpPr>
              <p:nvPr/>
            </p:nvSpPr>
            <p:spPr bwMode="auto">
              <a:xfrm>
                <a:off x="2959831" y="5984802"/>
                <a:ext cx="267591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 flipH="1">
                <a:off x="2915086" y="4795045"/>
                <a:ext cx="2709167" cy="10978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16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170824"/>
                <a:ext cx="485703" cy="375592"/>
                <a:chOff x="4357" y="1800"/>
                <a:chExt cx="207" cy="164"/>
              </a:xfrm>
            </p:grpSpPr>
            <p:sp>
              <p:nvSpPr>
                <p:cNvPr id="11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00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820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4151375" y="1906973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1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797727"/>
                <a:ext cx="485703" cy="359561"/>
                <a:chOff x="4357" y="1746"/>
                <a:chExt cx="207" cy="157"/>
              </a:xfrm>
            </p:grpSpPr>
            <p:sp>
              <p:nvSpPr>
                <p:cNvPr id="122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4" name="Line 17"/>
              <p:cNvSpPr>
                <a:spLocks noChangeShapeType="1"/>
              </p:cNvSpPr>
              <p:nvPr/>
            </p:nvSpPr>
            <p:spPr bwMode="auto">
              <a:xfrm>
                <a:off x="4151375" y="2515210"/>
                <a:ext cx="0" cy="2982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25" name="Line 17"/>
              <p:cNvSpPr>
                <a:spLocks noChangeShapeType="1"/>
              </p:cNvSpPr>
              <p:nvPr/>
            </p:nvSpPr>
            <p:spPr bwMode="auto">
              <a:xfrm flipH="1" flipV="1">
                <a:off x="4296457" y="3130864"/>
                <a:ext cx="528188" cy="247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6" name="Group 18"/>
              <p:cNvGrpSpPr>
                <a:grpSpLocks noChangeAspect="1"/>
              </p:cNvGrpSpPr>
              <p:nvPr/>
            </p:nvGrpSpPr>
            <p:grpSpPr bwMode="auto">
              <a:xfrm>
                <a:off x="4800599" y="3259499"/>
                <a:ext cx="485703" cy="359561"/>
                <a:chOff x="4357" y="1746"/>
                <a:chExt cx="207" cy="157"/>
              </a:xfrm>
            </p:grpSpPr>
            <p:sp>
              <p:nvSpPr>
                <p:cNvPr id="12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4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9" name="Line 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197945" y="3584767"/>
                <a:ext cx="437633" cy="3136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30" name="Group 18"/>
              <p:cNvGrpSpPr>
                <a:grpSpLocks noChangeAspect="1"/>
              </p:cNvGrpSpPr>
              <p:nvPr/>
            </p:nvGrpSpPr>
            <p:grpSpPr bwMode="auto">
              <a:xfrm>
                <a:off x="5562599" y="3825824"/>
                <a:ext cx="485703" cy="359561"/>
                <a:chOff x="4357" y="1746"/>
                <a:chExt cx="207" cy="157"/>
              </a:xfrm>
            </p:grpSpPr>
            <p:sp>
              <p:nvSpPr>
                <p:cNvPr id="131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3" name="Group 18"/>
              <p:cNvGrpSpPr>
                <a:grpSpLocks noChangeAspect="1"/>
              </p:cNvGrpSpPr>
              <p:nvPr/>
            </p:nvGrpSpPr>
            <p:grpSpPr bwMode="auto">
              <a:xfrm>
                <a:off x="5553218" y="4474022"/>
                <a:ext cx="502128" cy="373303"/>
                <a:chOff x="4353" y="1712"/>
                <a:chExt cx="214" cy="163"/>
              </a:xfrm>
            </p:grpSpPr>
            <p:sp>
              <p:nvSpPr>
                <p:cNvPr id="134" name="Oval 5"/>
                <p:cNvSpPr>
                  <a:spLocks noChangeArrowheads="1"/>
                </p:cNvSpPr>
                <p:nvPr/>
              </p:nvSpPr>
              <p:spPr bwMode="auto">
                <a:xfrm>
                  <a:off x="4360" y="1712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3" y="1731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6" name="Group 18"/>
              <p:cNvGrpSpPr>
                <a:grpSpLocks noChangeAspect="1"/>
              </p:cNvGrpSpPr>
              <p:nvPr/>
            </p:nvGrpSpPr>
            <p:grpSpPr bwMode="auto">
              <a:xfrm>
                <a:off x="5638799" y="5802849"/>
                <a:ext cx="485703" cy="359560"/>
                <a:chOff x="4357" y="1793"/>
                <a:chExt cx="207" cy="157"/>
              </a:xfrm>
            </p:grpSpPr>
            <p:sp>
              <p:nvSpPr>
                <p:cNvPr id="13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8" y="1806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8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9" name="Group 18"/>
              <p:cNvGrpSpPr>
                <a:grpSpLocks noChangeAspect="1"/>
              </p:cNvGrpSpPr>
              <p:nvPr/>
            </p:nvGrpSpPr>
            <p:grpSpPr bwMode="auto">
              <a:xfrm>
                <a:off x="7134295" y="5802854"/>
                <a:ext cx="485703" cy="354980"/>
                <a:chOff x="4357" y="1793"/>
                <a:chExt cx="207" cy="155"/>
              </a:xfrm>
            </p:grpSpPr>
            <p:sp>
              <p:nvSpPr>
                <p:cNvPr id="140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43" y="1806"/>
                  <a:ext cx="98" cy="1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9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46" name="Line 17"/>
              <p:cNvSpPr>
                <a:spLocks noChangeShapeType="1"/>
              </p:cNvSpPr>
              <p:nvPr/>
            </p:nvSpPr>
            <p:spPr bwMode="auto">
              <a:xfrm flipH="1" flipV="1">
                <a:off x="6021948" y="4768328"/>
                <a:ext cx="454497" cy="3580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47" name="Group 18"/>
              <p:cNvGrpSpPr>
                <a:grpSpLocks noChangeAspect="1"/>
              </p:cNvGrpSpPr>
              <p:nvPr/>
            </p:nvGrpSpPr>
            <p:grpSpPr bwMode="auto">
              <a:xfrm>
                <a:off x="6372295" y="5083328"/>
                <a:ext cx="485703" cy="359561"/>
                <a:chOff x="4357" y="1746"/>
                <a:chExt cx="207" cy="157"/>
              </a:xfrm>
            </p:grpSpPr>
            <p:sp>
              <p:nvSpPr>
                <p:cNvPr id="14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7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5818631" y="4188491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1" name="Line 17"/>
              <p:cNvSpPr>
                <a:spLocks noChangeShapeType="1"/>
              </p:cNvSpPr>
              <p:nvPr/>
            </p:nvSpPr>
            <p:spPr bwMode="auto">
              <a:xfrm flipH="1" flipV="1">
                <a:off x="6755689" y="5437742"/>
                <a:ext cx="526431" cy="3948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3" name="Line 17"/>
              <p:cNvSpPr>
                <a:spLocks noChangeShapeType="1"/>
              </p:cNvSpPr>
              <p:nvPr/>
            </p:nvSpPr>
            <p:spPr bwMode="auto">
              <a:xfrm flipV="1">
                <a:off x="6055345" y="5437742"/>
                <a:ext cx="447763" cy="425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54" name="Group 18"/>
              <p:cNvGrpSpPr>
                <a:grpSpLocks noChangeAspect="1"/>
              </p:cNvGrpSpPr>
              <p:nvPr/>
            </p:nvGrpSpPr>
            <p:grpSpPr bwMode="auto">
              <a:xfrm>
                <a:off x="2474128" y="5789094"/>
                <a:ext cx="485703" cy="373300"/>
                <a:chOff x="4224" y="1787"/>
                <a:chExt cx="207" cy="163"/>
              </a:xfrm>
            </p:grpSpPr>
            <p:sp>
              <p:nvSpPr>
                <p:cNvPr id="1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284" y="1805"/>
                  <a:ext cx="141" cy="14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10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5" name="Oval 5"/>
                <p:cNvSpPr>
                  <a:spLocks noChangeArrowheads="1"/>
                </p:cNvSpPr>
                <p:nvPr/>
              </p:nvSpPr>
              <p:spPr bwMode="auto">
                <a:xfrm>
                  <a:off x="4224" y="1787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57" name="Group 18"/>
              <p:cNvGrpSpPr>
                <a:grpSpLocks noChangeAspect="1"/>
              </p:cNvGrpSpPr>
              <p:nvPr/>
            </p:nvGrpSpPr>
            <p:grpSpPr bwMode="auto">
              <a:xfrm>
                <a:off x="1066800" y="4571994"/>
                <a:ext cx="490396" cy="359560"/>
                <a:chOff x="4357" y="1746"/>
                <a:chExt cx="209" cy="157"/>
              </a:xfrm>
            </p:grpSpPr>
            <p:sp>
              <p:nvSpPr>
                <p:cNvPr id="15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5" cy="15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89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cxnSp>
            <p:nvCxnSpPr>
              <p:cNvPr id="6" name="Elbow Connector 5"/>
              <p:cNvCxnSpPr>
                <a:stCxn id="122" idx="2"/>
                <a:endCxn id="158" idx="0"/>
              </p:cNvCxnSpPr>
              <p:nvPr/>
            </p:nvCxnSpPr>
            <p:spPr>
              <a:xfrm rot="10800000" flipV="1">
                <a:off x="1307306" y="2975216"/>
                <a:ext cx="2595313" cy="1596777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Elbow Connector 159"/>
              <p:cNvCxnSpPr>
                <a:stCxn id="127" idx="3"/>
                <a:endCxn id="155" idx="0"/>
              </p:cNvCxnSpPr>
              <p:nvPr/>
            </p:nvCxnSpPr>
            <p:spPr>
              <a:xfrm rot="5400000">
                <a:off x="2681054" y="3598420"/>
                <a:ext cx="2226600" cy="2154749"/>
              </a:xfrm>
              <a:prstGeom prst="bentConnector3">
                <a:avLst>
                  <a:gd name="adj1" fmla="val -206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Elbow Connector 160"/>
              <p:cNvCxnSpPr>
                <a:stCxn id="140" idx="6"/>
                <a:endCxn id="134" idx="6"/>
              </p:cNvCxnSpPr>
              <p:nvPr/>
            </p:nvCxnSpPr>
            <p:spPr>
              <a:xfrm flipH="1" flipV="1">
                <a:off x="6055346" y="4651513"/>
                <a:ext cx="1564652" cy="1328836"/>
              </a:xfrm>
              <a:prstGeom prst="bentConnector3">
                <a:avLst>
                  <a:gd name="adj1" fmla="val -100972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Elbow Connector 161"/>
              <p:cNvCxnSpPr>
                <a:stCxn id="155" idx="4"/>
                <a:endCxn id="122" idx="6"/>
              </p:cNvCxnSpPr>
              <p:nvPr/>
            </p:nvCxnSpPr>
            <p:spPr>
              <a:xfrm rot="5400000" flipH="1" flipV="1">
                <a:off x="1968222" y="3723974"/>
                <a:ext cx="3168855" cy="1671342"/>
              </a:xfrm>
              <a:prstGeom prst="bentConnector4">
                <a:avLst>
                  <a:gd name="adj1" fmla="val -11321"/>
                  <a:gd name="adj2" fmla="val 397525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Rectangle 167"/>
            <p:cNvSpPr/>
            <p:nvPr/>
          </p:nvSpPr>
          <p:spPr>
            <a:xfrm>
              <a:off x="0" y="2369913"/>
              <a:ext cx="5652350" cy="29708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use(3,11)=use(3,4)={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562600" y="3298681"/>
              <a:ext cx="282351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(5)={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use(5)={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90600" y="3048000"/>
              <a:ext cx="3840456" cy="312472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se(4,10)=use(4,5)={subject,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13434" y="4606875"/>
              <a:ext cx="4706566" cy="278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use(6,10)=use(6,7)={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67000" y="5818225"/>
              <a:ext cx="669445" cy="30215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break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0" y="4754880"/>
              <a:ext cx="1614021" cy="29430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use(11)={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1578" y="1034003"/>
              <a:ext cx="4005072" cy="71859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(2)={NOTFOUND,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</a:p>
            <a:p>
              <a:pPr marL="808038"/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pPr marL="808038" indent="-788988"/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use(2)={subject,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83477" y="5423998"/>
              <a:ext cx="4706566" cy="278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use(7,8)=use(7,9)={subject, pattern,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36334" y="6172200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(9)={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use(9)={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42938" y="6270481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(8)={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use(8)={NOTFOUND}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8334" y="6019800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(10)={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use(10)={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4" name="Straight Arrow Connector 3"/>
          <p:cNvCxnSpPr>
            <a:stCxn id="93" idx="0"/>
            <a:endCxn id="93" idx="1"/>
          </p:cNvCxnSpPr>
          <p:nvPr/>
        </p:nvCxnSpPr>
        <p:spPr>
          <a:xfrm>
            <a:off x="3578269" y="76200"/>
            <a:ext cx="1" cy="33662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7" idx="4"/>
            <a:endCxn id="117" idx="0"/>
          </p:cNvCxnSpPr>
          <p:nvPr/>
        </p:nvCxnSpPr>
        <p:spPr>
          <a:xfrm>
            <a:off x="3572106" y="855200"/>
            <a:ext cx="0" cy="35324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4" idx="0"/>
            <a:endCxn id="124" idx="1"/>
          </p:cNvCxnSpPr>
          <p:nvPr/>
        </p:nvCxnSpPr>
        <p:spPr>
          <a:xfrm>
            <a:off x="3578269" y="1651969"/>
            <a:ext cx="1" cy="38404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609600" y="2209800"/>
            <a:ext cx="2708600" cy="2056456"/>
          </a:xfrm>
          <a:prstGeom prst="bentConnector2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50301" y="640080"/>
            <a:ext cx="22712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950301" y="1749034"/>
            <a:ext cx="22712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2"/>
          <p:cNvSpPr txBox="1">
            <a:spLocks/>
          </p:cNvSpPr>
          <p:nvPr/>
        </p:nvSpPr>
        <p:spPr>
          <a:xfrm>
            <a:off x="4114800" y="209979"/>
            <a:ext cx="4704769" cy="62670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1075" lvl="2" indent="-923925" fontAlgn="auto">
              <a:spcBef>
                <a:spcPts val="500"/>
              </a:spcBef>
              <a:buNone/>
            </a:pPr>
            <a:r>
              <a:rPr lang="en-US" b="0" dirty="0" err="1" smtClean="0">
                <a:solidFill>
                  <a:srgbClr val="FFFF00"/>
                </a:solidFill>
              </a:rPr>
              <a:t>Def</a:t>
            </a:r>
            <a:r>
              <a:rPr lang="en-US" b="0" dirty="0" smtClean="0">
                <a:solidFill>
                  <a:srgbClr val="FFFF00"/>
                </a:solidFill>
              </a:rPr>
              <a:t> for subject</a:t>
            </a:r>
          </a:p>
          <a:p>
            <a:pPr marL="981075" lvl="2" indent="-635000" fontAlgn="auto">
              <a:spcBef>
                <a:spcPts val="500"/>
              </a:spcBef>
              <a:buNone/>
            </a:pPr>
            <a:r>
              <a:rPr lang="en-US" b="0" dirty="0" smtClean="0"/>
              <a:t>Node 1</a:t>
            </a:r>
          </a:p>
          <a:p>
            <a:pPr marL="981075" lvl="2" indent="-923925" fontAlgn="auto">
              <a:spcBef>
                <a:spcPts val="500"/>
              </a:spcBef>
              <a:buNone/>
            </a:pPr>
            <a:r>
              <a:rPr lang="en-US" b="0" dirty="0" smtClean="0">
                <a:solidFill>
                  <a:srgbClr val="FFFF00"/>
                </a:solidFill>
              </a:rPr>
              <a:t>Use for subject</a:t>
            </a:r>
          </a:p>
          <a:p>
            <a:pPr marL="981075" lvl="2" indent="-635000" fontAlgn="auto">
              <a:buNone/>
            </a:pPr>
            <a:r>
              <a:rPr lang="en-US" b="0" dirty="0" smtClean="0"/>
              <a:t>Node 2 </a:t>
            </a:r>
          </a:p>
          <a:p>
            <a:pPr marL="1211263" lvl="2" indent="-865188" fontAlgn="auto">
              <a:spcBef>
                <a:spcPts val="0"/>
              </a:spcBef>
              <a:buNone/>
            </a:pPr>
            <a:r>
              <a:rPr lang="en-US" b="0" dirty="0" smtClean="0"/>
              <a:t>Edges (4,10), (4,5), (7,8), (7,9)</a:t>
            </a:r>
          </a:p>
          <a:p>
            <a:pPr marL="981075" lvl="2" indent="-923925" fontAlgn="auto">
              <a:spcBef>
                <a:spcPts val="1500"/>
              </a:spcBef>
              <a:buNone/>
            </a:pPr>
            <a:r>
              <a:rPr lang="en-US" b="0" dirty="0" smtClean="0">
                <a:solidFill>
                  <a:srgbClr val="FFFF00"/>
                </a:solidFill>
              </a:rPr>
              <a:t>ADC </a:t>
            </a:r>
            <a:r>
              <a:rPr lang="en-US" b="0" dirty="0" smtClean="0">
                <a:solidFill>
                  <a:srgbClr val="FFFF00"/>
                </a:solidFill>
              </a:rPr>
              <a:t>for subject</a:t>
            </a:r>
          </a:p>
          <a:p>
            <a:pPr marL="981075" lvl="2" indent="-635000" fontAlgn="auto">
              <a:spcBef>
                <a:spcPts val="500"/>
              </a:spcBef>
              <a:buNone/>
            </a:pPr>
            <a:r>
              <a:rPr lang="en-US" b="0" dirty="0" smtClean="0"/>
              <a:t>TR = {[1,2]} </a:t>
            </a:r>
          </a:p>
          <a:p>
            <a:pPr marL="981075" lvl="2" indent="-635000" fontAlgn="auto">
              <a:spcBef>
                <a:spcPts val="0"/>
              </a:spcBef>
              <a:buNone/>
            </a:pPr>
            <a:r>
              <a:rPr lang="en-US" b="0" dirty="0" smtClean="0"/>
              <a:t>Test path </a:t>
            </a:r>
            <a:r>
              <a:rPr lang="en-US" b="0" dirty="0"/>
              <a:t>= {[1,2,3,11]} </a:t>
            </a:r>
            <a:endParaRPr lang="en-US" b="0" dirty="0" smtClean="0"/>
          </a:p>
          <a:p>
            <a:pPr marL="981075" lvl="2" indent="-923925" fontAlgn="auto">
              <a:spcBef>
                <a:spcPts val="500"/>
              </a:spcBef>
              <a:buNone/>
            </a:pPr>
            <a:endParaRPr lang="en-US" b="0" dirty="0" smtClean="0"/>
          </a:p>
          <a:p>
            <a:pPr marL="981075" lvl="2" indent="-923925" fontAlgn="auto">
              <a:spcBef>
                <a:spcPts val="500"/>
              </a:spcBef>
              <a:buNone/>
            </a:pPr>
            <a:r>
              <a:rPr lang="en-US" b="0" dirty="0" err="1" smtClean="0">
                <a:solidFill>
                  <a:srgbClr val="FFFF00"/>
                </a:solidFill>
              </a:rPr>
              <a:t>Def</a:t>
            </a:r>
            <a:r>
              <a:rPr lang="en-US" b="0" dirty="0" smtClean="0">
                <a:solidFill>
                  <a:srgbClr val="FFFF00"/>
                </a:solidFill>
              </a:rPr>
              <a:t> </a:t>
            </a:r>
            <a:r>
              <a:rPr lang="en-US" b="0" dirty="0">
                <a:solidFill>
                  <a:srgbClr val="FFFF00"/>
                </a:solidFill>
              </a:rPr>
              <a:t>for </a:t>
            </a:r>
            <a:r>
              <a:rPr lang="en-US" b="0" dirty="0" smtClean="0">
                <a:solidFill>
                  <a:srgbClr val="FFFF00"/>
                </a:solidFill>
              </a:rPr>
              <a:t>pattern</a:t>
            </a:r>
            <a:endParaRPr lang="en-US" b="0" dirty="0">
              <a:solidFill>
                <a:srgbClr val="FFFF00"/>
              </a:solidFill>
            </a:endParaRPr>
          </a:p>
          <a:p>
            <a:pPr marL="981075" lvl="2" indent="-635000" fontAlgn="auto">
              <a:spcBef>
                <a:spcPts val="500"/>
              </a:spcBef>
              <a:buNone/>
            </a:pPr>
            <a:r>
              <a:rPr lang="en-US" b="0" dirty="0"/>
              <a:t>Node </a:t>
            </a:r>
            <a:r>
              <a:rPr lang="en-US" b="0" dirty="0" smtClean="0"/>
              <a:t>1</a:t>
            </a:r>
          </a:p>
          <a:p>
            <a:pPr marL="981075" lvl="2" indent="-923925" fontAlgn="auto">
              <a:spcBef>
                <a:spcPts val="500"/>
              </a:spcBef>
              <a:buNone/>
            </a:pPr>
            <a:r>
              <a:rPr lang="en-US" b="0" dirty="0">
                <a:solidFill>
                  <a:srgbClr val="FFFF00"/>
                </a:solidFill>
              </a:rPr>
              <a:t>Use for </a:t>
            </a:r>
            <a:r>
              <a:rPr lang="en-US" b="0" dirty="0" smtClean="0">
                <a:solidFill>
                  <a:srgbClr val="FFFF00"/>
                </a:solidFill>
              </a:rPr>
              <a:t>pattern</a:t>
            </a:r>
            <a:endParaRPr lang="en-US" b="0" dirty="0">
              <a:solidFill>
                <a:srgbClr val="FFFF00"/>
              </a:solidFill>
            </a:endParaRPr>
          </a:p>
          <a:p>
            <a:pPr marL="981075" lvl="2" indent="-635000" fontAlgn="auto">
              <a:spcBef>
                <a:spcPts val="500"/>
              </a:spcBef>
              <a:buNone/>
            </a:pPr>
            <a:r>
              <a:rPr lang="en-US" b="0" dirty="0"/>
              <a:t>Node 2 </a:t>
            </a:r>
          </a:p>
          <a:p>
            <a:pPr marL="1211263" lvl="2" indent="-865188" fontAlgn="auto">
              <a:spcBef>
                <a:spcPts val="0"/>
              </a:spcBef>
              <a:buNone/>
            </a:pPr>
            <a:r>
              <a:rPr lang="en-US" b="0" dirty="0"/>
              <a:t>Edges (4,10), (4,5), (7,8), (7,9</a:t>
            </a:r>
            <a:r>
              <a:rPr lang="en-US" b="0" dirty="0" smtClean="0"/>
              <a:t>)</a:t>
            </a:r>
            <a:endParaRPr lang="en-US" b="0" dirty="0"/>
          </a:p>
          <a:p>
            <a:pPr marL="981075" lvl="2" indent="-923925" fontAlgn="auto">
              <a:spcBef>
                <a:spcPts val="1500"/>
              </a:spcBef>
              <a:buNone/>
            </a:pPr>
            <a:r>
              <a:rPr lang="en-US" b="0" dirty="0" smtClean="0">
                <a:solidFill>
                  <a:srgbClr val="FFFF00"/>
                </a:solidFill>
              </a:rPr>
              <a:t>ADC </a:t>
            </a:r>
            <a:r>
              <a:rPr lang="en-US" b="0" dirty="0">
                <a:solidFill>
                  <a:srgbClr val="FFFF00"/>
                </a:solidFill>
              </a:rPr>
              <a:t>for </a:t>
            </a:r>
            <a:r>
              <a:rPr lang="en-US" b="0" dirty="0" smtClean="0">
                <a:solidFill>
                  <a:srgbClr val="FFFF00"/>
                </a:solidFill>
              </a:rPr>
              <a:t>pattern</a:t>
            </a:r>
            <a:endParaRPr lang="en-US" b="0" dirty="0">
              <a:solidFill>
                <a:srgbClr val="FFFF00"/>
              </a:solidFill>
            </a:endParaRPr>
          </a:p>
          <a:p>
            <a:pPr marL="981075" lvl="2" indent="-635000" fontAlgn="auto">
              <a:spcBef>
                <a:spcPts val="500"/>
              </a:spcBef>
              <a:buNone/>
            </a:pPr>
            <a:r>
              <a:rPr lang="en-US" b="0" dirty="0"/>
              <a:t>TR = {[</a:t>
            </a:r>
            <a:r>
              <a:rPr lang="en-US" b="0" dirty="0" smtClean="0"/>
              <a:t>1,2]} </a:t>
            </a:r>
          </a:p>
          <a:p>
            <a:pPr marL="981075" lvl="2" indent="-635000" fontAlgn="auto">
              <a:spcBef>
                <a:spcPts val="0"/>
              </a:spcBef>
              <a:buNone/>
            </a:pPr>
            <a:r>
              <a:rPr lang="en-US" b="0" dirty="0" smtClean="0"/>
              <a:t>Test path </a:t>
            </a:r>
            <a:r>
              <a:rPr lang="en-US" b="0" dirty="0"/>
              <a:t>= {[1,2,3,11]} 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4419600" y="3352800"/>
            <a:ext cx="4056050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3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21578" y="329184"/>
              <a:ext cx="4005072" cy="310896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(1)={subject,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9050" y="76200"/>
              <a:ext cx="6839250" cy="6272920"/>
              <a:chOff x="1066800" y="1291672"/>
              <a:chExt cx="6553198" cy="4870737"/>
            </a:xfrm>
          </p:grpSpPr>
          <p:grpSp>
            <p:nvGrpSpPr>
              <p:cNvPr id="89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1541563"/>
                <a:ext cx="485703" cy="354980"/>
                <a:chOff x="4357" y="1845"/>
                <a:chExt cx="207" cy="155"/>
              </a:xfrm>
            </p:grpSpPr>
            <p:sp>
              <p:nvSpPr>
                <p:cNvPr id="10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45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12" y="1851"/>
                  <a:ext cx="128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93" name="Line 17"/>
              <p:cNvSpPr>
                <a:spLocks noChangeShapeType="1"/>
              </p:cNvSpPr>
              <p:nvPr/>
            </p:nvSpPr>
            <p:spPr bwMode="auto">
              <a:xfrm>
                <a:off x="4151375" y="1291672"/>
                <a:ext cx="0" cy="2613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5" name="Line 17"/>
              <p:cNvSpPr>
                <a:spLocks noChangeShapeType="1"/>
              </p:cNvSpPr>
              <p:nvPr/>
            </p:nvSpPr>
            <p:spPr bwMode="auto">
              <a:xfrm>
                <a:off x="2959831" y="5984802"/>
                <a:ext cx="267591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 flipH="1">
                <a:off x="2915086" y="4795045"/>
                <a:ext cx="2709167" cy="10978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16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170824"/>
                <a:ext cx="485703" cy="375592"/>
                <a:chOff x="4357" y="1800"/>
                <a:chExt cx="207" cy="164"/>
              </a:xfrm>
            </p:grpSpPr>
            <p:sp>
              <p:nvSpPr>
                <p:cNvPr id="11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800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820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4151375" y="1906973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1" name="Group 18"/>
              <p:cNvGrpSpPr>
                <a:grpSpLocks noChangeAspect="1"/>
              </p:cNvGrpSpPr>
              <p:nvPr/>
            </p:nvGrpSpPr>
            <p:grpSpPr bwMode="auto">
              <a:xfrm>
                <a:off x="3902618" y="2797727"/>
                <a:ext cx="485703" cy="359561"/>
                <a:chOff x="4357" y="1746"/>
                <a:chExt cx="207" cy="157"/>
              </a:xfrm>
            </p:grpSpPr>
            <p:sp>
              <p:nvSpPr>
                <p:cNvPr id="122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4" name="Line 17"/>
              <p:cNvSpPr>
                <a:spLocks noChangeShapeType="1"/>
              </p:cNvSpPr>
              <p:nvPr/>
            </p:nvSpPr>
            <p:spPr bwMode="auto">
              <a:xfrm>
                <a:off x="4151375" y="2515210"/>
                <a:ext cx="0" cy="2982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25" name="Line 17"/>
              <p:cNvSpPr>
                <a:spLocks noChangeShapeType="1"/>
              </p:cNvSpPr>
              <p:nvPr/>
            </p:nvSpPr>
            <p:spPr bwMode="auto">
              <a:xfrm flipH="1" flipV="1">
                <a:off x="4296457" y="3130864"/>
                <a:ext cx="528188" cy="247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26" name="Group 18"/>
              <p:cNvGrpSpPr>
                <a:grpSpLocks noChangeAspect="1"/>
              </p:cNvGrpSpPr>
              <p:nvPr/>
            </p:nvGrpSpPr>
            <p:grpSpPr bwMode="auto">
              <a:xfrm>
                <a:off x="4800599" y="3259499"/>
                <a:ext cx="485703" cy="359561"/>
                <a:chOff x="4357" y="1746"/>
                <a:chExt cx="207" cy="157"/>
              </a:xfrm>
            </p:grpSpPr>
            <p:sp>
              <p:nvSpPr>
                <p:cNvPr id="12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4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29" name="Line 1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5197945" y="3584767"/>
                <a:ext cx="437633" cy="3136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30" name="Group 18"/>
              <p:cNvGrpSpPr>
                <a:grpSpLocks noChangeAspect="1"/>
              </p:cNvGrpSpPr>
              <p:nvPr/>
            </p:nvGrpSpPr>
            <p:grpSpPr bwMode="auto">
              <a:xfrm>
                <a:off x="5562599" y="3825824"/>
                <a:ext cx="485703" cy="359561"/>
                <a:chOff x="4357" y="1746"/>
                <a:chExt cx="207" cy="157"/>
              </a:xfrm>
            </p:grpSpPr>
            <p:sp>
              <p:nvSpPr>
                <p:cNvPr id="131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3" name="Group 18"/>
              <p:cNvGrpSpPr>
                <a:grpSpLocks noChangeAspect="1"/>
              </p:cNvGrpSpPr>
              <p:nvPr/>
            </p:nvGrpSpPr>
            <p:grpSpPr bwMode="auto">
              <a:xfrm>
                <a:off x="5553218" y="4474022"/>
                <a:ext cx="502128" cy="373303"/>
                <a:chOff x="4353" y="1712"/>
                <a:chExt cx="214" cy="163"/>
              </a:xfrm>
            </p:grpSpPr>
            <p:sp>
              <p:nvSpPr>
                <p:cNvPr id="134" name="Oval 5"/>
                <p:cNvSpPr>
                  <a:spLocks noChangeArrowheads="1"/>
                </p:cNvSpPr>
                <p:nvPr/>
              </p:nvSpPr>
              <p:spPr bwMode="auto">
                <a:xfrm>
                  <a:off x="4360" y="1712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3" y="1731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6" name="Group 18"/>
              <p:cNvGrpSpPr>
                <a:grpSpLocks noChangeAspect="1"/>
              </p:cNvGrpSpPr>
              <p:nvPr/>
            </p:nvGrpSpPr>
            <p:grpSpPr bwMode="auto">
              <a:xfrm>
                <a:off x="5638799" y="5802849"/>
                <a:ext cx="485703" cy="359560"/>
                <a:chOff x="4357" y="1793"/>
                <a:chExt cx="207" cy="157"/>
              </a:xfrm>
            </p:grpSpPr>
            <p:sp>
              <p:nvSpPr>
                <p:cNvPr id="137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58" y="1806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8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39" name="Group 18"/>
              <p:cNvGrpSpPr>
                <a:grpSpLocks noChangeAspect="1"/>
              </p:cNvGrpSpPr>
              <p:nvPr/>
            </p:nvGrpSpPr>
            <p:grpSpPr bwMode="auto">
              <a:xfrm>
                <a:off x="7134295" y="5802854"/>
                <a:ext cx="485703" cy="354980"/>
                <a:chOff x="4357" y="1793"/>
                <a:chExt cx="207" cy="155"/>
              </a:xfrm>
            </p:grpSpPr>
            <p:sp>
              <p:nvSpPr>
                <p:cNvPr id="140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93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43" y="1806"/>
                  <a:ext cx="98" cy="1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9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46" name="Line 17"/>
              <p:cNvSpPr>
                <a:spLocks noChangeShapeType="1"/>
              </p:cNvSpPr>
              <p:nvPr/>
            </p:nvSpPr>
            <p:spPr bwMode="auto">
              <a:xfrm flipH="1" flipV="1">
                <a:off x="6021948" y="4768328"/>
                <a:ext cx="454497" cy="3580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47" name="Group 18"/>
              <p:cNvGrpSpPr>
                <a:grpSpLocks noChangeAspect="1"/>
              </p:cNvGrpSpPr>
              <p:nvPr/>
            </p:nvGrpSpPr>
            <p:grpSpPr bwMode="auto">
              <a:xfrm>
                <a:off x="6372295" y="5083328"/>
                <a:ext cx="485703" cy="359561"/>
                <a:chOff x="4357" y="1746"/>
                <a:chExt cx="207" cy="157"/>
              </a:xfrm>
            </p:grpSpPr>
            <p:sp>
              <p:nvSpPr>
                <p:cNvPr id="14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4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3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7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5818631" y="4188491"/>
                <a:ext cx="0" cy="2840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1" name="Line 17"/>
              <p:cNvSpPr>
                <a:spLocks noChangeShapeType="1"/>
              </p:cNvSpPr>
              <p:nvPr/>
            </p:nvSpPr>
            <p:spPr bwMode="auto">
              <a:xfrm flipH="1" flipV="1">
                <a:off x="6755689" y="5437742"/>
                <a:ext cx="526431" cy="3948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53" name="Line 17"/>
              <p:cNvSpPr>
                <a:spLocks noChangeShapeType="1"/>
              </p:cNvSpPr>
              <p:nvPr/>
            </p:nvSpPr>
            <p:spPr bwMode="auto">
              <a:xfrm flipV="1">
                <a:off x="6055345" y="5437742"/>
                <a:ext cx="447763" cy="425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med" len="med"/>
              </a:ln>
            </p:spPr>
            <p:txBody>
              <a:bodyPr>
                <a:noAutofit/>
              </a:bodyPr>
              <a:lstStyle/>
              <a:p>
                <a:endParaRPr lang="en-US" sz="1800" b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grpSp>
            <p:nvGrpSpPr>
              <p:cNvPr id="154" name="Group 18"/>
              <p:cNvGrpSpPr>
                <a:grpSpLocks noChangeAspect="1"/>
              </p:cNvGrpSpPr>
              <p:nvPr/>
            </p:nvGrpSpPr>
            <p:grpSpPr bwMode="auto">
              <a:xfrm>
                <a:off x="2474128" y="5789094"/>
                <a:ext cx="485703" cy="373300"/>
                <a:chOff x="4224" y="1787"/>
                <a:chExt cx="207" cy="163"/>
              </a:xfrm>
            </p:grpSpPr>
            <p:sp>
              <p:nvSpPr>
                <p:cNvPr id="1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284" y="1805"/>
                  <a:ext cx="141" cy="14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10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5" name="Oval 5"/>
                <p:cNvSpPr>
                  <a:spLocks noChangeArrowheads="1"/>
                </p:cNvSpPr>
                <p:nvPr/>
              </p:nvSpPr>
              <p:spPr bwMode="auto">
                <a:xfrm>
                  <a:off x="4224" y="1787"/>
                  <a:ext cx="207" cy="15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157" name="Group 18"/>
              <p:cNvGrpSpPr>
                <a:grpSpLocks noChangeAspect="1"/>
              </p:cNvGrpSpPr>
              <p:nvPr/>
            </p:nvGrpSpPr>
            <p:grpSpPr bwMode="auto">
              <a:xfrm>
                <a:off x="1066800" y="4571994"/>
                <a:ext cx="490396" cy="359560"/>
                <a:chOff x="4357" y="1746"/>
                <a:chExt cx="209" cy="157"/>
              </a:xfrm>
            </p:grpSpPr>
            <p:sp>
              <p:nvSpPr>
                <p:cNvPr id="158" name="Oval 5"/>
                <p:cNvSpPr>
                  <a:spLocks noChangeArrowheads="1"/>
                </p:cNvSpPr>
                <p:nvPr/>
              </p:nvSpPr>
              <p:spPr bwMode="auto">
                <a:xfrm>
                  <a:off x="4357" y="1746"/>
                  <a:ext cx="205" cy="15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noAutofit/>
                </a:bodyPr>
                <a:lstStyle/>
                <a:p>
                  <a:endParaRPr lang="en-US" sz="1800" b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5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89" y="1759"/>
                  <a:ext cx="177" cy="14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noAutofit/>
                </a:bodyPr>
                <a:lstStyle/>
                <a:p>
                  <a:pPr algn="r"/>
                  <a:r>
                    <a:rPr lang="en-US" sz="1800" b="0" dirty="0" smtClean="0">
                      <a:latin typeface="Verdana" charset="0"/>
                      <a:ea typeface="Verdana" charset="0"/>
                      <a:cs typeface="Verdana" charset="0"/>
                    </a:rPr>
                    <a:t>11</a:t>
                  </a:r>
                  <a:endParaRPr lang="en-US" sz="1800" b="0" dirty="0"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cxnSp>
            <p:nvCxnSpPr>
              <p:cNvPr id="6" name="Elbow Connector 5"/>
              <p:cNvCxnSpPr>
                <a:stCxn id="122" idx="2"/>
                <a:endCxn id="158" idx="0"/>
              </p:cNvCxnSpPr>
              <p:nvPr/>
            </p:nvCxnSpPr>
            <p:spPr>
              <a:xfrm rot="10800000" flipV="1">
                <a:off x="1307306" y="2975216"/>
                <a:ext cx="2595313" cy="1596777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Elbow Connector 159"/>
              <p:cNvCxnSpPr>
                <a:stCxn id="127" idx="3"/>
                <a:endCxn id="155" idx="0"/>
              </p:cNvCxnSpPr>
              <p:nvPr/>
            </p:nvCxnSpPr>
            <p:spPr>
              <a:xfrm rot="5400000">
                <a:off x="2681054" y="3598420"/>
                <a:ext cx="2226600" cy="2154749"/>
              </a:xfrm>
              <a:prstGeom prst="bentConnector3">
                <a:avLst>
                  <a:gd name="adj1" fmla="val -206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Elbow Connector 160"/>
              <p:cNvCxnSpPr>
                <a:stCxn id="140" idx="6"/>
                <a:endCxn id="134" idx="6"/>
              </p:cNvCxnSpPr>
              <p:nvPr/>
            </p:nvCxnSpPr>
            <p:spPr>
              <a:xfrm flipH="1" flipV="1">
                <a:off x="6055346" y="4651513"/>
                <a:ext cx="1564652" cy="1328836"/>
              </a:xfrm>
              <a:prstGeom prst="bentConnector3">
                <a:avLst>
                  <a:gd name="adj1" fmla="val -100972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Elbow Connector 161"/>
              <p:cNvCxnSpPr>
                <a:stCxn id="155" idx="4"/>
                <a:endCxn id="122" idx="6"/>
              </p:cNvCxnSpPr>
              <p:nvPr/>
            </p:nvCxnSpPr>
            <p:spPr>
              <a:xfrm rot="5400000" flipH="1" flipV="1">
                <a:off x="1968222" y="3723974"/>
                <a:ext cx="3168855" cy="1671342"/>
              </a:xfrm>
              <a:prstGeom prst="bentConnector4">
                <a:avLst>
                  <a:gd name="adj1" fmla="val -11321"/>
                  <a:gd name="adj2" fmla="val 397525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Rectangle 167"/>
            <p:cNvSpPr/>
            <p:nvPr/>
          </p:nvSpPr>
          <p:spPr>
            <a:xfrm>
              <a:off x="0" y="2369913"/>
              <a:ext cx="5652350" cy="29708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use(3,11)=use(3,4)={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562600" y="3298681"/>
              <a:ext cx="282351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(5)={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use(5)={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90600" y="3048000"/>
              <a:ext cx="3840456" cy="312472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se(4,10)=use(4,5)={subject,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13434" y="4606875"/>
              <a:ext cx="4706566" cy="278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use(6,10)=use(6,7)={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67000" y="5818225"/>
              <a:ext cx="669445" cy="30215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smtClean="0">
                  <a:solidFill>
                    <a:srgbClr val="000099"/>
                  </a:solidFill>
                  <a:latin typeface="Verdana" charset="0"/>
                  <a:ea typeface="Verdana" charset="0"/>
                  <a:cs typeface="Verdana" charset="0"/>
                </a:rPr>
                <a:t>break</a:t>
              </a:r>
              <a:endParaRPr lang="en-US" sz="1400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0" y="4754880"/>
              <a:ext cx="1614021" cy="29430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use(11)={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1578" y="1034003"/>
              <a:ext cx="4005072" cy="71859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(2)={NOTFOUND,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</a:p>
            <a:p>
              <a:pPr marL="808038"/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subjectLen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patternLen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pPr marL="808038" indent="-788988"/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use(2)={subject, pattern}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83477" y="5423998"/>
              <a:ext cx="4706566" cy="278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use(7,8)=use(7,9)={subject, pattern,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36334" y="6172200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(9)={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use(9)={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42938" y="6270481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(8)={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rtnIndex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, 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isPat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use(8)={NOTFOUND}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8334" y="6019800"/>
              <a:ext cx="1702866" cy="51131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def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(10)={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</a:p>
            <a:p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use(10)={</a:t>
              </a:r>
              <a:r>
                <a:rPr lang="en-US" sz="1400" b="0" dirty="0" err="1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iSub</a:t>
              </a:r>
              <a:r>
                <a:rPr lang="en-US" sz="1400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}</a:t>
              </a:r>
              <a:endParaRPr lang="en-US" sz="14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4" name="Straight Arrow Connector 3"/>
          <p:cNvCxnSpPr>
            <a:stCxn id="93" idx="0"/>
            <a:endCxn id="93" idx="1"/>
          </p:cNvCxnSpPr>
          <p:nvPr/>
        </p:nvCxnSpPr>
        <p:spPr>
          <a:xfrm>
            <a:off x="3578269" y="76200"/>
            <a:ext cx="1" cy="33662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7" idx="4"/>
            <a:endCxn id="117" idx="0"/>
          </p:cNvCxnSpPr>
          <p:nvPr/>
        </p:nvCxnSpPr>
        <p:spPr>
          <a:xfrm>
            <a:off x="3572106" y="855200"/>
            <a:ext cx="0" cy="35324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4" idx="0"/>
            <a:endCxn id="124" idx="1"/>
          </p:cNvCxnSpPr>
          <p:nvPr/>
        </p:nvCxnSpPr>
        <p:spPr>
          <a:xfrm>
            <a:off x="3578269" y="1651969"/>
            <a:ext cx="1" cy="38404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50301" y="1295400"/>
            <a:ext cx="18173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146864" y="6781800"/>
            <a:ext cx="1885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ine 17"/>
          <p:cNvSpPr>
            <a:spLocks noChangeShapeType="1"/>
          </p:cNvSpPr>
          <p:nvPr/>
        </p:nvSpPr>
        <p:spPr bwMode="auto">
          <a:xfrm flipH="1" flipV="1">
            <a:off x="3733800" y="2438400"/>
            <a:ext cx="551244" cy="318975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 type="arrow" w="med" len="med"/>
            <a:tailEnd type="none" w="med" len="med"/>
          </a:ln>
        </p:spPr>
        <p:txBody>
          <a:bodyPr>
            <a:noAutofit/>
          </a:bodyPr>
          <a:lstStyle/>
          <a:p>
            <a:endParaRPr lang="en-US" sz="18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0" name="Line 17"/>
          <p:cNvSpPr>
            <a:spLocks noChangeAspect="1" noChangeShapeType="1"/>
          </p:cNvSpPr>
          <p:nvPr/>
        </p:nvSpPr>
        <p:spPr bwMode="auto">
          <a:xfrm flipH="1" flipV="1">
            <a:off x="4648200" y="3025048"/>
            <a:ext cx="456736" cy="403952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 type="arrow" w="med" len="med"/>
            <a:tailEnd type="none" w="med" len="med"/>
          </a:ln>
        </p:spPr>
        <p:txBody>
          <a:bodyPr>
            <a:noAutofit/>
          </a:bodyPr>
          <a:lstStyle/>
          <a:p>
            <a:endParaRPr lang="en-US" sz="18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>
            <a:off x="5334000" y="3810000"/>
            <a:ext cx="0" cy="36576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arrow" w="med" len="med"/>
          </a:ln>
        </p:spPr>
        <p:txBody>
          <a:bodyPr>
            <a:noAutofit/>
          </a:bodyPr>
          <a:lstStyle/>
          <a:p>
            <a:endParaRPr lang="en-US" sz="18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4" name="Line 17"/>
          <p:cNvSpPr>
            <a:spLocks noChangeShapeType="1"/>
          </p:cNvSpPr>
          <p:nvPr/>
        </p:nvSpPr>
        <p:spPr bwMode="auto">
          <a:xfrm flipH="1" flipV="1">
            <a:off x="5545464" y="4568130"/>
            <a:ext cx="474336" cy="46107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 type="arrow" w="med" len="med"/>
            <a:tailEnd type="none" w="med" len="med"/>
          </a:ln>
        </p:spPr>
        <p:txBody>
          <a:bodyPr>
            <a:noAutofit/>
          </a:bodyPr>
          <a:lstStyle/>
          <a:p>
            <a:endParaRPr lang="en-US" sz="18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Line 17"/>
          <p:cNvSpPr>
            <a:spLocks noChangeShapeType="1"/>
          </p:cNvSpPr>
          <p:nvPr/>
        </p:nvSpPr>
        <p:spPr bwMode="auto">
          <a:xfrm flipV="1">
            <a:off x="5562600" y="5395929"/>
            <a:ext cx="467308" cy="547671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 type="arrow" w="med" len="med"/>
            <a:tailEnd type="none" w="med" len="med"/>
          </a:ln>
        </p:spPr>
        <p:txBody>
          <a:bodyPr>
            <a:noAutofit/>
          </a:bodyPr>
          <a:lstStyle/>
          <a:p>
            <a:endParaRPr lang="en-US" sz="18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7" name="Line 17"/>
          <p:cNvSpPr>
            <a:spLocks noChangeShapeType="1"/>
          </p:cNvSpPr>
          <p:nvPr/>
        </p:nvSpPr>
        <p:spPr bwMode="auto">
          <a:xfrm>
            <a:off x="2362200" y="6108192"/>
            <a:ext cx="279272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 type="arrow" w="med" len="med"/>
            <a:tailEnd type="none" w="med" len="med"/>
          </a:ln>
        </p:spPr>
        <p:txBody>
          <a:bodyPr>
            <a:noAutofit/>
          </a:bodyPr>
          <a:lstStyle/>
          <a:p>
            <a:endParaRPr lang="en-US" sz="1800" b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5400000" flipH="1" flipV="1">
            <a:off x="888998" y="3378203"/>
            <a:ext cx="4081102" cy="1744297"/>
          </a:xfrm>
          <a:prstGeom prst="bentConnector4">
            <a:avLst>
              <a:gd name="adj1" fmla="val -11321"/>
              <a:gd name="adj2" fmla="val 397525"/>
            </a:avLst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2"/>
          <p:cNvSpPr txBox="1">
            <a:spLocks/>
          </p:cNvSpPr>
          <p:nvPr/>
        </p:nvSpPr>
        <p:spPr>
          <a:xfrm>
            <a:off x="5542294" y="195225"/>
            <a:ext cx="3428709" cy="41044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1075" lvl="2" indent="-923925" fontAlgn="auto">
              <a:spcBef>
                <a:spcPts val="500"/>
              </a:spcBef>
              <a:buNone/>
            </a:pPr>
            <a:r>
              <a:rPr lang="en-US" b="0" dirty="0" err="1" smtClean="0">
                <a:solidFill>
                  <a:srgbClr val="FFFF00"/>
                </a:solidFill>
              </a:rPr>
              <a:t>Def</a:t>
            </a:r>
            <a:r>
              <a:rPr lang="en-US" b="0" dirty="0" smtClean="0">
                <a:solidFill>
                  <a:srgbClr val="FFFF00"/>
                </a:solidFill>
              </a:rPr>
              <a:t> for NOTFOUND</a:t>
            </a:r>
          </a:p>
          <a:p>
            <a:pPr marL="981075" lvl="2" indent="-635000" fontAlgn="auto">
              <a:spcBef>
                <a:spcPts val="500"/>
              </a:spcBef>
              <a:buNone/>
            </a:pPr>
            <a:r>
              <a:rPr lang="en-US" b="0" dirty="0" smtClean="0"/>
              <a:t>Node 2</a:t>
            </a:r>
          </a:p>
          <a:p>
            <a:pPr marL="981075" lvl="2" indent="-923925" fontAlgn="auto">
              <a:spcBef>
                <a:spcPts val="500"/>
              </a:spcBef>
              <a:buNone/>
            </a:pPr>
            <a:r>
              <a:rPr lang="en-US" b="0" dirty="0" smtClean="0">
                <a:solidFill>
                  <a:srgbClr val="FFFF00"/>
                </a:solidFill>
              </a:rPr>
              <a:t>Use for NOTFOUND</a:t>
            </a:r>
          </a:p>
          <a:p>
            <a:pPr marL="981075" lvl="2" indent="-635000" fontAlgn="auto">
              <a:spcBef>
                <a:spcPts val="500"/>
              </a:spcBef>
              <a:buNone/>
            </a:pPr>
            <a:r>
              <a:rPr lang="en-US" b="0" dirty="0" smtClean="0"/>
              <a:t>Node 8 </a:t>
            </a:r>
          </a:p>
          <a:p>
            <a:pPr marL="981075" lvl="2" indent="-923925" fontAlgn="auto">
              <a:spcBef>
                <a:spcPts val="1500"/>
              </a:spcBef>
              <a:buNone/>
            </a:pPr>
            <a:r>
              <a:rPr lang="en-US" b="0" dirty="0" smtClean="0">
                <a:solidFill>
                  <a:srgbClr val="FFFF00"/>
                </a:solidFill>
              </a:rPr>
              <a:t>ADC </a:t>
            </a:r>
            <a:r>
              <a:rPr lang="en-US" b="0" dirty="0" smtClean="0">
                <a:solidFill>
                  <a:srgbClr val="FFFF00"/>
                </a:solidFill>
              </a:rPr>
              <a:t>for NOTFOUND</a:t>
            </a:r>
          </a:p>
          <a:p>
            <a:pPr marL="576263" lvl="2" indent="-230188" fontAlgn="auto">
              <a:spcBef>
                <a:spcPts val="500"/>
              </a:spcBef>
              <a:buNone/>
            </a:pPr>
            <a:r>
              <a:rPr lang="en-US" b="0" dirty="0" smtClean="0"/>
              <a:t>TR = {[1,2,3,4,5,6,7,8]}</a:t>
            </a:r>
          </a:p>
          <a:p>
            <a:pPr marL="576263" lvl="2" indent="-230188" fontAlgn="auto">
              <a:spcBef>
                <a:spcPts val="500"/>
              </a:spcBef>
              <a:buNone/>
            </a:pPr>
            <a:r>
              <a:rPr lang="en-US" b="0" dirty="0" smtClean="0"/>
              <a:t>Test paths </a:t>
            </a:r>
            <a:r>
              <a:rPr lang="en-US" b="0" dirty="0"/>
              <a:t>= {[1,2,3,4,5,6,7,8</a:t>
            </a:r>
            <a:r>
              <a:rPr lang="en-US" b="0" dirty="0" smtClean="0"/>
              <a:t>, 10,3,11]}</a:t>
            </a:r>
            <a:endParaRPr lang="en-US" b="0" dirty="0"/>
          </a:p>
        </p:txBody>
      </p:sp>
      <p:cxnSp>
        <p:nvCxnSpPr>
          <p:cNvPr id="91" name="Elbow Connector 90"/>
          <p:cNvCxnSpPr/>
          <p:nvPr/>
        </p:nvCxnSpPr>
        <p:spPr>
          <a:xfrm rot="10800000" flipV="1">
            <a:off x="609600" y="2209800"/>
            <a:ext cx="2708600" cy="2056456"/>
          </a:xfrm>
          <a:prstGeom prst="bentConnector2">
            <a:avLst/>
          </a:prstGeom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3" grpId="0" animBg="1"/>
      <p:bldP spid="84" grpId="0" animBg="1"/>
      <p:bldP spid="85" grpId="0" animBg="1"/>
      <p:bldP spid="87" grpId="0" animBg="1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800" dirty="0" smtClean="0"/>
              <a:t>Example: ADC</a:t>
            </a:r>
            <a:endParaRPr lang="en-US" sz="3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5892"/>
              </p:ext>
            </p:extLst>
          </p:nvPr>
        </p:nvGraphicFramePr>
        <p:xfrm>
          <a:off x="-3" y="3"/>
          <a:ext cx="9144003" cy="6857993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048003"/>
                <a:gridCol w="6096000"/>
              </a:tblGrid>
              <a:tr h="440219">
                <a:tc>
                  <a:txBody>
                    <a:bodyPr/>
                    <a:lstStyle/>
                    <a:p>
                      <a:pPr marL="114300" indent="0">
                        <a:lnSpc>
                          <a:spcPct val="80000"/>
                        </a:lnSpc>
                        <a:tabLst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Variable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Test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 paths (All-</a:t>
                      </a:r>
                      <a:r>
                        <a:rPr lang="en-US" sz="2200" baseline="0" dirty="0" err="1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Defs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 Coverage)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502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subject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</a:t>
                      </a:r>
                      <a:r>
                        <a:rPr lang="pt-BR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502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pattern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</a:t>
                      </a:r>
                      <a:r>
                        <a:rPr lang="pt-BR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502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NOTFOUND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</a:t>
                      </a:r>
                      <a:r>
                        <a:rPr lang="pt-BR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67363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iSub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[1,2,3,4,10,3,4,10,3,11</a:t>
                      </a:r>
                      <a:r>
                        <a:rPr lang="pt-BR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4728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rtnIndex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</a:t>
                      </a:r>
                      <a:r>
                        <a:rPr lang="pt-BR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502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ispat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No path or No path </a:t>
                      </a:r>
                      <a:r>
                        <a:rPr lang="en-US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needed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502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subjectLen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</a:t>
                      </a:r>
                      <a:r>
                        <a:rPr lang="pt-BR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502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patternLen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</a:t>
                      </a:r>
                      <a:r>
                        <a:rPr lang="pt-BR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3038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iPat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[1,2,3,4,5,6,7,8,10,3,11]</a:t>
                      </a:r>
                      <a:b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[1,2,3,4,5,6,7,9,6,7,8,10,3,11</a:t>
                      </a:r>
                      <a:r>
                        <a:rPr lang="pt-BR" sz="2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7633">
                <a:tc>
                  <a:txBody>
                    <a:bodyPr/>
                    <a:lstStyle/>
                    <a:p>
                      <a:pPr marL="114300" indent="0">
                        <a:lnSpc>
                          <a:spcPct val="90000"/>
                        </a:lnSpc>
                        <a:tabLst/>
                      </a:pPr>
                      <a:r>
                        <a:rPr lang="en-US" sz="20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isPat</a:t>
                      </a: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dirty="0">
                          <a:latin typeface="Verdana" charset="0"/>
                          <a:ea typeface="Verdana" charset="0"/>
                          <a:cs typeface="Verdana" charset="0"/>
                        </a:rPr>
                        <a:t>No path or No path needed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800" dirty="0" smtClean="0"/>
              <a:t>Example: AUC</a:t>
            </a:r>
            <a:endParaRPr lang="en-US" sz="3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87406"/>
              </p:ext>
            </p:extLst>
          </p:nvPr>
        </p:nvGraphicFramePr>
        <p:xfrm>
          <a:off x="0" y="0"/>
          <a:ext cx="9144000" cy="6858001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819402"/>
                <a:gridCol w="6324598"/>
              </a:tblGrid>
              <a:tr h="273268">
                <a:tc>
                  <a:txBody>
                    <a:bodyPr/>
                    <a:lstStyle/>
                    <a:p>
                      <a:pPr marL="114300" indent="0">
                        <a:lnSpc>
                          <a:spcPct val="80000"/>
                        </a:lnSpc>
                        <a:tabLst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Variable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Test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 paths (All-Uses Coverage)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9489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subject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69489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pattern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316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NOTFOUND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8977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iSub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[1,2,3,4,10,3,4,5,6,7,9,6,10,3,11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373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rtnIndex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0316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ispat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No path or No path </a:t>
                      </a:r>
                      <a:r>
                        <a:rPr lang="en-US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needed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795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subjectLen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5591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patternLen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9489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iPat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[1,2,3,4,5,6,7,9,6,7,9,6,10,3,11]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[1,2,3,4,5,6,7,9,6,7,8,10,3,11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898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isPat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No path or No path needed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800" dirty="0" smtClean="0"/>
              <a:t>Example: AUC</a:t>
            </a:r>
            <a:endParaRPr lang="en-US" sz="3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08533"/>
              </p:ext>
            </p:extLst>
          </p:nvPr>
        </p:nvGraphicFramePr>
        <p:xfrm>
          <a:off x="-3" y="-1"/>
          <a:ext cx="9144003" cy="6858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819403"/>
                <a:gridCol w="6324600"/>
              </a:tblGrid>
              <a:tr h="274348">
                <a:tc>
                  <a:txBody>
                    <a:bodyPr/>
                    <a:lstStyle/>
                    <a:p>
                      <a:pPr marL="114300" indent="0">
                        <a:lnSpc>
                          <a:spcPct val="80000"/>
                        </a:lnSpc>
                        <a:tabLst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Variable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Test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 paths (All-DU-Paths Coverage)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926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subject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72926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pattern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5105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NOTFOUND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45852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iSub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[1,2,3,4,10,3,4,5,6,7,9,6,10,3,11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6716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rtnIndex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105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ispat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No path or No path </a:t>
                      </a:r>
                      <a:r>
                        <a:rPr lang="en-US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needed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170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subjectLen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8341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patternLen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926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iPat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[1,2,3,4,5,6,7,9,6,7,8,10,3,11]</a:t>
                      </a:r>
                      <a:b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</a:br>
                      <a:r>
                        <a:rPr lang="pt-BR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[1,2,3,4,5,6,7,9,6,7,9,6,10,3,11</a:t>
                      </a:r>
                      <a:r>
                        <a:rPr lang="pt-BR" sz="14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]</a:t>
                      </a:r>
                      <a:endParaRPr lang="pt-BR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4585">
                <a:tc>
                  <a:txBody>
                    <a:bodyPr/>
                    <a:lstStyle/>
                    <a:p>
                      <a:pPr marL="57150" indent="0">
                        <a:lnSpc>
                          <a:spcPct val="80000"/>
                        </a:lnSpc>
                        <a:tabLst/>
                      </a:pPr>
                      <a:r>
                        <a:rPr lang="en-US" sz="1400" dirty="0" err="1">
                          <a:latin typeface="Verdana" charset="0"/>
                          <a:ea typeface="Verdana" charset="0"/>
                          <a:cs typeface="Verdana" charset="0"/>
                        </a:rPr>
                        <a:t>isPat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Verdana" charset="0"/>
                          <a:ea typeface="Verdana" charset="0"/>
                          <a:cs typeface="Verdana" charset="0"/>
                        </a:rPr>
                        <a:t>No path or No path needed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4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Graph Coverage Criteria </a:t>
            </a:r>
            <a:r>
              <a:rPr lang="en-US" sz="3800" dirty="0" err="1" smtClean="0"/>
              <a:t>Subsumption</a:t>
            </a:r>
            <a:endParaRPr lang="en-US" sz="3800" dirty="0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838200" y="1052048"/>
            <a:ext cx="7482372" cy="5372100"/>
            <a:chOff x="1209675" y="914400"/>
            <a:chExt cx="6792912" cy="5372100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92912" cy="5372100"/>
              <a:chOff x="1209675" y="914400"/>
              <a:chExt cx="6792912" cy="5372100"/>
            </a:xfrm>
          </p:grpSpPr>
          <p:grpSp>
            <p:nvGrpSpPr>
              <p:cNvPr id="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92912" cy="5372100"/>
                <a:chOff x="798" y="576"/>
                <a:chExt cx="4279" cy="3384"/>
              </a:xfrm>
            </p:grpSpPr>
            <p:sp>
              <p:nvSpPr>
                <p:cNvPr id="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grpSp>
              <p:nvGrpSpPr>
                <p:cNvPr id="13" name="Group 34"/>
                <p:cNvGrpSpPr>
                  <a:grpSpLocks/>
                </p:cNvGrpSpPr>
                <p:nvPr/>
              </p:nvGrpSpPr>
              <p:grpSpPr bwMode="auto">
                <a:xfrm>
                  <a:off x="3805" y="3177"/>
                  <a:ext cx="1272" cy="512"/>
                  <a:chOff x="3710" y="3359"/>
                  <a:chExt cx="1148" cy="512"/>
                </a:xfrm>
              </p:grpSpPr>
              <p:sp>
                <p:nvSpPr>
                  <p:cNvPr id="5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10" y="3359"/>
                    <a:ext cx="114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Simple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SRTC</a:t>
                    </a:r>
                  </a:p>
                </p:txBody>
              </p:sp>
              <p:sp>
                <p:nvSpPr>
                  <p:cNvPr id="5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830" y="364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2"/>
                  <a:chOff x="2332" y="3448"/>
                  <a:chExt cx="891" cy="512"/>
                </a:xfrm>
              </p:grpSpPr>
              <p:sp>
                <p:nvSpPr>
                  <p:cNvPr id="4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Node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NC</a:t>
                    </a:r>
                  </a:p>
                </p:txBody>
              </p:sp>
              <p:sp>
                <p:nvSpPr>
                  <p:cNvPr id="4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439" y="3738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2"/>
                  <a:chOff x="2342" y="2730"/>
                  <a:chExt cx="868" cy="512"/>
                </a:xfrm>
              </p:grpSpPr>
              <p:sp>
                <p:nvSpPr>
                  <p:cNvPr id="4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Edge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EC</a:t>
                    </a:r>
                  </a:p>
                </p:txBody>
              </p:sp>
              <p:sp>
                <p:nvSpPr>
                  <p:cNvPr id="4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445" y="3024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</p:grpSpPr>
              <p:sp>
                <p:nvSpPr>
                  <p:cNvPr id="4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Edge-Pair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EPC</a:t>
                    </a:r>
                  </a:p>
                </p:txBody>
              </p:sp>
              <p:sp>
                <p:nvSpPr>
                  <p:cNvPr id="4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52" y="2298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2"/>
                  <a:chOff x="3153" y="1294"/>
                  <a:chExt cx="1092" cy="512"/>
                </a:xfrm>
              </p:grpSpPr>
              <p:sp>
                <p:nvSpPr>
                  <p:cNvPr id="4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Prime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PPC</a:t>
                    </a:r>
                  </a:p>
                </p:txBody>
              </p:sp>
              <p:sp>
                <p:nvSpPr>
                  <p:cNvPr id="4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584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512"/>
                  <a:chOff x="3145" y="576"/>
                  <a:chExt cx="1099" cy="512"/>
                </a:xfrm>
              </p:grpSpPr>
              <p:sp>
                <p:nvSpPr>
                  <p:cNvPr id="4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Complete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 smtClean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CPC</a:t>
                    </a:r>
                    <a:endParaRPr lang="en-US" sz="1800" b="0" dirty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  <p:sp>
                <p:nvSpPr>
                  <p:cNvPr id="4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73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1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</p:grpSpPr>
              <p:sp>
                <p:nvSpPr>
                  <p:cNvPr id="3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Complete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 smtClean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CRTC</a:t>
                    </a:r>
                    <a:endParaRPr lang="en-US" sz="1800" b="0" dirty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  <p:sp>
                <p:nvSpPr>
                  <p:cNvPr id="3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829" y="3644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2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</p:grpSpPr>
              <p:sp>
                <p:nvSpPr>
                  <p:cNvPr id="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All-DU-Paths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ADUP</a:t>
                    </a:r>
                  </a:p>
                </p:txBody>
              </p:sp>
              <p:sp>
                <p:nvSpPr>
                  <p:cNvPr id="3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393" y="2313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2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2"/>
                  <a:chOff x="2310" y="2012"/>
                  <a:chExt cx="809" cy="512"/>
                </a:xfrm>
              </p:grpSpPr>
              <p:sp>
                <p:nvSpPr>
                  <p:cNvPr id="3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All-uses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AUC</a:t>
                    </a:r>
                  </a:p>
                </p:txBody>
              </p:sp>
              <p:sp>
                <p:nvSpPr>
                  <p:cNvPr id="3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393" y="2311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grpSp>
              <p:nvGrpSpPr>
                <p:cNvPr id="2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2"/>
                  <a:chOff x="2310" y="2012"/>
                  <a:chExt cx="809" cy="512"/>
                </a:xfrm>
              </p:grpSpPr>
              <p:sp>
                <p:nvSpPr>
                  <p:cNvPr id="3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All-defs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b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rPr>
                      <a:t>ADC</a:t>
                    </a:r>
                  </a:p>
                </p:txBody>
              </p:sp>
              <p:sp>
                <p:nvSpPr>
                  <p:cNvPr id="3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01" y="2320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endParaRPr lang="en-US" sz="1800" b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endParaRPr>
                  </a:p>
                </p:txBody>
              </p:sp>
            </p:grpSp>
            <p:sp>
              <p:nvSpPr>
                <p:cNvPr id="23" name="Line 53"/>
                <p:cNvSpPr>
                  <a:spLocks noChangeShapeType="1"/>
                </p:cNvSpPr>
                <p:nvPr/>
              </p:nvSpPr>
              <p:spPr bwMode="auto">
                <a:xfrm>
                  <a:off x="4450" y="297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43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cxnSp>
              <p:nvCxnSpPr>
                <p:cNvPr id="29" name="AutoShape 5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0" name="AutoShape 64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anchor="ctr"/>
                <a:lstStyle/>
                <a:p>
                  <a:endParaRPr lang="en-US" sz="18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cxnSp>
            <p:nvCxnSpPr>
              <p:cNvPr id="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bg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6" name="AutoShape 64"/>
            <p:cNvCxnSpPr>
              <a:cxnSpLocks noChangeShapeType="1"/>
            </p:cNvCxnSpPr>
            <p:nvPr/>
          </p:nvCxnSpPr>
          <p:spPr bwMode="auto">
            <a:xfrm rot="5400000">
              <a:off x="4062683" y="2081484"/>
              <a:ext cx="1443036" cy="782098"/>
            </a:xfrm>
            <a:prstGeom prst="curvedConnector3">
              <a:avLst>
                <a:gd name="adj1" fmla="val 13442"/>
              </a:avLst>
            </a:prstGeom>
            <a:noFill/>
            <a:ln w="38100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58" name="Rounded Rectangle 57"/>
          <p:cNvSpPr/>
          <p:nvPr/>
        </p:nvSpPr>
        <p:spPr bwMode="auto">
          <a:xfrm>
            <a:off x="550624" y="2610181"/>
            <a:ext cx="2396420" cy="3638219"/>
          </a:xfrm>
          <a:prstGeom prst="round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914400"/>
          </a:xfrm>
        </p:spPr>
        <p:txBody>
          <a:bodyPr/>
          <a:lstStyle/>
          <a:p>
            <a:r>
              <a:rPr lang="en-US" sz="3800" dirty="0" smtClean="0"/>
              <a:t>Graph Coverage Criteria</a:t>
            </a:r>
            <a:endParaRPr lang="en-US" sz="3800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257800"/>
          </a:xfrm>
        </p:spPr>
        <p:txBody>
          <a:bodyPr>
            <a:noAutofit/>
          </a:bodyPr>
          <a:lstStyle/>
          <a:p>
            <a:pPr marL="17462" lvl="1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Satisfaction</a:t>
            </a:r>
            <a:endParaRPr lang="en-US" sz="2200" dirty="0">
              <a:solidFill>
                <a:srgbClr val="FFFF00"/>
              </a:solidFill>
            </a:endParaRPr>
          </a:p>
          <a:p>
            <a:pPr marL="520700" indent="-277813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000" i="1" dirty="0"/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000" i="1" dirty="0" err="1"/>
              <a:t>tr</a:t>
            </a:r>
            <a:endParaRPr lang="en-US" sz="2000" i="1" dirty="0"/>
          </a:p>
          <a:p>
            <a:pPr marL="17462" lvl="1" indent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200" dirty="0" smtClean="0"/>
              <a:t>Two </a:t>
            </a:r>
            <a:r>
              <a:rPr lang="en-US" sz="2200" dirty="0"/>
              <a:t>types</a:t>
            </a:r>
          </a:p>
          <a:p>
            <a:pPr marL="642938" lvl="1" indent="-382588">
              <a:spcBef>
                <a:spcPts val="2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FFFF00"/>
                </a:solidFill>
              </a:rPr>
              <a:t>Structural </a:t>
            </a:r>
            <a:r>
              <a:rPr lang="en-US" sz="2200" dirty="0" smtClean="0">
                <a:solidFill>
                  <a:srgbClr val="FFFF00"/>
                </a:solidFill>
              </a:rPr>
              <a:t>coverage criteria</a:t>
            </a:r>
            <a:endParaRPr lang="en-US" sz="2200" dirty="0" smtClean="0"/>
          </a:p>
          <a:p>
            <a:pPr marL="973138" lvl="2" indent="-277813">
              <a:spcBef>
                <a:spcPts val="1000"/>
              </a:spcBef>
              <a:spcAft>
                <a:spcPts val="0"/>
              </a:spcAft>
            </a:pPr>
            <a:r>
              <a:rPr lang="en-US" dirty="0" smtClean="0"/>
              <a:t>Define a graph just in terms of nodes and edges</a:t>
            </a:r>
            <a:endParaRPr lang="en-US" dirty="0"/>
          </a:p>
          <a:p>
            <a:pPr marL="642938" lvl="1" indent="-382588">
              <a:spcBef>
                <a:spcPts val="2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rgbClr val="FFFF00"/>
                </a:solidFill>
              </a:rPr>
              <a:t>Data </a:t>
            </a:r>
            <a:r>
              <a:rPr lang="en-US" sz="2200" dirty="0">
                <a:solidFill>
                  <a:srgbClr val="FFFF00"/>
                </a:solidFill>
              </a:rPr>
              <a:t>flow coverage </a:t>
            </a:r>
            <a:r>
              <a:rPr lang="en-US" sz="2200" dirty="0" smtClean="0">
                <a:solidFill>
                  <a:srgbClr val="FFFF00"/>
                </a:solidFill>
              </a:rPr>
              <a:t>criteria</a:t>
            </a:r>
          </a:p>
          <a:p>
            <a:pPr marL="973138" lvl="2" indent="-277813">
              <a:spcBef>
                <a:spcPts val="1000"/>
              </a:spcBef>
              <a:spcAft>
                <a:spcPts val="0"/>
              </a:spcAft>
            </a:pPr>
            <a:r>
              <a:rPr lang="en-US" dirty="0" smtClean="0"/>
              <a:t>Requires a graph to be annotated with references to variables</a:t>
            </a:r>
            <a:endParaRPr lang="en-US" dirty="0"/>
          </a:p>
          <a:p>
            <a:pPr marL="642938" lvl="1" indent="-382588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8001000" y="57090"/>
            <a:ext cx="109382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b="0" smtClean="0"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20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4495800"/>
            <a:ext cx="7848600" cy="1295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763000" cy="5113338"/>
          </a:xfrm>
        </p:spPr>
        <p:txBody>
          <a:bodyPr>
            <a:normAutofit/>
          </a:bodyPr>
          <a:lstStyle/>
          <a:p>
            <a:pPr marL="285750" lvl="1" indent="-269875">
              <a:spcBef>
                <a:spcPts val="2000"/>
              </a:spcBef>
            </a:pPr>
            <a:r>
              <a:rPr lang="en-US" sz="2200" dirty="0" smtClean="0"/>
              <a:t>Analyze data flow of software </a:t>
            </a:r>
            <a:r>
              <a:rPr lang="en-US" sz="2200" dirty="0" smtClean="0"/>
              <a:t>artifacts</a:t>
            </a:r>
            <a:endParaRPr lang="en-US" sz="2200" dirty="0" smtClean="0"/>
          </a:p>
          <a:p>
            <a:pPr marL="285750" lvl="1" indent="-269875">
              <a:spcBef>
                <a:spcPts val="2000"/>
              </a:spcBef>
            </a:pPr>
            <a:r>
              <a:rPr lang="en-US" sz="2200" dirty="0" smtClean="0"/>
              <a:t>Understand how to integrate data flow into a graph model of the program under test</a:t>
            </a:r>
          </a:p>
          <a:p>
            <a:pPr marL="285750" lvl="1" indent="-269875">
              <a:spcBef>
                <a:spcPts val="2000"/>
              </a:spcBef>
            </a:pPr>
            <a:r>
              <a:rPr lang="en-US" sz="2200" dirty="0" smtClean="0"/>
              <a:t>Focusing on the flow of data, understand how to define criteria and design tests</a:t>
            </a:r>
          </a:p>
          <a:p>
            <a:pPr marL="696913" lvl="2" indent="-233363">
              <a:spcBef>
                <a:spcPts val="700"/>
              </a:spcBef>
            </a:pPr>
            <a:r>
              <a:rPr lang="en-US" dirty="0" smtClean="0"/>
              <a:t>All-</a:t>
            </a:r>
            <a:r>
              <a:rPr lang="en-US" dirty="0" err="1" smtClean="0"/>
              <a:t>Defs</a:t>
            </a:r>
            <a:r>
              <a:rPr lang="en-US" dirty="0" smtClean="0"/>
              <a:t> Coverage (ADC)</a:t>
            </a:r>
          </a:p>
          <a:p>
            <a:pPr marL="696913" lvl="2" indent="-233363">
              <a:spcBef>
                <a:spcPts val="700"/>
              </a:spcBef>
            </a:pPr>
            <a:r>
              <a:rPr lang="en-US" dirty="0" smtClean="0"/>
              <a:t>All-Uses Coverage (AUC)</a:t>
            </a:r>
          </a:p>
          <a:p>
            <a:pPr marL="696913" lvl="2" indent="-233363">
              <a:spcBef>
                <a:spcPts val="700"/>
              </a:spcBef>
            </a:pPr>
            <a:r>
              <a:rPr lang="en-US" dirty="0" smtClean="0"/>
              <a:t>All-DU-Paths Coverage (ADUPC)</a:t>
            </a:r>
          </a:p>
          <a:p>
            <a:pPr marL="358775" lvl="1" indent="-34290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358775" lvl="1" indent="-342900">
              <a:spcBef>
                <a:spcPts val="2000"/>
              </a:spcBef>
            </a:pPr>
            <a:endParaRPr lang="en-US" sz="2200" dirty="0" smtClean="0"/>
          </a:p>
          <a:p>
            <a:pPr marL="358775" lvl="1" indent="-342900">
              <a:spcBef>
                <a:spcPts val="20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Criteria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763000" cy="5570538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Goal: Ensure that the values are created and used correctly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How: Focus on definitions and uses of values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Definition (</a:t>
            </a:r>
            <a:r>
              <a:rPr lang="en-US" sz="2200" dirty="0" err="1" smtClean="0">
                <a:solidFill>
                  <a:srgbClr val="FFFF00"/>
                </a:solidFill>
              </a:rPr>
              <a:t>def</a:t>
            </a:r>
            <a:r>
              <a:rPr lang="en-US" sz="2200" dirty="0" smtClean="0">
                <a:solidFill>
                  <a:srgbClr val="FFFF00"/>
                </a:solidFill>
              </a:rPr>
              <a:t>): </a:t>
            </a:r>
            <a:r>
              <a:rPr lang="en-US" sz="2200" dirty="0" smtClean="0"/>
              <a:t>A location where a value for a variable is stored in a memory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Use</a:t>
            </a:r>
            <a:r>
              <a:rPr lang="en-US" sz="2200" dirty="0" smtClean="0"/>
              <a:t>: A location where a variable’s value is accessed</a:t>
            </a:r>
          </a:p>
          <a:p>
            <a:pPr marL="231775" lvl="1" indent="-215900">
              <a:spcBef>
                <a:spcPts val="2000"/>
              </a:spcBef>
            </a:pPr>
            <a:endParaRPr lang="en-US" sz="2200" dirty="0"/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  <a:p>
            <a:pPr marL="231775" lvl="1" indent="-215900">
              <a:spcBef>
                <a:spcPts val="2000"/>
              </a:spcBef>
            </a:pPr>
            <a:r>
              <a:rPr lang="en-US" sz="2200" dirty="0" smtClean="0"/>
              <a:t>Also known </a:t>
            </a:r>
            <a:r>
              <a:rPr lang="en-US" sz="2200" i="1" dirty="0" smtClean="0"/>
              <a:t>definition-use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def</a:t>
            </a:r>
            <a:r>
              <a:rPr lang="en-US" sz="2200" i="1" dirty="0" smtClean="0"/>
              <a:t>-use</a:t>
            </a:r>
            <a:r>
              <a:rPr lang="en-US" sz="2200" dirty="0" smtClean="0"/>
              <a:t>, </a:t>
            </a:r>
            <a:r>
              <a:rPr lang="en-US" sz="2200" i="1" dirty="0" smtClean="0"/>
              <a:t>du associations</a:t>
            </a:r>
          </a:p>
          <a:p>
            <a:pPr marL="231775" lvl="1" indent="-215900">
              <a:spcBef>
                <a:spcPts val="2000"/>
              </a:spcBef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4335959"/>
            <a:ext cx="7391400" cy="769441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Value are carried from </a:t>
            </a:r>
            <a:r>
              <a:rPr lang="en-US" sz="2200" b="0" dirty="0" err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defs</a:t>
            </a:r>
            <a:r>
              <a:rPr lang="en-US" sz="22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 to </a:t>
            </a:r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uses, refer to as “</a:t>
            </a:r>
            <a:r>
              <a:rPr lang="en-US" sz="2200" i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du-pairs</a:t>
            </a:r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”</a:t>
            </a:r>
            <a:endParaRPr lang="en-US" sz="22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Criteria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763000" cy="5570538"/>
          </a:xfrm>
        </p:spPr>
        <p:txBody>
          <a:bodyPr>
            <a:normAutofit/>
          </a:bodyPr>
          <a:lstStyle/>
          <a:p>
            <a:pPr marL="17462" lvl="1" indent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dirty="0" smtClean="0"/>
              <a:t>Data flow coverage criteria define test requirements TR in terms of the flows of data values in a graph G</a:t>
            </a:r>
          </a:p>
          <a:p>
            <a:pPr marL="17462" lvl="1" indent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dirty="0" smtClean="0"/>
              <a:t>Steps</a:t>
            </a:r>
            <a:r>
              <a:rPr lang="en-US" dirty="0"/>
              <a:t>:</a:t>
            </a:r>
            <a:r>
              <a:rPr lang="en-US" sz="2200" dirty="0"/>
              <a:t> </a:t>
            </a:r>
          </a:p>
          <a:p>
            <a:pPr marL="642938" lvl="1" indent="-382588"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/>
              <a:t>Develop a model of the software as a graph</a:t>
            </a:r>
          </a:p>
          <a:p>
            <a:pPr marL="642938" lvl="1" indent="-382588"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rgbClr val="FFFF00"/>
                </a:solidFill>
              </a:rPr>
              <a:t>Integrate data flow into the graph</a:t>
            </a:r>
          </a:p>
          <a:p>
            <a:pPr marL="642938" lvl="1" indent="-382588"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/>
              <a:t>A test requirement is met by visiting a particular node or edge or by touring a particular path</a:t>
            </a:r>
            <a:endParaRPr lang="en-US" sz="2200" dirty="0" smtClean="0"/>
          </a:p>
          <a:p>
            <a:pPr marL="642938" lvl="1" indent="-382588"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81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, Use, and DU Pairs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3733800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err="1" smtClean="0">
                <a:solidFill>
                  <a:srgbClr val="FFFF00"/>
                </a:solidFill>
              </a:rPr>
              <a:t>def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) or </a:t>
            </a:r>
            <a:r>
              <a:rPr lang="en-US" dirty="0" err="1" smtClean="0">
                <a:solidFill>
                  <a:srgbClr val="FFFF00"/>
                </a:solidFill>
              </a:rPr>
              <a:t>def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 smtClean="0"/>
              <a:t>: The set of variables defined by node </a:t>
            </a:r>
            <a:r>
              <a:rPr lang="en-US" i="1" dirty="0" smtClean="0"/>
              <a:t>n</a:t>
            </a:r>
            <a:r>
              <a:rPr lang="en-US" dirty="0" smtClean="0"/>
              <a:t> or edge </a:t>
            </a:r>
            <a:r>
              <a:rPr lang="en-US" i="1" dirty="0" smtClean="0"/>
              <a:t>e</a:t>
            </a:r>
            <a:endParaRPr lang="en-US" i="1" dirty="0" smtClean="0">
              <a:solidFill>
                <a:srgbClr val="FFFF00"/>
              </a:solidFill>
            </a:endParaRPr>
          </a:p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use(</a:t>
            </a:r>
            <a:r>
              <a:rPr lang="en-US" i="1" dirty="0" smtClean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) or use(</a:t>
            </a:r>
            <a:r>
              <a:rPr lang="en-US" i="1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 smtClean="0"/>
              <a:t>: The set of variables used by node </a:t>
            </a:r>
            <a:r>
              <a:rPr lang="en-US" i="1" dirty="0" smtClean="0"/>
              <a:t>n</a:t>
            </a:r>
            <a:r>
              <a:rPr lang="en-US" dirty="0" smtClean="0"/>
              <a:t> or edge </a:t>
            </a:r>
            <a:r>
              <a:rPr lang="en-US" i="1" dirty="0" smtClean="0"/>
              <a:t>e</a:t>
            </a:r>
          </a:p>
          <a:p>
            <a:pPr marL="231775" lvl="1" indent="-215900">
              <a:spcBef>
                <a:spcPts val="2000"/>
              </a:spcBef>
            </a:pPr>
            <a:r>
              <a:rPr lang="en-US" dirty="0" smtClean="0">
                <a:solidFill>
                  <a:srgbClr val="FFFF00"/>
                </a:solidFill>
              </a:rPr>
              <a:t>DU-pair: </a:t>
            </a:r>
            <a:r>
              <a:rPr lang="en-US" dirty="0" smtClean="0"/>
              <a:t>A pair of locations (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dirty="0" smtClean="0"/>
              <a:t>) such that a variable </a:t>
            </a:r>
            <a:r>
              <a:rPr lang="en-US" i="1" dirty="0" smtClean="0"/>
              <a:t>v</a:t>
            </a:r>
            <a:r>
              <a:rPr lang="en-US" dirty="0" smtClean="0"/>
              <a:t> is defined at </a:t>
            </a:r>
            <a:r>
              <a:rPr lang="en-US" i="1" dirty="0" smtClean="0"/>
              <a:t>l</a:t>
            </a:r>
            <a:r>
              <a:rPr lang="en-US" i="1" baseline="-25000" dirty="0" smtClean="0"/>
              <a:t>i</a:t>
            </a:r>
            <a:r>
              <a:rPr lang="en-US" dirty="0" smtClean="0"/>
              <a:t> and used at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687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09600" y="2027237"/>
            <a:ext cx="3810001" cy="1412875"/>
            <a:chOff x="503" y="2966"/>
            <a:chExt cx="2738" cy="909"/>
          </a:xfrm>
          <a:noFill/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385" y="1769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30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34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03" y="2710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3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31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32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3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0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2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28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Text Box 19"/>
              <p:cNvSpPr txBox="1">
                <a:spLocks noChangeArrowheads="1"/>
              </p:cNvSpPr>
              <p:nvPr/>
            </p:nvSpPr>
            <p:spPr bwMode="auto">
              <a:xfrm>
                <a:off x="4353" y="3645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7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20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4"/>
                <a:ext cx="219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9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4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01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6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0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1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2000" b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04" y="2707"/>
                  <a:ext cx="219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bg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5</a:t>
                  </a:r>
                  <a:endPara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8" name="Group 43"/>
          <p:cNvGrpSpPr>
            <a:grpSpLocks/>
          </p:cNvGrpSpPr>
          <p:nvPr/>
        </p:nvGrpSpPr>
        <p:grpSpPr bwMode="auto">
          <a:xfrm>
            <a:off x="457200" y="1657349"/>
            <a:ext cx="3638550" cy="2152651"/>
            <a:chOff x="247" y="2726"/>
            <a:chExt cx="2292" cy="1356"/>
          </a:xfrm>
        </p:grpSpPr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47" y="3014"/>
              <a:ext cx="69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X = 42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1735" y="3849"/>
              <a:ext cx="75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X-8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1783" y="2726"/>
              <a:ext cx="75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0" dirty="0">
                  <a:solidFill>
                    <a:srgbClr val="D5FC79"/>
                  </a:solidFill>
                  <a:latin typeface="Verdana" charset="0"/>
                  <a:ea typeface="Verdana" charset="0"/>
                  <a:cs typeface="Verdana" charset="0"/>
                </a:rPr>
                <a:t>Z = X*2</a:t>
              </a:r>
            </a:p>
          </p:txBody>
        </p:sp>
      </p:grpSp>
      <p:sp>
        <p:nvSpPr>
          <p:cNvPr id="42" name="Content Placeholder 22"/>
          <p:cNvSpPr txBox="1">
            <a:spLocks/>
          </p:cNvSpPr>
          <p:nvPr/>
        </p:nvSpPr>
        <p:spPr>
          <a:xfrm>
            <a:off x="5276850" y="1066800"/>
            <a:ext cx="3130504" cy="176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err="1" smtClean="0">
                <a:solidFill>
                  <a:srgbClr val="FFFF00"/>
                </a:solidFill>
              </a:rPr>
              <a:t>defs</a:t>
            </a:r>
            <a:r>
              <a:rPr lang="en-US" sz="2200" b="0" dirty="0" smtClean="0">
                <a:solidFill>
                  <a:srgbClr val="FFFF00"/>
                </a:solidFill>
              </a:rPr>
              <a:t>: </a:t>
            </a:r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err="1" smtClean="0"/>
              <a:t>def</a:t>
            </a:r>
            <a:r>
              <a:rPr lang="en-US" b="0" dirty="0" smtClean="0"/>
              <a:t>(1) = { X }</a:t>
            </a:r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err="1" smtClean="0"/>
              <a:t>def</a:t>
            </a:r>
            <a:r>
              <a:rPr lang="en-US" b="0" dirty="0" smtClean="0"/>
              <a:t>(5) = { Z }</a:t>
            </a:r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err="1" smtClean="0"/>
              <a:t>def</a:t>
            </a:r>
            <a:r>
              <a:rPr lang="en-US" b="0" dirty="0" smtClean="0"/>
              <a:t>(6) = { Z }</a:t>
            </a:r>
          </a:p>
        </p:txBody>
      </p:sp>
      <p:sp>
        <p:nvSpPr>
          <p:cNvPr id="43" name="Content Placeholder 22"/>
          <p:cNvSpPr txBox="1">
            <a:spLocks/>
          </p:cNvSpPr>
          <p:nvPr/>
        </p:nvSpPr>
        <p:spPr>
          <a:xfrm>
            <a:off x="5276850" y="2912074"/>
            <a:ext cx="3231736" cy="137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smtClean="0">
                <a:solidFill>
                  <a:srgbClr val="FFFF00"/>
                </a:solidFill>
              </a:rPr>
              <a:t>uses:</a:t>
            </a:r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smtClean="0"/>
              <a:t>use(5) </a:t>
            </a:r>
            <a:r>
              <a:rPr lang="en-US" b="0" dirty="0"/>
              <a:t>= { X }</a:t>
            </a:r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smtClean="0"/>
              <a:t>use(6) </a:t>
            </a:r>
            <a:r>
              <a:rPr lang="en-US" b="0" dirty="0"/>
              <a:t>= { X </a:t>
            </a:r>
            <a:r>
              <a:rPr lang="en-US" b="0" dirty="0" smtClean="0"/>
              <a:t>}</a:t>
            </a:r>
            <a:endParaRPr lang="en-US" sz="2200" b="0" dirty="0" smtClean="0">
              <a:solidFill>
                <a:srgbClr val="FFFF00"/>
              </a:solidFill>
            </a:endParaRPr>
          </a:p>
          <a:p>
            <a:pPr marL="231775" lvl="1" indent="-215900" fontAlgn="auto">
              <a:spcBef>
                <a:spcPts val="2000"/>
              </a:spcBef>
            </a:pPr>
            <a:endParaRPr lang="en-US" sz="2200" b="0" dirty="0" smtClean="0"/>
          </a:p>
        </p:txBody>
      </p:sp>
      <p:sp>
        <p:nvSpPr>
          <p:cNvPr id="45" name="Content Placeholder 22"/>
          <p:cNvSpPr txBox="1">
            <a:spLocks/>
          </p:cNvSpPr>
          <p:nvPr/>
        </p:nvSpPr>
        <p:spPr>
          <a:xfrm>
            <a:off x="5257800" y="4324350"/>
            <a:ext cx="3886200" cy="146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lvl="1" indent="0" fontAlgn="auto">
              <a:spcBef>
                <a:spcPts val="2000"/>
              </a:spcBef>
              <a:buNone/>
            </a:pPr>
            <a:r>
              <a:rPr lang="en-US" sz="2200" b="0" dirty="0" smtClean="0">
                <a:solidFill>
                  <a:srgbClr val="FFFF00"/>
                </a:solidFill>
              </a:rPr>
              <a:t>du-pairs: </a:t>
            </a:r>
            <a:r>
              <a:rPr lang="en-US" sz="2200" b="0" dirty="0" smtClean="0"/>
              <a:t>for variable X</a:t>
            </a:r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smtClean="0"/>
              <a:t>(1, 5)</a:t>
            </a:r>
          </a:p>
          <a:p>
            <a:pPr marL="466725" lvl="2" indent="-225425" fontAlgn="auto">
              <a:spcBef>
                <a:spcPts val="500"/>
              </a:spcBef>
            </a:pPr>
            <a:r>
              <a:rPr lang="en-US" b="0" dirty="0" smtClean="0"/>
              <a:t>(1, 6)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953000" y="2854924"/>
            <a:ext cx="4029456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53000" y="1143000"/>
            <a:ext cx="0" cy="4552767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953000" y="4267200"/>
            <a:ext cx="4029456" cy="0"/>
          </a:xfrm>
          <a:prstGeom prst="line">
            <a:avLst/>
          </a:prstGeom>
          <a:ln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grpSp>
        <p:nvGrpSpPr>
          <p:cNvPr id="43" name="Group 42"/>
          <p:cNvGrpSpPr>
            <a:grpSpLocks/>
          </p:cNvGrpSpPr>
          <p:nvPr/>
        </p:nvGrpSpPr>
        <p:grpSpPr>
          <a:xfrm>
            <a:off x="2807254" y="2231135"/>
            <a:ext cx="3446779" cy="3127345"/>
            <a:chOff x="1927247" y="3905341"/>
            <a:chExt cx="1767583" cy="1616943"/>
          </a:xfrm>
        </p:grpSpPr>
        <p:sp>
          <p:nvSpPr>
            <p:cNvPr id="44" name="Rectangle 43"/>
            <p:cNvSpPr/>
            <p:nvPr/>
          </p:nvSpPr>
          <p:spPr>
            <a:xfrm>
              <a:off x="2786721" y="4321384"/>
              <a:ext cx="475373" cy="19301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sz="16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 </a:t>
              </a:r>
              <a:r>
                <a:rPr lang="en-US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&lt; b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5" name="Group 18"/>
            <p:cNvGrpSpPr>
              <a:grpSpLocks/>
            </p:cNvGrpSpPr>
            <p:nvPr/>
          </p:nvGrpSpPr>
          <p:grpSpPr bwMode="auto">
            <a:xfrm>
              <a:off x="1954787" y="4194881"/>
              <a:ext cx="356010" cy="278729"/>
              <a:chOff x="4318" y="1746"/>
              <a:chExt cx="246" cy="175"/>
            </a:xfrm>
          </p:grpSpPr>
          <p:sp>
            <p:nvSpPr>
              <p:cNvPr id="63" name="Oval 5"/>
              <p:cNvSpPr>
                <a:spLocks noChangeAspect="1" noChangeArrowheads="1"/>
              </p:cNvSpPr>
              <p:nvPr/>
            </p:nvSpPr>
            <p:spPr bwMode="auto">
              <a:xfrm>
                <a:off x="4357" y="1746"/>
                <a:ext cx="207" cy="175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noAutofit/>
              </a:bodyPr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4" name="Text Box 6"/>
              <p:cNvSpPr txBox="1">
                <a:spLocks noChangeArrowheads="1"/>
              </p:cNvSpPr>
              <p:nvPr/>
            </p:nvSpPr>
            <p:spPr bwMode="auto">
              <a:xfrm>
                <a:off x="4318" y="1777"/>
                <a:ext cx="209" cy="11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no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6" name="Group 18"/>
            <p:cNvGrpSpPr>
              <a:grpSpLocks/>
            </p:cNvGrpSpPr>
            <p:nvPr/>
          </p:nvGrpSpPr>
          <p:grpSpPr bwMode="auto">
            <a:xfrm>
              <a:off x="3361977" y="4194891"/>
              <a:ext cx="332853" cy="278730"/>
              <a:chOff x="4347" y="1746"/>
              <a:chExt cx="230" cy="175"/>
            </a:xfrm>
          </p:grpSpPr>
          <p:sp>
            <p:nvSpPr>
              <p:cNvPr id="61" name="Oval 60"/>
              <p:cNvSpPr>
                <a:spLocks noChangeAspect="1" noChangeArrowheads="1"/>
              </p:cNvSpPr>
              <p:nvPr/>
            </p:nvSpPr>
            <p:spPr bwMode="auto">
              <a:xfrm>
                <a:off x="4357" y="1746"/>
                <a:ext cx="207" cy="175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noAutofit/>
              </a:bodyPr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2" name="Text Box 6"/>
              <p:cNvSpPr txBox="1">
                <a:spLocks noChangeArrowheads="1"/>
              </p:cNvSpPr>
              <p:nvPr/>
            </p:nvSpPr>
            <p:spPr bwMode="auto">
              <a:xfrm>
                <a:off x="4347" y="1777"/>
                <a:ext cx="230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800" b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2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7" name="Group 18"/>
            <p:cNvGrpSpPr>
              <a:grpSpLocks/>
            </p:cNvGrpSpPr>
            <p:nvPr/>
          </p:nvGrpSpPr>
          <p:grpSpPr bwMode="auto">
            <a:xfrm>
              <a:off x="1927247" y="5243554"/>
              <a:ext cx="383504" cy="278730"/>
              <a:chOff x="4299" y="1746"/>
              <a:chExt cx="265" cy="175"/>
            </a:xfrm>
          </p:grpSpPr>
          <p:sp>
            <p:nvSpPr>
              <p:cNvPr id="59" name="Oval 5"/>
              <p:cNvSpPr>
                <a:spLocks noChangeAspect="1" noChangeArrowheads="1"/>
              </p:cNvSpPr>
              <p:nvPr/>
            </p:nvSpPr>
            <p:spPr bwMode="auto">
              <a:xfrm>
                <a:off x="4357" y="1746"/>
                <a:ext cx="207" cy="175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noAutofit/>
              </a:bodyPr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60" name="Text Box 6"/>
              <p:cNvSpPr txBox="1">
                <a:spLocks noChangeArrowheads="1"/>
              </p:cNvSpPr>
              <p:nvPr/>
            </p:nvSpPr>
            <p:spPr bwMode="auto">
              <a:xfrm>
                <a:off x="4299" y="1773"/>
                <a:ext cx="230" cy="1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noAutofit/>
              </a:bodyPr>
              <a:lstStyle/>
              <a:p>
                <a:pPr algn="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3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48" name="Group 18"/>
            <p:cNvGrpSpPr>
              <a:grpSpLocks/>
            </p:cNvGrpSpPr>
            <p:nvPr/>
          </p:nvGrpSpPr>
          <p:grpSpPr bwMode="auto">
            <a:xfrm>
              <a:off x="3359082" y="5243554"/>
              <a:ext cx="332853" cy="278730"/>
              <a:chOff x="4345" y="1746"/>
              <a:chExt cx="230" cy="175"/>
            </a:xfrm>
          </p:grpSpPr>
          <p:sp>
            <p:nvSpPr>
              <p:cNvPr id="57" name="Oval 5"/>
              <p:cNvSpPr>
                <a:spLocks noChangeAspect="1" noChangeArrowheads="1"/>
              </p:cNvSpPr>
              <p:nvPr/>
            </p:nvSpPr>
            <p:spPr bwMode="auto">
              <a:xfrm>
                <a:off x="4357" y="1746"/>
                <a:ext cx="207" cy="175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noAutofit/>
              </a:bodyPr>
              <a:lstStyle/>
              <a:p>
                <a:endParaRPr lang="en-US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58" name="Text Box 6"/>
              <p:cNvSpPr txBox="1">
                <a:spLocks noChangeArrowheads="1"/>
              </p:cNvSpPr>
              <p:nvPr/>
            </p:nvSpPr>
            <p:spPr bwMode="auto">
              <a:xfrm>
                <a:off x="4345" y="1773"/>
                <a:ext cx="230" cy="11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8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2167938" y="3905341"/>
              <a:ext cx="0" cy="2836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>
              <a:noAutofit/>
            </a:bodyPr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2320897" y="4326489"/>
              <a:ext cx="105555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>
              <a:noAutofit/>
            </a:bodyPr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2338264" y="5391433"/>
              <a:ext cx="103818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arrow" w="med" len="med"/>
              <a:tailEnd type="none" w="med" len="med"/>
            </a:ln>
          </p:spPr>
          <p:txBody>
            <a:bodyPr>
              <a:noAutofit/>
            </a:bodyPr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 flipH="1" flipV="1">
              <a:off x="2294169" y="4424034"/>
              <a:ext cx="1124646" cy="86251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arrow" w="med" len="med"/>
              <a:tailEnd type="none" w="med" len="med"/>
            </a:ln>
          </p:spPr>
          <p:txBody>
            <a:bodyPr>
              <a:noAutofit/>
            </a:bodyPr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2172194" y="4473610"/>
              <a:ext cx="0" cy="76993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>
              <a:noAutofit/>
            </a:bodyPr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3521566" y="4473610"/>
              <a:ext cx="0" cy="76993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arrow" w="med" len="med"/>
            </a:ln>
          </p:spPr>
          <p:txBody>
            <a:bodyPr>
              <a:noAutofit/>
            </a:bodyPr>
            <a:lstStyle/>
            <a:p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2002367" y="4821369"/>
              <a:ext cx="472776" cy="219788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 &gt; b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2123084">
              <a:off x="2585280" y="4608355"/>
              <a:ext cx="387654" cy="21720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 = b</a:t>
              </a:r>
              <a:endParaRPr 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66" name="Text Box 39"/>
          <p:cNvSpPr txBox="1">
            <a:spLocks noChangeArrowheads="1"/>
          </p:cNvSpPr>
          <p:nvPr/>
        </p:nvSpPr>
        <p:spPr bwMode="auto">
          <a:xfrm>
            <a:off x="1087437" y="2495490"/>
            <a:ext cx="211296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 err="1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def</a:t>
            </a:r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(1)={</a:t>
            </a:r>
            <a:r>
              <a:rPr lang="en-US" sz="2000" b="0" dirty="0" err="1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a,b</a:t>
            </a:r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}</a:t>
            </a:r>
            <a:endParaRPr lang="en-US" sz="20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7" name="Text Box 39"/>
          <p:cNvSpPr txBox="1">
            <a:spLocks noChangeArrowheads="1"/>
          </p:cNvSpPr>
          <p:nvPr/>
        </p:nvSpPr>
        <p:spPr bwMode="auto">
          <a:xfrm>
            <a:off x="762000" y="3821112"/>
            <a:ext cx="231533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use(1,3)={</a:t>
            </a:r>
            <a:r>
              <a:rPr lang="en-US" sz="2000" b="0" dirty="0" err="1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a,b</a:t>
            </a:r>
            <a:r>
              <a:rPr lang="en-US" sz="20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}</a:t>
            </a:r>
            <a:endParaRPr lang="en-US" sz="2000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9" name="Content Placeholder 2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1971906"/>
          </a:xfrm>
        </p:spPr>
        <p:txBody>
          <a:bodyPr>
            <a:normAutofit/>
          </a:bodyPr>
          <a:lstStyle/>
          <a:p>
            <a:pPr marL="231775" lvl="1" indent="-215900">
              <a:spcBef>
                <a:spcPts val="2000"/>
              </a:spcBef>
            </a:pPr>
            <a:r>
              <a:rPr lang="en-US" dirty="0" smtClean="0"/>
              <a:t>All variables involved in a decision are assumed to be used on the associated edges</a:t>
            </a:r>
          </a:p>
        </p:txBody>
      </p:sp>
      <p:cxnSp>
        <p:nvCxnSpPr>
          <p:cNvPr id="86" name="Elbow Connector 85"/>
          <p:cNvCxnSpPr/>
          <p:nvPr/>
        </p:nvCxnSpPr>
        <p:spPr>
          <a:xfrm flipV="1">
            <a:off x="2523274" y="3597875"/>
            <a:ext cx="677126" cy="256032"/>
          </a:xfrm>
          <a:prstGeom prst="bentConnector3">
            <a:avLst>
              <a:gd name="adj1" fmla="val -640"/>
            </a:avLst>
          </a:prstGeom>
          <a:ln>
            <a:solidFill>
              <a:srgbClr val="A7F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39"/>
          <p:cNvSpPr txBox="1">
            <a:spLocks noChangeArrowheads="1"/>
          </p:cNvSpPr>
          <p:nvPr/>
        </p:nvSpPr>
        <p:spPr bwMode="auto">
          <a:xfrm>
            <a:off x="4466462" y="2209800"/>
            <a:ext cx="231533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use(1,2)={</a:t>
            </a:r>
            <a:r>
              <a:rPr lang="en-US" sz="2000" b="0" dirty="0" err="1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a,b</a:t>
            </a:r>
            <a:r>
              <a:rPr lang="en-US" sz="20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}</a:t>
            </a:r>
            <a:endParaRPr lang="en-US" sz="2000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90" name="Elbow Connector 89"/>
          <p:cNvCxnSpPr>
            <a:stCxn id="89" idx="1"/>
          </p:cNvCxnSpPr>
          <p:nvPr/>
        </p:nvCxnSpPr>
        <p:spPr>
          <a:xfrm rot="10800000" flipV="1">
            <a:off x="3988626" y="2409855"/>
            <a:ext cx="477836" cy="561944"/>
          </a:xfrm>
          <a:prstGeom prst="bentConnector2">
            <a:avLst/>
          </a:prstGeom>
          <a:ln>
            <a:solidFill>
              <a:srgbClr val="A7F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9"/>
          <p:cNvSpPr txBox="1">
            <a:spLocks noChangeArrowheads="1"/>
          </p:cNvSpPr>
          <p:nvPr/>
        </p:nvSpPr>
        <p:spPr bwMode="auto">
          <a:xfrm>
            <a:off x="6172200" y="3790890"/>
            <a:ext cx="231533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use(1,4)={</a:t>
            </a:r>
            <a:r>
              <a:rPr lang="en-US" sz="2000" b="0" dirty="0" err="1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a,b</a:t>
            </a:r>
            <a:r>
              <a:rPr lang="en-US" sz="2000" b="0" dirty="0" smtClean="0">
                <a:solidFill>
                  <a:srgbClr val="A7FEFF"/>
                </a:solidFill>
                <a:latin typeface="Verdana" charset="0"/>
                <a:ea typeface="Verdana" charset="0"/>
                <a:cs typeface="Verdana" charset="0"/>
              </a:rPr>
              <a:t>}</a:t>
            </a:r>
            <a:endParaRPr lang="en-US" sz="2000" b="0" dirty="0">
              <a:solidFill>
                <a:srgbClr val="A7FE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04" name="Elbow Connector 103"/>
          <p:cNvCxnSpPr>
            <a:stCxn id="103" idx="1"/>
          </p:cNvCxnSpPr>
          <p:nvPr/>
        </p:nvCxnSpPr>
        <p:spPr>
          <a:xfrm rot="10800000" flipV="1">
            <a:off x="5134738" y="3990945"/>
            <a:ext cx="1037462" cy="401666"/>
          </a:xfrm>
          <a:prstGeom prst="bentConnector3">
            <a:avLst>
              <a:gd name="adj1" fmla="val 99578"/>
            </a:avLst>
          </a:prstGeom>
          <a:ln>
            <a:solidFill>
              <a:srgbClr val="A7FE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7" grpId="0"/>
      <p:bldP spid="89" grpId="0"/>
      <p:bldP spid="103" grpId="0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round/>
          <a:headEnd type="none" w="sm" len="sm"/>
          <a:tailEnd type="none" w="sm" len="sm"/>
        </a:ln>
      </a:spPr>
      <a:bodyPr wrap="none" anchor="ctr"/>
      <a:lstStyle>
        <a:defPPr>
          <a:defRPr sz="2000" b="0">
            <a:solidFill>
              <a:srgbClr val="FF0000"/>
            </a:solidFill>
            <a:latin typeface="Verdana" charset="0"/>
            <a:ea typeface="Verdana" charset="0"/>
            <a:cs typeface="Verdana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52509</TotalTime>
  <Words>2482</Words>
  <Application>Microsoft Macintosh PowerPoint</Application>
  <PresentationFormat>On-screen Show (4:3)</PresentationFormat>
  <Paragraphs>628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Apple Braille</vt:lpstr>
      <vt:lpstr>Calibri</vt:lpstr>
      <vt:lpstr>Century Schoolbook</vt:lpstr>
      <vt:lpstr>Gill Sans MT</vt:lpstr>
      <vt:lpstr>Times New Roman</vt:lpstr>
      <vt:lpstr>Verdana</vt:lpstr>
      <vt:lpstr>Wingdings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Graph: Data Flow Criteria  CS 4501 / 6501  Software Testing</vt:lpstr>
      <vt:lpstr>Structures for Criteria-Based Testing</vt:lpstr>
      <vt:lpstr>Graph Coverage Criteria</vt:lpstr>
      <vt:lpstr>Today’s Objectives</vt:lpstr>
      <vt:lpstr>Data Flow Criteria</vt:lpstr>
      <vt:lpstr>Data Flow Criteria</vt:lpstr>
      <vt:lpstr>Def, Use, and DU Pairs</vt:lpstr>
      <vt:lpstr>Example</vt:lpstr>
      <vt:lpstr>Example (2)</vt:lpstr>
      <vt:lpstr>Def-clear and Reach</vt:lpstr>
      <vt:lpstr>DU-Paths</vt:lpstr>
      <vt:lpstr>Example</vt:lpstr>
      <vt:lpstr>More Example</vt:lpstr>
      <vt:lpstr>More Example</vt:lpstr>
      <vt:lpstr>Categorizing DU-Paths</vt:lpstr>
      <vt:lpstr>Example: DU-Paths</vt:lpstr>
      <vt:lpstr>Touring DU-Paths</vt:lpstr>
      <vt:lpstr>Data Flow Coverage Criteria</vt:lpstr>
      <vt:lpstr>All-Defs Coverage (ADC)</vt:lpstr>
      <vt:lpstr>All-Uses Coverage (AUC)</vt:lpstr>
      <vt:lpstr>All-DU-Paths Coverage (ADUPC)</vt:lpstr>
      <vt:lpstr>More Example</vt:lpstr>
      <vt:lpstr>More Example</vt:lpstr>
      <vt:lpstr>More Example</vt:lpstr>
      <vt:lpstr>Example: ADC</vt:lpstr>
      <vt:lpstr>Example: AUC</vt:lpstr>
      <vt:lpstr>Example: AUC</vt:lpstr>
      <vt:lpstr>Graph Coverage Criteria Subsumption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4589</cp:revision>
  <cp:lastPrinted>2017-10-10T14:23:51Z</cp:lastPrinted>
  <dcterms:created xsi:type="dcterms:W3CDTF">2017-07-01T01:04:54Z</dcterms:created>
  <dcterms:modified xsi:type="dcterms:W3CDTF">2017-10-17T13:50:10Z</dcterms:modified>
  <cp:category/>
</cp:coreProperties>
</file>