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24"/>
  </p:notesMasterIdLst>
  <p:handoutMasterIdLst>
    <p:handoutMasterId r:id="rId25"/>
  </p:handoutMasterIdLst>
  <p:sldIdLst>
    <p:sldId id="262" r:id="rId6"/>
    <p:sldId id="644" r:id="rId7"/>
    <p:sldId id="726" r:id="rId8"/>
    <p:sldId id="794" r:id="rId9"/>
    <p:sldId id="795" r:id="rId10"/>
    <p:sldId id="796" r:id="rId11"/>
    <p:sldId id="798" r:id="rId12"/>
    <p:sldId id="801" r:id="rId13"/>
    <p:sldId id="803" r:id="rId14"/>
    <p:sldId id="799" r:id="rId15"/>
    <p:sldId id="800" r:id="rId16"/>
    <p:sldId id="802" r:id="rId17"/>
    <p:sldId id="804" r:id="rId18"/>
    <p:sldId id="806" r:id="rId19"/>
    <p:sldId id="809" r:id="rId20"/>
    <p:sldId id="807" r:id="rId21"/>
    <p:sldId id="808" r:id="rId22"/>
    <p:sldId id="810" r:id="rId2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A7FEFF"/>
    <a:srgbClr val="D5FDA9"/>
    <a:srgbClr val="FFFD78"/>
    <a:srgbClr val="FFD8FF"/>
    <a:srgbClr val="00FF00"/>
    <a:srgbClr val="D5FC79"/>
    <a:srgbClr val="FFD7D6"/>
    <a:srgbClr val="73F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1" autoAdjust="0"/>
    <p:restoredTop sz="82049" autoAdjust="0"/>
  </p:normalViewPr>
  <p:slideViewPr>
    <p:cSldViewPr>
      <p:cViewPr>
        <p:scale>
          <a:sx n="83" d="100"/>
          <a:sy n="83" d="100"/>
        </p:scale>
        <p:origin x="144" y="144"/>
      </p:cViewPr>
      <p:guideLst>
        <p:guide orient="horz" pos="1152"/>
        <p:guide pos="1824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7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3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5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FSM = Finite State Machine</a:t>
            </a:r>
          </a:p>
          <a:p>
            <a:r>
              <a:rPr lang="en-US" dirty="0" smtClean="0"/>
              <a:t>DNF = Disjunctive</a:t>
            </a:r>
            <a:r>
              <a:rPr lang="en-US" baseline="0" dirty="0" smtClean="0"/>
              <a:t> Normal 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 smtClean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 smtClean="0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 smtClean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5862" y="1066800"/>
            <a:ext cx="91440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Logic Coverage</a:t>
            </a:r>
            <a: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sz="3000" b="1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 smtClean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Coverage Criteria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70538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We use predicates in testing as follows: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dirty="0" smtClean="0"/>
              <a:t>Developing a model of the software as one or more predicates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dirty="0" smtClean="0"/>
              <a:t>Requiring tests to satisfy some combination of clauses</a:t>
            </a:r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  <a:p>
            <a:pPr marL="298450" lvl="1" indent="-280988">
              <a:lnSpc>
                <a:spcPct val="90000"/>
              </a:lnSpc>
              <a:spcBef>
                <a:spcPts val="500"/>
              </a:spcBef>
            </a:pPr>
            <a:r>
              <a:rPr lang="en-US" dirty="0" smtClean="0"/>
              <a:t>Abbreviations: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i="1" dirty="0" smtClean="0">
                <a:solidFill>
                  <a:srgbClr val="FFFF00"/>
                </a:solidFill>
              </a:rPr>
              <a:t>P</a:t>
            </a:r>
            <a:r>
              <a:rPr lang="en-US" sz="2200" dirty="0" smtClean="0"/>
              <a:t> is the set of predicates</a:t>
            </a:r>
            <a:endParaRPr lang="en-US" sz="2200" dirty="0"/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i="1" dirty="0" smtClean="0">
                <a:solidFill>
                  <a:srgbClr val="FFFF00"/>
                </a:solidFill>
              </a:rPr>
              <a:t>p</a:t>
            </a:r>
            <a:r>
              <a:rPr lang="en-US" sz="2200" dirty="0" smtClean="0"/>
              <a:t> is a single predicate in </a:t>
            </a:r>
            <a:r>
              <a:rPr lang="en-US" sz="2200" i="1" dirty="0" smtClean="0">
                <a:solidFill>
                  <a:srgbClr val="FFFF00"/>
                </a:solidFill>
              </a:rPr>
              <a:t>P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i="1" dirty="0" smtClean="0">
                <a:solidFill>
                  <a:srgbClr val="FFFF00"/>
                </a:solidFill>
              </a:rPr>
              <a:t>C</a:t>
            </a:r>
            <a:r>
              <a:rPr lang="en-US" sz="2200" dirty="0" smtClean="0"/>
              <a:t> is the set of clauses in </a:t>
            </a:r>
            <a:r>
              <a:rPr lang="en-US" sz="2200" i="1" dirty="0" smtClean="0">
                <a:solidFill>
                  <a:srgbClr val="FFFF00"/>
                </a:solidFill>
              </a:rPr>
              <a:t>P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i="1" dirty="0" err="1" smtClean="0">
                <a:solidFill>
                  <a:srgbClr val="FFFF00"/>
                </a:solidFill>
              </a:rPr>
              <a:t>C</a:t>
            </a:r>
            <a:r>
              <a:rPr lang="en-US" sz="2200" i="1" baseline="-25000" dirty="0" err="1" smtClean="0">
                <a:solidFill>
                  <a:srgbClr val="FFFF00"/>
                </a:solidFill>
              </a:rPr>
              <a:t>p</a:t>
            </a:r>
            <a:r>
              <a:rPr lang="en-US" sz="2200" dirty="0" smtClean="0"/>
              <a:t> is the set of clauses in predicate </a:t>
            </a:r>
            <a:r>
              <a:rPr lang="en-US" sz="2200" i="1" dirty="0" smtClean="0">
                <a:solidFill>
                  <a:srgbClr val="FFFF00"/>
                </a:solidFill>
              </a:rPr>
              <a:t>p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sz="2200" i="1" dirty="0" smtClean="0">
                <a:solidFill>
                  <a:srgbClr val="FFFF00"/>
                </a:solidFill>
              </a:rPr>
              <a:t>c</a:t>
            </a:r>
            <a:r>
              <a:rPr lang="en-US" sz="2200" dirty="0" smtClean="0"/>
              <a:t> is a single clause in </a:t>
            </a:r>
            <a:r>
              <a:rPr lang="en-US" sz="2200" i="1" dirty="0" smtClean="0">
                <a:solidFill>
                  <a:srgbClr val="FFFF00"/>
                </a:solidFill>
              </a:rPr>
              <a:t>C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32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 Coverage (PC)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70538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For each </a:t>
            </a:r>
            <a:r>
              <a:rPr lang="en-US" sz="2200" i="1" dirty="0" smtClean="0"/>
              <a:t>p</a:t>
            </a:r>
            <a:r>
              <a:rPr lang="en-US" sz="2200" dirty="0" smtClean="0"/>
              <a:t> in </a:t>
            </a:r>
            <a:r>
              <a:rPr lang="en-US" sz="2200" i="1" dirty="0" smtClean="0"/>
              <a:t>P</a:t>
            </a:r>
            <a:r>
              <a:rPr lang="en-US" sz="2200" dirty="0" smtClean="0"/>
              <a:t>, TR contains two requirements: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/>
              <a:t>evaluates to </a:t>
            </a:r>
            <a:r>
              <a:rPr lang="en-US" dirty="0" smtClean="0"/>
              <a:t>true</a:t>
            </a:r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r>
              <a:rPr lang="en-US" i="1" dirty="0" smtClean="0"/>
              <a:t>p</a:t>
            </a:r>
            <a:r>
              <a:rPr lang="en-US" dirty="0" smtClean="0"/>
              <a:t> evaluates </a:t>
            </a:r>
            <a:r>
              <a:rPr lang="en-US" dirty="0"/>
              <a:t>to </a:t>
            </a:r>
            <a:r>
              <a:rPr lang="en-US" dirty="0" smtClean="0"/>
              <a:t>false </a:t>
            </a:r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/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 smtClean="0"/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/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28016" y="2209800"/>
            <a:ext cx="8869680" cy="28194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5800" y="2286000"/>
            <a:ext cx="4495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= ((a = b)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</a:t>
            </a:r>
            <a:endParaRPr lang="en-US" alt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6130" y="2934968"/>
            <a:ext cx="459687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Need 2 test cases to satisfy PC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13702"/>
              </p:ext>
            </p:extLst>
          </p:nvPr>
        </p:nvGraphicFramePr>
        <p:xfrm>
          <a:off x="2209800" y="3352800"/>
          <a:ext cx="4800598" cy="1420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06"/>
                <a:gridCol w="972273"/>
                <a:gridCol w="972273"/>
                <a:gridCol w="972273"/>
                <a:gridCol w="972273"/>
              </a:tblGrid>
              <a:tr h="47345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f(x)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7345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47345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272784" y="38671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272784" y="43243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400299" y="38671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371849" y="38671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362449" y="38671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314949" y="386715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400299" y="4332099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4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371849" y="4332099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362449" y="4332099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314949" y="4332099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889504" y="3867150"/>
            <a:ext cx="48021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89504" y="4332099"/>
            <a:ext cx="48021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Content Placeholder 22"/>
          <p:cNvSpPr txBox="1">
            <a:spLocks/>
          </p:cNvSpPr>
          <p:nvPr/>
        </p:nvSpPr>
        <p:spPr>
          <a:xfrm>
            <a:off x="152400" y="5181600"/>
            <a:ext cx="8915400" cy="143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3213" lvl="1" indent="-303213" fontAlgn="auto">
              <a:lnSpc>
                <a:spcPct val="95000"/>
              </a:lnSpc>
              <a:spcBef>
                <a:spcPts val="1000"/>
              </a:spcBef>
            </a:pPr>
            <a:r>
              <a:rPr lang="en-US" sz="2200" b="0" smtClean="0"/>
              <a:t>PC </a:t>
            </a:r>
            <a:r>
              <a:rPr lang="en-US" sz="2200" b="0" dirty="0" smtClean="0"/>
              <a:t>does </a:t>
            </a:r>
            <a:r>
              <a:rPr lang="en-US" sz="2200" b="0" dirty="0" smtClean="0">
                <a:solidFill>
                  <a:srgbClr val="FFFF00"/>
                </a:solidFill>
              </a:rPr>
              <a:t>not</a:t>
            </a:r>
            <a:r>
              <a:rPr lang="en-US" sz="2200" b="0" dirty="0" smtClean="0"/>
              <a:t> evaluate all the clauses, especially in the presence of short circuit evaluation</a:t>
            </a:r>
            <a:endParaRPr lang="en-US" sz="2200" b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230368" y="3867150"/>
            <a:ext cx="640080" cy="85953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 animBg="1"/>
      <p:bldP spid="2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 Coverage (CC)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11606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For each </a:t>
            </a:r>
            <a:r>
              <a:rPr lang="en-US" sz="2200" i="1" dirty="0" smtClean="0"/>
              <a:t>c</a:t>
            </a:r>
            <a:r>
              <a:rPr lang="en-US" sz="2200" dirty="0" smtClean="0"/>
              <a:t> in </a:t>
            </a:r>
            <a:r>
              <a:rPr lang="en-US" sz="2200" i="1" dirty="0" smtClean="0"/>
              <a:t>C</a:t>
            </a:r>
            <a:r>
              <a:rPr lang="en-US" sz="2200" dirty="0" smtClean="0"/>
              <a:t>, TR contains two requirements:</a:t>
            </a:r>
          </a:p>
          <a:p>
            <a:pPr marL="690563" lvl="2" indent="-261938">
              <a:lnSpc>
                <a:spcPct val="95000"/>
              </a:lnSpc>
              <a:spcBef>
                <a:spcPts val="700"/>
              </a:spcBef>
            </a:pP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evaluates to </a:t>
            </a:r>
            <a:r>
              <a:rPr lang="en-US" dirty="0" smtClean="0"/>
              <a:t>true</a:t>
            </a:r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r>
              <a:rPr lang="en-US" i="1" dirty="0" smtClean="0"/>
              <a:t>c</a:t>
            </a:r>
            <a:r>
              <a:rPr lang="en-US" dirty="0" smtClean="0"/>
              <a:t> </a:t>
            </a:r>
            <a:r>
              <a:rPr lang="en-US" dirty="0"/>
              <a:t>evaluates to </a:t>
            </a:r>
            <a:r>
              <a:rPr lang="en-US" dirty="0" smtClean="0"/>
              <a:t>false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2133601"/>
            <a:ext cx="8869680" cy="2971799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066800" y="2209800"/>
            <a:ext cx="37769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= ((a = b)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</a:t>
            </a:r>
            <a:endParaRPr lang="en-US" alt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56130" y="4648200"/>
            <a:ext cx="459687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Need 2 test cases to satisfy CC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96925"/>
              </p:ext>
            </p:extLst>
          </p:nvPr>
        </p:nvGraphicFramePr>
        <p:xfrm>
          <a:off x="2209800" y="3429000"/>
          <a:ext cx="48005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06"/>
                <a:gridCol w="972273"/>
                <a:gridCol w="972273"/>
                <a:gridCol w="972273"/>
                <a:gridCol w="972273"/>
              </a:tblGrid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f(x)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272784" y="3773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272784" y="4139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400299" y="3773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3371849" y="3773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362449" y="3773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314949" y="3773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00299" y="4139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4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3371849" y="4139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3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362449" y="4139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314949" y="4139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905608" y="3810000"/>
            <a:ext cx="480219" cy="3291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905608" y="4175760"/>
            <a:ext cx="480219" cy="3291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endParaRPr lang="en-US" altLang="en-US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56186" y="2209800"/>
            <a:ext cx="3459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(a = b) evaluates to T, F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456186" y="2563892"/>
            <a:ext cx="3459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C evaluates to T, F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456186" y="2911364"/>
            <a:ext cx="3459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f</a:t>
            </a: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(x) evaluates to T, 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8144256" y="2216420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400337" y="2541885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975066" y="2913844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38724" y="2216420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694805" y="2541885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696200" y="2913844"/>
            <a:ext cx="274320" cy="310896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Content Placeholder 22"/>
          <p:cNvSpPr txBox="1">
            <a:spLocks/>
          </p:cNvSpPr>
          <p:nvPr/>
        </p:nvSpPr>
        <p:spPr>
          <a:xfrm>
            <a:off x="152400" y="5181600"/>
            <a:ext cx="8915400" cy="116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  <a:defRPr sz="2800" kern="1200" spc="1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4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Wingdings 2" pitchFamily="18" charset="2"/>
              <a:buChar char=""/>
              <a:defRPr sz="20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0" lvl="1" indent="-298450" fontAlgn="auto">
              <a:lnSpc>
                <a:spcPct val="95000"/>
              </a:lnSpc>
              <a:spcBef>
                <a:spcPts val="1000"/>
              </a:spcBef>
            </a:pPr>
            <a:r>
              <a:rPr lang="en-US" sz="2200" b="0" dirty="0" smtClean="0"/>
              <a:t>CC does </a:t>
            </a:r>
            <a:r>
              <a:rPr lang="en-US" sz="2200" b="0" dirty="0" smtClean="0">
                <a:solidFill>
                  <a:srgbClr val="FFFF00"/>
                </a:solidFill>
              </a:rPr>
              <a:t>not</a:t>
            </a:r>
            <a:r>
              <a:rPr lang="en-US" sz="2200" b="0" dirty="0" smtClean="0"/>
              <a:t> always ensure PC</a:t>
            </a:r>
          </a:p>
          <a:p>
            <a:pPr marL="298450" lvl="1" indent="-298450" fontAlgn="auto">
              <a:lnSpc>
                <a:spcPct val="95000"/>
              </a:lnSpc>
              <a:spcBef>
                <a:spcPts val="1000"/>
              </a:spcBef>
            </a:pPr>
            <a:r>
              <a:rPr lang="en-US" sz="2200" b="0" dirty="0" smtClean="0"/>
              <a:t>The simplest solution is to test </a:t>
            </a:r>
            <a:r>
              <a:rPr lang="en-US" sz="2200" b="0" dirty="0" smtClean="0">
                <a:solidFill>
                  <a:srgbClr val="FFFF00"/>
                </a:solidFill>
              </a:rPr>
              <a:t>all combinations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6172200" y="3810000"/>
            <a:ext cx="640080" cy="70894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61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Combinatorial Coverage (</a:t>
            </a:r>
            <a:r>
              <a:rPr lang="en-US" dirty="0" err="1" smtClean="0"/>
              <a:t>CoC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11606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Evaluate all possible combination of truth values</a:t>
            </a:r>
          </a:p>
          <a:p>
            <a:pPr marL="298450" lvl="1" indent="-298450">
              <a:lnSpc>
                <a:spcPct val="95000"/>
              </a:lnSpc>
              <a:spcBef>
                <a:spcPts val="700"/>
              </a:spcBef>
              <a:tabLst>
                <a:tab pos="3197225" algn="l"/>
              </a:tabLst>
            </a:pPr>
            <a:r>
              <a:rPr lang="en-US" sz="2200" dirty="0" smtClean="0"/>
              <a:t>Sometimes called Multiple Condition Coverage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1908048"/>
            <a:ext cx="8869680" cy="441655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066800" y="1908048"/>
            <a:ext cx="37769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= ((a = b)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</a:t>
            </a:r>
            <a:endParaRPr lang="en-US" alt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356130" y="5830568"/>
            <a:ext cx="787347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Need 2</a:t>
            </a:r>
            <a:r>
              <a:rPr lang="en-US" altLang="en-US" sz="1800" b="0" baseline="3000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N</a:t>
            </a: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test cases to satisfy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CoC</a:t>
            </a: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, where N = number of clauses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14946"/>
              </p:ext>
            </p:extLst>
          </p:nvPr>
        </p:nvGraphicFramePr>
        <p:xfrm>
          <a:off x="2209800" y="2397954"/>
          <a:ext cx="480059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06"/>
                <a:gridCol w="972273"/>
                <a:gridCol w="972273"/>
                <a:gridCol w="972273"/>
                <a:gridCol w="972273"/>
              </a:tblGrid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f(x)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400299" y="2742378"/>
            <a:ext cx="4352704" cy="2951130"/>
            <a:chOff x="2400299" y="2742378"/>
            <a:chExt cx="4352704" cy="2951130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6272784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272784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00299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371849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400299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3371849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72784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6272784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400299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371849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2400299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371849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6272784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6272784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400299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3371849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2400299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3371849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6272784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6272784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2400299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3371849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2400299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371849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05608" y="2742378"/>
            <a:ext cx="2889560" cy="2951130"/>
            <a:chOff x="2905608" y="2967930"/>
            <a:chExt cx="2889560" cy="2951130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4362449" y="29679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5314949" y="29679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4362449" y="33336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5314949" y="33336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905608" y="300450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05608" y="337026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362449" y="36963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5314949" y="36963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4362449" y="406211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5314949" y="406211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905608" y="373292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2905608" y="410565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4362449" y="442477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5314949" y="442477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4362449" y="47905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5314949" y="47905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27436" y="4461346"/>
              <a:ext cx="436563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05608" y="483717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4362449" y="51531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5314949" y="51531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Text Box 9"/>
            <p:cNvSpPr txBox="1">
              <a:spLocks noChangeArrowheads="1"/>
            </p:cNvSpPr>
            <p:nvPr/>
          </p:nvSpPr>
          <p:spPr bwMode="auto">
            <a:xfrm>
              <a:off x="4362449" y="55189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4949" y="55189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2905608" y="518976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2905608" y="556869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3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</a:t>
            </a:r>
            <a:r>
              <a:rPr lang="en-US" dirty="0" err="1" smtClean="0"/>
              <a:t>CoC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err="1" smtClean="0"/>
              <a:t>Coc</a:t>
            </a:r>
            <a:r>
              <a:rPr lang="en-US" sz="2200" dirty="0" smtClean="0"/>
              <a:t> is simple and comprehensive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But quite expensive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2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 tests, where N is the number of clauses</a:t>
            </a:r>
          </a:p>
          <a:p>
            <a:pPr marL="687388" lvl="2" indent="-2444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Impractical for predicates with more than 3 or 4 clauses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The literature has lots of suggestions – some confusing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The general idea is simple: 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609600" y="3962400"/>
            <a:ext cx="7797270" cy="701731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Test each clause that makes a big difference </a:t>
            </a:r>
            <a:r>
              <a:rPr lang="is-IS" alt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… ”active clause”</a:t>
            </a:r>
            <a:endParaRPr lang="en-US" altLang="en-US" sz="2200" b="0" dirty="0" smtClean="0">
              <a:solidFill>
                <a:srgbClr val="FFFF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</a:t>
            </a:r>
            <a:r>
              <a:rPr lang="en-US" dirty="0" err="1" smtClean="0"/>
              <a:t>Coc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11606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Which clause makes a big difference?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52400" y="1524000"/>
            <a:ext cx="8869680" cy="441655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066800" y="1524000"/>
            <a:ext cx="37769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= ((a = b)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2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</a:t>
            </a:r>
            <a:endParaRPr lang="en-US" alt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1563"/>
              </p:ext>
            </p:extLst>
          </p:nvPr>
        </p:nvGraphicFramePr>
        <p:xfrm>
          <a:off x="2057400" y="2038446"/>
          <a:ext cx="480059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506"/>
                <a:gridCol w="972273"/>
                <a:gridCol w="972273"/>
                <a:gridCol w="972273"/>
                <a:gridCol w="972273"/>
              </a:tblGrid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f(x)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247899" y="2382870"/>
            <a:ext cx="4352704" cy="2951130"/>
            <a:chOff x="2400299" y="2742378"/>
            <a:chExt cx="4352704" cy="2951130"/>
          </a:xfrm>
        </p:grpSpPr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6272784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272784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2400299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371849" y="27423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400299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3371849" y="31081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272784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6272784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400299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371849" y="34707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2400299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371849" y="383655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9" name="Text Box 9"/>
            <p:cNvSpPr txBox="1">
              <a:spLocks noChangeArrowheads="1"/>
            </p:cNvSpPr>
            <p:nvPr/>
          </p:nvSpPr>
          <p:spPr bwMode="auto">
            <a:xfrm>
              <a:off x="6272784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6272784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400299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3371849" y="419921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2400299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3371849" y="456497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6272784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6272784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2400299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3371849" y="492763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2400299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4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371849" y="5293398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3</a:t>
              </a:r>
              <a:endParaRPr lang="en-US" altLang="en-US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53208" y="2382870"/>
            <a:ext cx="2889560" cy="2951130"/>
            <a:chOff x="2905608" y="2967930"/>
            <a:chExt cx="2889560" cy="2951130"/>
          </a:xfrm>
        </p:grpSpPr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4362449" y="29679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5314949" y="29679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4362449" y="33336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5314949" y="33336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905608" y="300450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2905608" y="337026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362449" y="36963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5314949" y="36963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4362449" y="406211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5314949" y="406211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905608" y="373292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2905608" y="4105656"/>
              <a:ext cx="480219" cy="310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4362449" y="442477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5314949" y="442477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4362449" y="47905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5314949" y="479053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27436" y="4461346"/>
              <a:ext cx="436563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05608" y="483717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4362449" y="51531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5314949" y="515319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T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9" name="Text Box 9"/>
            <p:cNvSpPr txBox="1">
              <a:spLocks noChangeArrowheads="1"/>
            </p:cNvSpPr>
            <p:nvPr/>
          </p:nvSpPr>
          <p:spPr bwMode="auto">
            <a:xfrm>
              <a:off x="4362449" y="55189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4949" y="5518950"/>
              <a:ext cx="4802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2905608" y="518976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2905608" y="5568696"/>
              <a:ext cx="480219" cy="329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F</a:t>
              </a:r>
              <a:endParaRPr lang="en-US" altLang="en-US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84" name="Rectangle 83"/>
          <p:cNvSpPr/>
          <p:nvPr/>
        </p:nvSpPr>
        <p:spPr bwMode="auto">
          <a:xfrm>
            <a:off x="5029200" y="3535836"/>
            <a:ext cx="1752600" cy="310896"/>
          </a:xfrm>
          <a:prstGeom prst="rect">
            <a:avLst/>
          </a:prstGeom>
          <a:solidFill>
            <a:srgbClr val="00B050">
              <a:alpha val="31000"/>
            </a:srgbClr>
          </a:solidFill>
          <a:ln w="3810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5029200" y="2807416"/>
            <a:ext cx="1752600" cy="310896"/>
          </a:xfrm>
          <a:prstGeom prst="rect">
            <a:avLst/>
          </a:prstGeom>
          <a:solidFill>
            <a:srgbClr val="00B050">
              <a:alpha val="31000"/>
            </a:srgbClr>
          </a:solidFill>
          <a:ln w="3810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5029200" y="4977178"/>
            <a:ext cx="1752600" cy="310896"/>
          </a:xfrm>
          <a:prstGeom prst="rect">
            <a:avLst/>
          </a:prstGeom>
          <a:solidFill>
            <a:srgbClr val="00B050">
              <a:alpha val="31000"/>
            </a:srgbClr>
          </a:solidFill>
          <a:ln w="3810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029200" y="4248758"/>
            <a:ext cx="1752600" cy="310896"/>
          </a:xfrm>
          <a:prstGeom prst="rect">
            <a:avLst/>
          </a:prstGeom>
          <a:solidFill>
            <a:srgbClr val="00B050">
              <a:alpha val="31000"/>
            </a:srgbClr>
          </a:solidFill>
          <a:ln w="3810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Clauses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To really test the results of a clause, the clause should be the </a:t>
            </a:r>
            <a:r>
              <a:rPr lang="en-US" sz="2200" dirty="0" smtClean="0">
                <a:solidFill>
                  <a:srgbClr val="FFFF00"/>
                </a:solidFill>
              </a:rPr>
              <a:t>determining factor </a:t>
            </a:r>
            <a:r>
              <a:rPr lang="en-US" sz="2200" dirty="0" smtClean="0"/>
              <a:t>in the value of the predicate</a:t>
            </a:r>
          </a:p>
          <a:p>
            <a:pPr marL="298450" lvl="1" indent="-298450">
              <a:lnSpc>
                <a:spcPct val="95000"/>
              </a:lnSpc>
              <a:spcBef>
                <a:spcPts val="2000"/>
              </a:spcBef>
              <a:tabLst>
                <a:tab pos="3197225" algn="l"/>
              </a:tabLst>
            </a:pPr>
            <a:r>
              <a:rPr lang="en-US" sz="2200" dirty="0" smtClean="0">
                <a:solidFill>
                  <a:srgbClr val="FFFF00"/>
                </a:solidFill>
              </a:rPr>
              <a:t>Determination</a:t>
            </a:r>
          </a:p>
          <a:p>
            <a:pPr marL="687388" lvl="2" indent="-2444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A clause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in predicate </a:t>
            </a:r>
            <a:r>
              <a:rPr lang="en-US" i="1" dirty="0" smtClean="0"/>
              <a:t>p</a:t>
            </a:r>
            <a:r>
              <a:rPr lang="en-US" dirty="0" smtClean="0"/>
              <a:t>, called the major clause, </a:t>
            </a:r>
            <a:r>
              <a:rPr lang="en-US" dirty="0" smtClean="0">
                <a:solidFill>
                  <a:srgbClr val="FFFF00"/>
                </a:solidFill>
              </a:rPr>
              <a:t>determines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if an only if the values of the remaining minor clauses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j</a:t>
            </a:r>
            <a:r>
              <a:rPr lang="en-US" dirty="0" smtClean="0"/>
              <a:t> are such that changing </a:t>
            </a:r>
            <a:r>
              <a:rPr lang="en-US" i="1" dirty="0" smtClean="0"/>
              <a:t>c</a:t>
            </a:r>
            <a:r>
              <a:rPr lang="en-US" i="1" baseline="-25000" dirty="0" smtClean="0"/>
              <a:t>i</a:t>
            </a:r>
            <a:r>
              <a:rPr lang="en-US" dirty="0" smtClean="0"/>
              <a:t> changes the value </a:t>
            </a:r>
            <a:r>
              <a:rPr lang="en-US" i="1" dirty="0" smtClean="0"/>
              <a:t>p</a:t>
            </a:r>
          </a:p>
          <a:p>
            <a:pPr marL="687388" lvl="2" indent="-2444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That is: </a:t>
            </a:r>
          </a:p>
          <a:p>
            <a:pPr marL="961708" lvl="3" indent="-2444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Major clause </a:t>
            </a:r>
            <a:r>
              <a:rPr lang="en-US" dirty="0" smtClean="0"/>
              <a:t>– the clause (being consider) that determine the predicate </a:t>
            </a:r>
          </a:p>
          <a:p>
            <a:pPr marL="961708" lvl="3" indent="-244475">
              <a:lnSpc>
                <a:spcPct val="95000"/>
              </a:lnSpc>
              <a:tabLst>
                <a:tab pos="319722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Minor clause </a:t>
            </a:r>
            <a:r>
              <a:rPr lang="en-US" dirty="0" smtClean="0"/>
              <a:t>– all other clauses in the predicate</a:t>
            </a:r>
          </a:p>
          <a:p>
            <a:pPr marL="298450" lvl="1" indent="-298450">
              <a:lnSpc>
                <a:spcPct val="95000"/>
              </a:lnSpc>
              <a:spcBef>
                <a:spcPts val="2000"/>
              </a:spcBef>
              <a:tabLst>
                <a:tab pos="3197225" algn="l"/>
              </a:tabLst>
            </a:pPr>
            <a:r>
              <a:rPr lang="en-US" sz="2200" dirty="0" smtClean="0"/>
              <a:t>This is considered to</a:t>
            </a:r>
            <a:r>
              <a:rPr lang="en-US" sz="2200" dirty="0" smtClean="0">
                <a:solidFill>
                  <a:srgbClr val="FFFF00"/>
                </a:solidFill>
              </a:rPr>
              <a:t> make the clause active</a:t>
            </a:r>
            <a:r>
              <a:rPr lang="en-US" sz="2200" dirty="0" smtClean="0"/>
              <a:t> 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2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70538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Goal: Find tests for each clause when the clause determines the value of the predicate</a:t>
            </a:r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/>
          </a:p>
          <a:p>
            <a:pPr marL="690563" lvl="2" indent="-261938">
              <a:lnSpc>
                <a:spcPct val="95000"/>
              </a:lnSpc>
              <a:spcBef>
                <a:spcPts val="0"/>
              </a:spcBef>
            </a:pPr>
            <a:endParaRPr lang="en-US" sz="2200" dirty="0" smtClean="0"/>
          </a:p>
        </p:txBody>
      </p:sp>
      <p:sp>
        <p:nvSpPr>
          <p:cNvPr id="42" name="Rectangle 41"/>
          <p:cNvSpPr/>
          <p:nvPr/>
        </p:nvSpPr>
        <p:spPr bwMode="auto">
          <a:xfrm>
            <a:off x="152400" y="1828800"/>
            <a:ext cx="8869680" cy="4416552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066800" y="1828800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 = a </a:t>
            </a:r>
            <a:r>
              <a:rPr lang="en-US" altLang="en-US" sz="24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</a:t>
            </a:r>
            <a:r>
              <a:rPr lang="en-US" altLang="en-US" sz="22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(b </a:t>
            </a:r>
            <a:r>
              <a:rPr lang="en-US" altLang="en-US" sz="2400" dirty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400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altLang="en-US" sz="22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</a:t>
            </a:r>
            <a:endParaRPr lang="en-US" altLang="en-US" sz="22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23880"/>
              </p:ext>
            </p:extLst>
          </p:nvPr>
        </p:nvGraphicFramePr>
        <p:xfrm>
          <a:off x="1066800" y="2286000"/>
          <a:ext cx="64008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972"/>
                <a:gridCol w="922638"/>
                <a:gridCol w="922638"/>
                <a:gridCol w="922638"/>
                <a:gridCol w="922638"/>
                <a:gridCol w="922638"/>
                <a:gridCol w="922638"/>
              </a:tblGrid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</a:t>
                      </a:r>
                      <a:endParaRPr lang="en-US" sz="2000" b="1" baseline="-25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err="1" smtClean="0">
                          <a:latin typeface="Verdana" charset="0"/>
                          <a:ea typeface="Verdana" charset="0"/>
                          <a:cs typeface="Verdana" charset="0"/>
                        </a:rPr>
                        <a:t>b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463" indent="0" algn="ctr">
                        <a:lnSpc>
                          <a:spcPct val="90000"/>
                        </a:lnSpc>
                        <a:tabLst/>
                      </a:pPr>
                      <a:r>
                        <a:rPr lang="en-US" sz="2000" b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p</a:t>
                      </a:r>
                      <a:r>
                        <a:rPr lang="en-US" sz="2000" b="1" baseline="-2500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c</a:t>
                      </a:r>
                      <a:endParaRPr lang="en-US" sz="2000" b="1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0" algn="ctr">
                        <a:lnSpc>
                          <a:spcPct val="90000"/>
                        </a:lnSpc>
                        <a:tabLst/>
                      </a:pPr>
                      <a:endParaRPr lang="en-US" sz="2000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015581" y="2630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015581" y="2996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4015581" y="335884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015581" y="372460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015581" y="408726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2186781" y="2630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3048000" y="26304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186781" y="2996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272381" y="2667000"/>
            <a:ext cx="48021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1272381" y="3032760"/>
            <a:ext cx="48021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3048000" y="335884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1272381" y="3395420"/>
            <a:ext cx="48021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1272381" y="3768150"/>
            <a:ext cx="48021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2186781" y="408726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4" name="Text Box 9"/>
          <p:cNvSpPr txBox="1">
            <a:spLocks noChangeArrowheads="1"/>
          </p:cNvSpPr>
          <p:nvPr/>
        </p:nvSpPr>
        <p:spPr bwMode="auto">
          <a:xfrm>
            <a:off x="3048000" y="408726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186781" y="44530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3048000" y="48156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4929981" y="29961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4929981" y="335884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4929981" y="372460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4929981" y="445302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4929981" y="481568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4929981" y="5181444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356130" y="5830568"/>
            <a:ext cx="7873470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Empty cell indicates F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875378" y="411480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6774279" y="411480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1" name="Text Box 9"/>
          <p:cNvSpPr txBox="1">
            <a:spLocks noChangeArrowheads="1"/>
          </p:cNvSpPr>
          <p:nvPr/>
        </p:nvSpPr>
        <p:spPr bwMode="auto">
          <a:xfrm>
            <a:off x="6774279" y="4476690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875378" y="4827722"/>
            <a:ext cx="480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72983"/>
            <a:ext cx="8915400" cy="4665817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Use determination 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sz="2200" dirty="0" smtClean="0"/>
              <a:t>Apply logic coverage criteria to derive test requirements and design test cases</a:t>
            </a:r>
          </a:p>
          <a:p>
            <a:pPr marL="687388" lvl="2" indent="-244475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r>
              <a:rPr lang="en-US" dirty="0" smtClean="0"/>
              <a:t>Active Clause Coverage (ACC)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General Active Clause Coverage (GACC)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Correlated Active </a:t>
            </a:r>
            <a:r>
              <a:rPr lang="en-US" dirty="0"/>
              <a:t>Clause Coverage </a:t>
            </a:r>
            <a:r>
              <a:rPr lang="en-US" dirty="0" smtClean="0"/>
              <a:t>(CACC</a:t>
            </a:r>
            <a:r>
              <a:rPr lang="en-US" dirty="0"/>
              <a:t>)</a:t>
            </a:r>
          </a:p>
          <a:p>
            <a:pPr marL="687388" lvl="2" indent="-244475">
              <a:lnSpc>
                <a:spcPct val="95000"/>
              </a:lnSpc>
              <a:spcBef>
                <a:spcPts val="500"/>
              </a:spcBef>
              <a:tabLst>
                <a:tab pos="3197225" algn="l"/>
              </a:tabLst>
            </a:pPr>
            <a:r>
              <a:rPr lang="en-US" dirty="0" smtClean="0"/>
              <a:t>Restricted Active </a:t>
            </a:r>
            <a:r>
              <a:rPr lang="en-US" dirty="0"/>
              <a:t>Clause Coverage </a:t>
            </a:r>
            <a:r>
              <a:rPr lang="en-US" dirty="0" smtClean="0"/>
              <a:t>(RACC</a:t>
            </a:r>
            <a:r>
              <a:rPr lang="en-US" dirty="0"/>
              <a:t>)</a:t>
            </a:r>
          </a:p>
          <a:p>
            <a:pPr marL="572770" lvl="2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2200" dirty="0" smtClean="0"/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  <a:tabLst>
                <a:tab pos="3197225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736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Structures for Criteria-Based Testing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728006" y="1066800"/>
            <a:ext cx="5486400" cy="400110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Four structures for modeling software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2282414"/>
            <a:ext cx="965357" cy="707886"/>
          </a:xfrm>
          <a:prstGeom prst="rect">
            <a:avLst/>
          </a:prstGeom>
          <a:solidFill>
            <a:srgbClr val="0000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Input space</a:t>
            </a:r>
            <a:endParaRPr 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901629" y="2282415"/>
            <a:ext cx="2188577" cy="3051585"/>
            <a:chOff x="2269123" y="2423161"/>
            <a:chExt cx="2188577" cy="3051585"/>
          </a:xfrm>
        </p:grpSpPr>
        <p:sp>
          <p:nvSpPr>
            <p:cNvPr id="6" name="Rectangle 5"/>
            <p:cNvSpPr/>
            <p:nvPr/>
          </p:nvSpPr>
          <p:spPr>
            <a:xfrm>
              <a:off x="2438400" y="2423161"/>
              <a:ext cx="1077889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Graph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Design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9718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718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Use cases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269123" y="2823261"/>
              <a:ext cx="702677" cy="2451429"/>
              <a:chOff x="2269123" y="2823261"/>
              <a:chExt cx="702677" cy="2451429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24" name="Elbow Connector 23"/>
              <p:cNvCxnSpPr>
                <a:endCxn id="9" idx="1"/>
              </p:cNvCxnSpPr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/>
              <p:cNvCxnSpPr>
                <a:endCxn id="10" idx="1"/>
              </p:cNvCxnSpPr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Elbow Connector 28"/>
              <p:cNvCxnSpPr>
                <a:endCxn id="11" idx="1"/>
              </p:cNvCxnSpPr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endCxn id="12" idx="1"/>
              </p:cNvCxnSpPr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4358430" y="2282414"/>
            <a:ext cx="2170176" cy="3051586"/>
            <a:chOff x="4535424" y="2423160"/>
            <a:chExt cx="2170176" cy="3051586"/>
          </a:xfrm>
        </p:grpSpPr>
        <p:sp>
          <p:nvSpPr>
            <p:cNvPr id="7" name="Rectangle 6"/>
            <p:cNvSpPr/>
            <p:nvPr/>
          </p:nvSpPr>
          <p:spPr>
            <a:xfrm>
              <a:off x="4686300" y="2423160"/>
              <a:ext cx="884882" cy="40011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Logic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9700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9700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Specs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19700" y="45051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FSMs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19700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DNF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535424" y="2823261"/>
              <a:ext cx="702677" cy="2451429"/>
              <a:chOff x="2269123" y="2823261"/>
              <a:chExt cx="702677" cy="2451429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38" name="Elbow Connector 37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6661363" y="2282415"/>
            <a:ext cx="2381843" cy="3051585"/>
            <a:chOff x="6533557" y="2423161"/>
            <a:chExt cx="2381843" cy="3051585"/>
          </a:xfrm>
        </p:grpSpPr>
        <p:sp>
          <p:nvSpPr>
            <p:cNvPr id="8" name="Rectangle 7"/>
            <p:cNvSpPr/>
            <p:nvPr/>
          </p:nvSpPr>
          <p:spPr>
            <a:xfrm>
              <a:off x="6743700" y="2423161"/>
              <a:ext cx="1129494" cy="400100"/>
            </a:xfrm>
            <a:prstGeom prst="rect">
              <a:avLst/>
            </a:prstGeom>
            <a:solidFill>
              <a:srgbClr val="000099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15875" lvl="1" indent="0" algn="ctr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Syntax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27652" y="32859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Source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7652" y="3895592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Models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27651" y="4505192"/>
              <a:ext cx="16877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Integration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27652" y="5074636"/>
              <a:ext cx="14859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875" lvl="1" indent="0">
                <a:spcBef>
                  <a:spcPts val="700"/>
                </a:spcBef>
                <a:buNone/>
              </a:pPr>
              <a:r>
                <a:rPr lang="en-US" sz="2000" b="0" dirty="0" smtClean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Inputs</a:t>
              </a:r>
              <a:endPara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533557" y="2823261"/>
              <a:ext cx="702677" cy="2451429"/>
              <a:chOff x="2269123" y="2823261"/>
              <a:chExt cx="702677" cy="2451429"/>
            </a:xfrm>
          </p:grpSpPr>
          <p:sp>
            <p:nvSpPr>
              <p:cNvPr id="43" name="Rectangle 42"/>
              <p:cNvSpPr/>
              <p:nvPr/>
            </p:nvSpPr>
            <p:spPr>
              <a:xfrm rot="16200000">
                <a:off x="1695450" y="3712827"/>
                <a:ext cx="14859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lvl="1" indent="0">
                  <a:spcBef>
                    <a:spcPts val="700"/>
                  </a:spcBef>
                  <a:buNone/>
                </a:pPr>
                <a:r>
                  <a:rPr lang="en-US" sz="1600" b="0" dirty="0" smtClean="0">
                    <a:solidFill>
                      <a:schemeClr val="bg1"/>
                    </a:solidFill>
                    <a:latin typeface="Verdana" charset="0"/>
                    <a:ea typeface="Verdana" charset="0"/>
                    <a:cs typeface="Verdana" charset="0"/>
                  </a:rPr>
                  <a:t>Applied to</a:t>
                </a:r>
                <a:endParaRPr lang="en-US" sz="1600" b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2515227" y="3029474"/>
                <a:ext cx="662776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rot="16200000" flipH="1">
                <a:off x="2210426" y="3334273"/>
                <a:ext cx="1272378" cy="250370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6200000" flipH="1">
                <a:off x="1905625" y="3639071"/>
                <a:ext cx="1881981" cy="250369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/>
              <p:cNvCxnSpPr/>
              <p:nvPr/>
            </p:nvCxnSpPr>
            <p:spPr>
              <a:xfrm rot="16200000" flipH="1">
                <a:off x="1620900" y="3923790"/>
                <a:ext cx="2451429" cy="250371"/>
              </a:xfrm>
              <a:prstGeom prst="bentConnector2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2" name="Elbow Connector 51"/>
          <p:cNvCxnSpPr>
            <a:stCxn id="4" idx="2"/>
            <a:endCxn id="5" idx="0"/>
          </p:cNvCxnSpPr>
          <p:nvPr/>
        </p:nvCxnSpPr>
        <p:spPr>
          <a:xfrm rot="5400000">
            <a:off x="2259691" y="70899"/>
            <a:ext cx="815504" cy="3607527"/>
          </a:xfrm>
          <a:prstGeom prst="bentConnector3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2"/>
            <a:endCxn id="6" idx="0"/>
          </p:cNvCxnSpPr>
          <p:nvPr/>
        </p:nvCxnSpPr>
        <p:spPr>
          <a:xfrm rot="5400000">
            <a:off x="3132777" y="943985"/>
            <a:ext cx="815505" cy="1861355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" idx="2"/>
          </p:cNvCxnSpPr>
          <p:nvPr/>
        </p:nvCxnSpPr>
        <p:spPr>
          <a:xfrm rot="16200000" flipH="1">
            <a:off x="4239627" y="1698488"/>
            <a:ext cx="806059" cy="34290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" idx="2"/>
            <a:endCxn id="8" idx="0"/>
          </p:cNvCxnSpPr>
          <p:nvPr/>
        </p:nvCxnSpPr>
        <p:spPr>
          <a:xfrm rot="16200000" flipH="1">
            <a:off x="5545977" y="392138"/>
            <a:ext cx="815505" cy="2965047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022265" y="2098045"/>
            <a:ext cx="2454735" cy="33883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987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561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9931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RIPR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861" y="5638800"/>
            <a:ext cx="1077889" cy="4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15875" lvl="1" indent="0" algn="ctr">
              <a:spcBef>
                <a:spcPts val="700"/>
              </a:spcBef>
              <a:buNone/>
            </a:pPr>
            <a:r>
              <a:rPr lang="en-US" sz="2000" b="0" dirty="0">
                <a:latin typeface="Verdana" charset="0"/>
                <a:ea typeface="Verdana" charset="0"/>
                <a:cs typeface="Verdana" charset="0"/>
              </a:rPr>
              <a:t>-</a:t>
            </a:r>
            <a:r>
              <a:rPr lang="en-US" sz="2000" b="0" dirty="0" smtClean="0">
                <a:latin typeface="Verdana" charset="0"/>
                <a:ea typeface="Verdana" charset="0"/>
                <a:cs typeface="Verdana" charset="0"/>
              </a:rPr>
              <a:t>--R</a:t>
            </a:r>
            <a:endParaRPr lang="en-US" sz="2000" b="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982662"/>
            <a:ext cx="8686800" cy="5570538"/>
          </a:xfrm>
        </p:spPr>
        <p:txBody>
          <a:bodyPr>
            <a:normAutofit/>
          </a:bodyPr>
          <a:lstStyle/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 coverage ensures that tests not only </a:t>
            </a:r>
            <a:r>
              <a:rPr lang="en-US" sz="2200" dirty="0" smtClean="0">
                <a:solidFill>
                  <a:srgbClr val="FFFF00"/>
                </a:solidFill>
              </a:rPr>
              <a:t>reach</a:t>
            </a:r>
            <a:r>
              <a:rPr lang="en-US" sz="2200" dirty="0" smtClean="0"/>
              <a:t> certain locations, but the internal state is </a:t>
            </a:r>
            <a:r>
              <a:rPr lang="en-US" sz="2200" dirty="0" smtClean="0">
                <a:solidFill>
                  <a:srgbClr val="FFFF00"/>
                </a:solidFill>
              </a:rPr>
              <a:t>infected</a:t>
            </a:r>
            <a:r>
              <a:rPr lang="en-US" sz="2200" dirty="0" smtClean="0"/>
              <a:t> by trying multiple combinations of truth assignments to the expressions</a:t>
            </a:r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Covering logic expressions is required by the US Federal Aviation Administration for safety critical avionics software</a:t>
            </a:r>
          </a:p>
          <a:p>
            <a:pPr marL="231775" lvl="1" indent="-215900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Logical expressions can come from many sources</a:t>
            </a:r>
          </a:p>
          <a:p>
            <a:pPr marL="701675" lvl="2" indent="-301625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Decisions in programs</a:t>
            </a:r>
          </a:p>
          <a:p>
            <a:pPr marL="701675" lvl="2" indent="-301625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FSMs and </a:t>
            </a:r>
            <a:r>
              <a:rPr lang="en-US" dirty="0" err="1" smtClean="0"/>
              <a:t>statecharts</a:t>
            </a:r>
            <a:endParaRPr lang="en-US" dirty="0" smtClean="0"/>
          </a:p>
          <a:p>
            <a:pPr marL="701675" lvl="2" indent="-301625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Requirements</a:t>
            </a:r>
          </a:p>
          <a:p>
            <a:pPr marL="231775" lvl="1" indent="-215900">
              <a:lnSpc>
                <a:spcPct val="90000"/>
              </a:lnSpc>
              <a:spcBef>
                <a:spcPts val="2000"/>
              </a:spcBef>
            </a:pPr>
            <a:r>
              <a:rPr lang="en-US" sz="2200" dirty="0" smtClean="0"/>
              <a:t>Tests are intended to choose some subset of the total number of truth assignments to the expressions</a:t>
            </a:r>
            <a:endParaRPr lang="en-US" sz="22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04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Predicates and Clauses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982662"/>
            <a:ext cx="9067800" cy="5570538"/>
          </a:xfrm>
        </p:spPr>
        <p:txBody>
          <a:bodyPr>
            <a:normAutofit/>
          </a:bodyPr>
          <a:lstStyle/>
          <a:p>
            <a:pPr marL="427355" lvl="1" indent="-301625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Predicate</a:t>
            </a:r>
            <a:r>
              <a:rPr lang="en-US" sz="2200" dirty="0" smtClean="0"/>
              <a:t>: An expression that evaluates to a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value</a:t>
            </a:r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r>
              <a:rPr lang="en-US" dirty="0" smtClean="0"/>
              <a:t>May contain </a:t>
            </a:r>
          </a:p>
          <a:p>
            <a:pPr marL="1083945" lvl="3" indent="-258763">
              <a:lnSpc>
                <a:spcPct val="95000"/>
              </a:lnSpc>
            </a:pPr>
            <a:r>
              <a:rPr lang="en-US" dirty="0" smtClean="0"/>
              <a:t>Boolean variable</a:t>
            </a:r>
          </a:p>
          <a:p>
            <a:pPr marL="1083945" lvl="3" indent="-258763">
              <a:lnSpc>
                <a:spcPct val="95000"/>
              </a:lnSpc>
            </a:pPr>
            <a:r>
              <a:rPr lang="en-US" dirty="0" smtClean="0"/>
              <a:t>Non-</a:t>
            </a:r>
            <a:r>
              <a:rPr lang="en-US" dirty="0" err="1" smtClean="0"/>
              <a:t>boolean</a:t>
            </a:r>
            <a:r>
              <a:rPr lang="en-US" dirty="0" smtClean="0"/>
              <a:t> variables that contain &gt;, &lt;, ==, &gt;=, &lt;=, !=</a:t>
            </a:r>
          </a:p>
          <a:p>
            <a:pPr marL="1083945" lvl="3" indent="-258763">
              <a:lnSpc>
                <a:spcPct val="95000"/>
              </a:lnSpc>
            </a:pPr>
            <a:r>
              <a:rPr lang="en-US" dirty="0" smtClean="0"/>
              <a:t>Boolean function calls</a:t>
            </a:r>
          </a:p>
          <a:p>
            <a:pPr marL="863600" lvl="2" indent="-257175">
              <a:lnSpc>
                <a:spcPct val="95000"/>
              </a:lnSpc>
              <a:spcBef>
                <a:spcPts val="1000"/>
              </a:spcBef>
            </a:pPr>
            <a:r>
              <a:rPr lang="en-US" dirty="0"/>
              <a:t>C</a:t>
            </a:r>
            <a:r>
              <a:rPr lang="en-US" dirty="0" smtClean="0"/>
              <a:t>reated by the logical operators</a:t>
            </a:r>
          </a:p>
          <a:p>
            <a:pPr marL="863600" lvl="2" indent="-257175">
              <a:lnSpc>
                <a:spcPct val="95000"/>
              </a:lnSpc>
              <a:spcBef>
                <a:spcPts val="500"/>
              </a:spcBef>
            </a:pPr>
            <a:endParaRPr lang="en-US" dirty="0" smtClean="0"/>
          </a:p>
          <a:p>
            <a:pPr marL="231775" lvl="1" indent="-215900">
              <a:lnSpc>
                <a:spcPct val="90000"/>
              </a:lnSpc>
              <a:spcBef>
                <a:spcPts val="2000"/>
              </a:spcBef>
            </a:pPr>
            <a:endParaRPr lang="en-US" sz="22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 smtClean="0"/>
          </a:p>
          <a:p>
            <a:pPr marL="780415" lvl="3" indent="-215900">
              <a:lnSpc>
                <a:spcPct val="90000"/>
              </a:lnSpc>
              <a:spcBef>
                <a:spcPts val="500"/>
              </a:spcBef>
            </a:pPr>
            <a:endParaRPr lang="en-US" sz="1800" dirty="0"/>
          </a:p>
          <a:p>
            <a:pPr marL="466725" lvl="1" indent="-280988">
              <a:lnSpc>
                <a:spcPct val="90000"/>
              </a:lnSpc>
              <a:spcBef>
                <a:spcPts val="500"/>
              </a:spcBef>
            </a:pPr>
            <a:r>
              <a:rPr lang="en-US" sz="2200" dirty="0" smtClean="0">
                <a:solidFill>
                  <a:srgbClr val="FFFF00"/>
                </a:solidFill>
              </a:rPr>
              <a:t>Clause</a:t>
            </a:r>
            <a:r>
              <a:rPr lang="en-US" sz="2200" dirty="0" smtClean="0"/>
              <a:t>: A predicate with no logical operators</a:t>
            </a:r>
            <a:endParaRPr lang="en-US" sz="2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66464"/>
              </p:ext>
            </p:extLst>
          </p:nvPr>
        </p:nvGraphicFramePr>
        <p:xfrm>
          <a:off x="2209800" y="3456432"/>
          <a:ext cx="4800600" cy="20299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0120"/>
                <a:gridCol w="3840480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cs typeface="Times New Roman" pitchFamily="18" charset="0"/>
                        </a:rPr>
                        <a:t>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negation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and 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or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dirty="0" smtClean="0">
                          <a:solidFill>
                            <a:schemeClr val="tx2"/>
                          </a:solidFill>
                          <a:latin typeface="Sylfae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implication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sz="1800" dirty="0" smtClean="0">
                          <a:solidFill>
                            <a:schemeClr val="tx2"/>
                          </a:solidFill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smtClean="0">
                          <a:latin typeface="Verdana" charset="0"/>
                          <a:ea typeface="Verdana" charset="0"/>
                          <a:cs typeface="Verdana" charset="0"/>
                        </a:rPr>
                        <a:t>exclusive or</a:t>
                      </a:r>
                      <a:r>
                        <a:rPr lang="en-US" baseline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en-US" dirty="0" smtClean="0">
                          <a:solidFill>
                            <a:schemeClr val="tx2"/>
                          </a:solidFill>
                          <a:latin typeface="Sylfaen" pitchFamily="18" charset="0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lang="en-US" altLang="en-US" dirty="0" smtClean="0">
                          <a:cs typeface="Times New Roman" pitchFamily="18" charset="0"/>
                          <a:sym typeface="Wingdings" pitchFamily="2" charset="2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ct val="90000"/>
                        </a:lnSpc>
                        <a:tabLst/>
                      </a:pPr>
                      <a:r>
                        <a:rPr lang="en-US" i="1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equivalence</a:t>
                      </a:r>
                      <a:r>
                        <a:rPr lang="en-US" baseline="0" dirty="0" smtClean="0">
                          <a:latin typeface="Verdana" charset="0"/>
                          <a:ea typeface="Verdana" charset="0"/>
                          <a:cs typeface="Verdana" charset="0"/>
                        </a:rPr>
                        <a:t> operator</a:t>
                      </a:r>
                      <a:endParaRPr lang="en-US" dirty="0"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2400" y="1024128"/>
            <a:ext cx="8839200" cy="25908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47800" y="2286000"/>
            <a:ext cx="3429000" cy="126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Three clauses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relational expression (a = b)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boolean</a:t>
            </a: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variable C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boolean</a:t>
            </a: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-valued function p(x)</a:t>
            </a:r>
            <a:endParaRPr lang="en-US" altLang="en-US" sz="16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41458" y="1297632"/>
            <a:ext cx="2335742" cy="1120408"/>
            <a:chOff x="1938865" y="3056692"/>
            <a:chExt cx="2335742" cy="1120408"/>
          </a:xfrm>
        </p:grpSpPr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938865" y="3530769"/>
              <a:ext cx="23357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A predicate with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logical operators</a:t>
              </a:r>
            </a:p>
          </p:txBody>
        </p:sp>
        <p:cxnSp>
          <p:nvCxnSpPr>
            <p:cNvPr id="22" name="Elbow Connector 21"/>
            <p:cNvCxnSpPr/>
            <p:nvPr/>
          </p:nvCxnSpPr>
          <p:spPr>
            <a:xfrm rot="10800000">
              <a:off x="2362200" y="3056692"/>
              <a:ext cx="838200" cy="426036"/>
            </a:xfrm>
            <a:prstGeom prst="bentConnector3">
              <a:avLst>
                <a:gd name="adj1" fmla="val 151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905000" y="1066800"/>
            <a:ext cx="480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(a = b) </a:t>
            </a:r>
            <a:r>
              <a:rPr lang="en-US" altLang="en-US" sz="24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 </a:t>
            </a:r>
            <a:r>
              <a:rPr lang="en-US" altLang="en-US" sz="24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</a:t>
            </a:r>
            <a:endParaRPr lang="en-US" altLang="en-US" sz="2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3055937" y="1517904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37137" y="1527048"/>
            <a:ext cx="70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25696" y="1517904"/>
            <a:ext cx="2476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0"/>
          </p:cNvCxnSpPr>
          <p:nvPr/>
        </p:nvCxnSpPr>
        <p:spPr>
          <a:xfrm flipV="1">
            <a:off x="3162300" y="1604665"/>
            <a:ext cx="266700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0"/>
          </p:cNvCxnSpPr>
          <p:nvPr/>
        </p:nvCxnSpPr>
        <p:spPr>
          <a:xfrm flipV="1">
            <a:off x="3162300" y="1604665"/>
            <a:ext cx="1322387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</p:cNvCxnSpPr>
          <p:nvPr/>
        </p:nvCxnSpPr>
        <p:spPr>
          <a:xfrm flipV="1">
            <a:off x="3162300" y="1604665"/>
            <a:ext cx="2247900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152400" y="3767328"/>
            <a:ext cx="8839200" cy="25908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371600" y="5029200"/>
            <a:ext cx="3429000" cy="126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Three clauses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relational expression (a = b)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boolean</a:t>
            </a: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variable C</a:t>
            </a:r>
          </a:p>
          <a:p>
            <a:pPr>
              <a:lnSpc>
                <a:spcPct val="80000"/>
              </a:lnSpc>
              <a:spcBef>
                <a:spcPts val="700"/>
              </a:spcBef>
            </a:pP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A </a:t>
            </a:r>
            <a:r>
              <a:rPr lang="en-US" altLang="en-US" sz="1600" b="0" dirty="0" err="1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boolean</a:t>
            </a:r>
            <a:r>
              <a:rPr lang="en-US" altLang="en-US" sz="16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-valued function p(x)</a:t>
            </a:r>
            <a:endParaRPr lang="en-US" altLang="en-US" sz="16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598178" y="4040832"/>
            <a:ext cx="2374902" cy="1120408"/>
            <a:chOff x="1938865" y="3056692"/>
            <a:chExt cx="2374902" cy="1120408"/>
          </a:xfrm>
        </p:grpSpPr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938865" y="3530769"/>
              <a:ext cx="237490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A predicate with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en-US" b="0" dirty="0" smtClean="0">
                  <a:solidFill>
                    <a:srgbClr val="C00000"/>
                  </a:solidFill>
                  <a:latin typeface="Verdana" charset="0"/>
                  <a:ea typeface="Verdana" charset="0"/>
                  <a:cs typeface="Verdana" charset="0"/>
                </a:rPr>
                <a:t>logical operators</a:t>
              </a:r>
            </a:p>
          </p:txBody>
        </p:sp>
        <p:cxnSp>
          <p:nvCxnSpPr>
            <p:cNvPr id="49" name="Elbow Connector 48"/>
            <p:cNvCxnSpPr/>
            <p:nvPr/>
          </p:nvCxnSpPr>
          <p:spPr>
            <a:xfrm rot="10800000">
              <a:off x="2427287" y="3056692"/>
              <a:ext cx="838200" cy="426036"/>
            </a:xfrm>
            <a:prstGeom prst="bentConnector3">
              <a:avLst>
                <a:gd name="adj1" fmla="val 1515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1828800" y="3810000"/>
            <a:ext cx="525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((a = b)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 ((a = b) </a:t>
            </a:r>
            <a:r>
              <a:rPr lang="en-US" altLang="en-US" sz="24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f(x))</a:t>
            </a:r>
            <a:endParaRPr lang="en-US" altLang="en-US" sz="2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286000" y="4271665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77479" y="4271665"/>
            <a:ext cx="7043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75888" y="4271665"/>
            <a:ext cx="2476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0"/>
          </p:cNvCxnSpPr>
          <p:nvPr/>
        </p:nvCxnSpPr>
        <p:spPr>
          <a:xfrm flipH="1" flipV="1">
            <a:off x="2895600" y="4347865"/>
            <a:ext cx="190500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0"/>
          </p:cNvCxnSpPr>
          <p:nvPr/>
        </p:nvCxnSpPr>
        <p:spPr>
          <a:xfrm flipV="1">
            <a:off x="3086100" y="4347865"/>
            <a:ext cx="1714500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6" idx="0"/>
          </p:cNvCxnSpPr>
          <p:nvPr/>
        </p:nvCxnSpPr>
        <p:spPr>
          <a:xfrm flipV="1">
            <a:off x="3086100" y="4347865"/>
            <a:ext cx="3163061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05350" y="4271665"/>
            <a:ext cx="838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0"/>
          </p:cNvCxnSpPr>
          <p:nvPr/>
        </p:nvCxnSpPr>
        <p:spPr>
          <a:xfrm flipV="1">
            <a:off x="3086100" y="4347865"/>
            <a:ext cx="589788" cy="68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 rot="16200000">
            <a:off x="-917621" y="3425779"/>
            <a:ext cx="3192992" cy="471049"/>
          </a:xfrm>
          <a:prstGeom prst="rect">
            <a:avLst/>
          </a:prstGeom>
          <a:solidFill>
            <a:srgbClr val="000099"/>
          </a:solidFill>
          <a:ln>
            <a:noFill/>
          </a:ln>
          <a:extLst/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200" b="0" dirty="0" smtClean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Logically equivalent</a:t>
            </a:r>
          </a:p>
        </p:txBody>
      </p:sp>
    </p:spTree>
    <p:extLst>
      <p:ext uri="{BB962C8B-B14F-4D97-AF65-F5344CB8AC3E}">
        <p14:creationId xmlns:p14="http://schemas.microsoft.com/office/powerpoint/2010/main" val="12470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 animBg="1"/>
      <p:bldP spid="46" grpId="0"/>
      <p:bldP spid="50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Predicates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982662"/>
            <a:ext cx="9067800" cy="5265738"/>
          </a:xfrm>
        </p:spPr>
        <p:txBody>
          <a:bodyPr>
            <a:normAutofit/>
          </a:bodyPr>
          <a:lstStyle/>
          <a:p>
            <a:pPr marL="427355" lvl="1" indent="-301625">
              <a:lnSpc>
                <a:spcPct val="95000"/>
              </a:lnSpc>
              <a:spcBef>
                <a:spcPts val="1000"/>
              </a:spcBef>
            </a:pPr>
            <a:r>
              <a:rPr lang="en-US" sz="2200" dirty="0" smtClean="0"/>
              <a:t>Most predicates have few clauses</a:t>
            </a:r>
          </a:p>
          <a:p>
            <a:pPr marL="427355" lvl="1" indent="-301625">
              <a:lnSpc>
                <a:spcPct val="95000"/>
              </a:lnSpc>
              <a:spcBef>
                <a:spcPts val="700"/>
              </a:spcBef>
            </a:pPr>
            <a:r>
              <a:rPr lang="en-US" sz="2200" dirty="0" smtClean="0"/>
              <a:t>Sources of predicates </a:t>
            </a:r>
          </a:p>
          <a:p>
            <a:pPr marL="809625" lvl="2" indent="-258763">
              <a:lnSpc>
                <a:spcPct val="95000"/>
              </a:lnSpc>
            </a:pPr>
            <a:r>
              <a:rPr lang="en-US" dirty="0" smtClean="0"/>
              <a:t>Decisions in program source code</a:t>
            </a:r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 smtClean="0"/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/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 smtClean="0"/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 smtClean="0"/>
          </a:p>
          <a:p>
            <a:pPr marL="809625" lvl="2" indent="-258763">
              <a:lnSpc>
                <a:spcPct val="95000"/>
              </a:lnSpc>
              <a:spcBef>
                <a:spcPts val="1500"/>
              </a:spcBef>
            </a:pPr>
            <a:r>
              <a:rPr lang="en-US" dirty="0" smtClean="0"/>
              <a:t>Guards in finite state machines</a:t>
            </a:r>
          </a:p>
          <a:p>
            <a:pPr marL="809625" lvl="2" indent="-258763">
              <a:lnSpc>
                <a:spcPct val="95000"/>
              </a:lnSpc>
              <a:spcBef>
                <a:spcPts val="1500"/>
              </a:spcBef>
            </a:pPr>
            <a:endParaRPr lang="en-US" dirty="0" smtClean="0"/>
          </a:p>
          <a:p>
            <a:pPr marL="809625" lvl="2" indent="-258763">
              <a:lnSpc>
                <a:spcPct val="95000"/>
              </a:lnSpc>
              <a:spcBef>
                <a:spcPts val="0"/>
              </a:spcBef>
            </a:pPr>
            <a:endParaRPr lang="en-US" dirty="0" smtClean="0"/>
          </a:p>
          <a:p>
            <a:pPr marL="809625" lvl="2" indent="-258763">
              <a:lnSpc>
                <a:spcPct val="95000"/>
              </a:lnSpc>
              <a:spcBef>
                <a:spcPts val="0"/>
              </a:spcBef>
            </a:pPr>
            <a:r>
              <a:rPr lang="en-US" dirty="0" smtClean="0"/>
              <a:t>Precondition in specifications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88" y="2194560"/>
            <a:ext cx="5830071" cy="1676400"/>
          </a:xfrm>
          <a:prstGeom prst="rect">
            <a:avLst/>
          </a:prstGeom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066800" y="4343400"/>
            <a:ext cx="480853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button2 = true (when gear = park)</a:t>
            </a:r>
            <a:endParaRPr lang="en-US" altLang="en-US" sz="1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66800" y="5522976"/>
            <a:ext cx="742188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p</a:t>
            </a:r>
            <a:r>
              <a:rPr lang="en-US" altLang="en-US" sz="18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re: stack not full AND object reference parameter not null </a:t>
            </a:r>
            <a:endParaRPr lang="en-US" altLang="en-US" sz="1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76600" y="4681728"/>
            <a:ext cx="4808537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gear = park </a:t>
            </a:r>
            <a:r>
              <a:rPr lang="en-US" altLang="en-US" sz="180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button2 = true</a:t>
            </a:r>
            <a:endParaRPr lang="en-US" altLang="en-US" sz="18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76600" y="3623846"/>
            <a:ext cx="576072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(good 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fast) 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(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good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cheap)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 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(fast 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cheap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)</a:t>
            </a:r>
            <a:endParaRPr lang="en-US" altLang="en-US" sz="18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76600" y="5843778"/>
            <a:ext cx="4808537" cy="3657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 smtClean="0">
                <a:solidFill>
                  <a:srgbClr val="C00000"/>
                </a:solidFill>
                <a:cs typeface="Times New Roman" pitchFamily="18" charset="0"/>
              </a:rPr>
              <a:t>¬</a:t>
            </a:r>
            <a:r>
              <a:rPr lang="en-US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en-US" sz="1800" b="0" dirty="0" err="1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stackFull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() </a:t>
            </a:r>
            <a:r>
              <a:rPr lang="en-US" altLang="en-US" sz="1800" b="0" dirty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 </a:t>
            </a:r>
            <a:r>
              <a:rPr lang="en-US" altLang="en-US" sz="1800" b="0" dirty="0" err="1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newObj</a:t>
            </a:r>
            <a:r>
              <a:rPr lang="en-US" altLang="en-US" sz="1800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 ≠ null</a:t>
            </a:r>
            <a:endParaRPr lang="en-US" altLang="en-US" sz="1800" b="0" dirty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Predicates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982662"/>
            <a:ext cx="9067800" cy="5570538"/>
          </a:xfrm>
        </p:spPr>
        <p:txBody>
          <a:bodyPr>
            <a:normAutofit/>
          </a:bodyPr>
          <a:lstStyle/>
          <a:p>
            <a:pPr marL="427355" lvl="1" indent="-301625">
              <a:lnSpc>
                <a:spcPct val="95000"/>
              </a:lnSpc>
              <a:spcBef>
                <a:spcPts val="2000"/>
              </a:spcBef>
            </a:pPr>
            <a:r>
              <a:rPr lang="en-US" sz="2200" dirty="0" smtClean="0"/>
              <a:t>Be careful when translating from English </a:t>
            </a:r>
            <a:endParaRPr lang="en-US" sz="2200" dirty="0"/>
          </a:p>
          <a:p>
            <a:pPr marL="1325563" lvl="2" indent="0">
              <a:lnSpc>
                <a:spcPct val="95000"/>
              </a:lnSpc>
              <a:spcBef>
                <a:spcPts val="700"/>
              </a:spcBef>
              <a:buNone/>
            </a:pPr>
            <a:r>
              <a:rPr lang="en-US" dirty="0" smtClean="0"/>
              <a:t>“I am interested in CS6501 </a:t>
            </a:r>
            <a:r>
              <a:rPr lang="en-US" dirty="0" smtClean="0">
                <a:solidFill>
                  <a:srgbClr val="FFFF00"/>
                </a:solidFill>
              </a:rPr>
              <a:t>and</a:t>
            </a:r>
            <a:r>
              <a:rPr lang="en-US" dirty="0" smtClean="0"/>
              <a:t> CS4501”</a:t>
            </a:r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/>
          </a:p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14400" y="2159118"/>
            <a:ext cx="5791200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25" lvl="2" indent="-258763">
              <a:lnSpc>
                <a:spcPct val="95000"/>
              </a:lnSpc>
              <a:spcBef>
                <a:spcPts val="700"/>
              </a:spcBef>
            </a:pP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(Course = CS6501) </a:t>
            </a:r>
            <a:r>
              <a:rPr lang="en-US" sz="1800" b="0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OR</a:t>
            </a:r>
            <a:r>
              <a:rPr lang="en-US" sz="18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(course = CS4501)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3733800" y="1828800"/>
            <a:ext cx="228600" cy="312738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200400"/>
            <a:ext cx="8763000" cy="1997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From a study of 63 open source programs (&gt;400,000 predicates), most </a:t>
            </a:r>
            <a:r>
              <a:rPr lang="en-US" alt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predicates have few </a:t>
            </a:r>
            <a:r>
              <a:rPr lang="en-US" alt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clauses [</a:t>
            </a:r>
            <a:r>
              <a:rPr lang="en-US" altLang="en-US" sz="2000" b="0" dirty="0" err="1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Ammann</a:t>
            </a:r>
            <a:r>
              <a:rPr lang="en-US" alt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and Offutt]</a:t>
            </a:r>
            <a:endParaRPr lang="en-US" alt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577850" lvl="1" indent="-3365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88.5% have 1 clauses</a:t>
            </a:r>
          </a:p>
          <a:p>
            <a:pPr marL="577850" lvl="1" indent="-336550">
              <a:lnSpc>
                <a:spcPct val="9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9.5% have 2 clauses</a:t>
            </a:r>
          </a:p>
          <a:p>
            <a:pPr marL="577850" lvl="1" indent="-336550">
              <a:lnSpc>
                <a:spcPct val="9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1.35% have 3 clauses</a:t>
            </a:r>
          </a:p>
          <a:p>
            <a:pPr marL="577850" lvl="1" indent="-336550">
              <a:lnSpc>
                <a:spcPct val="90000"/>
              </a:lnSpc>
              <a:spcBef>
                <a:spcPts val="300"/>
              </a:spcBef>
              <a:buFont typeface="Arial" charset="0"/>
              <a:buChar char="•"/>
            </a:pPr>
            <a:r>
              <a:rPr lang="en-US" sz="2000" b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Only .65% have 4 or </a:t>
            </a:r>
            <a:r>
              <a:rPr lang="en-US" sz="2000" b="0" dirty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more</a:t>
            </a:r>
            <a:endParaRPr lang="en-US" altLang="en-US" sz="2000" b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016" y="2362200"/>
            <a:ext cx="8869680" cy="36576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570538"/>
          </a:xfrm>
        </p:spPr>
        <p:txBody>
          <a:bodyPr>
            <a:normAutofit/>
          </a:bodyPr>
          <a:lstStyle/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Impacted by the order of operation</a:t>
            </a:r>
          </a:p>
          <a:p>
            <a:pPr marL="298450" lvl="1" indent="-298450">
              <a:lnSpc>
                <a:spcPct val="95000"/>
              </a:lnSpc>
              <a:spcBef>
                <a:spcPts val="1000"/>
              </a:spcBef>
            </a:pPr>
            <a:r>
              <a:rPr lang="en-US" dirty="0" smtClean="0"/>
              <a:t>Evaluate an expression or predicate </a:t>
            </a:r>
            <a:r>
              <a:rPr lang="en-US" dirty="0" smtClean="0">
                <a:solidFill>
                  <a:srgbClr val="FFFF00"/>
                </a:solidFill>
              </a:rPr>
              <a:t>until</a:t>
            </a:r>
            <a:r>
              <a:rPr lang="en-US" dirty="0" smtClean="0"/>
              <a:t> an outcome is known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524001" y="2514600"/>
            <a:ext cx="5452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      ((a = b) </a:t>
            </a:r>
            <a:r>
              <a:rPr lang="en-US" altLang="en-US" sz="24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 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C) </a:t>
            </a:r>
            <a:r>
              <a:rPr lang="en-US" altLang="en-US" sz="2400" dirty="0" smtClean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f</a:t>
            </a:r>
            <a:r>
              <a:rPr lang="en-US" altLang="en-US" sz="2400" b="0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(x)</a:t>
            </a:r>
            <a:endParaRPr lang="en-US" altLang="en-US" sz="24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86400" y="2976265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5138928" y="2542032"/>
            <a:ext cx="292608" cy="420624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10128" y="2976265"/>
            <a:ext cx="1664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352800" y="3752850"/>
            <a:ext cx="4651248" cy="166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If f(x) is evaluated to T, we evaluate (a = b) </a:t>
            </a:r>
            <a:r>
              <a:rPr lang="en-US" altLang="en-US" dirty="0">
                <a:solidFill>
                  <a:schemeClr val="tx2"/>
                </a:solidFill>
                <a:latin typeface="Verdana" charset="0"/>
                <a:ea typeface="Verdana" charset="0"/>
                <a:cs typeface="Verdana" charset="0"/>
                <a:sym typeface="Symbol" pitchFamily="18" charset="2"/>
              </a:rPr>
              <a:t></a:t>
            </a: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 C which can be T or F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If f(x) is evaluated to F, we stop. The outcome of the predicate is F 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638800" y="3052465"/>
            <a:ext cx="0" cy="70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28016" y="1066800"/>
            <a:ext cx="8869680" cy="4191000"/>
          </a:xfrm>
          <a:prstGeom prst="rect">
            <a:avLst/>
          </a:prstGeom>
          <a:solidFill>
            <a:schemeClr val="bg1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64" y="2432304"/>
            <a:ext cx="4821936" cy="1377696"/>
          </a:xfrm>
          <a:prstGeom prst="rect">
            <a:avLst/>
          </a:prstGeom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30552" y="3600450"/>
            <a:ext cx="5721096" cy="139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If </a:t>
            </a:r>
            <a:r>
              <a:rPr lang="en-US" altLang="en-US" b="0" dirty="0" err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isHungry</a:t>
            </a: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 is evaluated to T, we evaluate (time == f(time)) which can be T or F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If </a:t>
            </a:r>
            <a:r>
              <a:rPr lang="en-US" altLang="en-US" b="0" dirty="0" err="1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isHungry</a:t>
            </a:r>
            <a:r>
              <a:rPr lang="en-US" altLang="en-US" b="0" dirty="0" smtClean="0">
                <a:solidFill>
                  <a:srgbClr val="000099"/>
                </a:solidFill>
                <a:latin typeface="Verdana" charset="0"/>
                <a:ea typeface="Verdana" charset="0"/>
                <a:cs typeface="Verdana" charset="0"/>
              </a:rPr>
              <a:t> is evaluated to F, we stop. The outcome of the predicate is F </a:t>
            </a:r>
            <a:endParaRPr lang="en-US" altLang="en-US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70048" y="2900065"/>
            <a:ext cx="0" cy="70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89832" y="2823865"/>
            <a:ext cx="19537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3346704" y="2362200"/>
            <a:ext cx="420624" cy="46166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algn="ctr"/>
            <a:endParaRPr lang="en-US" sz="2000" b="0">
              <a:solidFill>
                <a:srgbClr val="FF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2823865"/>
            <a:ext cx="1143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940858" y="1524000"/>
            <a:ext cx="2335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dirty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Boolean variable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4876800" y="1295400"/>
            <a:ext cx="3486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b="0" smtClean="0">
                <a:solidFill>
                  <a:srgbClr val="C00000"/>
                </a:solidFill>
                <a:latin typeface="Verdana" charset="0"/>
                <a:ea typeface="Verdana" charset="0"/>
                <a:cs typeface="Verdana" charset="0"/>
              </a:rPr>
              <a:t>Method call – something can change</a:t>
            </a:r>
            <a:endParaRPr lang="en-US" altLang="en-US" b="0" dirty="0" smtClean="0">
              <a:solidFill>
                <a:srgbClr val="C00000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70048" y="1930146"/>
            <a:ext cx="0" cy="502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65598" y="1930146"/>
            <a:ext cx="0" cy="5021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2"/>
          <p:cNvSpPr>
            <a:spLocks noGrp="1"/>
          </p:cNvSpPr>
          <p:nvPr>
            <p:ph idx="1"/>
          </p:nvPr>
        </p:nvSpPr>
        <p:spPr>
          <a:xfrm>
            <a:off x="222504" y="5541920"/>
            <a:ext cx="8845296" cy="706480"/>
          </a:xfrm>
        </p:spPr>
        <p:txBody>
          <a:bodyPr>
            <a:normAutofit/>
          </a:bodyPr>
          <a:lstStyle/>
          <a:p>
            <a:pPr marL="0" lvl="1" indent="0">
              <a:lnSpc>
                <a:spcPct val="95000"/>
              </a:lnSpc>
              <a:spcBef>
                <a:spcPts val="1000"/>
              </a:spcBef>
              <a:buNone/>
            </a:pPr>
            <a:r>
              <a:rPr lang="en-US" sz="2200" dirty="0" smtClean="0"/>
              <a:t>Stop evaluating the predicate when we know the outcome</a:t>
            </a:r>
          </a:p>
        </p:txBody>
      </p:sp>
    </p:spTree>
    <p:extLst>
      <p:ext uri="{BB962C8B-B14F-4D97-AF65-F5344CB8AC3E}">
        <p14:creationId xmlns:p14="http://schemas.microsoft.com/office/powerpoint/2010/main" val="126540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5" grpId="0"/>
      <p:bldP spid="16" grpId="0"/>
      <p:bldP spid="21" grpId="0" build="p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9050">
          <a:solidFill>
            <a:srgbClr val="FF0000"/>
          </a:solidFill>
          <a:round/>
          <a:headEnd type="none" w="sm" len="sm"/>
          <a:tailEnd type="none" w="sm" len="sm"/>
        </a:ln>
      </a:spPr>
      <a:bodyPr wrap="none" anchor="ctr"/>
      <a:lstStyle>
        <a:defPPr>
          <a:defRPr sz="2000" b="0">
            <a:solidFill>
              <a:srgbClr val="FF0000"/>
            </a:solidFill>
            <a:latin typeface="Verdana" charset="0"/>
            <a:ea typeface="Verdana" charset="0"/>
            <a:cs typeface="Verdana" charset="0"/>
          </a:defRPr>
        </a:defPPr>
      </a:lstStyle>
    </a:spDef>
    <a:txDef>
      <a:spPr/>
      <a:bodyPr vert="horz" lIns="91440" tIns="45720" rIns="91440" bIns="45720" rtlCol="0">
        <a:normAutofit/>
      </a:bodyPr>
      <a:lstStyle>
        <a:defPPr marL="15875" indent="0" fontAlgn="auto">
          <a:lnSpc>
            <a:spcPct val="85000"/>
          </a:lnSpc>
          <a:spcBef>
            <a:spcPts val="0"/>
          </a:spcBef>
          <a:spcAft>
            <a:spcPts val="0"/>
          </a:spcAft>
          <a:buNone/>
          <a:defRPr sz="1800" b="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59083</TotalTime>
  <Words>1244</Words>
  <Application>Microsoft Macintosh PowerPoint</Application>
  <PresentationFormat>On-screen Show (4:3)</PresentationFormat>
  <Paragraphs>374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Apple Braille</vt:lpstr>
      <vt:lpstr>Calibri</vt:lpstr>
      <vt:lpstr>Century Schoolbook</vt:lpstr>
      <vt:lpstr>Gill Sans MT</vt:lpstr>
      <vt:lpstr>Sylfaen</vt:lpstr>
      <vt:lpstr>Symbol</vt:lpstr>
      <vt:lpstr>Times New Roman</vt:lpstr>
      <vt:lpstr>Verdana</vt:lpstr>
      <vt:lpstr>Wingdings</vt:lpstr>
      <vt:lpstr>Wingdings 2</vt:lpstr>
      <vt:lpstr>Arial</vt:lpstr>
      <vt:lpstr>3_Custom Design</vt:lpstr>
      <vt:lpstr>2_Custom Design</vt:lpstr>
      <vt:lpstr>1_Custom Design</vt:lpstr>
      <vt:lpstr>Custom Design</vt:lpstr>
      <vt:lpstr>View</vt:lpstr>
      <vt:lpstr>Logic Coverage  CS 4501 / 6501  Software Testing</vt:lpstr>
      <vt:lpstr>Structures for Criteria-Based Testing</vt:lpstr>
      <vt:lpstr>Overview</vt:lpstr>
      <vt:lpstr>Logic Predicates and Clauses</vt:lpstr>
      <vt:lpstr>Example</vt:lpstr>
      <vt:lpstr>Note on Predicates</vt:lpstr>
      <vt:lpstr>Note on Predicates</vt:lpstr>
      <vt:lpstr>Short Circuit Evaluation</vt:lpstr>
      <vt:lpstr>Short Circuit Evaluation</vt:lpstr>
      <vt:lpstr>Logic Coverage Criteria</vt:lpstr>
      <vt:lpstr>Predicate Coverage (PC)</vt:lpstr>
      <vt:lpstr>Clause Coverage (CC)</vt:lpstr>
      <vt:lpstr>Combinatorial Coverage (CoC)</vt:lpstr>
      <vt:lpstr>Note on CoC</vt:lpstr>
      <vt:lpstr>Revisit Coc Example</vt:lpstr>
      <vt:lpstr>Active Clauses</vt:lpstr>
      <vt:lpstr>Determination</vt:lpstr>
      <vt:lpstr>What’s next?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Microsoft Office User</cp:lastModifiedBy>
  <cp:revision>5921</cp:revision>
  <cp:lastPrinted>2017-10-10T14:23:51Z</cp:lastPrinted>
  <dcterms:created xsi:type="dcterms:W3CDTF">2017-07-01T01:04:54Z</dcterms:created>
  <dcterms:modified xsi:type="dcterms:W3CDTF">2017-10-31T01:31:18Z</dcterms:modified>
  <cp:category/>
</cp:coreProperties>
</file>