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9"/>
  </p:notesMasterIdLst>
  <p:handoutMasterIdLst>
    <p:handoutMasterId r:id="rId30"/>
  </p:handoutMasterIdLst>
  <p:sldIdLst>
    <p:sldId id="262" r:id="rId6"/>
    <p:sldId id="812" r:id="rId7"/>
    <p:sldId id="829" r:id="rId8"/>
    <p:sldId id="830" r:id="rId9"/>
    <p:sldId id="813" r:id="rId10"/>
    <p:sldId id="823" r:id="rId11"/>
    <p:sldId id="811" r:id="rId12"/>
    <p:sldId id="824" r:id="rId13"/>
    <p:sldId id="825" r:id="rId14"/>
    <p:sldId id="726" r:id="rId15"/>
    <p:sldId id="815" r:id="rId16"/>
    <p:sldId id="821" r:id="rId17"/>
    <p:sldId id="818" r:id="rId18"/>
    <p:sldId id="820" r:id="rId19"/>
    <p:sldId id="826" r:id="rId20"/>
    <p:sldId id="827" r:id="rId21"/>
    <p:sldId id="828" r:id="rId22"/>
    <p:sldId id="831" r:id="rId23"/>
    <p:sldId id="836" r:id="rId24"/>
    <p:sldId id="835" r:id="rId25"/>
    <p:sldId id="833" r:id="rId26"/>
    <p:sldId id="837" r:id="rId27"/>
    <p:sldId id="838" r:id="rId28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842"/>
    <a:srgbClr val="AC1F79"/>
    <a:srgbClr val="D82CAA"/>
    <a:srgbClr val="000099"/>
    <a:srgbClr val="FFFFFF"/>
    <a:srgbClr val="A7FEFF"/>
    <a:srgbClr val="D5FDA9"/>
    <a:srgbClr val="FFFD78"/>
    <a:srgbClr val="FFD8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3" autoAdjust="0"/>
    <p:restoredTop sz="82021" autoAdjust="0"/>
  </p:normalViewPr>
  <p:slideViewPr>
    <p:cSldViewPr>
      <p:cViewPr>
        <p:scale>
          <a:sx n="59" d="100"/>
          <a:sy n="59" d="100"/>
        </p:scale>
        <p:origin x="1344" y="856"/>
      </p:cViewPr>
      <p:guideLst>
        <p:guide orient="horz" pos="1152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4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1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9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1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56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Naturally, we want to test both the predicate and individual clauses. The most obvious solution is to test all possible combination</a:t>
            </a:r>
          </a:p>
          <a:p>
            <a:r>
              <a:rPr lang="en-US" baseline="0" dirty="0" err="1" smtClean="0"/>
              <a:t>Coc</a:t>
            </a:r>
            <a:r>
              <a:rPr lang="en-US" baseline="0" dirty="0" smtClean="0"/>
              <a:t> is also known as “Multiple Condition Coverage”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6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862" y="7620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Logic </a:t>
            </a: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Coverage:</a:t>
            </a:r>
            <a: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5000" b="1" smtClean="0">
                <a:solidFill>
                  <a:srgbClr val="FFFF00"/>
                </a:solidFill>
              </a:rPr>
              <a:t>Active Clause Coverage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Clause Coverage (ACC)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686800" cy="5570538"/>
          </a:xfrm>
        </p:spPr>
        <p:txBody>
          <a:bodyPr>
            <a:normAutofit lnSpcReduction="10000"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From the testing perspective, we would test each clause under circumstances where the clause determines the predicate</a:t>
            </a:r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/>
              <a:t>Steps: </a:t>
            </a:r>
          </a:p>
          <a:p>
            <a:pPr marL="701675" lvl="2" indent="-301625">
              <a:lnSpc>
                <a:spcPct val="95000"/>
              </a:lnSpc>
              <a:spcBef>
                <a:spcPts val="1000"/>
              </a:spcBef>
            </a:pPr>
            <a:r>
              <a:rPr lang="en-US" dirty="0" smtClean="0"/>
              <a:t>Analyze </a:t>
            </a:r>
            <a:r>
              <a:rPr lang="en-US" dirty="0"/>
              <a:t>determination, i.e., making the clause active</a:t>
            </a:r>
            <a:endParaRPr lang="en-US" dirty="0" smtClean="0"/>
          </a:p>
          <a:p>
            <a:pPr marL="701675" lvl="2" indent="-301625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Derive </a:t>
            </a:r>
            <a:r>
              <a:rPr lang="en-US" dirty="0"/>
              <a:t>test requirements that </a:t>
            </a:r>
            <a:r>
              <a:rPr lang="en-US" dirty="0" smtClean="0"/>
              <a:t>evaluates the major clause to true and false</a:t>
            </a:r>
          </a:p>
          <a:p>
            <a:pPr marL="231775" lvl="1" indent="-215900">
              <a:spcBef>
                <a:spcPts val="1700"/>
              </a:spcBef>
            </a:pPr>
            <a:r>
              <a:rPr lang="en-US" sz="2200" dirty="0" smtClean="0"/>
              <a:t>This is a form of “Modified Condition Decision Coverage” (</a:t>
            </a:r>
            <a:r>
              <a:rPr lang="en-US" sz="2200" dirty="0" smtClean="0">
                <a:solidFill>
                  <a:srgbClr val="FFFF00"/>
                </a:solidFill>
              </a:rPr>
              <a:t>MCDC</a:t>
            </a:r>
            <a:r>
              <a:rPr lang="en-US" sz="2200" dirty="0" smtClean="0"/>
              <a:t>), which is required by the US Federal </a:t>
            </a:r>
            <a:r>
              <a:rPr lang="en-US" sz="2200" dirty="0"/>
              <a:t>Aviation Administration </a:t>
            </a:r>
            <a:r>
              <a:rPr lang="en-US" sz="2200" dirty="0" smtClean="0"/>
              <a:t>(FAA) for safety critical avionics software</a:t>
            </a:r>
            <a:endParaRPr lang="en-US" sz="2200" dirty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2134850"/>
            <a:ext cx="8262938" cy="1446550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Active Clause Coverage (ACC)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: For each p in P and each major clause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in Cp, choose minor clauses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j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j != </a:t>
            </a:r>
            <a:r>
              <a:rPr lang="en-US" sz="2200" b="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so that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determines p.  TR has two requirements for each 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true and c</a:t>
            </a:r>
            <a:r>
              <a:rPr lang="en-US" sz="2200" b="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i</a:t>
            </a:r>
            <a:r>
              <a:rPr lang="en-US" sz="22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evaluates to false.</a:t>
            </a:r>
          </a:p>
        </p:txBody>
      </p:sp>
    </p:spTree>
    <p:extLst>
      <p:ext uri="{BB962C8B-B14F-4D97-AF65-F5344CB8AC3E}">
        <p14:creationId xmlns:p14="http://schemas.microsoft.com/office/powerpoint/2010/main" val="12041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 Example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5715000"/>
            <a:ext cx="8686800" cy="762000"/>
          </a:xfrm>
        </p:spPr>
        <p:txBody>
          <a:bodyPr>
            <a:noAutofit/>
          </a:bodyPr>
          <a:lstStyle/>
          <a:p>
            <a:pPr marL="231775" lvl="1" indent="-215900">
              <a:lnSpc>
                <a:spcPct val="90000"/>
              </a:lnSpc>
              <a:spcBef>
                <a:spcPts val="500"/>
              </a:spcBef>
            </a:pPr>
            <a:r>
              <a:rPr lang="en-US" sz="2000" dirty="0" smtClean="0"/>
              <a:t>Overlap is common</a:t>
            </a:r>
          </a:p>
          <a:p>
            <a:pPr marL="231775" lvl="1" indent="-215900">
              <a:lnSpc>
                <a:spcPct val="90000"/>
              </a:lnSpc>
              <a:spcBef>
                <a:spcPts val="500"/>
              </a:spcBef>
            </a:pPr>
            <a:r>
              <a:rPr lang="en-US" sz="2000" dirty="0" smtClean="0"/>
              <a:t>n &lt;= Number test requirements &lt;= 2n, n = number clauses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990600"/>
            <a:ext cx="8839200" cy="46482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Content Placeholder 22"/>
          <p:cNvSpPr txBox="1">
            <a:spLocks/>
          </p:cNvSpPr>
          <p:nvPr/>
        </p:nvSpPr>
        <p:spPr>
          <a:xfrm>
            <a:off x="3581400" y="1066800"/>
            <a:ext cx="1619250" cy="38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>
                <a:solidFill>
                  <a:schemeClr val="tx1"/>
                </a:solidFill>
              </a:rPr>
              <a:t> </a:t>
            </a:r>
            <a:r>
              <a:rPr lang="en-US" altLang="en-US" sz="2200" smtClean="0">
                <a:solidFill>
                  <a:schemeClr val="tx1"/>
                </a:solidFill>
              </a:rPr>
              <a:t>b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1" name="Content Placeholder 22"/>
          <p:cNvSpPr txBox="1">
            <a:spLocks/>
          </p:cNvSpPr>
          <p:nvPr/>
        </p:nvSpPr>
        <p:spPr>
          <a:xfrm>
            <a:off x="228600" y="1447800"/>
            <a:ext cx="4495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a=true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a=false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>
                <a:solidFill>
                  <a:schemeClr val="tx1"/>
                </a:solidFill>
              </a:rPr>
              <a:t>	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= (true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b)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(false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b)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true </a:t>
            </a:r>
            <a:r>
              <a:rPr lang="en-US" altLang="en-US" sz="2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</a:t>
            </a:r>
            <a:endParaRPr lang="en-US" altLang="en-US" sz="22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400" b="0" dirty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sz="2200" b="0" dirty="0" smtClean="0">
                <a:solidFill>
                  <a:schemeClr val="tx1"/>
                </a:solidFill>
              </a:rPr>
              <a:t>b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2" name="Content Placeholder 22"/>
          <p:cNvSpPr txBox="1">
            <a:spLocks/>
          </p:cNvSpPr>
          <p:nvPr/>
        </p:nvSpPr>
        <p:spPr>
          <a:xfrm>
            <a:off x="4686300" y="1447800"/>
            <a:ext cx="4495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	= </a:t>
            </a:r>
            <a:r>
              <a:rPr lang="en-US" altLang="en-US" sz="22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=true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=false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>
                <a:solidFill>
                  <a:schemeClr val="tx1"/>
                </a:solidFill>
              </a:rPr>
              <a:t>	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= (a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true)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(a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false)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true </a:t>
            </a:r>
            <a:r>
              <a:rPr lang="en-US" altLang="en-US" sz="220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b="0" dirty="0">
                <a:solidFill>
                  <a:schemeClr val="tx1"/>
                </a:solidFill>
              </a:rPr>
              <a:t>a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361950" y="3200400"/>
            <a:ext cx="390525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For clause a, a determines p if and only if b is false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50950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Thus, we have two test requirements {(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a=true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, b = false), (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a=false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, b= false)}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4" name="Content Placeholder 22"/>
          <p:cNvSpPr txBox="1">
            <a:spLocks/>
          </p:cNvSpPr>
          <p:nvPr/>
        </p:nvSpPr>
        <p:spPr>
          <a:xfrm>
            <a:off x="4876800" y="3200400"/>
            <a:ext cx="390525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For clause b, b determines p if and only if a is false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Thus, we have two test requirements {(a=false, 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b = 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), (a=false, </a:t>
            </a:r>
            <a:r>
              <a:rPr lang="en-US" altLang="en-US" sz="2000" b="0" dirty="0" smtClean="0">
                <a:solidFill>
                  <a:srgbClr val="C00000"/>
                </a:solidFill>
              </a:rPr>
              <a:t>b= 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)}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b="0" dirty="0">
              <a:solidFill>
                <a:schemeClr val="tx1"/>
              </a:solidFill>
            </a:endParaRPr>
          </a:p>
        </p:txBody>
      </p:sp>
      <p:sp>
        <p:nvSpPr>
          <p:cNvPr id="15" name="Content Placeholder 22"/>
          <p:cNvSpPr txBox="1">
            <a:spLocks/>
          </p:cNvSpPr>
          <p:nvPr/>
        </p:nvSpPr>
        <p:spPr>
          <a:xfrm>
            <a:off x="361950" y="4876800"/>
            <a:ext cx="84201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TR = {(</a:t>
            </a:r>
            <a:r>
              <a:rPr lang="en-US" altLang="en-US" sz="2000" b="0" dirty="0">
                <a:solidFill>
                  <a:srgbClr val="C00000"/>
                </a:solidFill>
              </a:rPr>
              <a:t>a=true</a:t>
            </a:r>
            <a:r>
              <a:rPr lang="en-US" altLang="en-US" sz="2000" b="0" dirty="0">
                <a:solidFill>
                  <a:schemeClr val="tx1"/>
                </a:solidFill>
              </a:rPr>
              <a:t>, b = false), (</a:t>
            </a:r>
            <a:r>
              <a:rPr lang="en-US" altLang="en-US" sz="2000" b="0" dirty="0">
                <a:solidFill>
                  <a:srgbClr val="C00000"/>
                </a:solidFill>
              </a:rPr>
              <a:t>a=false</a:t>
            </a:r>
            <a:r>
              <a:rPr lang="en-US" altLang="en-US" sz="2000" b="0" dirty="0">
                <a:solidFill>
                  <a:schemeClr val="tx1"/>
                </a:solidFill>
              </a:rPr>
              <a:t>, b= 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), 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>
                <a:solidFill>
                  <a:schemeClr val="tx1"/>
                </a:solidFill>
              </a:rPr>
              <a:t>a=false, </a:t>
            </a:r>
            <a:r>
              <a:rPr lang="en-US" altLang="en-US" sz="2000" b="0" dirty="0">
                <a:solidFill>
                  <a:srgbClr val="C00000"/>
                </a:solidFill>
              </a:rPr>
              <a:t>b = true</a:t>
            </a:r>
            <a:r>
              <a:rPr lang="en-US" altLang="en-US" sz="2000" b="0" dirty="0">
                <a:solidFill>
                  <a:schemeClr val="tx1"/>
                </a:solidFill>
              </a:rPr>
              <a:t>), (a=false, </a:t>
            </a:r>
            <a:r>
              <a:rPr lang="en-US" altLang="en-US" sz="2000" b="0" dirty="0">
                <a:solidFill>
                  <a:srgbClr val="C00000"/>
                </a:solidFill>
              </a:rPr>
              <a:t>b= 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)}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0" y="1524000"/>
            <a:ext cx="0" cy="32766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62400" y="5334000"/>
            <a:ext cx="24688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Ambiguity in ACC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3200400"/>
            <a:ext cx="8686800" cy="7620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2000"/>
              </a:spcBef>
            </a:pPr>
            <a:r>
              <a:rPr lang="en-US" sz="2200" dirty="0" smtClean="0"/>
              <a:t>Do the minor clauses have to have the </a:t>
            </a:r>
            <a:r>
              <a:rPr lang="en-US" sz="2200" dirty="0" smtClean="0">
                <a:solidFill>
                  <a:srgbClr val="FFFF00"/>
                </a:solidFill>
              </a:rPr>
              <a:t>same values </a:t>
            </a:r>
            <a:r>
              <a:rPr lang="en-US" sz="2200" dirty="0" smtClean="0"/>
              <a:t>when the major clause is true and false? 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990600"/>
            <a:ext cx="8839200" cy="20574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Content Placeholder 22"/>
          <p:cNvSpPr txBox="1">
            <a:spLocks/>
          </p:cNvSpPr>
          <p:nvPr/>
        </p:nvSpPr>
        <p:spPr>
          <a:xfrm>
            <a:off x="3352800" y="1011936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1" name="Content Placeholder 22"/>
          <p:cNvSpPr txBox="1">
            <a:spLocks/>
          </p:cNvSpPr>
          <p:nvPr/>
        </p:nvSpPr>
        <p:spPr>
          <a:xfrm>
            <a:off x="285750" y="1392936"/>
            <a:ext cx="614553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a=true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2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200" b="0" baseline="-25000" dirty="0" smtClean="0">
                <a:solidFill>
                  <a:schemeClr val="tx1"/>
                </a:solidFill>
              </a:rPr>
              <a:t>a=false</a:t>
            </a: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200" b="0" dirty="0">
                <a:solidFill>
                  <a:schemeClr val="tx1"/>
                </a:solidFill>
              </a:rPr>
              <a:t>	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= (true </a:t>
            </a:r>
            <a:r>
              <a:rPr lang="en-US" altLang="en-US" sz="2200" b="0" dirty="0" smtClean="0">
                <a:solidFill>
                  <a:schemeClr val="tx1"/>
                </a:solidFill>
                <a:sym typeface="Symbol" pitchFamily="18" charset="2"/>
              </a:rPr>
              <a:t> (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))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false </a:t>
            </a:r>
            <a:r>
              <a:rPr lang="en-US" altLang="en-US" sz="2200" b="0" dirty="0" smtClean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en-US" sz="2200" b="0" dirty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200" b="0" dirty="0" smtClean="0">
                <a:solidFill>
                  <a:schemeClr val="tx1"/>
                </a:solidFill>
              </a:rPr>
              <a:t>))</a:t>
            </a:r>
            <a:endParaRPr lang="en-US" altLang="en-US" sz="2200" b="0" dirty="0" smtClean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en-US" sz="2200" b="0" dirty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200" b="0" dirty="0">
                <a:solidFill>
                  <a:schemeClr val="tx1"/>
                </a:solidFill>
              </a:rPr>
              <a:t>)</a:t>
            </a:r>
            <a:r>
              <a:rPr 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2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false</a:t>
            </a:r>
            <a:endParaRPr lang="en-US" altLang="en-US" sz="22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2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200" b="0" dirty="0">
                <a:solidFill>
                  <a:schemeClr val="tx1"/>
                </a:solidFill>
              </a:rPr>
              <a:t>b</a:t>
            </a:r>
            <a:r>
              <a:rPr lang="en-US" altLang="en-US" sz="2200" b="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361950" y="4191000"/>
            <a:ext cx="855345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200" b="0" dirty="0" smtClean="0"/>
              <a:t>This leads to 3 separate criteria: </a:t>
            </a:r>
          </a:p>
          <a:p>
            <a:pPr marL="703262" lvl="1" indent="-4572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en-US" sz="2000" b="0" dirty="0" smtClean="0"/>
              <a:t>Minor clauses </a:t>
            </a:r>
            <a:r>
              <a:rPr lang="en-US" altLang="en-US" sz="2000" b="0" dirty="0" smtClean="0">
                <a:solidFill>
                  <a:srgbClr val="FFFF00"/>
                </a:solidFill>
              </a:rPr>
              <a:t>do not </a:t>
            </a:r>
            <a:r>
              <a:rPr lang="en-US" altLang="en-US" sz="2000" b="0" dirty="0" smtClean="0"/>
              <a:t>need to be the same</a:t>
            </a:r>
          </a:p>
          <a:p>
            <a:pPr marL="703262" lvl="1" indent="-457200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en-US" sz="2000" b="0" dirty="0" smtClean="0"/>
              <a:t>Minor clauses </a:t>
            </a:r>
            <a:r>
              <a:rPr lang="en-US" altLang="en-US" sz="2000" b="0" dirty="0" smtClean="0">
                <a:solidFill>
                  <a:srgbClr val="FFFF00"/>
                </a:solidFill>
              </a:rPr>
              <a:t>must be </a:t>
            </a:r>
            <a:r>
              <a:rPr lang="en-US" altLang="en-US" sz="2000" b="0" dirty="0" smtClean="0"/>
              <a:t>the same</a:t>
            </a:r>
          </a:p>
          <a:p>
            <a:pPr marL="703262" lvl="1" indent="-457200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Font typeface="+mj-lt"/>
              <a:buAutoNum type="arabicPeriod"/>
              <a:defRPr/>
            </a:pPr>
            <a:r>
              <a:rPr lang="en-US" altLang="en-US" sz="2000" b="0" dirty="0" smtClean="0"/>
              <a:t>Minor clauses </a:t>
            </a:r>
            <a:r>
              <a:rPr lang="en-US" altLang="en-US" sz="2000" b="0" dirty="0" smtClean="0">
                <a:solidFill>
                  <a:srgbClr val="FFFF00"/>
                </a:solidFill>
              </a:rPr>
              <a:t>force the predicate</a:t>
            </a:r>
            <a:r>
              <a:rPr lang="en-US" altLang="en-US" sz="2000" b="0" dirty="0" smtClean="0"/>
              <a:t> to become both true and false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b="0" dirty="0" smtClean="0"/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4200" y="2588621"/>
            <a:ext cx="47147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{ TT, TF, FT } – is this allowed? </a:t>
            </a:r>
            <a:endParaRPr lang="en-US" sz="220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9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1" grpId="0"/>
      <p:bldP spid="1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General Active </a:t>
            </a:r>
            <a:r>
              <a:rPr lang="en-US" sz="3600" smtClean="0"/>
              <a:t>Clause Coverage (GACC)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3657600"/>
            <a:ext cx="8686800" cy="23622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Allow minor clauses to have different values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Possible to satisfy GACC without satisfying predicate coverage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We really want to cause predicates to be both true and false</a:t>
            </a:r>
            <a:endParaRPr lang="en-US" sz="2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292935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General 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(GACC)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do not need to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2897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77900" y="2250243"/>
            <a:ext cx="12700" cy="2615184"/>
            <a:chOff x="1524000" y="2286000"/>
            <a:chExt cx="12700" cy="2615184"/>
          </a:xfrm>
        </p:grpSpPr>
        <p:cxnSp>
          <p:nvCxnSpPr>
            <p:cNvPr id="68" name="Elbow Connector 67"/>
            <p:cNvCxnSpPr/>
            <p:nvPr/>
          </p:nvCxnSpPr>
          <p:spPr>
            <a:xfrm rot="10800000" flipV="1">
              <a:off x="1524000" y="4041648"/>
              <a:ext cx="12700" cy="859536"/>
            </a:xfrm>
            <a:prstGeom prst="bentConnector3">
              <a:avLst>
                <a:gd name="adj1" fmla="val 27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 flipV="1">
              <a:off x="1524000" y="2286000"/>
              <a:ext cx="12700" cy="2194560"/>
            </a:xfrm>
            <a:prstGeom prst="bentConnector3">
              <a:avLst>
                <a:gd name="adj1" fmla="val 45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977900" y="2689155"/>
            <a:ext cx="12700" cy="2176272"/>
            <a:chOff x="1524000" y="2724912"/>
            <a:chExt cx="12700" cy="2176272"/>
          </a:xfrm>
        </p:grpSpPr>
        <p:cxnSp>
          <p:nvCxnSpPr>
            <p:cNvPr id="103" name="Elbow Connector 102"/>
            <p:cNvCxnSpPr/>
            <p:nvPr/>
          </p:nvCxnSpPr>
          <p:spPr>
            <a:xfrm rot="10800000" flipV="1">
              <a:off x="1524000" y="4041648"/>
              <a:ext cx="12700" cy="859536"/>
            </a:xfrm>
            <a:prstGeom prst="bentConnector3">
              <a:avLst>
                <a:gd name="adj1" fmla="val 27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10800000" flipV="1">
              <a:off x="1524000" y="2724912"/>
              <a:ext cx="12700" cy="1755648"/>
            </a:xfrm>
            <a:prstGeom prst="bentConnector3">
              <a:avLst>
                <a:gd name="adj1" fmla="val 45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977900" y="3165405"/>
            <a:ext cx="12700" cy="1719072"/>
            <a:chOff x="1524000" y="3182112"/>
            <a:chExt cx="12700" cy="1719072"/>
          </a:xfrm>
        </p:grpSpPr>
        <p:cxnSp>
          <p:nvCxnSpPr>
            <p:cNvPr id="109" name="Elbow Connector 108"/>
            <p:cNvCxnSpPr/>
            <p:nvPr/>
          </p:nvCxnSpPr>
          <p:spPr>
            <a:xfrm rot="10800000" flipV="1">
              <a:off x="1524000" y="4041648"/>
              <a:ext cx="12700" cy="859536"/>
            </a:xfrm>
            <a:prstGeom prst="bentConnector3">
              <a:avLst>
                <a:gd name="adj1" fmla="val 27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0800000" flipV="1">
              <a:off x="1524000" y="3182112"/>
              <a:ext cx="12700" cy="1298448"/>
            </a:xfrm>
            <a:prstGeom prst="bentConnector3">
              <a:avLst>
                <a:gd name="adj1" fmla="val 4500000"/>
              </a:avLst>
            </a:prstGeom>
            <a:ln w="3810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1024128" y="2029968"/>
            <a:ext cx="676656" cy="128016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24128" y="3763518"/>
            <a:ext cx="676656" cy="128016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23" grpId="0"/>
      <p:bldP spid="25" grpId="0"/>
      <p:bldP spid="26" grpId="0"/>
      <p:bldP spid="27" grpId="0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b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914400" y="2706624"/>
            <a:ext cx="12700" cy="859536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possible 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{(2,4)}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08745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	= T</a:t>
            </a:r>
          </a:p>
        </p:txBody>
      </p:sp>
      <p:sp>
        <p:nvSpPr>
          <p:cNvPr id="49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b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50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2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51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4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1024128" y="24871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024128" y="334441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48" grpId="0"/>
      <p:bldP spid="49" grpId="0"/>
      <p:bldP spid="50" grpId="0"/>
      <p:bldP spid="51" grpId="0"/>
      <p:bldP spid="53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c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990600" y="3108960"/>
            <a:ext cx="12700" cy="457200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possible 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{(3,4)}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3666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c 	= T</a:t>
            </a:r>
          </a:p>
        </p:txBody>
      </p:sp>
      <p:sp>
        <p:nvSpPr>
          <p:cNvPr id="19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c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1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2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4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24128" y="334441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8" grpId="0"/>
      <p:bldP spid="19" grpId="0"/>
      <p:bldP spid="21" grpId="0"/>
      <p:bldP spid="22" grpId="0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1828800"/>
            <a:ext cx="8088631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possible tests:</a:t>
            </a:r>
          </a:p>
          <a:p>
            <a:pPr marL="2292350" indent="-2274888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Major clause a: {(1,5), (1,6), (1,7), (2,5), (2,6), (2,7), (3,5), (3,6), (3,7)}</a:t>
            </a:r>
          </a:p>
          <a:p>
            <a:pPr marL="2292350" indent="-2274888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Major clause b: {(2,4)}</a:t>
            </a:r>
          </a:p>
          <a:p>
            <a:pPr marL="2292350" indent="-2274888" fontAlgn="auto"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Major clause c: {(3,4)}</a:t>
            </a:r>
          </a:p>
        </p:txBody>
      </p:sp>
    </p:spTree>
    <p:extLst>
      <p:ext uri="{BB962C8B-B14F-4D97-AF65-F5344CB8AC3E}">
        <p14:creationId xmlns:p14="http://schemas.microsoft.com/office/powerpoint/2010/main" val="603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GACC Does Not Subsume PC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29788"/>
              </p:ext>
            </p:extLst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032762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0241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758178" y="5954268"/>
            <a:ext cx="731520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1483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1483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Correlated Active Clause Coverage (CACC)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4114800"/>
            <a:ext cx="8686800" cy="23622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A more recent interpretation 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Implicitly allows minor clauses to have different values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Explicitly satisfies (subsumes) predicate coverage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Stricter version of GACC – adds PC requirement to GACC</a:t>
            </a:r>
            <a:endParaRPr lang="en-US" sz="22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800767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Correlated 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(CACC)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Predicate p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do not need to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Logic Coverage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76200" y="982662"/>
            <a:ext cx="8915400" cy="5570538"/>
          </a:xfrm>
        </p:spPr>
        <p:txBody>
          <a:bodyPr>
            <a:normAutofit/>
          </a:bodyPr>
          <a:lstStyle/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Many decision points can be encoded as a predicate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Logic-based testing is about ensuring those predicates are implemented correctly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Logic-based testing is required by US </a:t>
            </a:r>
            <a:r>
              <a:rPr lang="en-US" sz="2200" dirty="0"/>
              <a:t>Federal Aviation Administration</a:t>
            </a:r>
            <a:r>
              <a:rPr lang="en-US" sz="2200" dirty="0" smtClean="0"/>
              <a:t> (FAA) for safety critical avionics software in commercial aircraft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Clauses and predicates: identified in connection with logical operators defined by the programming language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Reachability: ensure proper evaluation of each predicate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186175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0241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758178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1483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1483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58178" y="5954268"/>
            <a:ext cx="731520" cy="408432"/>
            <a:chOff x="6758178" y="5954268"/>
            <a:chExt cx="731520" cy="40843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 bwMode="auto">
          <a:xfrm>
            <a:off x="1676400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76400" y="5954268"/>
            <a:ext cx="731520" cy="408432"/>
            <a:chOff x="6758178" y="5954268"/>
            <a:chExt cx="731520" cy="408432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 bwMode="auto">
          <a:xfrm>
            <a:off x="1024128" y="20320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0241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48328" y="20320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48328" y="42397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371511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71511" y="5954268"/>
            <a:ext cx="731520" cy="408432"/>
            <a:chOff x="6758178" y="5954268"/>
            <a:chExt cx="731520" cy="40843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 bwMode="auto">
          <a:xfrm>
            <a:off x="1024128" y="37825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148328" y="37825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024128" y="2489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148328" y="2489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030977" y="5954268"/>
            <a:ext cx="731520" cy="408432"/>
          </a:xfrm>
          <a:prstGeom prst="rect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30977" y="5954268"/>
            <a:ext cx="731520" cy="408432"/>
            <a:chOff x="6758178" y="5954268"/>
            <a:chExt cx="731520" cy="408432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 bwMode="auto">
          <a:xfrm>
            <a:off x="1024128" y="2455333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148328" y="2455333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024128" y="4648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48328" y="46482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Restricted Active Clause Coverage (RACC)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4114800"/>
            <a:ext cx="8686800" cy="2514600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This has been a common interpretation by aviation developers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/>
              <a:t>RACC often leads to infeasible test requirements</a:t>
            </a:r>
            <a:endParaRPr lang="en-US" sz="2200" dirty="0" smtClean="0"/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Stricter version of CACC – requires the same minor clause</a:t>
            </a:r>
          </a:p>
          <a:p>
            <a:pPr marL="231775" lvl="1" indent="-215900">
              <a:lnSpc>
                <a:spcPct val="90000"/>
              </a:lnSpc>
              <a:spcBef>
                <a:spcPts val="1500"/>
              </a:spcBef>
            </a:pPr>
            <a:r>
              <a:rPr lang="en-US" sz="2200" dirty="0" smtClean="0"/>
              <a:t>There is no logical reason for such a restriction</a:t>
            </a:r>
            <a:endParaRPr lang="en-US" sz="2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136065"/>
            <a:ext cx="8474075" cy="2800767"/>
          </a:xfrm>
          <a:prstGeom prst="rect">
            <a:avLst/>
          </a:prstGeom>
          <a:solidFill>
            <a:srgbClr val="000099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74613">
              <a:spcBef>
                <a:spcPct val="50000"/>
              </a:spcBef>
              <a:defRPr/>
            </a:pP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Restricted Active </a:t>
            </a:r>
            <a:r>
              <a:rPr lang="en-US" sz="22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Coverage </a:t>
            </a:r>
            <a:r>
              <a:rPr lang="en-US" sz="2200" b="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(RACC)</a:t>
            </a: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major clause c, choose minor clauses such that c determines the predicate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Clause c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Predicate p has to evaluate to true and false</a:t>
            </a:r>
          </a:p>
          <a:p>
            <a:pPr marL="473075" indent="-236538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2200" b="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Minor clauses must be the same</a:t>
            </a:r>
            <a:endParaRPr lang="en-US" sz="2200" b="0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ACC Example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005840" y="1600200"/>
          <a:ext cx="6248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57"/>
                <a:gridCol w="743857"/>
                <a:gridCol w="793448"/>
                <a:gridCol w="793448"/>
                <a:gridCol w="793448"/>
                <a:gridCol w="793448"/>
                <a:gridCol w="793448"/>
                <a:gridCol w="793448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Content Placeholder 22"/>
          <p:cNvSpPr txBox="1">
            <a:spLocks/>
          </p:cNvSpPr>
          <p:nvPr/>
        </p:nvSpPr>
        <p:spPr>
          <a:xfrm>
            <a:off x="304800" y="1066800"/>
            <a:ext cx="6179058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b)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200" dirty="0" smtClean="0">
                <a:solidFill>
                  <a:schemeClr val="tx1"/>
                </a:solidFill>
              </a:rPr>
              <a:t>(a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4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c)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  </a:t>
            </a:r>
            <a:r>
              <a:rPr lang="en-US" altLang="en-US" sz="2200" dirty="0" smtClean="0">
                <a:solidFill>
                  <a:schemeClr val="tx1"/>
                </a:solidFill>
              </a:rPr>
              <a:t>(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200" dirty="0" smtClean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c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alt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14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76800" y="1600200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6324600" y="1066800"/>
            <a:ext cx="2747011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93" name="Content Placeholder 22"/>
          <p:cNvSpPr txBox="1">
            <a:spLocks/>
          </p:cNvSpPr>
          <p:nvPr/>
        </p:nvSpPr>
        <p:spPr>
          <a:xfrm>
            <a:off x="521969" y="5603043"/>
            <a:ext cx="3186175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Set of </a:t>
            </a:r>
            <a:r>
              <a:rPr lang="en-US" sz="2000" b="0" smtClean="0">
                <a:solidFill>
                  <a:schemeClr val="tx1"/>
                </a:solidFill>
              </a:rPr>
              <a:t>possible tests: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105" name="Content Placeholder 22"/>
          <p:cNvSpPr txBox="1">
            <a:spLocks/>
          </p:cNvSpPr>
          <p:nvPr/>
        </p:nvSpPr>
        <p:spPr>
          <a:xfrm>
            <a:off x="6096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{(1,5), (1,6), (1,7),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6" name="Content Placeholder 22"/>
          <p:cNvSpPr txBox="1">
            <a:spLocks/>
          </p:cNvSpPr>
          <p:nvPr/>
        </p:nvSpPr>
        <p:spPr>
          <a:xfrm>
            <a:off x="3303269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dirty="0" smtClean="0">
                <a:solidFill>
                  <a:srgbClr val="C00000"/>
                </a:solidFill>
              </a:rPr>
              <a:t>(</a:t>
            </a:r>
            <a:r>
              <a:rPr lang="en-US" sz="2000" b="0" dirty="0">
                <a:solidFill>
                  <a:srgbClr val="C00000"/>
                </a:solidFill>
              </a:rPr>
              <a:t>2</a:t>
            </a:r>
            <a:r>
              <a:rPr lang="en-US" sz="2000" b="0" dirty="0" smtClean="0">
                <a:solidFill>
                  <a:srgbClr val="C00000"/>
                </a:solidFill>
              </a:rPr>
              <a:t>,5), (2,6), (2,7), 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107" name="Content Placeholder 22"/>
          <p:cNvSpPr txBox="1">
            <a:spLocks/>
          </p:cNvSpPr>
          <p:nvPr/>
        </p:nvSpPr>
        <p:spPr>
          <a:xfrm>
            <a:off x="5867400" y="5964993"/>
            <a:ext cx="2945131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b="0" smtClean="0">
                <a:solidFill>
                  <a:srgbClr val="C00000"/>
                </a:solidFill>
              </a:rPr>
              <a:t>(3,5), (3,6), (3,7)}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3" name="Content Placeholder 22"/>
          <p:cNvSpPr txBox="1">
            <a:spLocks/>
          </p:cNvSpPr>
          <p:nvPr/>
        </p:nvSpPr>
        <p:spPr>
          <a:xfrm>
            <a:off x="7570469" y="1828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T</a:t>
            </a:r>
          </a:p>
        </p:txBody>
      </p:sp>
      <p:sp>
        <p:nvSpPr>
          <p:cNvPr id="25" name="Content Placeholder 22"/>
          <p:cNvSpPr txBox="1">
            <a:spLocks/>
          </p:cNvSpPr>
          <p:nvPr/>
        </p:nvSpPr>
        <p:spPr>
          <a:xfrm>
            <a:off x="7570469" y="3429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</a:t>
            </a:r>
            <a:r>
              <a:rPr 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sz="2000" b="0" dirty="0" smtClean="0">
                <a:solidFill>
                  <a:schemeClr val="tx1"/>
                </a:solidFill>
              </a:rPr>
              <a:t> 	= T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a 	= F</a:t>
            </a:r>
            <a:endParaRPr lang="en-US" altLang="en-US" sz="2000" b="0" dirty="0" smtClean="0">
              <a:solidFill>
                <a:srgbClr val="C00000"/>
              </a:solidFill>
            </a:endParaRPr>
          </a:p>
        </p:txBody>
      </p:sp>
      <p:sp>
        <p:nvSpPr>
          <p:cNvPr id="26" name="Content Placeholder 22"/>
          <p:cNvSpPr txBox="1">
            <a:spLocks/>
          </p:cNvSpPr>
          <p:nvPr/>
        </p:nvSpPr>
        <p:spPr>
          <a:xfrm>
            <a:off x="7570469" y="25908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1, 2, 3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2"/>
          <p:cNvSpPr txBox="1">
            <a:spLocks/>
          </p:cNvSpPr>
          <p:nvPr/>
        </p:nvSpPr>
        <p:spPr>
          <a:xfrm>
            <a:off x="7570469" y="4191000"/>
            <a:ext cx="1268731" cy="860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Rows: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968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5, 6, 7</a:t>
            </a:r>
            <a:endParaRPr lang="en-US" altLang="en-US" sz="2000" b="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91400" y="3383280"/>
            <a:ext cx="1421131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58178" y="5954268"/>
            <a:ext cx="731520" cy="408432"/>
            <a:chOff x="6758178" y="5954268"/>
            <a:chExt cx="731520" cy="40843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76400" y="5954268"/>
            <a:ext cx="731520" cy="408432"/>
            <a:chOff x="6758178" y="5954268"/>
            <a:chExt cx="731520" cy="408432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 bwMode="auto">
          <a:xfrm>
            <a:off x="1024128" y="20320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514599" y="2032000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71511" y="5954268"/>
            <a:ext cx="731520" cy="408432"/>
            <a:chOff x="6758178" y="5954268"/>
            <a:chExt cx="731520" cy="40843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030977" y="5954268"/>
            <a:ext cx="731520" cy="408432"/>
            <a:chOff x="6758178" y="5954268"/>
            <a:chExt cx="731520" cy="408432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 bwMode="auto">
          <a:xfrm>
            <a:off x="5926666" y="5954268"/>
            <a:ext cx="731520" cy="408432"/>
          </a:xfrm>
          <a:prstGeom prst="rect">
            <a:avLst/>
          </a:prstGeom>
          <a:noFill/>
          <a:ln w="57150">
            <a:solidFill>
              <a:srgbClr val="AB1842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926666" y="5954268"/>
            <a:ext cx="731520" cy="408432"/>
            <a:chOff x="6758178" y="5954268"/>
            <a:chExt cx="731520" cy="408432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 bwMode="auto">
          <a:xfrm>
            <a:off x="1024128" y="4673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514599" y="4673600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506133" y="5954268"/>
            <a:ext cx="731520" cy="408432"/>
          </a:xfrm>
          <a:prstGeom prst="rect">
            <a:avLst/>
          </a:prstGeom>
          <a:noFill/>
          <a:ln w="57150">
            <a:solidFill>
              <a:srgbClr val="AB1842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506133" y="5954268"/>
            <a:ext cx="731520" cy="408432"/>
            <a:chOff x="6758178" y="5954268"/>
            <a:chExt cx="731520" cy="408432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6758178" y="5954268"/>
              <a:ext cx="731520" cy="408432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758178" y="5964993"/>
              <a:ext cx="731520" cy="397707"/>
            </a:xfrm>
            <a:prstGeom prst="line">
              <a:avLst/>
            </a:prstGeom>
            <a:ln w="38100">
              <a:solidFill>
                <a:srgbClr val="AB18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 bwMode="auto">
          <a:xfrm>
            <a:off x="1024128" y="2895600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14599" y="2895600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024128" y="3782568"/>
            <a:ext cx="676656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14599" y="3782568"/>
            <a:ext cx="1548383" cy="40843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59" grpId="0" animBg="1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46658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A clause is </a:t>
            </a:r>
            <a:r>
              <a:rPr lang="en-US" sz="2200" dirty="0" smtClean="0">
                <a:solidFill>
                  <a:srgbClr val="FFFF00"/>
                </a:solidFill>
              </a:rPr>
              <a:t>active</a:t>
            </a:r>
            <a:r>
              <a:rPr lang="en-US" sz="2200" dirty="0" smtClean="0"/>
              <a:t> if the other clauses have values that allow the active clause to determine the value of the predicate 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Active Clause Coverage (ACC)</a:t>
            </a:r>
            <a:r>
              <a:rPr lang="en-US" sz="2200" dirty="0" smtClean="0"/>
              <a:t> requires each clause to be made active, and then true and then false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ACC comes with three different possible interpretations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General</a:t>
            </a:r>
            <a:r>
              <a:rPr lang="en-US" dirty="0" smtClean="0"/>
              <a:t> Active Clause Coverage (GACC)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Correlated</a:t>
            </a:r>
            <a:r>
              <a:rPr lang="en-US" dirty="0" smtClean="0"/>
              <a:t> Active </a:t>
            </a:r>
            <a:r>
              <a:rPr lang="en-US" dirty="0"/>
              <a:t>Clause Coverage </a:t>
            </a:r>
            <a:r>
              <a:rPr lang="en-US" dirty="0" smtClean="0"/>
              <a:t>(CACC</a:t>
            </a:r>
            <a:r>
              <a:rPr lang="en-US" dirty="0"/>
              <a:t>)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Restricted</a:t>
            </a:r>
            <a:r>
              <a:rPr lang="en-US" dirty="0" smtClean="0"/>
              <a:t> Active </a:t>
            </a:r>
            <a:r>
              <a:rPr lang="en-US" dirty="0"/>
              <a:t>Clause Coverage </a:t>
            </a:r>
            <a:r>
              <a:rPr lang="en-US" dirty="0" smtClean="0"/>
              <a:t>(RACC</a:t>
            </a:r>
            <a:r>
              <a:rPr lang="en-US" dirty="0"/>
              <a:t>)</a:t>
            </a:r>
          </a:p>
          <a:p>
            <a:pPr marL="572770" lvl="2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96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86106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smtClean="0"/>
              <a:t>Predicate Coverage (PC) </a:t>
            </a:r>
            <a:br>
              <a:rPr lang="en-US" sz="3600" smtClean="0"/>
            </a:br>
            <a:r>
              <a:rPr lang="en-US" sz="3600" smtClean="0"/>
              <a:t>and Clause Coverage (CC)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22860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59514"/>
              </p:ext>
            </p:extLst>
          </p:nvPr>
        </p:nvGraphicFramePr>
        <p:xfrm>
          <a:off x="1600197" y="1662918"/>
          <a:ext cx="4339772" cy="130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065776" y="2121408"/>
            <a:ext cx="822960" cy="804672"/>
            <a:chOff x="5065776" y="2090928"/>
            <a:chExt cx="822960" cy="80467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152400" y="3962400"/>
            <a:ext cx="8869680" cy="22860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Content Placeholder 22"/>
          <p:cNvSpPr txBox="1">
            <a:spLocks/>
          </p:cNvSpPr>
          <p:nvPr/>
        </p:nvSpPr>
        <p:spPr>
          <a:xfrm>
            <a:off x="579120" y="40386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98064"/>
              </p:ext>
            </p:extLst>
          </p:nvPr>
        </p:nvGraphicFramePr>
        <p:xfrm>
          <a:off x="1600197" y="4634718"/>
          <a:ext cx="4339772" cy="130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9301"/>
              </p:ext>
            </p:extLst>
          </p:nvPr>
        </p:nvGraphicFramePr>
        <p:xfrm>
          <a:off x="6942660" y="1676400"/>
          <a:ext cx="1896539" cy="694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6539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2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Predicate Coverage</a:t>
                      </a:r>
                      <a:endParaRPr lang="en-US" sz="22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37890"/>
              </p:ext>
            </p:extLst>
          </p:nvPr>
        </p:nvGraphicFramePr>
        <p:xfrm>
          <a:off x="6942660" y="4648200"/>
          <a:ext cx="1896539" cy="694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6539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2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Clause Coverage</a:t>
                      </a:r>
                      <a:endParaRPr lang="en-US" sz="22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2436876" y="5093208"/>
            <a:ext cx="822960" cy="804672"/>
            <a:chOff x="5065776" y="2090928"/>
            <a:chExt cx="822960" cy="804672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294126" y="5093208"/>
            <a:ext cx="822960" cy="804672"/>
            <a:chOff x="5065776" y="2090928"/>
            <a:chExt cx="822960" cy="804672"/>
          </a:xfrm>
        </p:grpSpPr>
        <p:sp>
          <p:nvSpPr>
            <p:cNvPr id="67" name="Rectangle 66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89476" y="5093208"/>
            <a:ext cx="822960" cy="804672"/>
            <a:chOff x="5065776" y="2090928"/>
            <a:chExt cx="822960" cy="804672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065776" y="2090928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065776" y="252984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79120" y="3396041"/>
            <a:ext cx="7393912" cy="4139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PC and CC do not subsume one another</a:t>
            </a:r>
          </a:p>
        </p:txBody>
      </p:sp>
    </p:spTree>
    <p:extLst>
      <p:ext uri="{BB962C8B-B14F-4D97-AF65-F5344CB8AC3E}">
        <p14:creationId xmlns:p14="http://schemas.microsoft.com/office/powerpoint/2010/main" val="29040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82296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Combinatorial Coverage (</a:t>
            </a:r>
            <a:r>
              <a:rPr lang="en-US" sz="3600" dirty="0" err="1" smtClean="0"/>
              <a:t>CoC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47244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09628"/>
              </p:ext>
            </p:extLst>
          </p:nvPr>
        </p:nvGraphicFramePr>
        <p:xfrm>
          <a:off x="1600197" y="1600200"/>
          <a:ext cx="433977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49519" y="1940308"/>
            <a:ext cx="2537281" cy="202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31763" lvl="2" indent="-3175">
              <a:lnSpc>
                <a:spcPct val="95000"/>
              </a:lnSpc>
              <a:spcBef>
                <a:spcPts val="2000"/>
              </a:spcBef>
            </a:pPr>
            <a:r>
              <a:rPr lang="en-US" sz="2200" b="0" dirty="0" err="1">
                <a:latin typeface="Verdana" charset="0"/>
                <a:ea typeface="Verdana" charset="0"/>
                <a:cs typeface="Verdana" charset="0"/>
              </a:rPr>
              <a:t>CoC</a:t>
            </a:r>
            <a:r>
              <a:rPr lang="en-US" sz="2200" b="0" dirty="0">
                <a:latin typeface="Verdana" charset="0"/>
                <a:ea typeface="Verdana" charset="0"/>
                <a:cs typeface="Verdana" charset="0"/>
              </a:rPr>
              <a:t> may easily become </a:t>
            </a: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impractical or </a:t>
            </a:r>
            <a:r>
              <a:rPr lang="en-US" sz="2200" b="0" dirty="0">
                <a:latin typeface="Verdana" charset="0"/>
                <a:ea typeface="Verdana" charset="0"/>
                <a:cs typeface="Verdana" charset="0"/>
              </a:rPr>
              <a:t>lead to too many infeasible requirements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001" y="5791200"/>
            <a:ext cx="8305800" cy="4139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31763" lvl="2" indent="-3175">
              <a:lnSpc>
                <a:spcPct val="95000"/>
              </a:lnSpc>
              <a:spcBef>
                <a:spcPts val="2000"/>
              </a:spcBef>
            </a:pP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Solution: test each clause independently from other</a:t>
            </a:r>
            <a:endParaRPr lang="en-US" sz="22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2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Determination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76199" y="982662"/>
            <a:ext cx="8839201" cy="5570538"/>
          </a:xfrm>
        </p:spPr>
        <p:txBody>
          <a:bodyPr>
            <a:normAutofit/>
          </a:bodyPr>
          <a:lstStyle/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Goal</a:t>
            </a:r>
            <a:r>
              <a:rPr lang="en-US" sz="2200" dirty="0" smtClean="0"/>
              <a:t>: Find tests for each clause when the clause determines the value of the predicate</a:t>
            </a:r>
          </a:p>
          <a:p>
            <a:pPr marL="400050" lvl="2" indent="-271463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Determination: the conditions under which a clause solely determines the outcome of a predicate</a:t>
            </a:r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r>
              <a:rPr lang="en-US" dirty="0" smtClean="0"/>
              <a:t>Given a </a:t>
            </a:r>
            <a:r>
              <a:rPr lang="en-US" dirty="0" smtClean="0">
                <a:solidFill>
                  <a:srgbClr val="FFFF00"/>
                </a:solidFill>
              </a:rPr>
              <a:t>major clause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 a predicate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 determines </a:t>
            </a:r>
            <a:r>
              <a:rPr lang="en-US" i="1" dirty="0" smtClean="0"/>
              <a:t>p</a:t>
            </a:r>
            <a:r>
              <a:rPr lang="en-US" dirty="0" smtClean="0"/>
              <a:t> if the </a:t>
            </a:r>
            <a:r>
              <a:rPr lang="en-US" dirty="0" smtClean="0">
                <a:solidFill>
                  <a:srgbClr val="FFFF00"/>
                </a:solidFill>
              </a:rPr>
              <a:t>minor clauses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altLang="en-US" dirty="0"/>
              <a:t>≠ 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r>
              <a:rPr lang="en-US" dirty="0" smtClean="0"/>
              <a:t>Major clause – “</a:t>
            </a:r>
            <a:r>
              <a:rPr lang="en-US" dirty="0" smtClean="0">
                <a:solidFill>
                  <a:srgbClr val="FFFF00"/>
                </a:solidFill>
              </a:rPr>
              <a:t>active clause</a:t>
            </a:r>
            <a:r>
              <a:rPr lang="en-US" dirty="0" smtClean="0"/>
              <a:t>” – controls the behavior</a:t>
            </a:r>
          </a:p>
          <a:p>
            <a:pPr marL="871538" lvl="3" indent="-265113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22898" lvl="1" indent="-265113">
              <a:lnSpc>
                <a:spcPct val="95000"/>
              </a:lnSpc>
              <a:spcBef>
                <a:spcPts val="700"/>
              </a:spcBef>
            </a:pPr>
            <a:r>
              <a:rPr lang="en-US" sz="2200" dirty="0" smtClean="0"/>
              <a:t>Consider 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 = a </a:t>
            </a:r>
            <a:r>
              <a:rPr lang="en-US" altLang="en-US" sz="2200" dirty="0">
                <a:sym typeface="Symbol" pitchFamily="18" charset="2"/>
              </a:rPr>
              <a:t>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b</a:t>
            </a:r>
            <a:endParaRPr lang="en-US" sz="2200" dirty="0" smtClean="0"/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r>
              <a:rPr lang="en-US" dirty="0" smtClean="0"/>
              <a:t>If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/>
              <a:t> = true, the value of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/>
              <a:t> does not matter</a:t>
            </a:r>
            <a:endParaRPr lang="en-US" dirty="0"/>
          </a:p>
          <a:p>
            <a:pPr marL="871538" lvl="3" indent="-265113">
              <a:lnSpc>
                <a:spcPct val="95000"/>
              </a:lnSpc>
            </a:pPr>
            <a:r>
              <a:rPr lang="en-US" dirty="0" smtClean="0"/>
              <a:t>If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dirty="0" smtClean="0"/>
              <a:t> = false, the value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/>
              <a:t> is the determining factor in the value of the predicate</a:t>
            </a:r>
            <a:endParaRPr lang="en-US" dirty="0"/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endParaRPr lang="en-US" dirty="0"/>
          </a:p>
          <a:p>
            <a:pPr marL="871538" lvl="3" indent="-265113">
              <a:lnSpc>
                <a:spcPct val="95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Deriving </a:t>
            </a:r>
            <a:br>
              <a:rPr lang="en-US" dirty="0" smtClean="0"/>
            </a:br>
            <a:r>
              <a:rPr lang="en-US" dirty="0" smtClean="0"/>
              <a:t>Determination Predicates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990600"/>
            <a:ext cx="8839200" cy="56388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Content Placeholder 22"/>
          <p:cNvSpPr txBox="1">
            <a:spLocks/>
          </p:cNvSpPr>
          <p:nvPr/>
        </p:nvSpPr>
        <p:spPr>
          <a:xfrm>
            <a:off x="1371600" y="1504950"/>
            <a:ext cx="7086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a=true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a=false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(true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(b 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c))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(false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(b 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(b 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false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b 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Content Placeholder 22"/>
          <p:cNvSpPr txBox="1">
            <a:spLocks/>
          </p:cNvSpPr>
          <p:nvPr/>
        </p:nvSpPr>
        <p:spPr>
          <a:xfrm>
            <a:off x="579120" y="9906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2"/>
          <p:cNvSpPr txBox="1">
            <a:spLocks/>
          </p:cNvSpPr>
          <p:nvPr/>
        </p:nvSpPr>
        <p:spPr>
          <a:xfrm>
            <a:off x="1371600" y="2971800"/>
            <a:ext cx="7086600" cy="207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</a:t>
            </a:r>
            <a:r>
              <a:rPr lang="en-US" alt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000" b="0" dirty="0" err="1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err="1" smtClean="0">
                <a:solidFill>
                  <a:schemeClr val="tx1"/>
                </a:solidFill>
              </a:rPr>
              <a:t>b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=false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(true 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c))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(false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000" b="0" dirty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c)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a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c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2" name="Content Placeholder 22"/>
          <p:cNvSpPr txBox="1">
            <a:spLocks/>
          </p:cNvSpPr>
          <p:nvPr/>
        </p:nvSpPr>
        <p:spPr>
          <a:xfrm>
            <a:off x="1371600" y="4724400"/>
            <a:ext cx="7086600" cy="1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spcBef>
                <a:spcPts val="0"/>
              </a:spcBef>
              <a:spcAft>
                <a:spcPts val="50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c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	= 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c=true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p</a:t>
            </a:r>
            <a:r>
              <a:rPr lang="en-US" altLang="en-US" sz="2000" b="0" baseline="-25000" dirty="0" smtClean="0">
                <a:solidFill>
                  <a:schemeClr val="tx1"/>
                </a:solidFill>
              </a:rPr>
              <a:t>c=false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altLang="en-US" sz="2000" b="0" dirty="0">
                <a:solidFill>
                  <a:schemeClr val="tx1"/>
                </a:solidFill>
              </a:rPr>
              <a:t>	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=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(b 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true))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 (b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false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 true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)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b)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sym typeface="Symbol" pitchFamily="18" charset="2"/>
              </a:rPr>
              <a:t>a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 </a:t>
            </a:r>
            <a:r>
              <a:rPr lang="en-US" altLang="en-US" sz="20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(a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b)</a:t>
            </a: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r>
              <a:rPr lang="en-US" sz="2000" b="0" dirty="0">
                <a:solidFill>
                  <a:schemeClr val="tx1"/>
                </a:solidFill>
              </a:rPr>
              <a:t>	= 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en-US" sz="2000" b="0" dirty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en-US" sz="2000" b="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sz="2000" b="0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b</a:t>
            </a:r>
            <a:endParaRPr lang="en-US" altLang="en-US" sz="2000" b="0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marL="17463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11175" algn="l"/>
              </a:tabLst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Identifying </a:t>
            </a:r>
            <a:r>
              <a:rPr lang="en-US" sz="3600" smtClean="0"/>
              <a:t>Determination </a:t>
            </a:r>
            <a:br>
              <a:rPr lang="en-US" sz="3600" smtClean="0"/>
            </a:br>
            <a:r>
              <a:rPr lang="en-US" sz="3600" smtClean="0"/>
              <a:t>Using </a:t>
            </a:r>
            <a:r>
              <a:rPr lang="en-US" sz="3600" dirty="0" smtClean="0"/>
              <a:t>Truth Table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a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87654"/>
              </p:ext>
            </p:extLst>
          </p:nvPr>
        </p:nvGraphicFramePr>
        <p:xfrm>
          <a:off x="1600197" y="1635957"/>
          <a:ext cx="7010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4384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4825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436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1524000" y="2287524"/>
            <a:ext cx="12700" cy="1737360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524000" y="2743200"/>
            <a:ext cx="12700" cy="1737360"/>
          </a:xfrm>
          <a:prstGeom prst="bentConnector3">
            <a:avLst>
              <a:gd name="adj1" fmla="val 42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1524000" y="3182112"/>
            <a:ext cx="12700" cy="1737360"/>
          </a:xfrm>
          <a:prstGeom prst="bentConnector3">
            <a:avLst>
              <a:gd name="adj1" fmla="val 55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1524000" y="3621024"/>
            <a:ext cx="12700" cy="1737360"/>
          </a:xfrm>
          <a:prstGeom prst="bentConnector3">
            <a:avLst>
              <a:gd name="adj1" fmla="val 70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9604"/>
              </p:ext>
            </p:extLst>
          </p:nvPr>
        </p:nvGraphicFramePr>
        <p:xfrm>
          <a:off x="5936645" y="20722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22853"/>
              </p:ext>
            </p:extLst>
          </p:nvPr>
        </p:nvGraphicFramePr>
        <p:xfrm>
          <a:off x="5936645" y="25104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0649"/>
              </p:ext>
            </p:extLst>
          </p:nvPr>
        </p:nvGraphicFramePr>
        <p:xfrm>
          <a:off x="5936645" y="29485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4490"/>
              </p:ext>
            </p:extLst>
          </p:nvPr>
        </p:nvGraphicFramePr>
        <p:xfrm>
          <a:off x="5936645" y="38058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36062"/>
              </p:ext>
            </p:extLst>
          </p:nvPr>
        </p:nvGraphicFramePr>
        <p:xfrm>
          <a:off x="5936645" y="42439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44886"/>
              </p:ext>
            </p:extLst>
          </p:nvPr>
        </p:nvGraphicFramePr>
        <p:xfrm>
          <a:off x="5936645" y="46630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5065776" y="2103120"/>
            <a:ext cx="822960" cy="2118360"/>
            <a:chOff x="5065776" y="2103120"/>
            <a:chExt cx="822960" cy="2118360"/>
          </a:xfrm>
        </p:grpSpPr>
        <p:sp>
          <p:nvSpPr>
            <p:cNvPr id="6" name="Rectangle 5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65776" y="2542032"/>
            <a:ext cx="822960" cy="2118360"/>
            <a:chOff x="5065776" y="2103120"/>
            <a:chExt cx="822960" cy="211836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65776" y="2979420"/>
            <a:ext cx="822960" cy="2118360"/>
            <a:chOff x="5065776" y="2103120"/>
            <a:chExt cx="822960" cy="211836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65776" y="3401568"/>
            <a:ext cx="822960" cy="2118360"/>
            <a:chOff x="5065776" y="2103120"/>
            <a:chExt cx="822960" cy="211836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065776" y="38557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52" name="Content Placeholder 22"/>
          <p:cNvSpPr txBox="1">
            <a:spLocks/>
          </p:cNvSpPr>
          <p:nvPr/>
        </p:nvSpPr>
        <p:spPr>
          <a:xfrm>
            <a:off x="6781800" y="5599176"/>
            <a:ext cx="2316480" cy="49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b="0" smtClean="0">
                <a:solidFill>
                  <a:schemeClr val="tx1"/>
                </a:solidFill>
              </a:rPr>
              <a:t>Blank indicates F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38400" y="2084832"/>
            <a:ext cx="826106" cy="3456432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Identifying </a:t>
            </a:r>
            <a:r>
              <a:rPr lang="en-US" sz="3600" smtClean="0"/>
              <a:t>Determination </a:t>
            </a:r>
            <a:br>
              <a:rPr lang="en-US" sz="3600" smtClean="0"/>
            </a:br>
            <a:r>
              <a:rPr lang="en-US" sz="3600" smtClean="0"/>
              <a:t>Using </a:t>
            </a:r>
            <a:r>
              <a:rPr lang="en-US" sz="3600" dirty="0" smtClean="0"/>
              <a:t>Truth Table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007" y="745468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b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27156"/>
              </p:ext>
            </p:extLst>
          </p:nvPr>
        </p:nvGraphicFramePr>
        <p:xfrm>
          <a:off x="1600197" y="1635957"/>
          <a:ext cx="7010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24384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825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1527048" y="2304288"/>
            <a:ext cx="12700" cy="859536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1818"/>
              </p:ext>
            </p:extLst>
          </p:nvPr>
        </p:nvGraphicFramePr>
        <p:xfrm>
          <a:off x="5936645" y="20722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99954"/>
              </p:ext>
            </p:extLst>
          </p:nvPr>
        </p:nvGraphicFramePr>
        <p:xfrm>
          <a:off x="5936645" y="25104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6868"/>
              </p:ext>
            </p:extLst>
          </p:nvPr>
        </p:nvGraphicFramePr>
        <p:xfrm>
          <a:off x="5936645" y="29485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34072"/>
              </p:ext>
            </p:extLst>
          </p:nvPr>
        </p:nvGraphicFramePr>
        <p:xfrm>
          <a:off x="5936645" y="380580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4328"/>
              </p:ext>
            </p:extLst>
          </p:nvPr>
        </p:nvGraphicFramePr>
        <p:xfrm>
          <a:off x="5936645" y="42439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1722"/>
              </p:ext>
            </p:extLst>
          </p:nvPr>
        </p:nvGraphicFramePr>
        <p:xfrm>
          <a:off x="5936645" y="46630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13761"/>
              </p:ext>
            </p:extLst>
          </p:nvPr>
        </p:nvGraphicFramePr>
        <p:xfrm>
          <a:off x="6831995" y="25294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13761"/>
              </p:ext>
            </p:extLst>
          </p:nvPr>
        </p:nvGraphicFramePr>
        <p:xfrm>
          <a:off x="6831995" y="33676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Elbow Connector 35"/>
          <p:cNvCxnSpPr/>
          <p:nvPr/>
        </p:nvCxnSpPr>
        <p:spPr>
          <a:xfrm rot="10800000" flipV="1">
            <a:off x="1527048" y="2685288"/>
            <a:ext cx="12700" cy="859536"/>
          </a:xfrm>
          <a:prstGeom prst="bentConnector3">
            <a:avLst>
              <a:gd name="adj1" fmla="val 39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1527048" y="4059936"/>
            <a:ext cx="12700" cy="859536"/>
          </a:xfrm>
          <a:prstGeom prst="bentConnector3">
            <a:avLst>
              <a:gd name="adj1" fmla="val 28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1527048" y="4495038"/>
            <a:ext cx="12700" cy="859536"/>
          </a:xfrm>
          <a:prstGeom prst="bentConnector3">
            <a:avLst>
              <a:gd name="adj1" fmla="val 405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084064" y="2103120"/>
            <a:ext cx="822960" cy="1225296"/>
            <a:chOff x="5065776" y="2103120"/>
            <a:chExt cx="822960" cy="1225296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084064" y="2541270"/>
            <a:ext cx="822960" cy="1225296"/>
            <a:chOff x="5065776" y="2103120"/>
            <a:chExt cx="822960" cy="122529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84064" y="3855720"/>
            <a:ext cx="822960" cy="1225296"/>
            <a:chOff x="5065776" y="2103120"/>
            <a:chExt cx="822960" cy="122529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4064" y="4293870"/>
            <a:ext cx="822960" cy="1225296"/>
            <a:chOff x="5065776" y="2103120"/>
            <a:chExt cx="822960" cy="1225296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065776" y="2962656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37" name="Content Placeholder 22"/>
          <p:cNvSpPr txBox="1">
            <a:spLocks/>
          </p:cNvSpPr>
          <p:nvPr/>
        </p:nvSpPr>
        <p:spPr>
          <a:xfrm>
            <a:off x="6781800" y="5599176"/>
            <a:ext cx="2316480" cy="49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b="0" smtClean="0">
                <a:solidFill>
                  <a:schemeClr val="tx1"/>
                </a:solidFill>
              </a:rPr>
              <a:t>Blank indicates F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310128" y="2084832"/>
            <a:ext cx="804672" cy="3456432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Identifying </a:t>
            </a:r>
            <a:r>
              <a:rPr lang="en-US" sz="3600" smtClean="0"/>
              <a:t>Determination </a:t>
            </a:r>
            <a:br>
              <a:rPr lang="en-US" sz="3600" smtClean="0"/>
            </a:br>
            <a:r>
              <a:rPr lang="en-US" sz="3600" smtClean="0"/>
              <a:t>Using </a:t>
            </a:r>
            <a:r>
              <a:rPr lang="en-US" sz="3600" dirty="0" smtClean="0"/>
              <a:t>Truth Table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73031" y="44050"/>
            <a:ext cx="1133856" cy="329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990600"/>
            <a:ext cx="8869680" cy="5562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Content Placeholder 22"/>
          <p:cNvSpPr txBox="1">
            <a:spLocks/>
          </p:cNvSpPr>
          <p:nvPr/>
        </p:nvSpPr>
        <p:spPr>
          <a:xfrm>
            <a:off x="5791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p =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en-US" sz="2200" dirty="0" smtClean="0">
                <a:solidFill>
                  <a:schemeClr val="tx1"/>
                </a:solidFill>
              </a:rPr>
              <a:t> (b </a:t>
            </a:r>
            <a:r>
              <a:rPr lang="en-US" altLang="en-US" sz="2200" dirty="0" smtClean="0">
                <a:solidFill>
                  <a:schemeClr val="tx1"/>
                </a:solidFill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>
                <a:solidFill>
                  <a:schemeClr val="tx1"/>
                </a:solidFill>
              </a:rPr>
              <a:t>c</a:t>
            </a:r>
            <a:r>
              <a:rPr lang="en-US" altLang="en-US" sz="2200" smtClean="0">
                <a:solidFill>
                  <a:schemeClr val="tx1"/>
                </a:solidFill>
              </a:rPr>
              <a:t>)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Content Placeholder 22"/>
          <p:cNvSpPr txBox="1">
            <a:spLocks/>
          </p:cNvSpPr>
          <p:nvPr/>
        </p:nvSpPr>
        <p:spPr>
          <a:xfrm>
            <a:off x="6065520" y="1066800"/>
            <a:ext cx="284988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Major clause: </a:t>
            </a:r>
            <a:r>
              <a:rPr lang="en-US" sz="2200" dirty="0" smtClean="0">
                <a:solidFill>
                  <a:srgbClr val="C00000"/>
                </a:solidFill>
              </a:rPr>
              <a:t>c</a:t>
            </a:r>
            <a:endParaRPr lang="en-US" altLang="en-US" sz="22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12149"/>
              </p:ext>
            </p:extLst>
          </p:nvPr>
        </p:nvGraphicFramePr>
        <p:xfrm>
          <a:off x="1600197" y="1635957"/>
          <a:ext cx="7010402" cy="3926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71"/>
                <a:gridCol w="834571"/>
                <a:gridCol w="890210"/>
                <a:gridCol w="890210"/>
                <a:gridCol w="890210"/>
                <a:gridCol w="890210"/>
                <a:gridCol w="890210"/>
                <a:gridCol w="890210"/>
              </a:tblGrid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row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4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7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3629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24384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825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35957"/>
            <a:ext cx="0" cy="39319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4121"/>
              </p:ext>
            </p:extLst>
          </p:nvPr>
        </p:nvGraphicFramePr>
        <p:xfrm>
          <a:off x="7720390" y="3367651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84064" y="2103120"/>
            <a:ext cx="822960" cy="804672"/>
            <a:chOff x="5065776" y="2103120"/>
            <a:chExt cx="822960" cy="804672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65776" y="254203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32751"/>
              </p:ext>
            </p:extLst>
          </p:nvPr>
        </p:nvGraphicFramePr>
        <p:xfrm>
          <a:off x="7720390" y="2944368"/>
          <a:ext cx="890210" cy="4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10"/>
              </a:tblGrid>
              <a:tr h="436294"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1" name="Elbow Connector 30"/>
          <p:cNvCxnSpPr/>
          <p:nvPr/>
        </p:nvCxnSpPr>
        <p:spPr>
          <a:xfrm rot="10800000" flipV="1">
            <a:off x="1527048" y="228600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84064" y="2980944"/>
            <a:ext cx="822960" cy="786384"/>
            <a:chOff x="5065776" y="2103120"/>
            <a:chExt cx="822960" cy="78638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065776" y="2523744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84064" y="3840480"/>
            <a:ext cx="822960" cy="804672"/>
            <a:chOff x="5065776" y="2103120"/>
            <a:chExt cx="822960" cy="804672"/>
          </a:xfrm>
        </p:grpSpPr>
        <p:sp>
          <p:nvSpPr>
            <p:cNvPr id="39" name="Rectangle 38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065776" y="254203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84064" y="4718304"/>
            <a:ext cx="822960" cy="804672"/>
            <a:chOff x="5065776" y="2103120"/>
            <a:chExt cx="822960" cy="804672"/>
          </a:xfrm>
        </p:grpSpPr>
        <p:sp>
          <p:nvSpPr>
            <p:cNvPr id="42" name="Rectangle 41"/>
            <p:cNvSpPr/>
            <p:nvPr/>
          </p:nvSpPr>
          <p:spPr bwMode="auto">
            <a:xfrm>
              <a:off x="5065776" y="2103120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065776" y="2542032"/>
              <a:ext cx="822960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44" name="Elbow Connector 43"/>
          <p:cNvCxnSpPr/>
          <p:nvPr/>
        </p:nvCxnSpPr>
        <p:spPr>
          <a:xfrm rot="10800000" flipV="1">
            <a:off x="1527048" y="318135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527048" y="401955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1527048" y="4914900"/>
            <a:ext cx="12700" cy="438912"/>
          </a:xfrm>
          <a:prstGeom prst="bentConnector3">
            <a:avLst>
              <a:gd name="adj1" fmla="val 2700000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2"/>
          <p:cNvSpPr txBox="1">
            <a:spLocks/>
          </p:cNvSpPr>
          <p:nvPr/>
        </p:nvSpPr>
        <p:spPr>
          <a:xfrm>
            <a:off x="6781800" y="5599176"/>
            <a:ext cx="2316480" cy="49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3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b="0" smtClean="0">
                <a:solidFill>
                  <a:schemeClr val="tx1"/>
                </a:solidFill>
              </a:rPr>
              <a:t>Blank indicates F</a:t>
            </a:r>
            <a:endParaRPr lang="en-US" altLang="en-US" sz="1800" b="0" dirty="0" smtClean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191000" y="2084832"/>
            <a:ext cx="826106" cy="3456432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 animBg="1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marL="15875" indent="0" fontAlgn="auto">
          <a:lnSpc>
            <a:spcPct val="85000"/>
          </a:lnSpc>
          <a:spcBef>
            <a:spcPts val="0"/>
          </a:spcBef>
          <a:spcAft>
            <a:spcPts val="0"/>
          </a:spcAft>
          <a:buNone/>
          <a:defRPr sz="1800" b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63709</TotalTime>
  <Words>1875</Words>
  <Application>Microsoft Macintosh PowerPoint</Application>
  <PresentationFormat>On-screen Show (4:3)</PresentationFormat>
  <Paragraphs>710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Apple Braille</vt:lpstr>
      <vt:lpstr>Arial</vt:lpstr>
      <vt:lpstr>Calibri</vt:lpstr>
      <vt:lpstr>Century Schoolbook</vt:lpstr>
      <vt:lpstr>Courier</vt:lpstr>
      <vt:lpstr>Gill Sans MT</vt:lpstr>
      <vt:lpstr>Symbol</vt:lpstr>
      <vt:lpstr>Times New Roman</vt:lpstr>
      <vt:lpstr>Verdana</vt:lpstr>
      <vt:lpstr>Wingdings 2</vt:lpstr>
      <vt:lpstr>3_Custom Design</vt:lpstr>
      <vt:lpstr>2_Custom Design</vt:lpstr>
      <vt:lpstr>1_Custom Design</vt:lpstr>
      <vt:lpstr>Custom Design</vt:lpstr>
      <vt:lpstr>View</vt:lpstr>
      <vt:lpstr>Logic Coverage: Active Clause Coverage  CS 4501 / 6501  Software Testing</vt:lpstr>
      <vt:lpstr>Logic Coverage</vt:lpstr>
      <vt:lpstr>Predicate Coverage (PC)  and Clause Coverage (CC)</vt:lpstr>
      <vt:lpstr>Combinatorial Coverage (CoC)</vt:lpstr>
      <vt:lpstr>Determination</vt:lpstr>
      <vt:lpstr>Deriving  Determination Predicates</vt:lpstr>
      <vt:lpstr>Identifying Determination  Using Truth Table</vt:lpstr>
      <vt:lpstr>Identifying Determination  Using Truth Table</vt:lpstr>
      <vt:lpstr>Identifying Determination  Using Truth Table</vt:lpstr>
      <vt:lpstr>Active Clause Coverage (ACC)</vt:lpstr>
      <vt:lpstr>ACC Example</vt:lpstr>
      <vt:lpstr>Ambiguity in ACC</vt:lpstr>
      <vt:lpstr>General Active Clause Coverage (GACC)</vt:lpstr>
      <vt:lpstr>GACC Example</vt:lpstr>
      <vt:lpstr>GACC Example</vt:lpstr>
      <vt:lpstr>GACC Example</vt:lpstr>
      <vt:lpstr>GACC Example</vt:lpstr>
      <vt:lpstr>GACC Does Not Subsume PC</vt:lpstr>
      <vt:lpstr>Correlated Active Clause Coverage (CACC)</vt:lpstr>
      <vt:lpstr>CACC Example</vt:lpstr>
      <vt:lpstr>Restricted Active Clause Coverage (RACC)</vt:lpstr>
      <vt:lpstr>RACC Example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6563</cp:revision>
  <cp:lastPrinted>2017-10-31T14:31:15Z</cp:lastPrinted>
  <dcterms:created xsi:type="dcterms:W3CDTF">2017-07-01T01:04:54Z</dcterms:created>
  <dcterms:modified xsi:type="dcterms:W3CDTF">2017-10-31T14:31:46Z</dcterms:modified>
  <cp:category/>
</cp:coreProperties>
</file>