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32"/>
  </p:notesMasterIdLst>
  <p:handoutMasterIdLst>
    <p:handoutMasterId r:id="rId33"/>
  </p:handoutMasterIdLst>
  <p:sldIdLst>
    <p:sldId id="262" r:id="rId6"/>
    <p:sldId id="726" r:id="rId7"/>
    <p:sldId id="818" r:id="rId8"/>
    <p:sldId id="840" r:id="rId9"/>
    <p:sldId id="836" r:id="rId10"/>
    <p:sldId id="842" r:id="rId11"/>
    <p:sldId id="833" r:id="rId12"/>
    <p:sldId id="841" r:id="rId13"/>
    <p:sldId id="843" r:id="rId14"/>
    <p:sldId id="844" r:id="rId15"/>
    <p:sldId id="845" r:id="rId16"/>
    <p:sldId id="846" r:id="rId17"/>
    <p:sldId id="848" r:id="rId18"/>
    <p:sldId id="847" r:id="rId19"/>
    <p:sldId id="850" r:id="rId20"/>
    <p:sldId id="852" r:id="rId21"/>
    <p:sldId id="853" r:id="rId22"/>
    <p:sldId id="851" r:id="rId23"/>
    <p:sldId id="854" r:id="rId24"/>
    <p:sldId id="855" r:id="rId25"/>
    <p:sldId id="856" r:id="rId26"/>
    <p:sldId id="849" r:id="rId27"/>
    <p:sldId id="857" r:id="rId28"/>
    <p:sldId id="858" r:id="rId29"/>
    <p:sldId id="859" r:id="rId30"/>
    <p:sldId id="838" r:id="rId31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842"/>
    <a:srgbClr val="AC1F79"/>
    <a:srgbClr val="D82CAA"/>
    <a:srgbClr val="000099"/>
    <a:srgbClr val="FFFFFF"/>
    <a:srgbClr val="A7FEFF"/>
    <a:srgbClr val="D5FDA9"/>
    <a:srgbClr val="FFFD78"/>
    <a:srgbClr val="FFD8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4" autoAdjust="0"/>
    <p:restoredTop sz="82021" autoAdjust="0"/>
  </p:normalViewPr>
  <p:slideViewPr>
    <p:cSldViewPr>
      <p:cViewPr>
        <p:scale>
          <a:sx n="59" d="100"/>
          <a:sy n="59" d="100"/>
        </p:scale>
        <p:origin x="1632" y="856"/>
      </p:cViewPr>
      <p:guideLst>
        <p:guide orient="horz" pos="1152"/>
        <p:guide pos="1824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What is the big problem with GACC?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36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8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0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77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8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6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6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04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0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6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What is the big problem with GACC?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What is the big problem with GACC?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5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5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CACC can be satisfied by choosing one</a:t>
            </a:r>
            <a:r>
              <a:rPr lang="en-US" baseline="0" dirty="0" smtClean="0"/>
              <a:t> of the nine pairs </a:t>
            </a:r>
          </a:p>
          <a:p>
            <a:r>
              <a:rPr lang="en-US" baseline="0" dirty="0" smtClean="0"/>
              <a:t>RACC can be satisfied by choosing one of the three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862" y="762000"/>
            <a:ext cx="91440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Logic Coverage:</a:t>
            </a:r>
            <a:b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5000" b="1" dirty="0" smtClean="0">
                <a:solidFill>
                  <a:srgbClr val="FFFF00"/>
                </a:solidFill>
              </a:rPr>
              <a:t>Ina</a:t>
            </a:r>
            <a:r>
              <a:rPr lang="en-US" sz="5000" b="1" dirty="0" smtClean="0">
                <a:solidFill>
                  <a:srgbClr val="FFFF00"/>
                </a:solidFill>
              </a:rPr>
              <a:t>ctive </a:t>
            </a:r>
            <a:r>
              <a:rPr lang="en-US" sz="5000" b="1" dirty="0" smtClean="0">
                <a:solidFill>
                  <a:srgbClr val="FFFF00"/>
                </a:solidFill>
              </a:rPr>
              <a:t>Clause Coverage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76"/>
            <a:ext cx="89154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dirty="0" smtClean="0"/>
              <a:t>RACC Leads to </a:t>
            </a:r>
            <a:br>
              <a:rPr lang="en-US" sz="3800" dirty="0" smtClean="0"/>
            </a:br>
            <a:r>
              <a:rPr lang="en-US" sz="3800" dirty="0" smtClean="0"/>
              <a:t>Infeasible Requirements</a:t>
            </a:r>
            <a:endParaRPr lang="en-US" sz="38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915400" cy="15416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If clauses are independent, there is no problem</a:t>
            </a:r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If clauses are dependent, some combination of clauses become infeasible</a:t>
            </a:r>
            <a:endParaRPr lang="en-US" sz="1800" dirty="0"/>
          </a:p>
        </p:txBody>
      </p:sp>
      <p:sp>
        <p:nvSpPr>
          <p:cNvPr id="5" name="Content Placeholder 22"/>
          <p:cNvSpPr txBox="1">
            <a:spLocks/>
          </p:cNvSpPr>
          <p:nvPr/>
        </p:nvSpPr>
        <p:spPr>
          <a:xfrm>
            <a:off x="152400" y="2562297"/>
            <a:ext cx="8915400" cy="391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95000"/>
              </a:lnSpc>
              <a:spcBef>
                <a:spcPts val="1000"/>
              </a:spcBef>
              <a:buNone/>
              <a:tabLst>
                <a:tab pos="3197225" algn="l"/>
              </a:tabLst>
            </a:pPr>
            <a:r>
              <a:rPr lang="en-US" sz="2200" b="0" dirty="0" smtClean="0"/>
              <a:t>Example</a:t>
            </a:r>
          </a:p>
          <a:p>
            <a:pPr marL="298450" lvl="1" indent="-298450" fontAlgn="auto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b="0" dirty="0" smtClean="0"/>
              <a:t>Constraints:</a:t>
            </a:r>
          </a:p>
          <a:p>
            <a:pPr marL="687388" lvl="2" indent="-300038" fontAlgn="auto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1800" b="0" dirty="0" smtClean="0"/>
              <a:t>A valve must be open in “operational” mode and closed in all other modes</a:t>
            </a:r>
          </a:p>
          <a:p>
            <a:pPr marL="687388" lvl="2" indent="-300038" fontAlgn="auto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1800" b="0" dirty="0" smtClean="0"/>
              <a:t>Mode cannot be in both “operational” and “standby” at the same time</a:t>
            </a:r>
          </a:p>
          <a:p>
            <a:pPr marL="298450" lvl="1" indent="-298450" fontAlgn="auto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b="0" dirty="0" smtClean="0"/>
              <a:t>Clauses:</a:t>
            </a:r>
          </a:p>
          <a:p>
            <a:pPr marL="687388" lvl="2" indent="-300038" fontAlgn="auto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1800" b="0" dirty="0" smtClean="0"/>
              <a:t>a = the valve is closed</a:t>
            </a:r>
          </a:p>
          <a:p>
            <a:pPr marL="687388" lvl="2" indent="-300038" fontAlgn="auto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1800" b="0" dirty="0" smtClean="0"/>
              <a:t>b = the system mode is operational</a:t>
            </a:r>
          </a:p>
          <a:p>
            <a:pPr marL="687388" lvl="2" indent="-300038" fontAlgn="auto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1800" b="0" dirty="0" smtClean="0"/>
              <a:t>c = the system mode is standby</a:t>
            </a:r>
            <a:endParaRPr lang="en-US" sz="2200" b="0" dirty="0" smtClean="0"/>
          </a:p>
          <a:p>
            <a:pPr marL="298450" lvl="1" indent="-298450" fontAlgn="auto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b="0" dirty="0"/>
          </a:p>
        </p:txBody>
      </p:sp>
      <p:sp>
        <p:nvSpPr>
          <p:cNvPr id="6" name="Content Placeholder 22"/>
          <p:cNvSpPr txBox="1">
            <a:spLocks/>
          </p:cNvSpPr>
          <p:nvPr/>
        </p:nvSpPr>
        <p:spPr>
          <a:xfrm>
            <a:off x="6123969" y="4724400"/>
            <a:ext cx="2105631" cy="1219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95000"/>
              </a:lnSpc>
              <a:spcBef>
                <a:spcPts val="1000"/>
              </a:spcBef>
              <a:buNone/>
              <a:tabLst>
                <a:tab pos="3197225" algn="l"/>
              </a:tabLst>
            </a:pPr>
            <a:r>
              <a:rPr lang="en-US" sz="2200" b="0" dirty="0" smtClean="0"/>
              <a:t>Constraints:</a:t>
            </a:r>
          </a:p>
          <a:p>
            <a:pPr marL="387350" lvl="2" indent="0" fontAlgn="auto">
              <a:lnSpc>
                <a:spcPct val="95000"/>
              </a:lnSpc>
              <a:spcBef>
                <a:spcPts val="500"/>
              </a:spcBef>
              <a:buNone/>
              <a:tabLst>
                <a:tab pos="3197225" algn="l"/>
              </a:tabLst>
            </a:pPr>
            <a:r>
              <a:rPr lang="en-US" altLang="en-US" sz="1800" b="0" dirty="0" smtClean="0">
                <a:cs typeface="Times New Roman" pitchFamily="18" charset="0"/>
              </a:rPr>
              <a:t>¬</a:t>
            </a:r>
            <a:r>
              <a:rPr lang="en-US" sz="1800" b="0" dirty="0" smtClean="0"/>
              <a:t>(a == b)</a:t>
            </a:r>
            <a:endParaRPr lang="en-US" sz="1800" b="0" dirty="0"/>
          </a:p>
          <a:p>
            <a:pPr marL="387350" lvl="2" indent="0" fontAlgn="auto">
              <a:lnSpc>
                <a:spcPct val="95000"/>
              </a:lnSpc>
              <a:spcBef>
                <a:spcPts val="500"/>
              </a:spcBef>
              <a:buNone/>
              <a:tabLst>
                <a:tab pos="3197225" algn="l"/>
              </a:tabLst>
            </a:pPr>
            <a:r>
              <a:rPr lang="en-US" altLang="en-US" sz="1800" b="0" dirty="0">
                <a:cs typeface="Times New Roman" pitchFamily="18" charset="0"/>
              </a:rPr>
              <a:t>¬</a:t>
            </a:r>
            <a:r>
              <a:rPr lang="en-US" sz="1800" b="0" dirty="0" smtClean="0"/>
              <a:t>(b </a:t>
            </a:r>
            <a:r>
              <a:rPr lang="en-US" altLang="en-US" sz="1800" dirty="0">
                <a:sym typeface="Symbol" pitchFamily="18" charset="2"/>
              </a:rPr>
              <a:t> </a:t>
            </a:r>
            <a:r>
              <a:rPr lang="en-US" sz="1800" b="0" dirty="0" smtClean="0"/>
              <a:t>c)</a:t>
            </a:r>
            <a:endParaRPr lang="en-US" sz="1800" b="0" dirty="0"/>
          </a:p>
          <a:p>
            <a:pPr marL="0" lvl="1" indent="0" fontAlgn="auto">
              <a:lnSpc>
                <a:spcPct val="95000"/>
              </a:lnSpc>
              <a:spcBef>
                <a:spcPts val="1000"/>
              </a:spcBef>
              <a:buNone/>
              <a:tabLst>
                <a:tab pos="3197225" algn="l"/>
              </a:tabLst>
            </a:pPr>
            <a:endParaRPr lang="en-US" sz="2200" b="0" dirty="0" smtClean="0"/>
          </a:p>
          <a:p>
            <a:pPr marL="0" lvl="1" indent="0" fontAlgn="auto">
              <a:lnSpc>
                <a:spcPct val="95000"/>
              </a:lnSpc>
              <a:spcBef>
                <a:spcPts val="1000"/>
              </a:spcBef>
              <a:buNone/>
              <a:tabLst>
                <a:tab pos="3197225" algn="l"/>
              </a:tabLst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4346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" y="1066800"/>
            <a:ext cx="8869680" cy="54102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89373"/>
              </p:ext>
            </p:extLst>
          </p:nvPr>
        </p:nvGraphicFramePr>
        <p:xfrm>
          <a:off x="762000" y="1600200"/>
          <a:ext cx="6629400" cy="35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527"/>
                <a:gridCol w="736600"/>
                <a:gridCol w="736600"/>
                <a:gridCol w="803564"/>
                <a:gridCol w="803564"/>
                <a:gridCol w="2678545"/>
              </a:tblGrid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Constraint violations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1,2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15" name="Content Placeholder 22"/>
          <p:cNvSpPr>
            <a:spLocks noGrp="1"/>
          </p:cNvSpPr>
          <p:nvPr>
            <p:ph idx="1"/>
          </p:nvPr>
        </p:nvSpPr>
        <p:spPr>
          <a:xfrm>
            <a:off x="457200" y="5410200"/>
            <a:ext cx="8458199" cy="9144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1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CACC: out of {1,2,3} x {5,6,7}, only (3,6) is feasible</a:t>
            </a:r>
          </a:p>
          <a:p>
            <a:pPr marL="231775" lvl="1" indent="-215900">
              <a:lnSpc>
                <a:spcPct val="90000"/>
              </a:lnSpc>
              <a:spcBef>
                <a:spcPts val="1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RACC: out of (1,5), (2,6), (3,7), none are feasible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CACC and RACC – Infeasible TRs</a:t>
            </a:r>
            <a:endParaRPr lang="en-US" sz="3600" dirty="0"/>
          </a:p>
        </p:txBody>
      </p:sp>
      <p:sp>
        <p:nvSpPr>
          <p:cNvPr id="19" name="Content Placeholder 22"/>
          <p:cNvSpPr txBox="1">
            <a:spLocks/>
          </p:cNvSpPr>
          <p:nvPr/>
        </p:nvSpPr>
        <p:spPr>
          <a:xfrm>
            <a:off x="5791200" y="1143000"/>
            <a:ext cx="324612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95000"/>
              </a:lnSpc>
              <a:spcBef>
                <a:spcPts val="1000"/>
              </a:spcBef>
              <a:buNone/>
              <a:tabLst>
                <a:tab pos="3197225" algn="l"/>
              </a:tabLst>
            </a:pPr>
            <a:r>
              <a:rPr lang="en-US" sz="2200" b="0" dirty="0" smtClean="0">
                <a:solidFill>
                  <a:schemeClr val="tx1"/>
                </a:solidFill>
              </a:rPr>
              <a:t>Constraints:  </a:t>
            </a:r>
            <a:r>
              <a:rPr lang="en-US" altLang="en-US" sz="1800" b="0" dirty="0" smtClean="0">
                <a:solidFill>
                  <a:schemeClr val="tx1"/>
                </a:solidFill>
                <a:cs typeface="Times New Roman" pitchFamily="18" charset="0"/>
              </a:rPr>
              <a:t>¬</a:t>
            </a:r>
            <a:r>
              <a:rPr lang="en-US" sz="1800" b="0" dirty="0" smtClean="0">
                <a:solidFill>
                  <a:schemeClr val="tx1"/>
                </a:solidFill>
              </a:rPr>
              <a:t>(a == b)</a:t>
            </a:r>
          </a:p>
          <a:p>
            <a:pPr marL="1893888" lvl="2" indent="0" fontAlgn="auto">
              <a:lnSpc>
                <a:spcPct val="95000"/>
              </a:lnSpc>
              <a:spcBef>
                <a:spcPts val="500"/>
              </a:spcBef>
              <a:buNone/>
              <a:tabLst>
                <a:tab pos="3197225" algn="l"/>
              </a:tabLst>
            </a:pPr>
            <a:r>
              <a:rPr lang="en-US" altLang="en-US" sz="1800" b="0" dirty="0" smtClean="0">
                <a:solidFill>
                  <a:schemeClr val="tx1"/>
                </a:solidFill>
                <a:cs typeface="Times New Roman" pitchFamily="18" charset="0"/>
              </a:rPr>
              <a:t>¬</a:t>
            </a:r>
            <a:r>
              <a:rPr lang="en-US" sz="1800" b="0" dirty="0" smtClean="0">
                <a:solidFill>
                  <a:schemeClr val="tx1"/>
                </a:solidFill>
              </a:rPr>
              <a:t>(b </a:t>
            </a:r>
            <a:r>
              <a:rPr lang="en-US" altLang="en-US" sz="180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sz="1800" b="0" dirty="0" smtClean="0">
                <a:solidFill>
                  <a:schemeClr val="tx1"/>
                </a:solidFill>
              </a:rPr>
              <a:t>c)</a:t>
            </a:r>
            <a:endParaRPr lang="en-US" sz="2200" b="0" dirty="0" smtClean="0">
              <a:solidFill>
                <a:schemeClr val="tx1"/>
              </a:solidFill>
            </a:endParaRPr>
          </a:p>
        </p:txBody>
      </p:sp>
      <p:sp>
        <p:nvSpPr>
          <p:cNvPr id="24" name="Content Placeholder 22"/>
          <p:cNvSpPr txBox="1">
            <a:spLocks/>
          </p:cNvSpPr>
          <p:nvPr/>
        </p:nvSpPr>
        <p:spPr>
          <a:xfrm>
            <a:off x="304800" y="11430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  <a:cs typeface="Times New Roman" pitchFamily="18" charset="0"/>
              </a:rPr>
              <a:t>(b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c)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3800" smtClean="0"/>
              <a:t>Inactive </a:t>
            </a:r>
            <a:r>
              <a:rPr lang="en-US" sz="3800" dirty="0" smtClean="0"/>
              <a:t>Clause </a:t>
            </a:r>
            <a:r>
              <a:rPr lang="en-US" sz="3800" smtClean="0"/>
              <a:t>Coverage </a:t>
            </a:r>
            <a:r>
              <a:rPr lang="en-US" sz="3800" smtClean="0"/>
              <a:t>(ICC</a:t>
            </a:r>
            <a:r>
              <a:rPr lang="en-US" sz="3800" dirty="0" smtClean="0"/>
              <a:t>)</a:t>
            </a:r>
            <a:endParaRPr lang="en-US" sz="38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82662"/>
            <a:ext cx="8915400" cy="5722938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000" dirty="0" smtClean="0">
                <a:solidFill>
                  <a:srgbClr val="FFFF00"/>
                </a:solidFill>
              </a:rPr>
              <a:t>ACC</a:t>
            </a:r>
            <a:r>
              <a:rPr lang="en-US" sz="2000" dirty="0" smtClean="0"/>
              <a:t> ensures that “major” clauses </a:t>
            </a:r>
            <a:r>
              <a:rPr lang="en-US" sz="2000" dirty="0" smtClean="0">
                <a:solidFill>
                  <a:srgbClr val="FFFF00"/>
                </a:solidFill>
              </a:rPr>
              <a:t>do affect </a:t>
            </a:r>
            <a:r>
              <a:rPr lang="en-US" sz="2000" dirty="0" smtClean="0"/>
              <a:t>the predicates</a:t>
            </a:r>
          </a:p>
          <a:p>
            <a:pPr marL="231775" lvl="1" indent="-215900">
              <a:spcBef>
                <a:spcPts val="1000"/>
              </a:spcBef>
            </a:pPr>
            <a:r>
              <a:rPr lang="en-US" sz="2000" dirty="0" smtClean="0">
                <a:solidFill>
                  <a:srgbClr val="FFFF00"/>
                </a:solidFill>
              </a:rPr>
              <a:t>ICC</a:t>
            </a:r>
            <a:r>
              <a:rPr lang="en-US" sz="2000" dirty="0" smtClean="0"/>
              <a:t> ensures that “major” clauses </a:t>
            </a:r>
            <a:r>
              <a:rPr lang="en-US" sz="2000" dirty="0" smtClean="0">
                <a:solidFill>
                  <a:srgbClr val="FFFF00"/>
                </a:solidFill>
              </a:rPr>
              <a:t>do not affect </a:t>
            </a:r>
            <a:r>
              <a:rPr lang="en-US" sz="2000" dirty="0" smtClean="0"/>
              <a:t>the predicates</a:t>
            </a:r>
          </a:p>
          <a:p>
            <a:pPr marL="231775" lvl="1" indent="-215900">
              <a:spcBef>
                <a:spcPts val="1000"/>
              </a:spcBef>
            </a:pPr>
            <a:endParaRPr lang="en-US" sz="2000" dirty="0"/>
          </a:p>
          <a:p>
            <a:pPr marL="231775" lvl="1" indent="-215900">
              <a:spcBef>
                <a:spcPts val="1000"/>
              </a:spcBef>
            </a:pPr>
            <a:endParaRPr lang="en-US" sz="2000" dirty="0" smtClean="0"/>
          </a:p>
          <a:p>
            <a:pPr marL="231775" lvl="1" indent="-215900">
              <a:spcBef>
                <a:spcPts val="1000"/>
              </a:spcBef>
            </a:pPr>
            <a:endParaRPr lang="en-US" sz="2000" dirty="0" smtClean="0"/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000" dirty="0" smtClean="0"/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000" dirty="0" smtClean="0"/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1200" dirty="0" smtClean="0"/>
          </a:p>
          <a:p>
            <a:pPr marL="231775" lvl="1" indent="-215900">
              <a:spcBef>
                <a:spcPts val="1700"/>
              </a:spcBef>
            </a:pPr>
            <a:endParaRPr lang="en-US" sz="1200" dirty="0" smtClean="0"/>
          </a:p>
          <a:p>
            <a:pPr marL="231775" lvl="1" indent="-215900">
              <a:spcBef>
                <a:spcPts val="1700"/>
              </a:spcBef>
            </a:pPr>
            <a:r>
              <a:rPr lang="en-US" sz="2000" dirty="0" smtClean="0"/>
              <a:t>Also </a:t>
            </a:r>
            <a:r>
              <a:rPr lang="en-US" sz="2000" dirty="0"/>
              <a:t>known as “Reinforced Condition/Decision Coverage” (RCDC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1905000"/>
            <a:ext cx="8262938" cy="3408625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Inactive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(ICC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)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: For each p in P and each major clause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in Cp, choose minor clauses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j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, j != </a:t>
            </a:r>
            <a:r>
              <a:rPr lang="en-US" sz="2200" b="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, so that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does not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determine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p. </a:t>
            </a:r>
            <a:endParaRPr lang="en-US" sz="2200" b="0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  <a:p>
            <a:pPr marL="74613">
              <a:spcBef>
                <a:spcPct val="50000"/>
              </a:spcBef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TR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has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four requirements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  <a:endParaRPr lang="en-US" sz="2200" b="0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  <a:p>
            <a:pPr marL="752475" indent="-344488">
              <a:spcBef>
                <a:spcPct val="50000"/>
              </a:spcBef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true with p true,</a:t>
            </a:r>
          </a:p>
          <a:p>
            <a:pPr marL="752475" indent="-344488">
              <a:spcBef>
                <a:spcPts val="700"/>
              </a:spcBef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 with p true,</a:t>
            </a:r>
          </a:p>
          <a:p>
            <a:pPr marL="752475" indent="-344488">
              <a:spcBef>
                <a:spcPts val="700"/>
              </a:spcBef>
              <a:buFontTx/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true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with p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false,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  <a:p>
            <a:pPr marL="752475" indent="-344488">
              <a:spcBef>
                <a:spcPts val="700"/>
              </a:spcBef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with p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ICC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85322"/>
              </p:ext>
            </p:extLst>
          </p:nvPr>
        </p:nvGraphicFramePr>
        <p:xfrm>
          <a:off x="457200" y="1630680"/>
          <a:ext cx="5318760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/>
                <a:gridCol w="606696"/>
                <a:gridCol w="612504"/>
                <a:gridCol w="609600"/>
                <a:gridCol w="609600"/>
                <a:gridCol w="685800"/>
                <a:gridCol w="685800"/>
                <a:gridCol w="68580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b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6400800" y="248412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72200" y="3429000"/>
            <a:ext cx="24879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2"/>
          <p:cNvSpPr txBox="1">
            <a:spLocks/>
          </p:cNvSpPr>
          <p:nvPr/>
        </p:nvSpPr>
        <p:spPr>
          <a:xfrm>
            <a:off x="6096000" y="1983378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T</a:t>
            </a:r>
            <a:r>
              <a:rPr lang="en-US" sz="2000" dirty="0" smtClean="0">
                <a:solidFill>
                  <a:schemeClr val="tx1"/>
                </a:solidFill>
              </a:rPr>
              <a:t>,  </a:t>
            </a:r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1" name="Content Placeholder 22"/>
          <p:cNvSpPr txBox="1">
            <a:spLocks/>
          </p:cNvSpPr>
          <p:nvPr/>
        </p:nvSpPr>
        <p:spPr>
          <a:xfrm>
            <a:off x="8120743" y="248412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2, 5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4, 7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5" name="Content Placeholder 22"/>
          <p:cNvSpPr txBox="1">
            <a:spLocks/>
          </p:cNvSpPr>
          <p:nvPr/>
        </p:nvSpPr>
        <p:spPr>
          <a:xfrm>
            <a:off x="6400800" y="4082142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6" name="Content Placeholder 22"/>
          <p:cNvSpPr txBox="1">
            <a:spLocks/>
          </p:cNvSpPr>
          <p:nvPr/>
        </p:nvSpPr>
        <p:spPr>
          <a:xfrm>
            <a:off x="6096000" y="35814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F</a:t>
            </a:r>
            <a:r>
              <a:rPr lang="en-US" sz="2000" dirty="0" smtClean="0">
                <a:solidFill>
                  <a:schemeClr val="tx1"/>
                </a:solidFill>
              </a:rPr>
              <a:t>,  </a:t>
            </a:r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7" name="Content Placeholder 22"/>
          <p:cNvSpPr txBox="1">
            <a:spLocks/>
          </p:cNvSpPr>
          <p:nvPr/>
        </p:nvSpPr>
        <p:spPr>
          <a:xfrm>
            <a:off x="8120743" y="4082142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1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86277" y="2062480"/>
            <a:ext cx="3117669" cy="408432"/>
            <a:chOff x="1886277" y="2062480"/>
            <a:chExt cx="3117669" cy="408432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127248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886277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455306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886277" y="2955108"/>
            <a:ext cx="3117669" cy="408432"/>
            <a:chOff x="1886277" y="2062480"/>
            <a:chExt cx="3117669" cy="408432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127248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886277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455306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82" name="Content Placeholder 22"/>
          <p:cNvSpPr txBox="1">
            <a:spLocks/>
          </p:cNvSpPr>
          <p:nvPr/>
        </p:nvSpPr>
        <p:spPr>
          <a:xfrm>
            <a:off x="521969" y="5638800"/>
            <a:ext cx="8241031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>
                <a:solidFill>
                  <a:schemeClr val="tx1"/>
                </a:solidFill>
              </a:rPr>
              <a:t>Do the minor clauses have to have the same values when the major clause is true and false?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886277" y="2519680"/>
            <a:ext cx="3117669" cy="408432"/>
            <a:chOff x="1886277" y="2062480"/>
            <a:chExt cx="3117669" cy="408432"/>
          </a:xfrm>
        </p:grpSpPr>
        <p:sp>
          <p:nvSpPr>
            <p:cNvPr id="84" name="Rectangle 83"/>
            <p:cNvSpPr/>
            <p:nvPr/>
          </p:nvSpPr>
          <p:spPr bwMode="auto">
            <a:xfrm>
              <a:off x="3127248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86277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4455306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886277" y="3825966"/>
            <a:ext cx="3117669" cy="408432"/>
            <a:chOff x="1886277" y="2062480"/>
            <a:chExt cx="3117669" cy="408432"/>
          </a:xfrm>
        </p:grpSpPr>
        <p:sp>
          <p:nvSpPr>
            <p:cNvPr id="88" name="Rectangle 87"/>
            <p:cNvSpPr/>
            <p:nvPr/>
          </p:nvSpPr>
          <p:spPr bwMode="auto">
            <a:xfrm>
              <a:off x="3127248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886277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455306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886277" y="3390537"/>
            <a:ext cx="3117669" cy="408432"/>
            <a:chOff x="1886277" y="2062480"/>
            <a:chExt cx="3117669" cy="408432"/>
          </a:xfrm>
        </p:grpSpPr>
        <p:sp>
          <p:nvSpPr>
            <p:cNvPr id="92" name="Rectangle 91"/>
            <p:cNvSpPr/>
            <p:nvPr/>
          </p:nvSpPr>
          <p:spPr bwMode="auto">
            <a:xfrm>
              <a:off x="3127248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86277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4455306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86277" y="4696823"/>
            <a:ext cx="3117669" cy="408432"/>
            <a:chOff x="1886277" y="2062480"/>
            <a:chExt cx="3117669" cy="408432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7248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886277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4455306" y="2062480"/>
              <a:ext cx="548640" cy="408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31089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696788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/>
      <p:bldP spid="55" grpId="0"/>
      <p:bldP spid="56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General Inactive </a:t>
            </a:r>
            <a:r>
              <a:rPr lang="en-US" sz="3600" dirty="0" smtClean="0"/>
              <a:t>Clause Coverage </a:t>
            </a:r>
            <a:r>
              <a:rPr lang="en-US" sz="3600" dirty="0" smtClean="0"/>
              <a:t>(GICC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262938" cy="3536866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General Inactive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(GICC)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</a:t>
            </a:r>
          </a:p>
          <a:p>
            <a:pPr marL="74613">
              <a:spcBef>
                <a:spcPct val="50000"/>
              </a:spcBef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clause 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in predicate p, choose minor clauses such that c does not determine p</a:t>
            </a:r>
          </a:p>
          <a:p>
            <a:pPr marL="752475" indent="-344488">
              <a:spcBef>
                <a:spcPct val="50000"/>
              </a:spcBef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true with p true,</a:t>
            </a:r>
          </a:p>
          <a:p>
            <a:pPr marL="752475" indent="-344488">
              <a:spcBef>
                <a:spcPts val="700"/>
              </a:spcBef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 with p true,</a:t>
            </a:r>
          </a:p>
          <a:p>
            <a:pPr marL="752475" indent="-344488">
              <a:spcBef>
                <a:spcPts val="700"/>
              </a:spcBef>
              <a:buFontTx/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true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with p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false,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  <a:p>
            <a:pPr marL="752475" indent="-344488">
              <a:spcBef>
                <a:spcPts val="700"/>
              </a:spcBef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with p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</a:t>
            </a:r>
          </a:p>
          <a:p>
            <a:pPr marL="63500">
              <a:spcBef>
                <a:spcPts val="1000"/>
              </a:spcBef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Minor clause may differ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GICC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57200" y="1630680"/>
          <a:ext cx="5318760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/>
                <a:gridCol w="606696"/>
                <a:gridCol w="612504"/>
                <a:gridCol w="609600"/>
                <a:gridCol w="609600"/>
                <a:gridCol w="685800"/>
                <a:gridCol w="685800"/>
                <a:gridCol w="68580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b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6400800" y="22098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55029" y="3886200"/>
            <a:ext cx="288417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2"/>
          <p:cNvSpPr txBox="1">
            <a:spLocks/>
          </p:cNvSpPr>
          <p:nvPr/>
        </p:nvSpPr>
        <p:spPr>
          <a:xfrm>
            <a:off x="6096000" y="17526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T</a:t>
            </a:r>
            <a:r>
              <a:rPr lang="en-US" sz="2000" dirty="0" smtClean="0">
                <a:solidFill>
                  <a:schemeClr val="tx1"/>
                </a:solidFill>
              </a:rPr>
              <a:t>,  </a:t>
            </a:r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1" name="Content Placeholder 22"/>
          <p:cNvSpPr txBox="1">
            <a:spLocks/>
          </p:cNvSpPr>
          <p:nvPr/>
        </p:nvSpPr>
        <p:spPr>
          <a:xfrm>
            <a:off x="8120743" y="22098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2, 5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4, 7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5" name="Content Placeholder 22"/>
          <p:cNvSpPr txBox="1">
            <a:spLocks/>
          </p:cNvSpPr>
          <p:nvPr/>
        </p:nvSpPr>
        <p:spPr>
          <a:xfrm>
            <a:off x="6400800" y="44196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6" name="Content Placeholder 22"/>
          <p:cNvSpPr txBox="1">
            <a:spLocks/>
          </p:cNvSpPr>
          <p:nvPr/>
        </p:nvSpPr>
        <p:spPr>
          <a:xfrm>
            <a:off x="6096000" y="39624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F</a:t>
            </a:r>
            <a:r>
              <a:rPr lang="en-US" sz="2000" dirty="0" smtClean="0">
                <a:solidFill>
                  <a:schemeClr val="tx1"/>
                </a:solidFill>
              </a:rPr>
              <a:t>,  </a:t>
            </a:r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7" name="Content Placeholder 22"/>
          <p:cNvSpPr txBox="1">
            <a:spLocks/>
          </p:cNvSpPr>
          <p:nvPr/>
        </p:nvSpPr>
        <p:spPr>
          <a:xfrm>
            <a:off x="8120743" y="44196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1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0" name="Content Placeholder 22"/>
          <p:cNvSpPr txBox="1">
            <a:spLocks/>
          </p:cNvSpPr>
          <p:nvPr/>
        </p:nvSpPr>
        <p:spPr>
          <a:xfrm>
            <a:off x="5867400" y="300228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(2,4), (2,7), (5,4), (5,7)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41" name="Content Placeholder 22"/>
          <p:cNvSpPr txBox="1">
            <a:spLocks/>
          </p:cNvSpPr>
          <p:nvPr/>
        </p:nvSpPr>
        <p:spPr>
          <a:xfrm>
            <a:off x="5867400" y="518160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(1,3)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1089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96788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/>
      <p:bldP spid="55" grpId="0"/>
      <p:bldP spid="56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GICC Example (exercise)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57200" y="1630680"/>
          <a:ext cx="5318760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/>
                <a:gridCol w="606696"/>
                <a:gridCol w="612504"/>
                <a:gridCol w="609600"/>
                <a:gridCol w="609600"/>
                <a:gridCol w="685800"/>
                <a:gridCol w="685800"/>
                <a:gridCol w="68580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6400800" y="22098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55029" y="3886200"/>
            <a:ext cx="288417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2"/>
          <p:cNvSpPr txBox="1">
            <a:spLocks/>
          </p:cNvSpPr>
          <p:nvPr/>
        </p:nvSpPr>
        <p:spPr>
          <a:xfrm>
            <a:off x="6096000" y="17526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T</a:t>
            </a:r>
            <a:r>
              <a:rPr lang="en-US" sz="2000" dirty="0" smtClean="0">
                <a:solidFill>
                  <a:schemeClr val="tx1"/>
                </a:solidFill>
              </a:rPr>
              <a:t>,  p</a:t>
            </a:r>
            <a:r>
              <a:rPr lang="en-US" sz="200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1" name="Content Placeholder 22"/>
          <p:cNvSpPr txBox="1">
            <a:spLocks/>
          </p:cNvSpPr>
          <p:nvPr/>
        </p:nvSpPr>
        <p:spPr>
          <a:xfrm>
            <a:off x="8120743" y="22098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4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8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5" name="Content Placeholder 22"/>
          <p:cNvSpPr txBox="1">
            <a:spLocks/>
          </p:cNvSpPr>
          <p:nvPr/>
        </p:nvSpPr>
        <p:spPr>
          <a:xfrm>
            <a:off x="6400800" y="44196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6" name="Content Placeholder 22"/>
          <p:cNvSpPr txBox="1">
            <a:spLocks/>
          </p:cNvSpPr>
          <p:nvPr/>
        </p:nvSpPr>
        <p:spPr>
          <a:xfrm>
            <a:off x="6096000" y="39624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F</a:t>
            </a:r>
            <a:r>
              <a:rPr lang="en-US" sz="2000" dirty="0" smtClean="0">
                <a:solidFill>
                  <a:schemeClr val="tx1"/>
                </a:solidFill>
              </a:rPr>
              <a:t>,  p</a:t>
            </a:r>
            <a:r>
              <a:rPr lang="en-US" sz="200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7" name="Content Placeholder 22"/>
          <p:cNvSpPr txBox="1">
            <a:spLocks/>
          </p:cNvSpPr>
          <p:nvPr/>
        </p:nvSpPr>
        <p:spPr>
          <a:xfrm>
            <a:off x="8120743" y="44196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-</a:t>
            </a:r>
            <a:endParaRPr lang="en-US" altLang="en-US" sz="2000" b="0" dirty="0" smtClean="0">
              <a:solidFill>
                <a:schemeClr val="tx1"/>
              </a:solidFill>
            </a:endParaRP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-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0" name="Content Placeholder 22"/>
          <p:cNvSpPr txBox="1">
            <a:spLocks/>
          </p:cNvSpPr>
          <p:nvPr/>
        </p:nvSpPr>
        <p:spPr>
          <a:xfrm>
            <a:off x="5867400" y="300228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(4,8)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41" name="Content Placeholder 22"/>
          <p:cNvSpPr txBox="1">
            <a:spLocks/>
          </p:cNvSpPr>
          <p:nvPr/>
        </p:nvSpPr>
        <p:spPr>
          <a:xfrm>
            <a:off x="5867400" y="518160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No feasible pairs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1089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96788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1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GICC Example (exercise)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57200" y="1630680"/>
          <a:ext cx="5318760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/>
                <a:gridCol w="606696"/>
                <a:gridCol w="612504"/>
                <a:gridCol w="609600"/>
                <a:gridCol w="609600"/>
                <a:gridCol w="685800"/>
                <a:gridCol w="685800"/>
                <a:gridCol w="68580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c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6400800" y="22098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c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55029" y="3886200"/>
            <a:ext cx="288417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2"/>
          <p:cNvSpPr txBox="1">
            <a:spLocks/>
          </p:cNvSpPr>
          <p:nvPr/>
        </p:nvSpPr>
        <p:spPr>
          <a:xfrm>
            <a:off x="6096000" y="17526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T</a:t>
            </a:r>
            <a:r>
              <a:rPr lang="en-US" sz="2000" dirty="0" smtClean="0">
                <a:solidFill>
                  <a:schemeClr val="tx1"/>
                </a:solidFill>
              </a:rPr>
              <a:t>,  p</a:t>
            </a:r>
            <a:r>
              <a:rPr lang="en-US" sz="2000" baseline="-25000" dirty="0" smtClean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1" name="Content Placeholder 22"/>
          <p:cNvSpPr txBox="1">
            <a:spLocks/>
          </p:cNvSpPr>
          <p:nvPr/>
        </p:nvSpPr>
        <p:spPr>
          <a:xfrm>
            <a:off x="8120743" y="22098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7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8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5" name="Content Placeholder 22"/>
          <p:cNvSpPr txBox="1">
            <a:spLocks/>
          </p:cNvSpPr>
          <p:nvPr/>
        </p:nvSpPr>
        <p:spPr>
          <a:xfrm>
            <a:off x="6400800" y="44196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c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6" name="Content Placeholder 22"/>
          <p:cNvSpPr txBox="1">
            <a:spLocks/>
          </p:cNvSpPr>
          <p:nvPr/>
        </p:nvSpPr>
        <p:spPr>
          <a:xfrm>
            <a:off x="6096000" y="39624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F</a:t>
            </a:r>
            <a:r>
              <a:rPr lang="en-US" sz="2000" dirty="0" smtClean="0">
                <a:solidFill>
                  <a:schemeClr val="tx1"/>
                </a:solidFill>
              </a:rPr>
              <a:t>,  p</a:t>
            </a:r>
            <a:r>
              <a:rPr lang="en-US" sz="2000" baseline="-25000" dirty="0" smtClean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7" name="Content Placeholder 22"/>
          <p:cNvSpPr txBox="1">
            <a:spLocks/>
          </p:cNvSpPr>
          <p:nvPr/>
        </p:nvSpPr>
        <p:spPr>
          <a:xfrm>
            <a:off x="8120743" y="44196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-</a:t>
            </a:r>
            <a:endParaRPr lang="en-US" altLang="en-US" sz="2000" b="0" dirty="0" smtClean="0">
              <a:solidFill>
                <a:schemeClr val="tx1"/>
              </a:solidFill>
            </a:endParaRP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-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0" name="Content Placeholder 22"/>
          <p:cNvSpPr txBox="1">
            <a:spLocks/>
          </p:cNvSpPr>
          <p:nvPr/>
        </p:nvSpPr>
        <p:spPr>
          <a:xfrm>
            <a:off x="5867400" y="300228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(7,8)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41" name="Content Placeholder 22"/>
          <p:cNvSpPr txBox="1">
            <a:spLocks/>
          </p:cNvSpPr>
          <p:nvPr/>
        </p:nvSpPr>
        <p:spPr>
          <a:xfrm>
            <a:off x="5867400" y="518160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No feasible pairs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1089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96788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7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Restricted Inactive </a:t>
            </a:r>
            <a:r>
              <a:rPr lang="en-US" sz="3600" dirty="0" smtClean="0"/>
              <a:t>Clause Coverage </a:t>
            </a:r>
            <a:r>
              <a:rPr lang="en-US" sz="3600" dirty="0" smtClean="0"/>
              <a:t>(RICC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262938" cy="3536866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Restricted Inactive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(RICC)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</a:t>
            </a:r>
          </a:p>
          <a:p>
            <a:pPr marL="74613">
              <a:spcBef>
                <a:spcPct val="50000"/>
              </a:spcBef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clause 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in predicate p, choose minor clauses such that c does not determine p</a:t>
            </a:r>
          </a:p>
          <a:p>
            <a:pPr marL="752475" indent="-344488">
              <a:spcBef>
                <a:spcPct val="50000"/>
              </a:spcBef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true with p true,</a:t>
            </a:r>
          </a:p>
          <a:p>
            <a:pPr marL="752475" indent="-344488">
              <a:spcBef>
                <a:spcPts val="700"/>
              </a:spcBef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 with p true,</a:t>
            </a:r>
          </a:p>
          <a:p>
            <a:pPr marL="752475" indent="-344488">
              <a:spcBef>
                <a:spcPts val="700"/>
              </a:spcBef>
              <a:buFontTx/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true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with p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false,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  <a:p>
            <a:pPr marL="752475" indent="-344488">
              <a:spcBef>
                <a:spcPts val="700"/>
              </a:spcBef>
              <a:buAutoNum type="arabicParenBoth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evaluates to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with p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false</a:t>
            </a:r>
          </a:p>
          <a:p>
            <a:pPr marL="63500">
              <a:spcBef>
                <a:spcPts val="1000"/>
              </a:spcBef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Minor clause must be the same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RICC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57200" y="1630680"/>
          <a:ext cx="5318760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/>
                <a:gridCol w="606696"/>
                <a:gridCol w="612504"/>
                <a:gridCol w="609600"/>
                <a:gridCol w="609600"/>
                <a:gridCol w="685800"/>
                <a:gridCol w="685800"/>
                <a:gridCol w="68580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b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6400800" y="22098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55029" y="3886200"/>
            <a:ext cx="288417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2"/>
          <p:cNvSpPr txBox="1">
            <a:spLocks/>
          </p:cNvSpPr>
          <p:nvPr/>
        </p:nvSpPr>
        <p:spPr>
          <a:xfrm>
            <a:off x="6096000" y="17526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T</a:t>
            </a:r>
            <a:r>
              <a:rPr lang="en-US" sz="2000" dirty="0" smtClean="0">
                <a:solidFill>
                  <a:schemeClr val="tx1"/>
                </a:solidFill>
              </a:rPr>
              <a:t>,  </a:t>
            </a:r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1" name="Content Placeholder 22"/>
          <p:cNvSpPr txBox="1">
            <a:spLocks/>
          </p:cNvSpPr>
          <p:nvPr/>
        </p:nvSpPr>
        <p:spPr>
          <a:xfrm>
            <a:off x="8120743" y="22098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2, 5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4, 7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5" name="Content Placeholder 22"/>
          <p:cNvSpPr txBox="1">
            <a:spLocks/>
          </p:cNvSpPr>
          <p:nvPr/>
        </p:nvSpPr>
        <p:spPr>
          <a:xfrm>
            <a:off x="6400800" y="44196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6" name="Content Placeholder 22"/>
          <p:cNvSpPr txBox="1">
            <a:spLocks/>
          </p:cNvSpPr>
          <p:nvPr/>
        </p:nvSpPr>
        <p:spPr>
          <a:xfrm>
            <a:off x="6096000" y="39624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F</a:t>
            </a:r>
            <a:r>
              <a:rPr lang="en-US" sz="2000" dirty="0" smtClean="0">
                <a:solidFill>
                  <a:schemeClr val="tx1"/>
                </a:solidFill>
              </a:rPr>
              <a:t>,  </a:t>
            </a:r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7" name="Content Placeholder 22"/>
          <p:cNvSpPr txBox="1">
            <a:spLocks/>
          </p:cNvSpPr>
          <p:nvPr/>
        </p:nvSpPr>
        <p:spPr>
          <a:xfrm>
            <a:off x="8120743" y="44196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1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0" name="Content Placeholder 22"/>
          <p:cNvSpPr txBox="1">
            <a:spLocks/>
          </p:cNvSpPr>
          <p:nvPr/>
        </p:nvSpPr>
        <p:spPr>
          <a:xfrm>
            <a:off x="5867400" y="300228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(2,4), (2,7), (5,4), (5,7)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41" name="Content Placeholder 22"/>
          <p:cNvSpPr txBox="1">
            <a:spLocks/>
          </p:cNvSpPr>
          <p:nvPr/>
        </p:nvSpPr>
        <p:spPr>
          <a:xfrm>
            <a:off x="5867400" y="518160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(1,3)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1089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96788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 txBox="1">
            <a:spLocks/>
          </p:cNvSpPr>
          <p:nvPr/>
        </p:nvSpPr>
        <p:spPr>
          <a:xfrm>
            <a:off x="489858" y="5715000"/>
            <a:ext cx="3929742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b="0" dirty="0" smtClean="0">
                <a:solidFill>
                  <a:schemeClr val="tx1"/>
                </a:solidFill>
              </a:rPr>
              <a:t>Minor clause(s): a, c</a:t>
            </a:r>
            <a:endParaRPr lang="en-US" altLang="en-US" sz="2200" b="0" dirty="0" smtClean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34589" y="2487168"/>
            <a:ext cx="1713411" cy="1301061"/>
            <a:chOff x="1334589" y="2487168"/>
            <a:chExt cx="1713411" cy="1301061"/>
          </a:xfrm>
        </p:grpSpPr>
        <p:grpSp>
          <p:nvGrpSpPr>
            <p:cNvPr id="21" name="Group 20"/>
            <p:cNvGrpSpPr/>
            <p:nvPr/>
          </p:nvGrpSpPr>
          <p:grpSpPr>
            <a:xfrm>
              <a:off x="1334589" y="2487168"/>
              <a:ext cx="1713411" cy="408432"/>
              <a:chOff x="1886277" y="2062480"/>
              <a:chExt cx="1713411" cy="408432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3051048" y="2062480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1886277" y="2062480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34589" y="3379797"/>
              <a:ext cx="1713411" cy="408432"/>
              <a:chOff x="1886277" y="2062480"/>
              <a:chExt cx="1713411" cy="408432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3051048" y="2062480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1886277" y="2062480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 bwMode="auto">
          <a:xfrm>
            <a:off x="5907024" y="3346704"/>
            <a:ext cx="694944" cy="346364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669024" y="3346704"/>
            <a:ext cx="694944" cy="346364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334589" y="2514600"/>
            <a:ext cx="1713411" cy="2579914"/>
            <a:chOff x="1334589" y="1208315"/>
            <a:chExt cx="1713411" cy="2579914"/>
          </a:xfrm>
        </p:grpSpPr>
        <p:grpSp>
          <p:nvGrpSpPr>
            <p:cNvPr id="33" name="Group 32"/>
            <p:cNvGrpSpPr/>
            <p:nvPr/>
          </p:nvGrpSpPr>
          <p:grpSpPr>
            <a:xfrm>
              <a:off x="1334589" y="1208315"/>
              <a:ext cx="1713411" cy="408432"/>
              <a:chOff x="1886277" y="783627"/>
              <a:chExt cx="1713411" cy="408432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3051048" y="783627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886277" y="783627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334589" y="3379797"/>
              <a:ext cx="1713411" cy="408432"/>
              <a:chOff x="1886277" y="2062480"/>
              <a:chExt cx="1713411" cy="408432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3051048" y="2062480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1886277" y="2062480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6665594" y="3339689"/>
            <a:ext cx="731520" cy="408432"/>
            <a:chOff x="6758178" y="5954268"/>
            <a:chExt cx="731520" cy="40843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 bwMode="auto">
          <a:xfrm>
            <a:off x="7431024" y="3346704"/>
            <a:ext cx="694944" cy="346364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334589" y="3352800"/>
            <a:ext cx="1713411" cy="870857"/>
            <a:chOff x="1334589" y="2024743"/>
            <a:chExt cx="1713411" cy="870857"/>
          </a:xfrm>
        </p:grpSpPr>
        <p:grpSp>
          <p:nvGrpSpPr>
            <p:cNvPr id="49" name="Group 48"/>
            <p:cNvGrpSpPr/>
            <p:nvPr/>
          </p:nvGrpSpPr>
          <p:grpSpPr>
            <a:xfrm>
              <a:off x="1334589" y="2487168"/>
              <a:ext cx="1713411" cy="408432"/>
              <a:chOff x="1886277" y="2062480"/>
              <a:chExt cx="1713411" cy="408432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3051048" y="2062480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1886277" y="2062480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334589" y="2024743"/>
              <a:ext cx="1713411" cy="408432"/>
              <a:chOff x="1886277" y="707426"/>
              <a:chExt cx="1713411" cy="408432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3051048" y="707426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886277" y="707426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7427594" y="3339689"/>
            <a:ext cx="731520" cy="408432"/>
            <a:chOff x="6758178" y="5954268"/>
            <a:chExt cx="731520" cy="408432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 bwMode="auto">
          <a:xfrm>
            <a:off x="8149481" y="3346704"/>
            <a:ext cx="694944" cy="346364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334589" y="3810000"/>
            <a:ext cx="1713411" cy="1295400"/>
            <a:chOff x="1334589" y="2024743"/>
            <a:chExt cx="1713411" cy="1295400"/>
          </a:xfrm>
        </p:grpSpPr>
        <p:grpSp>
          <p:nvGrpSpPr>
            <p:cNvPr id="66" name="Group 65"/>
            <p:cNvGrpSpPr/>
            <p:nvPr/>
          </p:nvGrpSpPr>
          <p:grpSpPr>
            <a:xfrm>
              <a:off x="1334589" y="2911711"/>
              <a:ext cx="1713411" cy="408432"/>
              <a:chOff x="1886277" y="2487023"/>
              <a:chExt cx="1713411" cy="408432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3051048" y="2487023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1886277" y="2487023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334589" y="2024743"/>
              <a:ext cx="1713411" cy="408432"/>
              <a:chOff x="1886277" y="707426"/>
              <a:chExt cx="1713411" cy="408432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3051048" y="707426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1886277" y="707426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  <p:sp>
        <p:nvSpPr>
          <p:cNvPr id="72" name="Rectangle 71"/>
          <p:cNvSpPr/>
          <p:nvPr/>
        </p:nvSpPr>
        <p:spPr bwMode="auto">
          <a:xfrm>
            <a:off x="5907024" y="5523847"/>
            <a:ext cx="694944" cy="346364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334589" y="2090057"/>
            <a:ext cx="1713411" cy="1295400"/>
            <a:chOff x="1334589" y="2024743"/>
            <a:chExt cx="1713411" cy="1295400"/>
          </a:xfrm>
        </p:grpSpPr>
        <p:grpSp>
          <p:nvGrpSpPr>
            <p:cNvPr id="74" name="Group 73"/>
            <p:cNvGrpSpPr/>
            <p:nvPr/>
          </p:nvGrpSpPr>
          <p:grpSpPr>
            <a:xfrm>
              <a:off x="1334589" y="2911711"/>
              <a:ext cx="1713411" cy="408432"/>
              <a:chOff x="1886277" y="2487023"/>
              <a:chExt cx="1713411" cy="408432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3051048" y="2487023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1886277" y="2487023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334589" y="2024743"/>
              <a:ext cx="1713411" cy="408432"/>
              <a:chOff x="1886277" y="707426"/>
              <a:chExt cx="1713411" cy="408432"/>
            </a:xfrm>
          </p:grpSpPr>
          <p:sp>
            <p:nvSpPr>
              <p:cNvPr id="76" name="Rectangle 75"/>
              <p:cNvSpPr/>
              <p:nvPr/>
            </p:nvSpPr>
            <p:spPr bwMode="auto">
              <a:xfrm>
                <a:off x="3051048" y="707426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1886277" y="707426"/>
                <a:ext cx="548640" cy="4084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1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/>
      <p:bldP spid="55" grpId="0"/>
      <p:bldP spid="56" grpId="0"/>
      <p:bldP spid="40" grpId="0"/>
      <p:bldP spid="41" grpId="0"/>
      <p:bldP spid="19" grpId="0"/>
      <p:bldP spid="30" grpId="0" animBg="1"/>
      <p:bldP spid="31" grpId="0" animBg="1"/>
      <p:bldP spid="46" grpId="0" animBg="1"/>
      <p:bldP spid="63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73031" cy="914400"/>
          </a:xfrm>
        </p:spPr>
        <p:txBody>
          <a:bodyPr/>
          <a:lstStyle/>
          <a:p>
            <a:r>
              <a:rPr lang="en-US" sz="3600" dirty="0" smtClean="0"/>
              <a:t>Active Clause Coverage (ACC)</a:t>
            </a:r>
            <a:endParaRPr lang="en-US" sz="3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82662"/>
            <a:ext cx="8686800" cy="5570538"/>
          </a:xfrm>
        </p:spPr>
        <p:txBody>
          <a:bodyPr>
            <a:normAutofit lnSpcReduction="10000"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From the testing perspective, we would test each clause under circumstances where the clause determines the predicate</a:t>
            </a:r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lnSpc>
                <a:spcPct val="95000"/>
              </a:lnSpc>
              <a:spcBef>
                <a:spcPts val="1000"/>
              </a:spcBef>
            </a:pPr>
            <a:r>
              <a:rPr lang="en-US" sz="2200" dirty="0" smtClean="0"/>
              <a:t>Steps: </a:t>
            </a:r>
          </a:p>
          <a:p>
            <a:pPr marL="701675" lvl="2" indent="-301625">
              <a:lnSpc>
                <a:spcPct val="95000"/>
              </a:lnSpc>
              <a:spcBef>
                <a:spcPts val="1000"/>
              </a:spcBef>
            </a:pPr>
            <a:r>
              <a:rPr lang="en-US" dirty="0" smtClean="0"/>
              <a:t>Analyze </a:t>
            </a:r>
            <a:r>
              <a:rPr lang="en-US" dirty="0"/>
              <a:t>determination, i.e., making the clause active</a:t>
            </a:r>
            <a:endParaRPr lang="en-US" dirty="0" smtClean="0"/>
          </a:p>
          <a:p>
            <a:pPr marL="701675" lvl="2" indent="-301625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Derive </a:t>
            </a:r>
            <a:r>
              <a:rPr lang="en-US" dirty="0"/>
              <a:t>test requirements that </a:t>
            </a:r>
            <a:r>
              <a:rPr lang="en-US" dirty="0" smtClean="0"/>
              <a:t>evaluates the major clause to true and false</a:t>
            </a:r>
          </a:p>
          <a:p>
            <a:pPr marL="231775" lvl="1" indent="-215900">
              <a:spcBef>
                <a:spcPts val="1700"/>
              </a:spcBef>
            </a:pPr>
            <a:r>
              <a:rPr lang="en-US" sz="2200" dirty="0" smtClean="0"/>
              <a:t>This is a form of “Modified Condition Decision Coverage” (</a:t>
            </a:r>
            <a:r>
              <a:rPr lang="en-US" sz="2200" dirty="0" smtClean="0">
                <a:solidFill>
                  <a:srgbClr val="FFFF00"/>
                </a:solidFill>
              </a:rPr>
              <a:t>MCDC</a:t>
            </a:r>
            <a:r>
              <a:rPr lang="en-US" sz="2200" dirty="0" smtClean="0"/>
              <a:t>), which is required by the US Federal </a:t>
            </a:r>
            <a:r>
              <a:rPr lang="en-US" sz="2200" dirty="0"/>
              <a:t>Aviation Administration </a:t>
            </a:r>
            <a:r>
              <a:rPr lang="en-US" sz="2200" dirty="0" smtClean="0"/>
              <a:t>(FAA) for safety critical avionics software</a:t>
            </a:r>
            <a:endParaRPr lang="en-US" sz="2200" dirty="0"/>
          </a:p>
          <a:p>
            <a:pPr marL="780415" lvl="3" indent="-215900">
              <a:lnSpc>
                <a:spcPct val="90000"/>
              </a:lnSpc>
              <a:spcBef>
                <a:spcPts val="500"/>
              </a:spcBef>
            </a:pPr>
            <a:endParaRPr lang="en-US" sz="1800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2134850"/>
            <a:ext cx="8262938" cy="1446550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Active Clause Coverage (ACC)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: For each p in P and each major clause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in Cp, choose minor clauses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j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, j != </a:t>
            </a:r>
            <a:r>
              <a:rPr lang="en-US" sz="2200" b="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, so that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determines p.  TR has two requirements for each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evaluates to true and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evaluates to false.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RICC Example (exercise)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57200" y="1630680"/>
          <a:ext cx="5318760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/>
                <a:gridCol w="606696"/>
                <a:gridCol w="612504"/>
                <a:gridCol w="609600"/>
                <a:gridCol w="609600"/>
                <a:gridCol w="685800"/>
                <a:gridCol w="685800"/>
                <a:gridCol w="68580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6400800" y="22098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55029" y="3886200"/>
            <a:ext cx="288417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2"/>
          <p:cNvSpPr txBox="1">
            <a:spLocks/>
          </p:cNvSpPr>
          <p:nvPr/>
        </p:nvSpPr>
        <p:spPr>
          <a:xfrm>
            <a:off x="6096000" y="17526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T</a:t>
            </a:r>
            <a:r>
              <a:rPr lang="en-US" sz="2000" dirty="0" smtClean="0">
                <a:solidFill>
                  <a:schemeClr val="tx1"/>
                </a:solidFill>
              </a:rPr>
              <a:t>,  p</a:t>
            </a:r>
            <a:r>
              <a:rPr lang="en-US" sz="200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1" name="Content Placeholder 22"/>
          <p:cNvSpPr txBox="1">
            <a:spLocks/>
          </p:cNvSpPr>
          <p:nvPr/>
        </p:nvSpPr>
        <p:spPr>
          <a:xfrm>
            <a:off x="8120743" y="22098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4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8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5" name="Content Placeholder 22"/>
          <p:cNvSpPr txBox="1">
            <a:spLocks/>
          </p:cNvSpPr>
          <p:nvPr/>
        </p:nvSpPr>
        <p:spPr>
          <a:xfrm>
            <a:off x="6400800" y="44196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6" name="Content Placeholder 22"/>
          <p:cNvSpPr txBox="1">
            <a:spLocks/>
          </p:cNvSpPr>
          <p:nvPr/>
        </p:nvSpPr>
        <p:spPr>
          <a:xfrm>
            <a:off x="6096000" y="39624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F</a:t>
            </a:r>
            <a:r>
              <a:rPr lang="en-US" sz="2000" dirty="0" smtClean="0">
                <a:solidFill>
                  <a:schemeClr val="tx1"/>
                </a:solidFill>
              </a:rPr>
              <a:t>,  p</a:t>
            </a:r>
            <a:r>
              <a:rPr lang="en-US" sz="200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7" name="Content Placeholder 22"/>
          <p:cNvSpPr txBox="1">
            <a:spLocks/>
          </p:cNvSpPr>
          <p:nvPr/>
        </p:nvSpPr>
        <p:spPr>
          <a:xfrm>
            <a:off x="8120743" y="44196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-</a:t>
            </a:r>
            <a:endParaRPr lang="en-US" altLang="en-US" sz="2000" b="0" dirty="0" smtClean="0">
              <a:solidFill>
                <a:schemeClr val="tx1"/>
              </a:solidFill>
            </a:endParaRP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-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0" name="Content Placeholder 22"/>
          <p:cNvSpPr txBox="1">
            <a:spLocks/>
          </p:cNvSpPr>
          <p:nvPr/>
        </p:nvSpPr>
        <p:spPr>
          <a:xfrm>
            <a:off x="5867400" y="300228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(4,8)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41" name="Content Placeholder 22"/>
          <p:cNvSpPr txBox="1">
            <a:spLocks/>
          </p:cNvSpPr>
          <p:nvPr/>
        </p:nvSpPr>
        <p:spPr>
          <a:xfrm>
            <a:off x="5867400" y="518160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No feasible pairs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1089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96788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RICC Example (exercise)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57200" y="1630680"/>
          <a:ext cx="5318760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/>
                <a:gridCol w="606696"/>
                <a:gridCol w="612504"/>
                <a:gridCol w="609600"/>
                <a:gridCol w="609600"/>
                <a:gridCol w="685800"/>
                <a:gridCol w="685800"/>
                <a:gridCol w="68580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c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6400800" y="22098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c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55029" y="3886200"/>
            <a:ext cx="288417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2"/>
          <p:cNvSpPr txBox="1">
            <a:spLocks/>
          </p:cNvSpPr>
          <p:nvPr/>
        </p:nvSpPr>
        <p:spPr>
          <a:xfrm>
            <a:off x="6096000" y="17526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T</a:t>
            </a:r>
            <a:r>
              <a:rPr lang="en-US" sz="2000" dirty="0" smtClean="0">
                <a:solidFill>
                  <a:schemeClr val="tx1"/>
                </a:solidFill>
              </a:rPr>
              <a:t>,  p</a:t>
            </a:r>
            <a:r>
              <a:rPr lang="en-US" sz="2000" baseline="-25000" dirty="0" smtClean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1" name="Content Placeholder 22"/>
          <p:cNvSpPr txBox="1">
            <a:spLocks/>
          </p:cNvSpPr>
          <p:nvPr/>
        </p:nvSpPr>
        <p:spPr>
          <a:xfrm>
            <a:off x="8120743" y="22098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7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8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5" name="Content Placeholder 22"/>
          <p:cNvSpPr txBox="1">
            <a:spLocks/>
          </p:cNvSpPr>
          <p:nvPr/>
        </p:nvSpPr>
        <p:spPr>
          <a:xfrm>
            <a:off x="6400800" y="4419600"/>
            <a:ext cx="1828800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T: rows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c = F: rows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6" name="Content Placeholder 22"/>
          <p:cNvSpPr txBox="1">
            <a:spLocks/>
          </p:cNvSpPr>
          <p:nvPr/>
        </p:nvSpPr>
        <p:spPr>
          <a:xfrm>
            <a:off x="6096000" y="3962400"/>
            <a:ext cx="2667000" cy="6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 = F</a:t>
            </a:r>
            <a:r>
              <a:rPr lang="en-US" sz="2000" dirty="0" smtClean="0">
                <a:solidFill>
                  <a:schemeClr val="tx1"/>
                </a:solidFill>
              </a:rPr>
              <a:t>,  p</a:t>
            </a:r>
            <a:r>
              <a:rPr lang="en-US" sz="2000" baseline="-25000" dirty="0" smtClean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7" name="Content Placeholder 22"/>
          <p:cNvSpPr txBox="1">
            <a:spLocks/>
          </p:cNvSpPr>
          <p:nvPr/>
        </p:nvSpPr>
        <p:spPr>
          <a:xfrm>
            <a:off x="8120743" y="4419600"/>
            <a:ext cx="870857" cy="79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-</a:t>
            </a:r>
            <a:endParaRPr lang="en-US" altLang="en-US" sz="2000" b="0" dirty="0" smtClean="0">
              <a:solidFill>
                <a:schemeClr val="tx1"/>
              </a:solidFill>
            </a:endParaRP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-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0" name="Content Placeholder 22"/>
          <p:cNvSpPr txBox="1">
            <a:spLocks/>
          </p:cNvSpPr>
          <p:nvPr/>
        </p:nvSpPr>
        <p:spPr>
          <a:xfrm>
            <a:off x="5867400" y="300228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(7,8)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41" name="Content Placeholder 22"/>
          <p:cNvSpPr txBox="1">
            <a:spLocks/>
          </p:cNvSpPr>
          <p:nvPr/>
        </p:nvSpPr>
        <p:spPr>
          <a:xfrm>
            <a:off x="5867400" y="5181600"/>
            <a:ext cx="3063240" cy="79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Possible tests:</a:t>
            </a:r>
          </a:p>
          <a:p>
            <a:pPr marL="17463" indent="0" fontAlgn="auto"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1800" b="0" dirty="0" smtClean="0">
                <a:solidFill>
                  <a:srgbClr val="C00000"/>
                </a:solidFill>
              </a:rPr>
              <a:t>No feasible pairs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108960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96788" y="163068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4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/>
      <p:bldP spid="55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mtClean="0"/>
              <a:t>Notes on ICC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82662"/>
            <a:ext cx="8915400" cy="2598738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Unlike ACC, the notion of correlation is not relevant</a:t>
            </a:r>
          </a:p>
          <a:p>
            <a:pPr marL="506095" lvl="2" indent="-215900">
              <a:spcBef>
                <a:spcPts val="1000"/>
              </a:spcBef>
            </a:pP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does not determine p, so cannot correlate with p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Predicate coverage is always guaranteed</a:t>
            </a:r>
            <a:endParaRPr lang="en-US" sz="2200" dirty="0" smtClean="0"/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469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dirty="0" smtClean="0"/>
              <a:t>Logic </a:t>
            </a:r>
            <a:r>
              <a:rPr lang="en-US" sz="3800" smtClean="0"/>
              <a:t>Coverage Criteria </a:t>
            </a:r>
            <a:r>
              <a:rPr lang="en-US" sz="3800" dirty="0" err="1" smtClean="0"/>
              <a:t>Subsumption</a:t>
            </a:r>
            <a:endParaRPr lang="en-US" sz="38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295400" y="1066800"/>
            <a:ext cx="7006358" cy="5294263"/>
            <a:chOff x="1295400" y="1066800"/>
            <a:chExt cx="7006358" cy="5294263"/>
          </a:xfrm>
        </p:grpSpPr>
        <p:grpSp>
          <p:nvGrpSpPr>
            <p:cNvPr id="60" name="Group 59"/>
            <p:cNvGrpSpPr/>
            <p:nvPr/>
          </p:nvGrpSpPr>
          <p:grpSpPr>
            <a:xfrm>
              <a:off x="3429000" y="1066800"/>
              <a:ext cx="2281957" cy="876300"/>
              <a:chOff x="3585443" y="1123950"/>
              <a:chExt cx="2281957" cy="876300"/>
            </a:xfrm>
          </p:grpSpPr>
          <p:sp>
            <p:nvSpPr>
              <p:cNvPr id="42" name="Text Box 32"/>
              <p:cNvSpPr txBox="1">
                <a:spLocks noChangeArrowheads="1"/>
              </p:cNvSpPr>
              <p:nvPr/>
            </p:nvSpPr>
            <p:spPr bwMode="auto">
              <a:xfrm>
                <a:off x="3585443" y="1123950"/>
                <a:ext cx="2281957" cy="87630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Combinatorial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err="1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CoC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3725333" y="162718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 flipH="1">
              <a:off x="3505200" y="1956816"/>
              <a:ext cx="274320" cy="2743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295400" y="2209975"/>
              <a:ext cx="2586757" cy="876300"/>
              <a:chOff x="1752600" y="2400300"/>
              <a:chExt cx="2281957" cy="876300"/>
            </a:xfrm>
          </p:grpSpPr>
          <p:sp>
            <p:nvSpPr>
              <p:cNvPr id="55" name="Text Box 32"/>
              <p:cNvSpPr txBox="1">
                <a:spLocks noChangeArrowheads="1"/>
              </p:cNvSpPr>
              <p:nvPr/>
            </p:nvSpPr>
            <p:spPr bwMode="auto">
              <a:xfrm>
                <a:off x="1752600" y="2400300"/>
                <a:ext cx="2281957" cy="87630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Restricted Active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RACC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56" name="Line 33"/>
              <p:cNvSpPr>
                <a:spLocks noChangeShapeType="1"/>
              </p:cNvSpPr>
              <p:nvPr/>
            </p:nvSpPr>
            <p:spPr bwMode="auto">
              <a:xfrm>
                <a:off x="1892490" y="290353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334000" y="2209800"/>
              <a:ext cx="2575983" cy="876650"/>
              <a:chOff x="1752600" y="2400125"/>
              <a:chExt cx="2281957" cy="876650"/>
            </a:xfrm>
          </p:grpSpPr>
          <p:sp>
            <p:nvSpPr>
              <p:cNvPr id="62" name="Text Box 32"/>
              <p:cNvSpPr txBox="1">
                <a:spLocks noChangeArrowheads="1"/>
              </p:cNvSpPr>
              <p:nvPr/>
            </p:nvSpPr>
            <p:spPr bwMode="auto">
              <a:xfrm>
                <a:off x="1752600" y="2400125"/>
                <a:ext cx="2281957" cy="87665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Restricted Inactive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RICC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>
                <a:off x="1892490" y="290353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295400" y="3372375"/>
              <a:ext cx="2586757" cy="876300"/>
              <a:chOff x="1752600" y="2400300"/>
              <a:chExt cx="2281957" cy="876300"/>
            </a:xfrm>
          </p:grpSpPr>
          <p:sp>
            <p:nvSpPr>
              <p:cNvPr id="65" name="Text Box 32"/>
              <p:cNvSpPr txBox="1">
                <a:spLocks noChangeArrowheads="1"/>
              </p:cNvSpPr>
              <p:nvPr/>
            </p:nvSpPr>
            <p:spPr bwMode="auto">
              <a:xfrm>
                <a:off x="1752600" y="2400300"/>
                <a:ext cx="2281957" cy="87630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Correlated Active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CACC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6" name="Line 33"/>
              <p:cNvSpPr>
                <a:spLocks noChangeShapeType="1"/>
              </p:cNvSpPr>
              <p:nvPr/>
            </p:nvSpPr>
            <p:spPr bwMode="auto">
              <a:xfrm>
                <a:off x="1892490" y="290353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334000" y="3372200"/>
              <a:ext cx="2575983" cy="876650"/>
              <a:chOff x="1752600" y="2400125"/>
              <a:chExt cx="2281957" cy="876650"/>
            </a:xfrm>
          </p:grpSpPr>
          <p:sp>
            <p:nvSpPr>
              <p:cNvPr id="68" name="Text Box 32"/>
              <p:cNvSpPr txBox="1">
                <a:spLocks noChangeArrowheads="1"/>
              </p:cNvSpPr>
              <p:nvPr/>
            </p:nvSpPr>
            <p:spPr bwMode="auto">
              <a:xfrm>
                <a:off x="1752600" y="2400125"/>
                <a:ext cx="2281957" cy="87665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General Inactive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GICC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9" name="Line 33"/>
              <p:cNvSpPr>
                <a:spLocks noChangeShapeType="1"/>
              </p:cNvSpPr>
              <p:nvPr/>
            </p:nvSpPr>
            <p:spPr bwMode="auto">
              <a:xfrm>
                <a:off x="1892490" y="290353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99443" y="4591400"/>
              <a:ext cx="2586757" cy="876300"/>
              <a:chOff x="1752600" y="2400300"/>
              <a:chExt cx="2281957" cy="876300"/>
            </a:xfrm>
          </p:grpSpPr>
          <p:sp>
            <p:nvSpPr>
              <p:cNvPr id="71" name="Text Box 32"/>
              <p:cNvSpPr txBox="1">
                <a:spLocks noChangeArrowheads="1"/>
              </p:cNvSpPr>
              <p:nvPr/>
            </p:nvSpPr>
            <p:spPr bwMode="auto">
              <a:xfrm>
                <a:off x="1752600" y="2400300"/>
                <a:ext cx="2281957" cy="87630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General Active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GACC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2" name="Line 33"/>
              <p:cNvSpPr>
                <a:spLocks noChangeShapeType="1"/>
              </p:cNvSpPr>
              <p:nvPr/>
            </p:nvSpPr>
            <p:spPr bwMode="auto">
              <a:xfrm>
                <a:off x="1892490" y="290353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73" name="Line 57"/>
            <p:cNvSpPr>
              <a:spLocks noChangeShapeType="1"/>
            </p:cNvSpPr>
            <p:nvPr/>
          </p:nvSpPr>
          <p:spPr bwMode="auto">
            <a:xfrm>
              <a:off x="2542467" y="3082640"/>
              <a:ext cx="0" cy="3175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>
              <a:off x="6657267" y="3082640"/>
              <a:ext cx="0" cy="3175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Line 57"/>
            <p:cNvSpPr>
              <a:spLocks noChangeShapeType="1"/>
            </p:cNvSpPr>
            <p:nvPr/>
          </p:nvSpPr>
          <p:spPr bwMode="auto">
            <a:xfrm>
              <a:off x="5333999" y="1956816"/>
              <a:ext cx="274320" cy="2743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Line 57"/>
            <p:cNvSpPr>
              <a:spLocks noChangeShapeType="1"/>
            </p:cNvSpPr>
            <p:nvPr/>
          </p:nvSpPr>
          <p:spPr bwMode="auto">
            <a:xfrm>
              <a:off x="2542467" y="4280068"/>
              <a:ext cx="0" cy="3175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38401" y="5742432"/>
              <a:ext cx="2586757" cy="618631"/>
              <a:chOff x="1550937" y="2529134"/>
              <a:chExt cx="2281957" cy="618631"/>
            </a:xfrm>
          </p:grpSpPr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1550937" y="2529134"/>
                <a:ext cx="2281957" cy="618631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9" name="Line 33"/>
              <p:cNvSpPr>
                <a:spLocks noChangeShapeType="1"/>
              </p:cNvSpPr>
              <p:nvPr/>
            </p:nvSpPr>
            <p:spPr bwMode="auto">
              <a:xfrm>
                <a:off x="1643884" y="2803071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715001" y="5742432"/>
              <a:ext cx="2586757" cy="618631"/>
              <a:chOff x="1550937" y="2529134"/>
              <a:chExt cx="2281957" cy="618631"/>
            </a:xfrm>
          </p:grpSpPr>
          <p:sp>
            <p:nvSpPr>
              <p:cNvPr id="81" name="Text Box 32"/>
              <p:cNvSpPr txBox="1">
                <a:spLocks noChangeArrowheads="1"/>
              </p:cNvSpPr>
              <p:nvPr/>
            </p:nvSpPr>
            <p:spPr bwMode="auto">
              <a:xfrm>
                <a:off x="1550937" y="2529134"/>
                <a:ext cx="2281957" cy="618631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Predicate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PC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82" name="Line 33"/>
              <p:cNvSpPr>
                <a:spLocks noChangeShapeType="1"/>
              </p:cNvSpPr>
              <p:nvPr/>
            </p:nvSpPr>
            <p:spPr bwMode="auto">
              <a:xfrm>
                <a:off x="1643884" y="2803071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83" name="Line 57"/>
            <p:cNvSpPr>
              <a:spLocks noChangeShapeType="1"/>
            </p:cNvSpPr>
            <p:nvPr/>
          </p:nvSpPr>
          <p:spPr bwMode="auto">
            <a:xfrm>
              <a:off x="3352800" y="5486400"/>
              <a:ext cx="274320" cy="2743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3810000" y="4267200"/>
              <a:ext cx="2667000" cy="14935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5" name="Line 57"/>
            <p:cNvSpPr>
              <a:spLocks noChangeShapeType="1"/>
            </p:cNvSpPr>
            <p:nvPr/>
          </p:nvSpPr>
          <p:spPr bwMode="auto">
            <a:xfrm flipH="1">
              <a:off x="4312920" y="4267200"/>
              <a:ext cx="1543594" cy="14752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6" name="Line 57"/>
            <p:cNvSpPr>
              <a:spLocks noChangeShapeType="1"/>
            </p:cNvSpPr>
            <p:nvPr/>
          </p:nvSpPr>
          <p:spPr bwMode="auto">
            <a:xfrm flipH="1">
              <a:off x="6903717" y="4248675"/>
              <a:ext cx="2" cy="15120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35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Infeasibility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82662"/>
            <a:ext cx="8915400" cy="5646738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 err="1" smtClean="0"/>
              <a:t>Subsumption</a:t>
            </a:r>
            <a:r>
              <a:rPr lang="en-US" sz="2200" dirty="0" smtClean="0"/>
              <a:t> is not always given. Sometimes test requirements cannot  be satisfied.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Example: </a:t>
            </a:r>
          </a:p>
          <a:p>
            <a:pPr marL="989013" lvl="2" indent="0">
              <a:spcBef>
                <a:spcPts val="700"/>
              </a:spcBef>
              <a:buNone/>
            </a:pPr>
            <a:r>
              <a:rPr lang="en-US" dirty="0" smtClean="0"/>
              <a:t>(a &gt; b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dirty="0" smtClean="0"/>
              <a:t>b &gt; c)</a:t>
            </a:r>
            <a:r>
              <a:rPr 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 </a:t>
            </a:r>
            <a:r>
              <a:rPr lang="en-US" dirty="0" smtClean="0"/>
              <a:t>(c &gt; a)</a:t>
            </a:r>
          </a:p>
          <a:p>
            <a:pPr marL="989013" lvl="2" indent="0">
              <a:spcBef>
                <a:spcPts val="700"/>
              </a:spcBef>
              <a:buNone/>
            </a:pPr>
            <a:r>
              <a:rPr lang="en-US" dirty="0" smtClean="0"/>
              <a:t>(a &gt; b) = true, (b &gt; c) = true, (c &gt; a) true   </a:t>
            </a:r>
            <a:r>
              <a:rPr lang="is-IS" dirty="0" smtClean="0"/>
              <a:t>… </a:t>
            </a:r>
            <a:r>
              <a:rPr lang="en-US" dirty="0" smtClean="0"/>
              <a:t> infeasible</a:t>
            </a:r>
            <a:endParaRPr lang="en-US" dirty="0" smtClean="0"/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Infeasible test requirements must be recognized and eliminated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Recognizing infeasible test requirements is hard, and in general, undecidable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More complex criteria also produce more infeasible test requirements </a:t>
            </a:r>
            <a:endParaRPr lang="en-US" sz="2200" dirty="0" smtClean="0"/>
          </a:p>
          <a:p>
            <a:pPr marL="506095" lvl="2" indent="-215900">
              <a:spcBef>
                <a:spcPts val="200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087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Best Effort Strategy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1295400" y="1066800"/>
            <a:ext cx="7006358" cy="5294263"/>
            <a:chOff x="1295400" y="1066800"/>
            <a:chExt cx="7006358" cy="5294263"/>
          </a:xfrm>
        </p:grpSpPr>
        <p:grpSp>
          <p:nvGrpSpPr>
            <p:cNvPr id="60" name="Group 59"/>
            <p:cNvGrpSpPr/>
            <p:nvPr/>
          </p:nvGrpSpPr>
          <p:grpSpPr>
            <a:xfrm>
              <a:off x="3429000" y="1066800"/>
              <a:ext cx="2281957" cy="876300"/>
              <a:chOff x="3585443" y="1123950"/>
              <a:chExt cx="2281957" cy="876300"/>
            </a:xfrm>
          </p:grpSpPr>
          <p:sp>
            <p:nvSpPr>
              <p:cNvPr id="42" name="Text Box 32"/>
              <p:cNvSpPr txBox="1">
                <a:spLocks noChangeArrowheads="1"/>
              </p:cNvSpPr>
              <p:nvPr/>
            </p:nvSpPr>
            <p:spPr bwMode="auto">
              <a:xfrm>
                <a:off x="3585443" y="1123950"/>
                <a:ext cx="2281957" cy="87630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Combinatorial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err="1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CoC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3725333" y="162718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 flipH="1">
              <a:off x="3505200" y="1956816"/>
              <a:ext cx="274320" cy="2743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295400" y="2209975"/>
              <a:ext cx="2586757" cy="876300"/>
              <a:chOff x="1752600" y="2400300"/>
              <a:chExt cx="2281957" cy="876300"/>
            </a:xfrm>
          </p:grpSpPr>
          <p:sp>
            <p:nvSpPr>
              <p:cNvPr id="55" name="Text Box 32"/>
              <p:cNvSpPr txBox="1">
                <a:spLocks noChangeArrowheads="1"/>
              </p:cNvSpPr>
              <p:nvPr/>
            </p:nvSpPr>
            <p:spPr bwMode="auto">
              <a:xfrm>
                <a:off x="1752600" y="2400300"/>
                <a:ext cx="2281957" cy="87630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Restricted Active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RACC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56" name="Line 33"/>
              <p:cNvSpPr>
                <a:spLocks noChangeShapeType="1"/>
              </p:cNvSpPr>
              <p:nvPr/>
            </p:nvSpPr>
            <p:spPr bwMode="auto">
              <a:xfrm>
                <a:off x="1892490" y="290353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334000" y="2209800"/>
              <a:ext cx="2575983" cy="876650"/>
              <a:chOff x="1752600" y="2400125"/>
              <a:chExt cx="2281957" cy="876650"/>
            </a:xfrm>
          </p:grpSpPr>
          <p:sp>
            <p:nvSpPr>
              <p:cNvPr id="62" name="Text Box 32"/>
              <p:cNvSpPr txBox="1">
                <a:spLocks noChangeArrowheads="1"/>
              </p:cNvSpPr>
              <p:nvPr/>
            </p:nvSpPr>
            <p:spPr bwMode="auto">
              <a:xfrm>
                <a:off x="1752600" y="2400125"/>
                <a:ext cx="2281957" cy="87665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Restricted Inactive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RICC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>
                <a:off x="1892490" y="290353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295400" y="3372375"/>
              <a:ext cx="2586757" cy="876300"/>
              <a:chOff x="1752600" y="2400300"/>
              <a:chExt cx="2281957" cy="876300"/>
            </a:xfrm>
          </p:grpSpPr>
          <p:sp>
            <p:nvSpPr>
              <p:cNvPr id="65" name="Text Box 32"/>
              <p:cNvSpPr txBox="1">
                <a:spLocks noChangeArrowheads="1"/>
              </p:cNvSpPr>
              <p:nvPr/>
            </p:nvSpPr>
            <p:spPr bwMode="auto">
              <a:xfrm>
                <a:off x="1752600" y="2400300"/>
                <a:ext cx="2281957" cy="87630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Correlated Active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CACC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6" name="Line 33"/>
              <p:cNvSpPr>
                <a:spLocks noChangeShapeType="1"/>
              </p:cNvSpPr>
              <p:nvPr/>
            </p:nvSpPr>
            <p:spPr bwMode="auto">
              <a:xfrm>
                <a:off x="1892490" y="290353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334000" y="3372200"/>
              <a:ext cx="2575983" cy="876650"/>
              <a:chOff x="1752600" y="2400125"/>
              <a:chExt cx="2281957" cy="876650"/>
            </a:xfrm>
          </p:grpSpPr>
          <p:sp>
            <p:nvSpPr>
              <p:cNvPr id="68" name="Text Box 32"/>
              <p:cNvSpPr txBox="1">
                <a:spLocks noChangeArrowheads="1"/>
              </p:cNvSpPr>
              <p:nvPr/>
            </p:nvSpPr>
            <p:spPr bwMode="auto">
              <a:xfrm>
                <a:off x="1752600" y="2400125"/>
                <a:ext cx="2281957" cy="87665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General Inactive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GICC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9" name="Line 33"/>
              <p:cNvSpPr>
                <a:spLocks noChangeShapeType="1"/>
              </p:cNvSpPr>
              <p:nvPr/>
            </p:nvSpPr>
            <p:spPr bwMode="auto">
              <a:xfrm>
                <a:off x="1892490" y="290353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99443" y="4591400"/>
              <a:ext cx="2586757" cy="876300"/>
              <a:chOff x="1752600" y="2400300"/>
              <a:chExt cx="2281957" cy="876300"/>
            </a:xfrm>
          </p:grpSpPr>
          <p:sp>
            <p:nvSpPr>
              <p:cNvPr id="71" name="Text Box 32"/>
              <p:cNvSpPr txBox="1">
                <a:spLocks noChangeArrowheads="1"/>
              </p:cNvSpPr>
              <p:nvPr/>
            </p:nvSpPr>
            <p:spPr bwMode="auto">
              <a:xfrm>
                <a:off x="1752600" y="2400300"/>
                <a:ext cx="2281957" cy="876300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General Active</a:t>
                </a:r>
              </a:p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GACC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2" name="Line 33"/>
              <p:cNvSpPr>
                <a:spLocks noChangeShapeType="1"/>
              </p:cNvSpPr>
              <p:nvPr/>
            </p:nvSpPr>
            <p:spPr bwMode="auto">
              <a:xfrm>
                <a:off x="1892490" y="2903538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73" name="Line 57"/>
            <p:cNvSpPr>
              <a:spLocks noChangeShapeType="1"/>
            </p:cNvSpPr>
            <p:nvPr/>
          </p:nvSpPr>
          <p:spPr bwMode="auto">
            <a:xfrm>
              <a:off x="2542467" y="3082640"/>
              <a:ext cx="0" cy="3175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>
              <a:off x="6657267" y="3082640"/>
              <a:ext cx="0" cy="3175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Line 57"/>
            <p:cNvSpPr>
              <a:spLocks noChangeShapeType="1"/>
            </p:cNvSpPr>
            <p:nvPr/>
          </p:nvSpPr>
          <p:spPr bwMode="auto">
            <a:xfrm>
              <a:off x="5333999" y="1956816"/>
              <a:ext cx="274320" cy="2743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Line 57"/>
            <p:cNvSpPr>
              <a:spLocks noChangeShapeType="1"/>
            </p:cNvSpPr>
            <p:nvPr/>
          </p:nvSpPr>
          <p:spPr bwMode="auto">
            <a:xfrm>
              <a:off x="2542467" y="4280068"/>
              <a:ext cx="0" cy="3175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38401" y="5742432"/>
              <a:ext cx="2586757" cy="618631"/>
              <a:chOff x="1550937" y="2529134"/>
              <a:chExt cx="2281957" cy="618631"/>
            </a:xfrm>
          </p:grpSpPr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1550937" y="2529134"/>
                <a:ext cx="2281957" cy="618631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Clause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9" name="Line 33"/>
              <p:cNvSpPr>
                <a:spLocks noChangeShapeType="1"/>
              </p:cNvSpPr>
              <p:nvPr/>
            </p:nvSpPr>
            <p:spPr bwMode="auto">
              <a:xfrm>
                <a:off x="1643884" y="2803071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715001" y="5742432"/>
              <a:ext cx="2586757" cy="618631"/>
              <a:chOff x="1550937" y="2529134"/>
              <a:chExt cx="2281957" cy="618631"/>
            </a:xfrm>
          </p:grpSpPr>
          <p:sp>
            <p:nvSpPr>
              <p:cNvPr id="81" name="Text Box 32"/>
              <p:cNvSpPr txBox="1">
                <a:spLocks noChangeArrowheads="1"/>
              </p:cNvSpPr>
              <p:nvPr/>
            </p:nvSpPr>
            <p:spPr bwMode="auto">
              <a:xfrm>
                <a:off x="1550937" y="2529134"/>
                <a:ext cx="2281957" cy="618631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5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Predicate Coverage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PC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82" name="Line 33"/>
              <p:cNvSpPr>
                <a:spLocks noChangeShapeType="1"/>
              </p:cNvSpPr>
              <p:nvPr/>
            </p:nvSpPr>
            <p:spPr bwMode="auto">
              <a:xfrm>
                <a:off x="1643884" y="2803071"/>
                <a:ext cx="20581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83" name="Line 57"/>
            <p:cNvSpPr>
              <a:spLocks noChangeShapeType="1"/>
            </p:cNvSpPr>
            <p:nvPr/>
          </p:nvSpPr>
          <p:spPr bwMode="auto">
            <a:xfrm>
              <a:off x="3352800" y="5486400"/>
              <a:ext cx="274320" cy="2743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3810000" y="4267200"/>
              <a:ext cx="2667000" cy="14935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5" name="Line 57"/>
            <p:cNvSpPr>
              <a:spLocks noChangeShapeType="1"/>
            </p:cNvSpPr>
            <p:nvPr/>
          </p:nvSpPr>
          <p:spPr bwMode="auto">
            <a:xfrm flipH="1">
              <a:off x="4312920" y="4267200"/>
              <a:ext cx="1543594" cy="14752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6" name="Line 57"/>
            <p:cNvSpPr>
              <a:spLocks noChangeShapeType="1"/>
            </p:cNvSpPr>
            <p:nvPr/>
          </p:nvSpPr>
          <p:spPr bwMode="auto">
            <a:xfrm flipH="1">
              <a:off x="6903717" y="4248675"/>
              <a:ext cx="2" cy="15120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anchor="ctr"/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5" name="Rounded Rectangular Callout 4"/>
          <p:cNvSpPr/>
          <p:nvPr/>
        </p:nvSpPr>
        <p:spPr bwMode="auto">
          <a:xfrm>
            <a:off x="152400" y="1066800"/>
            <a:ext cx="1600200" cy="1044752"/>
          </a:xfrm>
          <a:prstGeom prst="wedgeRoundRectCallout">
            <a:avLst>
              <a:gd name="adj1" fmla="val 77126"/>
              <a:gd name="adj2" fmla="val 56248"/>
              <a:gd name="adj3" fmla="val 16667"/>
            </a:avLst>
          </a:prstGeom>
          <a:noFill/>
          <a:ln w="190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square" rtlCol="0" anchor="ctr"/>
          <a:lstStyle/>
          <a:p>
            <a:pPr algn="ctr"/>
            <a:r>
              <a:rPr lang="en-US" sz="18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If test generation fails</a:t>
            </a:r>
            <a:endParaRPr lang="en-US" sz="18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73807" y="3968750"/>
            <a:ext cx="794874" cy="622650"/>
          </a:xfrm>
          <a:prstGeom prst="wedgeRoundRectCallout">
            <a:avLst>
              <a:gd name="adj1" fmla="val 93441"/>
              <a:gd name="adj2" fmla="val -52254"/>
              <a:gd name="adj3" fmla="val 16667"/>
            </a:avLst>
          </a:prstGeom>
          <a:noFill/>
          <a:ln w="190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square" rtlCol="0" anchor="ctr"/>
          <a:lstStyle/>
          <a:p>
            <a:pPr algn="ctr"/>
            <a:r>
              <a:rPr lang="en-US" sz="18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Try this</a:t>
            </a:r>
            <a:endParaRPr lang="en-US" sz="18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915400" cy="54278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Predicates are often very simple</a:t>
            </a:r>
          </a:p>
          <a:p>
            <a:pPr marL="687388" lvl="1" indent="-27940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000" dirty="0" smtClean="0"/>
              <a:t>In practice, most have only one clause (&lt;= 3 clauses)</a:t>
            </a:r>
          </a:p>
          <a:p>
            <a:pPr marL="687388" lvl="1" indent="-27940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000" dirty="0" smtClean="0"/>
              <a:t>With only one clause, PC is enough</a:t>
            </a:r>
          </a:p>
          <a:p>
            <a:pPr marL="687388" lvl="1" indent="-27940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000" dirty="0" smtClean="0"/>
              <a:t>With 2 or 3 clauses, </a:t>
            </a:r>
            <a:r>
              <a:rPr lang="en-US" sz="2000" dirty="0" err="1" smtClean="0"/>
              <a:t>CoC</a:t>
            </a:r>
            <a:r>
              <a:rPr lang="en-US" sz="2000" dirty="0" smtClean="0"/>
              <a:t> is practical</a:t>
            </a: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Advantages of ACC and ICC significant for large predicates</a:t>
            </a:r>
          </a:p>
          <a:p>
            <a:pPr marL="752475" lvl="1" indent="-27940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000" dirty="0" err="1" smtClean="0"/>
              <a:t>CoC</a:t>
            </a:r>
            <a:r>
              <a:rPr lang="en-US" sz="2000" dirty="0" smtClean="0"/>
              <a:t> is impractical for predicates with many clauses</a:t>
            </a:r>
            <a:endParaRPr lang="en-US" sz="2000" dirty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Control software often has many complicated predicates, with lots of clauses</a:t>
            </a:r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Remaining question: why don’t complexity metrics count the number of clauses in predicates? </a:t>
            </a:r>
          </a:p>
          <a:p>
            <a:pPr marL="572770" lvl="2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96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7973031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General Active </a:t>
            </a:r>
            <a:r>
              <a:rPr lang="en-US" sz="3600" smtClean="0"/>
              <a:t>Clause Coverage (GACC)</a:t>
            </a:r>
            <a:endParaRPr lang="en-US" sz="36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136065"/>
            <a:ext cx="8474075" cy="2292935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General 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(GACC)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major clause c, choose minor clauses such that c determines the predicate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Minor clauses do not need to be the same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Content Placeholder 22"/>
          <p:cNvSpPr>
            <a:spLocks noGrp="1"/>
          </p:cNvSpPr>
          <p:nvPr>
            <p:ph idx="1"/>
          </p:nvPr>
        </p:nvSpPr>
        <p:spPr>
          <a:xfrm>
            <a:off x="228600" y="4114800"/>
            <a:ext cx="8686800" cy="23622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What is the big problem with GACC?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16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36576"/>
            <a:ext cx="902208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General Active </a:t>
            </a:r>
            <a:r>
              <a:rPr lang="en-US" sz="3600" smtClean="0"/>
              <a:t>Clause Coverage (GACC)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143000"/>
            <a:ext cx="8869680" cy="5181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02920" y="12192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== b)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49479"/>
              </p:ext>
            </p:extLst>
          </p:nvPr>
        </p:nvGraphicFramePr>
        <p:xfrm>
          <a:off x="2057396" y="1752600"/>
          <a:ext cx="4876804" cy="1868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212"/>
                <a:gridCol w="778212"/>
                <a:gridCol w="830095"/>
                <a:gridCol w="830095"/>
                <a:gridCol w="830095"/>
                <a:gridCol w="830095"/>
              </a:tblGrid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19600" y="2133600"/>
            <a:ext cx="822960" cy="1447800"/>
            <a:chOff x="5065776" y="2090928"/>
            <a:chExt cx="822960" cy="1528875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065776" y="2090928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065776" y="3254043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5" name="Content Placeholder 22"/>
          <p:cNvSpPr>
            <a:spLocks noGrp="1"/>
          </p:cNvSpPr>
          <p:nvPr>
            <p:ph idx="1"/>
          </p:nvPr>
        </p:nvSpPr>
        <p:spPr>
          <a:xfrm>
            <a:off x="457200" y="3886200"/>
            <a:ext cx="8458199" cy="28194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Can be satisfied by {1,2} x {3,4}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If (1,4) is used, p is always true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If (2,3) is used, p is always false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GACC does not guarantee PC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9600" y="2514598"/>
            <a:ext cx="822960" cy="685800"/>
            <a:chOff x="5065776" y="2493262"/>
            <a:chExt cx="822960" cy="724205"/>
          </a:xfrm>
        </p:grpSpPr>
        <p:sp>
          <p:nvSpPr>
            <p:cNvPr id="16" name="Rectangle 15"/>
            <p:cNvSpPr/>
            <p:nvPr/>
          </p:nvSpPr>
          <p:spPr bwMode="auto">
            <a:xfrm>
              <a:off x="5065776" y="2493262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065776" y="2851707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969264" y="4389120"/>
            <a:ext cx="822960" cy="346364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69264" y="4889863"/>
            <a:ext cx="822960" cy="346364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T</a:t>
            </a:r>
          </a:p>
        </p:txBody>
      </p:sp>
      <p:sp>
        <p:nvSpPr>
          <p:cNvPr id="21" name="Content Placeholder 22"/>
          <p:cNvSpPr txBox="1">
            <a:spLocks/>
          </p:cNvSpPr>
          <p:nvPr/>
        </p:nvSpPr>
        <p:spPr>
          <a:xfrm>
            <a:off x="7570469" y="271272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391400" y="266700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8382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Correlated Active Clause Coverage (CACC)</a:t>
            </a:r>
            <a:endParaRPr lang="en-US" sz="3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4114800"/>
            <a:ext cx="8686800" cy="23622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CACC does guarantee PC</a:t>
            </a:r>
            <a:endParaRPr lang="en-US" sz="22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04800" y="1136065"/>
            <a:ext cx="8474075" cy="2800767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Correlated 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(CACC)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major clause c, choose minor clauses such that c determines the predicate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Predicate p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Minor clauses do not need to be the same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" y="1143000"/>
            <a:ext cx="8869680" cy="5181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02920" y="12192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== b)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00982"/>
              </p:ext>
            </p:extLst>
          </p:nvPr>
        </p:nvGraphicFramePr>
        <p:xfrm>
          <a:off x="2057396" y="1752600"/>
          <a:ext cx="4876804" cy="1868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212"/>
                <a:gridCol w="778212"/>
                <a:gridCol w="830095"/>
                <a:gridCol w="830095"/>
                <a:gridCol w="830095"/>
                <a:gridCol w="830095"/>
              </a:tblGrid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  <a:tr h="3736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8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19600" y="2133601"/>
            <a:ext cx="822960" cy="1108364"/>
            <a:chOff x="5065776" y="2090928"/>
            <a:chExt cx="822960" cy="117043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065776" y="2090928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065776" y="2895599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5" name="Content Placeholder 22"/>
          <p:cNvSpPr>
            <a:spLocks noGrp="1"/>
          </p:cNvSpPr>
          <p:nvPr>
            <p:ph idx="1"/>
          </p:nvPr>
        </p:nvSpPr>
        <p:spPr>
          <a:xfrm>
            <a:off x="457200" y="3886200"/>
            <a:ext cx="8458199" cy="16764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p evaluates to T and F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Only (1,3) and (2,4) satisfy CACC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19600" y="2514599"/>
            <a:ext cx="822960" cy="1066800"/>
            <a:chOff x="5065776" y="2493262"/>
            <a:chExt cx="822960" cy="112654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5065776" y="2493262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065776" y="3254042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" y="36576"/>
            <a:ext cx="902208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Correlated Active Clause Coverage (CACC)</a:t>
            </a:r>
            <a:endParaRPr lang="en-US" sz="3600" dirty="0"/>
          </a:p>
        </p:txBody>
      </p:sp>
      <p:sp>
        <p:nvSpPr>
          <p:cNvPr id="21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T</a:t>
            </a:r>
          </a:p>
        </p:txBody>
      </p:sp>
      <p:sp>
        <p:nvSpPr>
          <p:cNvPr id="22" name="Content Placeholder 22"/>
          <p:cNvSpPr txBox="1">
            <a:spLocks/>
          </p:cNvSpPr>
          <p:nvPr/>
        </p:nvSpPr>
        <p:spPr>
          <a:xfrm>
            <a:off x="7570469" y="271272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391400" y="266700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1353312" y="4389120"/>
            <a:ext cx="822960" cy="346364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659597" y="4389120"/>
            <a:ext cx="822960" cy="346364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5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83058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Restricted Active Clause Coverage (RACC)</a:t>
            </a:r>
            <a:endParaRPr lang="en-US" sz="36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136065"/>
            <a:ext cx="8474075" cy="2800767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Restricted 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(RACC)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major clause c, choose minor clauses such that c determines the predicate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Predicate p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Minor clauses must be the same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CACC vs. RACC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915400" cy="46658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What is the difference between CACC and RACC?</a:t>
            </a:r>
            <a:endParaRPr lang="en-US" dirty="0" smtClean="0"/>
          </a:p>
          <a:p>
            <a:pPr marL="687388" lvl="2" indent="-244475">
              <a:lnSpc>
                <a:spcPct val="95000"/>
              </a:lnSpc>
              <a:spcBef>
                <a:spcPts val="1500"/>
              </a:spcBef>
              <a:tabLst>
                <a:tab pos="3197225" algn="l"/>
              </a:tabLst>
            </a:pPr>
            <a:r>
              <a:rPr lang="en-US" dirty="0" smtClean="0"/>
              <a:t>RACC imposes more constraints on the truth values of minor clauses</a:t>
            </a:r>
          </a:p>
          <a:p>
            <a:pPr marL="1096963" lvl="3" indent="-236538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RACC requires the the truth values for minor clauses are consistent between the two requirements</a:t>
            </a:r>
            <a:endParaRPr lang="en-US" sz="1800" dirty="0" smtClean="0"/>
          </a:p>
          <a:p>
            <a:pPr marL="687388" lvl="2" indent="-244475">
              <a:lnSpc>
                <a:spcPct val="95000"/>
              </a:lnSpc>
              <a:spcBef>
                <a:spcPts val="1500"/>
              </a:spcBef>
              <a:tabLst>
                <a:tab pos="3197225" algn="l"/>
              </a:tabLst>
            </a:pPr>
            <a:r>
              <a:rPr lang="en-US" dirty="0" smtClean="0"/>
              <a:t>In practice? </a:t>
            </a:r>
            <a:endParaRPr lang="en-US" dirty="0"/>
          </a:p>
          <a:p>
            <a:pPr marL="1096963" lvl="3" indent="-236538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There are fewer possible truth table row combinations that satisfy RACC</a:t>
            </a:r>
          </a:p>
          <a:p>
            <a:pPr marL="1096963" lvl="3" indent="-236538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RACC leads to more infeasible test requirements than CACC</a:t>
            </a: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68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196"/>
            <a:ext cx="9144000" cy="60128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CACC vs. RACC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9050">
          <a:solidFill>
            <a:srgbClr val="FF0000"/>
          </a:solidFill>
          <a:round/>
          <a:headEnd type="none" w="sm" len="sm"/>
          <a:tailEnd type="none" w="sm" len="sm"/>
        </a:ln>
      </a:spPr>
      <a:bodyPr wrap="none" anchor="ctr"/>
      <a:lstStyle>
        <a:defPPr>
          <a:defRPr sz="2000" b="0">
            <a:solidFill>
              <a:srgbClr val="FF0000"/>
            </a:solidFill>
            <a:latin typeface="Verdana" charset="0"/>
            <a:ea typeface="Verdana" charset="0"/>
            <a:cs typeface="Verdana" charset="0"/>
          </a:defRPr>
        </a:defPPr>
      </a:lstStyle>
    </a:spDef>
    <a:txDef>
      <a:spPr/>
      <a:bodyPr vert="horz" lIns="91440" tIns="45720" rIns="91440" bIns="45720" rtlCol="0">
        <a:normAutofit/>
      </a:bodyPr>
      <a:lstStyle>
        <a:defPPr marL="15875" indent="0" fontAlgn="auto">
          <a:lnSpc>
            <a:spcPct val="85000"/>
          </a:lnSpc>
          <a:spcBef>
            <a:spcPts val="0"/>
          </a:spcBef>
          <a:spcAft>
            <a:spcPts val="0"/>
          </a:spcAft>
          <a:buNone/>
          <a:defRPr sz="1800" b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64949</TotalTime>
  <Words>2255</Words>
  <Application>Microsoft Macintosh PowerPoint</Application>
  <PresentationFormat>On-screen Show (4:3)</PresentationFormat>
  <Paragraphs>771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Apple Braille</vt:lpstr>
      <vt:lpstr>Calibri</vt:lpstr>
      <vt:lpstr>Century Schoolbook</vt:lpstr>
      <vt:lpstr>Gill Sans MT</vt:lpstr>
      <vt:lpstr>Symbol</vt:lpstr>
      <vt:lpstr>Times New Roman</vt:lpstr>
      <vt:lpstr>Verdana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Logic Coverage: Inactive Clause Coverage  CS 4501 / 6501  Software Testing</vt:lpstr>
      <vt:lpstr>Active Clause Coverage (ACC)</vt:lpstr>
      <vt:lpstr>General Active Clause Coverage (GACC)</vt:lpstr>
      <vt:lpstr>General Active Clause Coverage (GACC)</vt:lpstr>
      <vt:lpstr>Correlated Active Clause Coverage (CACC)</vt:lpstr>
      <vt:lpstr>Correlated Active Clause Coverage (CACC)</vt:lpstr>
      <vt:lpstr>Restricted Active Clause Coverage (RACC)</vt:lpstr>
      <vt:lpstr>CACC vs. RACC</vt:lpstr>
      <vt:lpstr>CACC vs. RACC</vt:lpstr>
      <vt:lpstr>RACC Leads to  Infeasible Requirements</vt:lpstr>
      <vt:lpstr>CACC and RACC – Infeasible TRs</vt:lpstr>
      <vt:lpstr>Inactive Clause Coverage (ICC)</vt:lpstr>
      <vt:lpstr>ICC Example</vt:lpstr>
      <vt:lpstr>General Inactive Clause Coverage (GICC)</vt:lpstr>
      <vt:lpstr>GICC Example</vt:lpstr>
      <vt:lpstr>GICC Example (exercise)</vt:lpstr>
      <vt:lpstr>GICC Example (exercise)</vt:lpstr>
      <vt:lpstr>Restricted Inactive Clause Coverage (RICC)</vt:lpstr>
      <vt:lpstr>RICC Example</vt:lpstr>
      <vt:lpstr>RICC Example (exercise)</vt:lpstr>
      <vt:lpstr>RICC Example (exercise)</vt:lpstr>
      <vt:lpstr>Notes on ICC</vt:lpstr>
      <vt:lpstr>Logic Coverage Criteria Subsumption</vt:lpstr>
      <vt:lpstr>Infeasibility</vt:lpstr>
      <vt:lpstr>Best Effort Strategy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6916</cp:revision>
  <cp:lastPrinted>2017-10-31T14:31:15Z</cp:lastPrinted>
  <dcterms:created xsi:type="dcterms:W3CDTF">2017-07-01T01:04:54Z</dcterms:created>
  <dcterms:modified xsi:type="dcterms:W3CDTF">2017-11-02T10:27:26Z</dcterms:modified>
  <cp:category/>
</cp:coreProperties>
</file>