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1"/>
  </p:notesMasterIdLst>
  <p:handoutMasterIdLst>
    <p:handoutMasterId r:id="rId32"/>
  </p:handoutMasterIdLst>
  <p:sldIdLst>
    <p:sldId id="262" r:id="rId6"/>
    <p:sldId id="890" r:id="rId7"/>
    <p:sldId id="841" r:id="rId8"/>
    <p:sldId id="894" r:id="rId9"/>
    <p:sldId id="891" r:id="rId10"/>
    <p:sldId id="892" r:id="rId11"/>
    <p:sldId id="895" r:id="rId12"/>
    <p:sldId id="896" r:id="rId13"/>
    <p:sldId id="897" r:id="rId14"/>
    <p:sldId id="898" r:id="rId15"/>
    <p:sldId id="900" r:id="rId16"/>
    <p:sldId id="901" r:id="rId17"/>
    <p:sldId id="902" r:id="rId18"/>
    <p:sldId id="905" r:id="rId19"/>
    <p:sldId id="906" r:id="rId20"/>
    <p:sldId id="907" r:id="rId21"/>
    <p:sldId id="893" r:id="rId22"/>
    <p:sldId id="908" r:id="rId23"/>
    <p:sldId id="909" r:id="rId24"/>
    <p:sldId id="910" r:id="rId25"/>
    <p:sldId id="911" r:id="rId26"/>
    <p:sldId id="912" r:id="rId27"/>
    <p:sldId id="913" r:id="rId28"/>
    <p:sldId id="914" r:id="rId29"/>
    <p:sldId id="915" r:id="rId30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EFF"/>
    <a:srgbClr val="D5FFFF"/>
    <a:srgbClr val="000099"/>
    <a:srgbClr val="AB1842"/>
    <a:srgbClr val="7B23AA"/>
    <a:srgbClr val="D5FDA9"/>
    <a:srgbClr val="FFFFFF"/>
    <a:srgbClr val="A6FCA9"/>
    <a:srgbClr val="AC1F79"/>
    <a:srgbClr val="D82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3016" autoAdjust="0"/>
  </p:normalViewPr>
  <p:slideViewPr>
    <p:cSldViewPr>
      <p:cViewPr>
        <p:scale>
          <a:sx n="62" d="100"/>
          <a:sy n="62" d="100"/>
        </p:scale>
        <p:origin x="432" y="1088"/>
      </p:cViewPr>
      <p:guideLst>
        <p:guide orient="horz" pos="1152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1" d="100"/>
        <a:sy n="151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4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4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10668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Syntax-based Testing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Coverage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Terminal Symbol Coverage (TSC)</a:t>
            </a: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TR contains each terminal in the grammar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One test case per terminal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Production Coverage (PDC)</a:t>
            </a: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/>
              <a:t>TR contains each </a:t>
            </a:r>
            <a:r>
              <a:rPr lang="en-US" dirty="0" smtClean="0"/>
              <a:t>production rule in </a:t>
            </a:r>
            <a:r>
              <a:rPr lang="en-US" dirty="0"/>
              <a:t>the grammar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One test case per production (hence PDC subsumes TSC)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Derivation Coverage (DC)</a:t>
            </a:r>
            <a:endParaRPr lang="en-US" sz="2200" dirty="0">
              <a:solidFill>
                <a:srgbClr val="FFFF00"/>
              </a:solidFill>
            </a:endParaRP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/>
              <a:t>TR contains </a:t>
            </a:r>
            <a:r>
              <a:rPr lang="en-US" dirty="0" smtClean="0"/>
              <a:t>every possible derivation of the grammar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One </a:t>
            </a:r>
            <a:r>
              <a:rPr lang="en-US" dirty="0"/>
              <a:t>test case per </a:t>
            </a:r>
            <a:r>
              <a:rPr lang="en-US" dirty="0" smtClean="0"/>
              <a:t>derivation 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No practical – TR usually infinite 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When applicable, DC subsumes PDC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TSC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4577861"/>
            <a:ext cx="5105400" cy="13716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Terminal Symbol Coverage (TSC)</a:t>
            </a:r>
          </a:p>
          <a:p>
            <a:pPr marL="468313" lvl="2" indent="-242888">
              <a:lnSpc>
                <a:spcPct val="95000"/>
              </a:lnSpc>
              <a:spcBef>
                <a:spcPts val="10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TR contains each terminal in the grammar</a:t>
            </a:r>
          </a:p>
          <a:p>
            <a:pPr marL="468313" lvl="2" indent="-242888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One test case per terminal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5257800" cy="21336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id |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expr op expr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letter | letter id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digit | digit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op     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“+”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“-”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“*”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“/”</a:t>
            </a:r>
            <a:endParaRPr lang="en-US" altLang="zh-CN" sz="18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letter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“b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“c”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… | </a:t>
            </a:r>
            <a:r>
              <a:rPr lang="is-I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“z”</a:t>
            </a:r>
            <a:endParaRPr lang="en-US" altLang="zh-CN" sz="1800" b="0" baseline="3000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839200" cy="1518139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68263" lvl="1" indent="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Imagine you are testing a parser or interpreter for the example toy language. Define a test set (i.e., a set of grammar derivations) that satisfies TSC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38800" y="2203938"/>
            <a:ext cx="3487616" cy="26728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Tests for TSC</a:t>
            </a:r>
          </a:p>
          <a:p>
            <a:pPr marL="173038" lvl="1" indent="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Need 40 tests</a:t>
            </a:r>
          </a:p>
          <a:p>
            <a:pPr marL="468313" lvl="1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26 tests: a, b,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…, z </a:t>
            </a:r>
          </a:p>
          <a:p>
            <a:pPr marL="468313" lvl="1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10 tests: 0, 1, ..., 9</a:t>
            </a:r>
          </a:p>
          <a:p>
            <a:pPr marL="468313" lvl="1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4 tests: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+, -, *, /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12034" y="3182112"/>
            <a:ext cx="3498166" cy="100584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PDC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4577861"/>
            <a:ext cx="5105400" cy="1676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Production Coverage (PDC)</a:t>
            </a:r>
          </a:p>
          <a:p>
            <a:pPr marL="468313" lvl="2" indent="-242888">
              <a:lnSpc>
                <a:spcPct val="95000"/>
              </a:lnSpc>
              <a:spcBef>
                <a:spcPts val="10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TR contains each production rule in the grammar</a:t>
            </a:r>
          </a:p>
          <a:p>
            <a:pPr marL="468313" lvl="2" indent="-242888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One test case per production (hence PDC subsumes TSC)</a:t>
            </a:r>
          </a:p>
          <a:p>
            <a:pPr marL="468313" lvl="2" indent="-242888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5257800" cy="21336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id |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expr op expr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letter | letter id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digit | digit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op     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“+”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“-”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“*”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“/”</a:t>
            </a:r>
            <a:endParaRPr lang="en-US" altLang="zh-CN" sz="18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letter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“b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“c”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… | </a:t>
            </a:r>
            <a:r>
              <a:rPr lang="is-I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“z”</a:t>
            </a:r>
            <a:endParaRPr lang="en-US" altLang="zh-CN" sz="1800" b="0" baseline="3000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839200" cy="1518139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68263" lvl="1" indent="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Imagine you are testing a parser or interpreter for the example toy language. Define a test set (i.e., a set of grammar derivations) that satisfies PDC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62600" y="2057400"/>
            <a:ext cx="3487616" cy="44254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Tests for PDC</a:t>
            </a:r>
          </a:p>
          <a:p>
            <a:pPr marL="173038" lvl="1" indent="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Need 47 tests:</a:t>
            </a:r>
          </a:p>
          <a:p>
            <a:pPr marL="468313" lvl="1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40 tests that satisfy TSC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4 for op, 26 for letter, 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10 for digit</a:t>
            </a:r>
          </a:p>
          <a:p>
            <a:pPr marL="468313" lvl="1" indent="-295275">
              <a:lnSpc>
                <a:spcPct val="95000"/>
              </a:lnSpc>
              <a:spcBef>
                <a:spcPts val="12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Additional 7 tests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::=id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</a:t>
            </a: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xpr ::= </a:t>
            </a:r>
            <a:r>
              <a:rPr lang="en-US" altLang="zh-CN" sz="16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6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</a:t>
            </a: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xpr ::= expr op expr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  ::= letter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 ::= letter id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::= digit</a:t>
            </a:r>
          </a:p>
          <a:p>
            <a:pPr marL="868363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</a:t>
            </a:r>
            <a:r>
              <a:rPr lang="en-US" altLang="zh-CN" sz="16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um</a:t>
            </a: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::= digit </a:t>
            </a:r>
            <a:r>
              <a:rPr lang="en-US" altLang="zh-CN" sz="16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6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8016" y="2176272"/>
            <a:ext cx="927295" cy="2037471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DC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4577861"/>
            <a:ext cx="5105400" cy="1676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Derivation Coverage (DC)</a:t>
            </a:r>
          </a:p>
          <a:p>
            <a:pPr marL="520700" lvl="2" indent="-295275">
              <a:lnSpc>
                <a:spcPct val="95000"/>
              </a:lnSpc>
              <a:spcBef>
                <a:spcPts val="10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TR contains every possible derivation of the grammar</a:t>
            </a:r>
          </a:p>
          <a:p>
            <a:pPr marL="520700" lvl="2" indent="-295275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One test case per derivation</a:t>
            </a:r>
            <a:endParaRPr lang="en-US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68313" lvl="2" indent="-242888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5257800" cy="21336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id |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expr op expr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letter | letter id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digit | digit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op     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“+”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“-”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“*”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“/”</a:t>
            </a:r>
            <a:endParaRPr lang="en-US" altLang="zh-CN" sz="18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letter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“b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“c”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… | </a:t>
            </a:r>
            <a:r>
              <a:rPr lang="is-I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“z”</a:t>
            </a:r>
            <a:endParaRPr lang="en-US" altLang="zh-CN" sz="1800" b="0" baseline="3000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839200" cy="1518139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68263" lvl="1" indent="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Imagine you are testing a parser or interpreter for the example toy language. Define a test set (i.e., a set of grammar derivations) that satisfies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80184" y="2057400"/>
            <a:ext cx="3487616" cy="44254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Tests for DC</a:t>
            </a:r>
            <a:endParaRPr lang="en-US" altLang="zh-CN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00050" lvl="1" indent="-227013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number of tests depends on details of the program</a:t>
            </a:r>
          </a:p>
          <a:p>
            <a:pPr marL="400050" lvl="1" indent="-227013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endParaRPr lang="en-US" altLang="zh-CN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00050" lvl="1" indent="-227013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For this example: </a:t>
            </a:r>
          </a:p>
          <a:p>
            <a:pPr marL="800100" lvl="2" indent="-227013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Infinite due to </a:t>
            </a:r>
          </a:p>
          <a:p>
            <a:pPr marL="920750" lvl="2" indent="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 ::= letter id and</a:t>
            </a:r>
          </a:p>
          <a:p>
            <a:pPr marL="920750" lvl="2" indent="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altLang="zh-CN" sz="16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::= digit </a:t>
            </a:r>
            <a:r>
              <a:rPr lang="en-US" altLang="zh-CN" sz="16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6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920750" lvl="2" indent="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altLang="zh-CN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</a:t>
            </a:r>
            <a:r>
              <a:rPr lang="en-US" altLang="zh-CN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xpr ::= expr op expr</a:t>
            </a:r>
          </a:p>
        </p:txBody>
      </p:sp>
    </p:spTree>
    <p:extLst>
      <p:ext uri="{BB962C8B-B14F-4D97-AF65-F5344CB8AC3E}">
        <p14:creationId xmlns:p14="http://schemas.microsoft.com/office/powerpoint/2010/main" val="5566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 lnSpcReduction="10000"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Grammars describe both valid and invalid string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Both types can be produced by mutating the grammar, resulting in </a:t>
            </a:r>
            <a:r>
              <a:rPr lang="en-US" sz="2200" dirty="0" smtClean="0">
                <a:solidFill>
                  <a:srgbClr val="FFFF00"/>
                </a:solidFill>
              </a:rPr>
              <a:t>mutants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A mutant is a variation of a valid string</a:t>
            </a: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Mutants can be valid or invalid strings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Mutation is based on </a:t>
            </a:r>
            <a:r>
              <a:rPr lang="en-US" sz="2200" dirty="0" smtClean="0">
                <a:solidFill>
                  <a:srgbClr val="FFFF00"/>
                </a:solidFill>
              </a:rPr>
              <a:t>mutation operators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FFFF00"/>
                </a:solidFill>
              </a:rPr>
              <a:t>ground strings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Mutations over a grammar</a:t>
            </a:r>
            <a:r>
              <a:rPr lang="en-US" sz="2200" dirty="0" smtClean="0"/>
              <a:t> can be viewed as purposely generating invalid derivations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Invalid derivations must be recognized as errors by the software under test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1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Mutation?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A process of changing the software artifact based on well defined </a:t>
            </a:r>
            <a:r>
              <a:rPr lang="en-US" sz="2200" dirty="0" smtClean="0">
                <a:solidFill>
                  <a:srgbClr val="FFFF00"/>
                </a:solidFill>
              </a:rPr>
              <a:t>rules</a:t>
            </a:r>
          </a:p>
          <a:p>
            <a:pPr marL="298450" lvl="1" indent="-298450">
              <a:lnSpc>
                <a:spcPct val="95000"/>
              </a:lnSpc>
              <a:spcBef>
                <a:spcPts val="4000"/>
              </a:spcBef>
              <a:tabLst>
                <a:tab pos="3197225" algn="l"/>
              </a:tabLst>
            </a:pPr>
            <a:r>
              <a:rPr lang="en-US" sz="2200" dirty="0" smtClean="0"/>
              <a:t>Rules are defined on </a:t>
            </a:r>
            <a:r>
              <a:rPr lang="en-US" sz="2200" dirty="0" smtClean="0">
                <a:solidFill>
                  <a:srgbClr val="FFFF00"/>
                </a:solidFill>
              </a:rPr>
              <a:t>syntactic description</a:t>
            </a:r>
          </a:p>
          <a:p>
            <a:pPr marL="298450" lvl="1" indent="-298450">
              <a:lnSpc>
                <a:spcPct val="95000"/>
              </a:lnSpc>
              <a:spcBef>
                <a:spcPts val="4000"/>
              </a:spcBef>
              <a:tabLst>
                <a:tab pos="3197225" algn="l"/>
              </a:tabLst>
            </a:pPr>
            <a:r>
              <a:rPr lang="en-US" sz="2200" dirty="0" smtClean="0"/>
              <a:t>We perform mutation analysis when we want to make </a:t>
            </a:r>
            <a:r>
              <a:rPr lang="en-US" sz="2200" dirty="0" smtClean="0">
                <a:solidFill>
                  <a:srgbClr val="FFFF00"/>
                </a:solidFill>
              </a:rPr>
              <a:t>systematic changes</a:t>
            </a:r>
          </a:p>
          <a:p>
            <a:pPr marL="298450" lvl="1" indent="-298450">
              <a:lnSpc>
                <a:spcPct val="95000"/>
              </a:lnSpc>
              <a:spcBef>
                <a:spcPts val="4000"/>
              </a:spcBef>
              <a:tabLst>
                <a:tab pos="3197225" algn="l"/>
              </a:tabLst>
            </a:pPr>
            <a:r>
              <a:rPr lang="en-US" sz="2200" dirty="0" smtClean="0"/>
              <a:t>We can mutate the </a:t>
            </a:r>
            <a:r>
              <a:rPr lang="en-US" sz="2200" dirty="0" smtClean="0">
                <a:solidFill>
                  <a:srgbClr val="FFFF00"/>
                </a:solidFill>
              </a:rPr>
              <a:t>syntax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FF00"/>
                </a:solidFill>
              </a:rPr>
              <a:t>objects</a:t>
            </a:r>
            <a:r>
              <a:rPr lang="en-US" sz="2200" dirty="0" smtClean="0"/>
              <a:t> developed from the syntax </a:t>
            </a:r>
            <a:endParaRPr lang="en-US" sz="22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67000" y="1447800"/>
            <a:ext cx="28956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Mutation </a:t>
            </a:r>
            <a:r>
              <a:rPr lang="en-US" altLang="zh-CN" sz="18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operators</a:t>
            </a:r>
            <a:endParaRPr lang="en-US" altLang="zh-CN" sz="1800" b="0" dirty="0" smtClean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4208" y="1682496"/>
            <a:ext cx="685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80771" y="2297668"/>
            <a:ext cx="196041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Grammar </a:t>
            </a:r>
            <a:endParaRPr lang="en-US" altLang="zh-CN" sz="1800" b="0" dirty="0" smtClean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13790" y="2578608"/>
            <a:ext cx="28870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8971" y="3496169"/>
            <a:ext cx="4468230" cy="618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98450" lvl="1" indent="-298450">
              <a:lnSpc>
                <a:spcPct val="95000"/>
              </a:lnSpc>
              <a:spcBef>
                <a:spcPts val="3000"/>
              </a:spcBef>
              <a:tabLst>
                <a:tab pos="3197225" algn="l"/>
              </a:tabLst>
            </a:pPr>
            <a:r>
              <a:rPr lang="en-US" sz="1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Applied </a:t>
            </a:r>
            <a:r>
              <a:rPr lang="en-US" sz="1800" b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universally or according to empirically verified </a:t>
            </a:r>
            <a:r>
              <a:rPr lang="en-US" sz="1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distributions</a:t>
            </a:r>
            <a:endParaRPr lang="en-US" sz="1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41990" y="3767328"/>
            <a:ext cx="27346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90800" y="4774168"/>
            <a:ext cx="16366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Grammar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326753" y="4612732"/>
            <a:ext cx="864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848191" y="4774168"/>
            <a:ext cx="2543209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Ground strings (tests or programs)</a:t>
            </a:r>
            <a:endParaRPr lang="en-US" altLang="zh-CN" sz="1800" b="0" dirty="0" smtClean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63" y="4612732"/>
            <a:ext cx="864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Ground string</a:t>
            </a: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A string in the grammar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 operator</a:t>
            </a: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Rule that specifies syntactic variations of strings generated from a grammar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Mutant</a:t>
            </a:r>
            <a:endParaRPr lang="en-US" sz="2200" dirty="0">
              <a:solidFill>
                <a:srgbClr val="FFFF00"/>
              </a:solidFill>
            </a:endParaRP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Result of one application of a mutation operator</a:t>
            </a: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A mutant is a string either in the grammar or very close to being in the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smtClean="0"/>
              <a:t>Underlying Concept:</a:t>
            </a:r>
            <a:br>
              <a:rPr lang="en-US" sz="3800" smtClean="0"/>
            </a:br>
            <a:r>
              <a:rPr lang="en-US" sz="3800" smtClean="0"/>
              <a:t>Mutation Testing</a:t>
            </a:r>
            <a:endParaRPr lang="en-US" sz="380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08593" cy="472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2209800"/>
            <a:ext cx="8149162" cy="3505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Braille" charset="0"/>
              <a:ea typeface="Apple Braille" charset="0"/>
              <a:cs typeface="Apple Braill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9628" y="4553587"/>
            <a:ext cx="1249750" cy="863767"/>
            <a:chOff x="723429" y="4367457"/>
            <a:chExt cx="1249750" cy="863767"/>
          </a:xfrm>
        </p:grpSpPr>
        <p:sp>
          <p:nvSpPr>
            <p:cNvPr id="7" name="Rectangle 6"/>
            <p:cNvSpPr/>
            <p:nvPr/>
          </p:nvSpPr>
          <p:spPr bwMode="auto">
            <a:xfrm>
              <a:off x="723429" y="4367457"/>
              <a:ext cx="779471" cy="64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71863" y="4487392"/>
              <a:ext cx="779471" cy="64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88757" y="4589336"/>
              <a:ext cx="984422" cy="64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solidFill>
                    <a:srgbClr val="000000"/>
                  </a:solidFill>
                  <a:latin typeface="Apple Braille" charset="0"/>
                  <a:ea typeface="Apple Braille" charset="0"/>
                  <a:cs typeface="Apple Braille" charset="0"/>
                </a:rPr>
                <a:t>mutants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679208" y="1282267"/>
            <a:ext cx="1251763" cy="732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subject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9467" y="3276600"/>
            <a:ext cx="1272980" cy="892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Apply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mutation operators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305090" y="2014707"/>
            <a:ext cx="867" cy="12618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644158" y="2492243"/>
            <a:ext cx="1811535" cy="713611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Run tests on subject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70453" y="4793665"/>
            <a:ext cx="1558944" cy="699858"/>
          </a:xfrm>
          <a:prstGeom prst="rect">
            <a:avLst/>
          </a:prstGeom>
          <a:solidFill>
            <a:srgbClr val="FFFD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Run tests on mutants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70453" y="3570331"/>
            <a:ext cx="1558944" cy="840661"/>
          </a:xfrm>
          <a:prstGeom prst="rect">
            <a:avLst/>
          </a:prstGeom>
          <a:solidFill>
            <a:srgbClr val="FFD7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Generate tests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549925" y="3205855"/>
            <a:ext cx="0" cy="365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049378" y="5132116"/>
            <a:ext cx="721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4913032" y="3460716"/>
            <a:ext cx="1905376" cy="1095522"/>
            <a:chOff x="4919144" y="3276600"/>
            <a:chExt cx="1676400" cy="914400"/>
          </a:xfrm>
        </p:grpSpPr>
        <p:sp>
          <p:nvSpPr>
            <p:cNvPr id="19" name="Diamond 18"/>
            <p:cNvSpPr/>
            <p:nvPr/>
          </p:nvSpPr>
          <p:spPr bwMode="auto">
            <a:xfrm>
              <a:off x="4953000" y="3276600"/>
              <a:ext cx="1600200" cy="914400"/>
            </a:xfrm>
            <a:prstGeom prst="diamond">
              <a:avLst/>
            </a:prstGeom>
            <a:solidFill>
              <a:srgbClr val="73FDD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19144" y="3432267"/>
              <a:ext cx="1676400" cy="715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solidFill>
                    <a:srgbClr val="000000"/>
                  </a:solidFill>
                  <a:latin typeface="Apple Braille" charset="0"/>
                  <a:ea typeface="Apple Braille" charset="0"/>
                  <a:cs typeface="Apple Braille" charset="0"/>
                </a:rPr>
                <a:t>Distinguishable result?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</p:grpSp>
      <p:cxnSp>
        <p:nvCxnSpPr>
          <p:cNvPr id="21" name="Elbow Connector 20"/>
          <p:cNvCxnSpPr/>
          <p:nvPr/>
        </p:nvCxnSpPr>
        <p:spPr bwMode="auto">
          <a:xfrm>
            <a:off x="4455693" y="2849049"/>
            <a:ext cx="1405203" cy="61166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 flipV="1">
            <a:off x="4329397" y="4556238"/>
            <a:ext cx="1531499" cy="7326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4008789" y="3465576"/>
            <a:ext cx="1419409" cy="753592"/>
            <a:chOff x="3741822" y="3524603"/>
            <a:chExt cx="1371600" cy="715683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V="1">
              <a:off x="4038600" y="4045646"/>
              <a:ext cx="614192" cy="44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5" name="Rectangle 24"/>
            <p:cNvSpPr/>
            <p:nvPr/>
          </p:nvSpPr>
          <p:spPr bwMode="auto">
            <a:xfrm>
              <a:off x="3741822" y="3524603"/>
              <a:ext cx="1371600" cy="715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pple Braille" charset="0"/>
                  <a:ea typeface="Apple Braille" charset="0"/>
                  <a:cs typeface="Apple Braille" charset="0"/>
                </a:rPr>
                <a:t>no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7407085" y="3505200"/>
            <a:ext cx="983460" cy="10356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Record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killed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Apple Braille" charset="0"/>
                <a:ea typeface="Apple Braille" charset="0"/>
                <a:cs typeface="Apple Braille" charset="0"/>
              </a:rPr>
              <a:t>mutants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26732" y="3465576"/>
            <a:ext cx="1558944" cy="753591"/>
            <a:chOff x="6181710" y="3213741"/>
            <a:chExt cx="1371600" cy="715683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6650567" y="3733800"/>
              <a:ext cx="5696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181710" y="3213741"/>
              <a:ext cx="1371600" cy="715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pple Braille" charset="0"/>
                  <a:ea typeface="Apple Braille" charset="0"/>
                  <a:cs typeface="Apple Braille" charset="0"/>
                </a:rPr>
                <a:t>yes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latin typeface="Apple Braille" charset="0"/>
                <a:ea typeface="Apple Braille" charset="0"/>
                <a:cs typeface="Apple Braille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1305957" y="4163770"/>
            <a:ext cx="0" cy="384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576987" y="4410992"/>
            <a:ext cx="0" cy="3663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Elbow Connector 31"/>
          <p:cNvCxnSpPr/>
          <p:nvPr/>
        </p:nvCxnSpPr>
        <p:spPr>
          <a:xfrm>
            <a:off x="1930971" y="1648487"/>
            <a:ext cx="1618955" cy="843756"/>
          </a:xfrm>
          <a:prstGeom prst="bentConnector2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Mutants and Ground Strings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 operators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The key to mutation testing is the design of the mutation operators. </a:t>
            </a:r>
          </a:p>
          <a:p>
            <a:pPr marL="747713" lvl="2" indent="-296863">
              <a:lnSpc>
                <a:spcPct val="95000"/>
              </a:lnSpc>
              <a:spcBef>
                <a:spcPts val="700"/>
              </a:spcBef>
              <a:tabLst>
                <a:tab pos="3197225" algn="l"/>
              </a:tabLst>
            </a:pPr>
            <a:r>
              <a:rPr lang="en-US" dirty="0" smtClean="0"/>
              <a:t>Well designed operators lead to powerful testing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000"/>
              </a:spcBef>
              <a:tabLst>
                <a:tab pos="3197225" algn="l"/>
              </a:tabLst>
            </a:pPr>
            <a:r>
              <a:rPr lang="en-US" sz="2200" dirty="0" smtClean="0"/>
              <a:t>Sometimes </a:t>
            </a:r>
            <a:r>
              <a:rPr lang="en-US" sz="2200" dirty="0" smtClean="0">
                <a:solidFill>
                  <a:srgbClr val="FFFF00"/>
                </a:solidFill>
              </a:rPr>
              <a:t>mutant strin</a:t>
            </a:r>
            <a:r>
              <a:rPr lang="en-US" sz="2200" dirty="0" smtClean="0"/>
              <a:t>gs are based on ground strings</a:t>
            </a:r>
          </a:p>
          <a:p>
            <a:pPr marL="298450" lvl="1" indent="-298450">
              <a:lnSpc>
                <a:spcPct val="95000"/>
              </a:lnSpc>
              <a:spcBef>
                <a:spcPts val="2000"/>
              </a:spcBef>
              <a:tabLst>
                <a:tab pos="3197225" algn="l"/>
              </a:tabLst>
            </a:pPr>
            <a:r>
              <a:rPr lang="en-US" sz="2200" dirty="0" smtClean="0"/>
              <a:t>Sometimes they are derived directly </a:t>
            </a:r>
            <a:r>
              <a:rPr lang="en-US" sz="2200" dirty="0" smtClean="0">
                <a:solidFill>
                  <a:srgbClr val="FFFF00"/>
                </a:solidFill>
              </a:rPr>
              <a:t>from the grammar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Ground</a:t>
            </a:r>
            <a:r>
              <a:rPr lang="en-US" dirty="0" smtClean="0"/>
              <a:t> strings are used for </a:t>
            </a:r>
            <a:r>
              <a:rPr lang="en-US" dirty="0" smtClean="0">
                <a:solidFill>
                  <a:srgbClr val="FFFF00"/>
                </a:solidFill>
              </a:rPr>
              <a:t>valid</a:t>
            </a:r>
            <a:r>
              <a:rPr lang="en-US" dirty="0" smtClean="0"/>
              <a:t> tests</a:t>
            </a:r>
          </a:p>
          <a:p>
            <a:pPr marL="747713" lvl="2" indent="-29686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Invalid</a:t>
            </a:r>
            <a:r>
              <a:rPr lang="en-US" dirty="0" smtClean="0"/>
              <a:t> tests do not need ground string</a:t>
            </a:r>
          </a:p>
        </p:txBody>
      </p:sp>
    </p:spTree>
    <p:extLst>
      <p:ext uri="{BB962C8B-B14F-4D97-AF65-F5344CB8AC3E}">
        <p14:creationId xmlns:p14="http://schemas.microsoft.com/office/powerpoint/2010/main" val="19857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Valid and </a:t>
            </a:r>
            <a:r>
              <a:rPr lang="en-US" sz="3600" smtClean="0"/>
              <a:t>Invalid Mutants</a:t>
            </a:r>
            <a:endParaRPr lang="en-US" sz="3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8715375" cy="272382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Stream 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action*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action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|  </a:t>
            </a: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actB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“G”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  n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actB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“B” 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 n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     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    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  <a:tab pos="11826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   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“.”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“.”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</a:t>
            </a:r>
            <a:r>
              <a:rPr lang="en-US" altLang="zh-CN" sz="1800" b="0" dirty="0" smtClean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“4”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“5”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“6”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“7”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“8”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4194533"/>
            <a:ext cx="5123543" cy="1756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b="0" u="sng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Valid Mutants</a:t>
            </a:r>
          </a:p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b="0" u="sng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Ground Strings</a:t>
            </a:r>
            <a:r>
              <a:rPr lang="en-US" altLang="zh-CN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        </a:t>
            </a:r>
            <a:r>
              <a:rPr lang="en-US" altLang="zh-CN" b="0" u="sng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   G </a:t>
            </a:r>
            <a:r>
              <a:rPr lang="en-US" altLang="zh-CN" b="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26 </a:t>
            </a: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08.01.90     B  </a:t>
            </a:r>
            <a:r>
              <a:rPr lang="en-US" altLang="zh-CN" b="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26  </a:t>
            </a: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   B </a:t>
            </a:r>
            <a:r>
              <a:rPr lang="en-US" altLang="zh-CN" b="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22 </a:t>
            </a: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06.27.94     B  45  06.27.94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42025" y="4194533"/>
            <a:ext cx="2901950" cy="13716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b="0" u="sng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Invalid 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7  </a:t>
            </a:r>
            <a:r>
              <a:rPr lang="en-US" altLang="zh-CN" b="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26  </a:t>
            </a: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b="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22 </a:t>
            </a:r>
            <a:r>
              <a:rPr lang="en-US" altLang="zh-CN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06.27.1</a:t>
            </a:r>
          </a:p>
        </p:txBody>
      </p:sp>
    </p:spTree>
    <p:extLst>
      <p:ext uri="{BB962C8B-B14F-4D97-AF65-F5344CB8AC3E}">
        <p14:creationId xmlns:p14="http://schemas.microsoft.com/office/powerpoint/2010/main" val="17712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0668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24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2824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2824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2824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708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9439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16984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3921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553200" y="2098045"/>
            <a:ext cx="2454735" cy="33883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987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61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93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RIPR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8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latin typeface="Verdana" charset="0"/>
                <a:ea typeface="Verdana" charset="0"/>
                <a:cs typeface="Verdana" charset="0"/>
              </a:rPr>
              <a:t>-</a:t>
            </a: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Mutation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Should more than </a:t>
            </a:r>
            <a:r>
              <a:rPr lang="en-US" altLang="en-US" sz="2000" dirty="0">
                <a:solidFill>
                  <a:srgbClr val="FFFF00"/>
                </a:solidFill>
              </a:rPr>
              <a:t>one operator </a:t>
            </a:r>
            <a:r>
              <a:rPr lang="en-US" altLang="en-US" sz="2000" dirty="0"/>
              <a:t>be applied at the same time ?</a:t>
            </a:r>
          </a:p>
          <a:p>
            <a:pPr lvl="1"/>
            <a:r>
              <a:rPr lang="en-US" altLang="en-US" sz="1800" dirty="0" smtClean="0"/>
              <a:t>Usually </a:t>
            </a:r>
            <a:r>
              <a:rPr lang="en-US" altLang="en-US" sz="1800" dirty="0"/>
              <a:t>not – multiple mutations can interfere with each other</a:t>
            </a:r>
          </a:p>
          <a:p>
            <a:pPr lvl="1"/>
            <a:r>
              <a:rPr lang="en-US" altLang="en-US" sz="1800" dirty="0"/>
              <a:t>Experience with program-based mutation indicates not</a:t>
            </a:r>
          </a:p>
          <a:p>
            <a:pPr lvl="1"/>
            <a:r>
              <a:rPr lang="en-US" altLang="en-US" sz="1800" dirty="0"/>
              <a:t>Recent research is finding exceptions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Should </a:t>
            </a:r>
            <a:r>
              <a:rPr lang="en-US" altLang="en-US" sz="2000" dirty="0">
                <a:solidFill>
                  <a:srgbClr val="FFFF00"/>
                </a:solidFill>
              </a:rPr>
              <a:t>every possible application </a:t>
            </a:r>
            <a:r>
              <a:rPr lang="en-US" altLang="en-US" sz="2000" dirty="0"/>
              <a:t>of a mutation operator be considered ?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Necessary with program-based mutation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Mutation operators have been defined for many languages</a:t>
            </a:r>
          </a:p>
          <a:p>
            <a:pPr lvl="1"/>
            <a:r>
              <a:rPr lang="en-US" altLang="en-US" sz="2000" dirty="0"/>
              <a:t>Programming languages (</a:t>
            </a:r>
            <a:r>
              <a:rPr lang="en-US" altLang="en-US" sz="2000" i="1" dirty="0"/>
              <a:t>Fortran, Lisp, Ada, C, C++, Java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Specification languages (</a:t>
            </a:r>
            <a:r>
              <a:rPr lang="en-US" altLang="en-US" sz="2000" i="1" dirty="0"/>
              <a:t>SMV, Z, Object-Z, algebraic specs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Modeling languages (</a:t>
            </a:r>
            <a:r>
              <a:rPr lang="en-US" altLang="en-US" sz="2000" i="1" dirty="0" err="1"/>
              <a:t>Statecharts</a:t>
            </a:r>
            <a:r>
              <a:rPr lang="en-US" altLang="en-US" sz="2000" i="1" dirty="0"/>
              <a:t>, activity diagrams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Input grammars (</a:t>
            </a:r>
            <a:r>
              <a:rPr lang="en-US" altLang="en-US" sz="2000" i="1" dirty="0"/>
              <a:t>XML, SQL, HTML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 smtClean="0"/>
              <a:t>Non program (Spreadsheet, policy)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61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Killing Mutants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ea typeface="宋体" pitchFamily="2" charset="-122"/>
              </a:rPr>
              <a:t>When ground strings are mutated to create valid strings, the hope is to exhibit 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different behavior </a:t>
            </a:r>
            <a:r>
              <a:rPr lang="en-US" altLang="zh-CN" sz="2000" dirty="0">
                <a:ea typeface="宋体" pitchFamily="2" charset="-122"/>
              </a:rPr>
              <a:t>from the ground string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ea typeface="宋体" pitchFamily="2" charset="-122"/>
              </a:rPr>
              <a:t>This is normally used when the grammars are 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programming languages</a:t>
            </a:r>
            <a:r>
              <a:rPr lang="en-US" altLang="zh-CN" sz="2000" dirty="0">
                <a:ea typeface="宋体" pitchFamily="2" charset="-122"/>
              </a:rPr>
              <a:t>, the strings are 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programs</a:t>
            </a:r>
            <a:r>
              <a:rPr lang="en-US" altLang="zh-CN" sz="2000" dirty="0">
                <a:ea typeface="宋体" pitchFamily="2" charset="-122"/>
              </a:rPr>
              <a:t>, and the ground strings are 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pre-existing</a:t>
            </a:r>
            <a:r>
              <a:rPr lang="en-US" altLang="zh-CN" sz="2000" dirty="0">
                <a:ea typeface="宋体" pitchFamily="2" charset="-122"/>
              </a:rPr>
              <a:t> programs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Killing 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Mutants</a:t>
            </a:r>
            <a:r>
              <a:rPr lang="en-US" altLang="zh-CN" sz="2000" dirty="0" smtClean="0">
                <a:ea typeface="宋体" pitchFamily="2" charset="-122"/>
              </a:rPr>
              <a:t>: </a:t>
            </a:r>
            <a:r>
              <a:rPr lang="en-US" altLang="zh-CN" sz="2000" dirty="0">
                <a:ea typeface="宋体" pitchFamily="2" charset="-122"/>
              </a:rPr>
              <a:t>Given a mutant </a:t>
            </a:r>
            <a:r>
              <a:rPr lang="en-US" altLang="zh-CN" sz="2000" i="1" dirty="0"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for a derivation D and a test </a:t>
            </a:r>
            <a:r>
              <a:rPr lang="en-US" altLang="zh-CN" sz="2000" i="1" dirty="0">
                <a:ea typeface="宋体" pitchFamily="2" charset="-122"/>
              </a:rPr>
              <a:t>t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t</a:t>
            </a:r>
            <a:r>
              <a:rPr lang="en-US" altLang="zh-CN" sz="2000" dirty="0">
                <a:ea typeface="宋体" pitchFamily="2" charset="-122"/>
              </a:rPr>
              <a:t> is said to kill </a:t>
            </a:r>
            <a:r>
              <a:rPr lang="en-US" altLang="zh-CN" sz="2000" i="1" dirty="0"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if and only if the output of </a:t>
            </a:r>
            <a:r>
              <a:rPr lang="en-US" altLang="zh-CN" sz="2000" i="1" dirty="0">
                <a:ea typeface="宋体" pitchFamily="2" charset="-122"/>
              </a:rPr>
              <a:t>t</a:t>
            </a:r>
            <a:r>
              <a:rPr lang="en-US" altLang="zh-CN" sz="2000" dirty="0">
                <a:ea typeface="宋体" pitchFamily="2" charset="-122"/>
              </a:rPr>
              <a:t> on 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en-US" altLang="zh-CN" sz="2000" dirty="0">
                <a:ea typeface="宋体" pitchFamily="2" charset="-122"/>
              </a:rPr>
              <a:t> is 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different</a:t>
            </a:r>
            <a:r>
              <a:rPr lang="en-US" altLang="zh-CN" sz="2000" dirty="0">
                <a:ea typeface="宋体" pitchFamily="2" charset="-122"/>
              </a:rPr>
              <a:t> from the output of </a:t>
            </a:r>
            <a:r>
              <a:rPr lang="en-US" altLang="zh-CN" sz="2000" i="1" dirty="0">
                <a:ea typeface="宋体" pitchFamily="2" charset="-122"/>
              </a:rPr>
              <a:t>t</a:t>
            </a:r>
            <a:r>
              <a:rPr lang="en-US" altLang="zh-CN" sz="2000" dirty="0">
                <a:ea typeface="宋体" pitchFamily="2" charset="-122"/>
              </a:rPr>
              <a:t> on </a:t>
            </a:r>
            <a:r>
              <a:rPr lang="en-US" altLang="zh-CN" sz="2000" i="1" dirty="0">
                <a:ea typeface="宋体" pitchFamily="2" charset="-122"/>
              </a:rPr>
              <a:t>m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ea typeface="宋体" pitchFamily="2" charset="-122"/>
              </a:rPr>
              <a:t>The derivation 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en-US" altLang="zh-CN" sz="2000" dirty="0">
                <a:ea typeface="宋体" pitchFamily="2" charset="-122"/>
              </a:rPr>
              <a:t> may be represented by the list of productions or by the final string</a:t>
            </a:r>
          </a:p>
        </p:txBody>
      </p:sp>
    </p:spTree>
    <p:extLst>
      <p:ext uri="{BB962C8B-B14F-4D97-AF65-F5344CB8AC3E}">
        <p14:creationId xmlns:p14="http://schemas.microsoft.com/office/powerpoint/2010/main" val="6756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smtClean="0"/>
              <a:t>Grammar-based Mutation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 lnSpcReduction="10000"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Coverage is defined in terms of killing mutants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 score </a:t>
            </a:r>
            <a:r>
              <a:rPr lang="en-US" sz="2200" dirty="0" smtClean="0"/>
              <a:t>= number killed mutants / total number mutants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 Coverage (MC)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TR contains </a:t>
            </a:r>
            <a:r>
              <a:rPr lang="en-US" dirty="0" smtClean="0"/>
              <a:t>exactly one requirement to kill each mutant</a:t>
            </a:r>
            <a:endParaRPr lang="en-US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 Operator Coverage (MOC)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For each mutation operator, TR </a:t>
            </a:r>
            <a:r>
              <a:rPr lang="en-US" dirty="0"/>
              <a:t>contains </a:t>
            </a:r>
            <a:r>
              <a:rPr lang="en-US" dirty="0" smtClean="0"/>
              <a:t>exactly one requirement to create a mutant using that operator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Mutation Production Coverage (MPC)</a:t>
            </a:r>
            <a:endParaRPr lang="en-US" sz="2200" dirty="0">
              <a:solidFill>
                <a:srgbClr val="FFFF00"/>
              </a:solidFill>
            </a:endParaRPr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For each mutation operator, TR </a:t>
            </a:r>
            <a:r>
              <a:rPr lang="en-US" dirty="0"/>
              <a:t>contains </a:t>
            </a:r>
            <a:r>
              <a:rPr lang="en-US" dirty="0" smtClean="0"/>
              <a:t>several requirements to create a mutant that includes every product that can be mutated by that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mtClean="0"/>
              <a:t>Example Mutation Operators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Terminal and nont</a:t>
            </a:r>
            <a:r>
              <a:rPr lang="en-US" sz="2200" dirty="0" smtClean="0"/>
              <a:t>erminal deletion</a:t>
            </a:r>
            <a:endParaRPr lang="en-US" sz="2200" dirty="0" smtClean="0"/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Remove a terminal or nonterminal symbol from a production</a:t>
            </a:r>
            <a:endParaRPr lang="en-US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Terminal and nonterminal duplication</a:t>
            </a:r>
            <a:endParaRPr lang="en-US" sz="2200" dirty="0" smtClean="0"/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Duplicate a terminal or nonterminal symbol in a production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Terminal replacement</a:t>
            </a:r>
            <a:endParaRPr lang="en-US" sz="2200" dirty="0"/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Replace a terminal with another terminal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Nonterminal replacement</a:t>
            </a:r>
            <a:endParaRPr lang="en-US" sz="2200" dirty="0"/>
          </a:p>
          <a:p>
            <a:pPr marL="747713" lvl="2" indent="-296863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/>
              <a:t>Replace a terminal with another </a:t>
            </a:r>
            <a:r>
              <a:rPr lang="en-US" dirty="0" smtClean="0"/>
              <a:t>nonterminal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8715375" cy="272382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Stream 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action*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action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|  </a:t>
            </a: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actB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“G”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  n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actB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“B” 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 n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     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    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  <a:tab pos="11826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        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“.”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“.”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digit</a:t>
            </a:r>
            <a:r>
              <a:rPr lang="en-US" altLang="zh-CN" sz="1800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</a:t>
            </a:r>
            <a:r>
              <a:rPr lang="en-US" altLang="zh-CN" sz="1800" b="0" dirty="0" smtClean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“4”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“5”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“6”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“7”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“8”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94470" y="3967371"/>
            <a:ext cx="2634530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b="0" u="sng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Ground String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25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21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06.27.94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45012" y="1325995"/>
            <a:ext cx="3913188" cy="13388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b="0" u="sng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Mutation Operators</a:t>
            </a:r>
          </a:p>
          <a:p>
            <a:pPr marL="285750" indent="-285750"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Exchange </a:t>
            </a:r>
            <a:r>
              <a:rPr lang="en-US" altLang="zh-CN" sz="1800" b="0" dirty="0" err="1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and </a:t>
            </a:r>
            <a:r>
              <a:rPr lang="en-US" altLang="zh-CN" sz="1800" b="0" dirty="0" err="1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actB</a:t>
            </a:r>
            <a:endParaRPr lang="en-US" altLang="zh-CN" sz="1800" b="0" dirty="0">
              <a:effectLst>
                <a:outerShdw blurRad="38100" dist="38100" dir="2700000" sx="1000" sy="1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Replace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digits with all other digits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94470" y="5262771"/>
            <a:ext cx="263452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b="0" u="sng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Mutants using MOC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25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23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06.27.94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114800" y="4049818"/>
            <a:ext cx="4433888" cy="210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b="0" u="sng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Mutants using MPC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25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08.01.90     G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21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15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08.01.90     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22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3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5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08.01.90     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23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4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5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08.01.90     B  </a:t>
            </a: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24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b="0" dirty="0" smtClean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…                         </a:t>
            </a:r>
            <a:r>
              <a:rPr lang="en-US" altLang="zh-CN" sz="1800" b="0" dirty="0">
                <a:effectLst>
                  <a:outerShdw blurRad="38100" dist="38100" dir="2700000" sx="1000" sy="1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81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1992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FFFF00"/>
                </a:solidFill>
              </a:rPr>
              <a:t>number of test requirements </a:t>
            </a:r>
            <a:r>
              <a:rPr lang="en-US" altLang="zh-CN" sz="2200" dirty="0"/>
              <a:t>for mutation depends on two things</a:t>
            </a:r>
          </a:p>
          <a:p>
            <a:pPr marL="695325" lvl="1" indent="-266700"/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FFFF00"/>
                </a:solidFill>
              </a:rPr>
              <a:t>syntax</a:t>
            </a:r>
            <a:r>
              <a:rPr lang="en-US" altLang="zh-CN" sz="2200" dirty="0"/>
              <a:t> of the artifact being mutated</a:t>
            </a:r>
          </a:p>
          <a:p>
            <a:pPr marL="695325" lvl="1" indent="-266700">
              <a:spcAft>
                <a:spcPts val="600"/>
              </a:spcAft>
            </a:pPr>
            <a:r>
              <a:rPr lang="en-US" altLang="zh-CN" sz="2200" dirty="0"/>
              <a:t>The mutation </a:t>
            </a:r>
            <a:r>
              <a:rPr lang="en-US" altLang="zh-CN" sz="2200" dirty="0">
                <a:solidFill>
                  <a:srgbClr val="FFFF00"/>
                </a:solidFill>
              </a:rPr>
              <a:t>operators</a:t>
            </a:r>
          </a:p>
          <a:p>
            <a:pPr>
              <a:spcAft>
                <a:spcPts val="600"/>
              </a:spcAft>
            </a:pPr>
            <a:r>
              <a:rPr lang="en-US" altLang="zh-CN" sz="2200" dirty="0"/>
              <a:t>Mutation testing is very difficult to apply by hand</a:t>
            </a:r>
          </a:p>
          <a:p>
            <a:pPr>
              <a:spcAft>
                <a:spcPts val="600"/>
              </a:spcAft>
            </a:pPr>
            <a:r>
              <a:rPr lang="en-US" altLang="zh-CN" sz="2200" dirty="0"/>
              <a:t>Mutation testing is very effective – considered the “</a:t>
            </a:r>
            <a:r>
              <a:rPr lang="en-US" altLang="zh-CN" sz="2200" dirty="0">
                <a:solidFill>
                  <a:srgbClr val="FFFF00"/>
                </a:solidFill>
              </a:rPr>
              <a:t>gold standard</a:t>
            </a:r>
            <a:r>
              <a:rPr lang="en-US" altLang="zh-CN" sz="2200" dirty="0"/>
              <a:t>” of testing</a:t>
            </a:r>
          </a:p>
          <a:p>
            <a:pPr>
              <a:spcAft>
                <a:spcPts val="600"/>
              </a:spcAft>
            </a:pPr>
            <a:r>
              <a:rPr lang="en-US" altLang="zh-CN" sz="2200" dirty="0"/>
              <a:t>Mutation testing is often used to </a:t>
            </a:r>
            <a:r>
              <a:rPr lang="en-US" altLang="zh-CN" sz="2200" dirty="0">
                <a:solidFill>
                  <a:srgbClr val="FFFF00"/>
                </a:solidFill>
              </a:rPr>
              <a:t>evaluate</a:t>
            </a:r>
            <a:r>
              <a:rPr lang="en-US" altLang="zh-CN" sz="2200" dirty="0"/>
              <a:t> other criteria</a:t>
            </a:r>
          </a:p>
        </p:txBody>
      </p:sp>
    </p:spTree>
    <p:extLst>
      <p:ext uri="{BB962C8B-B14F-4D97-AF65-F5344CB8AC3E}">
        <p14:creationId xmlns:p14="http://schemas.microsoft.com/office/powerpoint/2010/main" val="13854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Syntax-Based Testing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6564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Many software artifacts follow strict syntax rules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We can use syntax to generate artifacts that are valid (correct syntax) or artifacts that are invalid (incorrect syntax)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Syntactic descriptions can come from many sources: 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Programs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Integration elements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Design documents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Input descriptions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Tests are created with two general goals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Cover</a:t>
            </a:r>
            <a:r>
              <a:rPr lang="en-US" dirty="0" smtClean="0"/>
              <a:t> the syntax in some way</a:t>
            </a:r>
            <a:endParaRPr lang="en-US" dirty="0"/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Violate</a:t>
            </a:r>
            <a:r>
              <a:rPr lang="en-US" dirty="0" smtClean="0"/>
              <a:t> the syntax 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068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Grammar-Based </a:t>
            </a:r>
            <a:r>
              <a:rPr lang="en-US" sz="3600" smtClean="0"/>
              <a:t>Coverage Criteria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6564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Software engineering uses automata theory to describe software artifacts in several ways: </a:t>
            </a:r>
          </a:p>
          <a:p>
            <a:pPr marL="749300" lvl="2" indent="-29210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dirty="0" smtClean="0"/>
              <a:t>Programming languages defined in BNF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Program behavior described as finite state machines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Allowable inputs defined by grammars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Focus: </a:t>
            </a:r>
            <a:endParaRPr lang="en-US" sz="2200" dirty="0"/>
          </a:p>
          <a:p>
            <a:pPr marL="749300" lvl="2" indent="-29210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dirty="0" smtClean="0"/>
              <a:t>Testing the program with </a:t>
            </a:r>
            <a:r>
              <a:rPr lang="en-US" dirty="0" smtClean="0">
                <a:solidFill>
                  <a:srgbClr val="FFFF00"/>
                </a:solidFill>
              </a:rPr>
              <a:t>valid</a:t>
            </a:r>
            <a:r>
              <a:rPr lang="en-US" dirty="0" smtClean="0"/>
              <a:t> inputs</a:t>
            </a:r>
            <a:endParaRPr lang="en-US" dirty="0"/>
          </a:p>
          <a:p>
            <a:pPr marL="1200150" lvl="3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dirty="0" smtClean="0"/>
              <a:t>Exercise productions of the grammar according to some criterion</a:t>
            </a:r>
            <a:endParaRPr lang="en-US" sz="1800" dirty="0"/>
          </a:p>
          <a:p>
            <a:pPr marL="749300" lvl="2" indent="-292100">
              <a:lnSpc>
                <a:spcPct val="95000"/>
              </a:lnSpc>
              <a:spcBef>
                <a:spcPts val="1500"/>
              </a:spcBef>
              <a:tabLst>
                <a:tab pos="3197225" algn="l"/>
              </a:tabLst>
            </a:pPr>
            <a:r>
              <a:rPr lang="en-US" dirty="0" smtClean="0"/>
              <a:t>Testing the program with </a:t>
            </a:r>
            <a:r>
              <a:rPr lang="en-US" dirty="0" smtClean="0">
                <a:solidFill>
                  <a:srgbClr val="FFFF00"/>
                </a:solidFill>
              </a:rPr>
              <a:t>invalid</a:t>
            </a:r>
            <a:r>
              <a:rPr lang="en-US" dirty="0" smtClean="0"/>
              <a:t> inputs</a:t>
            </a:r>
          </a:p>
          <a:p>
            <a:pPr marL="1200150" lvl="3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dirty="0" smtClean="0"/>
              <a:t>Use grammar-based mutation to test the program with invalid input</a:t>
            </a:r>
            <a:endParaRPr lang="en-US" sz="1800" dirty="0"/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160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Regular Expression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1049183"/>
            <a:ext cx="8763000" cy="5656417"/>
          </a:xfrm>
        </p:spPr>
        <p:txBody>
          <a:bodyPr>
            <a:normAutofit/>
          </a:bodyPr>
          <a:lstStyle/>
          <a:p>
            <a:pPr marL="977900" lvl="2" indent="0">
              <a:lnSpc>
                <a:spcPct val="95000"/>
              </a:lnSpc>
              <a:spcBef>
                <a:spcPts val="1200"/>
              </a:spcBef>
              <a:buNone/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(G s n | B t n)*</a:t>
            </a:r>
          </a:p>
          <a:p>
            <a:pPr marL="977900" lvl="2" indent="0">
              <a:lnSpc>
                <a:spcPct val="95000"/>
              </a:lnSpc>
              <a:spcBef>
                <a:spcPts val="1200"/>
              </a:spcBef>
              <a:buNone/>
              <a:tabLst>
                <a:tab pos="3197225" algn="l"/>
              </a:tabLst>
            </a:pPr>
            <a:endParaRPr lang="en-US" sz="2200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3029712" y="990600"/>
            <a:ext cx="4209288" cy="1046029"/>
            <a:chOff x="3182112" y="1447800"/>
            <a:chExt cx="4209288" cy="104602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52887" y="1752600"/>
              <a:ext cx="3338513" cy="7412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i="1" dirty="0">
                  <a:solidFill>
                    <a:srgbClr val="7B23AA"/>
                  </a:solidFill>
                  <a:latin typeface="Verdana" charset="0"/>
                  <a:ea typeface="Verdana" charset="0"/>
                  <a:cs typeface="Verdana" charset="0"/>
                </a:rPr>
                <a:t>C</a:t>
              </a:r>
              <a:r>
                <a:rPr lang="en-US" altLang="zh-CN" b="0" i="1" dirty="0" smtClean="0">
                  <a:solidFill>
                    <a:srgbClr val="7B23AA"/>
                  </a:solidFill>
                  <a:latin typeface="Verdana" charset="0"/>
                  <a:ea typeface="Verdana" charset="0"/>
                  <a:cs typeface="Verdana" charset="0"/>
                </a:rPr>
                <a:t>losure</a:t>
              </a:r>
              <a:r>
                <a:rPr lang="en-US" altLang="zh-CN" b="0" dirty="0" smtClean="0">
                  <a:solidFill>
                    <a:srgbClr val="7B23AA"/>
                  </a:solidFill>
                  <a:latin typeface="Verdana" charset="0"/>
                  <a:ea typeface="Verdana" charset="0"/>
                  <a:cs typeface="Verdana" charset="0"/>
                </a:rPr>
                <a:t> operator</a:t>
              </a:r>
            </a:p>
            <a:p>
              <a:pPr>
                <a:spcBef>
                  <a:spcPts val="50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zero </a:t>
              </a:r>
              <a:r>
                <a:rPr lang="en-US" altLang="zh-CN" sz="1800" b="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or more occurrences</a:t>
              </a:r>
              <a:endParaRPr lang="en-US" altLang="zh-CN" sz="1800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182112" y="1447800"/>
              <a:ext cx="237744" cy="381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8" name="Elbow Connector 7"/>
            <p:cNvCxnSpPr>
              <a:stCxn id="6" idx="1"/>
              <a:endCxn id="3" idx="2"/>
            </p:cNvCxnSpPr>
            <p:nvPr/>
          </p:nvCxnSpPr>
          <p:spPr>
            <a:xfrm rot="10800000">
              <a:off x="3300985" y="1828801"/>
              <a:ext cx="751903" cy="294415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969008" y="1076865"/>
            <a:ext cx="4355592" cy="1874164"/>
            <a:chOff x="3156578" y="1447800"/>
            <a:chExt cx="4355592" cy="1874164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173657" y="2580735"/>
              <a:ext cx="3338513" cy="7412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i="1" dirty="0" smtClean="0">
                  <a:solidFill>
                    <a:srgbClr val="AB1842"/>
                  </a:solidFill>
                  <a:latin typeface="Verdana" charset="0"/>
                  <a:ea typeface="Verdana" charset="0"/>
                  <a:cs typeface="Verdana" charset="0"/>
                </a:rPr>
                <a:t>Choice</a:t>
              </a:r>
              <a:endParaRPr lang="en-US" altLang="zh-CN" b="0" dirty="0" smtClean="0">
                <a:solidFill>
                  <a:srgbClr val="AB1842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Either one can be used</a:t>
              </a:r>
              <a:endParaRPr lang="en-US" altLang="zh-CN" sz="1800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156578" y="1447800"/>
              <a:ext cx="237744" cy="381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7" name="Elbow Connector 16"/>
            <p:cNvCxnSpPr>
              <a:stCxn id="15" idx="1"/>
              <a:endCxn id="16" idx="2"/>
            </p:cNvCxnSpPr>
            <p:nvPr/>
          </p:nvCxnSpPr>
          <p:spPr>
            <a:xfrm rot="10800000">
              <a:off x="3275451" y="1828800"/>
              <a:ext cx="898207" cy="1122550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43000" y="1457865"/>
            <a:ext cx="1912936" cy="0"/>
            <a:chOff x="1295400" y="1915065"/>
            <a:chExt cx="1912936" cy="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295400" y="1915065"/>
              <a:ext cx="826008" cy="0"/>
            </a:xfrm>
            <a:prstGeom prst="line">
              <a:avLst/>
            </a:prstGeom>
            <a:ln w="38100">
              <a:solidFill>
                <a:srgbClr val="A7F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82328" y="1915065"/>
              <a:ext cx="826008" cy="0"/>
            </a:xfrm>
            <a:prstGeom prst="line">
              <a:avLst/>
            </a:prstGeom>
            <a:ln w="38100">
              <a:solidFill>
                <a:srgbClr val="A7F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355883" y="1583326"/>
            <a:ext cx="7407117" cy="3667350"/>
            <a:chOff x="3259733" y="1942351"/>
            <a:chExt cx="7407117" cy="3667350"/>
          </a:xfrm>
        </p:grpSpPr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3502049" y="3503996"/>
              <a:ext cx="7164801" cy="210570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i="1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Sequence</a:t>
              </a:r>
              <a:endParaRPr lang="en-US" altLang="zh-CN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Any sequence of “G s n” and “B t n”</a:t>
              </a:r>
            </a:p>
            <a:p>
              <a:pPr marL="239713">
                <a:spcBef>
                  <a:spcPts val="50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“G” and “B” may be commands, methods, or events</a:t>
              </a:r>
            </a:p>
            <a:p>
              <a:pPr marL="239713">
                <a:spcBef>
                  <a:spcPts val="50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“s”, “t”, and “n” may be arguments, parameters, or values</a:t>
              </a:r>
            </a:p>
            <a:p>
              <a:pPr marL="239713">
                <a:spcBef>
                  <a:spcPts val="50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“s”, “t”, “and “n” may be literals or a set of values</a:t>
              </a:r>
            </a:p>
            <a:p>
              <a:pPr>
                <a:spcBef>
                  <a:spcPts val="500"/>
                </a:spcBef>
              </a:pPr>
              <a:endParaRPr lang="en-US" altLang="zh-CN" sz="1800" b="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7" name="Elbow Connector 26"/>
            <p:cNvCxnSpPr>
              <a:stCxn id="25" idx="1"/>
            </p:cNvCxnSpPr>
            <p:nvPr/>
          </p:nvCxnSpPr>
          <p:spPr>
            <a:xfrm rot="10800000">
              <a:off x="3259733" y="1942361"/>
              <a:ext cx="242316" cy="2614489"/>
            </a:xfrm>
            <a:prstGeom prst="bentConnector2">
              <a:avLst/>
            </a:prstGeom>
            <a:ln>
              <a:solidFill>
                <a:srgbClr val="A7F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5" idx="1"/>
            </p:cNvCxnSpPr>
            <p:nvPr/>
          </p:nvCxnSpPr>
          <p:spPr>
            <a:xfrm rot="10800000" flipH="1">
              <a:off x="3502049" y="1942351"/>
              <a:ext cx="998682" cy="2614498"/>
            </a:xfrm>
            <a:prstGeom prst="bentConnector4">
              <a:avLst>
                <a:gd name="adj1" fmla="val -22890"/>
                <a:gd name="adj2" fmla="val 70135"/>
              </a:avLst>
            </a:prstGeom>
            <a:ln>
              <a:solidFill>
                <a:srgbClr val="A7F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6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from Grammar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34466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A test case can be a sequence of strings that satisfies the regular expression 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Example</a:t>
            </a:r>
          </a:p>
          <a:p>
            <a:pPr marL="1149350" lvl="1" indent="0">
              <a:lnSpc>
                <a:spcPct val="95000"/>
              </a:lnSpc>
              <a:spcBef>
                <a:spcPts val="2200"/>
              </a:spcBef>
              <a:buNone/>
              <a:tabLst>
                <a:tab pos="3197225" algn="l"/>
              </a:tabLst>
            </a:pPr>
            <a:r>
              <a:rPr lang="en-US" sz="2200" dirty="0">
                <a:solidFill>
                  <a:srgbClr val="FFFF00"/>
                </a:solidFill>
              </a:rPr>
              <a:t>(G s n | B t n</a:t>
            </a:r>
            <a:r>
              <a:rPr lang="en-US" sz="2200" dirty="0" smtClean="0">
                <a:solidFill>
                  <a:srgbClr val="FFFF00"/>
                </a:solidFill>
              </a:rPr>
              <a:t>)*</a:t>
            </a:r>
            <a:endParaRPr lang="en-US" sz="2200" dirty="0" smtClean="0"/>
          </a:p>
          <a:p>
            <a:pPr marL="749300" lvl="2" indent="-29210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dirty="0" smtClean="0"/>
              <a:t>Suppose “s”, “t”, and “n” are number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3037" y="3581400"/>
            <a:ext cx="2747963" cy="17851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26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08 01 90</a:t>
            </a:r>
            <a:endParaRPr lang="en-US" altLang="zh-CN" sz="20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22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06 27 94</a:t>
            </a:r>
            <a:endParaRPr lang="en-US" altLang="zh-CN" sz="20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22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11 21 94</a:t>
            </a:r>
            <a:endParaRPr lang="en-US" altLang="zh-CN" sz="20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B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13  </a:t>
            </a:r>
            <a:r>
              <a:rPr lang="en-US" altLang="zh-CN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01 09 03</a:t>
            </a:r>
            <a:endParaRPr lang="en-US" altLang="zh-CN" sz="20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Backus-Naur-Form (BNF) Grammars</a:t>
            </a:r>
            <a:endParaRPr lang="en-US" sz="3800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138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Although regular expressions are sometimes sufficient, a more expressive grammar is often used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6225" y="2424804"/>
            <a:ext cx="8715375" cy="30162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Stream 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action*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action  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|  </a:t>
            </a:r>
            <a:r>
              <a:rPr lang="en-US" altLang="zh-CN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actB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actG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“G”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  n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actB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“B” 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 n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          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         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  <a:tab pos="1182688" algn="l"/>
              </a:tabLst>
            </a:pP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        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::= 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  <a:r>
              <a:rPr lang="en-US" altLang="zh-CN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“.”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digit</a:t>
            </a:r>
            <a:r>
              <a:rPr lang="en-US" altLang="zh-CN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“.”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digit</a:t>
            </a:r>
            <a:r>
              <a:rPr lang="en-US" altLang="zh-CN" b="0" baseline="30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</a:t>
            </a:r>
            <a:r>
              <a:rPr lang="en-US" altLang="zh-CN" b="0" dirty="0" smtClean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“4”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“5”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“6”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“7”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“8”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6224" y="2366220"/>
            <a:ext cx="3533776" cy="3729780"/>
            <a:chOff x="1400936" y="654533"/>
            <a:chExt cx="3533776" cy="372978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184522" y="4014981"/>
              <a:ext cx="275019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 i="1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Non-terminal </a:t>
              </a:r>
              <a:r>
                <a:rPr lang="en-US" altLang="zh-CN" sz="1800" b="0" i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symbols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00936" y="654533"/>
              <a:ext cx="1095376" cy="30747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1800" b="0"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9" name="Elbow Connector 18"/>
            <p:cNvCxnSpPr>
              <a:stCxn id="17" idx="1"/>
            </p:cNvCxnSpPr>
            <p:nvPr/>
          </p:nvCxnSpPr>
          <p:spPr>
            <a:xfrm rot="10800000">
              <a:off x="1886712" y="3777729"/>
              <a:ext cx="297810" cy="421918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6351" y="1850147"/>
            <a:ext cx="2834839" cy="943785"/>
            <a:chOff x="1400936" y="2785541"/>
            <a:chExt cx="2834839" cy="943785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323785" y="2785541"/>
              <a:ext cx="191199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 i="1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Start symbol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00936" y="3301611"/>
              <a:ext cx="1095376" cy="4277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1800" b="0"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6" name="Elbow Connector 25"/>
            <p:cNvCxnSpPr>
              <a:stCxn id="24" idx="1"/>
              <a:endCxn id="25" idx="0"/>
            </p:cNvCxnSpPr>
            <p:nvPr/>
          </p:nvCxnSpPr>
          <p:spPr>
            <a:xfrm rot="10800000" flipV="1">
              <a:off x="1948625" y="2970207"/>
              <a:ext cx="375161" cy="33140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81200" y="2370954"/>
            <a:ext cx="6934200" cy="3033484"/>
            <a:chOff x="1400936" y="3301611"/>
            <a:chExt cx="4953778" cy="1910813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4316918" y="3392095"/>
              <a:ext cx="1911990" cy="5670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 i="1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Production rules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16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Possible rewriting of a given nonterminal</a:t>
              </a:r>
              <a:endParaRPr lang="en-US" altLang="zh-CN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00936" y="3301611"/>
              <a:ext cx="4953778" cy="191081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1800" b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11680" y="3131127"/>
            <a:ext cx="6858000" cy="3201167"/>
            <a:chOff x="2011680" y="3131127"/>
            <a:chExt cx="6858000" cy="3201167"/>
          </a:xfrm>
        </p:grpSpPr>
        <p:grpSp>
          <p:nvGrpSpPr>
            <p:cNvPr id="7" name="Group 6"/>
            <p:cNvGrpSpPr/>
            <p:nvPr/>
          </p:nvGrpSpPr>
          <p:grpSpPr>
            <a:xfrm>
              <a:off x="2011680" y="5055228"/>
              <a:ext cx="6858000" cy="1277066"/>
              <a:chOff x="3136392" y="1411224"/>
              <a:chExt cx="6858000" cy="1277066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230112" y="2034265"/>
                <a:ext cx="3124200" cy="654025"/>
              </a:xfrm>
              <a:prstGeom prst="rect">
                <a:avLst/>
              </a:prstGeom>
              <a:solidFill>
                <a:srgbClr val="D5FFFF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0" i="1" dirty="0" smtClean="0">
                    <a:solidFill>
                      <a:srgbClr val="000099"/>
                    </a:solidFill>
                    <a:latin typeface="Verdana" charset="0"/>
                    <a:ea typeface="Verdana" charset="0"/>
                    <a:cs typeface="Verdana" charset="0"/>
                  </a:rPr>
                  <a:t>Terminal symbol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Everything in the quotes</a:t>
                </a:r>
                <a:endParaRPr lang="en-US" altLang="zh-CN" sz="1600" b="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36392" y="1411224"/>
                <a:ext cx="6858000" cy="349210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10" name="Elbow Connector 9"/>
              <p:cNvCxnSpPr>
                <a:stCxn id="8" idx="1"/>
                <a:endCxn id="6" idx="2"/>
              </p:cNvCxnSpPr>
              <p:nvPr/>
            </p:nvCxnSpPr>
            <p:spPr>
              <a:xfrm rot="10800000">
                <a:off x="5758626" y="1797010"/>
                <a:ext cx="471487" cy="564268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128059" y="3131127"/>
              <a:ext cx="2525683" cy="1902859"/>
              <a:chOff x="3273553" y="-159586"/>
              <a:chExt cx="2525683" cy="1902859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4034998" y="1357487"/>
                <a:ext cx="447502" cy="38578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351734" y="1357487"/>
                <a:ext cx="447502" cy="38578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273553" y="-159586"/>
                <a:ext cx="447502" cy="38578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273553" y="193705"/>
                <a:ext cx="447502" cy="38578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0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r>
              <a:rPr lang="en-US" dirty="0" smtClean="0"/>
              <a:t>: BNF Grammar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13892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Simple grammar for a toy language of arithmetic expressions in BNF notation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0200" y="2241590"/>
            <a:ext cx="5957888" cy="2246769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id | </a:t>
            </a:r>
            <a:r>
              <a:rPr lang="en-US" altLang="zh-CN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expr op expr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letter | letter id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digit | digit </a:t>
            </a:r>
            <a:r>
              <a:rPr lang="en-US" altLang="zh-CN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op      	::=  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“+”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“-”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“*”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“/”</a:t>
            </a:r>
            <a:endParaRPr lang="en-US" altLang="zh-CN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letter 	::=  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“b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”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 | </a:t>
            </a:r>
            <a:r>
              <a:rPr lang="en-U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“c”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| </a:t>
            </a:r>
            <a:r>
              <a:rPr lang="is-I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… | </a:t>
            </a:r>
            <a:r>
              <a:rPr lang="is-IS" altLang="zh-CN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“z”</a:t>
            </a:r>
            <a:endParaRPr lang="en-US" altLang="zh-CN" b="0" baseline="3000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is-I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r>
              <a:rPr lang="en-US" altLang="zh-CN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</p:spTree>
    <p:extLst>
      <p:ext uri="{BB962C8B-B14F-4D97-AF65-F5344CB8AC3E}">
        <p14:creationId xmlns:p14="http://schemas.microsoft.com/office/powerpoint/2010/main" val="9257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Derivations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3352800"/>
            <a:ext cx="5257800" cy="2667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a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pPr marL="342900"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xpr =&gt; id =&gt; letter =&gt;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49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342900">
              <a:lnSpc>
                <a:spcPct val="75000"/>
              </a:lnSpc>
              <a:spcBef>
                <a:spcPct val="50000"/>
              </a:spcBef>
              <a:tabLst>
                <a:tab pos="101123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=&gt;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=&gt;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=&gt;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“4”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pPr marL="925513">
              <a:lnSpc>
                <a:spcPct val="75000"/>
              </a:lnSpc>
              <a:spcBef>
                <a:spcPct val="50000"/>
              </a:spcBef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=&gt;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“4”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=&gt;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“4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” “9”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a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b+12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342900"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=&gt;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or expr =&gt; expr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“+”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expr</a:t>
            </a:r>
          </a:p>
          <a:p>
            <a:pPr marL="925513"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=&gt;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 =&gt; </a:t>
            </a:r>
            <a:r>
              <a:rPr lang="is-I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 “b” “+” “1” “2”</a:t>
            </a:r>
            <a:endParaRPr lang="en-US" altLang="zh-CN" sz="18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61963"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endParaRPr lang="en-US" altLang="zh-CN" sz="18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" y="1066800"/>
            <a:ext cx="5257800" cy="21336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expr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id |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expr op expr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id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letter | letter id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digit | digit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num</a:t>
            </a:r>
            <a:endParaRPr lang="en-US" altLang="zh-CN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op     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“+”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“-”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“*”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“/”</a:t>
            </a:r>
            <a:endParaRPr lang="en-US" altLang="zh-CN" sz="18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letter 	::= 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“a”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|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 “b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”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 | </a:t>
            </a:r>
            <a:r>
              <a:rPr lang="en-U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“c”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… | </a:t>
            </a:r>
            <a:r>
              <a:rPr lang="is-IS" altLang="zh-CN" sz="18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“z”</a:t>
            </a:r>
            <a:endParaRPr lang="en-US" altLang="zh-CN" sz="1800" b="0" baseline="3000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1131888" algn="l"/>
              </a:tabLst>
            </a:pP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digit    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::= 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“0”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“1”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“2”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</a:t>
            </a:r>
            <a:r>
              <a:rPr lang="en-US" altLang="zh-CN" sz="1800" b="0" dirty="0">
                <a:solidFill>
                  <a:srgbClr val="D5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“3”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is-I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| </a:t>
            </a:r>
            <a:r>
              <a:rPr lang="en-US" altLang="zh-CN" sz="18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“9”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01750"/>
            <a:ext cx="3353863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marL="15875" indent="0" fontAlgn="auto">
          <a:lnSpc>
            <a:spcPct val="85000"/>
          </a:lnSpc>
          <a:spcBef>
            <a:spcPts val="0"/>
          </a:spcBef>
          <a:spcAft>
            <a:spcPts val="0"/>
          </a:spcAft>
          <a:buNone/>
          <a:defRPr sz="1800" b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67990</TotalTime>
  <Words>1586</Words>
  <Application>Microsoft Macintosh PowerPoint</Application>
  <PresentationFormat>On-screen Show (4:3)</PresentationFormat>
  <Paragraphs>334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Apple Braille</vt:lpstr>
      <vt:lpstr>Calibri</vt:lpstr>
      <vt:lpstr>Century Schoolbook</vt:lpstr>
      <vt:lpstr>Gill Sans MT</vt:lpstr>
      <vt:lpstr>Symbol</vt:lpstr>
      <vt:lpstr>Times New Roman</vt:lpstr>
      <vt:lpstr>Verdana</vt:lpstr>
      <vt:lpstr>Wingdings</vt:lpstr>
      <vt:lpstr>Wingdings 2</vt:lpstr>
      <vt:lpstr>宋体</vt:lpstr>
      <vt:lpstr>Arial</vt:lpstr>
      <vt:lpstr>3_Custom Design</vt:lpstr>
      <vt:lpstr>2_Custom Design</vt:lpstr>
      <vt:lpstr>1_Custom Design</vt:lpstr>
      <vt:lpstr>Custom Design</vt:lpstr>
      <vt:lpstr>View</vt:lpstr>
      <vt:lpstr>Syntax-based Testing  CS 4501 / 6501  Software Testing</vt:lpstr>
      <vt:lpstr>Structures for Criteria-Based Testing</vt:lpstr>
      <vt:lpstr>Syntax-Based Testing</vt:lpstr>
      <vt:lpstr>Grammar-Based Coverage Criteria</vt:lpstr>
      <vt:lpstr>Regular Expression</vt:lpstr>
      <vt:lpstr>Test Cases from Grammar</vt:lpstr>
      <vt:lpstr>Backus-Naur-Form (BNF) Grammars</vt:lpstr>
      <vt:lpstr>More Example: BNF Grammar</vt:lpstr>
      <vt:lpstr>Example: Derivations</vt:lpstr>
      <vt:lpstr>Grammar Coverage Criteria</vt:lpstr>
      <vt:lpstr>Example: TSC</vt:lpstr>
      <vt:lpstr>Example: PDC</vt:lpstr>
      <vt:lpstr>Example: DC</vt:lpstr>
      <vt:lpstr>Mutation Testing</vt:lpstr>
      <vt:lpstr>What is Mutation?</vt:lpstr>
      <vt:lpstr>Mutation Testing</vt:lpstr>
      <vt:lpstr>Underlying Concept: Mutation Testing</vt:lpstr>
      <vt:lpstr>Mutants and Ground Strings</vt:lpstr>
      <vt:lpstr>Example: Valid and Invalid Mutants</vt:lpstr>
      <vt:lpstr>Note on Mutation</vt:lpstr>
      <vt:lpstr>Killing Mutants</vt:lpstr>
      <vt:lpstr>Grammar-based Mutation Coverage Criteria</vt:lpstr>
      <vt:lpstr>Example Mutation Operators</vt:lpstr>
      <vt:lpstr>Example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7944</cp:revision>
  <cp:lastPrinted>2017-11-09T15:46:17Z</cp:lastPrinted>
  <dcterms:created xsi:type="dcterms:W3CDTF">2017-07-01T01:04:54Z</dcterms:created>
  <dcterms:modified xsi:type="dcterms:W3CDTF">2017-11-09T15:51:59Z</dcterms:modified>
  <cp:category/>
</cp:coreProperties>
</file>