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38"/>
  </p:notesMasterIdLst>
  <p:handoutMasterIdLst>
    <p:handoutMasterId r:id="rId39"/>
  </p:handoutMasterIdLst>
  <p:sldIdLst>
    <p:sldId id="262" r:id="rId6"/>
    <p:sldId id="890" r:id="rId7"/>
    <p:sldId id="841" r:id="rId8"/>
    <p:sldId id="916" r:id="rId9"/>
    <p:sldId id="917" r:id="rId10"/>
    <p:sldId id="921" r:id="rId11"/>
    <p:sldId id="922" r:id="rId12"/>
    <p:sldId id="923" r:id="rId13"/>
    <p:sldId id="920" r:id="rId14"/>
    <p:sldId id="924" r:id="rId15"/>
    <p:sldId id="925" r:id="rId16"/>
    <p:sldId id="926" r:id="rId17"/>
    <p:sldId id="927" r:id="rId18"/>
    <p:sldId id="929" r:id="rId19"/>
    <p:sldId id="930" r:id="rId20"/>
    <p:sldId id="932" r:id="rId21"/>
    <p:sldId id="934" r:id="rId22"/>
    <p:sldId id="935" r:id="rId23"/>
    <p:sldId id="936" r:id="rId24"/>
    <p:sldId id="937" r:id="rId25"/>
    <p:sldId id="938" r:id="rId26"/>
    <p:sldId id="939" r:id="rId27"/>
    <p:sldId id="940" r:id="rId28"/>
    <p:sldId id="941" r:id="rId29"/>
    <p:sldId id="942" r:id="rId30"/>
    <p:sldId id="943" r:id="rId31"/>
    <p:sldId id="933" r:id="rId32"/>
    <p:sldId id="944" r:id="rId33"/>
    <p:sldId id="945" r:id="rId34"/>
    <p:sldId id="947" r:id="rId35"/>
    <p:sldId id="946" r:id="rId36"/>
    <p:sldId id="915" r:id="rId37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FFF"/>
    <a:srgbClr val="434DD6"/>
    <a:srgbClr val="000099"/>
    <a:srgbClr val="FFFFFF"/>
    <a:srgbClr val="A7FEFF"/>
    <a:srgbClr val="AB1842"/>
    <a:srgbClr val="7B23AA"/>
    <a:srgbClr val="D5FDA9"/>
    <a:srgbClr val="A6FCA9"/>
    <a:srgbClr val="AC1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6" autoAdjust="0"/>
    <p:restoredTop sz="86438" autoAdjust="0"/>
  </p:normalViewPr>
  <p:slideViewPr>
    <p:cSldViewPr>
      <p:cViewPr>
        <p:scale>
          <a:sx n="68" d="100"/>
          <a:sy n="68" d="100"/>
        </p:scale>
        <p:origin x="1376" y="784"/>
      </p:cViewPr>
      <p:guideLst>
        <p:guide orient="horz" pos="2688"/>
        <p:guide pos="1824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1" d="100"/>
        <a:sy n="151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4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3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13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FSM = Finite State Machine</a:t>
            </a:r>
          </a:p>
          <a:p>
            <a:r>
              <a:rPr lang="en-US" dirty="0" smtClean="0"/>
              <a:t>DNF = Disjunctive</a:t>
            </a:r>
            <a:r>
              <a:rPr lang="en-US" baseline="0" dirty="0" smtClean="0"/>
              <a:t> Normal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lnSpc>
                <a:spcPct val="130000"/>
              </a:lnSpc>
              <a:buFont typeface="Arial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lnSpc>
                <a:spcPct val="130000"/>
              </a:lnSpc>
              <a:buFont typeface="Arial"/>
              <a:buNone/>
            </a:pPr>
            <a:r>
              <a:rPr lang="en-US" sz="1200" b="0" dirty="0" smtClean="0"/>
              <a:t>Goals of mutation operators:</a:t>
            </a:r>
          </a:p>
          <a:p>
            <a:pPr marL="171450" indent="-171450" fontAlgn="auto">
              <a:lnSpc>
                <a:spcPct val="130000"/>
              </a:lnSpc>
              <a:buFontTx/>
              <a:buChar char="-"/>
            </a:pPr>
            <a:r>
              <a:rPr lang="en-US" sz="1200" b="0" dirty="0" smtClean="0"/>
              <a:t>Mimic</a:t>
            </a:r>
            <a:r>
              <a:rPr lang="en-US" sz="1200" b="0" baseline="0" dirty="0" smtClean="0"/>
              <a:t> typical programmer mistakes, thus trying to ensure that the tests can detect those mistakes</a:t>
            </a:r>
          </a:p>
          <a:p>
            <a:pPr marL="171450" indent="-171450" fontAlgn="auto">
              <a:lnSpc>
                <a:spcPct val="130000"/>
              </a:lnSpc>
              <a:buFontTx/>
              <a:buChar char="-"/>
            </a:pPr>
            <a:r>
              <a:rPr lang="en-US" sz="1200" b="0" baseline="0" dirty="0" smtClean="0"/>
              <a:t>Force the testers to create tests that have been found to effectively test software</a:t>
            </a:r>
          </a:p>
          <a:p>
            <a:pPr marL="171450" indent="-171450" fontAlgn="auto">
              <a:lnSpc>
                <a:spcPct val="130000"/>
              </a:lnSpc>
              <a:buFontTx/>
              <a:buChar char="-"/>
            </a:pPr>
            <a:endParaRPr lang="en-US" sz="1200" b="0" baseline="0" dirty="0" smtClean="0"/>
          </a:p>
          <a:p>
            <a:pPr marL="0" indent="0" fontAlgn="auto">
              <a:lnSpc>
                <a:spcPct val="130000"/>
              </a:lnSpc>
              <a:buFontTx/>
              <a:buNone/>
            </a:pPr>
            <a:r>
              <a:rPr lang="en-US" sz="1200" b="0" baseline="0" dirty="0" smtClean="0"/>
              <a:t>Uses of mutation testing</a:t>
            </a:r>
          </a:p>
          <a:p>
            <a:pPr marL="171450" indent="-171450" fontAlgn="auto">
              <a:lnSpc>
                <a:spcPct val="130000"/>
              </a:lnSpc>
              <a:buFontTx/>
              <a:buChar char="-"/>
            </a:pPr>
            <a:r>
              <a:rPr lang="en-US" sz="1200" b="0" baseline="0" dirty="0" smtClean="0"/>
              <a:t>Help generate tests</a:t>
            </a:r>
          </a:p>
          <a:p>
            <a:pPr marL="171450" indent="-171450" fontAlgn="auto">
              <a:lnSpc>
                <a:spcPct val="130000"/>
              </a:lnSpc>
              <a:buFontTx/>
              <a:buChar char="-"/>
            </a:pPr>
            <a:r>
              <a:rPr lang="en-US" sz="1200" b="0" baseline="0" dirty="0" smtClean="0"/>
              <a:t>Evaluate how good exiting tests (or criteria)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9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tiff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7.emf"/><Relationship Id="rId3" Type="http://schemas.openxmlformats.org/officeDocument/2006/relationships/image" Target="../media/image28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862" y="381000"/>
            <a:ext cx="91440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Syntax-based Testing</a:t>
            </a:r>
            <a:br>
              <a:rPr lang="en-US" sz="5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5000" b="1" smtClean="0">
                <a:solidFill>
                  <a:srgbClr val="FFFF00"/>
                </a:solidFill>
              </a:rPr>
              <a:t>Program-based </a:t>
            </a:r>
            <a:br>
              <a:rPr lang="en-US" sz="5000" b="1" smtClean="0">
                <a:solidFill>
                  <a:srgbClr val="FFFF00"/>
                </a:solidFill>
              </a:rPr>
            </a:br>
            <a:r>
              <a:rPr lang="en-US" sz="5000" b="1" smtClean="0">
                <a:solidFill>
                  <a:srgbClr val="FFFF00"/>
                </a:solidFill>
              </a:rPr>
              <a:t>Mutation Testing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Mutants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lnSpcReduction="10000"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Dead mutant</a:t>
            </a:r>
          </a:p>
          <a:p>
            <a:pPr marL="757238" lvl="2" indent="-328613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A test case has killed it</a:t>
            </a:r>
          </a:p>
          <a:p>
            <a:pPr marL="757238" lvl="2" indent="-328613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The fault that a dead mutant represents will be detected by the same test that killed it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err="1" smtClean="0">
                <a:solidFill>
                  <a:srgbClr val="FFFF00"/>
                </a:solidFill>
              </a:rPr>
              <a:t>Uncompilable</a:t>
            </a:r>
            <a:r>
              <a:rPr lang="en-US" sz="2200" dirty="0" smtClean="0">
                <a:solidFill>
                  <a:srgbClr val="FFFF00"/>
                </a:solidFill>
              </a:rPr>
              <a:t> mutant</a:t>
            </a:r>
          </a:p>
          <a:p>
            <a:pPr marL="757238" lvl="2" indent="-3079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Syntactically illegal</a:t>
            </a:r>
          </a:p>
          <a:p>
            <a:pPr marL="757238" lvl="2" indent="-3079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Should not be generated or should be immediately discarded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Trivial mutant</a:t>
            </a:r>
          </a:p>
          <a:p>
            <a:pPr marL="757238" lvl="2" indent="-3079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Almost every test can kill it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(Functionally) equivalent mutant</a:t>
            </a:r>
            <a:endParaRPr lang="en-US" sz="2200" dirty="0">
              <a:solidFill>
                <a:srgbClr val="FFFF00"/>
              </a:solidFill>
            </a:endParaRPr>
          </a:p>
          <a:p>
            <a:pPr marL="757238" lvl="2" indent="-3079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No test can kill it (same behavior or output as original, for all inputs)</a:t>
            </a:r>
          </a:p>
          <a:p>
            <a:pPr marL="757238" lvl="2" indent="-3079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Infeasible test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3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8600" y="990600"/>
            <a:ext cx="6858000" cy="3217752"/>
            <a:chOff x="228600" y="1066800"/>
            <a:chExt cx="6858000" cy="32177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143000"/>
              <a:ext cx="4572000" cy="3141552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4800600" y="1066800"/>
              <a:ext cx="228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Original method</a:t>
              </a:r>
              <a:endParaRPr lang="en-US" sz="20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57400" y="3236976"/>
            <a:ext cx="6879879" cy="3132499"/>
            <a:chOff x="2057400" y="3236976"/>
            <a:chExt cx="6879879" cy="31324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3236976"/>
              <a:ext cx="4517679" cy="3132499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2057400" y="5181600"/>
              <a:ext cx="228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r">
                <a:spcBef>
                  <a:spcPts val="700"/>
                </a:spcBef>
                <a:buNone/>
              </a:pPr>
              <a:r>
                <a:rPr lang="en-US" sz="2000" b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Mutant</a:t>
              </a:r>
              <a:endParaRPr lang="en-US" sz="2000" b="0" dirty="0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Program Mutation</a:t>
            </a:r>
            <a:endParaRPr lang="en-US" dirty="0"/>
          </a:p>
        </p:txBody>
      </p:sp>
      <p:sp>
        <p:nvSpPr>
          <p:cNvPr id="7" name="Triangle 6"/>
          <p:cNvSpPr/>
          <p:nvPr/>
        </p:nvSpPr>
        <p:spPr bwMode="auto">
          <a:xfrm>
            <a:off x="4608576" y="4187952"/>
            <a:ext cx="228600" cy="211248"/>
          </a:xfrm>
          <a:prstGeom prst="triangl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046718" y="2035314"/>
            <a:ext cx="3739985" cy="797952"/>
            <a:chOff x="5046718" y="2035314"/>
            <a:chExt cx="3739985" cy="797952"/>
          </a:xfrm>
        </p:grpSpPr>
        <p:sp>
          <p:nvSpPr>
            <p:cNvPr id="11" name="Rectangle 10"/>
            <p:cNvSpPr/>
            <p:nvPr/>
          </p:nvSpPr>
          <p:spPr>
            <a:xfrm>
              <a:off x="5791200" y="2035314"/>
              <a:ext cx="299550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A fault is introduced </a:t>
              </a:r>
              <a:r>
                <a:rPr lang="en-US" sz="2000" b="0" smtClean="0">
                  <a:solidFill>
                    <a:srgbClr val="FFFF00"/>
                  </a:solidFill>
                  <a:latin typeface="Verdana" charset="0"/>
                  <a:ea typeface="Verdana" charset="0"/>
                  <a:cs typeface="Verdana" charset="0"/>
                </a:rPr>
                <a:t>by mutating the code</a:t>
              </a:r>
              <a:endParaRPr lang="en-US" sz="20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 rot="2075478">
              <a:off x="5046718" y="2504082"/>
              <a:ext cx="858982" cy="329184"/>
            </a:xfrm>
            <a:prstGeom prst="rightArrow">
              <a:avLst/>
            </a:prstGeom>
            <a:noFill/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6065520" y="4169664"/>
            <a:ext cx="585216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901952" y="2011680"/>
            <a:ext cx="585216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Program Mutation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066800"/>
            <a:ext cx="4517679" cy="3132499"/>
            <a:chOff x="152400" y="1066800"/>
            <a:chExt cx="4517679" cy="31324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1066800"/>
              <a:ext cx="4517679" cy="3132499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sp>
          <p:nvSpPr>
            <p:cNvPr id="7" name="Triangle 6"/>
            <p:cNvSpPr/>
            <p:nvPr/>
          </p:nvSpPr>
          <p:spPr bwMode="auto">
            <a:xfrm>
              <a:off x="341376" y="2017776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5" name="Content Placeholder 22"/>
          <p:cNvSpPr>
            <a:spLocks noGrp="1"/>
          </p:cNvSpPr>
          <p:nvPr>
            <p:ph idx="1"/>
          </p:nvPr>
        </p:nvSpPr>
        <p:spPr>
          <a:xfrm>
            <a:off x="4746278" y="990600"/>
            <a:ext cx="4245321" cy="3733800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200"/>
              </a:spcBef>
              <a:tabLst>
                <a:tab pos="3197225" algn="l"/>
              </a:tabLst>
            </a:pPr>
            <a:r>
              <a:rPr lang="en-US" sz="2200" dirty="0" err="1" smtClean="0"/>
              <a:t>i</a:t>
            </a:r>
            <a:r>
              <a:rPr lang="en-US" sz="2200" dirty="0" smtClean="0"/>
              <a:t>=1 is a mutation of </a:t>
            </a:r>
            <a:r>
              <a:rPr lang="en-US" sz="2200" dirty="0" err="1" smtClean="0"/>
              <a:t>i</a:t>
            </a:r>
            <a:r>
              <a:rPr lang="en-US" sz="2200" dirty="0" smtClean="0"/>
              <a:t>=0 </a:t>
            </a:r>
          </a:p>
          <a:p>
            <a:pPr marL="298450" lvl="1" indent="-298450">
              <a:lnSpc>
                <a:spcPct val="95000"/>
              </a:lnSpc>
              <a:spcBef>
                <a:spcPts val="1200"/>
              </a:spcBef>
              <a:tabLst>
                <a:tab pos="3197225" algn="l"/>
              </a:tabLst>
            </a:pPr>
            <a:r>
              <a:rPr lang="en-US" sz="2200" dirty="0" smtClean="0"/>
              <a:t>The code obtained by changing </a:t>
            </a:r>
            <a:r>
              <a:rPr lang="en-US" sz="2200" dirty="0" err="1" smtClean="0"/>
              <a:t>i</a:t>
            </a:r>
            <a:r>
              <a:rPr lang="en-US" sz="2200" dirty="0" smtClean="0"/>
              <a:t>=0 to </a:t>
            </a:r>
            <a:r>
              <a:rPr lang="en-US" sz="2200" dirty="0" err="1" smtClean="0"/>
              <a:t>i</a:t>
            </a:r>
            <a:r>
              <a:rPr lang="en-US" sz="2200" dirty="0" smtClean="0"/>
              <a:t>=1 is called a mutant of </a:t>
            </a:r>
            <a:r>
              <a:rPr lang="en-US" sz="2200" dirty="0" err="1" smtClean="0"/>
              <a:t>numZero</a:t>
            </a: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1200"/>
              </a:spcBef>
              <a:tabLst>
                <a:tab pos="3197225" algn="l"/>
              </a:tabLst>
            </a:pPr>
            <a:r>
              <a:rPr lang="en-US" sz="2200" dirty="0" smtClean="0"/>
              <a:t>A test kills the mutant if the mutant yields different outputs from the original code</a:t>
            </a:r>
          </a:p>
        </p:txBody>
      </p:sp>
      <p:sp>
        <p:nvSpPr>
          <p:cNvPr id="17" name="Content Placeholder 22"/>
          <p:cNvSpPr txBox="1">
            <a:spLocks/>
          </p:cNvSpPr>
          <p:nvPr/>
        </p:nvSpPr>
        <p:spPr>
          <a:xfrm>
            <a:off x="152400" y="4343400"/>
            <a:ext cx="8782685" cy="1756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lvl="1" indent="-298450" fontAlgn="auto">
              <a:lnSpc>
                <a:spcPct val="95000"/>
              </a:lnSpc>
              <a:spcBef>
                <a:spcPts val="1500"/>
              </a:spcBef>
              <a:tabLst>
                <a:tab pos="3197225" algn="l"/>
              </a:tabLst>
            </a:pPr>
            <a:r>
              <a:rPr lang="en-US" sz="2200" b="0" dirty="0" smtClean="0"/>
              <a:t>Consider t1 = {1, 0, 0}</a:t>
            </a:r>
          </a:p>
          <a:p>
            <a:pPr marL="757238" lvl="2" indent="-328613" fontAlgn="auto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b="0" dirty="0" smtClean="0"/>
              <a:t>Original returns 2, mutant returns 2, </a:t>
            </a:r>
            <a:r>
              <a:rPr lang="en-US" b="0" dirty="0"/>
              <a:t>the mutant is </a:t>
            </a:r>
            <a:r>
              <a:rPr lang="en-US" b="0" dirty="0" smtClean="0"/>
              <a:t>not </a:t>
            </a:r>
            <a:r>
              <a:rPr lang="en-US" b="0" dirty="0"/>
              <a:t>killed</a:t>
            </a:r>
            <a:endParaRPr lang="en-US" b="0" dirty="0" smtClean="0"/>
          </a:p>
          <a:p>
            <a:pPr marL="298450" lvl="1" indent="-298450" fontAlgn="auto">
              <a:lnSpc>
                <a:spcPct val="95000"/>
              </a:lnSpc>
              <a:spcBef>
                <a:spcPts val="1500"/>
              </a:spcBef>
              <a:tabLst>
                <a:tab pos="3197225" algn="l"/>
              </a:tabLst>
            </a:pPr>
            <a:r>
              <a:rPr lang="en-US" sz="2200" b="0" dirty="0" smtClean="0"/>
              <a:t>Consider t2 = {0, 1, 0}</a:t>
            </a:r>
          </a:p>
          <a:p>
            <a:pPr marL="695325" lvl="2" indent="-246063" fontAlgn="auto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b="0" dirty="0" smtClean="0"/>
              <a:t>Original returns 2, mutant returns 1, </a:t>
            </a:r>
            <a:r>
              <a:rPr lang="en-US" b="0" dirty="0"/>
              <a:t>the mutant is killed</a:t>
            </a:r>
            <a:endParaRPr lang="en-US" b="0" dirty="0" smtClean="0"/>
          </a:p>
        </p:txBody>
      </p:sp>
      <p:sp>
        <p:nvSpPr>
          <p:cNvPr id="18" name="Rectangle 17"/>
          <p:cNvSpPr/>
          <p:nvPr/>
        </p:nvSpPr>
        <p:spPr bwMode="auto">
          <a:xfrm>
            <a:off x="1776984" y="1975104"/>
            <a:ext cx="585216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1078992"/>
            <a:ext cx="4297680" cy="25603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69920" y="1535668"/>
            <a:ext cx="1097280" cy="58477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Original method</a:t>
            </a:r>
            <a:endParaRPr lang="en-US" sz="1600" b="0" dirty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79" y="1078986"/>
            <a:ext cx="4297680" cy="256032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3927941"/>
            <a:ext cx="4297680" cy="256032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79" y="3933855"/>
            <a:ext cx="4297680" cy="2560320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 bwMode="auto">
          <a:xfrm>
            <a:off x="4923074" y="1979260"/>
            <a:ext cx="228600" cy="211248"/>
          </a:xfrm>
          <a:prstGeom prst="triangl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15568" y="1938528"/>
            <a:ext cx="768096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596128" y="1938528"/>
            <a:ext cx="987552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024128" y="4806419"/>
            <a:ext cx="1005840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82581" y="5616910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1920" y="1535668"/>
            <a:ext cx="1097280" cy="33855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mutant1</a:t>
            </a:r>
            <a:endParaRPr lang="en-US" sz="1600" b="0" dirty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1920" y="4424341"/>
            <a:ext cx="1097280" cy="33855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mutant3</a:t>
            </a:r>
            <a:endParaRPr lang="en-US" sz="1600" b="0" dirty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69920" y="4424341"/>
            <a:ext cx="1097280" cy="33855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mutant2</a:t>
            </a:r>
            <a:endParaRPr lang="en-US" sz="1600" b="0" dirty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Triangle 30"/>
          <p:cNvSpPr/>
          <p:nvPr/>
        </p:nvSpPr>
        <p:spPr bwMode="auto">
          <a:xfrm>
            <a:off x="4953000" y="5638800"/>
            <a:ext cx="228600" cy="211248"/>
          </a:xfrm>
          <a:prstGeom prst="triangl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Triangle 31"/>
          <p:cNvSpPr/>
          <p:nvPr/>
        </p:nvSpPr>
        <p:spPr bwMode="auto">
          <a:xfrm>
            <a:off x="304800" y="4846320"/>
            <a:ext cx="228600" cy="211248"/>
          </a:xfrm>
          <a:prstGeom prst="triangl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115568" y="2790583"/>
            <a:ext cx="768096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4" name="Content Placeholder 22"/>
          <p:cNvSpPr>
            <a:spLocks noGrp="1"/>
          </p:cNvSpPr>
          <p:nvPr>
            <p:ph idx="1"/>
          </p:nvPr>
        </p:nvSpPr>
        <p:spPr>
          <a:xfrm>
            <a:off x="661757" y="3429000"/>
            <a:ext cx="7846937" cy="488861"/>
          </a:xfrm>
          <a:solidFill>
            <a:srgbClr val="000099"/>
          </a:solidFill>
          <a:ln>
            <a:solidFill>
              <a:srgbClr val="FFFF00"/>
            </a:solidFill>
          </a:ln>
        </p:spPr>
        <p:txBody>
          <a:bodyPr anchor="ctr">
            <a:normAutofit/>
          </a:bodyPr>
          <a:lstStyle/>
          <a:p>
            <a:pPr marL="0" lvl="1" indent="0" algn="ctr">
              <a:lnSpc>
                <a:spcPct val="95000"/>
              </a:lnSpc>
              <a:spcBef>
                <a:spcPts val="1200"/>
              </a:spcBef>
              <a:buNone/>
              <a:tabLst>
                <a:tab pos="3197225" algn="l"/>
              </a:tabLst>
            </a:pPr>
            <a:r>
              <a:rPr lang="en-US" sz="2000" dirty="0" smtClean="0">
                <a:solidFill>
                  <a:srgbClr val="FFFF00"/>
                </a:solidFill>
              </a:rPr>
              <a:t>Each mutated statement represents a </a:t>
            </a:r>
            <a:r>
              <a:rPr lang="en-US" sz="2000" smtClean="0">
                <a:solidFill>
                  <a:srgbClr val="FFFF00"/>
                </a:solidFill>
              </a:rPr>
              <a:t>separate program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1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79" y="1078986"/>
            <a:ext cx="4297680" cy="256032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3927941"/>
            <a:ext cx="4297680" cy="256032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79" y="3933855"/>
            <a:ext cx="4297680" cy="2560320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 bwMode="auto">
          <a:xfrm>
            <a:off x="4923074" y="1979260"/>
            <a:ext cx="228600" cy="211248"/>
          </a:xfrm>
          <a:prstGeom prst="triangl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596128" y="1938528"/>
            <a:ext cx="987552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024128" y="4806419"/>
            <a:ext cx="1005840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82581" y="5616910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1920" y="1535668"/>
            <a:ext cx="1097280" cy="33855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mutant1</a:t>
            </a:r>
            <a:endParaRPr lang="en-US" sz="1600" b="0" dirty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1920" y="4424341"/>
            <a:ext cx="1097280" cy="33855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mutant3</a:t>
            </a:r>
            <a:endParaRPr lang="en-US" sz="1600" b="0" dirty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69920" y="4424341"/>
            <a:ext cx="1097280" cy="33855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mutant2</a:t>
            </a:r>
            <a:endParaRPr lang="en-US" sz="1600" b="0" dirty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Triangle 30"/>
          <p:cNvSpPr/>
          <p:nvPr/>
        </p:nvSpPr>
        <p:spPr bwMode="auto">
          <a:xfrm>
            <a:off x="4953000" y="5638800"/>
            <a:ext cx="228600" cy="211248"/>
          </a:xfrm>
          <a:prstGeom prst="triangl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Triangle 31"/>
          <p:cNvSpPr/>
          <p:nvPr/>
        </p:nvSpPr>
        <p:spPr bwMode="auto">
          <a:xfrm>
            <a:off x="304800" y="4846320"/>
            <a:ext cx="228600" cy="211248"/>
          </a:xfrm>
          <a:prstGeom prst="triangl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Content Placeholder 22"/>
          <p:cNvSpPr>
            <a:spLocks noGrp="1"/>
          </p:cNvSpPr>
          <p:nvPr>
            <p:ph idx="1"/>
          </p:nvPr>
        </p:nvSpPr>
        <p:spPr>
          <a:xfrm>
            <a:off x="246461" y="1085094"/>
            <a:ext cx="4477939" cy="2648706"/>
          </a:xfrm>
        </p:spPr>
        <p:txBody>
          <a:bodyPr>
            <a:normAutofit/>
          </a:bodyPr>
          <a:lstStyle/>
          <a:p>
            <a:pPr marL="0" lvl="1" indent="0">
              <a:lnSpc>
                <a:spcPct val="95000"/>
              </a:lnSpc>
              <a:spcBef>
                <a:spcPts val="1200"/>
              </a:spcBef>
              <a:buNone/>
              <a:tabLst>
                <a:tab pos="3197225" algn="l"/>
              </a:tabLst>
            </a:pPr>
            <a:r>
              <a:rPr lang="en-US" sz="2000" dirty="0" smtClean="0"/>
              <a:t>Consider the following tests</a:t>
            </a:r>
          </a:p>
          <a:p>
            <a:pPr marL="298450" lvl="1" indent="-29845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2000" dirty="0" smtClean="0"/>
              <a:t>t1 = min(0, 0)</a:t>
            </a:r>
          </a:p>
          <a:p>
            <a:pPr marL="298450" lvl="1" indent="-29845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2000" dirty="0"/>
              <a:t>t</a:t>
            </a:r>
            <a:r>
              <a:rPr lang="en-US" sz="2000" dirty="0" smtClean="0"/>
              <a:t>2 = min(0, 1)</a:t>
            </a:r>
          </a:p>
          <a:p>
            <a:pPr marL="298450" lvl="1" indent="-29845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2000" dirty="0" smtClean="0"/>
              <a:t>t3 </a:t>
            </a:r>
            <a:r>
              <a:rPr lang="en-US" sz="2000" dirty="0"/>
              <a:t>= </a:t>
            </a:r>
            <a:r>
              <a:rPr lang="en-US" sz="2000" dirty="0" smtClean="0"/>
              <a:t>min(1, 0)</a:t>
            </a:r>
          </a:p>
          <a:p>
            <a:pPr marL="0" lvl="1" indent="0">
              <a:lnSpc>
                <a:spcPct val="95000"/>
              </a:lnSpc>
              <a:spcBef>
                <a:spcPts val="1200"/>
              </a:spcBef>
              <a:buNone/>
              <a:tabLst>
                <a:tab pos="3197225" algn="l"/>
              </a:tabLst>
            </a:pPr>
            <a:r>
              <a:rPr lang="en-US" sz="2000" dirty="0" smtClean="0"/>
              <a:t>Which mutants will be killed by which tests?</a:t>
            </a:r>
            <a:endParaRPr lang="en-US" sz="2000" dirty="0"/>
          </a:p>
          <a:p>
            <a:pPr marL="298450" lvl="1" indent="-298450">
              <a:lnSpc>
                <a:spcPct val="95000"/>
              </a:lnSpc>
              <a:spcBef>
                <a:spcPts val="1200"/>
              </a:spcBef>
              <a:tabLst>
                <a:tab pos="3197225" algn="l"/>
              </a:tabLs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96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79" y="1078986"/>
            <a:ext cx="4297680" cy="256032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3927941"/>
            <a:ext cx="4297680" cy="2560320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79" y="3933855"/>
            <a:ext cx="4297680" cy="2560320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 bwMode="auto">
          <a:xfrm>
            <a:off x="4923074" y="1979260"/>
            <a:ext cx="228600" cy="211248"/>
          </a:xfrm>
          <a:prstGeom prst="triangl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596128" y="1938528"/>
            <a:ext cx="987552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024128" y="4806419"/>
            <a:ext cx="1005840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82581" y="5616910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1920" y="1535668"/>
            <a:ext cx="1097280" cy="33855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mutant1</a:t>
            </a:r>
            <a:endParaRPr lang="en-US" sz="1600" b="0" dirty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1920" y="4424341"/>
            <a:ext cx="1097280" cy="33855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mutant3</a:t>
            </a:r>
            <a:endParaRPr lang="en-US" sz="1600" b="0" dirty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69920" y="4424341"/>
            <a:ext cx="1097280" cy="338554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mutant2</a:t>
            </a:r>
            <a:endParaRPr lang="en-US" sz="1600" b="0" dirty="0">
              <a:solidFill>
                <a:srgbClr val="000099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Triangle 30"/>
          <p:cNvSpPr/>
          <p:nvPr/>
        </p:nvSpPr>
        <p:spPr bwMode="auto">
          <a:xfrm>
            <a:off x="4953000" y="5638800"/>
            <a:ext cx="228600" cy="211248"/>
          </a:xfrm>
          <a:prstGeom prst="triangl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Triangle 31"/>
          <p:cNvSpPr/>
          <p:nvPr/>
        </p:nvSpPr>
        <p:spPr bwMode="auto">
          <a:xfrm>
            <a:off x="304800" y="4846320"/>
            <a:ext cx="228600" cy="211248"/>
          </a:xfrm>
          <a:prstGeom prst="triangl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9243"/>
              </p:ext>
            </p:extLst>
          </p:nvPr>
        </p:nvGraphicFramePr>
        <p:xfrm>
          <a:off x="152400" y="1066800"/>
          <a:ext cx="429921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173"/>
                <a:gridCol w="614173"/>
                <a:gridCol w="614173"/>
                <a:gridCol w="614173"/>
                <a:gridCol w="614173"/>
                <a:gridCol w="614173"/>
                <a:gridCol w="6141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min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m1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m2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m3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t1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t2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t3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Verdana" charset="0"/>
                          <a:ea typeface="Verdana" charset="0"/>
                          <a:cs typeface="Verdana" charset="0"/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2667000" y="1828800"/>
            <a:ext cx="502920" cy="34338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Content Placeholder 22"/>
          <p:cNvSpPr>
            <a:spLocks noGrp="1"/>
          </p:cNvSpPr>
          <p:nvPr>
            <p:ph idx="1"/>
          </p:nvPr>
        </p:nvSpPr>
        <p:spPr>
          <a:xfrm>
            <a:off x="246461" y="2667000"/>
            <a:ext cx="4477939" cy="1217438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2000" dirty="0" smtClean="0"/>
              <a:t>t1 kills none of the mutants</a:t>
            </a:r>
          </a:p>
          <a:p>
            <a:pPr marL="298450" lvl="1" indent="-29845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2000" dirty="0"/>
              <a:t>t</a:t>
            </a:r>
            <a:r>
              <a:rPr lang="en-US" sz="2000" dirty="0" smtClean="0"/>
              <a:t>2 kills m1</a:t>
            </a:r>
          </a:p>
          <a:p>
            <a:pPr marL="298450" lvl="1" indent="-29845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sz="2000" dirty="0" smtClean="0"/>
              <a:t>t3 kills m1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974400" y="1066799"/>
            <a:ext cx="657818" cy="151605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200527" y="1066799"/>
            <a:ext cx="657818" cy="151605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9400" y="5214050"/>
            <a:ext cx="144780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600" b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Equivalent mutant</a:t>
            </a:r>
            <a:endParaRPr lang="en-US" sz="1600" b="0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667000" y="2209800"/>
            <a:ext cx="502920" cy="34338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9" name="Straight Arrow Connector 8"/>
          <p:cNvCxnSpPr>
            <a:stCxn id="27" idx="4"/>
          </p:cNvCxnSpPr>
          <p:nvPr/>
        </p:nvCxnSpPr>
        <p:spPr>
          <a:xfrm flipH="1">
            <a:off x="3200527" y="2582856"/>
            <a:ext cx="328909" cy="2631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uiExpand="1" build="p"/>
      <p:bldP spid="22" grpId="0" animBg="1"/>
      <p:bldP spid="27" grpId="0" animBg="1"/>
      <p:bldP spid="28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78992"/>
            <a:ext cx="4297680" cy="256032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0200"/>
            <a:ext cx="4887279" cy="4585157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9096" y="1938528"/>
            <a:ext cx="768096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309616" y="2819400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149096" y="2790583"/>
            <a:ext cx="768096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03192" y="2785646"/>
            <a:ext cx="609600" cy="338554"/>
            <a:chOff x="4343400" y="2785646"/>
            <a:chExt cx="609600" cy="338554"/>
          </a:xfrm>
        </p:grpSpPr>
        <p:sp>
          <p:nvSpPr>
            <p:cNvPr id="7" name="Triangle 6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57200" y="3638490"/>
            <a:ext cx="22860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Original method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17592" y="1187898"/>
            <a:ext cx="35883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5875" lvl="1" indent="0" algn="r">
              <a:spcBef>
                <a:spcPts val="700"/>
              </a:spcBef>
              <a:buNone/>
            </a:pPr>
            <a:r>
              <a:rPr lang="en-US" sz="20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With embedded mutants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203192" y="3679264"/>
            <a:ext cx="609600" cy="338554"/>
            <a:chOff x="4343400" y="2785646"/>
            <a:chExt cx="609600" cy="338554"/>
          </a:xfrm>
        </p:grpSpPr>
        <p:sp>
          <p:nvSpPr>
            <p:cNvPr id="36" name="Triangle 35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03192" y="4005072"/>
            <a:ext cx="609600" cy="338554"/>
            <a:chOff x="4343400" y="2785646"/>
            <a:chExt cx="609600" cy="338554"/>
          </a:xfrm>
        </p:grpSpPr>
        <p:sp>
          <p:nvSpPr>
            <p:cNvPr id="43" name="Triangle 42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203192" y="4302719"/>
            <a:ext cx="609600" cy="338554"/>
            <a:chOff x="4343400" y="2785646"/>
            <a:chExt cx="609600" cy="338554"/>
          </a:xfrm>
        </p:grpSpPr>
        <p:sp>
          <p:nvSpPr>
            <p:cNvPr id="46" name="Triangle 45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5371962" y="3713018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371962" y="4024745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371962" y="4336473"/>
            <a:ext cx="2377440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6341557" y="3621088"/>
            <a:ext cx="2433638" cy="646113"/>
            <a:chOff x="4083" y="2281"/>
            <a:chExt cx="1533" cy="407"/>
          </a:xfrm>
        </p:grpSpPr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4360" y="2281"/>
              <a:ext cx="1256" cy="407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Replace one variable with another</a:t>
              </a: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>
              <a:off x="4083" y="2484"/>
              <a:ext cx="277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56" name="Group 19"/>
          <p:cNvGrpSpPr>
            <a:grpSpLocks/>
          </p:cNvGrpSpPr>
          <p:nvPr/>
        </p:nvGrpSpPr>
        <p:grpSpPr bwMode="auto">
          <a:xfrm>
            <a:off x="6260593" y="2325688"/>
            <a:ext cx="2514600" cy="588963"/>
            <a:chOff x="4032" y="1970"/>
            <a:chExt cx="1584" cy="371"/>
          </a:xfrm>
        </p:grpSpPr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4360" y="1970"/>
              <a:ext cx="1256" cy="233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Replace </a:t>
              </a:r>
              <a:r>
                <a:rPr lang="en-US" sz="1800" b="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operator</a:t>
              </a:r>
              <a:endParaRPr lang="en-US" sz="1800" b="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>
              <a:off x="4032" y="2060"/>
              <a:ext cx="349" cy="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59" name="Group 19"/>
          <p:cNvGrpSpPr>
            <a:grpSpLocks/>
          </p:cNvGrpSpPr>
          <p:nvPr/>
        </p:nvGrpSpPr>
        <p:grpSpPr bwMode="auto">
          <a:xfrm>
            <a:off x="6279644" y="2828922"/>
            <a:ext cx="2495551" cy="884238"/>
            <a:chOff x="6828" y="870"/>
            <a:chExt cx="1572" cy="557"/>
          </a:xfrm>
        </p:grpSpPr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7144" y="870"/>
              <a:ext cx="1256" cy="407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Immediate runtime failure .. If reached</a:t>
              </a:r>
              <a:endParaRPr lang="en-US" sz="1800" b="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 flipV="1">
              <a:off x="6828" y="1132"/>
              <a:ext cx="316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62" name="Group 19"/>
          <p:cNvGrpSpPr>
            <a:grpSpLocks/>
          </p:cNvGrpSpPr>
          <p:nvPr/>
        </p:nvGrpSpPr>
        <p:grpSpPr bwMode="auto">
          <a:xfrm>
            <a:off x="6476782" y="4608080"/>
            <a:ext cx="2339975" cy="1381126"/>
            <a:chOff x="4142" y="1790"/>
            <a:chExt cx="1474" cy="870"/>
          </a:xfrm>
        </p:grpSpPr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360" y="2078"/>
              <a:ext cx="1256" cy="582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0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Immediate runtime failure if y == 0, else does nothing</a:t>
              </a:r>
              <a:endParaRPr lang="en-US" sz="1800" b="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 flipH="1" flipV="1">
              <a:off x="4142" y="1790"/>
              <a:ext cx="365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245192" y="4343400"/>
            <a:ext cx="2564808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8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Mutant 4: force the tester to create tests that cause every variable and expression to have the value </a:t>
            </a:r>
            <a:r>
              <a:rPr lang="en-US" sz="1800" b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of zero</a:t>
            </a:r>
            <a:endParaRPr lang="en-US" sz="1800" b="0" dirty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33" grpId="0" animBg="1"/>
      <p:bldP spid="48" grpId="0" animBg="1"/>
      <p:bldP spid="49" grpId="0" animBg="1"/>
      <p:bldP spid="50" grpId="0" animBg="1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Coverage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228600" y="2133600"/>
            <a:ext cx="8763000" cy="367521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200" dirty="0" smtClean="0"/>
              <a:t>The RIPR model</a:t>
            </a:r>
            <a:endParaRPr lang="en-US" altLang="en-US" sz="2200" dirty="0"/>
          </a:p>
          <a:p>
            <a:pPr lvl="1">
              <a:spcAft>
                <a:spcPts val="600"/>
              </a:spcAft>
            </a:pPr>
            <a:r>
              <a:rPr lang="en-US" altLang="en-US" sz="2000" dirty="0" smtClean="0">
                <a:solidFill>
                  <a:srgbClr val="FFFF00"/>
                </a:solidFill>
              </a:rPr>
              <a:t>Reachability</a:t>
            </a:r>
            <a:r>
              <a:rPr lang="en-US" altLang="en-US" sz="2000" dirty="0" smtClean="0"/>
              <a:t>: the test causes the faulty (mutated) statement to be reached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 smtClean="0">
                <a:solidFill>
                  <a:srgbClr val="FFFF00"/>
                </a:solidFill>
              </a:rPr>
              <a:t>Infection</a:t>
            </a:r>
            <a:r>
              <a:rPr lang="en-US" altLang="en-US" sz="2000" dirty="0" smtClean="0"/>
              <a:t>: the test causes the faulty statement to result in an incorrect state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 smtClean="0">
                <a:solidFill>
                  <a:srgbClr val="FFFF00"/>
                </a:solidFill>
              </a:rPr>
              <a:t>Propagation</a:t>
            </a:r>
            <a:r>
              <a:rPr lang="en-US" altLang="en-US" sz="2000" dirty="0" smtClean="0"/>
              <a:t>: the incorrect state propagates to incorrect output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 err="1" smtClean="0">
                <a:solidFill>
                  <a:srgbClr val="FFFF00"/>
                </a:solidFill>
              </a:rPr>
              <a:t>Revealability</a:t>
            </a:r>
            <a:r>
              <a:rPr lang="en-US" altLang="en-US" sz="2000" dirty="0" smtClean="0"/>
              <a:t>: the tester must observe part of the incorrect output</a:t>
            </a:r>
            <a:endParaRPr lang="en-US" altLang="en-US" sz="2000" dirty="0"/>
          </a:p>
          <a:p>
            <a:pPr>
              <a:spcAft>
                <a:spcPts val="600"/>
              </a:spcAft>
            </a:pPr>
            <a:r>
              <a:rPr lang="en-US" altLang="en-US" sz="2200" dirty="0" smtClean="0"/>
              <a:t>The RIPR model leads to two variants of mutation coverage</a:t>
            </a:r>
            <a:endParaRPr lang="en-US" altLang="en-US" sz="22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3075" y="1066800"/>
            <a:ext cx="8262938" cy="914400"/>
          </a:xfrm>
          <a:prstGeom prst="rect">
            <a:avLst/>
          </a:prstGeom>
          <a:solidFill>
            <a:srgbClr val="000099"/>
          </a:solidFill>
          <a:ln w="19050" algn="ctr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Mutation Coverage (MC</a:t>
            </a:r>
            <a:r>
              <a:rPr lang="en-US" altLang="zh-CN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):</a:t>
            </a:r>
            <a:r>
              <a:rPr lang="en-US" altLang="zh-CN" sz="2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</a:t>
            </a:r>
            <a:r>
              <a:rPr lang="en-US" altLang="zh-CN" sz="2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i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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TR contains exactly one requirement, to kill </a:t>
            </a:r>
            <a:r>
              <a:rPr lang="en-US" altLang="zh-CN" sz="2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0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Strong Mutation Coverage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228600" y="2133600"/>
            <a:ext cx="8763000" cy="3675217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altLang="en-US" sz="2200" dirty="0"/>
              <a:t>Require </a:t>
            </a:r>
            <a:r>
              <a:rPr lang="en-US" altLang="en-US" sz="2200" dirty="0" smtClean="0">
                <a:solidFill>
                  <a:srgbClr val="FFFF00"/>
                </a:solidFill>
              </a:rPr>
              <a:t>reachability</a:t>
            </a:r>
            <a:r>
              <a:rPr lang="en-US" altLang="en-US" sz="2200" dirty="0" smtClean="0"/>
              <a:t>, </a:t>
            </a:r>
            <a:r>
              <a:rPr lang="en-US" altLang="en-US" sz="2200" dirty="0">
                <a:solidFill>
                  <a:srgbClr val="FFFF00"/>
                </a:solidFill>
              </a:rPr>
              <a:t>infection</a:t>
            </a:r>
            <a:r>
              <a:rPr lang="en-US" altLang="en-US" sz="2200" dirty="0"/>
              <a:t>, </a:t>
            </a:r>
            <a:r>
              <a:rPr lang="en-US" altLang="en-US" sz="2200" dirty="0" smtClean="0"/>
              <a:t>and </a:t>
            </a:r>
            <a:r>
              <a:rPr lang="en-US" altLang="en-US" sz="2200" dirty="0" smtClean="0">
                <a:solidFill>
                  <a:srgbClr val="FFFF00"/>
                </a:solidFill>
              </a:rPr>
              <a:t>propagation</a:t>
            </a:r>
          </a:p>
          <a:p>
            <a:pPr marL="285750" indent="-285750">
              <a:spcAft>
                <a:spcPts val="600"/>
              </a:spcAft>
            </a:pPr>
            <a:r>
              <a:rPr lang="en-US" altLang="en-US" sz="2200" dirty="0" smtClean="0"/>
              <a:t>Output of running a test set on the original program is different from the output of running the same test set on a mutant </a:t>
            </a:r>
            <a:endParaRPr lang="en-US" alt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3075" y="1066800"/>
            <a:ext cx="8262938" cy="914400"/>
          </a:xfrm>
          <a:prstGeom prst="rect">
            <a:avLst/>
          </a:prstGeom>
          <a:solidFill>
            <a:srgbClr val="000099"/>
          </a:solidFill>
          <a:ln w="19050" algn="ctr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Strong Mutation </a:t>
            </a:r>
            <a:r>
              <a:rPr lang="en-US" altLang="zh-CN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Coverage </a:t>
            </a:r>
            <a:r>
              <a:rPr lang="en-US" altLang="zh-CN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(SMC):</a:t>
            </a:r>
            <a:r>
              <a:rPr lang="en-US" altLang="zh-CN" sz="2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</a:t>
            </a:r>
            <a:r>
              <a:rPr lang="en-US" altLang="zh-CN" sz="2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i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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TR contains exactly one requirement, </a:t>
            </a:r>
            <a:r>
              <a:rPr lang="en-US" altLang="zh-CN" sz="2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to strongly 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kill </a:t>
            </a:r>
            <a:r>
              <a:rPr lang="en-US" altLang="zh-CN" sz="2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Weak Mutation Coverage</a:t>
            </a:r>
            <a:endParaRPr lang="en-US" dirty="0"/>
          </a:p>
        </p:txBody>
      </p:sp>
      <p:sp>
        <p:nvSpPr>
          <p:cNvPr id="4" name="Content Placeholder 22"/>
          <p:cNvSpPr>
            <a:spLocks noGrp="1"/>
          </p:cNvSpPr>
          <p:nvPr>
            <p:ph idx="1"/>
          </p:nvPr>
        </p:nvSpPr>
        <p:spPr>
          <a:xfrm>
            <a:off x="228600" y="1927860"/>
            <a:ext cx="8763000" cy="4625340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altLang="en-US" sz="2200" dirty="0" smtClean="0"/>
              <a:t>Require </a:t>
            </a:r>
            <a:r>
              <a:rPr lang="en-US" altLang="en-US" sz="2200" dirty="0" smtClean="0">
                <a:solidFill>
                  <a:srgbClr val="FFFF00"/>
                </a:solidFill>
              </a:rPr>
              <a:t>reachability</a:t>
            </a:r>
            <a:r>
              <a:rPr lang="en-US" altLang="en-US" sz="2200" dirty="0" smtClean="0"/>
              <a:t> and </a:t>
            </a:r>
            <a:r>
              <a:rPr lang="en-US" altLang="en-US" sz="2200" dirty="0" smtClean="0">
                <a:solidFill>
                  <a:srgbClr val="FFFF00"/>
                </a:solidFill>
              </a:rPr>
              <a:t>infection</a:t>
            </a:r>
            <a:r>
              <a:rPr lang="en-US" altLang="en-US" sz="2200" dirty="0" smtClean="0"/>
              <a:t>, not propagation</a:t>
            </a:r>
            <a:endParaRPr lang="en-US" altLang="en-US" sz="2200" dirty="0"/>
          </a:p>
          <a:p>
            <a:pPr marL="695325" lvl="1" indent="-266700">
              <a:spcAft>
                <a:spcPts val="600"/>
              </a:spcAft>
            </a:pPr>
            <a:r>
              <a:rPr lang="en-US" altLang="en-US" sz="2000" dirty="0" smtClean="0"/>
              <a:t>Check internal state immediately after execution of the mutated statement</a:t>
            </a:r>
          </a:p>
          <a:p>
            <a:pPr marL="695325" lvl="1" indent="-266700">
              <a:spcAft>
                <a:spcPts val="600"/>
              </a:spcAft>
            </a:pPr>
            <a:r>
              <a:rPr lang="en-US" altLang="en-US" sz="2000" dirty="0" smtClean="0"/>
              <a:t>If the state is incorrect, the mutant is killed</a:t>
            </a:r>
          </a:p>
          <a:p>
            <a:pPr marL="244475" indent="-244475">
              <a:spcAft>
                <a:spcPts val="600"/>
              </a:spcAft>
            </a:pPr>
            <a:r>
              <a:rPr lang="en-US" altLang="en-US" sz="2000" dirty="0" smtClean="0"/>
              <a:t>Require less analysis</a:t>
            </a:r>
          </a:p>
          <a:p>
            <a:pPr marL="244475" indent="-244475">
              <a:spcAft>
                <a:spcPts val="600"/>
              </a:spcAft>
            </a:pPr>
            <a:r>
              <a:rPr lang="en-US" altLang="en-US" sz="2000" dirty="0" smtClean="0"/>
              <a:t>A few mutants can be killed under weak mutation but not under strong mutation (</a:t>
            </a:r>
            <a:r>
              <a:rPr lang="en-US" altLang="en-US" sz="2000" dirty="0" smtClean="0">
                <a:solidFill>
                  <a:srgbClr val="FFFF00"/>
                </a:solidFill>
              </a:rPr>
              <a:t>no propagation</a:t>
            </a:r>
            <a:r>
              <a:rPr lang="en-US" altLang="en-US" sz="2000" dirty="0" smtClean="0"/>
              <a:t>)</a:t>
            </a:r>
          </a:p>
          <a:p>
            <a:pPr marL="695325" lvl="1" indent="-225425">
              <a:spcAft>
                <a:spcPts val="600"/>
              </a:spcAft>
              <a:buSzPct val="80000"/>
              <a:buFont typeface="Arial" pitchFamily="34" charset="0"/>
              <a:buChar char="•"/>
            </a:pPr>
            <a:r>
              <a:rPr lang="en-US" altLang="en-US" sz="2000" dirty="0"/>
              <a:t>Incorrect state does not always propagate to the output</a:t>
            </a:r>
          </a:p>
          <a:p>
            <a:pPr marL="244475" indent="-244475">
              <a:spcAft>
                <a:spcPts val="600"/>
              </a:spcAft>
            </a:pPr>
            <a:r>
              <a:rPr lang="en-US" altLang="en-US" sz="2000" dirty="0" smtClean="0"/>
              <a:t>Studies have found that test sets that weakly kill all mutants also strongly kill most mutants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3075" y="1066800"/>
            <a:ext cx="8262938" cy="762000"/>
          </a:xfrm>
          <a:prstGeom prst="rect">
            <a:avLst/>
          </a:prstGeom>
          <a:solidFill>
            <a:srgbClr val="000099"/>
          </a:solidFill>
          <a:ln w="19050" algn="ctr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Weak Mutation </a:t>
            </a:r>
            <a:r>
              <a:rPr lang="en-US" altLang="zh-CN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Coverage </a:t>
            </a:r>
            <a:r>
              <a:rPr lang="en-US" altLang="zh-CN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(WMC):</a:t>
            </a:r>
            <a:r>
              <a:rPr lang="en-US" altLang="zh-CN" sz="2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For each </a:t>
            </a:r>
            <a:r>
              <a:rPr lang="en-US" altLang="zh-CN" sz="2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i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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, TR contains exactly one requirement, to </a:t>
            </a:r>
            <a:r>
              <a:rPr lang="en-US" altLang="zh-CN" sz="22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weakly kill </a:t>
            </a:r>
            <a:r>
              <a:rPr lang="en-US" altLang="zh-CN" sz="2200" b="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Verdana" charset="0"/>
                <a:cs typeface="Verdan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0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Structures for Criteria-Based Testing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728006" y="1066800"/>
            <a:ext cx="5486400" cy="400110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Four structures for modeling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282414"/>
            <a:ext cx="965357" cy="707886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Input space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901629" y="2282415"/>
            <a:ext cx="2188577" cy="3051585"/>
            <a:chOff x="2269123" y="2423161"/>
            <a:chExt cx="2188577" cy="3051585"/>
          </a:xfrm>
        </p:grpSpPr>
        <p:sp>
          <p:nvSpPr>
            <p:cNvPr id="6" name="Rectangle 5"/>
            <p:cNvSpPr/>
            <p:nvPr/>
          </p:nvSpPr>
          <p:spPr>
            <a:xfrm>
              <a:off x="2438400" y="2423161"/>
              <a:ext cx="1077889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Graph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Design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18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18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Use cases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9123" y="2823261"/>
              <a:ext cx="702677" cy="2451429"/>
              <a:chOff x="2269123" y="2823261"/>
              <a:chExt cx="702677" cy="2451429"/>
            </a:xfrm>
          </p:grpSpPr>
          <p:sp>
            <p:nvSpPr>
              <p:cNvPr id="22" name="Rectangle 21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24" name="Elbow Connector 23"/>
              <p:cNvCxnSpPr>
                <a:endCxn id="9" idx="1"/>
              </p:cNvCxnSpPr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endCxn id="10" idx="1"/>
              </p:cNvCxnSpPr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endCxn id="11" idx="1"/>
              </p:cNvCxnSpPr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endCxn id="12" idx="1"/>
              </p:cNvCxnSpPr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4358430" y="2282414"/>
            <a:ext cx="2170176" cy="3051586"/>
            <a:chOff x="4535424" y="2423160"/>
            <a:chExt cx="2170176" cy="3051586"/>
          </a:xfrm>
        </p:grpSpPr>
        <p:sp>
          <p:nvSpPr>
            <p:cNvPr id="7" name="Rectangle 6"/>
            <p:cNvSpPr/>
            <p:nvPr/>
          </p:nvSpPr>
          <p:spPr>
            <a:xfrm>
              <a:off x="4686300" y="2423160"/>
              <a:ext cx="884882" cy="40011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Logic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97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97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197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FSMs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97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DNF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535424" y="2823261"/>
              <a:ext cx="702677" cy="2451429"/>
              <a:chOff x="2269123" y="2823261"/>
              <a:chExt cx="702677" cy="2451429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6661363" y="2282415"/>
            <a:ext cx="2381843" cy="3051585"/>
            <a:chOff x="6533557" y="2423161"/>
            <a:chExt cx="2381843" cy="3051585"/>
          </a:xfrm>
        </p:grpSpPr>
        <p:sp>
          <p:nvSpPr>
            <p:cNvPr id="8" name="Rectangle 7"/>
            <p:cNvSpPr/>
            <p:nvPr/>
          </p:nvSpPr>
          <p:spPr>
            <a:xfrm>
              <a:off x="6743700" y="2423161"/>
              <a:ext cx="1129494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Syntax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7652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7652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Models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27651" y="4505192"/>
              <a:ext cx="16877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27652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Inputs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533557" y="2823261"/>
              <a:ext cx="702677" cy="2451429"/>
              <a:chOff x="2269123" y="2823261"/>
              <a:chExt cx="702677" cy="2451429"/>
            </a:xfrm>
          </p:grpSpPr>
          <p:sp>
            <p:nvSpPr>
              <p:cNvPr id="43" name="Rectangle 42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44" name="Elbow Connector 43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Elbow Connector 51"/>
          <p:cNvCxnSpPr>
            <a:stCxn id="4" idx="2"/>
            <a:endCxn id="5" idx="0"/>
          </p:cNvCxnSpPr>
          <p:nvPr/>
        </p:nvCxnSpPr>
        <p:spPr>
          <a:xfrm rot="5400000">
            <a:off x="2259691" y="70899"/>
            <a:ext cx="815504" cy="3607527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2"/>
            <a:endCxn id="6" idx="0"/>
          </p:cNvCxnSpPr>
          <p:nvPr/>
        </p:nvCxnSpPr>
        <p:spPr>
          <a:xfrm rot="5400000">
            <a:off x="3132777" y="943985"/>
            <a:ext cx="815505" cy="18613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2"/>
          </p:cNvCxnSpPr>
          <p:nvPr/>
        </p:nvCxnSpPr>
        <p:spPr>
          <a:xfrm rot="16200000" flipH="1">
            <a:off x="4239627" y="1698488"/>
            <a:ext cx="806059" cy="34290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" idx="2"/>
            <a:endCxn id="8" idx="0"/>
          </p:cNvCxnSpPr>
          <p:nvPr/>
        </p:nvCxnSpPr>
        <p:spPr>
          <a:xfrm rot="16200000" flipH="1">
            <a:off x="5545977" y="392138"/>
            <a:ext cx="815505" cy="29650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553200" y="2098045"/>
            <a:ext cx="2454735" cy="33883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9871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5616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9931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RIPR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086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latin typeface="Verdana" charset="0"/>
                <a:ea typeface="Verdana" charset="0"/>
                <a:cs typeface="Verdana" charset="0"/>
              </a:rPr>
              <a:t>-</a:t>
            </a: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047869"/>
            <a:ext cx="4846320" cy="4233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(Mutant 1)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914400" y="2243554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4800" y="2209800"/>
            <a:ext cx="609600" cy="338554"/>
            <a:chOff x="4343400" y="2785646"/>
            <a:chExt cx="609600" cy="338554"/>
          </a:xfrm>
        </p:grpSpPr>
        <p:sp>
          <p:nvSpPr>
            <p:cNvPr id="7" name="Triangle 6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4800" y="2764638"/>
            <a:ext cx="609600" cy="338554"/>
            <a:chOff x="4343400" y="2785646"/>
            <a:chExt cx="609600" cy="338554"/>
          </a:xfrm>
        </p:grpSpPr>
        <p:sp>
          <p:nvSpPr>
            <p:cNvPr id="36" name="Triangle 35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4800" y="3090446"/>
            <a:ext cx="609600" cy="338554"/>
            <a:chOff x="4343400" y="2785646"/>
            <a:chExt cx="609600" cy="338554"/>
          </a:xfrm>
        </p:grpSpPr>
        <p:sp>
          <p:nvSpPr>
            <p:cNvPr id="43" name="Triangle 42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4800" y="4004846"/>
            <a:ext cx="609600" cy="338554"/>
            <a:chOff x="4343400" y="2785646"/>
            <a:chExt cx="609600" cy="338554"/>
          </a:xfrm>
        </p:grpSpPr>
        <p:sp>
          <p:nvSpPr>
            <p:cNvPr id="46" name="Triangle 45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1371600" y="2798392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371600" y="3110119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963479" y="1066800"/>
                <a:ext cx="4180521" cy="3349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2200" b="0" u="sng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Consider mutant 1</a:t>
                </a:r>
              </a:p>
              <a:p>
                <a:pPr marL="15875" lvl="1" indent="0">
                  <a:spcBef>
                    <a:spcPts val="2000"/>
                  </a:spcBef>
                  <a:buNone/>
                </a:pPr>
                <a:r>
                  <a:rPr lang="en-US" sz="2000" b="0" dirty="0" smtClean="0">
                    <a:solidFill>
                      <a:srgbClr val="FFFF00"/>
                    </a:solidFill>
                    <a:latin typeface="Verdana" charset="0"/>
                    <a:ea typeface="Verdana" charset="0"/>
                    <a:cs typeface="Verdana" charset="0"/>
                  </a:rPr>
                  <a:t>Reachability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: true</a:t>
                </a:r>
              </a:p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2000" b="0" dirty="0" smtClean="0">
                    <a:solidFill>
                      <a:srgbClr val="FFFF00"/>
                    </a:solidFill>
                    <a:latin typeface="Verdana" charset="0"/>
                    <a:ea typeface="Verdana" charset="0"/>
                    <a:cs typeface="Verdana" charset="0"/>
                  </a:rPr>
                  <a:t>Infection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: x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 y</a:t>
                </a:r>
              </a:p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2000" b="0" dirty="0" smtClean="0">
                    <a:solidFill>
                      <a:srgbClr val="FFFF00"/>
                    </a:solidFill>
                    <a:latin typeface="Verdana" charset="0"/>
                    <a:ea typeface="Verdana" charset="0"/>
                    <a:cs typeface="Verdana" charset="0"/>
                  </a:rPr>
                  <a:t>Propagation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: (y &lt; x) = false</a:t>
                </a:r>
              </a:p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2000" b="0" dirty="0" smtClean="0">
                    <a:solidFill>
                      <a:srgbClr val="FFFF00"/>
                    </a:solidFill>
                    <a:latin typeface="Verdana" charset="0"/>
                    <a:ea typeface="Verdana" charset="0"/>
                    <a:cs typeface="Verdana" charset="0"/>
                  </a:rPr>
                  <a:t>Full test specification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: </a:t>
                </a:r>
              </a:p>
              <a:p>
                <a:pPr marL="244475" lvl="1">
                  <a:spcBef>
                    <a:spcPts val="700"/>
                  </a:spcBef>
                  <a:buNone/>
                </a:pP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true </a:t>
                </a:r>
                <a:r>
                  <a:rPr lang="en-US" altLang="en-US" sz="200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  <a:sym typeface="Symbol" pitchFamily="18" charset="2"/>
                  </a:rPr>
                  <a:t> 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y) </a:t>
                </a:r>
                <a:r>
                  <a:rPr lang="en-US" altLang="en-US" sz="200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  <a:sym typeface="Symbol" pitchFamily="18" charset="2"/>
                  </a:rPr>
                  <a:t> 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((y&lt;x)=false)</a:t>
                </a:r>
              </a:p>
              <a:p>
                <a:pPr marL="244475" lvl="1">
                  <a:spcBef>
                    <a:spcPts val="7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 (x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y) </a:t>
                </a:r>
                <a:r>
                  <a:rPr lang="en-US" altLang="en-US" sz="200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  <a:sym typeface="Symbol" pitchFamily="18" charset="2"/>
                  </a:rPr>
                  <a:t> 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(y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x)</a:t>
                </a:r>
              </a:p>
              <a:p>
                <a:pPr marL="244475" lvl="1">
                  <a:spcBef>
                    <a:spcPts val="7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0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(y&gt;x)</a:t>
                </a:r>
                <a:endParaRPr lang="en-US" sz="20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479" y="1066800"/>
                <a:ext cx="4180521" cy="3349635"/>
              </a:xfrm>
              <a:prstGeom prst="rect">
                <a:avLst/>
              </a:prstGeom>
              <a:blipFill rotWithShape="0">
                <a:blip r:embed="rId3"/>
                <a:stretch>
                  <a:fillRect l="-1458" t="-1093"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 bwMode="auto">
          <a:xfrm>
            <a:off x="1371600" y="4024519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00" y="5283289"/>
            <a:ext cx="7543800" cy="10413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5875" lvl="1" indent="0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Test case value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 </a:t>
            </a:r>
          </a:p>
          <a:p>
            <a:pPr marL="244475" lvl="1">
              <a:lnSpc>
                <a:spcPct val="75000"/>
              </a:lnSpc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(x = 3, y = 5) strongly kill, weekly kill mutant 1</a:t>
            </a:r>
          </a:p>
          <a:p>
            <a:pPr marL="244475" lvl="1">
              <a:lnSpc>
                <a:spcPct val="75000"/>
              </a:lnSpc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(x = 5, y = 3) weakly kill, but not strongly kill 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5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192079" y="2672968"/>
            <a:ext cx="3723321" cy="2054409"/>
          </a:xfrm>
          <a:prstGeom prst="rect">
            <a:avLst/>
          </a:prstGeom>
          <a:solidFill>
            <a:srgbClr val="D5FFFF"/>
          </a:solidFill>
          <a:ln>
            <a:noFill/>
          </a:ln>
        </p:spPr>
        <p:txBody>
          <a:bodyPr wrap="square">
            <a:spAutoFit/>
          </a:bodyPr>
          <a:lstStyle/>
          <a:p>
            <a:pPr marL="244475" lvl="1">
              <a:spcBef>
                <a:spcPts val="700"/>
              </a:spcBef>
              <a:buNone/>
            </a:pPr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However, the previous statement was v = x</a:t>
            </a:r>
          </a:p>
          <a:p>
            <a:pPr marL="244475" lvl="1">
              <a:spcBef>
                <a:spcPts val="700"/>
              </a:spcBef>
              <a:buNone/>
            </a:pPr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Substitute the infection condition, we get </a:t>
            </a:r>
          </a:p>
          <a:p>
            <a:pPr marL="469900" lvl="1">
              <a:spcBef>
                <a:spcPts val="700"/>
              </a:spcBef>
              <a:buNone/>
            </a:pPr>
            <a:r>
              <a:rPr lang="en-US" sz="1800" b="0" dirty="0" smtClean="0">
                <a:latin typeface="Verdana" charset="0"/>
                <a:ea typeface="Verdana" charset="0"/>
                <a:cs typeface="Verdana" charset="0"/>
              </a:rPr>
              <a:t>(y &lt; x) != (y &lt; x)</a:t>
            </a:r>
          </a:p>
          <a:p>
            <a:pPr marL="285750" lvl="1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“Logical contradiction”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(Mutant 3)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047869"/>
            <a:ext cx="4846320" cy="423396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914400" y="2243554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800" y="2209800"/>
            <a:ext cx="609600" cy="338554"/>
            <a:chOff x="4343400" y="2785646"/>
            <a:chExt cx="609600" cy="338554"/>
          </a:xfrm>
        </p:grpSpPr>
        <p:sp>
          <p:nvSpPr>
            <p:cNvPr id="26" name="Triangle 25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2764638"/>
            <a:ext cx="609600" cy="338554"/>
            <a:chOff x="4343400" y="2785646"/>
            <a:chExt cx="609600" cy="338554"/>
          </a:xfrm>
        </p:grpSpPr>
        <p:sp>
          <p:nvSpPr>
            <p:cNvPr id="29" name="Triangle 28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2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" y="3090446"/>
            <a:ext cx="609600" cy="338554"/>
            <a:chOff x="4343400" y="2785646"/>
            <a:chExt cx="609600" cy="338554"/>
          </a:xfrm>
        </p:grpSpPr>
        <p:sp>
          <p:nvSpPr>
            <p:cNvPr id="32" name="Triangle 31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800" y="4004846"/>
            <a:ext cx="609600" cy="338554"/>
            <a:chOff x="4343400" y="2785646"/>
            <a:chExt cx="609600" cy="338554"/>
          </a:xfrm>
        </p:grpSpPr>
        <p:sp>
          <p:nvSpPr>
            <p:cNvPr id="38" name="Triangle 37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371600" y="2798392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371600" y="3110119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63479" y="1069965"/>
            <a:ext cx="3875721" cy="13926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5875" lvl="1" indent="0">
              <a:spcBef>
                <a:spcPts val="700"/>
              </a:spcBef>
              <a:buNone/>
            </a:pPr>
            <a:r>
              <a:rPr lang="en-US" sz="2200" b="0" u="sng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Consider mutant 3</a:t>
            </a:r>
          </a:p>
          <a:p>
            <a:pPr marL="15875" lvl="1" indent="0">
              <a:spcBef>
                <a:spcPts val="200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Reachability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 true</a:t>
            </a:r>
          </a:p>
          <a:p>
            <a:pPr marL="15875" lvl="1" indent="0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Infection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 (y &lt; x) != (y &lt; v)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371600" y="4024519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4400" y="1956816"/>
            <a:ext cx="4498848" cy="1133630"/>
            <a:chOff x="914400" y="1956816"/>
            <a:chExt cx="4498848" cy="113363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914400" y="1956816"/>
              <a:ext cx="969264" cy="27432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1883664" y="2057401"/>
              <a:ext cx="3529584" cy="10330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1219200" y="5314890"/>
            <a:ext cx="75438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5875" lvl="1" indent="0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No input can kill this mutant </a:t>
            </a:r>
            <a:r>
              <a:rPr lang="is-I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… </a:t>
            </a:r>
            <a:r>
              <a:rPr lang="is-IS" sz="20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“Equivalent mutant”</a:t>
            </a:r>
            <a:endParaRPr lang="en-US" sz="20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2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5130800" cy="3034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vs. Weak Mutation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430948" y="2180730"/>
            <a:ext cx="969264" cy="292608"/>
          </a:xfrm>
          <a:prstGeom prst="rect">
            <a:avLst/>
          </a:prstGeom>
          <a:solidFill>
            <a:srgbClr val="C00000">
              <a:alpha val="26000"/>
            </a:srgbClr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812" y="2176046"/>
            <a:ext cx="609600" cy="338554"/>
            <a:chOff x="4343400" y="2785646"/>
            <a:chExt cx="609600" cy="338554"/>
          </a:xfrm>
        </p:grpSpPr>
        <p:sp>
          <p:nvSpPr>
            <p:cNvPr id="7" name="Triangle 6"/>
            <p:cNvSpPr/>
            <p:nvPr/>
          </p:nvSpPr>
          <p:spPr bwMode="auto">
            <a:xfrm>
              <a:off x="4343400" y="2838570"/>
              <a:ext cx="228600" cy="2112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91644" y="2785646"/>
              <a:ext cx="4613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160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1</a:t>
              </a:r>
              <a:endParaRPr lang="en-US" sz="160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420679" y="990600"/>
                <a:ext cx="3570921" cy="797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2000"/>
                  </a:spcBef>
                  <a:buNone/>
                </a:pPr>
                <a:r>
                  <a:rPr lang="en-US" sz="2000" b="0" dirty="0" smtClean="0">
                    <a:solidFill>
                      <a:srgbClr val="FFFF00"/>
                    </a:solidFill>
                    <a:latin typeface="Verdana" charset="0"/>
                    <a:ea typeface="Verdana" charset="0"/>
                    <a:cs typeface="Verdana" charset="0"/>
                  </a:rPr>
                  <a:t>Reachability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: x &lt; 0</a:t>
                </a:r>
              </a:p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2000" b="0" dirty="0" smtClean="0">
                    <a:solidFill>
                      <a:srgbClr val="FFFF00"/>
                    </a:solidFill>
                    <a:latin typeface="Verdana" charset="0"/>
                    <a:ea typeface="Verdana" charset="0"/>
                    <a:cs typeface="Verdana" charset="0"/>
                  </a:rPr>
                  <a:t>Infection</a:t>
                </a:r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: x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sz="20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79" y="990600"/>
                <a:ext cx="3570921" cy="797654"/>
              </a:xfrm>
              <a:prstGeom prst="rect">
                <a:avLst/>
              </a:prstGeom>
              <a:blipFill rotWithShape="0">
                <a:blip r:embed="rId3"/>
                <a:stretch>
                  <a:fillRect l="-1195" t="-4615" b="-12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6200" y="4038600"/>
            <a:ext cx="8991600" cy="2438400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marL="15875" lvl="1" indent="0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Propagation:</a:t>
            </a:r>
            <a:endParaRPr lang="en-US" sz="2000" b="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122238" lvl="1">
              <a:spcBef>
                <a:spcPts val="700"/>
              </a:spcBef>
              <a:buNone/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 (float)((0-x)/2)==((float)(0-x))/2.0 ) !=  ( (float)(0/2)==((float)0)/2.0 )</a:t>
            </a:r>
          </a:p>
          <a:p>
            <a:pPr marL="244475" lvl="1">
              <a:spcBef>
                <a:spcPts val="10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only value of x that will satisfy this condition is x must not be even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389888" y="4800600"/>
            <a:ext cx="42062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30415" y="4800600"/>
            <a:ext cx="42062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17920" y="4800600"/>
            <a:ext cx="23774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936160" y="4800600"/>
            <a:ext cx="27432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62600" y="2257961"/>
            <a:ext cx="3342875" cy="13593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5875" lvl="1" indent="0">
              <a:spcBef>
                <a:spcPts val="20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Given a test (x = -6) </a:t>
            </a:r>
          </a:p>
          <a:p>
            <a:pPr marL="244475" lvl="1">
              <a:spcBef>
                <a:spcPts val="1000"/>
              </a:spcBef>
              <a:buNone/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Kills the mutant under weak mutation, but not under strong mutation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412" y="5638800"/>
            <a:ext cx="87249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2000"/>
              </a:spcBef>
              <a:buNone/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To strongly kill, propagation requires x must be an odd</a:t>
            </a:r>
            <a:r>
              <a:rPr lang="en-US" sz="18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negative </a:t>
            </a: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20051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30" grpId="0" animBg="1"/>
      <p:bldP spid="31" grpId="0" animBg="1"/>
      <p:bldP spid="3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0480" y="1027777"/>
            <a:ext cx="9070848" cy="5413248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Testing Programs with Mutation</a:t>
            </a:r>
            <a:endParaRPr lang="en-US" sz="3800" dirty="0"/>
          </a:p>
        </p:txBody>
      </p:sp>
      <p:sp>
        <p:nvSpPr>
          <p:cNvPr id="8" name="Rectangle 7"/>
          <p:cNvSpPr/>
          <p:nvPr/>
        </p:nvSpPr>
        <p:spPr>
          <a:xfrm>
            <a:off x="6705600" y="6093023"/>
            <a:ext cx="239572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5875" lvl="1" indent="0">
              <a:spcBef>
                <a:spcPts val="700"/>
              </a:spcBef>
              <a:buNone/>
            </a:pPr>
            <a:r>
              <a:rPr lang="en-US" sz="1400" b="0" dirty="0" smtClean="0">
                <a:latin typeface="Verdana" charset="0"/>
                <a:ea typeface="Verdana" charset="0"/>
                <a:cs typeface="Verdana" charset="0"/>
              </a:rPr>
              <a:t>[AO, figure 9.2, p. 246]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70791" y="1635045"/>
            <a:ext cx="1222328" cy="6990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Input test program 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( P )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78836" y="2864023"/>
            <a:ext cx="1089987" cy="4801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Define </a:t>
            </a:r>
            <a:endParaRPr lang="en-US" altLang="en-US" sz="1400" b="0" dirty="0" smtClean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threshold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62257" y="1638322"/>
            <a:ext cx="955958" cy="6990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 anchorCtr="0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Create 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mutants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550636" y="1638322"/>
            <a:ext cx="1428696" cy="6740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Run equivalence 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detector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97298" y="1638320"/>
            <a:ext cx="1222328" cy="6740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Generate 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test cases 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( T )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448122" y="1624356"/>
            <a:ext cx="1222328" cy="6990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Run T 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on P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448122" y="2685797"/>
            <a:ext cx="1222328" cy="6990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 anchorCtr="0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Run T 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on mutants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448122" y="3733271"/>
            <a:ext cx="1222328" cy="6740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Eliminate</a:t>
            </a:r>
          </a:p>
          <a:p>
            <a:pPr algn="ctr">
              <a:lnSpc>
                <a:spcPct val="90000"/>
              </a:lnSpc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ineffective TCs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5063466" y="3664540"/>
            <a:ext cx="1948220" cy="814047"/>
          </a:xfrm>
          <a:prstGeom prst="diamond">
            <a:avLst/>
          </a:prstGeom>
          <a:solidFill>
            <a:srgbClr val="D5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lnSpc>
                <a:spcPct val="90000"/>
              </a:lnSpc>
            </a:pPr>
            <a:r>
              <a:rPr 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Threshold</a:t>
            </a:r>
          </a:p>
          <a:p>
            <a:pPr algn="ctr">
              <a:lnSpc>
                <a:spcPct val="90000"/>
              </a:lnSpc>
            </a:pPr>
            <a:r>
              <a:rPr lang="en-US" sz="14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</a:t>
            </a:r>
            <a:r>
              <a:rPr 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eached?</a:t>
            </a:r>
            <a:endParaRPr 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0" name="Elbow Connector 19"/>
          <p:cNvCxnSpPr>
            <a:stCxn id="12" idx="2"/>
            <a:endCxn id="19" idx="1"/>
          </p:cNvCxnSpPr>
          <p:nvPr/>
        </p:nvCxnSpPr>
        <p:spPr>
          <a:xfrm rot="16200000" flipH="1">
            <a:off x="2729943" y="1738041"/>
            <a:ext cx="727410" cy="39396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36"/>
          <p:cNvSpPr>
            <a:spLocks noChangeShapeType="1"/>
          </p:cNvSpPr>
          <p:nvPr/>
        </p:nvSpPr>
        <p:spPr bwMode="auto">
          <a:xfrm flipH="1">
            <a:off x="4979331" y="1984553"/>
            <a:ext cx="4206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4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 flipH="1" flipV="1">
            <a:off x="6619626" y="1976194"/>
            <a:ext cx="8284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4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 flipV="1">
            <a:off x="6997254" y="4071564"/>
            <a:ext cx="4508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4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V="1">
            <a:off x="8037234" y="2342421"/>
            <a:ext cx="0" cy="3433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4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8037234" y="3389895"/>
            <a:ext cx="0" cy="3433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4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 flipV="1">
            <a:off x="6035040" y="2314488"/>
            <a:ext cx="0" cy="135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4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9099" y="1401997"/>
            <a:ext cx="6949440" cy="3264408"/>
          </a:xfrm>
          <a:prstGeom prst="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40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6735077" y="1102382"/>
            <a:ext cx="2225760" cy="2862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Automated steps</a:t>
            </a:r>
            <a:endParaRPr lang="en-US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 flipH="1">
            <a:off x="3118215" y="2016051"/>
            <a:ext cx="43891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4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3075044" y="4823752"/>
            <a:ext cx="1787315" cy="814047"/>
          </a:xfrm>
          <a:prstGeom prst="diamond">
            <a:avLst/>
          </a:prstGeom>
          <a:solidFill>
            <a:srgbClr val="D5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</a:pPr>
            <a:r>
              <a:rPr 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 ( T ) </a:t>
            </a:r>
          </a:p>
          <a:p>
            <a:pPr algn="ctr">
              <a:lnSpc>
                <a:spcPct val="90000"/>
              </a:lnSpc>
            </a:pPr>
            <a:r>
              <a:rPr 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correct ?</a:t>
            </a:r>
            <a:endParaRPr 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 flipV="1">
            <a:off x="1693115" y="1992876"/>
            <a:ext cx="469141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4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5471616" y="4776998"/>
            <a:ext cx="721513" cy="2862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yes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Text Box 62"/>
          <p:cNvSpPr txBox="1">
            <a:spLocks noChangeArrowheads="1"/>
          </p:cNvSpPr>
          <p:nvPr/>
        </p:nvSpPr>
        <p:spPr bwMode="auto">
          <a:xfrm>
            <a:off x="5489237" y="2783708"/>
            <a:ext cx="721513" cy="2862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no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4" name="Text Box 62"/>
          <p:cNvSpPr txBox="1">
            <a:spLocks noChangeArrowheads="1"/>
          </p:cNvSpPr>
          <p:nvPr/>
        </p:nvSpPr>
        <p:spPr bwMode="auto">
          <a:xfrm>
            <a:off x="3382273" y="5712617"/>
            <a:ext cx="721513" cy="2862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yes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H="1" flipV="1">
            <a:off x="3968496" y="5637799"/>
            <a:ext cx="0" cy="4582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sz="1400" b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57200" y="4986911"/>
            <a:ext cx="1089987" cy="500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Fix P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37" name="Elbow Connector 36"/>
          <p:cNvCxnSpPr>
            <a:stCxn id="36" idx="1"/>
            <a:endCxn id="11" idx="1"/>
          </p:cNvCxnSpPr>
          <p:nvPr/>
        </p:nvCxnSpPr>
        <p:spPr>
          <a:xfrm rot="10800000" flipH="1">
            <a:off x="457200" y="1984553"/>
            <a:ext cx="13592" cy="3252540"/>
          </a:xfrm>
          <a:prstGeom prst="bentConnector3">
            <a:avLst>
              <a:gd name="adj1" fmla="val -16818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5073875" y="4267074"/>
            <a:ext cx="752188" cy="11752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1"/>
          </p:cNvCxnSpPr>
          <p:nvPr/>
        </p:nvCxnSpPr>
        <p:spPr>
          <a:xfrm flipH="1">
            <a:off x="1547187" y="5230776"/>
            <a:ext cx="1527856" cy="6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62"/>
          <p:cNvSpPr txBox="1">
            <a:spLocks noChangeArrowheads="1"/>
          </p:cNvSpPr>
          <p:nvPr/>
        </p:nvSpPr>
        <p:spPr bwMode="auto">
          <a:xfrm>
            <a:off x="2155618" y="4920557"/>
            <a:ext cx="721513" cy="2862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1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no</a:t>
            </a:r>
            <a:endParaRPr lang="en-US" altLang="en-US" sz="1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 animBg="1"/>
      <p:bldP spid="36" grpId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Mutation Operators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Mutation Operators do one of two tasks:</a:t>
            </a:r>
          </a:p>
          <a:p>
            <a:pPr marL="523875" indent="-254000">
              <a:spcBef>
                <a:spcPts val="700"/>
              </a:spcBef>
              <a:buFont typeface="Arial" charset="0"/>
              <a:buChar char="•"/>
            </a:pPr>
            <a:r>
              <a:rPr lang="en-US" sz="2000" dirty="0" smtClean="0"/>
              <a:t>Mimic </a:t>
            </a:r>
            <a:r>
              <a:rPr lang="en-US" sz="2000" dirty="0"/>
              <a:t>typical programmer mistakes</a:t>
            </a:r>
          </a:p>
          <a:p>
            <a:pPr marL="523875" indent="-254000">
              <a:spcBef>
                <a:spcPts val="300"/>
              </a:spcBef>
              <a:buFont typeface="Arial" charset="0"/>
              <a:buChar char="•"/>
            </a:pPr>
            <a:r>
              <a:rPr lang="en-US" sz="2000" dirty="0"/>
              <a:t>Encourage common test heuristics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Researchers design many operators, then experimentally</a:t>
            </a:r>
          </a:p>
          <a:p>
            <a:pPr marL="473075" lvl="1" indent="-198438">
              <a:spcBef>
                <a:spcPts val="700"/>
              </a:spcBef>
              <a:defRPr/>
            </a:pPr>
            <a:r>
              <a:rPr lang="en-US" altLang="zh-CN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the most useful operators</a:t>
            </a:r>
          </a:p>
          <a:p>
            <a:pPr marL="473075" lvl="1" indent="-198438">
              <a:defRPr/>
            </a:pPr>
            <a:r>
              <a:rPr lang="en-US" altLang="zh-CN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Remove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the redundant operators</a:t>
            </a:r>
          </a:p>
          <a:p>
            <a:pPr lvl="1">
              <a:spcBef>
                <a:spcPts val="0"/>
              </a:spcBef>
              <a:defRPr/>
            </a:pPr>
            <a:endParaRPr lang="en-US" altLang="zh-CN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Effective </a:t>
            </a:r>
            <a:r>
              <a:rPr lang="en-US" altLang="zh-CN" sz="2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Mutation Operators</a:t>
            </a:r>
            <a:endParaRPr lang="en-US" sz="2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73075" indent="-254000">
              <a:lnSpc>
                <a:spcPct val="105000"/>
              </a:lnSpc>
              <a:buFont typeface="Arial" charset="0"/>
              <a:buChar char="•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If tests that are created specifically to kill mutants created by a collection of mutation operators 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= {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o1, o2,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…} also kill mutants created by all remaining mutation operators with very high probability, then 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defines an 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effective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set of mutation operators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58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Operators for 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41" y="990600"/>
            <a:ext cx="5177659" cy="51710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6161655"/>
            <a:ext cx="5488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[http</a:t>
            </a:r>
            <a:r>
              <a:rPr 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://</a:t>
            </a:r>
            <a:r>
              <a:rPr lang="en-US" sz="1400" b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cs.gmu.edu</a:t>
            </a:r>
            <a:r>
              <a:rPr 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/~</a:t>
            </a:r>
            <a:r>
              <a:rPr lang="en-US" sz="14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offutt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/</a:t>
            </a:r>
            <a:r>
              <a:rPr lang="en-US" sz="14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mujava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/</a:t>
            </a:r>
            <a:r>
              <a:rPr lang="en-US" sz="14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mutopsMethod.pdf</a:t>
            </a:r>
            <a:r>
              <a:rPr lang="en-US" sz="14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Example: </a:t>
            </a:r>
            <a:r>
              <a:rPr lang="en-US" sz="3600" dirty="0" err="1" smtClean="0"/>
              <a:t>MuJava</a:t>
            </a:r>
            <a:r>
              <a:rPr lang="en-US" sz="3600" dirty="0" smtClean="0"/>
              <a:t> Operator (AOR)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17954" cy="1872839"/>
          </a:xfrm>
          <a:prstGeom prst="rect">
            <a:avLst/>
          </a:prstGeom>
        </p:spPr>
      </p:pic>
      <p:sp>
        <p:nvSpPr>
          <p:cNvPr id="6" name="Content Placeholder 22"/>
          <p:cNvSpPr>
            <a:spLocks noGrp="1"/>
          </p:cNvSpPr>
          <p:nvPr>
            <p:ph idx="1"/>
          </p:nvPr>
        </p:nvSpPr>
        <p:spPr>
          <a:xfrm>
            <a:off x="228600" y="3200400"/>
            <a:ext cx="2514600" cy="405981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  <a:r>
              <a:rPr lang="en-US" altLang="zh-CN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zh-CN" sz="2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752600" y="3733800"/>
            <a:ext cx="5486400" cy="1905000"/>
            <a:chOff x="457200" y="3810000"/>
            <a:chExt cx="5486400" cy="1905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57200" y="3810000"/>
              <a:ext cx="5486400" cy="1905000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0364" y="3877056"/>
              <a:ext cx="4845436" cy="179718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685800" y="4267200"/>
              <a:ext cx="609600" cy="338554"/>
              <a:chOff x="4343400" y="2785646"/>
              <a:chExt cx="609600" cy="338554"/>
            </a:xfrm>
          </p:grpSpPr>
          <p:sp>
            <p:nvSpPr>
              <p:cNvPr id="9" name="Triangle 8"/>
              <p:cNvSpPr/>
              <p:nvPr/>
            </p:nvSpPr>
            <p:spPr bwMode="auto">
              <a:xfrm>
                <a:off x="4343400" y="2838570"/>
                <a:ext cx="228600" cy="21124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91644" y="2785646"/>
                <a:ext cx="461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 algn="ctr">
                  <a:spcBef>
                    <a:spcPts val="700"/>
                  </a:spcBef>
                  <a:buNone/>
                </a:pPr>
                <a:r>
                  <a:rPr lang="en-US" sz="1600" smtClean="0">
                    <a:solidFill>
                      <a:srgbClr val="C00000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160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800" y="4588934"/>
              <a:ext cx="609600" cy="338554"/>
              <a:chOff x="4343400" y="2785646"/>
              <a:chExt cx="609600" cy="338554"/>
            </a:xfrm>
          </p:grpSpPr>
          <p:sp>
            <p:nvSpPr>
              <p:cNvPr id="13" name="Triangle 12"/>
              <p:cNvSpPr/>
              <p:nvPr/>
            </p:nvSpPr>
            <p:spPr bwMode="auto">
              <a:xfrm>
                <a:off x="4343400" y="2838570"/>
                <a:ext cx="228600" cy="21124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91644" y="2785646"/>
                <a:ext cx="461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 algn="ctr">
                  <a:spcBef>
                    <a:spcPts val="700"/>
                  </a:spcBef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  <a:latin typeface="Verdana" charset="0"/>
                    <a:ea typeface="Verdana" charset="0"/>
                    <a:cs typeface="Verdana" charset="0"/>
                  </a:rPr>
                  <a:t>2</a:t>
                </a:r>
                <a:endParaRPr lang="en-US" sz="160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85800" y="4927600"/>
              <a:ext cx="609600" cy="338554"/>
              <a:chOff x="4343400" y="2785646"/>
              <a:chExt cx="609600" cy="338554"/>
            </a:xfrm>
          </p:grpSpPr>
          <p:sp>
            <p:nvSpPr>
              <p:cNvPr id="16" name="Triangle 15"/>
              <p:cNvSpPr/>
              <p:nvPr/>
            </p:nvSpPr>
            <p:spPr bwMode="auto">
              <a:xfrm>
                <a:off x="4343400" y="2838570"/>
                <a:ext cx="228600" cy="21124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491644" y="2785646"/>
                <a:ext cx="461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 algn="ctr">
                  <a:spcBef>
                    <a:spcPts val="700"/>
                  </a:spcBef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  <a:latin typeface="Verdana" charset="0"/>
                    <a:ea typeface="Verdana" charset="0"/>
                    <a:cs typeface="Verdana" charset="0"/>
                  </a:rPr>
                  <a:t>3</a:t>
                </a:r>
                <a:endParaRPr lang="en-US" sz="160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85800" y="5266267"/>
              <a:ext cx="609600" cy="338554"/>
              <a:chOff x="4343400" y="2785646"/>
              <a:chExt cx="609600" cy="338554"/>
            </a:xfrm>
          </p:grpSpPr>
          <p:sp>
            <p:nvSpPr>
              <p:cNvPr id="19" name="Triangle 18"/>
              <p:cNvSpPr/>
              <p:nvPr/>
            </p:nvSpPr>
            <p:spPr bwMode="auto">
              <a:xfrm>
                <a:off x="4343400" y="2838570"/>
                <a:ext cx="228600" cy="21124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91644" y="2785646"/>
                <a:ext cx="461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 algn="ctr">
                  <a:spcBef>
                    <a:spcPts val="700"/>
                  </a:spcBef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160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58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8" y="1066800"/>
            <a:ext cx="8864462" cy="188834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371600" y="3657600"/>
            <a:ext cx="6400800" cy="2362200"/>
            <a:chOff x="304800" y="3657600"/>
            <a:chExt cx="6400800" cy="2362200"/>
          </a:xfrm>
        </p:grpSpPr>
        <p:sp>
          <p:nvSpPr>
            <p:cNvPr id="7" name="Rectangle 6"/>
            <p:cNvSpPr/>
            <p:nvPr/>
          </p:nvSpPr>
          <p:spPr bwMode="auto">
            <a:xfrm>
              <a:off x="304800" y="3657600"/>
              <a:ext cx="6400800" cy="2362200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wrap="none" rtlCol="0" anchor="ctr"/>
            <a:lstStyle/>
            <a:p>
              <a:pPr algn="ctr"/>
              <a:endParaRPr lang="en-US" sz="2000" b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3867289"/>
              <a:ext cx="5219337" cy="200011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685800" y="4191000"/>
              <a:ext cx="609600" cy="338554"/>
              <a:chOff x="4343400" y="2785646"/>
              <a:chExt cx="609600" cy="338554"/>
            </a:xfrm>
          </p:grpSpPr>
          <p:sp>
            <p:nvSpPr>
              <p:cNvPr id="19" name="Triangle 18"/>
              <p:cNvSpPr/>
              <p:nvPr/>
            </p:nvSpPr>
            <p:spPr bwMode="auto">
              <a:xfrm>
                <a:off x="4343400" y="2838570"/>
                <a:ext cx="228600" cy="21124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91644" y="2785646"/>
                <a:ext cx="461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 algn="ctr">
                  <a:spcBef>
                    <a:spcPts val="700"/>
                  </a:spcBef>
                  <a:buNone/>
                </a:pPr>
                <a:r>
                  <a:rPr lang="en-US" sz="1600" smtClean="0">
                    <a:solidFill>
                      <a:srgbClr val="C00000"/>
                    </a:solidFill>
                    <a:latin typeface="Verdana" charset="0"/>
                    <a:ea typeface="Verdana" charset="0"/>
                    <a:cs typeface="Verdana" charset="0"/>
                  </a:rPr>
                  <a:t>1</a:t>
                </a:r>
                <a:endParaRPr lang="en-US" sz="160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85800" y="4512734"/>
              <a:ext cx="609600" cy="338554"/>
              <a:chOff x="4343400" y="2785646"/>
              <a:chExt cx="609600" cy="338554"/>
            </a:xfrm>
          </p:grpSpPr>
          <p:sp>
            <p:nvSpPr>
              <p:cNvPr id="17" name="Triangle 16"/>
              <p:cNvSpPr/>
              <p:nvPr/>
            </p:nvSpPr>
            <p:spPr bwMode="auto">
              <a:xfrm>
                <a:off x="4343400" y="2838570"/>
                <a:ext cx="228600" cy="21124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491644" y="2785646"/>
                <a:ext cx="461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 algn="ctr">
                  <a:spcBef>
                    <a:spcPts val="700"/>
                  </a:spcBef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  <a:latin typeface="Verdana" charset="0"/>
                    <a:ea typeface="Verdana" charset="0"/>
                    <a:cs typeface="Verdana" charset="0"/>
                  </a:rPr>
                  <a:t>2</a:t>
                </a:r>
                <a:endParaRPr lang="en-US" sz="160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85800" y="4851400"/>
              <a:ext cx="609600" cy="338554"/>
              <a:chOff x="4343400" y="2785646"/>
              <a:chExt cx="609600" cy="338554"/>
            </a:xfrm>
          </p:grpSpPr>
          <p:sp>
            <p:nvSpPr>
              <p:cNvPr id="15" name="Triangle 14"/>
              <p:cNvSpPr/>
              <p:nvPr/>
            </p:nvSpPr>
            <p:spPr bwMode="auto">
              <a:xfrm>
                <a:off x="4343400" y="2838570"/>
                <a:ext cx="228600" cy="21124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91644" y="2785646"/>
                <a:ext cx="461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 algn="ctr">
                  <a:spcBef>
                    <a:spcPts val="700"/>
                  </a:spcBef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  <a:latin typeface="Verdana" charset="0"/>
                    <a:ea typeface="Verdana" charset="0"/>
                    <a:cs typeface="Verdana" charset="0"/>
                  </a:rPr>
                  <a:t>3</a:t>
                </a:r>
                <a:endParaRPr lang="en-US" sz="160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85800" y="5190067"/>
              <a:ext cx="609600" cy="338554"/>
              <a:chOff x="4343400" y="2785646"/>
              <a:chExt cx="609600" cy="338554"/>
            </a:xfrm>
          </p:grpSpPr>
          <p:sp>
            <p:nvSpPr>
              <p:cNvPr id="13" name="Triangle 12"/>
              <p:cNvSpPr/>
              <p:nvPr/>
            </p:nvSpPr>
            <p:spPr bwMode="auto">
              <a:xfrm>
                <a:off x="4343400" y="2838570"/>
                <a:ext cx="228600" cy="21124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91644" y="2785646"/>
                <a:ext cx="461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 algn="ctr">
                  <a:spcBef>
                    <a:spcPts val="700"/>
                  </a:spcBef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  <a:latin typeface="Verdana" charset="0"/>
                    <a:ea typeface="Verdana" charset="0"/>
                    <a:cs typeface="Verdana" charset="0"/>
                  </a:rPr>
                  <a:t>4</a:t>
                </a:r>
                <a:endParaRPr lang="en-US" sz="160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" y="5513917"/>
              <a:ext cx="609600" cy="338554"/>
              <a:chOff x="4343400" y="2785646"/>
              <a:chExt cx="609600" cy="338554"/>
            </a:xfrm>
          </p:grpSpPr>
          <p:sp>
            <p:nvSpPr>
              <p:cNvPr id="26" name="Triangle 25"/>
              <p:cNvSpPr/>
              <p:nvPr/>
            </p:nvSpPr>
            <p:spPr bwMode="auto">
              <a:xfrm>
                <a:off x="4343400" y="2838570"/>
                <a:ext cx="228600" cy="211248"/>
              </a:xfrm>
              <a:prstGeom prst="triangle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rtlCol="0" anchor="ctr"/>
              <a:lstStyle/>
              <a:p>
                <a:pPr algn="ctr"/>
                <a:endParaRPr lang="en-US" sz="2000" b="0">
                  <a:solidFill>
                    <a:srgbClr val="FF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91644" y="2785646"/>
                <a:ext cx="4613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5875" lvl="1" indent="0" algn="ctr">
                  <a:spcBef>
                    <a:spcPts val="700"/>
                  </a:spcBef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  <a:latin typeface="Verdana" charset="0"/>
                    <a:ea typeface="Verdana" charset="0"/>
                    <a:cs typeface="Verdana" charset="0"/>
                  </a:rPr>
                  <a:t>5</a:t>
                </a:r>
                <a:endParaRPr lang="en-US" sz="1600" dirty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  <p:sp>
        <p:nvSpPr>
          <p:cNvPr id="29" name="Content Placeholder 22"/>
          <p:cNvSpPr>
            <a:spLocks noGrp="1"/>
          </p:cNvSpPr>
          <p:nvPr>
            <p:ph idx="1"/>
          </p:nvPr>
        </p:nvSpPr>
        <p:spPr>
          <a:xfrm>
            <a:off x="228600" y="3200400"/>
            <a:ext cx="2514600" cy="405981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  <a:r>
              <a:rPr lang="en-US" altLang="zh-CN" sz="2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zh-CN" sz="2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Example: </a:t>
            </a:r>
            <a:r>
              <a:rPr lang="en-US" sz="3600" dirty="0" err="1" smtClean="0"/>
              <a:t>MuJava</a:t>
            </a:r>
            <a:r>
              <a:rPr lang="en-US" sz="3600" dirty="0" smtClean="0"/>
              <a:t> Operator (ROR)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30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200656"/>
            <a:ext cx="8912352" cy="4657344"/>
          </a:xfrm>
          <a:prstGeom prst="rect">
            <a:avLst/>
          </a:prstGeom>
        </p:spPr>
      </p:pic>
      <p:sp>
        <p:nvSpPr>
          <p:cNvPr id="6" name="Content Placeholder 22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1047750"/>
          </a:xfrm>
        </p:spPr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400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SDL – Statement Deletion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425714"/>
            <a:ext cx="8458200" cy="707886"/>
          </a:xfrm>
          <a:prstGeom prst="rect">
            <a:avLst/>
          </a:prstGeom>
          <a:solidFill>
            <a:srgbClr val="434DD6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+mn-lt"/>
              </a:rPr>
              <a:t>SDL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deletes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each executable statement by commenting them out. It does not delete declarations.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Example: </a:t>
            </a:r>
            <a:r>
              <a:rPr lang="en-US" sz="3600" dirty="0" err="1" smtClean="0"/>
              <a:t>MuJava</a:t>
            </a:r>
            <a:r>
              <a:rPr lang="en-US" sz="3600" dirty="0" smtClean="0"/>
              <a:t> Operator (SDL)</a:t>
            </a:r>
            <a:endParaRPr lang="en-US" sz="3600" dirty="0"/>
          </a:p>
        </p:txBody>
      </p:sp>
      <p:sp>
        <p:nvSpPr>
          <p:cNvPr id="12" name="Content Placeholder 22"/>
          <p:cNvSpPr txBox="1">
            <a:spLocks/>
          </p:cNvSpPr>
          <p:nvPr/>
        </p:nvSpPr>
        <p:spPr>
          <a:xfrm>
            <a:off x="304800" y="2473464"/>
            <a:ext cx="1295400" cy="946251"/>
          </a:xfrm>
          <a:prstGeom prst="rect">
            <a:avLst/>
          </a:prstGeom>
          <a:solidFill>
            <a:srgbClr val="D5FFFF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ct val="50000"/>
              </a:spcBef>
              <a:buFont typeface="Arial" pitchFamily="34" charset="0"/>
              <a:buNone/>
              <a:defRPr/>
            </a:pPr>
            <a:r>
              <a:rPr lang="en-US" altLang="zh-CN" sz="1600" b="0" smtClean="0">
                <a:solidFill>
                  <a:schemeClr val="tx1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</a:rPr>
              <a:t>General statement deletion</a:t>
            </a:r>
            <a:endParaRPr lang="en-US" altLang="zh-CN" sz="1600" b="0" dirty="0" smtClean="0">
              <a:solidFill>
                <a:schemeClr val="tx1"/>
              </a:solidFill>
              <a:effectLst>
                <a:outerShdw blurRad="38100" dist="38100" sx="1000" sy="1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7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79729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Example: </a:t>
            </a:r>
            <a:r>
              <a:rPr lang="en-US" sz="3600" dirty="0" err="1" smtClean="0"/>
              <a:t>MuJava</a:t>
            </a:r>
            <a:r>
              <a:rPr lang="en-US" sz="3600" dirty="0" smtClean="0"/>
              <a:t> Operator (SDL)</a:t>
            </a:r>
            <a:endParaRPr lang="en-US" sz="3600" dirty="0"/>
          </a:p>
        </p:txBody>
      </p:sp>
      <p:sp>
        <p:nvSpPr>
          <p:cNvPr id="11" name="Content Placeholder 22"/>
          <p:cNvSpPr txBox="1">
            <a:spLocks/>
          </p:cNvSpPr>
          <p:nvPr/>
        </p:nvSpPr>
        <p:spPr>
          <a:xfrm>
            <a:off x="76200" y="4419600"/>
            <a:ext cx="1447800" cy="946251"/>
          </a:xfrm>
          <a:prstGeom prst="rect">
            <a:avLst/>
          </a:prstGeom>
          <a:solidFill>
            <a:srgbClr val="D5FFFF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ct val="50000"/>
              </a:spcBef>
              <a:buFont typeface="Arial" pitchFamily="34" charset="0"/>
              <a:buNone/>
              <a:defRPr/>
            </a:pPr>
            <a:r>
              <a:rPr lang="en-US" altLang="zh-CN" sz="1600" b="0" dirty="0" smtClean="0">
                <a:solidFill>
                  <a:schemeClr val="tx1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</a:rPr>
              <a:t>SDL for </a:t>
            </a:r>
            <a:r>
              <a:rPr lang="en-US" altLang="zh-CN" sz="1600" b="0" i="1" smtClean="0">
                <a:solidFill>
                  <a:schemeClr val="tx1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</a:rPr>
              <a:t>for</a:t>
            </a:r>
            <a:r>
              <a:rPr lang="en-US" altLang="zh-CN" sz="1600" b="0" smtClean="0">
                <a:solidFill>
                  <a:schemeClr val="tx1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</a:rPr>
              <a:t> statements</a:t>
            </a:r>
            <a:endParaRPr lang="en-US" altLang="zh-CN" sz="1600" b="0" dirty="0" smtClean="0">
              <a:solidFill>
                <a:schemeClr val="tx1"/>
              </a:solidFill>
              <a:effectLst>
                <a:outerShdw blurRad="38100" dist="38100" sx="1000" sy="1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5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smtClean="0"/>
              <a:t>Applying Syntax-Based Testing to Programs</a:t>
            </a:r>
            <a:endParaRPr lang="en-US" sz="3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6564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Test requirements are derived from the syntax of software artifacts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Syntax-based criteria originated with programs and have been used mostly with program source code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BNF criteria are most commonly used to test compilers</a:t>
            </a:r>
          </a:p>
          <a:p>
            <a:pPr marL="572770" lvl="2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Use BNF criteria to generate programs to test all language features that compilers must process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Mutation testing criteria are most commonly used for unit testing and integration testing of classes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endParaRPr lang="en-US" sz="2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86000" y="872836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8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685800"/>
            <a:ext cx="9052560" cy="595579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Example: </a:t>
            </a:r>
            <a:r>
              <a:rPr lang="en-US" sz="3600" dirty="0" err="1" smtClean="0"/>
              <a:t>MuJava</a:t>
            </a:r>
            <a:r>
              <a:rPr lang="en-US" sz="3600" dirty="0" smtClean="0"/>
              <a:t> Operator (SDL)</a:t>
            </a:r>
            <a:endParaRPr lang="en-US" sz="3600" dirty="0"/>
          </a:p>
        </p:txBody>
      </p:sp>
      <p:sp>
        <p:nvSpPr>
          <p:cNvPr id="6" name="Content Placeholder 22"/>
          <p:cNvSpPr txBox="1">
            <a:spLocks/>
          </p:cNvSpPr>
          <p:nvPr/>
        </p:nvSpPr>
        <p:spPr>
          <a:xfrm>
            <a:off x="2971800" y="6324600"/>
            <a:ext cx="3200400" cy="457200"/>
          </a:xfrm>
          <a:prstGeom prst="rect">
            <a:avLst/>
          </a:prstGeom>
          <a:solidFill>
            <a:srgbClr val="D5FFFF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ct val="50000"/>
              </a:spcBef>
              <a:buFont typeface="Arial" pitchFamily="34" charset="0"/>
              <a:buNone/>
              <a:defRPr/>
            </a:pPr>
            <a:r>
              <a:rPr lang="en-US" altLang="zh-CN" sz="1600" b="0" dirty="0" smtClean="0">
                <a:solidFill>
                  <a:schemeClr val="tx1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</a:rPr>
              <a:t>SDL for </a:t>
            </a:r>
            <a:r>
              <a:rPr lang="en-US" altLang="zh-CN" sz="1600" b="0" i="1" dirty="0" smtClean="0">
                <a:solidFill>
                  <a:schemeClr val="tx1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</a:rPr>
              <a:t>if</a:t>
            </a:r>
            <a:r>
              <a:rPr lang="en-US" altLang="zh-CN" sz="1600" b="0" dirty="0" smtClean="0">
                <a:solidFill>
                  <a:schemeClr val="tx1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6504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252374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/>
              <a:t>Example: </a:t>
            </a:r>
            <a:r>
              <a:rPr lang="en-US" sz="3600" dirty="0" err="1" smtClean="0"/>
              <a:t>MuJava</a:t>
            </a:r>
            <a:r>
              <a:rPr lang="en-US" sz="3600" dirty="0" smtClean="0"/>
              <a:t> Operator (SDL)</a:t>
            </a:r>
            <a:endParaRPr lang="en-US" sz="3600" dirty="0"/>
          </a:p>
        </p:txBody>
      </p:sp>
      <p:sp>
        <p:nvSpPr>
          <p:cNvPr id="5" name="Content Placeholder 22"/>
          <p:cNvSpPr txBox="1">
            <a:spLocks/>
          </p:cNvSpPr>
          <p:nvPr/>
        </p:nvSpPr>
        <p:spPr>
          <a:xfrm>
            <a:off x="2971800" y="3200400"/>
            <a:ext cx="3200400" cy="457200"/>
          </a:xfrm>
          <a:prstGeom prst="rect">
            <a:avLst/>
          </a:prstGeom>
          <a:solidFill>
            <a:srgbClr val="D5FFFF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ct val="50000"/>
              </a:spcBef>
              <a:buFont typeface="Arial" pitchFamily="34" charset="0"/>
              <a:buNone/>
              <a:defRPr/>
            </a:pPr>
            <a:r>
              <a:rPr lang="en-US" altLang="zh-CN" sz="1600" b="0" dirty="0" smtClean="0">
                <a:solidFill>
                  <a:schemeClr val="tx1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</a:rPr>
              <a:t>SDL for </a:t>
            </a:r>
            <a:r>
              <a:rPr lang="en-US" altLang="zh-CN" sz="1600" b="0" i="1" dirty="0" smtClean="0">
                <a:solidFill>
                  <a:schemeClr val="tx1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</a:rPr>
              <a:t>while</a:t>
            </a:r>
            <a:r>
              <a:rPr lang="en-US" altLang="zh-CN" sz="1600" b="0" dirty="0" smtClean="0">
                <a:solidFill>
                  <a:schemeClr val="tx1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1408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504017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sz="2200" dirty="0" smtClean="0"/>
              <a:t>Mutation is widely considered the strongest test criterion</a:t>
            </a:r>
            <a:endParaRPr lang="en-US" altLang="zh-CN" sz="2200" dirty="0"/>
          </a:p>
          <a:p>
            <a:pPr>
              <a:spcAft>
                <a:spcPts val="600"/>
              </a:spcAft>
            </a:pPr>
            <a:r>
              <a:rPr lang="en-US" altLang="zh-CN" sz="2200" dirty="0" smtClean="0"/>
              <a:t>First-order mutation due to the two assumptions</a:t>
            </a:r>
          </a:p>
          <a:p>
            <a:pPr marL="690563" lvl="1" indent="-242888">
              <a:spcAft>
                <a:spcPts val="600"/>
              </a:spcAft>
            </a:pPr>
            <a:r>
              <a:rPr lang="en-US" altLang="zh-CN" sz="2000" dirty="0" smtClean="0"/>
              <a:t>Competent programmers</a:t>
            </a:r>
            <a:endParaRPr lang="en-US" altLang="zh-CN" sz="2000" dirty="0"/>
          </a:p>
          <a:p>
            <a:pPr marL="690563" lvl="1" indent="-242888"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Coupling effect</a:t>
            </a:r>
            <a:endParaRPr lang="en-US" altLang="zh-CN" sz="2200" dirty="0">
              <a:solidFill>
                <a:srgbClr val="FFFF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200" dirty="0" smtClean="0"/>
              <a:t>Mutation creates the most test requirements </a:t>
            </a:r>
          </a:p>
          <a:p>
            <a:pPr marL="690563" lvl="1" indent="-242888">
              <a:spcAft>
                <a:spcPts val="600"/>
              </a:spcAft>
            </a:pPr>
            <a:r>
              <a:rPr lang="en-US" altLang="zh-CN" sz="2000" dirty="0" smtClean="0"/>
              <a:t># test requirements = # mutants</a:t>
            </a:r>
          </a:p>
          <a:p>
            <a:pPr marL="690563" lvl="1" indent="-242888"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Most expensive</a:t>
            </a:r>
            <a:endParaRPr lang="en-US" altLang="zh-CN" sz="2200" dirty="0">
              <a:solidFill>
                <a:srgbClr val="FFFF0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200" dirty="0" smtClean="0"/>
              <a:t>To improve the test process, use selective </a:t>
            </a:r>
            <a:r>
              <a:rPr lang="en-US" altLang="zh-CN" sz="2200" smtClean="0"/>
              <a:t>mutation operators</a:t>
            </a:r>
            <a:endParaRPr lang="en-US" altLang="zh-CN" sz="2200" dirty="0" smtClean="0"/>
          </a:p>
          <a:p>
            <a:pPr>
              <a:spcAft>
                <a:spcPts val="600"/>
              </a:spcAft>
            </a:pPr>
            <a:r>
              <a:rPr lang="en-US" altLang="zh-CN" sz="2200" dirty="0" smtClean="0"/>
              <a:t>Mutation </a:t>
            </a:r>
            <a:r>
              <a:rPr lang="en-US" altLang="zh-CN" sz="2200" dirty="0"/>
              <a:t>testing is very difficult to apply by hand</a:t>
            </a:r>
          </a:p>
          <a:p>
            <a:pPr>
              <a:spcAft>
                <a:spcPts val="600"/>
              </a:spcAft>
            </a:pPr>
            <a:r>
              <a:rPr lang="en-US" altLang="zh-CN" sz="2200" dirty="0" smtClean="0"/>
              <a:t>Mutation subsumes other criteria by including specific mutation operators </a:t>
            </a:r>
          </a:p>
          <a:p>
            <a:pPr>
              <a:spcAft>
                <a:spcPts val="600"/>
              </a:spcAft>
            </a:pPr>
            <a:r>
              <a:rPr lang="en-US" altLang="zh-CN" sz="2200" dirty="0" smtClean="0"/>
              <a:t>Mutation can be applied to various software artifacts, languages, and frameworks with different implementation and specific definition of mutation operators 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3854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763000" cy="56564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Basic: concepts of mutation, mutation operators, mutants, killing mutants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Tools for mutation testing: </a:t>
            </a:r>
            <a:r>
              <a:rPr lang="en-US" sz="2200" dirty="0" err="1" smtClean="0"/>
              <a:t>MuJava</a:t>
            </a:r>
            <a:r>
              <a:rPr lang="en-US" sz="2200" dirty="0" smtClean="0"/>
              <a:t> and PIT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err="1" smtClean="0"/>
              <a:t>Subsumption</a:t>
            </a:r>
            <a:r>
              <a:rPr lang="en-US" sz="2200" dirty="0" smtClean="0"/>
              <a:t> of other coverage criteria using program-based mutation</a:t>
            </a:r>
            <a:endParaRPr lang="en-US" dirty="0" smtClean="0"/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Mutation operators for integration testing</a:t>
            </a:r>
          </a:p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Mutation operators for web applications</a:t>
            </a:r>
          </a:p>
          <a:p>
            <a:pPr marL="749300" lvl="2" indent="-29210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endParaRPr lang="en-US" dirty="0"/>
          </a:p>
          <a:p>
            <a:pPr marL="298450" lvl="1" indent="-298450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949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"/>
            <a:ext cx="9144000" cy="9144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800" smtClean="0"/>
              <a:t>Instantiating Grammar-Based Testing</a:t>
            </a:r>
            <a:endParaRPr lang="en-US" sz="3800" dirty="0"/>
          </a:p>
        </p:txBody>
      </p:sp>
      <p:sp>
        <p:nvSpPr>
          <p:cNvPr id="7" name="Rectangle 6"/>
          <p:cNvSpPr/>
          <p:nvPr/>
        </p:nvSpPr>
        <p:spPr>
          <a:xfrm>
            <a:off x="1728006" y="1066800"/>
            <a:ext cx="5486400" cy="369332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Grammar-Based Testing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1" name="Group 4"/>
          <p:cNvGrpSpPr>
            <a:grpSpLocks/>
          </p:cNvGrpSpPr>
          <p:nvPr/>
        </p:nvGrpSpPr>
        <p:grpSpPr bwMode="auto">
          <a:xfrm>
            <a:off x="182880" y="1439862"/>
            <a:ext cx="8763000" cy="846138"/>
            <a:chOff x="96" y="1092"/>
            <a:chExt cx="5520" cy="533"/>
          </a:xfrm>
        </p:grpSpPr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96" y="1392"/>
              <a:ext cx="1260" cy="23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rgbClr val="00B0F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Program-based</a:t>
              </a:r>
              <a:endParaRPr lang="en-US" alt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1584" y="1392"/>
              <a:ext cx="1104" cy="23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rgbClr val="00B0F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  <a:endParaRPr lang="en-US" alt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2928" y="1392"/>
              <a:ext cx="1248" cy="23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rgbClr val="00B0F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Model-Based</a:t>
              </a:r>
              <a:endParaRPr lang="en-US" alt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3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rgbClr val="00B0F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Input-Based</a:t>
              </a:r>
              <a:endParaRPr lang="en-US" altLang="en-US" sz="1800" b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56" name="AutoShape 9"/>
            <p:cNvCxnSpPr>
              <a:cxnSpLocks noChangeShapeType="1"/>
            </p:cNvCxnSpPr>
            <p:nvPr/>
          </p:nvCxnSpPr>
          <p:spPr bwMode="auto">
            <a:xfrm rot="5400000">
              <a:off x="1734" y="246"/>
              <a:ext cx="300" cy="199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798" y="174"/>
              <a:ext cx="300" cy="21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114" y="858"/>
              <a:ext cx="300" cy="76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2"/>
            <p:cNvCxnSpPr>
              <a:cxnSpLocks noChangeShapeType="1"/>
            </p:cNvCxnSpPr>
            <p:nvPr/>
          </p:nvCxnSpPr>
          <p:spPr bwMode="auto">
            <a:xfrm rot="5400000">
              <a:off x="2454" y="966"/>
              <a:ext cx="300" cy="5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0" name="Group 13"/>
          <p:cNvGrpSpPr>
            <a:grpSpLocks/>
          </p:cNvGrpSpPr>
          <p:nvPr/>
        </p:nvGrpSpPr>
        <p:grpSpPr bwMode="auto">
          <a:xfrm>
            <a:off x="0" y="2249486"/>
            <a:ext cx="1795463" cy="3635375"/>
            <a:chOff x="0" y="1662"/>
            <a:chExt cx="1131" cy="2290"/>
          </a:xfrm>
        </p:grpSpPr>
        <p:sp>
          <p:nvSpPr>
            <p:cNvPr id="61" name="Text Box 14"/>
            <p:cNvSpPr txBox="1">
              <a:spLocks noChangeArrowheads="1"/>
            </p:cNvSpPr>
            <p:nvPr/>
          </p:nvSpPr>
          <p:spPr bwMode="auto">
            <a:xfrm>
              <a:off x="115" y="3300"/>
              <a:ext cx="1016" cy="65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square" anchor="ctr">
              <a:no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Compiler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testing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Valid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and invalid strings</a:t>
              </a:r>
              <a:endParaRPr lang="en-US" alt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62" name="AutoShape 15"/>
            <p:cNvCxnSpPr>
              <a:cxnSpLocks noChangeShapeType="1"/>
            </p:cNvCxnSpPr>
            <p:nvPr/>
          </p:nvCxnSpPr>
          <p:spPr bwMode="auto">
            <a:xfrm rot="5400000">
              <a:off x="-172" y="2240"/>
              <a:ext cx="1617" cy="504"/>
            </a:xfrm>
            <a:prstGeom prst="bentConnector3">
              <a:avLst>
                <a:gd name="adj1" fmla="val 11140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0" y="1662"/>
              <a:ext cx="9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Grammar</a:t>
              </a:r>
            </a:p>
          </p:txBody>
        </p:sp>
      </p:grpSp>
      <p:grpSp>
        <p:nvGrpSpPr>
          <p:cNvPr id="64" name="Group 17"/>
          <p:cNvGrpSpPr>
            <a:grpSpLocks/>
          </p:cNvGrpSpPr>
          <p:nvPr/>
        </p:nvGrpSpPr>
        <p:grpSpPr bwMode="auto">
          <a:xfrm>
            <a:off x="1219201" y="2259472"/>
            <a:ext cx="1676401" cy="2480318"/>
            <a:chOff x="768" y="1667"/>
            <a:chExt cx="1056" cy="1498"/>
          </a:xfrm>
        </p:grpSpPr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768" y="2057"/>
              <a:ext cx="960" cy="110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square" anchor="ctr">
              <a:no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Program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mutation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Valid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strings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Mutants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are not tests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Must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kill mutants</a:t>
              </a:r>
              <a:endParaRPr lang="en-US" alt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67" name="AutoShape 20"/>
            <p:cNvCxnSpPr>
              <a:cxnSpLocks noChangeShapeType="1"/>
            </p:cNvCxnSpPr>
            <p:nvPr/>
          </p:nvCxnSpPr>
          <p:spPr bwMode="auto">
            <a:xfrm rot="16200000" flipH="1">
              <a:off x="793" y="1768"/>
              <a:ext cx="364" cy="192"/>
            </a:xfrm>
            <a:prstGeom prst="bentConnector3">
              <a:avLst>
                <a:gd name="adj1" fmla="val 46373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1056" y="1667"/>
              <a:ext cx="768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no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String mutation</a:t>
              </a:r>
              <a:endParaRPr lang="en-US" altLang="en-US" sz="16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5532440" y="2249485"/>
            <a:ext cx="2146301" cy="3767138"/>
            <a:chOff x="3485" y="1662"/>
            <a:chExt cx="1352" cy="2373"/>
          </a:xfrm>
        </p:grpSpPr>
        <p:sp>
          <p:nvSpPr>
            <p:cNvPr id="69" name="Text Box 22"/>
            <p:cNvSpPr txBox="1">
              <a:spLocks noChangeArrowheads="1"/>
            </p:cNvSpPr>
            <p:nvPr/>
          </p:nvSpPr>
          <p:spPr bwMode="auto">
            <a:xfrm>
              <a:off x="3485" y="3108"/>
              <a:ext cx="931" cy="927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Input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validation testing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XML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and others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Valid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strings</a:t>
              </a:r>
              <a:endParaRPr lang="en-US" alt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70" name="AutoShape 23"/>
            <p:cNvCxnSpPr>
              <a:cxnSpLocks noChangeShapeType="1"/>
            </p:cNvCxnSpPr>
            <p:nvPr/>
          </p:nvCxnSpPr>
          <p:spPr bwMode="auto">
            <a:xfrm rot="5400000">
              <a:off x="3717" y="2074"/>
              <a:ext cx="1420" cy="648"/>
            </a:xfrm>
            <a:prstGeom prst="bentConnector3">
              <a:avLst>
                <a:gd name="adj1" fmla="val 13124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3877" y="1662"/>
              <a:ext cx="96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Grammar</a:t>
              </a:r>
            </a:p>
          </p:txBody>
        </p:sp>
      </p:grpSp>
      <p:grpSp>
        <p:nvGrpSpPr>
          <p:cNvPr id="80" name="Group 33"/>
          <p:cNvGrpSpPr>
            <a:grpSpLocks/>
          </p:cNvGrpSpPr>
          <p:nvPr/>
        </p:nvGrpSpPr>
        <p:grpSpPr bwMode="auto">
          <a:xfrm>
            <a:off x="7132637" y="2265360"/>
            <a:ext cx="1987550" cy="2801938"/>
            <a:chOff x="4493" y="1672"/>
            <a:chExt cx="1252" cy="1765"/>
          </a:xfrm>
        </p:grpSpPr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4493" y="2052"/>
              <a:ext cx="1152" cy="138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Input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validation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</a:pP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  testing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XML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and others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Invalid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strings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No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ground strings</a:t>
              </a:r>
            </a:p>
            <a:p>
              <a:pPr marL="184150" indent="-184150">
                <a:lnSpc>
                  <a:spcPct val="85000"/>
                </a:lnSpc>
                <a:spcBef>
                  <a:spcPts val="1000"/>
                </a:spcBef>
                <a:buFontTx/>
                <a:buChar char="•"/>
              </a:pPr>
              <a:r>
                <a:rPr lang="en-US" altLang="zh-CN" sz="14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Mutants </a:t>
              </a:r>
              <a:r>
                <a: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are tests</a:t>
              </a:r>
              <a:endParaRPr lang="en-US" altLang="en-US" sz="14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cxnSp>
          <p:nvCxnSpPr>
            <p:cNvPr id="82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4688" y="1747"/>
              <a:ext cx="369" cy="24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Text Box 36"/>
            <p:cNvSpPr txBox="1">
              <a:spLocks noChangeArrowheads="1"/>
            </p:cNvSpPr>
            <p:nvPr/>
          </p:nvSpPr>
          <p:spPr bwMode="auto">
            <a:xfrm>
              <a:off x="4977" y="1672"/>
              <a:ext cx="76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String mutation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895600" y="2282822"/>
            <a:ext cx="1600200" cy="2984501"/>
            <a:chOff x="2971800" y="2614611"/>
            <a:chExt cx="1600200" cy="2984501"/>
          </a:xfrm>
        </p:grpSpPr>
        <p:grpSp>
          <p:nvGrpSpPr>
            <p:cNvPr id="72" name="Group 25"/>
            <p:cNvGrpSpPr>
              <a:grpSpLocks/>
            </p:cNvGrpSpPr>
            <p:nvPr/>
          </p:nvGrpSpPr>
          <p:grpSpPr bwMode="auto">
            <a:xfrm>
              <a:off x="2971800" y="2651123"/>
              <a:ext cx="1600200" cy="2947989"/>
              <a:chOff x="1872" y="1706"/>
              <a:chExt cx="1008" cy="1857"/>
            </a:xfrm>
          </p:grpSpPr>
          <p:sp>
            <p:nvSpPr>
              <p:cNvPr id="73" name="Text Box 26"/>
              <p:cNvSpPr txBox="1">
                <a:spLocks noChangeArrowheads="1"/>
              </p:cNvSpPr>
              <p:nvPr/>
            </p:nvSpPr>
            <p:spPr bwMode="auto">
              <a:xfrm>
                <a:off x="1872" y="2075"/>
                <a:ext cx="1008" cy="1488"/>
              </a:xfrm>
              <a:prstGeom prst="rect">
                <a:avLst/>
              </a:prstGeom>
              <a:solidFill>
                <a:srgbClr val="000099"/>
              </a:solidFill>
              <a:ln w="28575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no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marL="184150" indent="-184150">
                  <a:lnSpc>
                    <a:spcPct val="85000"/>
                  </a:lnSpc>
                  <a:spcBef>
                    <a:spcPts val="1000"/>
                  </a:spcBef>
                  <a:buFontTx/>
                  <a:buChar char="•"/>
                </a:pPr>
                <a:r>
                  <a:rPr lang="en-US" altLang="zh-CN" sz="14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Test </a:t>
                </a:r>
                <a:r>
                  <a:rPr lang="en-US" altLang="zh-CN" sz="14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how classes interact </a:t>
                </a:r>
              </a:p>
              <a:p>
                <a:pPr marL="184150" indent="-184150">
                  <a:lnSpc>
                    <a:spcPct val="85000"/>
                  </a:lnSpc>
                  <a:spcBef>
                    <a:spcPts val="1000"/>
                  </a:spcBef>
                  <a:buFontTx/>
                  <a:buChar char="•"/>
                </a:pPr>
                <a:r>
                  <a:rPr lang="en-US" altLang="zh-CN" sz="14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Valid </a:t>
                </a:r>
                <a:r>
                  <a:rPr lang="en-US" altLang="zh-CN" sz="14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strings</a:t>
                </a:r>
              </a:p>
              <a:p>
                <a:pPr marL="184150" indent="-184150">
                  <a:lnSpc>
                    <a:spcPct val="85000"/>
                  </a:lnSpc>
                  <a:spcBef>
                    <a:spcPts val="1000"/>
                  </a:spcBef>
                  <a:buFontTx/>
                  <a:buChar char="•"/>
                </a:pPr>
                <a:r>
                  <a:rPr lang="en-US" altLang="zh-CN" sz="14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Mutants </a:t>
                </a:r>
                <a:r>
                  <a:rPr lang="en-US" altLang="zh-CN" sz="14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are not tests</a:t>
                </a:r>
              </a:p>
              <a:p>
                <a:pPr marL="184150" indent="-184150">
                  <a:lnSpc>
                    <a:spcPct val="85000"/>
                  </a:lnSpc>
                  <a:spcBef>
                    <a:spcPts val="1000"/>
                  </a:spcBef>
                  <a:buFontTx/>
                  <a:buChar char="•"/>
                </a:pPr>
                <a:r>
                  <a:rPr lang="en-US" altLang="zh-CN" sz="14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Must </a:t>
                </a:r>
                <a:r>
                  <a:rPr lang="en-US" altLang="zh-CN" sz="14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kill mutants</a:t>
                </a:r>
              </a:p>
              <a:p>
                <a:pPr marL="184150" indent="-184150">
                  <a:lnSpc>
                    <a:spcPct val="85000"/>
                  </a:lnSpc>
                  <a:spcBef>
                    <a:spcPts val="1000"/>
                  </a:spcBef>
                  <a:buFontTx/>
                  <a:buChar char="•"/>
                </a:pPr>
                <a:r>
                  <a:rPr lang="en-US" altLang="zh-CN" sz="14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Includes </a:t>
                </a:r>
                <a:r>
                  <a:rPr lang="en-US" altLang="zh-CN" sz="14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OO</a:t>
                </a:r>
                <a:endParaRPr lang="en-US" alt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5" name="Text Box 28"/>
              <p:cNvSpPr txBox="1">
                <a:spLocks noChangeArrowheads="1"/>
              </p:cNvSpPr>
              <p:nvPr/>
            </p:nvSpPr>
            <p:spPr bwMode="auto">
              <a:xfrm>
                <a:off x="2112" y="1706"/>
                <a:ext cx="76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String mutation</a:t>
                </a:r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>
              <a:off x="3352800" y="2614611"/>
              <a:ext cx="0" cy="63500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4648203" y="2282822"/>
            <a:ext cx="1600201" cy="2136776"/>
            <a:chOff x="4724403" y="2614611"/>
            <a:chExt cx="1600201" cy="2136776"/>
          </a:xfrm>
        </p:grpSpPr>
        <p:grpSp>
          <p:nvGrpSpPr>
            <p:cNvPr id="76" name="Group 29"/>
            <p:cNvGrpSpPr>
              <a:grpSpLocks/>
            </p:cNvGrpSpPr>
            <p:nvPr/>
          </p:nvGrpSpPr>
          <p:grpSpPr bwMode="auto">
            <a:xfrm>
              <a:off x="4724403" y="2651124"/>
              <a:ext cx="1600201" cy="2100263"/>
              <a:chOff x="2976" y="1706"/>
              <a:chExt cx="1008" cy="1323"/>
            </a:xfrm>
          </p:grpSpPr>
          <p:sp>
            <p:nvSpPr>
              <p:cNvPr id="77" name="Text Box 30"/>
              <p:cNvSpPr txBox="1">
                <a:spLocks noChangeArrowheads="1"/>
              </p:cNvSpPr>
              <p:nvPr/>
            </p:nvSpPr>
            <p:spPr bwMode="auto">
              <a:xfrm>
                <a:off x="2976" y="2075"/>
                <a:ext cx="935" cy="954"/>
              </a:xfrm>
              <a:prstGeom prst="rect">
                <a:avLst/>
              </a:prstGeom>
              <a:solidFill>
                <a:srgbClr val="000099"/>
              </a:solidFill>
              <a:ln w="28575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marL="184150" indent="-184150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sz="14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FSMs</a:t>
                </a:r>
                <a:endParaRPr lang="en-US" altLang="zh-CN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marL="184150" indent="-184150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sz="14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Model </a:t>
                </a:r>
                <a:r>
                  <a:rPr lang="en-US" altLang="zh-CN" sz="14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checking</a:t>
                </a:r>
              </a:p>
              <a:p>
                <a:pPr marL="184150" indent="-184150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sz="14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Valid </a:t>
                </a:r>
                <a:r>
                  <a:rPr lang="en-US" altLang="zh-CN" sz="14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strings</a:t>
                </a:r>
              </a:p>
              <a:p>
                <a:pPr marL="184150" indent="-184150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sz="14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Traces </a:t>
                </a:r>
                <a:r>
                  <a:rPr lang="en-US" altLang="zh-CN" sz="14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are tests</a:t>
                </a:r>
                <a:endParaRPr lang="en-US" altLang="en-US" sz="14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79" name="Text Box 32"/>
              <p:cNvSpPr txBox="1">
                <a:spLocks noChangeArrowheads="1"/>
              </p:cNvSpPr>
              <p:nvPr/>
            </p:nvSpPr>
            <p:spPr bwMode="auto">
              <a:xfrm>
                <a:off x="3216" y="1706"/>
                <a:ext cx="76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b="0" dirty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String mutation</a:t>
                </a:r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>
              <a:off x="5138928" y="2614611"/>
              <a:ext cx="0" cy="62541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ounded Rectangle 147"/>
          <p:cNvSpPr/>
          <p:nvPr/>
        </p:nvSpPr>
        <p:spPr>
          <a:xfrm>
            <a:off x="47454" y="1757363"/>
            <a:ext cx="2733846" cy="43386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>
            <a:noAutofit/>
          </a:bodyPr>
          <a:lstStyle/>
          <a:p>
            <a:r>
              <a:rPr lang="en-US" b="1" dirty="0" smtClean="0"/>
              <a:t>Mutation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70" y="990600"/>
            <a:ext cx="8492461" cy="2313311"/>
          </a:xfrm>
        </p:spPr>
        <p:txBody>
          <a:bodyPr>
            <a:noAutofit/>
          </a:bodyPr>
          <a:lstStyle/>
          <a:p>
            <a:pPr marL="228600" indent="-228600">
              <a:lnSpc>
                <a:spcPct val="110000"/>
              </a:lnSpc>
              <a:spcBef>
                <a:spcPts val="700"/>
              </a:spcBef>
            </a:pPr>
            <a:r>
              <a:rPr lang="en-US" sz="2200" dirty="0" smtClean="0"/>
              <a:t>Inject changes into programs</a:t>
            </a:r>
          </a:p>
          <a:p>
            <a:pPr marL="228600" indent="-228600">
              <a:lnSpc>
                <a:spcPct val="110000"/>
              </a:lnSpc>
              <a:spcBef>
                <a:spcPts val="700"/>
              </a:spcBef>
            </a:pPr>
            <a:r>
              <a:rPr lang="en-US" sz="2200" dirty="0" smtClean="0"/>
              <a:t>Strongest testing criterion</a:t>
            </a:r>
          </a:p>
          <a:p>
            <a:pPr marL="228600" indent="-228600">
              <a:lnSpc>
                <a:spcPct val="110000"/>
              </a:lnSpc>
              <a:spcBef>
                <a:spcPts val="700"/>
              </a:spcBef>
            </a:pPr>
            <a:r>
              <a:rPr lang="en-US" sz="2200" dirty="0" smtClean="0"/>
              <a:t>Exceptionally effective criterion for designing and evaluating tests</a:t>
            </a:r>
          </a:p>
          <a:p>
            <a:pPr marL="228600" indent="-228600">
              <a:lnSpc>
                <a:spcPct val="110000"/>
              </a:lnSpc>
              <a:spcBef>
                <a:spcPts val="700"/>
              </a:spcBef>
            </a:pPr>
            <a:r>
              <a:rPr lang="en-US" sz="2200" dirty="0" smtClean="0"/>
              <a:t>Applied to C, C++, Java, JavaScript, Android, spreadsheet, policy</a:t>
            </a:r>
            <a:endParaRPr lang="en-US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512431" y="3253123"/>
            <a:ext cx="8305800" cy="1471277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Premise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zh-CN" sz="2200" b="0" dirty="0" smtClean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If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the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software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has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fault,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there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usually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are some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mutants that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can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only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be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killed</a:t>
            </a:r>
            <a:r>
              <a:rPr lang="zh-CN" altLang="en-US" sz="22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test</a:t>
            </a:r>
            <a:r>
              <a:rPr lang="zh-CN" altLang="en-US" sz="22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that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also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detects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that</a:t>
            </a:r>
            <a:r>
              <a:rPr lang="zh-CN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fault.</a:t>
            </a:r>
            <a:endParaRPr lang="en-US" sz="22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2431" y="4876579"/>
            <a:ext cx="8305800" cy="1295621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Kill</a:t>
            </a:r>
            <a:r>
              <a:rPr 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  <a:endParaRPr lang="en-US" sz="22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22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test makes the output </a:t>
            </a:r>
            <a:r>
              <a:rPr lang="en-US" sz="22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sz="22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original program </a:t>
            </a:r>
            <a:r>
              <a:rPr lang="en-US" sz="220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different</a:t>
            </a:r>
            <a:r>
              <a:rPr lang="en-US" sz="22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22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from the output of </a:t>
            </a:r>
            <a:r>
              <a:rPr 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sz="22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mutant</a:t>
            </a:r>
          </a:p>
        </p:txBody>
      </p:sp>
    </p:spTree>
    <p:extLst>
      <p:ext uri="{BB962C8B-B14F-4D97-AF65-F5344CB8AC3E}">
        <p14:creationId xmlns:p14="http://schemas.microsoft.com/office/powerpoint/2010/main" val="193982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733306"/>
          </a:xfrm>
        </p:spPr>
        <p:txBody>
          <a:bodyPr>
            <a:noAutofit/>
          </a:bodyPr>
          <a:lstStyle/>
          <a:p>
            <a:r>
              <a:rPr lang="en-US" b="1" dirty="0" smtClean="0"/>
              <a:t>Mutation Testing</a:t>
            </a:r>
            <a:endParaRPr lang="en-US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60" y="3871632"/>
            <a:ext cx="690562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1" y="5768975"/>
            <a:ext cx="73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6" y="3012530"/>
            <a:ext cx="9794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" y="1861328"/>
            <a:ext cx="95567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998899"/>
            <a:ext cx="8604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27113"/>
            <a:ext cx="88741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397" y="2513012"/>
            <a:ext cx="10763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32" y="5372100"/>
            <a:ext cx="10572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576875"/>
            <a:ext cx="12763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/>
          <p:cNvCxnSpPr>
            <a:stCxn id="35" idx="3"/>
          </p:cNvCxnSpPr>
          <p:nvPr/>
        </p:nvCxnSpPr>
        <p:spPr>
          <a:xfrm flipV="1">
            <a:off x="1391539" y="1355145"/>
            <a:ext cx="1087675" cy="105228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3"/>
            <a:endCxn id="38" idx="1"/>
          </p:cNvCxnSpPr>
          <p:nvPr/>
        </p:nvCxnSpPr>
        <p:spPr>
          <a:xfrm flipV="1">
            <a:off x="1397063" y="3199606"/>
            <a:ext cx="1056334" cy="21297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</p:cNvCxnSpPr>
          <p:nvPr/>
        </p:nvCxnSpPr>
        <p:spPr>
          <a:xfrm>
            <a:off x="1318022" y="4289145"/>
            <a:ext cx="1216337" cy="24499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18022" y="4517795"/>
            <a:ext cx="1180285" cy="148709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47906" y="2804519"/>
            <a:ext cx="1181438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Original Program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3856" y="1066800"/>
            <a:ext cx="1181438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Effective tests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200" y="4990302"/>
            <a:ext cx="1419094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Ineffective tests</a:t>
            </a:r>
            <a:endParaRPr lang="en-US" sz="18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4813039" y="1360138"/>
            <a:ext cx="4257059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int </a:t>
            </a:r>
            <a:r>
              <a:rPr lang="is-IS" altLang="zh-CN" b="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lastZero (int[] x</a:t>
            </a:r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) </a:t>
            </a:r>
            <a:r>
              <a:rPr lang="is-IS" altLang="zh-CN" b="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{</a:t>
            </a:r>
          </a:p>
          <a:p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    for </a:t>
            </a:r>
            <a:r>
              <a:rPr lang="is-IS" altLang="zh-CN" b="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(int i = </a:t>
            </a:r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x.length-1; </a:t>
            </a:r>
            <a:r>
              <a:rPr lang="is-IS" altLang="zh-CN" b="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i </a:t>
            </a:r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&gt;= 0; </a:t>
            </a:r>
            <a:r>
              <a:rPr lang="is-IS" altLang="zh-CN" b="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i-</a:t>
            </a:r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-) {</a:t>
            </a:r>
          </a:p>
          <a:p>
            <a:r>
              <a:rPr lang="is-IS" altLang="zh-CN" b="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        if (x[i] == 0</a:t>
            </a:r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) </a:t>
            </a:r>
            <a:endParaRPr lang="is-IS" altLang="zh-CN" b="0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is-IS" altLang="zh-CN" b="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            return i</a:t>
            </a:r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;</a:t>
            </a:r>
          </a:p>
          <a:p>
            <a:r>
              <a:rPr lang="is-IS" altLang="zh-CN" b="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   }</a:t>
            </a:r>
          </a:p>
          <a:p>
            <a:r>
              <a:rPr lang="is-IS" altLang="zh-CN" b="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   return </a:t>
            </a:r>
            <a:r>
              <a:rPr lang="is-IS" altLang="zh-CN" b="0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-1;</a:t>
            </a:r>
          </a:p>
          <a:p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}</a:t>
            </a:r>
            <a:endParaRPr lang="is-IS" altLang="zh-CN" b="0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7439427" y="2275517"/>
            <a:ext cx="783301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9pPr>
          </a:lstStyle>
          <a:p>
            <a:pPr algn="ctr"/>
            <a:r>
              <a:rPr lang="en-US" altLang="zh-CN" dirty="0" err="1" smtClean="0">
                <a:solidFill>
                  <a:schemeClr val="tx2"/>
                </a:solidFill>
                <a:latin typeface="Gill Sans MT" charset="0"/>
                <a:ea typeface="Gill Sans MT" charset="0"/>
                <a:cs typeface="Gill Sans MT" charset="0"/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  <a:latin typeface="Gill Sans MT" charset="0"/>
                <a:ea typeface="Gill Sans MT" charset="0"/>
                <a:cs typeface="Gill Sans MT" charset="0"/>
              </a:rPr>
              <a:t> &gt; 0</a:t>
            </a:r>
            <a:endParaRPr lang="en-US" altLang="zh-CN" dirty="0">
              <a:solidFill>
                <a:schemeClr val="tx2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59" name="Left Arrow 58"/>
          <p:cNvSpPr/>
          <p:nvPr/>
        </p:nvSpPr>
        <p:spPr>
          <a:xfrm rot="5400000">
            <a:off x="7661579" y="1993384"/>
            <a:ext cx="338998" cy="314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4813039" y="960028"/>
            <a:ext cx="4257059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zh-CN" dirty="0" smtClean="0">
                <a:solidFill>
                  <a:schemeClr val="tx2"/>
                </a:solidFill>
                <a:latin typeface="Gill Sans MT" charset="0"/>
                <a:ea typeface="Gill Sans MT" charset="0"/>
                <a:cs typeface="Gill Sans MT" charset="0"/>
              </a:rPr>
              <a:t>Find last index of zero</a:t>
            </a:r>
            <a:endParaRPr lang="en-US" altLang="zh-CN" dirty="0">
              <a:solidFill>
                <a:schemeClr val="tx2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812354" y="5098591"/>
            <a:ext cx="4258428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Test </a:t>
            </a:r>
            <a:r>
              <a:rPr lang="is-I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x = {0, 1, 2};</a:t>
            </a:r>
          </a:p>
          <a:p>
            <a:r>
              <a:rPr lang="en-US" altLang="zh-CN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Very effective at exploring the boundary case</a:t>
            </a:r>
            <a:endParaRPr lang="is-IS" altLang="zh-CN" b="0" dirty="0" smtClean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4811670" y="3670511"/>
            <a:ext cx="2141051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I</a:t>
            </a:r>
            <a:r>
              <a:rPr lang="is-I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nput: x = {</a:t>
            </a:r>
            <a:r>
              <a:rPr lang="en-U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1</a:t>
            </a:r>
            <a:r>
              <a:rPr lang="is-I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, 1, 2};</a:t>
            </a: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O</a:t>
            </a:r>
            <a:r>
              <a:rPr lang="is-I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utput original: </a:t>
            </a:r>
            <a:r>
              <a:rPr lang="en-U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-1</a:t>
            </a:r>
            <a:endParaRPr lang="is-IS" altLang="zh-CN" sz="1800" b="0" dirty="0" smtClean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O</a:t>
            </a:r>
            <a:r>
              <a:rPr lang="is-I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utput mutant: -1</a:t>
            </a:r>
          </a:p>
        </p:txBody>
      </p:sp>
      <p:sp>
        <p:nvSpPr>
          <p:cNvPr id="83" name="Rectangle 3"/>
          <p:cNvSpPr>
            <a:spLocks noChangeArrowheads="1"/>
          </p:cNvSpPr>
          <p:nvPr/>
        </p:nvSpPr>
        <p:spPr bwMode="auto">
          <a:xfrm>
            <a:off x="6952723" y="3665161"/>
            <a:ext cx="2117376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en-U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I</a:t>
            </a:r>
            <a:r>
              <a:rPr lang="is-I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nput: x = {0, 1, 2};</a:t>
            </a: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O</a:t>
            </a:r>
            <a:r>
              <a:rPr lang="is-I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utput original: 0</a:t>
            </a:r>
          </a:p>
          <a:p>
            <a:r>
              <a:rPr lang="en-U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O</a:t>
            </a:r>
            <a:r>
              <a:rPr lang="is-IS" altLang="zh-CN" sz="1800" b="0" dirty="0" smtClean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utput mutant: -1</a:t>
            </a:r>
          </a:p>
        </p:txBody>
      </p:sp>
      <p:sp>
        <p:nvSpPr>
          <p:cNvPr id="84" name="12-Point Star 83"/>
          <p:cNvSpPr/>
          <p:nvPr/>
        </p:nvSpPr>
        <p:spPr>
          <a:xfrm>
            <a:off x="7091518" y="4539123"/>
            <a:ext cx="1894520" cy="532531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b="0" kern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Killed!</a:t>
            </a:r>
            <a:endParaRPr lang="en-US" sz="1600" b="0" kern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12-Point Star 84"/>
          <p:cNvSpPr/>
          <p:nvPr/>
        </p:nvSpPr>
        <p:spPr>
          <a:xfrm>
            <a:off x="4598591" y="4517795"/>
            <a:ext cx="2556349" cy="584807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0" kern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Ineffective</a:t>
            </a:r>
            <a:endParaRPr lang="en-US" sz="1600" b="0" kern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6" name="Multiply 85"/>
          <p:cNvSpPr/>
          <p:nvPr/>
        </p:nvSpPr>
        <p:spPr>
          <a:xfrm>
            <a:off x="4931386" y="3636123"/>
            <a:ext cx="1913236" cy="706804"/>
          </a:xfrm>
          <a:prstGeom prst="mathMultiply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1400" y="6161655"/>
            <a:ext cx="5488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[Thanks to Lin Deng]</a:t>
            </a:r>
            <a:endParaRPr lang="en-US" sz="14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9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70" grpId="0" animBg="1"/>
      <p:bldP spid="71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733306"/>
          </a:xfrm>
        </p:spPr>
        <p:txBody>
          <a:bodyPr>
            <a:noAutofit/>
          </a:bodyPr>
          <a:lstStyle/>
          <a:p>
            <a:r>
              <a:rPr lang="en-US" b="1" dirty="0" smtClean="0"/>
              <a:t>Mutation Testing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28600" y="1066800"/>
            <a:ext cx="8608593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57200" y="2209800"/>
            <a:ext cx="8149162" cy="35052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62000" y="4553587"/>
            <a:ext cx="1249750" cy="863767"/>
            <a:chOff x="723429" y="4367457"/>
            <a:chExt cx="1249750" cy="863767"/>
          </a:xfrm>
        </p:grpSpPr>
        <p:sp>
          <p:nvSpPr>
            <p:cNvPr id="48" name="Rectangle 47"/>
            <p:cNvSpPr/>
            <p:nvPr/>
          </p:nvSpPr>
          <p:spPr bwMode="auto">
            <a:xfrm>
              <a:off x="723429" y="4367457"/>
              <a:ext cx="779471" cy="64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871863" y="4487392"/>
              <a:ext cx="779471" cy="64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988757" y="4589336"/>
              <a:ext cx="984422" cy="64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solidFill>
                    <a:srgbClr val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mutants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79208" y="1282267"/>
            <a:ext cx="1251763" cy="732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Subject programs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69467" y="3276600"/>
            <a:ext cx="1272980" cy="892527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Apply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mutation operators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cxnSp>
        <p:nvCxnSpPr>
          <p:cNvPr id="58" name="Straight Arrow Connector 57"/>
          <p:cNvCxnSpPr>
            <a:stCxn id="58" idx="2"/>
            <a:endCxn id="61" idx="0"/>
          </p:cNvCxnSpPr>
          <p:nvPr/>
        </p:nvCxnSpPr>
        <p:spPr bwMode="auto">
          <a:xfrm>
            <a:off x="1305090" y="2014707"/>
            <a:ext cx="867" cy="12618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2644158" y="2492243"/>
            <a:ext cx="1811535" cy="713611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Run tests on subject program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770453" y="4793665"/>
            <a:ext cx="1558944" cy="699858"/>
          </a:xfrm>
          <a:prstGeom prst="rect">
            <a:avLst/>
          </a:prstGeom>
          <a:solidFill>
            <a:srgbClr val="FFFDA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Run tests on mutants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70453" y="3570331"/>
            <a:ext cx="1558944" cy="840661"/>
          </a:xfrm>
          <a:prstGeom prst="rect">
            <a:avLst/>
          </a:prstGeom>
          <a:solidFill>
            <a:srgbClr val="FFD7D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Generate tests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>
            <a:off x="3549925" y="3205855"/>
            <a:ext cx="0" cy="365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Straight Arrow Connector 64"/>
          <p:cNvCxnSpPr>
            <a:endCxn id="68" idx="1"/>
          </p:cNvCxnSpPr>
          <p:nvPr/>
        </p:nvCxnSpPr>
        <p:spPr bwMode="auto">
          <a:xfrm>
            <a:off x="2049378" y="5132116"/>
            <a:ext cx="7210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4913032" y="3460716"/>
            <a:ext cx="1905376" cy="1095522"/>
            <a:chOff x="4919144" y="3276600"/>
            <a:chExt cx="1676400" cy="914400"/>
          </a:xfrm>
        </p:grpSpPr>
        <p:sp>
          <p:nvSpPr>
            <p:cNvPr id="67" name="Diamond 66"/>
            <p:cNvSpPr/>
            <p:nvPr/>
          </p:nvSpPr>
          <p:spPr bwMode="auto">
            <a:xfrm>
              <a:off x="4953000" y="3276600"/>
              <a:ext cx="1600200" cy="914400"/>
            </a:xfrm>
            <a:prstGeom prst="diamond">
              <a:avLst/>
            </a:prstGeom>
            <a:solidFill>
              <a:srgbClr val="73FDD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919144" y="3432267"/>
              <a:ext cx="1676400" cy="7156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solidFill>
                    <a:srgbClr val="000000"/>
                  </a:solidFill>
                  <a:latin typeface="Gill Sans MT" charset="0"/>
                  <a:ea typeface="Gill Sans MT" charset="0"/>
                  <a:cs typeface="Gill Sans MT" charset="0"/>
                </a:rPr>
                <a:t>Distinguishable result?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cxnSp>
        <p:nvCxnSpPr>
          <p:cNvPr id="69" name="Elbow Connector 68"/>
          <p:cNvCxnSpPr/>
          <p:nvPr/>
        </p:nvCxnSpPr>
        <p:spPr bwMode="auto">
          <a:xfrm>
            <a:off x="4455693" y="2849049"/>
            <a:ext cx="1405203" cy="61166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Elbow Connector 71"/>
          <p:cNvCxnSpPr/>
          <p:nvPr/>
        </p:nvCxnSpPr>
        <p:spPr bwMode="auto">
          <a:xfrm flipV="1">
            <a:off x="4329397" y="4556238"/>
            <a:ext cx="1531499" cy="73260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3" name="Group 72"/>
          <p:cNvGrpSpPr/>
          <p:nvPr/>
        </p:nvGrpSpPr>
        <p:grpSpPr>
          <a:xfrm>
            <a:off x="4008789" y="3465576"/>
            <a:ext cx="1419409" cy="753592"/>
            <a:chOff x="3741822" y="3524603"/>
            <a:chExt cx="1371600" cy="715683"/>
          </a:xfrm>
        </p:grpSpPr>
        <p:cxnSp>
          <p:nvCxnSpPr>
            <p:cNvPr id="74" name="Straight Arrow Connector 73"/>
            <p:cNvCxnSpPr/>
            <p:nvPr/>
          </p:nvCxnSpPr>
          <p:spPr bwMode="auto">
            <a:xfrm flipV="1">
              <a:off x="4038600" y="4045646"/>
              <a:ext cx="614192" cy="44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75" name="Rectangle 74"/>
            <p:cNvSpPr/>
            <p:nvPr/>
          </p:nvSpPr>
          <p:spPr bwMode="auto">
            <a:xfrm>
              <a:off x="3741822" y="3524603"/>
              <a:ext cx="1371600" cy="7156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latin typeface="Gill Sans MT" charset="0"/>
                  <a:ea typeface="Gill Sans MT" charset="0"/>
                  <a:cs typeface="Gill Sans MT" charset="0"/>
                </a:rPr>
                <a:t>no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sp>
        <p:nvSpPr>
          <p:cNvPr id="76" name="Rectangle 75"/>
          <p:cNvSpPr/>
          <p:nvPr/>
        </p:nvSpPr>
        <p:spPr bwMode="auto">
          <a:xfrm>
            <a:off x="7407085" y="3505200"/>
            <a:ext cx="983460" cy="10356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Record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killed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rPr>
              <a:t>mutants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226732" y="3465576"/>
            <a:ext cx="1558944" cy="753591"/>
            <a:chOff x="6181710" y="3213741"/>
            <a:chExt cx="1371600" cy="715683"/>
          </a:xfrm>
        </p:grpSpPr>
        <p:cxnSp>
          <p:nvCxnSpPr>
            <p:cNvPr id="78" name="Straight Arrow Connector 77"/>
            <p:cNvCxnSpPr/>
            <p:nvPr/>
          </p:nvCxnSpPr>
          <p:spPr bwMode="auto">
            <a:xfrm>
              <a:off x="6650567" y="3733800"/>
              <a:ext cx="5696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Rectangle 78"/>
            <p:cNvSpPr/>
            <p:nvPr/>
          </p:nvSpPr>
          <p:spPr bwMode="auto">
            <a:xfrm>
              <a:off x="6181710" y="3213741"/>
              <a:ext cx="1371600" cy="7156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0" dirty="0" smtClean="0">
                  <a:latin typeface="Gill Sans MT" charset="0"/>
                  <a:ea typeface="Gill Sans MT" charset="0"/>
                  <a:cs typeface="Gill Sans MT" charset="0"/>
                </a:rPr>
                <a:t>yes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latin typeface="Gill Sans MT" charset="0"/>
                <a:ea typeface="Gill Sans MT" charset="0"/>
                <a:cs typeface="Gill Sans MT" charset="0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 bwMode="auto">
          <a:xfrm>
            <a:off x="1305957" y="4163770"/>
            <a:ext cx="0" cy="3844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3576987" y="4410992"/>
            <a:ext cx="0" cy="3663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Elbow Connector 81"/>
          <p:cNvCxnSpPr>
            <a:stCxn id="58" idx="3"/>
            <a:endCxn id="63" idx="0"/>
          </p:cNvCxnSpPr>
          <p:nvPr/>
        </p:nvCxnSpPr>
        <p:spPr>
          <a:xfrm>
            <a:off x="1930971" y="1648487"/>
            <a:ext cx="1618955" cy="843756"/>
          </a:xfrm>
          <a:prstGeom prst="bentConnector2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28600" y="3105786"/>
            <a:ext cx="2186958" cy="123761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669467" y="5760720"/>
            <a:ext cx="1309889" cy="612648"/>
          </a:xfrm>
          <a:prstGeom prst="wedgeRoundRectCallout">
            <a:avLst>
              <a:gd name="adj1" fmla="val -2053"/>
              <a:gd name="adj2" fmla="val -90146"/>
              <a:gd name="adj3" fmla="val 16667"/>
            </a:avLst>
          </a:prstGeom>
          <a:noFill/>
          <a:ln w="1905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>
              <a:lnSpc>
                <a:spcPct val="85000"/>
              </a:lnSpc>
            </a:pPr>
            <a:r>
              <a:rPr lang="en-US" sz="14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Must be </a:t>
            </a:r>
          </a:p>
          <a:p>
            <a:pPr algn="ctr">
              <a:lnSpc>
                <a:spcPct val="85000"/>
              </a:lnSpc>
            </a:pPr>
            <a:r>
              <a:rPr lang="en-US" sz="14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valid strings</a:t>
            </a:r>
          </a:p>
          <a:p>
            <a:pPr algn="ctr">
              <a:lnSpc>
                <a:spcPct val="85000"/>
              </a:lnSpc>
            </a:pPr>
            <a:r>
              <a:rPr lang="en-US" sz="14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sz="1400" b="0" dirty="0" err="1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compilable</a:t>
            </a:r>
            <a:r>
              <a:rPr lang="en-US" sz="14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)</a:t>
            </a:r>
            <a:endParaRPr lang="en-US" sz="1400" b="0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57400" y="6072666"/>
            <a:ext cx="4691287" cy="4043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15875" indent="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Mutants are not tests, but used to find tests</a:t>
            </a: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6400800" y="3124200"/>
            <a:ext cx="881957" cy="449118"/>
          </a:xfrm>
          <a:prstGeom prst="wedgeRoundRectCallout">
            <a:avLst>
              <a:gd name="adj1" fmla="val -2379"/>
              <a:gd name="adj2" fmla="val 82440"/>
              <a:gd name="adj3" fmla="val 16667"/>
            </a:avLst>
          </a:prstGeom>
          <a:noFill/>
          <a:ln w="19050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1400" b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Killing </a:t>
            </a:r>
          </a:p>
          <a:p>
            <a:pPr algn="ctr">
              <a:lnSpc>
                <a:spcPct val="80000"/>
              </a:lnSpc>
            </a:pPr>
            <a:r>
              <a:rPr lang="en-US" sz="14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mutant</a:t>
            </a:r>
            <a:endParaRPr lang="en-US" sz="1400" b="0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2079405" y="1143000"/>
                <a:ext cx="6937742" cy="4823934"/>
              </a:xfrm>
              <a:prstGeom prst="roundRect">
                <a:avLst/>
              </a:prstGeom>
              <a:solidFill>
                <a:schemeClr val="bg2"/>
              </a:solidFill>
              <a:ln w="57150">
                <a:solidFill>
                  <a:srgbClr val="00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b="0" dirty="0" smtClean="0">
                    <a:solidFill>
                      <a:schemeClr val="tx1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Mutation operators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Rules that specify how to modify the code (mutate)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Well designed operators result in power tests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sz="2200" b="0" dirty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  <a:p>
                <a:r>
                  <a:rPr lang="en-US" sz="2200" b="0" dirty="0" smtClean="0">
                    <a:solidFill>
                      <a:schemeClr val="tx1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Mutation operators do one of two tasks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Mimic typical programmer mistakes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Encourage common test heuristics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sz="2200" b="0" dirty="0" smtClean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  <a:p>
                <a:r>
                  <a:rPr lang="en-US" sz="2200" b="0" dirty="0" smtClean="0">
                    <a:solidFill>
                      <a:schemeClr val="tx1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We use mutation testing to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Help testers design high quality tests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Evaluate the quality of existing tests</a:t>
                </a:r>
                <a:endParaRPr lang="en-US" sz="2200" b="0" dirty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endParaRPr lang="en-US" sz="2200" b="0" dirty="0" smtClean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  <a:p>
                <a:r>
                  <a:rPr lang="en-US" sz="2200" b="0" dirty="0" smtClean="0">
                    <a:solidFill>
                      <a:schemeClr val="tx1"/>
                    </a:solidFill>
                    <a:latin typeface="Gill Sans MT" charset="0"/>
                    <a:ea typeface="Gill Sans MT" charset="0"/>
                    <a:cs typeface="Gill Sans MT" charset="0"/>
                  </a:rPr>
                  <a:t>Mutation scores </a:t>
                </a:r>
                <a14:m>
                  <m:oMath xmlns:m="http://schemas.openxmlformats.org/officeDocument/2006/math">
                    <m:r>
                      <a:rPr lang="is-IS" b="0" i="1" smtClean="0">
                        <a:solidFill>
                          <a:schemeClr val="tx1"/>
                        </a:solidFill>
                        <a:latin typeface="Cambria Math" charset="0"/>
                        <a:ea typeface="Gill Sans MT" charset="0"/>
                        <a:cs typeface="Gill Sans MT" charset="0"/>
                      </a:rPr>
                      <m:t>=</m:t>
                    </m:r>
                    <m:f>
                      <m:fPr>
                        <m:ctrlPr>
                          <a:rPr lang="is-I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#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𝑚𝑢𝑡𝑎𝑛𝑡𝑠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𝑘𝑖𝑙𝑙𝑒𝑑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#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𝑛𝑜𝑛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𝑒𝑞𝑢𝑖𝑣𝑎𝑙𝑒𝑛𝑡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Gill Sans MT" charset="0"/>
                            <a:cs typeface="Gill Sans MT" charset="0"/>
                          </a:rPr>
                          <m:t>𝑚𝑢𝑡𝑎𝑛𝑡𝑠</m:t>
                        </m:r>
                      </m:den>
                    </m:f>
                  </m:oMath>
                </a14:m>
                <a:endParaRPr lang="en-US" b="0" dirty="0" smtClean="0">
                  <a:solidFill>
                    <a:schemeClr val="tx1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05" y="1143000"/>
                <a:ext cx="6937742" cy="482393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61" grpId="0" animBg="1"/>
      <p:bldP spid="62" grpId="0" animBg="1"/>
      <p:bldP spid="63" grpId="0" animBg="1"/>
      <p:bldP spid="76" grpId="0" animBg="1"/>
      <p:bldP spid="33" grpId="0" animBg="1"/>
      <p:bldP spid="34" grpId="0" animBg="1"/>
      <p:bldP spid="35" grpId="0"/>
      <p:bldP spid="38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Killing Mutants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idx="1"/>
          </p:nvPr>
        </p:nvSpPr>
        <p:spPr>
          <a:xfrm>
            <a:off x="152400" y="2039784"/>
            <a:ext cx="8763000" cy="3789736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2200"/>
              </a:spcBef>
              <a:tabLst>
                <a:tab pos="3197225" algn="l"/>
              </a:tabLst>
            </a:pPr>
            <a:r>
              <a:rPr lang="en-US" sz="2200" dirty="0" smtClean="0"/>
              <a:t>The quality of tests depends on mutation operators </a:t>
            </a:r>
          </a:p>
          <a:p>
            <a:pPr marL="757238" lvl="2" indent="-328613">
              <a:lnSpc>
                <a:spcPct val="95000"/>
              </a:lnSpc>
              <a:spcBef>
                <a:spcPts val="700"/>
              </a:spcBef>
              <a:tabLst>
                <a:tab pos="3197225" algn="l"/>
              </a:tabLst>
            </a:pPr>
            <a:r>
              <a:rPr lang="en-US" dirty="0" smtClean="0"/>
              <a:t>If the operators are designed well, the resulting testes will be very powerful</a:t>
            </a:r>
          </a:p>
          <a:p>
            <a:pPr marL="298450" lvl="1" indent="-298450">
              <a:lnSpc>
                <a:spcPct val="95000"/>
              </a:lnSpc>
              <a:spcBef>
                <a:spcPts val="1200"/>
              </a:spcBef>
              <a:tabLst>
                <a:tab pos="3197225" algn="l"/>
              </a:tabLst>
            </a:pPr>
            <a:r>
              <a:rPr lang="en-US" sz="2200" dirty="0" smtClean="0"/>
              <a:t>Different operators must be defined for different programming languages and different goals</a:t>
            </a:r>
          </a:p>
          <a:p>
            <a:pPr marL="298450" lvl="1" indent="-298450">
              <a:lnSpc>
                <a:spcPct val="95000"/>
              </a:lnSpc>
              <a:spcBef>
                <a:spcPts val="1200"/>
              </a:spcBef>
              <a:tabLst>
                <a:tab pos="3197225" algn="l"/>
              </a:tabLst>
            </a:pPr>
            <a:r>
              <a:rPr lang="en-US" sz="2200" dirty="0" smtClean="0"/>
              <a:t>Testers can keep adding tests until all mutants have been killed</a:t>
            </a:r>
          </a:p>
          <a:p>
            <a:pPr marL="757238" lvl="2" indent="-347663">
              <a:lnSpc>
                <a:spcPct val="95000"/>
              </a:lnSpc>
              <a:spcBef>
                <a:spcPts val="700"/>
              </a:spcBef>
              <a:tabLst>
                <a:tab pos="3197225" algn="l"/>
              </a:tabLst>
            </a:pPr>
            <a:r>
              <a:rPr lang="en-US" dirty="0" smtClean="0"/>
              <a:t>A mutant is killed if there is a test case for which the test results are different from the original program</a:t>
            </a:r>
          </a:p>
          <a:p>
            <a:pPr marL="757238" lvl="2" indent="-307975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9295" y="990601"/>
            <a:ext cx="7877344" cy="990600"/>
          </a:xfrm>
          <a:prstGeom prst="rect">
            <a:avLst/>
          </a:prstGeom>
          <a:solidFill>
            <a:srgbClr val="000099"/>
          </a:solidFill>
          <a:ln>
            <a:solidFill>
              <a:schemeClr val="bg1"/>
            </a:solidFill>
          </a:ln>
          <a:extLst/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30000"/>
              </a:spcBef>
              <a:buSzPct val="85000"/>
            </a:pP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Given a mutant 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 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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</a:t>
            </a: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for a ground string program 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</a:t>
            </a: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and a test 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is said to </a:t>
            </a:r>
            <a:r>
              <a:rPr lang="en-US" altLang="zh-CN" sz="2200" b="0" u="sng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kill</a:t>
            </a: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if and only if the output of 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on 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</a:t>
            </a: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is different from the output of 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on </a:t>
            </a:r>
            <a:r>
              <a:rPr lang="en-US" altLang="zh-CN" sz="2200" b="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altLang="zh-CN" sz="22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en-US" altLang="en-US" sz="22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1043624" y="5600919"/>
                <a:ext cx="7056752" cy="495081"/>
              </a:xfrm>
              <a:prstGeom prst="roundRect">
                <a:avLst/>
              </a:prstGeom>
              <a:solidFill>
                <a:schemeClr val="bg2"/>
              </a:solidFill>
              <a:ln w="57150">
                <a:solidFill>
                  <a:srgbClr val="00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0" dirty="0" smtClean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Killing mutants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200" b="0" dirty="0" smtClean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 exposing faults</a:t>
                </a:r>
                <a:endParaRPr lang="en-US" sz="2200" b="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24" y="5600919"/>
                <a:ext cx="7056752" cy="495081"/>
              </a:xfrm>
              <a:prstGeom prst="round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  <a:ln w="57150"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9050">
          <a:solidFill>
            <a:srgbClr val="FF0000"/>
          </a:solidFill>
          <a:round/>
          <a:headEnd type="none" w="sm" len="sm"/>
          <a:tailEnd type="none" w="sm" len="sm"/>
        </a:ln>
      </a:spPr>
      <a:bodyPr wrap="none" anchor="ctr"/>
      <a:lstStyle>
        <a:defPPr>
          <a:defRPr sz="2000" b="0">
            <a:solidFill>
              <a:srgbClr val="FF0000"/>
            </a:solidFill>
            <a:latin typeface="Verdana" charset="0"/>
            <a:ea typeface="Verdana" charset="0"/>
            <a:cs typeface="Verdana" charset="0"/>
          </a:defRPr>
        </a:defPPr>
      </a:lstStyle>
    </a:spDef>
    <a:txDef>
      <a:spPr/>
      <a:bodyPr vert="horz" lIns="91440" tIns="45720" rIns="91440" bIns="45720" rtlCol="0">
        <a:normAutofit/>
      </a:bodyPr>
      <a:lstStyle>
        <a:defPPr marL="15875" indent="0" fontAlgn="auto">
          <a:lnSpc>
            <a:spcPct val="85000"/>
          </a:lnSpc>
          <a:spcBef>
            <a:spcPts val="0"/>
          </a:spcBef>
          <a:spcAft>
            <a:spcPts val="0"/>
          </a:spcAft>
          <a:buNone/>
          <a:defRPr sz="1800" b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71911</TotalTime>
  <Words>1880</Words>
  <Application>Microsoft Macintosh PowerPoint</Application>
  <PresentationFormat>On-screen Show (4:3)</PresentationFormat>
  <Paragraphs>393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Apple Braille</vt:lpstr>
      <vt:lpstr>Arial</vt:lpstr>
      <vt:lpstr>Calibri</vt:lpstr>
      <vt:lpstr>Cambria Math</vt:lpstr>
      <vt:lpstr>Century Schoolbook</vt:lpstr>
      <vt:lpstr>Gill Sans MT</vt:lpstr>
      <vt:lpstr>Symbol</vt:lpstr>
      <vt:lpstr>Times New Roman</vt:lpstr>
      <vt:lpstr>Verdana</vt:lpstr>
      <vt:lpstr>Wingdings 2</vt:lpstr>
      <vt:lpstr>3_Custom Design</vt:lpstr>
      <vt:lpstr>2_Custom Design</vt:lpstr>
      <vt:lpstr>1_Custom Design</vt:lpstr>
      <vt:lpstr>Custom Design</vt:lpstr>
      <vt:lpstr>View</vt:lpstr>
      <vt:lpstr>Syntax-based Testing Program-based  Mutation Testing  CS 4501 / 6501  Software Testing</vt:lpstr>
      <vt:lpstr>Structures for Criteria-Based Testing</vt:lpstr>
      <vt:lpstr>Applying Syntax-Based Testing to Programs</vt:lpstr>
      <vt:lpstr>Overview</vt:lpstr>
      <vt:lpstr>Instantiating Grammar-Based Testing</vt:lpstr>
      <vt:lpstr>Mutation Testing</vt:lpstr>
      <vt:lpstr>Mutation Testing</vt:lpstr>
      <vt:lpstr>Mutation Testing</vt:lpstr>
      <vt:lpstr>Killing Mutants</vt:lpstr>
      <vt:lpstr>Categories of Mutants</vt:lpstr>
      <vt:lpstr>Example: Program Mutation</vt:lpstr>
      <vt:lpstr>Example: Program Mutation</vt:lpstr>
      <vt:lpstr>Example 2</vt:lpstr>
      <vt:lpstr>Example 2</vt:lpstr>
      <vt:lpstr>Example 2</vt:lpstr>
      <vt:lpstr>Example 3</vt:lpstr>
      <vt:lpstr>Mutation Coverage</vt:lpstr>
      <vt:lpstr>1. Strong Mutation Coverage</vt:lpstr>
      <vt:lpstr>2. Weak Mutation Coverage</vt:lpstr>
      <vt:lpstr>Example (Mutant 1)</vt:lpstr>
      <vt:lpstr>Example (Mutant 3)</vt:lpstr>
      <vt:lpstr>Strong vs. Weak Mutation</vt:lpstr>
      <vt:lpstr>Testing Programs with Mutation</vt:lpstr>
      <vt:lpstr>Designing Mutation Operators</vt:lpstr>
      <vt:lpstr>Mutation Operators for Java</vt:lpstr>
      <vt:lpstr>Example: MuJava Operator (AOR)</vt:lpstr>
      <vt:lpstr>Example: MuJava Operator (ROR)</vt:lpstr>
      <vt:lpstr>Example: MuJava Operator (SDL)</vt:lpstr>
      <vt:lpstr>Example: MuJava Operator (SDL)</vt:lpstr>
      <vt:lpstr>Example: MuJava Operator (SDL)</vt:lpstr>
      <vt:lpstr>Example: MuJava Operator (SDL)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8638</cp:revision>
  <cp:lastPrinted>2017-11-09T15:46:17Z</cp:lastPrinted>
  <dcterms:created xsi:type="dcterms:W3CDTF">2017-07-01T01:04:54Z</dcterms:created>
  <dcterms:modified xsi:type="dcterms:W3CDTF">2017-11-27T21:30:35Z</dcterms:modified>
  <cp:category/>
</cp:coreProperties>
</file>