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13"/>
  </p:notesMasterIdLst>
  <p:handoutMasterIdLst>
    <p:handoutMasterId r:id="rId14"/>
  </p:handoutMasterIdLst>
  <p:sldIdLst>
    <p:sldId id="262" r:id="rId6"/>
    <p:sldId id="617" r:id="rId7"/>
    <p:sldId id="618" r:id="rId8"/>
    <p:sldId id="619" r:id="rId9"/>
    <p:sldId id="625" r:id="rId10"/>
    <p:sldId id="626" r:id="rId11"/>
    <p:sldId id="627" r:id="rId12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99"/>
    <a:srgbClr val="FFFD78"/>
    <a:srgbClr val="FF7D41"/>
    <a:srgbClr val="00FF00"/>
    <a:srgbClr val="D5FDA9"/>
    <a:srgbClr val="FF4C00"/>
    <a:srgbClr val="D5FC79"/>
    <a:srgbClr val="FFD6A9"/>
    <a:srgbClr val="D4F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8262" autoAdjust="0"/>
  </p:normalViewPr>
  <p:slideViewPr>
    <p:cSldViewPr>
      <p:cViewPr>
        <p:scale>
          <a:sx n="83" d="100"/>
          <a:sy n="83" d="100"/>
        </p:scale>
        <p:origin x="504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Responsibilities</a:t>
            </a: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of Professor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r>
              <a:rPr lang="en-US" sz="2200" dirty="0"/>
              <a:t>Prepare </a:t>
            </a:r>
            <a:r>
              <a:rPr lang="en-US" sz="2200" dirty="0">
                <a:solidFill>
                  <a:srgbClr val="FFFD78"/>
                </a:solidFill>
              </a:rPr>
              <a:t>useful</a:t>
            </a:r>
            <a:r>
              <a:rPr lang="en-US" sz="2200" dirty="0">
                <a:solidFill>
                  <a:srgbClr val="CC66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FFFD78"/>
                </a:solidFill>
              </a:rPr>
              <a:t>interesting </a:t>
            </a:r>
            <a:r>
              <a:rPr lang="en-US" sz="2200" dirty="0"/>
              <a:t>knowledge for you</a:t>
            </a:r>
          </a:p>
          <a:p>
            <a:r>
              <a:rPr lang="en-US" sz="2200" dirty="0"/>
              <a:t>Post materials on class website </a:t>
            </a:r>
            <a:r>
              <a:rPr lang="en-US" sz="2200" dirty="0">
                <a:solidFill>
                  <a:srgbClr val="FFFF00"/>
                </a:solidFill>
              </a:rPr>
              <a:t>before</a:t>
            </a:r>
            <a:r>
              <a:rPr lang="en-US" sz="2200" dirty="0">
                <a:solidFill>
                  <a:srgbClr val="CC6600"/>
                </a:solidFill>
              </a:rPr>
              <a:t> </a:t>
            </a:r>
            <a:r>
              <a:rPr lang="en-US" sz="2200" dirty="0"/>
              <a:t>class</a:t>
            </a:r>
          </a:p>
          <a:p>
            <a:r>
              <a:rPr lang="en-US" sz="2200" dirty="0"/>
              <a:t>Come to class </a:t>
            </a:r>
            <a:r>
              <a:rPr lang="en-US" sz="2200" dirty="0">
                <a:solidFill>
                  <a:srgbClr val="FFFF00"/>
                </a:solidFill>
              </a:rPr>
              <a:t>on time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FF00"/>
                </a:solidFill>
              </a:rPr>
              <a:t>prepared </a:t>
            </a:r>
            <a:r>
              <a:rPr lang="en-US" sz="2200" dirty="0"/>
              <a:t>to teach</a:t>
            </a:r>
          </a:p>
          <a:p>
            <a:r>
              <a:rPr lang="en-US" sz="2200" dirty="0"/>
              <a:t>Offer </a:t>
            </a:r>
            <a:r>
              <a:rPr lang="en-US" sz="2200" dirty="0">
                <a:solidFill>
                  <a:srgbClr val="FFFF00"/>
                </a:solidFill>
              </a:rPr>
              <a:t>challenging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FFFF00"/>
                </a:solidFill>
              </a:rPr>
              <a:t>reasonable </a:t>
            </a:r>
            <a:r>
              <a:rPr lang="en-US" sz="2200" dirty="0" smtClean="0"/>
              <a:t>assignments </a:t>
            </a:r>
            <a:r>
              <a:rPr lang="en-US" sz="2200" dirty="0"/>
              <a:t>and tests</a:t>
            </a:r>
          </a:p>
          <a:p>
            <a:r>
              <a:rPr lang="en-US" sz="2200" dirty="0"/>
              <a:t>Grade </a:t>
            </a:r>
            <a:r>
              <a:rPr lang="en-US" sz="2200" dirty="0">
                <a:solidFill>
                  <a:srgbClr val="FFFF00"/>
                </a:solidFill>
              </a:rPr>
              <a:t>fairly </a:t>
            </a:r>
            <a:r>
              <a:rPr lang="en-US" sz="2200" dirty="0"/>
              <a:t>without bias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Return graded work</a:t>
            </a:r>
            <a:r>
              <a:rPr lang="en-US" sz="2200" dirty="0">
                <a:solidFill>
                  <a:srgbClr val="FFFF00"/>
                </a:solidFill>
              </a:rPr>
              <a:t> promptly </a:t>
            </a:r>
            <a:r>
              <a:rPr lang="en-US" sz="2200" dirty="0"/>
              <a:t>with educational comments</a:t>
            </a:r>
          </a:p>
          <a:p>
            <a:r>
              <a:rPr lang="en-US" sz="2200" dirty="0"/>
              <a:t>Goals: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Have </a:t>
            </a:r>
            <a:r>
              <a:rPr lang="en-US" sz="2000" dirty="0">
                <a:solidFill>
                  <a:srgbClr val="FFFF00"/>
                </a:solidFill>
              </a:rPr>
              <a:t>interesting </a:t>
            </a:r>
            <a:r>
              <a:rPr lang="en-US" sz="2000" dirty="0"/>
              <a:t>lectures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Make the class </a:t>
            </a:r>
            <a:r>
              <a:rPr lang="en-US" sz="2000" dirty="0">
                <a:solidFill>
                  <a:srgbClr val="FFFF00"/>
                </a:solidFill>
              </a:rPr>
              <a:t>fun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FF00"/>
                </a:solidFill>
              </a:rPr>
              <a:t>technology </a:t>
            </a:r>
            <a:r>
              <a:rPr lang="en-US" sz="2000" dirty="0"/>
              <a:t>appropriately</a:t>
            </a:r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of Students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41832"/>
            <a:ext cx="8458200" cy="5486399"/>
          </a:xfrm>
        </p:spPr>
        <p:txBody>
          <a:bodyPr>
            <a:noAutofit/>
          </a:bodyPr>
          <a:lstStyle/>
          <a:p>
            <a:r>
              <a:rPr lang="en-US" sz="2000" dirty="0"/>
              <a:t>Come to class </a:t>
            </a:r>
            <a:r>
              <a:rPr lang="en-US" sz="2000" dirty="0">
                <a:solidFill>
                  <a:srgbClr val="FFFD78"/>
                </a:solidFill>
              </a:rPr>
              <a:t>on time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you miss a class, </a:t>
            </a:r>
            <a:r>
              <a:rPr lang="en-US" sz="2000" dirty="0">
                <a:solidFill>
                  <a:srgbClr val="FFFD78"/>
                </a:solidFill>
              </a:rPr>
              <a:t>learn </a:t>
            </a:r>
            <a:r>
              <a:rPr lang="en-US" sz="2000" dirty="0"/>
              <a:t>material on your own</a:t>
            </a:r>
          </a:p>
          <a:p>
            <a:pPr lvl="1"/>
            <a:r>
              <a:rPr lang="en-US" sz="2000" dirty="0">
                <a:solidFill>
                  <a:srgbClr val="FFFD78"/>
                </a:solidFill>
              </a:rPr>
              <a:t>Never miss the first meeting of any class!</a:t>
            </a:r>
          </a:p>
          <a:p>
            <a:r>
              <a:rPr lang="en-US" sz="2000" dirty="0"/>
              <a:t>If you miss a class, </a:t>
            </a:r>
            <a:r>
              <a:rPr lang="en-US" sz="2000" dirty="0">
                <a:solidFill>
                  <a:srgbClr val="FFFD78"/>
                </a:solidFill>
              </a:rPr>
              <a:t>find out </a:t>
            </a:r>
            <a:r>
              <a:rPr lang="en-US" sz="2000" dirty="0"/>
              <a:t>what have been </a:t>
            </a:r>
            <a:r>
              <a:rPr lang="en-US" sz="2000" dirty="0" smtClean="0"/>
              <a:t>covered in </a:t>
            </a:r>
            <a:r>
              <a:rPr lang="en-US" sz="2000" dirty="0"/>
              <a:t>class</a:t>
            </a:r>
            <a:endParaRPr lang="en-US" sz="2000" dirty="0" smtClean="0">
              <a:solidFill>
                <a:srgbClr val="CC6600"/>
              </a:solidFill>
            </a:endParaRPr>
          </a:p>
          <a:p>
            <a:r>
              <a:rPr lang="en-US" sz="2000" dirty="0" smtClean="0">
                <a:solidFill>
                  <a:srgbClr val="FFFD78"/>
                </a:solidFill>
              </a:rPr>
              <a:t>Listen </a:t>
            </a:r>
            <a:r>
              <a:rPr lang="en-US" sz="2000" dirty="0"/>
              <a:t>to all instructions</a:t>
            </a:r>
          </a:p>
          <a:p>
            <a:r>
              <a:rPr lang="en-US" sz="2000" dirty="0"/>
              <a:t>Turn in </a:t>
            </a:r>
            <a:r>
              <a:rPr lang="en-US" sz="2000" dirty="0">
                <a:solidFill>
                  <a:srgbClr val="FFFFFF"/>
                </a:solidFill>
              </a:rPr>
              <a:t>assignments</a:t>
            </a:r>
            <a:r>
              <a:rPr lang="en-US" sz="2000" dirty="0">
                <a:solidFill>
                  <a:srgbClr val="FFFD78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on time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Ask for </a:t>
            </a:r>
            <a:r>
              <a:rPr lang="en-US" sz="2000" dirty="0">
                <a:solidFill>
                  <a:srgbClr val="FFFD78"/>
                </a:solidFill>
              </a:rPr>
              <a:t>help </a:t>
            </a:r>
            <a:r>
              <a:rPr lang="en-US" sz="2000" dirty="0"/>
              <a:t>when you are confused</a:t>
            </a:r>
          </a:p>
          <a:p>
            <a:r>
              <a:rPr lang="en-US" sz="2000" dirty="0">
                <a:solidFill>
                  <a:srgbClr val="FFFD78"/>
                </a:solidFill>
              </a:rPr>
              <a:t>Read </a:t>
            </a:r>
            <a:r>
              <a:rPr lang="en-US" sz="2000" dirty="0"/>
              <a:t>the material</a:t>
            </a:r>
          </a:p>
          <a:p>
            <a:r>
              <a:rPr lang="en-US" sz="2000" dirty="0"/>
              <a:t>If you disagree</a:t>
            </a:r>
            <a:r>
              <a:rPr lang="en-US" sz="2000" dirty="0">
                <a:solidFill>
                  <a:srgbClr val="FFFD78"/>
                </a:solidFill>
              </a:rPr>
              <a:t> </a:t>
            </a:r>
            <a:r>
              <a:rPr lang="en-US" sz="2000" dirty="0"/>
              <a:t>with my policies, </a:t>
            </a:r>
            <a:r>
              <a:rPr lang="en-US" sz="2000" dirty="0">
                <a:solidFill>
                  <a:srgbClr val="FFFF00"/>
                </a:solidFill>
              </a:rPr>
              <a:t>disagree politely</a:t>
            </a:r>
          </a:p>
          <a:p>
            <a:r>
              <a:rPr lang="en-US" sz="2000" dirty="0"/>
              <a:t>Goals: </a:t>
            </a:r>
          </a:p>
          <a:p>
            <a:pPr lvl="1"/>
            <a:r>
              <a:rPr lang="en-US" sz="2000" dirty="0"/>
              <a:t>Read </a:t>
            </a:r>
            <a:r>
              <a:rPr lang="en-US" sz="2000" dirty="0">
                <a:solidFill>
                  <a:srgbClr val="FFFD78"/>
                </a:solidFill>
              </a:rPr>
              <a:t>before </a:t>
            </a:r>
            <a:r>
              <a:rPr lang="en-US" sz="2000" dirty="0"/>
              <a:t>class</a:t>
            </a:r>
          </a:p>
          <a:p>
            <a:pPr lvl="1"/>
            <a:r>
              <a:rPr lang="en-US" sz="2000" dirty="0">
                <a:solidFill>
                  <a:srgbClr val="FFFD78"/>
                </a:solidFill>
              </a:rPr>
              <a:t>Learn </a:t>
            </a:r>
            <a:r>
              <a:rPr lang="en-US" sz="2000" dirty="0"/>
              <a:t>enough to earn a </a:t>
            </a:r>
            <a:r>
              <a:rPr lang="en-US" sz="2000" dirty="0">
                <a:solidFill>
                  <a:srgbClr val="FFFF00"/>
                </a:solidFill>
              </a:rPr>
              <a:t>good grade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4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Notes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FD78"/>
                </a:solidFill>
              </a:rPr>
              <a:t>slides summarize </a:t>
            </a:r>
            <a:r>
              <a:rPr lang="en-US" sz="2200" dirty="0"/>
              <a:t>the material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FD78"/>
                </a:solidFill>
              </a:rPr>
              <a:t>words </a:t>
            </a:r>
            <a:r>
              <a:rPr lang="en-US" sz="2200" dirty="0" smtClean="0"/>
              <a:t>we discuss in class </a:t>
            </a:r>
            <a:r>
              <a:rPr lang="en-US" sz="2200" dirty="0"/>
              <a:t>provide the </a:t>
            </a:r>
            <a:r>
              <a:rPr lang="en-US" sz="2200" dirty="0">
                <a:solidFill>
                  <a:srgbClr val="FFFD78"/>
                </a:solidFill>
              </a:rPr>
              <a:t>details</a:t>
            </a:r>
          </a:p>
          <a:p>
            <a:r>
              <a:rPr lang="en-US" sz="2200" dirty="0"/>
              <a:t>We </a:t>
            </a:r>
            <a:r>
              <a:rPr lang="en-US" sz="2200" dirty="0">
                <a:solidFill>
                  <a:srgbClr val="FFFD78"/>
                </a:solidFill>
              </a:rPr>
              <a:t>learn </a:t>
            </a:r>
            <a:r>
              <a:rPr lang="en-US" sz="2200" dirty="0"/>
              <a:t>a lot by </a:t>
            </a:r>
            <a:r>
              <a:rPr lang="en-US" sz="2200" dirty="0">
                <a:solidFill>
                  <a:srgbClr val="FFFD78"/>
                </a:solidFill>
              </a:rPr>
              <a:t>transferring </a:t>
            </a:r>
            <a:r>
              <a:rPr lang="en-US" sz="2200" dirty="0"/>
              <a:t>information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Through </a:t>
            </a:r>
            <a:r>
              <a:rPr lang="en-US" sz="2000" dirty="0" smtClean="0"/>
              <a:t>our </a:t>
            </a:r>
            <a:r>
              <a:rPr lang="en-US" sz="2000" dirty="0"/>
              <a:t>ears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To our brains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To our pencils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Onto paper</a:t>
            </a:r>
          </a:p>
          <a:p>
            <a:r>
              <a:rPr lang="en-US" sz="2200" dirty="0"/>
              <a:t>Unless you have a perfect memory, I expect you to take notes on what </a:t>
            </a:r>
            <a:r>
              <a:rPr lang="en-US" sz="2200" dirty="0" smtClean="0"/>
              <a:t>we discuss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27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Electronic Communication Device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200" dirty="0"/>
              <a:t>Mobile phones, </a:t>
            </a:r>
            <a:r>
              <a:rPr lang="en-US" sz="2200" dirty="0" smtClean="0"/>
              <a:t>laptops </a:t>
            </a:r>
            <a:r>
              <a:rPr lang="is-IS" sz="2200" dirty="0"/>
              <a:t>…</a:t>
            </a:r>
          </a:p>
          <a:p>
            <a:pPr>
              <a:spcBef>
                <a:spcPts val="1000"/>
              </a:spcBef>
            </a:pPr>
            <a:r>
              <a:rPr lang="is-IS" sz="2200" dirty="0"/>
              <a:t>Texting, Email, web surfing </a:t>
            </a:r>
            <a:r>
              <a:rPr lang="is-IS" sz="2200" dirty="0" smtClean="0"/>
              <a:t>...</a:t>
            </a:r>
            <a:endParaRPr lang="is-IS" sz="1600" dirty="0"/>
          </a:p>
          <a:p>
            <a:pPr>
              <a:spcBef>
                <a:spcPts val="1000"/>
              </a:spcBef>
            </a:pPr>
            <a:r>
              <a:rPr lang="is-IS" sz="2200" dirty="0"/>
              <a:t>These are all great tools – out of the </a:t>
            </a:r>
            <a:r>
              <a:rPr lang="is-IS" sz="2200" dirty="0" smtClean="0"/>
              <a:t>classroom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s-IS" sz="1600" dirty="0"/>
          </a:p>
          <a:p>
            <a:r>
              <a:rPr lang="is-IS" sz="2200" dirty="0"/>
              <a:t>In the classroom, they </a:t>
            </a:r>
          </a:p>
          <a:p>
            <a:pPr lvl="1">
              <a:spcBef>
                <a:spcPts val="700"/>
              </a:spcBef>
            </a:pPr>
            <a:r>
              <a:rPr lang="is-IS" sz="2000" dirty="0">
                <a:solidFill>
                  <a:srgbClr val="FFFD78"/>
                </a:solidFill>
              </a:rPr>
              <a:t>Distract </a:t>
            </a:r>
            <a:r>
              <a:rPr lang="is-IS" sz="2000" dirty="0"/>
              <a:t>the professor</a:t>
            </a:r>
          </a:p>
          <a:p>
            <a:pPr lvl="1">
              <a:spcBef>
                <a:spcPts val="700"/>
              </a:spcBef>
            </a:pPr>
            <a:r>
              <a:rPr lang="is-IS" sz="2000" dirty="0">
                <a:solidFill>
                  <a:srgbClr val="FFFD78"/>
                </a:solidFill>
              </a:rPr>
              <a:t>Annoy </a:t>
            </a:r>
            <a:r>
              <a:rPr lang="is-IS" sz="2000" dirty="0"/>
              <a:t>your classmates</a:t>
            </a:r>
          </a:p>
          <a:p>
            <a:pPr lvl="1">
              <a:spcBef>
                <a:spcPts val="700"/>
              </a:spcBef>
            </a:pPr>
            <a:r>
              <a:rPr lang="is-IS" sz="2000" dirty="0">
                <a:solidFill>
                  <a:srgbClr val="FFFD78"/>
                </a:solidFill>
              </a:rPr>
              <a:t>Interfere </a:t>
            </a:r>
            <a:r>
              <a:rPr lang="is-IS" sz="2000" dirty="0"/>
              <a:t>with your ability to learn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s-IS" sz="1600" dirty="0"/>
          </a:p>
          <a:p>
            <a:r>
              <a:rPr lang="is-IS" sz="2200" dirty="0"/>
              <a:t>Laptops</a:t>
            </a:r>
            <a:r>
              <a:rPr lang="is-IS" sz="2200" dirty="0">
                <a:solidFill>
                  <a:srgbClr val="FFFD78"/>
                </a:solidFill>
              </a:rPr>
              <a:t> </a:t>
            </a:r>
            <a:r>
              <a:rPr lang="is-IS" sz="2200" dirty="0"/>
              <a:t>can only be used to follow class material and during in-class exercises</a:t>
            </a:r>
          </a:p>
          <a:p>
            <a:r>
              <a:rPr lang="is-IS" sz="2200" dirty="0"/>
              <a:t>Other gadgets should be </a:t>
            </a:r>
            <a:r>
              <a:rPr lang="is-IS" sz="2200" dirty="0">
                <a:solidFill>
                  <a:srgbClr val="FFFD78"/>
                </a:solidFill>
              </a:rPr>
              <a:t>silent </a:t>
            </a:r>
            <a:r>
              <a:rPr lang="is-IS" sz="2200" dirty="0"/>
              <a:t>and </a:t>
            </a:r>
            <a:r>
              <a:rPr lang="is-IS" sz="2200" dirty="0">
                <a:solidFill>
                  <a:srgbClr val="FFFD78"/>
                </a:solidFill>
              </a:rPr>
              <a:t>put away</a:t>
            </a:r>
            <a:endParaRPr lang="en-US" sz="2200" dirty="0">
              <a:solidFill>
                <a:srgbClr val="FFF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r>
              <a:rPr lang="en-US" sz="2200" dirty="0"/>
              <a:t>Books have knowledge</a:t>
            </a:r>
          </a:p>
          <a:p>
            <a:r>
              <a:rPr lang="en-US" sz="2200" dirty="0"/>
              <a:t>Professors are simply guides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/>
          </a:p>
          <a:p>
            <a:r>
              <a:rPr lang="en-US" sz="2200" dirty="0">
                <a:solidFill>
                  <a:srgbClr val="FFFD78"/>
                </a:solidFill>
              </a:rPr>
              <a:t>Information</a:t>
            </a:r>
            <a:r>
              <a:rPr lang="en-US" sz="2200" dirty="0"/>
              <a:t>: comes from lectures</a:t>
            </a:r>
          </a:p>
          <a:p>
            <a:r>
              <a:rPr lang="en-US" sz="2200" dirty="0">
                <a:solidFill>
                  <a:srgbClr val="FFFD78"/>
                </a:solidFill>
              </a:rPr>
              <a:t>Knowledge</a:t>
            </a:r>
            <a:r>
              <a:rPr lang="en-US" sz="2200" dirty="0"/>
              <a:t>: comes from books </a:t>
            </a:r>
            <a:r>
              <a:rPr lang="en-US" sz="2200" dirty="0" smtClean="0"/>
              <a:t>and assignments</a:t>
            </a:r>
            <a:endParaRPr lang="en-US" sz="2200" dirty="0"/>
          </a:p>
          <a:p>
            <a:r>
              <a:rPr lang="en-US" sz="2200" dirty="0">
                <a:solidFill>
                  <a:srgbClr val="FFFD78"/>
                </a:solidFill>
              </a:rPr>
              <a:t>Wisdom</a:t>
            </a:r>
            <a:r>
              <a:rPr lang="en-US" sz="2200" dirty="0"/>
              <a:t>: comes from experience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98744" y="5105400"/>
            <a:ext cx="39292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Read, Read, Read </a:t>
            </a:r>
            <a:r>
              <a:rPr lang="is-IS" sz="2600" dirty="0" smtClean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…</a:t>
            </a:r>
            <a:endParaRPr lang="en-US" sz="2600" dirty="0">
              <a:solidFill>
                <a:srgbClr val="FFFD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“Do Not” Plagiarize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590800"/>
            <a:ext cx="8686800" cy="3962399"/>
          </a:xfrm>
        </p:spPr>
        <p:txBody>
          <a:bodyPr>
            <a:no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Copying your classmate’s program, changing the variable names?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Rewriting an answer from your friend’s homework who took the class last semester?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Answering questions together and submitting with both names?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Watching your classmate write a program, then going home and writing your own program from memory?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Finding a solution on the Web, writing it down, and submitting?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Paying someone to write a program for you to submit?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Discussing possible questions before an exam?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8200" y="990600"/>
            <a:ext cx="7543800" cy="830997"/>
            <a:chOff x="838200" y="990600"/>
            <a:chExt cx="7543800" cy="830997"/>
          </a:xfrm>
        </p:grpSpPr>
        <p:sp>
          <p:nvSpPr>
            <p:cNvPr id="3" name="Rectangle 2"/>
            <p:cNvSpPr/>
            <p:nvPr/>
          </p:nvSpPr>
          <p:spPr>
            <a:xfrm>
              <a:off x="838200" y="990600"/>
              <a:ext cx="7467600" cy="83099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19200" y="990600"/>
              <a:ext cx="7162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1" dirty="0">
                  <a:solidFill>
                    <a:srgbClr val="FFFD78"/>
                  </a:solidFill>
                </a:rPr>
                <a:t>Plagiarism</a:t>
              </a:r>
              <a:r>
                <a:rPr lang="en-US" b="0" i="1" dirty="0">
                  <a:solidFill>
                    <a:srgbClr val="FFFFFF"/>
                  </a:solidFill>
                </a:rPr>
                <a:t>: Taking someone else’s work or ideas and</a:t>
              </a:r>
            </a:p>
            <a:p>
              <a:r>
                <a:rPr lang="en-US" b="0" i="1" dirty="0">
                  <a:solidFill>
                    <a:srgbClr val="FFFFFF"/>
                  </a:solidFill>
                </a:rPr>
                <a:t>                   </a:t>
              </a:r>
              <a:r>
                <a:rPr lang="en-US" b="0" i="1" dirty="0" smtClean="0">
                  <a:solidFill>
                    <a:srgbClr val="FFFFFF"/>
                  </a:solidFill>
                </a:rPr>
                <a:t> passing </a:t>
              </a:r>
              <a:r>
                <a:rPr lang="en-US" b="0" i="1" dirty="0">
                  <a:solidFill>
                    <a:srgbClr val="FFFFFF"/>
                  </a:solidFill>
                </a:rPr>
                <a:t>them off as one’s own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344194" y="2133600"/>
            <a:ext cx="64556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0" u="sng" dirty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Quiz: Which of these constitute plagiarism? </a:t>
            </a:r>
          </a:p>
        </p:txBody>
      </p:sp>
    </p:spTree>
    <p:extLst>
      <p:ext uri="{BB962C8B-B14F-4D97-AF65-F5344CB8AC3E}">
        <p14:creationId xmlns:p14="http://schemas.microsoft.com/office/powerpoint/2010/main" val="17426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  <p:bldP spid="6" grpId="0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5081</TotalTime>
  <Words>399</Words>
  <Application>Microsoft Macintosh PowerPoint</Application>
  <PresentationFormat>On-screen Show (4:3)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Apple Braille</vt:lpstr>
      <vt:lpstr>Calibri</vt:lpstr>
      <vt:lpstr>Century Schoolbook</vt:lpstr>
      <vt:lpstr>Gill Sans MT</vt:lpstr>
      <vt:lpstr>Times New Roman</vt:lpstr>
      <vt:lpstr>Verdana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Responsibilities  CS 4501 / 6501  Software Testing</vt:lpstr>
      <vt:lpstr>Responsibilities of Professor</vt:lpstr>
      <vt:lpstr>Responsibilities of Students</vt:lpstr>
      <vt:lpstr>Taking Notes</vt:lpstr>
      <vt:lpstr>Electronic Communication Device</vt:lpstr>
      <vt:lpstr>Reading</vt:lpstr>
      <vt:lpstr>Please “Do Not” Plagiarize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199</cp:revision>
  <cp:lastPrinted>2017-06-01T12:36:04Z</cp:lastPrinted>
  <dcterms:created xsi:type="dcterms:W3CDTF">2017-07-01T01:04:54Z</dcterms:created>
  <dcterms:modified xsi:type="dcterms:W3CDTF">2017-07-15T19:25:21Z</dcterms:modified>
  <cp:category/>
</cp:coreProperties>
</file>