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7" r:id="rId1"/>
    <p:sldMasterId id="2147483685" r:id="rId2"/>
    <p:sldMasterId id="2147483673" r:id="rId3"/>
    <p:sldMasterId id="2147483661" r:id="rId4"/>
    <p:sldMasterId id="2147483741" r:id="rId5"/>
  </p:sldMasterIdLst>
  <p:notesMasterIdLst>
    <p:notesMasterId r:id="rId13"/>
  </p:notesMasterIdLst>
  <p:handoutMasterIdLst>
    <p:handoutMasterId r:id="rId14"/>
  </p:handoutMasterIdLst>
  <p:sldIdLst>
    <p:sldId id="262" r:id="rId6"/>
    <p:sldId id="617" r:id="rId7"/>
    <p:sldId id="618" r:id="rId8"/>
    <p:sldId id="619" r:id="rId9"/>
    <p:sldId id="625" r:id="rId10"/>
    <p:sldId id="626" r:id="rId11"/>
    <p:sldId id="627" r:id="rId12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99"/>
    <a:srgbClr val="FFFD78"/>
    <a:srgbClr val="FF7D41"/>
    <a:srgbClr val="00FF00"/>
    <a:srgbClr val="D5FDA9"/>
    <a:srgbClr val="FF4C00"/>
    <a:srgbClr val="D5FC79"/>
    <a:srgbClr val="FFD6A9"/>
    <a:srgbClr val="D4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262" autoAdjust="0"/>
  </p:normalViewPr>
  <p:slideViewPr>
    <p:cSldViewPr>
      <p:cViewPr varScale="1">
        <p:scale>
          <a:sx n="83" d="100"/>
          <a:sy n="83" d="100"/>
        </p:scale>
        <p:origin x="135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6" d="100"/>
        <a:sy n="116" d="100"/>
      </p:scale>
      <p:origin x="0" y="16064"/>
    </p:cViewPr>
  </p:sorterViewPr>
  <p:notesViewPr>
    <p:cSldViewPr snapToGrid="0" snapToObjects="1">
      <p:cViewPr varScale="1">
        <p:scale>
          <a:sx n="115" d="100"/>
          <a:sy n="115" d="100"/>
        </p:scale>
        <p:origin x="736" y="200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9ED969BC-D0E7-4BE4-8D59-EDF1FF51A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232941" y="1"/>
            <a:ext cx="4003136" cy="35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7025" y="527050"/>
            <a:ext cx="35020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9804" y="3330482"/>
            <a:ext cx="6776468" cy="3153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defTabSz="928407">
              <a:defRPr sz="1200" b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2941" y="6659760"/>
            <a:ext cx="4003136" cy="35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4" tIns="46412" rIns="92824" bIns="46412" numCol="1" anchor="b" anchorCtr="0" compatLnSpc="1">
            <a:prstTxWarp prst="textNoShape">
              <a:avLst/>
            </a:prstTxWarp>
          </a:bodyPr>
          <a:lstStyle>
            <a:lvl1pPr algn="r" defTabSz="928407">
              <a:defRPr sz="1200" b="0">
                <a:effectLst/>
              </a:defRPr>
            </a:lvl1pPr>
          </a:lstStyle>
          <a:p>
            <a:pPr>
              <a:defRPr/>
            </a:pPr>
            <a:fld id="{E7DD9321-EF23-4D4F-8E26-34363D8AFB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943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763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DD9321-EF23-4D4F-8E26-34363D8AFB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8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3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44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31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74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6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44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85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51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73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6A18-3CA3-3644-949E-A3B3F7CF4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34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58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96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73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906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94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381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174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152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46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77952"/>
            <a:ext cx="7063740" cy="40416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00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63740" cy="169164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>
                    <a:lumMod val="8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55811"/>
            <a:ext cx="1904999" cy="273844"/>
          </a:xfrm>
          <a:prstGeom prst="rect">
            <a:avLst/>
          </a:prstGeom>
        </p:spPr>
        <p:txBody>
          <a:bodyPr/>
          <a:lstStyle>
            <a:lvl1pPr algn="l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455811"/>
            <a:ext cx="685800" cy="3863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accent5">
                    <a:lumMod val="40000"/>
                    <a:lumOff val="60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609600" y="3200400"/>
            <a:ext cx="7924800" cy="0"/>
          </a:xfrm>
          <a:prstGeom prst="line">
            <a:avLst/>
          </a:prstGeom>
          <a:ln w="38100">
            <a:solidFill>
              <a:srgbClr val="FF4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23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7955280" cy="511333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2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lnSpc>
                <a:spcPct val="100000"/>
              </a:lnSpc>
              <a:buClr>
                <a:schemeClr val="bg1"/>
              </a:buCl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8727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6206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539" y="365760"/>
            <a:ext cx="7269480" cy="1325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539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995" y="1828801"/>
            <a:ext cx="3360420" cy="4351337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455811"/>
            <a:ext cx="3581400" cy="273844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685800" cy="593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pPr>
              <a:defRPr/>
            </a:pPr>
            <a:fld id="{313F0136-1ADC-465D-9B90-C4B23ACD248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4312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34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5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0398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6296474-364D-4E26-AA0C-354464955E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3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B52EE84-6360-4B12-B1B1-48D5AB00A8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961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4CEE9-8946-4111-8F4D-0E794C699F2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76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7F248C6-A948-49B1-AFED-B83994B9E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077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7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7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2EA9B-6CFD-CF4C-8C73-B2298A1E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5289-29A1-244C-9116-919D2C4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6A18-3CA3-3644-949E-A3B3F7CF49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39A-DE03-D149-978E-9107EFE84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2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57150">
            <a:solidFill>
              <a:srgbClr val="FF4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8"/>
          <p:cNvSpPr txBox="1">
            <a:spLocks/>
          </p:cNvSpPr>
          <p:nvPr userDrawn="1"/>
        </p:nvSpPr>
        <p:spPr>
          <a:xfrm>
            <a:off x="76200" y="6584156"/>
            <a:ext cx="10668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Fall 2017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12" name="Slide Number Placeholder 9"/>
          <p:cNvSpPr txBox="1">
            <a:spLocks/>
          </p:cNvSpPr>
          <p:nvPr userDrawn="1"/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anchor="b"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313F0136-1ADC-465D-9B90-C4B23ACD248C}" type="slidenum">
              <a:rPr lang="en-US" sz="1200" b="0" smtClean="0">
                <a:latin typeface="Gill Sans MT" charset="0"/>
                <a:ea typeface="Gill Sans MT" charset="0"/>
                <a:cs typeface="Gill Sans MT" charset="0"/>
              </a:rPr>
              <a:pPr algn="ctr">
                <a:defRPr/>
              </a:pPr>
              <a:t>‹#›</a:t>
            </a:fld>
            <a:endParaRPr lang="en-US" sz="1200" b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 userDrawn="1"/>
        </p:nvSpPr>
        <p:spPr>
          <a:xfrm>
            <a:off x="3352800" y="6584156"/>
            <a:ext cx="243840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accent5">
                    <a:lumMod val="40000"/>
                    <a:lumOff val="60000"/>
                  </a:schemeClr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dirty="0">
                <a:latin typeface="Gill Sans MT" charset="0"/>
                <a:ea typeface="Gill Sans MT" charset="0"/>
                <a:cs typeface="Gill Sans MT" charset="0"/>
              </a:rPr>
              <a:t>University</a:t>
            </a:r>
            <a:r>
              <a:rPr lang="de-DE" baseline="0" dirty="0">
                <a:latin typeface="Gill Sans MT" charset="0"/>
                <a:ea typeface="Gill Sans MT" charset="0"/>
                <a:cs typeface="Gill Sans MT" charset="0"/>
              </a:rPr>
              <a:t> </a:t>
            </a:r>
            <a:r>
              <a:rPr lang="de-DE" baseline="0" dirty="0" err="1">
                <a:latin typeface="Gill Sans MT" charset="0"/>
                <a:ea typeface="Gill Sans MT" charset="0"/>
                <a:cs typeface="Gill Sans MT" charset="0"/>
              </a:rPr>
              <a:t>of</a:t>
            </a:r>
            <a:r>
              <a:rPr lang="de-DE" baseline="0" dirty="0">
                <a:latin typeface="Gill Sans MT" charset="0"/>
                <a:ea typeface="Gill Sans MT" charset="0"/>
                <a:cs typeface="Gill Sans MT" charset="0"/>
              </a:rPr>
              <a:t>  Virginia</a:t>
            </a:r>
            <a:endParaRPr lang="en-US" dirty="0">
              <a:latin typeface="Gill Sans MT" charset="0"/>
              <a:ea typeface="Gill Sans MT" charset="0"/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4648200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5000" b="1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  <a:t>Responsibilities</a:t>
            </a:r>
            <a:br>
              <a:rPr lang="en-US" sz="5000" b="1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br>
              <a:rPr lang="en-US" sz="3000" b="1" dirty="0">
                <a:solidFill>
                  <a:srgbClr val="FFFF00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CS 4501 / 6501 </a:t>
            </a:r>
            <a:b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</a:br>
            <a:r>
              <a:rPr lang="en-US" sz="4000" b="1" dirty="0">
                <a:solidFill>
                  <a:srgbClr val="FFFFFF"/>
                </a:solidFill>
                <a:latin typeface="Verdana" charset="0"/>
                <a:ea typeface="Verdana" charset="0"/>
                <a:cs typeface="Verdana" charset="0"/>
              </a:rPr>
              <a:t>Software Testing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60"/>
    </mc:Choice>
    <mc:Fallback xmlns="">
      <p:transition spd="slow" advTm="17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Professor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Prepare </a:t>
            </a:r>
            <a:r>
              <a:rPr lang="en-US" sz="2200" dirty="0">
                <a:solidFill>
                  <a:srgbClr val="FFFD78"/>
                </a:solidFill>
              </a:rPr>
              <a:t>useful</a:t>
            </a:r>
            <a:r>
              <a:rPr lang="en-US" sz="2200" dirty="0">
                <a:solidFill>
                  <a:srgbClr val="CC6600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FFFD78"/>
                </a:solidFill>
              </a:rPr>
              <a:t>interesting </a:t>
            </a:r>
            <a:r>
              <a:rPr lang="en-US" sz="2200" dirty="0"/>
              <a:t>knowledge for you</a:t>
            </a:r>
          </a:p>
          <a:p>
            <a:r>
              <a:rPr lang="en-US" sz="2200" dirty="0"/>
              <a:t>Post materials on class website </a:t>
            </a:r>
            <a:r>
              <a:rPr lang="en-US" sz="2200" dirty="0">
                <a:solidFill>
                  <a:srgbClr val="FFFF00"/>
                </a:solidFill>
              </a:rPr>
              <a:t>before</a:t>
            </a:r>
            <a:r>
              <a:rPr lang="en-US" sz="2200" dirty="0">
                <a:solidFill>
                  <a:srgbClr val="CC6600"/>
                </a:solidFill>
              </a:rPr>
              <a:t> </a:t>
            </a:r>
            <a:r>
              <a:rPr lang="en-US" sz="2200" dirty="0"/>
              <a:t>class</a:t>
            </a:r>
          </a:p>
          <a:p>
            <a:r>
              <a:rPr lang="en-US" sz="2200" dirty="0"/>
              <a:t>Come to class </a:t>
            </a:r>
            <a:r>
              <a:rPr lang="en-US" sz="2200" dirty="0">
                <a:solidFill>
                  <a:srgbClr val="FFFF00"/>
                </a:solidFill>
              </a:rPr>
              <a:t>on time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FF00"/>
                </a:solidFill>
              </a:rPr>
              <a:t>prepared </a:t>
            </a:r>
            <a:r>
              <a:rPr lang="en-US" sz="2200" dirty="0"/>
              <a:t>to teach</a:t>
            </a:r>
          </a:p>
          <a:p>
            <a:r>
              <a:rPr lang="en-US" sz="2200" dirty="0"/>
              <a:t>Offer </a:t>
            </a:r>
            <a:r>
              <a:rPr lang="en-US" sz="2200" dirty="0">
                <a:solidFill>
                  <a:srgbClr val="FFFF00"/>
                </a:solidFill>
              </a:rPr>
              <a:t>challenging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FFFF00"/>
                </a:solidFill>
              </a:rPr>
              <a:t>reasonable </a:t>
            </a:r>
            <a:r>
              <a:rPr lang="en-US" sz="2200" dirty="0"/>
              <a:t>assignments and tests</a:t>
            </a:r>
          </a:p>
          <a:p>
            <a:r>
              <a:rPr lang="en-US" sz="2200" dirty="0"/>
              <a:t>Grade </a:t>
            </a:r>
            <a:r>
              <a:rPr lang="en-US" sz="2200" dirty="0">
                <a:solidFill>
                  <a:srgbClr val="FFFF00"/>
                </a:solidFill>
              </a:rPr>
              <a:t>fairly </a:t>
            </a:r>
            <a:r>
              <a:rPr lang="en-US" sz="2200" dirty="0"/>
              <a:t>without bias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Return graded work</a:t>
            </a:r>
            <a:r>
              <a:rPr lang="en-US" sz="2200" dirty="0">
                <a:solidFill>
                  <a:srgbClr val="FFFF00"/>
                </a:solidFill>
              </a:rPr>
              <a:t> promptly </a:t>
            </a:r>
            <a:r>
              <a:rPr lang="en-US" sz="2200" dirty="0"/>
              <a:t>with educational comments</a:t>
            </a:r>
          </a:p>
          <a:p>
            <a:r>
              <a:rPr lang="en-US" sz="2200" dirty="0"/>
              <a:t>Goals: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Have </a:t>
            </a:r>
            <a:r>
              <a:rPr lang="en-US" sz="2000" dirty="0">
                <a:solidFill>
                  <a:srgbClr val="FFFF00"/>
                </a:solidFill>
              </a:rPr>
              <a:t>interesting </a:t>
            </a:r>
            <a:r>
              <a:rPr lang="en-US" sz="2000" dirty="0"/>
              <a:t>lectures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Make the class </a:t>
            </a:r>
            <a:r>
              <a:rPr lang="en-US" sz="2000" dirty="0">
                <a:solidFill>
                  <a:srgbClr val="FFFF00"/>
                </a:solidFill>
              </a:rPr>
              <a:t>fun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FF00"/>
                </a:solidFill>
              </a:rPr>
              <a:t>technology </a:t>
            </a:r>
            <a:r>
              <a:rPr lang="en-US" sz="2000" dirty="0"/>
              <a:t>appropriately</a:t>
            </a:r>
          </a:p>
        </p:txBody>
      </p:sp>
    </p:spTree>
    <p:extLst>
      <p:ext uri="{BB962C8B-B14F-4D97-AF65-F5344CB8AC3E}">
        <p14:creationId xmlns:p14="http://schemas.microsoft.com/office/powerpoint/2010/main" val="173049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Students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41832"/>
            <a:ext cx="8458200" cy="5486399"/>
          </a:xfrm>
        </p:spPr>
        <p:txBody>
          <a:bodyPr>
            <a:noAutofit/>
          </a:bodyPr>
          <a:lstStyle/>
          <a:p>
            <a:r>
              <a:rPr lang="en-US" sz="2000" dirty="0"/>
              <a:t>Come to class </a:t>
            </a:r>
            <a:r>
              <a:rPr lang="en-US" sz="2000" dirty="0">
                <a:solidFill>
                  <a:srgbClr val="FFFD78"/>
                </a:solidFill>
              </a:rPr>
              <a:t>on time</a:t>
            </a:r>
          </a:p>
          <a:p>
            <a:r>
              <a:rPr lang="en-US" sz="2000" dirty="0"/>
              <a:t>If you miss a class, </a:t>
            </a:r>
            <a:r>
              <a:rPr lang="en-US" sz="2000" dirty="0">
                <a:solidFill>
                  <a:srgbClr val="FFFD78"/>
                </a:solidFill>
              </a:rPr>
              <a:t>learn </a:t>
            </a:r>
            <a:r>
              <a:rPr lang="en-US" sz="2000" dirty="0"/>
              <a:t>material on your own</a:t>
            </a:r>
          </a:p>
          <a:p>
            <a:pPr lvl="1"/>
            <a:r>
              <a:rPr lang="en-US" sz="2000" dirty="0">
                <a:solidFill>
                  <a:srgbClr val="FFFD78"/>
                </a:solidFill>
              </a:rPr>
              <a:t>Never miss the first meeting of any class!</a:t>
            </a:r>
          </a:p>
          <a:p>
            <a:r>
              <a:rPr lang="en-US" sz="2000" dirty="0"/>
              <a:t>If you miss a class, </a:t>
            </a:r>
            <a:r>
              <a:rPr lang="en-US" sz="2000" dirty="0">
                <a:solidFill>
                  <a:srgbClr val="FFFD78"/>
                </a:solidFill>
              </a:rPr>
              <a:t>find out </a:t>
            </a:r>
            <a:r>
              <a:rPr lang="en-US" sz="2000" dirty="0"/>
              <a:t>what have been covered in class</a:t>
            </a:r>
            <a:endParaRPr lang="en-US" sz="2000" dirty="0">
              <a:solidFill>
                <a:srgbClr val="CC6600"/>
              </a:solidFill>
            </a:endParaRPr>
          </a:p>
          <a:p>
            <a:r>
              <a:rPr lang="en-US" sz="2000" dirty="0">
                <a:solidFill>
                  <a:srgbClr val="FFFD78"/>
                </a:solidFill>
              </a:rPr>
              <a:t>Listen </a:t>
            </a:r>
            <a:r>
              <a:rPr lang="en-US" sz="2000" dirty="0"/>
              <a:t>to all instructions</a:t>
            </a:r>
          </a:p>
          <a:p>
            <a:r>
              <a:rPr lang="en-US" sz="2000" dirty="0"/>
              <a:t>Turn in </a:t>
            </a:r>
            <a:r>
              <a:rPr lang="en-US" sz="2000" dirty="0">
                <a:solidFill>
                  <a:srgbClr val="FFFFFF"/>
                </a:solidFill>
              </a:rPr>
              <a:t>assignments</a:t>
            </a:r>
            <a:r>
              <a:rPr lang="en-US" sz="2000" dirty="0">
                <a:solidFill>
                  <a:srgbClr val="FFFD78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on time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Ask for </a:t>
            </a:r>
            <a:r>
              <a:rPr lang="en-US" sz="2000" dirty="0">
                <a:solidFill>
                  <a:srgbClr val="FFFD78"/>
                </a:solidFill>
              </a:rPr>
              <a:t>help </a:t>
            </a:r>
            <a:r>
              <a:rPr lang="en-US" sz="2000" dirty="0"/>
              <a:t>when you are confused</a:t>
            </a:r>
          </a:p>
          <a:p>
            <a:r>
              <a:rPr lang="en-US" sz="2000" dirty="0">
                <a:solidFill>
                  <a:srgbClr val="FFFD78"/>
                </a:solidFill>
              </a:rPr>
              <a:t>Read </a:t>
            </a:r>
            <a:r>
              <a:rPr lang="en-US" sz="2000" dirty="0"/>
              <a:t>the material</a:t>
            </a:r>
          </a:p>
          <a:p>
            <a:r>
              <a:rPr lang="en-US" sz="2000" dirty="0"/>
              <a:t>If you disagree</a:t>
            </a:r>
            <a:r>
              <a:rPr lang="en-US" sz="2000" dirty="0">
                <a:solidFill>
                  <a:srgbClr val="FFFD78"/>
                </a:solidFill>
              </a:rPr>
              <a:t> </a:t>
            </a:r>
            <a:r>
              <a:rPr lang="en-US" sz="2000" dirty="0"/>
              <a:t>with my policies, </a:t>
            </a:r>
            <a:r>
              <a:rPr lang="en-US" sz="2000" dirty="0">
                <a:solidFill>
                  <a:srgbClr val="FFFF00"/>
                </a:solidFill>
              </a:rPr>
              <a:t>disagree politely</a:t>
            </a:r>
          </a:p>
          <a:p>
            <a:r>
              <a:rPr lang="en-US" sz="2000" dirty="0"/>
              <a:t>Goals: </a:t>
            </a:r>
          </a:p>
          <a:p>
            <a:pPr lvl="1"/>
            <a:r>
              <a:rPr lang="en-US" sz="2000" dirty="0"/>
              <a:t>Read </a:t>
            </a:r>
            <a:r>
              <a:rPr lang="en-US" sz="2000" dirty="0">
                <a:solidFill>
                  <a:srgbClr val="FFFD78"/>
                </a:solidFill>
              </a:rPr>
              <a:t>before </a:t>
            </a:r>
            <a:r>
              <a:rPr lang="en-US" sz="2000" dirty="0"/>
              <a:t>class</a:t>
            </a:r>
          </a:p>
          <a:p>
            <a:pPr lvl="1"/>
            <a:r>
              <a:rPr lang="en-US" sz="2000" dirty="0">
                <a:solidFill>
                  <a:srgbClr val="FFFD78"/>
                </a:solidFill>
              </a:rPr>
              <a:t>Learn </a:t>
            </a:r>
            <a:r>
              <a:rPr lang="en-US" sz="2000" dirty="0"/>
              <a:t>enough to earn a </a:t>
            </a:r>
            <a:r>
              <a:rPr lang="en-US" sz="2000" dirty="0">
                <a:solidFill>
                  <a:srgbClr val="FFFF00"/>
                </a:solidFill>
              </a:rPr>
              <a:t>good grade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4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Notes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FD78"/>
                </a:solidFill>
              </a:rPr>
              <a:t>slides summarize </a:t>
            </a:r>
            <a:r>
              <a:rPr lang="en-US" sz="2200" dirty="0"/>
              <a:t>the material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FD78"/>
                </a:solidFill>
              </a:rPr>
              <a:t>words </a:t>
            </a:r>
            <a:r>
              <a:rPr lang="en-US" sz="2200" dirty="0"/>
              <a:t>we discuss in class provide the </a:t>
            </a:r>
            <a:r>
              <a:rPr lang="en-US" sz="2200" dirty="0">
                <a:solidFill>
                  <a:srgbClr val="FFFD78"/>
                </a:solidFill>
              </a:rPr>
              <a:t>details</a:t>
            </a:r>
          </a:p>
          <a:p>
            <a:r>
              <a:rPr lang="en-US" sz="2200" dirty="0"/>
              <a:t>We </a:t>
            </a:r>
            <a:r>
              <a:rPr lang="en-US" sz="2200" dirty="0">
                <a:solidFill>
                  <a:srgbClr val="FFFD78"/>
                </a:solidFill>
              </a:rPr>
              <a:t>learn </a:t>
            </a:r>
            <a:r>
              <a:rPr lang="en-US" sz="2200" dirty="0"/>
              <a:t>a lot by </a:t>
            </a:r>
            <a:r>
              <a:rPr lang="en-US" sz="2200" dirty="0">
                <a:solidFill>
                  <a:srgbClr val="FFFD78"/>
                </a:solidFill>
              </a:rPr>
              <a:t>transferring </a:t>
            </a:r>
            <a:r>
              <a:rPr lang="en-US" sz="2200" dirty="0"/>
              <a:t>information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Through our ears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To our brains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To our pencils</a:t>
            </a:r>
          </a:p>
          <a:p>
            <a:pPr lvl="1">
              <a:spcBef>
                <a:spcPts val="700"/>
              </a:spcBef>
            </a:pPr>
            <a:r>
              <a:rPr lang="en-US" sz="2000" dirty="0"/>
              <a:t>Onto paper</a:t>
            </a:r>
          </a:p>
          <a:p>
            <a:r>
              <a:rPr lang="en-US" sz="2200" dirty="0"/>
              <a:t>Unless you have a perfect memory, I expect you to take notes on what we discuss</a:t>
            </a:r>
          </a:p>
        </p:txBody>
      </p:sp>
    </p:spTree>
    <p:extLst>
      <p:ext uri="{BB962C8B-B14F-4D97-AF65-F5344CB8AC3E}">
        <p14:creationId xmlns:p14="http://schemas.microsoft.com/office/powerpoint/2010/main" val="160273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Electronic Communication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2200" dirty="0"/>
              <a:t>Mobile phones, laptops </a:t>
            </a:r>
            <a:r>
              <a:rPr lang="is-IS" sz="2200" dirty="0"/>
              <a:t>…</a:t>
            </a:r>
          </a:p>
          <a:p>
            <a:pPr>
              <a:spcBef>
                <a:spcPts val="1000"/>
              </a:spcBef>
            </a:pPr>
            <a:r>
              <a:rPr lang="is-IS" sz="2200" dirty="0"/>
              <a:t>Texting, Email, web surfing ...</a:t>
            </a:r>
            <a:endParaRPr lang="is-IS" sz="1600" dirty="0"/>
          </a:p>
          <a:p>
            <a:pPr>
              <a:spcBef>
                <a:spcPts val="1000"/>
              </a:spcBef>
            </a:pPr>
            <a:r>
              <a:rPr lang="is-IS" sz="2200" dirty="0"/>
              <a:t>These are all great tools – out of the classroom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s-IS" sz="1600" dirty="0"/>
          </a:p>
          <a:p>
            <a:r>
              <a:rPr lang="is-IS" sz="2200" dirty="0"/>
              <a:t>In the classroom, they 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Distract </a:t>
            </a:r>
            <a:r>
              <a:rPr lang="is-IS" sz="2000" dirty="0"/>
              <a:t>the professor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Annoy </a:t>
            </a:r>
            <a:r>
              <a:rPr lang="is-IS" sz="2000" dirty="0"/>
              <a:t>your classmates</a:t>
            </a:r>
          </a:p>
          <a:p>
            <a:pPr lvl="1">
              <a:spcBef>
                <a:spcPts val="700"/>
              </a:spcBef>
            </a:pPr>
            <a:r>
              <a:rPr lang="is-IS" sz="2000" dirty="0">
                <a:solidFill>
                  <a:srgbClr val="FFFD78"/>
                </a:solidFill>
              </a:rPr>
              <a:t>Interfere </a:t>
            </a:r>
            <a:r>
              <a:rPr lang="is-IS" sz="2000" dirty="0"/>
              <a:t>with your ability to learn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s-IS" sz="1600" dirty="0"/>
          </a:p>
          <a:p>
            <a:r>
              <a:rPr lang="is-IS" sz="2200" dirty="0"/>
              <a:t>Laptops</a:t>
            </a:r>
            <a:r>
              <a:rPr lang="is-IS" sz="2200" dirty="0">
                <a:solidFill>
                  <a:srgbClr val="FFFD78"/>
                </a:solidFill>
              </a:rPr>
              <a:t> </a:t>
            </a:r>
            <a:r>
              <a:rPr lang="is-IS" sz="2200" dirty="0"/>
              <a:t>can only be used to follow class material and during in-class exercises</a:t>
            </a:r>
          </a:p>
          <a:p>
            <a:r>
              <a:rPr lang="is-IS" sz="2200" dirty="0"/>
              <a:t>Other gadgets should be </a:t>
            </a:r>
            <a:r>
              <a:rPr lang="is-IS" sz="2200" dirty="0">
                <a:solidFill>
                  <a:srgbClr val="FFFD78"/>
                </a:solidFill>
              </a:rPr>
              <a:t>silent </a:t>
            </a:r>
            <a:r>
              <a:rPr lang="is-IS" sz="2200" dirty="0"/>
              <a:t>and </a:t>
            </a:r>
            <a:r>
              <a:rPr lang="is-IS" sz="2200" dirty="0">
                <a:solidFill>
                  <a:srgbClr val="FFFD78"/>
                </a:solidFill>
              </a:rPr>
              <a:t>put away</a:t>
            </a:r>
            <a:endParaRPr lang="en-US" sz="2200" dirty="0">
              <a:solidFill>
                <a:srgbClr val="FFFD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7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1"/>
            <a:ext cx="8686800" cy="5486399"/>
          </a:xfrm>
        </p:spPr>
        <p:txBody>
          <a:bodyPr>
            <a:noAutofit/>
          </a:bodyPr>
          <a:lstStyle/>
          <a:p>
            <a:r>
              <a:rPr lang="en-US" sz="2200" dirty="0"/>
              <a:t>Books have knowledge</a:t>
            </a:r>
          </a:p>
          <a:p>
            <a:r>
              <a:rPr lang="en-US" sz="2200" dirty="0"/>
              <a:t>Professors are simply guides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200" dirty="0"/>
          </a:p>
          <a:p>
            <a:r>
              <a:rPr lang="en-US" sz="2200" dirty="0">
                <a:solidFill>
                  <a:srgbClr val="FFFD78"/>
                </a:solidFill>
              </a:rPr>
              <a:t>Information</a:t>
            </a:r>
            <a:r>
              <a:rPr lang="en-US" sz="2200" dirty="0"/>
              <a:t>: comes from lectures</a:t>
            </a:r>
          </a:p>
          <a:p>
            <a:r>
              <a:rPr lang="en-US" sz="2200" dirty="0">
                <a:solidFill>
                  <a:srgbClr val="FFFD78"/>
                </a:solidFill>
              </a:rPr>
              <a:t>Knowledge</a:t>
            </a:r>
            <a:r>
              <a:rPr lang="en-US" sz="2200" dirty="0"/>
              <a:t>: comes from books and assignments</a:t>
            </a:r>
          </a:p>
          <a:p>
            <a:r>
              <a:rPr lang="en-US" sz="2200" dirty="0">
                <a:solidFill>
                  <a:srgbClr val="FFFD78"/>
                </a:solidFill>
              </a:rPr>
              <a:t>Wisdom</a:t>
            </a:r>
            <a:r>
              <a:rPr lang="en-US" sz="2200" dirty="0"/>
              <a:t>: comes from experience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8744" y="5105400"/>
            <a:ext cx="39292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Read, Read, Read </a:t>
            </a:r>
            <a:r>
              <a:rPr lang="is-IS" sz="2600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…</a:t>
            </a:r>
            <a:endParaRPr lang="en-US" sz="2600" dirty="0">
              <a:solidFill>
                <a:srgbClr val="FFFD78"/>
              </a:solidFill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8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“Do Not” Plagiarize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2590800"/>
            <a:ext cx="8686800" cy="3962399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Copying your classmate’s program, changing the variable names?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Rewriting an answer from your friend’s homework who took the class last semester?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Answering questions together and submitting with both names?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Watching your classmate write a program, then going home and writing your own program from memory?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Finding a solution on the Web, writing it down, and submitting?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Paying someone to write a program for you to submit?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1800" dirty="0"/>
              <a:t>Discussing possible questions before an exam?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8200" y="990600"/>
            <a:ext cx="7543800" cy="830997"/>
            <a:chOff x="838200" y="990600"/>
            <a:chExt cx="7543800" cy="830997"/>
          </a:xfrm>
        </p:grpSpPr>
        <p:sp>
          <p:nvSpPr>
            <p:cNvPr id="3" name="Rectangle 2"/>
            <p:cNvSpPr/>
            <p:nvPr/>
          </p:nvSpPr>
          <p:spPr>
            <a:xfrm>
              <a:off x="838200" y="990600"/>
              <a:ext cx="7467600" cy="83099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219200" y="990600"/>
              <a:ext cx="71628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1" dirty="0">
                  <a:solidFill>
                    <a:srgbClr val="FFFD78"/>
                  </a:solidFill>
                </a:rPr>
                <a:t>Plagiarism</a:t>
              </a:r>
              <a:r>
                <a:rPr lang="en-US" b="0" i="1" dirty="0">
                  <a:solidFill>
                    <a:srgbClr val="FFFFFF"/>
                  </a:solidFill>
                </a:rPr>
                <a:t>: Taking someone else’s work or ideas and</a:t>
              </a:r>
            </a:p>
            <a:p>
              <a:r>
                <a:rPr lang="en-US" b="0" i="1" dirty="0">
                  <a:solidFill>
                    <a:srgbClr val="FFFFFF"/>
                  </a:solidFill>
                </a:rPr>
                <a:t>                    passing them off as one’s own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1344194" y="2133600"/>
            <a:ext cx="645561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0" u="sng" dirty="0">
                <a:solidFill>
                  <a:srgbClr val="FFFD78"/>
                </a:solidFill>
                <a:latin typeface="Verdana" charset="0"/>
                <a:ea typeface="Verdana" charset="0"/>
                <a:cs typeface="Verdana" charset="0"/>
              </a:rPr>
              <a:t>Quiz: Which of these constitute plagiarism? </a:t>
            </a:r>
          </a:p>
        </p:txBody>
      </p:sp>
    </p:spTree>
    <p:extLst>
      <p:ext uri="{BB962C8B-B14F-4D97-AF65-F5344CB8AC3E}">
        <p14:creationId xmlns:p14="http://schemas.microsoft.com/office/powerpoint/2010/main" val="17426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  <p:bldP spid="6" grpId="0"/>
    </p:bldLst>
  </p:timing>
</p:sld>
</file>

<file path=ppt/theme/theme1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C7ABAC5F-4A0E-2945-8E91-432D26F03F04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387DAE7-F204-0A40-B45D-254ADC6404E4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9A2F069E-738A-A64D-AEE1-F63CFCD9A603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urseOverview.pptx" id="{9D25B8C4-ABAA-E743-A409-02AE843250EE}" vid="{B885DFEA-43E3-0B48-8D74-E587D3CD9401}"/>
    </a:ext>
  </a:extLst>
</a:theme>
</file>

<file path=ppt/theme/theme5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Overview.pptx" id="{9D25B8C4-ABAA-E743-A409-02AE843250EE}" vid="{151CCBC9-1AC2-E444-A635-887FFDF05CC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swtest-template</Template>
  <TotalTime>5081</TotalTime>
  <Words>399</Words>
  <Application>Microsoft Office PowerPoint</Application>
  <PresentationFormat>On-screen Show (4:3)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Apple Braille</vt:lpstr>
      <vt:lpstr>Arial</vt:lpstr>
      <vt:lpstr>Calibri</vt:lpstr>
      <vt:lpstr>Century Schoolbook</vt:lpstr>
      <vt:lpstr>Gill Sans MT</vt:lpstr>
      <vt:lpstr>Times New Roman</vt:lpstr>
      <vt:lpstr>Verdana</vt:lpstr>
      <vt:lpstr>Wingdings 2</vt:lpstr>
      <vt:lpstr>3_Custom Design</vt:lpstr>
      <vt:lpstr>2_Custom Design</vt:lpstr>
      <vt:lpstr>1_Custom Design</vt:lpstr>
      <vt:lpstr>Custom Design</vt:lpstr>
      <vt:lpstr>View</vt:lpstr>
      <vt:lpstr>Responsibilities  CS 4501 / 6501  Software Testing</vt:lpstr>
      <vt:lpstr>Responsibilities of Professor</vt:lpstr>
      <vt:lpstr>Responsibilities of Students</vt:lpstr>
      <vt:lpstr>Taking Notes</vt:lpstr>
      <vt:lpstr>Electronic Communication Device</vt:lpstr>
      <vt:lpstr>Reading</vt:lpstr>
      <vt:lpstr>Please “Do Not” Plagiarize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  CS 4501 / 6501  Software Testing</dc:title>
  <dc:subject/>
  <dc:creator>Microsoft Office User</dc:creator>
  <cp:keywords/>
  <dc:description/>
  <cp:lastModifiedBy>Denny Anderson</cp:lastModifiedBy>
  <cp:revision>199</cp:revision>
  <cp:lastPrinted>2017-06-01T12:36:04Z</cp:lastPrinted>
  <dcterms:created xsi:type="dcterms:W3CDTF">2017-07-01T01:04:54Z</dcterms:created>
  <dcterms:modified xsi:type="dcterms:W3CDTF">2017-08-22T02:22:47Z</dcterms:modified>
  <cp:category/>
</cp:coreProperties>
</file>