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proceduri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55700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Elaborat</a:t>
            </a:r>
            <a:r>
              <a:rPr lang="en-US" dirty="0" smtClean="0"/>
              <a:t> de Botnari </a:t>
            </a:r>
            <a:r>
              <a:rPr lang="en-US" dirty="0" err="1" smtClean="0"/>
              <a:t>drago</a:t>
            </a:r>
            <a:r>
              <a:rPr lang="ro-RO" dirty="0"/>
              <a:t>ş</a:t>
            </a:r>
            <a:endParaRPr lang="en-US" dirty="0" smtClean="0"/>
          </a:p>
          <a:p>
            <a:r>
              <a:rPr lang="en-US" dirty="0" err="1" smtClean="0"/>
              <a:t>Clasa</a:t>
            </a:r>
            <a:r>
              <a:rPr lang="en-US" dirty="0" smtClean="0"/>
              <a:t> a-xi-a ‘’d’’</a:t>
            </a:r>
          </a:p>
          <a:p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ro-RO" dirty="0" smtClean="0"/>
              <a:t>guţu Maria</a:t>
            </a:r>
          </a:p>
          <a:p>
            <a:r>
              <a:rPr lang="ro-RO" dirty="0" smtClean="0"/>
              <a:t>Chisinău 2018</a:t>
            </a:r>
            <a:endParaRPr lang="en-US" dirty="0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3" y="2015733"/>
            <a:ext cx="9603275" cy="21219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3600" dirty="0" smtClean="0"/>
              <a:t>A cunoaste scopul procedurii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3600" dirty="0" smtClean="0"/>
              <a:t>A cunoaste forma generala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3600" dirty="0" smtClean="0"/>
              <a:t>A fi capabil de a le utiliza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89001"/>
          </a:xfrm>
        </p:spPr>
        <p:txBody>
          <a:bodyPr/>
          <a:lstStyle/>
          <a:p>
            <a:r>
              <a:rPr lang="ro-RO" b="1" dirty="0" smtClean="0"/>
              <a:t>obiective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102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4362" y="1970012"/>
            <a:ext cx="9603275" cy="3450613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Scopul</a:t>
            </a:r>
            <a:r>
              <a:rPr lang="en-US" sz="4400" dirty="0" smtClean="0"/>
              <a:t> </a:t>
            </a:r>
            <a:r>
              <a:rPr lang="en-US" sz="4400" dirty="0" err="1" smtClean="0"/>
              <a:t>procedurii</a:t>
            </a:r>
            <a:r>
              <a:rPr lang="en-US" sz="4400" dirty="0" smtClean="0"/>
              <a:t> e de </a:t>
            </a:r>
            <a:r>
              <a:rPr lang="en-US" sz="4400" dirty="0" err="1" smtClean="0"/>
              <a:t>prelucra</a:t>
            </a:r>
            <a:r>
              <a:rPr lang="en-US" sz="4400" dirty="0" smtClean="0"/>
              <a:t> </a:t>
            </a:r>
            <a:r>
              <a:rPr lang="en-US" sz="4400" dirty="0" err="1" smtClean="0"/>
              <a:t>datele</a:t>
            </a:r>
            <a:r>
              <a:rPr lang="en-US" sz="4400" dirty="0" smtClean="0"/>
              <a:t> communicate la </a:t>
            </a:r>
            <a:r>
              <a:rPr lang="en-US" sz="4400" dirty="0" err="1" smtClean="0"/>
              <a:t>mmentul</a:t>
            </a:r>
            <a:r>
              <a:rPr lang="en-US" sz="4400" dirty="0" smtClean="0"/>
              <a:t> </a:t>
            </a:r>
            <a:r>
              <a:rPr lang="en-US" sz="4400" dirty="0" err="1" smtClean="0"/>
              <a:t>apelului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sCopul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80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749033"/>
            <a:ext cx="12192000" cy="1619007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Procedurile</a:t>
            </a:r>
            <a:r>
              <a:rPr lang="en-US" sz="2400" dirty="0"/>
              <a:t> </a:t>
            </a:r>
            <a:r>
              <a:rPr lang="en-US" sz="2400" dirty="0" err="1"/>
              <a:t>sînt</a:t>
            </a:r>
            <a:r>
              <a:rPr lang="en-US" sz="2400" dirty="0"/>
              <a:t> </a:t>
            </a:r>
            <a:r>
              <a:rPr lang="en-US" sz="2400" dirty="0" err="1"/>
              <a:t>subprograme</a:t>
            </a:r>
            <a:r>
              <a:rPr lang="en-US" sz="2400" dirty="0"/>
              <a:t> care </a:t>
            </a:r>
            <a:r>
              <a:rPr lang="en-US" sz="2400" dirty="0" err="1"/>
              <a:t>efectuează</a:t>
            </a:r>
            <a:r>
              <a:rPr lang="en-US" sz="2400" dirty="0"/>
              <a:t> </a:t>
            </a:r>
            <a:r>
              <a:rPr lang="en-US" sz="2400" dirty="0" err="1"/>
              <a:t>prelucrarea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 </a:t>
            </a:r>
            <a:r>
              <a:rPr lang="en-US" sz="2400" dirty="0" err="1"/>
              <a:t>comunicate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momentul</a:t>
            </a:r>
            <a:r>
              <a:rPr lang="en-US" sz="2400" dirty="0"/>
              <a:t> </a:t>
            </a:r>
            <a:r>
              <a:rPr lang="en-US" sz="2400" dirty="0" err="1"/>
              <a:t>apelului</a:t>
            </a:r>
            <a:r>
              <a:rPr lang="en-US" sz="2400" dirty="0"/>
              <a:t>. </a:t>
            </a:r>
            <a:r>
              <a:rPr lang="en-US" sz="2400" dirty="0" err="1"/>
              <a:t>Limbajul</a:t>
            </a:r>
            <a:r>
              <a:rPr lang="en-US" sz="2400" dirty="0"/>
              <a:t> </a:t>
            </a:r>
            <a:r>
              <a:rPr lang="en-US" sz="2400" dirty="0" err="1"/>
              <a:t>conține</a:t>
            </a:r>
            <a:r>
              <a:rPr lang="en-US" sz="2400" dirty="0"/>
              <a:t> </a:t>
            </a:r>
            <a:r>
              <a:rPr lang="en-US" sz="2400" dirty="0" err="1"/>
              <a:t>procedurile</a:t>
            </a:r>
            <a:r>
              <a:rPr lang="en-US" sz="2400" dirty="0"/>
              <a:t> </a:t>
            </a:r>
            <a:r>
              <a:rPr lang="en-US" sz="2400" dirty="0" err="1"/>
              <a:t>predefinite</a:t>
            </a:r>
            <a:r>
              <a:rPr lang="en-US" sz="2400" dirty="0"/>
              <a:t> read, </a:t>
            </a:r>
            <a:r>
              <a:rPr lang="en-US" sz="2400" dirty="0" err="1"/>
              <a:t>readln,write</a:t>
            </a:r>
            <a:r>
              <a:rPr lang="en-US" sz="2400" dirty="0"/>
              <a:t>, </a:t>
            </a:r>
            <a:r>
              <a:rPr lang="en-US" sz="2400" dirty="0" err="1"/>
              <a:t>writeln</a:t>
            </a:r>
            <a:r>
              <a:rPr lang="en-US" sz="2400" dirty="0"/>
              <a:t> </a:t>
            </a:r>
            <a:r>
              <a:rPr lang="en-US" sz="2400" dirty="0" err="1"/>
              <a:t>ș.a</a:t>
            </a:r>
            <a:r>
              <a:rPr lang="en-US" sz="2400" dirty="0"/>
              <a:t>.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completare</a:t>
            </a:r>
            <a:r>
              <a:rPr lang="en-US" sz="2400" dirty="0"/>
              <a:t>, </a:t>
            </a:r>
            <a:r>
              <a:rPr lang="en-US" sz="2400" dirty="0" err="1"/>
              <a:t>programatorul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defini</a:t>
            </a:r>
            <a:r>
              <a:rPr lang="en-US" sz="2400" dirty="0"/>
              <a:t> </a:t>
            </a:r>
            <a:r>
              <a:rPr lang="en-US" sz="2400" dirty="0" err="1"/>
              <a:t>proceduri</a:t>
            </a:r>
            <a:r>
              <a:rPr lang="en-US" sz="2400" dirty="0"/>
              <a:t> </a:t>
            </a:r>
            <a:r>
              <a:rPr lang="en-US" sz="2400" dirty="0" err="1"/>
              <a:t>proprii</a:t>
            </a:r>
            <a:r>
              <a:rPr lang="en-US" sz="2400" dirty="0"/>
              <a:t>, care se </a:t>
            </a:r>
            <a:r>
              <a:rPr lang="en-US" sz="2400" dirty="0" err="1"/>
              <a:t>apelează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același</a:t>
            </a:r>
            <a:r>
              <a:rPr lang="en-US" sz="2400" dirty="0"/>
              <a:t> mod ca </a:t>
            </a:r>
            <a:r>
              <a:rPr lang="en-US" sz="2400" dirty="0" err="1"/>
              <a:t>procedurile-standart</a:t>
            </a:r>
            <a:r>
              <a:rPr lang="en-US" sz="2400" dirty="0"/>
              <a:t>.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urmare</a:t>
            </a:r>
            <a:r>
              <a:rPr lang="en-US" sz="2400" dirty="0"/>
              <a:t>, </a:t>
            </a:r>
            <a:r>
              <a:rPr lang="en-US" sz="2400" dirty="0" err="1"/>
              <a:t>conceptul</a:t>
            </a:r>
            <a:r>
              <a:rPr lang="en-US" sz="2400" dirty="0"/>
              <a:t> de </a:t>
            </a:r>
            <a:r>
              <a:rPr lang="en-US" sz="2400" dirty="0" err="1"/>
              <a:t>procedură</a:t>
            </a:r>
            <a:r>
              <a:rPr lang="en-US" sz="2400" dirty="0"/>
              <a:t> </a:t>
            </a:r>
            <a:r>
              <a:rPr lang="en-US" sz="2400" dirty="0" err="1"/>
              <a:t>extinde</a:t>
            </a:r>
            <a:r>
              <a:rPr lang="en-US" sz="2400" dirty="0"/>
              <a:t> </a:t>
            </a:r>
            <a:r>
              <a:rPr lang="en-US" sz="2400" dirty="0" err="1"/>
              <a:t>noțiunea</a:t>
            </a:r>
            <a:r>
              <a:rPr lang="en-US" sz="2400" dirty="0"/>
              <a:t> de </a:t>
            </a:r>
            <a:r>
              <a:rPr lang="en-US" sz="2400" dirty="0" err="1"/>
              <a:t>instrucțiune</a:t>
            </a:r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6174" y="823783"/>
            <a:ext cx="6499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Ce </a:t>
            </a:r>
            <a:r>
              <a:rPr lang="en-US" sz="4000" b="1" dirty="0" err="1" smtClean="0"/>
              <a:t>reprezinta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procedurile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774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65134"/>
            <a:ext cx="6096000" cy="127806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899"/>
            <a:ext cx="12192000" cy="10492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Forma </a:t>
            </a:r>
            <a:r>
              <a:rPr lang="en-US" b="1" dirty="0" err="1"/>
              <a:t>generală</a:t>
            </a:r>
            <a:r>
              <a:rPr lang="en-US" b="1" dirty="0"/>
              <a:t> a </a:t>
            </a:r>
            <a:r>
              <a:rPr lang="en-US" b="1" dirty="0" err="1"/>
              <a:t>textului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 smtClean="0"/>
              <a:t>declaraţii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procedură</a:t>
            </a:r>
            <a:r>
              <a:rPr lang="en-US" b="1" dirty="0"/>
              <a:t> </a:t>
            </a:r>
            <a:r>
              <a:rPr lang="en-US" b="1" dirty="0" err="1" smtClean="0"/>
              <a:t>este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2743200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antetul</a:t>
            </a:r>
            <a:r>
              <a:rPr lang="en-US" dirty="0"/>
              <a:t> </a:t>
            </a:r>
            <a:r>
              <a:rPr lang="en-US" dirty="0" err="1"/>
              <a:t>procedurii</a:t>
            </a:r>
            <a:r>
              <a:rPr lang="en-US" dirty="0"/>
              <a:t> </a:t>
            </a:r>
            <a:r>
              <a:rPr lang="en-US" dirty="0" err="1"/>
              <a:t>apar</a:t>
            </a:r>
            <a:r>
              <a:rPr lang="en-US" dirty="0"/>
              <a:t>: p — numele </a:t>
            </a:r>
            <a:r>
              <a:rPr lang="en-US" dirty="0" err="1"/>
              <a:t>procedurii</a:t>
            </a:r>
            <a:r>
              <a:rPr lang="en-US" dirty="0"/>
              <a:t>; x1, x2, ..., </a:t>
            </a:r>
            <a:r>
              <a:rPr lang="en-US" dirty="0" err="1"/>
              <a:t>xn</a:t>
            </a:r>
            <a:r>
              <a:rPr lang="en-US" dirty="0"/>
              <a:t> —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opţională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;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corpul</a:t>
            </a:r>
            <a:r>
              <a:rPr lang="en-US" dirty="0"/>
              <a:t> </a:t>
            </a:r>
            <a:r>
              <a:rPr lang="en-US" dirty="0" err="1"/>
              <a:t>procedurii</a:t>
            </a:r>
            <a:r>
              <a:rPr lang="en-US" dirty="0"/>
              <a:t> </a:t>
            </a:r>
            <a:r>
              <a:rPr lang="en-US" dirty="0" err="1"/>
              <a:t>sînt</a:t>
            </a:r>
            <a:r>
              <a:rPr lang="en-US" dirty="0"/>
              <a:t> </a:t>
            </a:r>
            <a:r>
              <a:rPr lang="en-US" dirty="0" err="1"/>
              <a:t>incluse</a:t>
            </a:r>
            <a:r>
              <a:rPr lang="en-US" dirty="0"/>
              <a:t>: D — </a:t>
            </a:r>
            <a:r>
              <a:rPr lang="en-US" dirty="0" err="1"/>
              <a:t>declaraţiile</a:t>
            </a:r>
            <a:r>
              <a:rPr lang="en-US" dirty="0"/>
              <a:t> locale (</a:t>
            </a:r>
            <a:r>
              <a:rPr lang="en-US" dirty="0" err="1"/>
              <a:t>opţionale</a:t>
            </a:r>
            <a:r>
              <a:rPr lang="en-US" dirty="0"/>
              <a:t>) </a:t>
            </a:r>
            <a:r>
              <a:rPr lang="en-US" dirty="0" err="1"/>
              <a:t>grupate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aceleaşi</a:t>
            </a:r>
            <a:r>
              <a:rPr lang="en-US" dirty="0"/>
              <a:t> </a:t>
            </a:r>
            <a:r>
              <a:rPr lang="en-US" dirty="0" err="1"/>
              <a:t>reguli</a:t>
            </a:r>
            <a:r>
              <a:rPr lang="en-US" dirty="0"/>
              <a:t> ca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funcţiilor</a:t>
            </a:r>
            <a:r>
              <a:rPr lang="en-US" dirty="0"/>
              <a:t>;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begin ... end — </a:t>
            </a:r>
            <a:r>
              <a:rPr lang="en-US" dirty="0" err="1"/>
              <a:t>instrucţiune</a:t>
            </a:r>
            <a:r>
              <a:rPr lang="en-US" dirty="0"/>
              <a:t> </a:t>
            </a:r>
            <a:r>
              <a:rPr lang="en-US" dirty="0" err="1"/>
              <a:t>compusă</a:t>
            </a:r>
            <a:r>
              <a:rPr lang="en-US" dirty="0"/>
              <a:t>; </a:t>
            </a:r>
            <a:r>
              <a:rPr lang="en-US" dirty="0" err="1"/>
              <a:t>ea</a:t>
            </a:r>
            <a:r>
              <a:rPr lang="en-US" dirty="0"/>
              <a:t> nu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en-US" dirty="0" err="1"/>
              <a:t>vreo</a:t>
            </a:r>
            <a:r>
              <a:rPr lang="en-US" dirty="0"/>
              <a:t> </a:t>
            </a:r>
            <a:r>
              <a:rPr lang="en-US" dirty="0" err="1"/>
              <a:t>atribuire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numelui</a:t>
            </a:r>
            <a:r>
              <a:rPr lang="en-US" dirty="0"/>
              <a:t> </a:t>
            </a:r>
            <a:r>
              <a:rPr lang="en-US" dirty="0" err="1"/>
              <a:t>procedurii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47745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întoarcă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prin</a:t>
            </a:r>
            <a:r>
              <a:rPr lang="en-US" dirty="0"/>
              <a:t> numele </a:t>
            </a:r>
            <a:r>
              <a:rPr lang="en-US" dirty="0" err="1"/>
              <a:t>ei</a:t>
            </a:r>
            <a:r>
              <a:rPr lang="en-US" dirty="0"/>
              <a:t>, ci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desemnate</a:t>
            </a:r>
            <a:r>
              <a:rPr lang="en-US" dirty="0"/>
              <a:t> special (cu </a:t>
            </a:r>
            <a:r>
              <a:rPr lang="en-US" dirty="0" err="1"/>
              <a:t>preﬁ</a:t>
            </a:r>
            <a:r>
              <a:rPr lang="en-US" dirty="0"/>
              <a:t> </a:t>
            </a:r>
            <a:r>
              <a:rPr lang="en-US" dirty="0" err="1"/>
              <a:t>xul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formali</a:t>
            </a:r>
            <a:r>
              <a:rPr lang="en-US" dirty="0"/>
              <a:t>. </a:t>
            </a:r>
            <a:r>
              <a:rPr lang="en-US" dirty="0" err="1"/>
              <a:t>Parametrii</a:t>
            </a:r>
            <a:r>
              <a:rPr lang="en-US" dirty="0"/>
              <a:t> din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introduşi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declaraţii</a:t>
            </a:r>
            <a:r>
              <a:rPr lang="en-US" dirty="0"/>
              <a:t> de forma</a:t>
            </a:r>
          </a:p>
        </p:txBody>
      </p:sp>
    </p:spTree>
    <p:extLst>
      <p:ext uri="{BB962C8B-B14F-4D97-AF65-F5344CB8AC3E}">
        <p14:creationId xmlns:p14="http://schemas.microsoft.com/office/powerpoint/2010/main" val="23721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93124"/>
            <a:ext cx="12191999" cy="889688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Exemplu</a:t>
            </a:r>
            <a:r>
              <a:rPr lang="en-US" dirty="0" smtClean="0"/>
              <a:t> de program in care se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procedura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97" y="1482812"/>
            <a:ext cx="5448206" cy="4641617"/>
          </a:xfrm>
        </p:spPr>
      </p:pic>
    </p:spTree>
    <p:extLst>
      <p:ext uri="{BB962C8B-B14F-4D97-AF65-F5344CB8AC3E}">
        <p14:creationId xmlns:p14="http://schemas.microsoft.com/office/powerpoint/2010/main" val="3753371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216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proceduri</vt:lpstr>
      <vt:lpstr>obiective</vt:lpstr>
      <vt:lpstr>sCopul</vt:lpstr>
      <vt:lpstr>PowerPoint Presentation</vt:lpstr>
      <vt:lpstr>Forma generală a textului unei declaraţii de procedură este</vt:lpstr>
      <vt:lpstr>Exemplu de program in care se foloseste procedura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2018-11-12T17:42:50Z</dcterms:created>
  <dcterms:modified xsi:type="dcterms:W3CDTF">2018-11-12T18:53:14Z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