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FF9900"/>
          </p15:clr>
        </p15:guide>
        <p15:guide id="2" pos="2880">
          <p15:clr>
            <a:srgbClr val="FF99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D002B1-3AF9-4DA8-AAFC-CF2F4AD818C1}">
  <a:tblStyle styleId="{EAD002B1-3AF9-4DA8-AAFC-CF2F4AD81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ef5647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ef5647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0726b52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0726b52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0726b52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20726b52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4ef5647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4ef5647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4ef56475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4ef5647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Cars are constantly evolving</a:t>
            </a:r>
            <a:endParaRPr sz="1500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High projected yearly death rate</a:t>
            </a:r>
            <a:endParaRPr sz="1500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High projected yearly injury rate</a:t>
            </a:r>
            <a:endParaRPr sz="1500">
              <a:solidFill>
                <a:srgbClr val="31394D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31394D"/>
                </a:solidFill>
                <a:latin typeface="Merriweather"/>
                <a:ea typeface="Merriweather"/>
                <a:cs typeface="Merriweather"/>
                <a:sym typeface="Merriweather"/>
              </a:rPr>
              <a:t>The Unknown/Uncontrollable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0726b52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0726b52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0726b52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0726b52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0726b52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0726b52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0726b52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0726b52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Severity of Traffic Accidents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Valdes &amp; Kyle Riley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56963">
            <a:off x="2086575" y="2157801"/>
            <a:ext cx="3527995" cy="11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323800" y="1460625"/>
            <a:ext cx="4468200" cy="19302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rgbClr val="205493"/>
                </a:solidFill>
              </a:rPr>
              <a:t>Results</a:t>
            </a:r>
            <a:endParaRPr sz="8200">
              <a:solidFill>
                <a:srgbClr val="205493"/>
              </a:solidFill>
            </a:endParaRPr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0" y="0"/>
            <a:ext cx="2323800" cy="9639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5493"/>
                </a:solidFill>
              </a:rPr>
              <a:t>Regression</a:t>
            </a:r>
            <a:endParaRPr sz="2400">
              <a:solidFill>
                <a:srgbClr val="205493"/>
              </a:solidFill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6792000" y="4179600"/>
            <a:ext cx="2323800" cy="9639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5493"/>
                </a:solidFill>
              </a:rPr>
              <a:t>Classification</a:t>
            </a:r>
            <a:endParaRPr sz="2400">
              <a:solidFill>
                <a:srgbClr val="20549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grpSp>
        <p:nvGrpSpPr>
          <p:cNvPr id="158" name="Google Shape;158;p23"/>
          <p:cNvGrpSpPr/>
          <p:nvPr/>
        </p:nvGrpSpPr>
        <p:grpSpPr>
          <a:xfrm>
            <a:off x="1355884" y="2870350"/>
            <a:ext cx="6432230" cy="400200"/>
            <a:chOff x="187800" y="1398025"/>
            <a:chExt cx="5602500" cy="400200"/>
          </a:xfrm>
        </p:grpSpPr>
        <p:sp>
          <p:nvSpPr>
            <p:cNvPr id="159" name="Google Shape;159;p23"/>
            <p:cNvSpPr txBox="1"/>
            <p:nvPr/>
          </p:nvSpPr>
          <p:spPr>
            <a:xfrm>
              <a:off x="187800" y="1398025"/>
              <a:ext cx="1867500" cy="4002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Linear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3922800" y="1398025"/>
              <a:ext cx="1867500" cy="4002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erriweather"/>
                  <a:ea typeface="Merriweather"/>
                  <a:cs typeface="Merriweather"/>
                  <a:sym typeface="Merriweather"/>
                </a:rPr>
                <a:t>Logistic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aphicFrame>
        <p:nvGraphicFramePr>
          <p:cNvPr id="161" name="Google Shape;161;p23"/>
          <p:cNvGraphicFramePr/>
          <p:nvPr/>
        </p:nvGraphicFramePr>
        <p:xfrm>
          <a:off x="423025" y="32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1508500"/>
                <a:gridCol w="1187000"/>
                <a:gridCol w="1347750"/>
              </a:tblGrid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0.3041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3"/>
          <p:cNvGraphicFramePr/>
          <p:nvPr/>
        </p:nvGraphicFramePr>
        <p:xfrm>
          <a:off x="4716700" y="32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1574650"/>
                <a:gridCol w="1120850"/>
                <a:gridCol w="1347750"/>
              </a:tblGrid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Simple(Poisson)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Downsampling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0.2975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21072" y="1397725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Tree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276600" y="1397725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Boosting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221077" y="3241425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KNN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276586" y="3194150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Random Forest</a:t>
            </a:r>
            <a:endParaRPr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332134" y="1397725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LDA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255900" y="3241425"/>
            <a:ext cx="21441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Support Vector Machine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221075" y="17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0.7445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0.3998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4"/>
          <p:cNvGraphicFramePr/>
          <p:nvPr/>
        </p:nvGraphicFramePr>
        <p:xfrm>
          <a:off x="3026700" y="18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RMSE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0.8949589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1.188997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4"/>
          <p:cNvGraphicFramePr/>
          <p:nvPr/>
        </p:nvGraphicFramePr>
        <p:xfrm>
          <a:off x="6082225" y="18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0.743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0.5255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4"/>
          <p:cNvGraphicFramePr/>
          <p:nvPr/>
        </p:nvGraphicFramePr>
        <p:xfrm>
          <a:off x="144875" y="37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r>
                        <a:rPr lang="en" sz="900"/>
                        <a:t>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0.7396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0.4834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24"/>
          <p:cNvGraphicFramePr/>
          <p:nvPr/>
        </p:nvGraphicFramePr>
        <p:xfrm>
          <a:off x="2950500" y="37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r>
                        <a:rPr lang="en" sz="900"/>
                        <a:t>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0.5763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24"/>
          <p:cNvGraphicFramePr/>
          <p:nvPr/>
        </p:nvGraphicFramePr>
        <p:xfrm>
          <a:off x="6006025" y="37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{EAD002B1-3AF9-4DA8-AAFC-CF2F4AD818C1}</a:tableStyleId>
              </a:tblPr>
              <a:tblGrid>
                <a:gridCol w="986400"/>
                <a:gridCol w="776175"/>
                <a:gridCol w="881300"/>
              </a:tblGrid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Size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Accuracy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0.7616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Downsampling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0.4836</a:t>
                      </a:r>
                      <a:endParaRPr sz="5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292075" y="1317300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Future Work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Overall Work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Method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92075" y="2272500"/>
            <a:ext cx="37065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4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"/>
              <a:buChar char="●"/>
            </a:pPr>
            <a:r>
              <a:rPr b="1"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Goals</a:t>
            </a:r>
            <a:endParaRPr b="1" sz="2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erriweather"/>
              <a:buChar char="●"/>
            </a:pPr>
            <a:r>
              <a:rPr b="1"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Why study car accidents?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Khaled Assi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Traffic Crash Severity Prediction—A Synergy by Hybrid Principal Component Analysis and Machine Learning Models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89450" y="1262875"/>
            <a:ext cx="24945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Zekun Yang, Wenping Zhang, Juan Feng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3396775" y="1850300"/>
            <a:ext cx="23568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Predicting multiple types of traffic accident severity with explanations: A multi-task deep learning framework</a:t>
            </a:r>
            <a:endParaRPr sz="1500">
              <a:solidFill>
                <a:srgbClr val="5050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272475" y="1262875"/>
            <a:ext cx="24945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Daniel Santos, José Saias, Paulo Quaresma, Vítor Beires Nogueira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Merriweather"/>
                <a:ea typeface="Merriweather"/>
                <a:cs typeface="Merriweather"/>
                <a:sym typeface="Merriweather"/>
              </a:rPr>
              <a:t>Machine Learning Approaches to Traffic Accident Analysis and Hotspot Prediction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539725"/>
            <a:ext cx="2369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 rot="-925981">
            <a:off x="1775748" y="1665940"/>
            <a:ext cx="4600649" cy="1515535"/>
            <a:chOff x="3476450" y="306625"/>
            <a:chExt cx="4600850" cy="1515601"/>
          </a:xfrm>
        </p:grpSpPr>
        <p:sp>
          <p:nvSpPr>
            <p:cNvPr id="99" name="Google Shape;99;p16"/>
            <p:cNvSpPr/>
            <p:nvPr/>
          </p:nvSpPr>
          <p:spPr>
            <a:xfrm>
              <a:off x="5007875" y="388075"/>
              <a:ext cx="1391400" cy="1352700"/>
            </a:xfrm>
            <a:prstGeom prst="mathPlus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6"/>
            <p:cNvGrpSpPr/>
            <p:nvPr/>
          </p:nvGrpSpPr>
          <p:grpSpPr>
            <a:xfrm>
              <a:off x="3476450" y="306625"/>
              <a:ext cx="1172450" cy="1515601"/>
              <a:chOff x="3476450" y="306625"/>
              <a:chExt cx="1172450" cy="1515601"/>
            </a:xfrm>
          </p:grpSpPr>
          <p:pic>
            <p:nvPicPr>
              <p:cNvPr id="101" name="Google Shape;10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76450" y="306625"/>
                <a:ext cx="1172450" cy="15156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16"/>
              <p:cNvSpPr txBox="1"/>
              <p:nvPr/>
            </p:nvSpPr>
            <p:spPr>
              <a:xfrm>
                <a:off x="3727100" y="902875"/>
                <a:ext cx="8514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latin typeface="Merriweather"/>
                    <a:ea typeface="Merriweather"/>
                    <a:cs typeface="Merriweather"/>
                    <a:sym typeface="Merriweather"/>
                  </a:rPr>
                  <a:t>Collisions</a:t>
                </a:r>
                <a:endParaRPr b="1" sz="900"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  <p:grpSp>
          <p:nvGrpSpPr>
            <p:cNvPr id="103" name="Google Shape;103;p16"/>
            <p:cNvGrpSpPr/>
            <p:nvPr/>
          </p:nvGrpSpPr>
          <p:grpSpPr>
            <a:xfrm>
              <a:off x="6904850" y="306625"/>
              <a:ext cx="1172450" cy="1515601"/>
              <a:chOff x="6904850" y="306625"/>
              <a:chExt cx="1172450" cy="1515601"/>
            </a:xfrm>
          </p:grpSpPr>
          <p:pic>
            <p:nvPicPr>
              <p:cNvPr id="104" name="Google Shape;104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04850" y="306625"/>
                <a:ext cx="1172450" cy="15156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6"/>
              <p:cNvSpPr txBox="1"/>
              <p:nvPr/>
            </p:nvSpPr>
            <p:spPr>
              <a:xfrm>
                <a:off x="7184250" y="910525"/>
                <a:ext cx="851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Merriweather"/>
                    <a:ea typeface="Merriweather"/>
                    <a:cs typeface="Merriweather"/>
                    <a:sym typeface="Merriweather"/>
                  </a:rPr>
                  <a:t>Weather</a:t>
                </a:r>
                <a:endParaRPr b="1" sz="1000">
                  <a:latin typeface="Merriweather"/>
                  <a:ea typeface="Merriweather"/>
                  <a:cs typeface="Merriweather"/>
                  <a:sym typeface="Merriweather"/>
                </a:endParaRPr>
              </a:p>
            </p:txBody>
          </p:sp>
        </p:grpSp>
      </p:grpSp>
      <p:grpSp>
        <p:nvGrpSpPr>
          <p:cNvPr id="106" name="Google Shape;106;p16"/>
          <p:cNvGrpSpPr/>
          <p:nvPr/>
        </p:nvGrpSpPr>
        <p:grpSpPr>
          <a:xfrm>
            <a:off x="3985775" y="3474175"/>
            <a:ext cx="1172450" cy="1515601"/>
            <a:chOff x="3476450" y="306625"/>
            <a:chExt cx="1172450" cy="1515601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76450" y="306625"/>
              <a:ext cx="1172450" cy="1515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6"/>
            <p:cNvSpPr txBox="1"/>
            <p:nvPr/>
          </p:nvSpPr>
          <p:spPr>
            <a:xfrm>
              <a:off x="3727100" y="692675"/>
              <a:ext cx="851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Merriweather"/>
                  <a:ea typeface="Merriweather"/>
                  <a:cs typeface="Merriweather"/>
                  <a:sym typeface="Merriweather"/>
                </a:rPr>
                <a:t>Processed</a:t>
              </a:r>
              <a:endParaRPr b="1" sz="1000"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Merriweather"/>
                  <a:ea typeface="Merriweather"/>
                  <a:cs typeface="Merriweather"/>
                  <a:sym typeface="Merriweather"/>
                </a:rPr>
                <a:t>Data</a:t>
              </a:r>
              <a:endParaRPr b="1" sz="1000"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64275" y="2211850"/>
            <a:ext cx="4045200" cy="7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4879025" y="125200"/>
            <a:ext cx="3954000" cy="49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Motor Vehicle Crashes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Weather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8"/>
          <p:cNvGrpSpPr/>
          <p:nvPr/>
        </p:nvGrpSpPr>
        <p:grpSpPr>
          <a:xfrm>
            <a:off x="229525" y="1546225"/>
            <a:ext cx="8670000" cy="2869200"/>
            <a:chOff x="229525" y="1335425"/>
            <a:chExt cx="8670000" cy="2869200"/>
          </a:xfrm>
        </p:grpSpPr>
        <p:sp>
          <p:nvSpPr>
            <p:cNvPr id="120" name="Google Shape;120;p18"/>
            <p:cNvSpPr/>
            <p:nvPr/>
          </p:nvSpPr>
          <p:spPr>
            <a:xfrm>
              <a:off x="229525" y="1335425"/>
              <a:ext cx="8670000" cy="1512900"/>
            </a:xfrm>
            <a:prstGeom prst="rect">
              <a:avLst/>
            </a:prstGeom>
            <a:solidFill>
              <a:schemeClr val="lt1"/>
            </a:solidFill>
            <a:ln cap="flat" cmpd="sng" w="1143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" name="Google Shape;121;p18"/>
            <p:cNvCxnSpPr>
              <a:stCxn id="120" idx="2"/>
            </p:cNvCxnSpPr>
            <p:nvPr/>
          </p:nvCxnSpPr>
          <p:spPr>
            <a:xfrm flipH="1">
              <a:off x="4559125" y="2848325"/>
              <a:ext cx="5400" cy="13563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25" y="2023250"/>
            <a:ext cx="29466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Missing </a:t>
            </a: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values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Remove Unnecessary Columns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Necessary Columns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Merge with person dataset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289075" y="1549850"/>
            <a:ext cx="40452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Collisions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4832425" y="1549850"/>
            <a:ext cx="39999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Weather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832425" y="2023250"/>
            <a:ext cx="382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erriweather"/>
              <a:buChar char="●"/>
            </a:pPr>
            <a:r>
              <a:rPr lang="en" sz="1300">
                <a:latin typeface="Merriweather"/>
                <a:ea typeface="Merriweather"/>
                <a:cs typeface="Merriweather"/>
                <a:sym typeface="Merriweather"/>
              </a:rPr>
              <a:t>Remove Unnecessary Columns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3554575" y="4415425"/>
            <a:ext cx="2019900" cy="5496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Merge 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25" y="2227500"/>
            <a:ext cx="37065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642900" y="114750"/>
            <a:ext cx="4158900" cy="49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Regression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Classification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82300" y="2263975"/>
            <a:ext cx="37065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649500" y="135625"/>
            <a:ext cx="3954000" cy="4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Linear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Logistic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 rot="-359">
            <a:off x="707888" y="2263985"/>
            <a:ext cx="2873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649500" y="135625"/>
            <a:ext cx="3954000" cy="4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Tree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Random Forest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Boosting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KNN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LDA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erriweather"/>
              <a:buChar char="●"/>
            </a:pPr>
            <a:r>
              <a:rPr lang="en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 vector classifier</a:t>
            </a:r>
            <a:endParaRPr sz="2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