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7CB35E-9899-43CA-9CC9-23CD9E8533F5}">
  <a:tblStyle styleId="{4B7CB35E-9899-43CA-9CC9-23CD9E8533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462c62fd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462c62fd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were two phases for the simulation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First, testing the code. This was to see if the result is consistent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phase was obtaining results of fitness function for the difference and ratio between amorphous and crystalline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683c6c62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683c6c62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difference fitness function you can see that all the spectra are identical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means that our results are consistent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same happens with the Ratio fitness function , where we are also able to obtain the same spectra for the same amount of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means that our results are once again consistent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683c6c62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683c6c62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chart we can see how increasing the number of layers increases the difference in absorption between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Amorphous and Crystalline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you can see, there is a visible difference between having 2 layers and 7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graph I present the most optimum result, with 0.65 difference in absorption.</a:t>
            </a:r>
            <a:br>
              <a:rPr lang="en"/>
            </a:br>
            <a:r>
              <a:rPr lang="en"/>
              <a:t>This was obtained with 1500000 trials for 2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the way this are preliminary results because most likely the optimization algorithm has not converged for structures with large number of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this preliminary result mean?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way, that the result saw a transition from 20% to 80%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683c6c62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683c6c62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chart demonstrates the increase in ratio between absorption of </a:t>
            </a:r>
            <a:r>
              <a:rPr lang="en"/>
              <a:t>crystalline</a:t>
            </a:r>
            <a:r>
              <a:rPr lang="en"/>
              <a:t> and amorphous structures resulted by increasing the number of layers.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the most optimum</a:t>
            </a:r>
            <a:r>
              <a:rPr lang="en"/>
              <a:t> result produced by the ratio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maximum ratio obtained was 6.64 which meant that the absorption for our crystalline structure was 6 times bigger than the absorption of our amorphous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 the combination had the maximum difference of 0.66 which is the highest absorption difference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83c6c62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83c6c62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fact that these are preliminary results, we still need to run more simulations as a way to obtain the highest difference in absorption between the two structures as a way to obtain the best combination of materials and thicknesses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9b42076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9b42076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9b4207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9b4207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Have you guys ever wonder how privacy glass works?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Well it all boils down to the idea of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switching the transparency of the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material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from transparent to opaque when you apply an electrical voltage across them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And the most common material for privacy glass is PDLC(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Polymer dispersed liquid crystals)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 how does all this stuff that I just mentioned related to optimizing multilayer structures?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Well the simple answer is that on our research we try to come up with combinations of multiple phase change material as a away to obtain the biggest difference in absorption</a:t>
            </a:r>
            <a:r>
              <a:rPr lang="en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Why are looking difference?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Well as seen in the clip from the privacy glass, the material is able to change its absorption from probably 20% to 100% which means there was an 80% difference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phase change material that we are mostly testing is GST(germanium-antimony-tellurium)</a:t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9b4207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9b4207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ground </a:t>
            </a:r>
            <a:r>
              <a:rPr lang="en"/>
              <a:t>work that has been done in this project was done by graduates students of Dr. Veronis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created a program which is able to not only find the most optimal thickness but also the optimal combination of material and thickness to obtain near-perfect absorption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was done due via a hybrid optimization algorithm coupled with the transfer matrix method to optimize material composition and the layer thicknesses of the aperiodic multilayer structures.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innovation led to the previous REU student to expand this application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worked on optimizing  the absorption ratio in multilayer structures when GST switches between its crystalline and amorphous phases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I came in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f9b42076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f9b42076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first step in this project was simply being able to run the original code in the HPC computer and seeing if my results </a:t>
            </a:r>
            <a:r>
              <a:rPr lang="en"/>
              <a:t>match the work of previous students.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 I created a method to obtain two optimized results for both scenarios, a crystalline state or an amorphous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Then I had to implement a fitness function which would obtain the maximum of the difference between the absorption of the crystalline state and the amorphous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Finally my last step was to run as many simulations as possible to see a pattern and test the accuracy of our data in place of the physical experiments that we would do.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9b42076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f9b42076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latest simulation of a 5 multi-layer </a:t>
            </a:r>
            <a:r>
              <a:rPr lang="en"/>
              <a:t>structure </a:t>
            </a:r>
            <a:r>
              <a:rPr b="1" lang="en">
                <a:solidFill>
                  <a:schemeClr val="dk1"/>
                </a:solidFill>
              </a:rPr>
              <a:t>Click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the simulation of the original paper with a  5 multilayer structure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you can see the spectrums are the same </a:t>
            </a:r>
            <a:r>
              <a:rPr b="1" lang="en">
                <a:solidFill>
                  <a:srgbClr val="31394D"/>
                </a:solidFill>
              </a:rPr>
              <a:t>Click</a:t>
            </a:r>
            <a:endParaRPr b="1">
              <a:solidFill>
                <a:srgbClr val="3139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observe that the material composition and the layer thicknesses are the same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462c62f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462c62f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finish the previous work, I</a:t>
            </a:r>
            <a:r>
              <a:rPr lang="en"/>
              <a:t> created a function that converts all multi-layer structure with GST of any type into either only-amorphous or only-crystalline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 devised a fitness function to observe how well each multilayer structure performs based on their difference in the ratio of absorption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462c62f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462c62f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strategy to convert multi-layer structures with GST of any type into either only-amorphous or only-crystalline ones is by swapping all gst </a:t>
            </a:r>
            <a:r>
              <a:rPr lang="en"/>
              <a:t>crystalline</a:t>
            </a:r>
            <a:r>
              <a:rPr lang="en"/>
              <a:t> layers with gst amorphous layers or vice-versa </a:t>
            </a:r>
            <a:r>
              <a:rPr b="1" lang="en">
                <a:solidFill>
                  <a:srgbClr val="31394D"/>
                </a:solidFill>
              </a:rPr>
              <a:t>Click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in the code, we first find the material id of gst amorphous, and then we iterate through the layers switching those layers that had crystalline with amorphous </a:t>
            </a:r>
            <a:r>
              <a:rPr b="1" lang="en">
                <a:solidFill>
                  <a:srgbClr val="31394D"/>
                </a:solidFill>
              </a:rPr>
              <a:t>Click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works in the same manner when switching from amorphous to crystalline </a:t>
            </a:r>
            <a:r>
              <a:rPr b="1" lang="en">
                <a:solidFill>
                  <a:srgbClr val="31394D"/>
                </a:solidFill>
              </a:rPr>
              <a:t>Click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62c62f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462c62f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in this code, we first convert our original multi-layer structure into two new multi-layers structures constituting of either only-amorphous or only-crystalline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simulate each of those new layers that we created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saw from the previous slide, this is the result of the simple conversion of our current multi-layer structure to two different multi-layer structure made of either only-amorphous or only-crystalline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 have to simulate each of those new multi-layer structures created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simulation uses a fitness function that iterates through all the specified </a:t>
            </a:r>
            <a:r>
              <a:rPr lang="en"/>
              <a:t>wavelength</a:t>
            </a:r>
            <a:r>
              <a:rPr lang="en"/>
              <a:t> finding the </a:t>
            </a:r>
            <a:r>
              <a:rPr lang="en"/>
              <a:t>maximum</a:t>
            </a:r>
            <a:r>
              <a:rPr lang="en"/>
              <a:t> </a:t>
            </a:r>
            <a:r>
              <a:rPr lang="en"/>
              <a:t>absolute</a:t>
            </a:r>
            <a:r>
              <a:rPr lang="en"/>
              <a:t> difference of absorption between the two phases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way, 500 is an arbitrary value for optimizing result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83c6c62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83c6c62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fitness function is similar to the </a:t>
            </a:r>
            <a:r>
              <a:rPr lang="en">
                <a:solidFill>
                  <a:schemeClr val="dk1"/>
                </a:solidFill>
              </a:rPr>
              <a:t>previous</a:t>
            </a:r>
            <a:r>
              <a:rPr lang="en">
                <a:solidFill>
                  <a:schemeClr val="dk1"/>
                </a:solidFill>
              </a:rPr>
              <a:t> one except that we are looking for the ratio of absorption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specifically we are looking for the </a:t>
            </a:r>
            <a:r>
              <a:rPr lang="en"/>
              <a:t>maximum ratio of the absorption of crystalline over the absorption of amorphous across all the wavelengths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0" y="0"/>
            <a:ext cx="86721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Optimized Multilayer </a:t>
            </a:r>
            <a:endParaRPr sz="5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Structures with </a:t>
            </a:r>
            <a:endParaRPr sz="5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Phase Change</a:t>
            </a:r>
            <a:endParaRPr sz="5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40"/>
              <a:t>Materials</a:t>
            </a:r>
            <a:endParaRPr sz="504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3196075"/>
            <a:ext cx="24648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Aaron Valdes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James Morris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Mentor: Dr. Veronis</a:t>
            </a:r>
            <a:endParaRPr sz="1400"/>
          </a:p>
        </p:txBody>
      </p:sp>
      <p:cxnSp>
        <p:nvCxnSpPr>
          <p:cNvPr id="66" name="Google Shape;66;p13"/>
          <p:cNvCxnSpPr/>
          <p:nvPr/>
        </p:nvCxnSpPr>
        <p:spPr>
          <a:xfrm>
            <a:off x="5109500" y="1654075"/>
            <a:ext cx="872400" cy="1042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>
            <a:off x="5506100" y="2696275"/>
            <a:ext cx="475800" cy="24699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6004525" y="2662375"/>
            <a:ext cx="3138300" cy="430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231" name="Google Shape;231;p22"/>
          <p:cNvGraphicFramePr/>
          <p:nvPr/>
        </p:nvGraphicFramePr>
        <p:xfrm>
          <a:off x="-37" y="12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{4B7CB35E-9899-43CA-9CC9-23CD9E8533F5}</a:tableStyleId>
              </a:tblPr>
              <a:tblGrid>
                <a:gridCol w="4572000"/>
                <a:gridCol w="4572000"/>
              </a:tblGrid>
              <a:tr h="6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Testing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Relevant Result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-330200" lvl="0" marL="45720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600"/>
                        <a:buFont typeface="Merriweather"/>
                        <a:buChar char="●"/>
                      </a:pP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Are the results consistent?</a:t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erriweather"/>
                        <a:buChar char="●"/>
                      </a:pP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Difference Fitness Function</a:t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-330200" lvl="0" marL="45720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600"/>
                        <a:buFont typeface="Merriweather"/>
                        <a:buChar char="●"/>
                      </a:pP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 fitness Function</a:t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Are the results consistent</a:t>
            </a:r>
            <a:r>
              <a:rPr lang="en" sz="2100"/>
              <a:t>?</a:t>
            </a:r>
            <a:endParaRPr sz="2100"/>
          </a:p>
        </p:txBody>
      </p:sp>
      <p:sp>
        <p:nvSpPr>
          <p:cNvPr id="237" name="Google Shape;237;p23"/>
          <p:cNvSpPr txBox="1"/>
          <p:nvPr/>
        </p:nvSpPr>
        <p:spPr>
          <a:xfrm>
            <a:off x="3463350" y="1026700"/>
            <a:ext cx="143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latin typeface="Merriweather"/>
                <a:ea typeface="Merriweather"/>
                <a:cs typeface="Merriweather"/>
                <a:sym typeface="Merriweather"/>
              </a:rPr>
              <a:t>Yes</a:t>
            </a:r>
            <a:endParaRPr b="1" sz="5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4429300" y="3048650"/>
            <a:ext cx="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9" name="Google Shape;239;p23"/>
          <p:cNvGrpSpPr/>
          <p:nvPr/>
        </p:nvGrpSpPr>
        <p:grpSpPr>
          <a:xfrm>
            <a:off x="33226" y="-12"/>
            <a:ext cx="8974212" cy="3175073"/>
            <a:chOff x="84888" y="80075"/>
            <a:chExt cx="8974212" cy="3175073"/>
          </a:xfrm>
        </p:grpSpPr>
        <p:grpSp>
          <p:nvGrpSpPr>
            <p:cNvPr id="240" name="Google Shape;240;p23"/>
            <p:cNvGrpSpPr/>
            <p:nvPr/>
          </p:nvGrpSpPr>
          <p:grpSpPr>
            <a:xfrm>
              <a:off x="84888" y="495700"/>
              <a:ext cx="8974212" cy="2759448"/>
              <a:chOff x="48063" y="921900"/>
              <a:chExt cx="8974212" cy="2759448"/>
            </a:xfrm>
          </p:grpSpPr>
          <p:grpSp>
            <p:nvGrpSpPr>
              <p:cNvPr id="241" name="Google Shape;241;p23"/>
              <p:cNvGrpSpPr/>
              <p:nvPr/>
            </p:nvGrpSpPr>
            <p:grpSpPr>
              <a:xfrm>
                <a:off x="48075" y="921900"/>
                <a:ext cx="8974200" cy="2159150"/>
                <a:chOff x="0" y="449500"/>
                <a:chExt cx="8974200" cy="2159150"/>
              </a:xfrm>
            </p:grpSpPr>
            <p:pic>
              <p:nvPicPr>
                <p:cNvPr id="242" name="Google Shape;242;p2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0" y="495700"/>
                  <a:ext cx="2991400" cy="2112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3" name="Google Shape;243;p2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2991400" y="449500"/>
                  <a:ext cx="2991400" cy="21591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4" name="Google Shape;244;p23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982800" y="495700"/>
                  <a:ext cx="2991400" cy="21129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45" name="Google Shape;245;p23"/>
              <p:cNvSpPr txBox="1"/>
              <p:nvPr/>
            </p:nvSpPr>
            <p:spPr>
              <a:xfrm>
                <a:off x="48063" y="3081048"/>
                <a:ext cx="2895600" cy="6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Fig. 4 </a:t>
                </a:r>
                <a:r>
                  <a:rPr b="1" lang="en" sz="1300">
                    <a:latin typeface="Roboto"/>
                    <a:ea typeface="Roboto"/>
                    <a:cs typeface="Roboto"/>
                    <a:sym typeface="Roboto"/>
                  </a:rPr>
                  <a:t>- </a:t>
                </a: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Plot of absorption versus wavelength for 2 layer trial 1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6" name="Google Shape;246;p23"/>
              <p:cNvSpPr txBox="1"/>
              <p:nvPr/>
            </p:nvSpPr>
            <p:spPr>
              <a:xfrm>
                <a:off x="2914388" y="3081048"/>
                <a:ext cx="2895600" cy="6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Fig. 5 - </a:t>
                </a: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Fig. 1 - Plot of absorption versus wavelength for 2 layer trial 1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7" name="Google Shape;247;p23"/>
              <p:cNvSpPr txBox="1"/>
              <p:nvPr/>
            </p:nvSpPr>
            <p:spPr>
              <a:xfrm>
                <a:off x="6126663" y="3081048"/>
                <a:ext cx="2895600" cy="60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Roboto"/>
                    <a:ea typeface="Roboto"/>
                    <a:cs typeface="Roboto"/>
                    <a:sym typeface="Roboto"/>
                  </a:rPr>
                  <a:t>Fig. 6 - </a:t>
                </a: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Fig. 1 - Plot of absorption versus wavelength for 2 layer trial 1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48" name="Google Shape;248;p23"/>
            <p:cNvSpPr txBox="1"/>
            <p:nvPr/>
          </p:nvSpPr>
          <p:spPr>
            <a:xfrm>
              <a:off x="2968338" y="80075"/>
              <a:ext cx="320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latin typeface="Roboto"/>
                  <a:ea typeface="Roboto"/>
                  <a:cs typeface="Roboto"/>
                  <a:sym typeface="Roboto"/>
                </a:rPr>
                <a:t>Ratio Fitness Function</a:t>
              </a:r>
              <a:endParaRPr b="1" sz="17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23"/>
          <p:cNvGrpSpPr/>
          <p:nvPr/>
        </p:nvGrpSpPr>
        <p:grpSpPr>
          <a:xfrm>
            <a:off x="47275" y="49300"/>
            <a:ext cx="8946113" cy="3204648"/>
            <a:chOff x="47275" y="49300"/>
            <a:chExt cx="8946113" cy="3204648"/>
          </a:xfrm>
        </p:grpSpPr>
        <p:grpSp>
          <p:nvGrpSpPr>
            <p:cNvPr id="250" name="Google Shape;250;p23"/>
            <p:cNvGrpSpPr/>
            <p:nvPr/>
          </p:nvGrpSpPr>
          <p:grpSpPr>
            <a:xfrm>
              <a:off x="99363" y="49300"/>
              <a:ext cx="8894025" cy="3204648"/>
              <a:chOff x="99363" y="49300"/>
              <a:chExt cx="8894025" cy="3204648"/>
            </a:xfrm>
          </p:grpSpPr>
          <p:grpSp>
            <p:nvGrpSpPr>
              <p:cNvPr id="251" name="Google Shape;251;p23"/>
              <p:cNvGrpSpPr/>
              <p:nvPr/>
            </p:nvGrpSpPr>
            <p:grpSpPr>
              <a:xfrm>
                <a:off x="99363" y="2653648"/>
                <a:ext cx="8894025" cy="600300"/>
                <a:chOff x="99363" y="2653648"/>
                <a:chExt cx="8894025" cy="600300"/>
              </a:xfrm>
            </p:grpSpPr>
            <p:sp>
              <p:nvSpPr>
                <p:cNvPr id="252" name="Google Shape;252;p23"/>
                <p:cNvSpPr txBox="1"/>
                <p:nvPr/>
              </p:nvSpPr>
              <p:spPr>
                <a:xfrm>
                  <a:off x="99363" y="2653648"/>
                  <a:ext cx="2895600" cy="60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Roboto"/>
                      <a:ea typeface="Roboto"/>
                      <a:cs typeface="Roboto"/>
                      <a:sym typeface="Roboto"/>
                    </a:rPr>
                    <a:t>Fig. 1 - </a:t>
                  </a:r>
                  <a:r>
                    <a:rPr lang="en" sz="1300">
                      <a:latin typeface="Roboto"/>
                      <a:ea typeface="Roboto"/>
                      <a:cs typeface="Roboto"/>
                      <a:sym typeface="Roboto"/>
                    </a:rPr>
                    <a:t>Fig. 1 - Plot of absorption versus wavelength for 2 layer trial 1</a:t>
                  </a:r>
                  <a:endParaRPr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3" name="Google Shape;253;p23"/>
                <p:cNvSpPr txBox="1"/>
                <p:nvPr/>
              </p:nvSpPr>
              <p:spPr>
                <a:xfrm>
                  <a:off x="2971063" y="2653648"/>
                  <a:ext cx="2895600" cy="60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Roboto"/>
                      <a:ea typeface="Roboto"/>
                      <a:cs typeface="Roboto"/>
                      <a:sym typeface="Roboto"/>
                    </a:rPr>
                    <a:t>Fig. 1 - </a:t>
                  </a:r>
                  <a:r>
                    <a:rPr lang="en" sz="1300">
                      <a:latin typeface="Roboto"/>
                      <a:ea typeface="Roboto"/>
                      <a:cs typeface="Roboto"/>
                      <a:sym typeface="Roboto"/>
                    </a:rPr>
                    <a:t>Fig. 1 - Plot of absorption versus wavelength for 2 layer trial 2</a:t>
                  </a:r>
                  <a:endParaRPr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54" name="Google Shape;254;p23"/>
                <p:cNvSpPr txBox="1"/>
                <p:nvPr/>
              </p:nvSpPr>
              <p:spPr>
                <a:xfrm>
                  <a:off x="6097788" y="2653648"/>
                  <a:ext cx="2895600" cy="60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latin typeface="Roboto"/>
                      <a:ea typeface="Roboto"/>
                      <a:cs typeface="Roboto"/>
                      <a:sym typeface="Roboto"/>
                    </a:rPr>
                    <a:t>Fig. 1 - </a:t>
                  </a:r>
                  <a:r>
                    <a:rPr lang="en" sz="1300">
                      <a:latin typeface="Roboto"/>
                      <a:ea typeface="Roboto"/>
                      <a:cs typeface="Roboto"/>
                      <a:sym typeface="Roboto"/>
                    </a:rPr>
                    <a:t>Fig. 1 - Plot of absorption versus wavelength for 2 layer trial 3</a:t>
                  </a:r>
                  <a:endParaRPr b="1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255" name="Google Shape;255;p23"/>
              <p:cNvSpPr txBox="1"/>
              <p:nvPr/>
            </p:nvSpPr>
            <p:spPr>
              <a:xfrm>
                <a:off x="2942738" y="49300"/>
                <a:ext cx="320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700">
                    <a:latin typeface="Roboto"/>
                    <a:ea typeface="Roboto"/>
                    <a:cs typeface="Roboto"/>
                    <a:sym typeface="Roboto"/>
                  </a:rPr>
                  <a:t>Difference Fitness Function</a:t>
                </a:r>
                <a:endParaRPr b="1" sz="1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56" name="Google Shape;25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75" y="806450"/>
              <a:ext cx="2870200" cy="1913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66299" y="806452"/>
              <a:ext cx="2870200" cy="1913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03574" y="806452"/>
              <a:ext cx="2870200" cy="19134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Difference Fitness Function: Relevant Result</a:t>
            </a:r>
            <a:endParaRPr sz="1700"/>
          </a:p>
        </p:txBody>
      </p:sp>
      <p:pic>
        <p:nvPicPr>
          <p:cNvPr id="264" name="Google Shape;2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112776" cy="4056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24"/>
          <p:cNvGrpSpPr/>
          <p:nvPr/>
        </p:nvGrpSpPr>
        <p:grpSpPr>
          <a:xfrm>
            <a:off x="56550" y="506125"/>
            <a:ext cx="8153575" cy="357600"/>
            <a:chOff x="56550" y="506125"/>
            <a:chExt cx="8153575" cy="357600"/>
          </a:xfrm>
        </p:grpSpPr>
        <p:cxnSp>
          <p:nvCxnSpPr>
            <p:cNvPr id="266" name="Google Shape;266;p24"/>
            <p:cNvCxnSpPr/>
            <p:nvPr/>
          </p:nvCxnSpPr>
          <p:spPr>
            <a:xfrm>
              <a:off x="1096225" y="693975"/>
              <a:ext cx="711390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7" name="Google Shape;267;p24"/>
            <p:cNvSpPr/>
            <p:nvPr/>
          </p:nvSpPr>
          <p:spPr>
            <a:xfrm>
              <a:off x="56550" y="506125"/>
              <a:ext cx="1617900" cy="357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Difference of 0.65</a:t>
              </a:r>
              <a:endParaRPr sz="1200"/>
            </a:p>
          </p:txBody>
        </p:sp>
      </p:grpSp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13" y="1686902"/>
            <a:ext cx="8926175" cy="1769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436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/>
          <p:nvPr/>
        </p:nvSpPr>
        <p:spPr>
          <a:xfrm rot="-3106616">
            <a:off x="6700765" y="2693892"/>
            <a:ext cx="1026466" cy="4605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 rot="-3106508">
            <a:off x="7527197" y="271013"/>
            <a:ext cx="913455" cy="46056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Ratio</a:t>
            </a:r>
            <a:r>
              <a:rPr lang="en" sz="1700"/>
              <a:t> Fitness Function: Relevant Result</a:t>
            </a:r>
            <a:endParaRPr/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36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/>
          <p:nvPr/>
        </p:nvSpPr>
        <p:spPr>
          <a:xfrm>
            <a:off x="56550" y="506125"/>
            <a:ext cx="1617900" cy="3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Difference of 0.66</a:t>
            </a:r>
            <a:endParaRPr sz="1200"/>
          </a:p>
        </p:txBody>
      </p:sp>
      <p:sp>
        <p:nvSpPr>
          <p:cNvPr id="279" name="Google Shape;279;p25"/>
          <p:cNvSpPr/>
          <p:nvPr/>
        </p:nvSpPr>
        <p:spPr>
          <a:xfrm>
            <a:off x="56550" y="506125"/>
            <a:ext cx="1617900" cy="35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Ratio</a:t>
            </a:r>
            <a:r>
              <a:rPr lang="en" sz="1200"/>
              <a:t> of 6.64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19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erriweather"/>
              <a:buChar char="●"/>
            </a:pPr>
            <a:r>
              <a:rPr lang="en" sz="1800"/>
              <a:t>Preliminary Results</a:t>
            </a:r>
            <a:endParaRPr sz="1800"/>
          </a:p>
          <a:p>
            <a:pPr indent="-361950" lvl="0" marL="457200" rtl="0" algn="ctr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Font typeface="Merriweather"/>
              <a:buChar char="●"/>
            </a:pPr>
            <a:r>
              <a:rPr lang="en" sz="1800"/>
              <a:t>Run more simulations</a:t>
            </a:r>
            <a:endParaRPr sz="1800"/>
          </a:p>
        </p:txBody>
      </p:sp>
      <p:sp>
        <p:nvSpPr>
          <p:cNvPr id="285" name="Google Shape;285;p26"/>
          <p:cNvSpPr txBox="1"/>
          <p:nvPr>
            <p:ph type="title"/>
          </p:nvPr>
        </p:nvSpPr>
        <p:spPr>
          <a:xfrm>
            <a:off x="359575" y="2254050"/>
            <a:ext cx="370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91" name="Google Shape;291;p27"/>
          <p:cNvSpPr txBox="1"/>
          <p:nvPr/>
        </p:nvSpPr>
        <p:spPr>
          <a:xfrm>
            <a:off x="25" y="1276225"/>
            <a:ext cx="90252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Mentor: </a:t>
            </a:r>
            <a:r>
              <a:rPr b="1" lang="en" sz="1900" u="sng">
                <a:latin typeface="Roboto"/>
                <a:ea typeface="Roboto"/>
                <a:cs typeface="Roboto"/>
                <a:sym typeface="Roboto"/>
              </a:rPr>
              <a:t>Dr. Veronis</a:t>
            </a:r>
            <a:endParaRPr b="1" sz="19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Previous REU Student: </a:t>
            </a:r>
            <a:r>
              <a:rPr b="1" lang="en" sz="1900" u="sng">
                <a:latin typeface="Roboto"/>
                <a:ea typeface="Roboto"/>
                <a:cs typeface="Roboto"/>
                <a:sym typeface="Roboto"/>
              </a:rPr>
              <a:t>James Morris</a:t>
            </a:r>
            <a:endParaRPr b="1" sz="19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Initial Collaborators: </a:t>
            </a:r>
            <a:r>
              <a:rPr b="1" lang="en" sz="1900" u="sng">
                <a:latin typeface="Roboto"/>
                <a:ea typeface="Roboto"/>
                <a:cs typeface="Roboto"/>
                <a:sym typeface="Roboto"/>
              </a:rPr>
              <a:t>Chenglong You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 sz="1900" u="sng">
                <a:latin typeface="Roboto"/>
                <a:ea typeface="Roboto"/>
                <a:cs typeface="Roboto"/>
                <a:sym typeface="Roboto"/>
              </a:rPr>
              <a:t>Corey T. Matyas</a:t>
            </a:r>
            <a:endParaRPr b="1" sz="19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Support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900" u="sng">
                <a:latin typeface="Roboto"/>
                <a:ea typeface="Roboto"/>
                <a:cs typeface="Roboto"/>
                <a:sym typeface="Roboto"/>
              </a:rPr>
              <a:t>National Science Foundation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                                    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Award:</a:t>
            </a:r>
            <a:r>
              <a:rPr b="1" lang="en" sz="1900" u="sng">
                <a:latin typeface="Roboto"/>
                <a:ea typeface="Roboto"/>
                <a:cs typeface="Roboto"/>
                <a:sym typeface="Roboto"/>
              </a:rPr>
              <a:t>OAC-1852454</a:t>
            </a:r>
            <a:endParaRPr b="1" sz="19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Additional Support: </a:t>
            </a:r>
            <a:r>
              <a:rPr b="1" lang="en" sz="1700" u="sng">
                <a:latin typeface="Roboto"/>
                <a:ea typeface="Roboto"/>
                <a:cs typeface="Roboto"/>
                <a:sym typeface="Roboto"/>
              </a:rPr>
              <a:t>Center for Computation &amp; Technology at Louisiana State University</a:t>
            </a:r>
            <a:endParaRPr b="1" sz="17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25" y="397125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 You, C. T. Matyas, Y. Huang, J. P. Dowling and G. Veronis, "Optimized Multilayer Structures With Ultrabroadband Near-Perfect Absorption," in IEEE Photonics Journal, vol. 12, no. 3, pp. 1-10, June 2020, Art no. 4500810, doi: 10.1109/JPHOT.2020.2994647.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-175" y="3163725"/>
            <a:ext cx="9144000" cy="78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 txBox="1"/>
          <p:nvPr/>
        </p:nvSpPr>
        <p:spPr>
          <a:xfrm>
            <a:off x="311725" y="31637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Why?</a:t>
            </a:r>
            <a:endParaRPr sz="3400"/>
          </a:p>
        </p:txBody>
      </p:sp>
      <p:sp>
        <p:nvSpPr>
          <p:cNvPr id="74" name="Google Shape;74;p14"/>
          <p:cNvSpPr txBox="1"/>
          <p:nvPr/>
        </p:nvSpPr>
        <p:spPr>
          <a:xfrm>
            <a:off x="0" y="1278675"/>
            <a:ext cx="621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Absorption is Essential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Efficiency of Fabrication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GST(germanium-antimony-tellurium)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●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Applications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○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Privacy glass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50" y="1463325"/>
            <a:ext cx="2126175" cy="119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25" y="3233619"/>
            <a:ext cx="8548101" cy="169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25450" y="1828050"/>
            <a:ext cx="37065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Previous Work</a:t>
            </a:r>
            <a:endParaRPr sz="3800"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Initial Work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REU Work</a:t>
            </a:r>
            <a:endParaRPr sz="26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908200"/>
            <a:ext cx="4166399" cy="132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Replicate Result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Finish previous Work.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Run Simulation</a:t>
            </a:r>
            <a:endParaRPr sz="1700"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59575" y="2254050"/>
            <a:ext cx="370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Result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77700" y="1819925"/>
            <a:ext cx="4572000" cy="3278750"/>
            <a:chOff x="77700" y="1819925"/>
            <a:chExt cx="4572000" cy="3278750"/>
          </a:xfrm>
        </p:grpSpPr>
        <p:pic>
          <p:nvPicPr>
            <p:cNvPr id="95" name="Google Shape;9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00" y="1819925"/>
              <a:ext cx="4572000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7"/>
            <p:cNvSpPr txBox="1"/>
            <p:nvPr/>
          </p:nvSpPr>
          <p:spPr>
            <a:xfrm>
              <a:off x="77700" y="4483075"/>
              <a:ext cx="4416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Fig. 1 - Plot of absorption versus wavelength from simulation ran by 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4649700" y="1731400"/>
            <a:ext cx="4572000" cy="3412100"/>
            <a:chOff x="4572000" y="1686575"/>
            <a:chExt cx="4572000" cy="3412100"/>
          </a:xfrm>
        </p:grpSpPr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1686575"/>
              <a:ext cx="4572000" cy="2743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 txBox="1"/>
            <p:nvPr/>
          </p:nvSpPr>
          <p:spPr>
            <a:xfrm>
              <a:off x="4572000" y="4483075"/>
              <a:ext cx="4416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Fig. 2 - Plot of absorption versus wavelength from the actual paper previously mentioned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Replicating Results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311718" y="1384621"/>
            <a:ext cx="4205407" cy="3647979"/>
            <a:chOff x="311718" y="1384621"/>
            <a:chExt cx="4205407" cy="3647979"/>
          </a:xfrm>
        </p:grpSpPr>
        <p:grpSp>
          <p:nvGrpSpPr>
            <p:cNvPr id="102" name="Google Shape;102;p17"/>
            <p:cNvGrpSpPr/>
            <p:nvPr/>
          </p:nvGrpSpPr>
          <p:grpSpPr>
            <a:xfrm>
              <a:off x="311718" y="1384621"/>
              <a:ext cx="3962942" cy="2866171"/>
              <a:chOff x="235750" y="1772442"/>
              <a:chExt cx="2448225" cy="1781337"/>
            </a:xfrm>
          </p:grpSpPr>
          <p:grpSp>
            <p:nvGrpSpPr>
              <p:cNvPr id="103" name="Google Shape;103;p17"/>
              <p:cNvGrpSpPr/>
              <p:nvPr/>
            </p:nvGrpSpPr>
            <p:grpSpPr>
              <a:xfrm>
                <a:off x="235750" y="1772442"/>
                <a:ext cx="1369500" cy="1781337"/>
                <a:chOff x="3156525" y="2002800"/>
                <a:chExt cx="1369500" cy="1515000"/>
              </a:xfrm>
            </p:grpSpPr>
            <p:sp>
              <p:nvSpPr>
                <p:cNvPr id="104" name="Google Shape;104;p17"/>
                <p:cNvSpPr/>
                <p:nvPr/>
              </p:nvSpPr>
              <p:spPr>
                <a:xfrm>
                  <a:off x="3156525" y="2002800"/>
                  <a:ext cx="1369500" cy="303000"/>
                </a:xfrm>
                <a:prstGeom prst="rect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000"/>
                    <a:t>MGF</a:t>
                  </a:r>
                  <a:endParaRPr b="1" sz="2000"/>
                </a:p>
              </p:txBody>
            </p:sp>
            <p:sp>
              <p:nvSpPr>
                <p:cNvPr id="105" name="Google Shape;105;p17"/>
                <p:cNvSpPr/>
                <p:nvPr/>
              </p:nvSpPr>
              <p:spPr>
                <a:xfrm>
                  <a:off x="3156525" y="2305800"/>
                  <a:ext cx="1369500" cy="303000"/>
                </a:xfrm>
                <a:prstGeom prst="rect">
                  <a:avLst/>
                </a:prstGeom>
                <a:solidFill>
                  <a:srgbClr val="F6B26B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Hafnium dioxide</a:t>
                  </a:r>
                  <a:endParaRPr b="1" sz="1600"/>
                </a:p>
              </p:txBody>
            </p:sp>
            <p:sp>
              <p:nvSpPr>
                <p:cNvPr id="106" name="Google Shape;106;p17"/>
                <p:cNvSpPr/>
                <p:nvPr/>
              </p:nvSpPr>
              <p:spPr>
                <a:xfrm>
                  <a:off x="3156525" y="2608800"/>
                  <a:ext cx="1369500" cy="303000"/>
                </a:xfrm>
                <a:prstGeom prst="rect">
                  <a:avLst/>
                </a:prstGeom>
                <a:solidFill>
                  <a:srgbClr val="E066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Silicon</a:t>
                  </a:r>
                  <a:endParaRPr b="1" sz="1600"/>
                </a:p>
              </p:txBody>
            </p:sp>
            <p:sp>
              <p:nvSpPr>
                <p:cNvPr id="107" name="Google Shape;107;p17"/>
                <p:cNvSpPr/>
                <p:nvPr/>
              </p:nvSpPr>
              <p:spPr>
                <a:xfrm>
                  <a:off x="3156525" y="2911800"/>
                  <a:ext cx="1369500" cy="3030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Germanium</a:t>
                  </a:r>
                  <a:endParaRPr b="1" sz="1600"/>
                </a:p>
              </p:txBody>
            </p:sp>
            <p:sp>
              <p:nvSpPr>
                <p:cNvPr id="108" name="Google Shape;108;p17"/>
                <p:cNvSpPr/>
                <p:nvPr/>
              </p:nvSpPr>
              <p:spPr>
                <a:xfrm>
                  <a:off x="3156525" y="3214800"/>
                  <a:ext cx="1369500" cy="30300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Tungsten</a:t>
                  </a:r>
                  <a:endParaRPr b="1" sz="1600"/>
                </a:p>
              </p:txBody>
            </p:sp>
          </p:grpSp>
          <p:grpSp>
            <p:nvGrpSpPr>
              <p:cNvPr id="109" name="Google Shape;109;p17"/>
              <p:cNvGrpSpPr/>
              <p:nvPr/>
            </p:nvGrpSpPr>
            <p:grpSpPr>
              <a:xfrm>
                <a:off x="1659775" y="1827075"/>
                <a:ext cx="1024200" cy="1726700"/>
                <a:chOff x="1659775" y="1827075"/>
                <a:chExt cx="1024200" cy="1726700"/>
              </a:xfrm>
            </p:grpSpPr>
            <p:sp>
              <p:nvSpPr>
                <p:cNvPr id="110" name="Google Shape;110;p17"/>
                <p:cNvSpPr/>
                <p:nvPr/>
              </p:nvSpPr>
              <p:spPr>
                <a:xfrm>
                  <a:off x="1659775" y="182707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1.253654e-07</a:t>
                  </a:r>
                  <a:endParaRPr b="1" sz="1700"/>
                </a:p>
              </p:txBody>
            </p:sp>
            <p:sp>
              <p:nvSpPr>
                <p:cNvPr id="111" name="Google Shape;111;p17"/>
                <p:cNvSpPr/>
                <p:nvPr/>
              </p:nvSpPr>
              <p:spPr>
                <a:xfrm>
                  <a:off x="1659775" y="288842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2.690276e-08</a:t>
                  </a:r>
                  <a:endParaRPr b="1" sz="1700"/>
                </a:p>
              </p:txBody>
            </p:sp>
            <p:sp>
              <p:nvSpPr>
                <p:cNvPr id="112" name="Google Shape;112;p17"/>
                <p:cNvSpPr/>
                <p:nvPr/>
              </p:nvSpPr>
              <p:spPr>
                <a:xfrm>
                  <a:off x="1659775" y="329307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8.023038e-07</a:t>
                  </a:r>
                  <a:endParaRPr b="1" sz="1700"/>
                </a:p>
              </p:txBody>
            </p:sp>
            <p:sp>
              <p:nvSpPr>
                <p:cNvPr id="113" name="Google Shape;113;p17"/>
                <p:cNvSpPr/>
                <p:nvPr/>
              </p:nvSpPr>
              <p:spPr>
                <a:xfrm>
                  <a:off x="1659775" y="215702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3.848252e-08</a:t>
                  </a:r>
                  <a:endParaRPr b="1" sz="1700"/>
                </a:p>
              </p:txBody>
            </p:sp>
            <p:sp>
              <p:nvSpPr>
                <p:cNvPr id="114" name="Google Shape;114;p17"/>
                <p:cNvSpPr/>
                <p:nvPr/>
              </p:nvSpPr>
              <p:spPr>
                <a:xfrm>
                  <a:off x="1659775" y="252272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2.478928e-08</a:t>
                  </a:r>
                  <a:endParaRPr b="1" sz="1700"/>
                </a:p>
              </p:txBody>
            </p:sp>
          </p:grpSp>
        </p:grpSp>
        <p:sp>
          <p:nvSpPr>
            <p:cNvPr id="115" name="Google Shape;115;p17"/>
            <p:cNvSpPr txBox="1"/>
            <p:nvPr/>
          </p:nvSpPr>
          <p:spPr>
            <a:xfrm>
              <a:off x="311725" y="4386100"/>
              <a:ext cx="4205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Fig. 3 - Multilayer Structure obtained from the latest simulation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649693" y="1384621"/>
            <a:ext cx="4205407" cy="3647979"/>
            <a:chOff x="4649693" y="1384621"/>
            <a:chExt cx="4205407" cy="3647979"/>
          </a:xfrm>
        </p:grpSpPr>
        <p:grpSp>
          <p:nvGrpSpPr>
            <p:cNvPr id="117" name="Google Shape;117;p17"/>
            <p:cNvGrpSpPr/>
            <p:nvPr/>
          </p:nvGrpSpPr>
          <p:grpSpPr>
            <a:xfrm>
              <a:off x="4649693" y="1384621"/>
              <a:ext cx="3962942" cy="2866171"/>
              <a:chOff x="235750" y="1772442"/>
              <a:chExt cx="2448225" cy="1781337"/>
            </a:xfrm>
          </p:grpSpPr>
          <p:grpSp>
            <p:nvGrpSpPr>
              <p:cNvPr id="118" name="Google Shape;118;p17"/>
              <p:cNvGrpSpPr/>
              <p:nvPr/>
            </p:nvGrpSpPr>
            <p:grpSpPr>
              <a:xfrm>
                <a:off x="235750" y="1772442"/>
                <a:ext cx="1369500" cy="1781337"/>
                <a:chOff x="3156525" y="2002800"/>
                <a:chExt cx="1369500" cy="1515000"/>
              </a:xfrm>
            </p:grpSpPr>
            <p:sp>
              <p:nvSpPr>
                <p:cNvPr id="119" name="Google Shape;119;p17"/>
                <p:cNvSpPr/>
                <p:nvPr/>
              </p:nvSpPr>
              <p:spPr>
                <a:xfrm>
                  <a:off x="3156525" y="2002800"/>
                  <a:ext cx="1369500" cy="303000"/>
                </a:xfrm>
                <a:prstGeom prst="rect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000"/>
                    <a:t>MGF</a:t>
                  </a:r>
                  <a:endParaRPr b="1" sz="2000"/>
                </a:p>
              </p:txBody>
            </p:sp>
            <p:sp>
              <p:nvSpPr>
                <p:cNvPr id="120" name="Google Shape;120;p17"/>
                <p:cNvSpPr/>
                <p:nvPr/>
              </p:nvSpPr>
              <p:spPr>
                <a:xfrm>
                  <a:off x="3156525" y="2305800"/>
                  <a:ext cx="1369500" cy="303000"/>
                </a:xfrm>
                <a:prstGeom prst="rect">
                  <a:avLst/>
                </a:prstGeom>
                <a:solidFill>
                  <a:srgbClr val="F6B26B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Hafnium dioxide</a:t>
                  </a:r>
                  <a:endParaRPr b="1" sz="1600"/>
                </a:p>
              </p:txBody>
            </p:sp>
            <p:sp>
              <p:nvSpPr>
                <p:cNvPr id="121" name="Google Shape;121;p17"/>
                <p:cNvSpPr/>
                <p:nvPr/>
              </p:nvSpPr>
              <p:spPr>
                <a:xfrm>
                  <a:off x="3156525" y="2608800"/>
                  <a:ext cx="1369500" cy="303000"/>
                </a:xfrm>
                <a:prstGeom prst="rect">
                  <a:avLst/>
                </a:prstGeom>
                <a:solidFill>
                  <a:srgbClr val="E06666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Silicon</a:t>
                  </a:r>
                  <a:endParaRPr b="1" sz="1600"/>
                </a:p>
              </p:txBody>
            </p:sp>
            <p:sp>
              <p:nvSpPr>
                <p:cNvPr id="122" name="Google Shape;122;p17"/>
                <p:cNvSpPr/>
                <p:nvPr/>
              </p:nvSpPr>
              <p:spPr>
                <a:xfrm>
                  <a:off x="3156525" y="2911800"/>
                  <a:ext cx="1369500" cy="303000"/>
                </a:xfrm>
                <a:prstGeom prst="rect">
                  <a:avLst/>
                </a:prstGeom>
                <a:solidFill>
                  <a:srgbClr val="6FA8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Germanium</a:t>
                  </a:r>
                  <a:endParaRPr b="1" sz="1600"/>
                </a:p>
              </p:txBody>
            </p:sp>
            <p:sp>
              <p:nvSpPr>
                <p:cNvPr id="123" name="Google Shape;123;p17"/>
                <p:cNvSpPr/>
                <p:nvPr/>
              </p:nvSpPr>
              <p:spPr>
                <a:xfrm>
                  <a:off x="3156525" y="3214800"/>
                  <a:ext cx="1369500" cy="303000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600"/>
                    <a:t>Tungsten</a:t>
                  </a:r>
                  <a:endParaRPr b="1" sz="1600"/>
                </a:p>
              </p:txBody>
            </p:sp>
          </p:grpSp>
          <p:grpSp>
            <p:nvGrpSpPr>
              <p:cNvPr id="124" name="Google Shape;124;p17"/>
              <p:cNvGrpSpPr/>
              <p:nvPr/>
            </p:nvGrpSpPr>
            <p:grpSpPr>
              <a:xfrm>
                <a:off x="1659775" y="1827075"/>
                <a:ext cx="1024200" cy="1726700"/>
                <a:chOff x="1659775" y="1827075"/>
                <a:chExt cx="1024200" cy="1726700"/>
              </a:xfrm>
            </p:grpSpPr>
            <p:sp>
              <p:nvSpPr>
                <p:cNvPr id="125" name="Google Shape;125;p17"/>
                <p:cNvSpPr/>
                <p:nvPr/>
              </p:nvSpPr>
              <p:spPr>
                <a:xfrm>
                  <a:off x="1659775" y="182707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1.253654e-07</a:t>
                  </a:r>
                  <a:endParaRPr b="1" sz="1700"/>
                </a:p>
              </p:txBody>
            </p:sp>
            <p:sp>
              <p:nvSpPr>
                <p:cNvPr id="126" name="Google Shape;126;p17"/>
                <p:cNvSpPr/>
                <p:nvPr/>
              </p:nvSpPr>
              <p:spPr>
                <a:xfrm>
                  <a:off x="1659775" y="288842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2.690276e-08</a:t>
                  </a:r>
                  <a:endParaRPr b="1" sz="1700"/>
                </a:p>
              </p:txBody>
            </p:sp>
            <p:sp>
              <p:nvSpPr>
                <p:cNvPr id="127" name="Google Shape;127;p17"/>
                <p:cNvSpPr/>
                <p:nvPr/>
              </p:nvSpPr>
              <p:spPr>
                <a:xfrm>
                  <a:off x="1659775" y="329307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8.023038e-07</a:t>
                  </a:r>
                  <a:endParaRPr b="1" sz="1700"/>
                </a:p>
              </p:txBody>
            </p:sp>
            <p:sp>
              <p:nvSpPr>
                <p:cNvPr id="128" name="Google Shape;128;p17"/>
                <p:cNvSpPr/>
                <p:nvPr/>
              </p:nvSpPr>
              <p:spPr>
                <a:xfrm>
                  <a:off x="1659775" y="215702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3.848252e-08</a:t>
                  </a:r>
                  <a:endParaRPr b="1" sz="1700"/>
                </a:p>
              </p:txBody>
            </p:sp>
            <p:sp>
              <p:nvSpPr>
                <p:cNvPr id="129" name="Google Shape;129;p17"/>
                <p:cNvSpPr/>
                <p:nvPr/>
              </p:nvSpPr>
              <p:spPr>
                <a:xfrm>
                  <a:off x="1659775" y="2522725"/>
                  <a:ext cx="1024200" cy="260700"/>
                </a:xfrm>
                <a:prstGeom prst="bracePair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700"/>
                    <a:t>2.478928e-08</a:t>
                  </a:r>
                  <a:endParaRPr b="1" sz="1700"/>
                </a:p>
              </p:txBody>
            </p:sp>
          </p:grpSp>
        </p:grpSp>
        <p:sp>
          <p:nvSpPr>
            <p:cNvPr id="130" name="Google Shape;130;p17"/>
            <p:cNvSpPr txBox="1"/>
            <p:nvPr/>
          </p:nvSpPr>
          <p:spPr>
            <a:xfrm>
              <a:off x="4649700" y="4386100"/>
              <a:ext cx="4205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latin typeface="Roboto"/>
                  <a:ea typeface="Roboto"/>
                  <a:cs typeface="Roboto"/>
                  <a:sym typeface="Roboto"/>
                </a:rPr>
                <a:t>Fig. 4 - Multilayer Structure obtained from the actual paper previously Mentioned</a:t>
              </a:r>
              <a:endParaRPr b="1" sz="15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Finishing </a:t>
            </a:r>
            <a:r>
              <a:rPr lang="en"/>
              <a:t>Previous</a:t>
            </a:r>
            <a:r>
              <a:rPr lang="en"/>
              <a:t> Work</a:t>
            </a:r>
            <a:endParaRPr/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-37" y="128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{4B7CB35E-9899-43CA-9CC9-23CD9E8533F5}</a:tableStyleId>
              </a:tblPr>
              <a:tblGrid>
                <a:gridCol w="4572000"/>
                <a:gridCol w="4572000"/>
              </a:tblGrid>
              <a:tr h="61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Structure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Fitness Function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545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erriweather"/>
                        <a:buChar char="●"/>
                      </a:pP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</a:t>
                      </a: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rystalline ➡️ Amorphous</a:t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-330200" lvl="0" marL="45720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600"/>
                        <a:buFont typeface="Merriweather"/>
                        <a:buChar char="●"/>
                      </a:pP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Amorphous ➡️ Crystalline</a:t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Merriweather"/>
                        <a:buChar char="●"/>
                      </a:pP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Difference between absorption</a:t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  <a:p>
                      <a:pPr indent="-330200" lvl="0" marL="457200" rtl="0" algn="l">
                        <a:lnSpc>
                          <a:spcPct val="200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SzPts val="1600"/>
                        <a:buFont typeface="Merriweather"/>
                        <a:buChar char="●"/>
                      </a:pPr>
                      <a:r>
                        <a:rPr lang="en" sz="16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Ratio between absorption</a:t>
                      </a:r>
                      <a:endParaRPr sz="16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45125" y="4521400"/>
            <a:ext cx="89829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/>
              <a:t>Crystalline ➡️ Amorphous                                                     Amorphous ➡️ Crystalline</a:t>
            </a:r>
            <a:endParaRPr sz="1500"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166301" y="172675"/>
            <a:ext cx="3559890" cy="1866553"/>
            <a:chOff x="166293" y="172672"/>
            <a:chExt cx="4914260" cy="2866328"/>
          </a:xfrm>
        </p:grpSpPr>
        <p:grpSp>
          <p:nvGrpSpPr>
            <p:cNvPr id="143" name="Google Shape;143;p19"/>
            <p:cNvGrpSpPr/>
            <p:nvPr/>
          </p:nvGrpSpPr>
          <p:grpSpPr>
            <a:xfrm>
              <a:off x="166293" y="172772"/>
              <a:ext cx="2216810" cy="2866228"/>
              <a:chOff x="3156525" y="2002800"/>
              <a:chExt cx="1369500" cy="1515000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grpSp>
          <p:nvGrpSpPr>
            <p:cNvPr id="149" name="Google Shape;149;p19"/>
            <p:cNvGrpSpPr/>
            <p:nvPr/>
          </p:nvGrpSpPr>
          <p:grpSpPr>
            <a:xfrm>
              <a:off x="2863743" y="172672"/>
              <a:ext cx="2216810" cy="2866228"/>
              <a:chOff x="3156525" y="2002800"/>
              <a:chExt cx="1369500" cy="1515000"/>
            </a:xfrm>
          </p:grpSpPr>
          <p:sp>
            <p:nvSpPr>
              <p:cNvPr id="150" name="Google Shape;150;p19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cxnSp>
          <p:nvCxnSpPr>
            <p:cNvPr id="155" name="Google Shape;155;p19"/>
            <p:cNvCxnSpPr>
              <a:stCxn id="146" idx="3"/>
              <a:endCxn id="152" idx="1"/>
            </p:cNvCxnSpPr>
            <p:nvPr/>
          </p:nvCxnSpPr>
          <p:spPr>
            <a:xfrm>
              <a:off x="2383102" y="1605886"/>
              <a:ext cx="4806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6" name="Google Shape;156;p19"/>
          <p:cNvGrpSpPr/>
          <p:nvPr/>
        </p:nvGrpSpPr>
        <p:grpSpPr>
          <a:xfrm>
            <a:off x="5058426" y="172650"/>
            <a:ext cx="3559890" cy="1866553"/>
            <a:chOff x="166293" y="172672"/>
            <a:chExt cx="4914260" cy="2866328"/>
          </a:xfrm>
        </p:grpSpPr>
        <p:grpSp>
          <p:nvGrpSpPr>
            <p:cNvPr id="157" name="Google Shape;157;p19"/>
            <p:cNvGrpSpPr/>
            <p:nvPr/>
          </p:nvGrpSpPr>
          <p:grpSpPr>
            <a:xfrm>
              <a:off x="166293" y="172772"/>
              <a:ext cx="2216810" cy="2866228"/>
              <a:chOff x="3156525" y="2002800"/>
              <a:chExt cx="1369500" cy="1515000"/>
            </a:xfrm>
          </p:grpSpPr>
          <p:sp>
            <p:nvSpPr>
              <p:cNvPr id="158" name="Google Shape;158;p19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grpSp>
          <p:nvGrpSpPr>
            <p:cNvPr id="163" name="Google Shape;163;p19"/>
            <p:cNvGrpSpPr/>
            <p:nvPr/>
          </p:nvGrpSpPr>
          <p:grpSpPr>
            <a:xfrm>
              <a:off x="2863743" y="172672"/>
              <a:ext cx="2216810" cy="2866228"/>
              <a:chOff x="3156525" y="2002800"/>
              <a:chExt cx="1369500" cy="151500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cxnSp>
          <p:nvCxnSpPr>
            <p:cNvPr id="169" name="Google Shape;169;p19"/>
            <p:cNvCxnSpPr/>
            <p:nvPr/>
          </p:nvCxnSpPr>
          <p:spPr>
            <a:xfrm>
              <a:off x="2383137" y="459311"/>
              <a:ext cx="4806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050"/>
            <a:ext cx="9144001" cy="427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6352175" y="723300"/>
            <a:ext cx="2791800" cy="80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ID of GST Amorphous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5666375" y="1180500"/>
            <a:ext cx="2791800" cy="80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through all the layers</a:t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2875084">
            <a:off x="6352129" y="2884971"/>
            <a:ext cx="2791884" cy="80035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all GST Crystalline layer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5437775" y="2628300"/>
            <a:ext cx="1422000" cy="800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 layers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0"/>
          <p:cNvGrpSpPr/>
          <p:nvPr/>
        </p:nvGrpSpPr>
        <p:grpSpPr>
          <a:xfrm>
            <a:off x="5401651" y="500350"/>
            <a:ext cx="3559890" cy="1866553"/>
            <a:chOff x="166293" y="172672"/>
            <a:chExt cx="4914260" cy="2866328"/>
          </a:xfrm>
        </p:grpSpPr>
        <p:grpSp>
          <p:nvGrpSpPr>
            <p:cNvPr id="180" name="Google Shape;180;p20"/>
            <p:cNvGrpSpPr/>
            <p:nvPr/>
          </p:nvGrpSpPr>
          <p:grpSpPr>
            <a:xfrm>
              <a:off x="166293" y="172772"/>
              <a:ext cx="2216810" cy="2866228"/>
              <a:chOff x="3156525" y="2002800"/>
              <a:chExt cx="1369500" cy="1515000"/>
            </a:xfrm>
          </p:grpSpPr>
          <p:sp>
            <p:nvSpPr>
              <p:cNvPr id="181" name="Google Shape;181;p20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183" name="Google Shape;183;p20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185" name="Google Shape;185;p20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grpSp>
          <p:nvGrpSpPr>
            <p:cNvPr id="186" name="Google Shape;186;p20"/>
            <p:cNvGrpSpPr/>
            <p:nvPr/>
          </p:nvGrpSpPr>
          <p:grpSpPr>
            <a:xfrm>
              <a:off x="2863743" y="172672"/>
              <a:ext cx="2216810" cy="2866228"/>
              <a:chOff x="3156525" y="2002800"/>
              <a:chExt cx="1369500" cy="1515000"/>
            </a:xfrm>
          </p:grpSpPr>
          <p:sp>
            <p:nvSpPr>
              <p:cNvPr id="187" name="Google Shape;187;p20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cxnSp>
          <p:nvCxnSpPr>
            <p:cNvPr id="192" name="Google Shape;192;p20"/>
            <p:cNvCxnSpPr/>
            <p:nvPr/>
          </p:nvCxnSpPr>
          <p:spPr>
            <a:xfrm>
              <a:off x="2383137" y="459311"/>
              <a:ext cx="4806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93" name="Google Shape;193;p20"/>
          <p:cNvGrpSpPr/>
          <p:nvPr/>
        </p:nvGrpSpPr>
        <p:grpSpPr>
          <a:xfrm>
            <a:off x="105701" y="500350"/>
            <a:ext cx="3559890" cy="1866553"/>
            <a:chOff x="166293" y="172672"/>
            <a:chExt cx="4914260" cy="2866328"/>
          </a:xfrm>
        </p:grpSpPr>
        <p:grpSp>
          <p:nvGrpSpPr>
            <p:cNvPr id="194" name="Google Shape;194;p20"/>
            <p:cNvGrpSpPr/>
            <p:nvPr/>
          </p:nvGrpSpPr>
          <p:grpSpPr>
            <a:xfrm>
              <a:off x="166293" y="172772"/>
              <a:ext cx="2216810" cy="2866228"/>
              <a:chOff x="3156525" y="2002800"/>
              <a:chExt cx="1369500" cy="1515000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196" name="Google Shape;196;p20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GST(Crystalline)</a:t>
                </a:r>
                <a:endParaRPr b="1" sz="1300"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grpSp>
          <p:nvGrpSpPr>
            <p:cNvPr id="200" name="Google Shape;200;p20"/>
            <p:cNvGrpSpPr/>
            <p:nvPr/>
          </p:nvGrpSpPr>
          <p:grpSpPr>
            <a:xfrm>
              <a:off x="2863743" y="172672"/>
              <a:ext cx="2216810" cy="2866228"/>
              <a:chOff x="3156525" y="2002800"/>
              <a:chExt cx="1369500" cy="1515000"/>
            </a:xfrm>
          </p:grpSpPr>
          <p:sp>
            <p:nvSpPr>
              <p:cNvPr id="201" name="Google Shape;201;p20"/>
              <p:cNvSpPr/>
              <p:nvPr/>
            </p:nvSpPr>
            <p:spPr>
              <a:xfrm>
                <a:off x="3156525" y="2002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202" name="Google Shape;202;p20"/>
              <p:cNvSpPr/>
              <p:nvPr/>
            </p:nvSpPr>
            <p:spPr>
              <a:xfrm>
                <a:off x="3156525" y="2305800"/>
                <a:ext cx="1369500" cy="303000"/>
              </a:xfrm>
              <a:prstGeom prst="rect">
                <a:avLst/>
              </a:prstGeom>
              <a:solidFill>
                <a:srgbClr val="F6B26B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Germanium</a:t>
                </a:r>
                <a:endParaRPr b="1" sz="1300"/>
              </a:p>
            </p:txBody>
          </p:sp>
          <p:sp>
            <p:nvSpPr>
              <p:cNvPr id="203" name="Google Shape;203;p20"/>
              <p:cNvSpPr/>
              <p:nvPr/>
            </p:nvSpPr>
            <p:spPr>
              <a:xfrm>
                <a:off x="3156525" y="2608800"/>
                <a:ext cx="1369500" cy="303000"/>
              </a:xfrm>
              <a:prstGeom prst="rect">
                <a:avLst/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GST(Amorphous)</a:t>
                </a:r>
                <a:endParaRPr b="1" sz="1300"/>
              </a:p>
            </p:txBody>
          </p:sp>
          <p:sp>
            <p:nvSpPr>
              <p:cNvPr id="204" name="Google Shape;204;p20"/>
              <p:cNvSpPr/>
              <p:nvPr/>
            </p:nvSpPr>
            <p:spPr>
              <a:xfrm>
                <a:off x="3156525" y="2911800"/>
                <a:ext cx="1369500" cy="303000"/>
              </a:xfrm>
              <a:prstGeom prst="rect">
                <a:avLst/>
              </a:prstGeom>
              <a:solidFill>
                <a:srgbClr val="6FA8D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Tungsten</a:t>
                </a:r>
                <a:endParaRPr b="1" sz="1300"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3156525" y="3214800"/>
                <a:ext cx="1369500" cy="303000"/>
              </a:xfrm>
              <a:prstGeom prst="rect">
                <a:avLst/>
              </a:prstGeom>
              <a:solidFill>
                <a:srgbClr val="FFFF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/>
                  <a:t>Molybdenum</a:t>
                </a:r>
                <a:endParaRPr b="1" sz="1300"/>
              </a:p>
            </p:txBody>
          </p:sp>
        </p:grpSp>
        <p:cxnSp>
          <p:nvCxnSpPr>
            <p:cNvPr id="206" name="Google Shape;206;p20"/>
            <p:cNvCxnSpPr>
              <a:stCxn id="197" idx="3"/>
              <a:endCxn id="203" idx="1"/>
            </p:cNvCxnSpPr>
            <p:nvPr/>
          </p:nvCxnSpPr>
          <p:spPr>
            <a:xfrm>
              <a:off x="2383102" y="1605886"/>
              <a:ext cx="4806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7" name="Google Shape;207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Difference Fitness Function</a:t>
            </a:r>
            <a:endParaRPr sz="2100"/>
          </a:p>
        </p:txBody>
      </p:sp>
      <p:sp>
        <p:nvSpPr>
          <p:cNvPr id="208" name="Google Shape;208;p20"/>
          <p:cNvSpPr txBox="1"/>
          <p:nvPr/>
        </p:nvSpPr>
        <p:spPr>
          <a:xfrm>
            <a:off x="2070473" y="100150"/>
            <a:ext cx="1595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7366450" y="100150"/>
            <a:ext cx="1595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1166026" y="2706275"/>
            <a:ext cx="722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aximum (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or all wavelength: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abs(result1 - result0)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1" name="Google Shape;2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5" y="136025"/>
            <a:ext cx="9010875" cy="25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54"/>
            <a:ext cx="9088900" cy="4368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/>
          <p:nvPr/>
        </p:nvSpPr>
        <p:spPr>
          <a:xfrm rot="-2144558">
            <a:off x="6441714" y="392073"/>
            <a:ext cx="2281282" cy="65682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to amorphous</a:t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 rot="2254419">
            <a:off x="6310459" y="2164907"/>
            <a:ext cx="2281312" cy="65675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to crystalline</a:t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7530019" y="2049569"/>
            <a:ext cx="1098600" cy="656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5" y="47175"/>
            <a:ext cx="8869550" cy="43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Ratio</a:t>
            </a:r>
            <a:r>
              <a:rPr lang="en" sz="2100"/>
              <a:t> Fitness Function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2632500" y="1740600"/>
            <a:ext cx="3879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maximum (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for all wavelength: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result1/ result0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3235275" y="941450"/>
            <a:ext cx="2060400" cy="34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Wavelength Iterator</a:t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2549475" y="1703450"/>
            <a:ext cx="2060400" cy="34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get the maximum</a:t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2397075" y="3532250"/>
            <a:ext cx="2746800" cy="34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</a:t>
            </a:r>
            <a:r>
              <a:rPr lang="en"/>
              <a:t>arbitrary values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