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5.jp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6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mailto:drabanus@gmail.com" Type="http://schemas.openxmlformats.org/officeDocument/2006/relationships/hyperlink" TargetMode="External" Id="rId4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871075" x="0"/>
            <a:ext cy="6851936" cx="9144000"/>
          </a:xfrm>
          <a:prstGeom prst="rect">
            <a:avLst/>
          </a:prstGeom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4400" lang="en"/>
              <a:t>ADN</a:t>
            </a:r>
          </a:p>
          <a:p>
            <a:pPr rtl="0" lvl="0">
              <a:buNone/>
            </a:pPr>
            <a:r>
              <a:rPr sz="4400" lang="en"/>
              <a:t>-</a:t>
            </a:r>
          </a:p>
          <a:p>
            <a:pPr>
              <a:buNone/>
            </a:pPr>
            <a:r>
              <a:rPr sz="4400" lang="en"/>
              <a:t>Asteroid Detection Network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 result from </a:t>
            </a:r>
            <a:r>
              <a:rPr sz="2400" lang="en">
                <a:solidFill>
                  <a:srgbClr val="FFFF00"/>
                </a:solidFill>
              </a:rPr>
              <a:t>#SpaceApps_CL</a:t>
            </a:r>
          </a:p>
          <a:p>
            <a:pPr>
              <a:buNone/>
            </a:pPr>
            <a:r>
              <a:rPr sz="2400" lang="en"/>
              <a:t>Anton Rabanus, Andres Parra, and David Rabanus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343400" x="5732312"/>
            <a:ext cy="800100" cx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276725" x="2461000"/>
            <a:ext cy="933450" cx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256925" x="0"/>
            <a:ext cy="5680675" cx="9144000"/>
          </a:xfrm>
          <a:prstGeom prst="rect">
            <a:avLst/>
          </a:prstGeom>
        </p:spPr>
      </p:pic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Connect people and institutions to pursue a common goal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Tutorials for robotic observation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Popularize thermal infrared telescopes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Provide access to telescopes to involve in, and support of, remote observations utilizing global telescopes</a:t>
            </a: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Challenge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3198" x="0"/>
            <a:ext cy="5149892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y="-22624" x="457200"/>
            <a:ext cy="771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Connect people and institutions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590550" x="281425"/>
            <a:ext cy="4399200" cx="860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52380"/>
              <a:buNone/>
            </a:pPr>
            <a:r>
              <a:rPr sz="2100" lang="en">
                <a:solidFill>
                  <a:srgbClr val="FFFFFF"/>
                </a:solidFill>
              </a:rPr>
              <a:t>Develop interfaces between existing institutions, i.e. governments, agencies and research organizations, with the public or to facilitate the better use of the “assets“ for this objective. These assets are:</a:t>
            </a:r>
          </a:p>
          <a:p>
            <a:pPr rtl="0" lvl="0" indent="-36195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100" lang="en">
                <a:solidFill>
                  <a:srgbClr val="FFFFFF"/>
                </a:solidFill>
              </a:rPr>
              <a:t>Asset 1)</a:t>
            </a:r>
            <a:r>
              <a:rPr sz="2100" lang="en">
                <a:solidFill>
                  <a:srgbClr val="FFFFFF"/>
                </a:solidFill>
              </a:rPr>
              <a:t> Telescopios en el mundo con capabilidad robótica (e.g. la propiedad GOTO),</a:t>
            </a:r>
          </a:p>
          <a:p>
            <a:pPr rtl="0" lvl="0" indent="-36195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100" lang="en">
                <a:solidFill>
                  <a:srgbClr val="FFFFFF"/>
                </a:solidFill>
              </a:rPr>
              <a:t>Asset 2)</a:t>
            </a:r>
            <a:r>
              <a:rPr sz="2100" lang="en">
                <a:solidFill>
                  <a:srgbClr val="FFFFFF"/>
                </a:solidFill>
              </a:rPr>
              <a:t> Citizens, volunteers for participating,</a:t>
            </a:r>
          </a:p>
          <a:p>
            <a:pPr rtl="0" lvl="0" indent="-36195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100" lang="en">
                <a:solidFill>
                  <a:srgbClr val="FFFFFF"/>
                </a:solidFill>
              </a:rPr>
              <a:t>Asset 3)</a:t>
            </a:r>
            <a:r>
              <a:rPr sz="2100" lang="en">
                <a:solidFill>
                  <a:srgbClr val="FFFFFF"/>
                </a:solidFill>
              </a:rPr>
              <a:t> Large data bases, well maintained, like the one at the Minor Planet Center (MPC), where all the information, ephemeres, light curves, etc. is centralized, verified, and scrutinized.</a:t>
            </a:r>
          </a:p>
          <a:p>
            <a:pPr rtl="0" lvl="0" indent="-36195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100" lang="en">
                <a:solidFill>
                  <a:srgbClr val="FFFFFF"/>
                </a:solidFill>
              </a:rPr>
              <a:t>Asset 4)</a:t>
            </a:r>
            <a:r>
              <a:rPr sz="2100" lang="en">
                <a:solidFill>
                  <a:srgbClr val="FFFFFF"/>
                </a:solidFill>
              </a:rPr>
              <a:t> Potent groups of institutions like IAWN, COPOUS de la ONU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-22625" x="457200"/>
            <a:ext cy="857400" cx="8608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Tutorials for robotic observation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666750" x="281425"/>
            <a:ext cy="2845799" cx="860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FFFFF"/>
                </a:solidFill>
              </a:rPr>
              <a:t>Task 1)</a:t>
            </a:r>
            <a:r>
              <a:rPr sz="2400" lang="en">
                <a:solidFill>
                  <a:srgbClr val="FFFFFF"/>
                </a:solidFill>
              </a:rPr>
              <a:t> Create manuals and pages about robotic observation</a:t>
            </a:r>
          </a:p>
          <a:p>
            <a:pPr rtl="0" lvl="0" indent="-3810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FFFFF"/>
                </a:solidFill>
              </a:rPr>
              <a:t>Task 2)</a:t>
            </a:r>
            <a:r>
              <a:rPr sz="2400" lang="en">
                <a:solidFill>
                  <a:srgbClr val="FFFFFF"/>
                </a:solidFill>
              </a:rPr>
              <a:t> Explain the essentials of celestial mechanics</a:t>
            </a:r>
          </a:p>
          <a:p>
            <a:pPr rtl="0" lvl="0" indent="-3810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FFFFF"/>
                </a:solidFill>
              </a:rPr>
              <a:t>Task 3)</a:t>
            </a:r>
            <a:r>
              <a:rPr sz="2400" lang="en">
                <a:solidFill>
                  <a:srgbClr val="FFFFFF"/>
                </a:solidFill>
              </a:rPr>
              <a:t> Educate about existing software tools</a:t>
            </a:r>
          </a:p>
          <a:p>
            <a:pPr rtl="0" lvl="0" indent="-381000" marL="457200">
              <a:buClr>
                <a:srgbClr val="FFFFFF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FFFFF"/>
                </a:solidFill>
              </a:rPr>
              <a:t>Task 4)</a:t>
            </a:r>
            <a:r>
              <a:rPr sz="2400" lang="en">
                <a:solidFill>
                  <a:srgbClr val="FFFFFF"/>
                </a:solidFill>
              </a:rPr>
              <a:t> Provide manuals for ‘roboticizing’ telescopes of amateurs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26075" x="2567275"/>
            <a:ext cy="1830899" cx="24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26075" x="5162925"/>
            <a:ext cy="1830900" cx="37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-59925"/>
            <a:ext cy="5561324" cx="9328049"/>
          </a:xfrm>
          <a:prstGeom prst="rect">
            <a:avLst/>
          </a:prstGeom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y="-22625" x="457200"/>
            <a:ext cy="857400" cx="8608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3F3F3"/>
                </a:solidFill>
              </a:rPr>
              <a:t>Popularize infrared telescopes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744300" x="267900"/>
            <a:ext cy="2217900" cx="860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F3F3F3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3F3F3"/>
                </a:solidFill>
              </a:rPr>
              <a:t>Task 1)</a:t>
            </a:r>
            <a:r>
              <a:rPr sz="2400" lang="en">
                <a:solidFill>
                  <a:srgbClr val="F3F3F3"/>
                </a:solidFill>
              </a:rPr>
              <a:t> Establish access to adequate sites</a:t>
            </a:r>
          </a:p>
          <a:p>
            <a:pPr rtl="0" lvl="0" indent="-381000" marL="457200">
              <a:buClr>
                <a:srgbClr val="F3F3F3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3F3F3"/>
                </a:solidFill>
              </a:rPr>
              <a:t>Task 2)</a:t>
            </a:r>
            <a:r>
              <a:rPr sz="2400" lang="en">
                <a:solidFill>
                  <a:srgbClr val="F3F3F3"/>
                </a:solidFill>
              </a:rPr>
              <a:t> Employ the same technologies as robotic telescopes</a:t>
            </a:r>
          </a:p>
          <a:p>
            <a:pPr rtl="0" lvl="0" indent="-381000" marL="457200">
              <a:buClr>
                <a:srgbClr val="F3F3F3"/>
              </a:buClr>
              <a:buSzPct val="166666"/>
              <a:buFont typeface="Arial"/>
              <a:buChar char="•"/>
            </a:pPr>
            <a:r>
              <a:rPr b="1" sz="2400" lang="en">
                <a:solidFill>
                  <a:srgbClr val="F3F3F3"/>
                </a:solidFill>
              </a:rPr>
              <a:t>Task 3)</a:t>
            </a:r>
            <a:r>
              <a:rPr sz="2400" lang="en">
                <a:solidFill>
                  <a:srgbClr val="F3F3F3"/>
                </a:solidFill>
              </a:rPr>
              <a:t> Provide public access to these infrared telescopes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F3F3F3"/>
                </a:solidFill>
              </a:rPr>
              <a:t>View high resolution http://www.nasa.gov/jpl/neowise/pia17832/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1380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3F3F3"/>
                </a:solidFill>
              </a:rPr>
              <a:t>Provide access to telescopes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931650" x="457200"/>
            <a:ext cy="3857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600" lang="en">
                <a:solidFill>
                  <a:srgbClr val="F3F3F3"/>
                </a:solidFill>
              </a:rPr>
              <a:t>The observing time of robotic telescopes shall be distributed among those that want to utilize it. For that purpose, develop a web/smartphone application for distribution (“sales”) of observation time:</a:t>
            </a:r>
          </a:p>
          <a:p>
            <a:pPr rtl="0" lvl="0" indent="-393700" marL="457200">
              <a:buClr>
                <a:srgbClr val="F3F3F3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rgbClr val="F3F3F3"/>
                </a:solidFill>
              </a:rPr>
              <a:t>Incentivize those that have telescopes to provide access to them</a:t>
            </a:r>
          </a:p>
          <a:p>
            <a:pPr lvl="0" indent="-393700" marL="457200">
              <a:buClr>
                <a:srgbClr val="F3F3F3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rgbClr val="F3F3F3"/>
                </a:solidFill>
              </a:rPr>
              <a:t>Incentivize those that seek to observe but have no access to, or adequate location, for operating telescopes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344624" x="0"/>
            <a:ext cy="5832754" cx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5017350" x="2008875"/>
            <a:ext cy="339600" cx="502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FFFFFF"/>
                </a:solidFill>
              </a:rPr>
              <a:t>Please direct to </a:t>
            </a:r>
            <a:r>
              <a:rPr u="sng" lang="en">
                <a:solidFill>
                  <a:schemeClr val="hlink"/>
                </a:solidFill>
                <a:hlinkClick r:id="rId4"/>
              </a:rPr>
              <a:t>drabanus@gmail.com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