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340" r:id="rId2"/>
    <p:sldId id="330" r:id="rId3"/>
    <p:sldId id="282" r:id="rId4"/>
    <p:sldId id="283" r:id="rId5"/>
    <p:sldId id="285" r:id="rId6"/>
    <p:sldId id="288" r:id="rId7"/>
    <p:sldId id="289" r:id="rId8"/>
    <p:sldId id="290" r:id="rId9"/>
    <p:sldId id="291" r:id="rId10"/>
    <p:sldId id="292" r:id="rId11"/>
    <p:sldId id="287" r:id="rId12"/>
    <p:sldId id="341" r:id="rId13"/>
    <p:sldId id="298" r:id="rId14"/>
    <p:sldId id="392" r:id="rId15"/>
    <p:sldId id="295" r:id="rId16"/>
    <p:sldId id="299" r:id="rId17"/>
    <p:sldId id="300" r:id="rId18"/>
    <p:sldId id="301" r:id="rId19"/>
    <p:sldId id="304" r:id="rId20"/>
    <p:sldId id="305" r:id="rId21"/>
    <p:sldId id="343" r:id="rId22"/>
    <p:sldId id="306" r:id="rId23"/>
    <p:sldId id="307" r:id="rId24"/>
    <p:sldId id="308" r:id="rId25"/>
    <p:sldId id="309" r:id="rId26"/>
    <p:sldId id="354" r:id="rId27"/>
    <p:sldId id="346" r:id="rId28"/>
    <p:sldId id="353" r:id="rId29"/>
    <p:sldId id="344" r:id="rId30"/>
    <p:sldId id="310" r:id="rId31"/>
    <p:sldId id="345" r:id="rId32"/>
    <p:sldId id="311" r:id="rId33"/>
    <p:sldId id="342" r:id="rId34"/>
    <p:sldId id="312" r:id="rId35"/>
    <p:sldId id="335" r:id="rId36"/>
    <p:sldId id="313" r:id="rId37"/>
    <p:sldId id="314" r:id="rId38"/>
    <p:sldId id="326" r:id="rId39"/>
    <p:sldId id="327" r:id="rId40"/>
    <p:sldId id="328" r:id="rId41"/>
    <p:sldId id="329" r:id="rId42"/>
    <p:sldId id="355" r:id="rId43"/>
    <p:sldId id="356" r:id="rId44"/>
    <p:sldId id="352" r:id="rId45"/>
    <p:sldId id="331" r:id="rId46"/>
    <p:sldId id="333" r:id="rId47"/>
    <p:sldId id="334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86485" autoAdjust="0"/>
  </p:normalViewPr>
  <p:slideViewPr>
    <p:cSldViewPr>
      <p:cViewPr varScale="1">
        <p:scale>
          <a:sx n="108" d="100"/>
          <a:sy n="108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Macro-Enabled_Worksheet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082856120257692"/>
          <c:y val="9.2561851633894743E-2"/>
          <c:w val="0.60158039549033648"/>
          <c:h val="0.661029993239727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n1</c:v>
                </c:pt>
              </c:strCache>
            </c:strRef>
          </c:tx>
          <c:spPr>
            <a:ln w="25400">
              <a:solidFill>
                <a:srgbClr val="008080"/>
              </a:solidFill>
              <a:prstDash val="solid"/>
            </a:ln>
          </c:spPr>
          <c:marker>
            <c:symbol val="circle"/>
            <c:size val="15"/>
            <c:spPr>
              <a:solidFill>
                <a:srgbClr val="008080"/>
              </a:solidFill>
              <a:ln>
                <a:solidFill>
                  <a:srgbClr val="008080"/>
                </a:solidFill>
                <a:prstDash val="solid"/>
              </a:ln>
            </c:spPr>
          </c:marker>
          <c:xVal>
            <c:numRef>
              <c:f>Sheet2!$A$2:$A$27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Sheet2!$B$2:$B$27</c:f>
              <c:numCache>
                <c:formatCode>General</c:formatCode>
                <c:ptCount val="26"/>
                <c:pt idx="0">
                  <c:v>100</c:v>
                </c:pt>
                <c:pt idx="1">
                  <c:v>0</c:v>
                </c:pt>
                <c:pt idx="2">
                  <c:v>60</c:v>
                </c:pt>
                <c:pt idx="3">
                  <c:v>90</c:v>
                </c:pt>
                <c:pt idx="4">
                  <c:v>36</c:v>
                </c:pt>
                <c:pt idx="5">
                  <c:v>108</c:v>
                </c:pt>
                <c:pt idx="6">
                  <c:v>102.6</c:v>
                </c:pt>
                <c:pt idx="7">
                  <c:v>97.199999999999989</c:v>
                </c:pt>
                <c:pt idx="8">
                  <c:v>158.76</c:v>
                </c:pt>
                <c:pt idx="9">
                  <c:v>150.65999999999997</c:v>
                </c:pt>
                <c:pt idx="10">
                  <c:v>182.73599999999999</c:v>
                </c:pt>
                <c:pt idx="11">
                  <c:v>233.27999999999997</c:v>
                </c:pt>
                <c:pt idx="12">
                  <c:v>245.23559999999998</c:v>
                </c:pt>
                <c:pt idx="13">
                  <c:v>304.43039999999996</c:v>
                </c:pt>
                <c:pt idx="14">
                  <c:v>357.09335999999996</c:v>
                </c:pt>
                <c:pt idx="15">
                  <c:v>403.37027999999998</c:v>
                </c:pt>
                <c:pt idx="16">
                  <c:v>488.2433759999999</c:v>
                </c:pt>
                <c:pt idx="17">
                  <c:v>563.40619199999992</c:v>
                </c:pt>
                <c:pt idx="18">
                  <c:v>655.97927759999993</c:v>
                </c:pt>
                <c:pt idx="19">
                  <c:v>777.46275359999981</c:v>
                </c:pt>
                <c:pt idx="20">
                  <c:v>900.65313935999984</c:v>
                </c:pt>
                <c:pt idx="21">
                  <c:v>1056.8590019999999</c:v>
                </c:pt>
                <c:pt idx="22">
                  <c:v>1240.1083618559996</c:v>
                </c:pt>
                <c:pt idx="23">
                  <c:v>1444.7032266239999</c:v>
                </c:pt>
                <c:pt idx="24">
                  <c:v>1695.2381189135997</c:v>
                </c:pt>
                <c:pt idx="25">
                  <c:v>1982.9194616447994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C1-B343-B86C-322F3616569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n2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circle"/>
            <c:size val="15"/>
            <c:spPr>
              <a:solidFill>
                <a:srgbClr val="FF6600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xVal>
            <c:numRef>
              <c:f>Sheet2!$A$2:$A$27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Sheet2!$C$2:$C$27</c:f>
              <c:numCache>
                <c:formatCode>General</c:formatCode>
                <c:ptCount val="26"/>
                <c:pt idx="0">
                  <c:v>0</c:v>
                </c:pt>
                <c:pt idx="1">
                  <c:v>60</c:v>
                </c:pt>
                <c:pt idx="2">
                  <c:v>0</c:v>
                </c:pt>
                <c:pt idx="3">
                  <c:v>36</c:v>
                </c:pt>
                <c:pt idx="4">
                  <c:v>54</c:v>
                </c:pt>
                <c:pt idx="5">
                  <c:v>21.599999999999998</c:v>
                </c:pt>
                <c:pt idx="6">
                  <c:v>64.8</c:v>
                </c:pt>
                <c:pt idx="7">
                  <c:v>61.559999999999995</c:v>
                </c:pt>
                <c:pt idx="8">
                  <c:v>58.319999999999993</c:v>
                </c:pt>
                <c:pt idx="9">
                  <c:v>95.255999999999986</c:v>
                </c:pt>
                <c:pt idx="10">
                  <c:v>90.395999999999972</c:v>
                </c:pt>
                <c:pt idx="11">
                  <c:v>109.6416</c:v>
                </c:pt>
                <c:pt idx="12">
                  <c:v>139.96799999999999</c:v>
                </c:pt>
                <c:pt idx="13">
                  <c:v>147.14135999999999</c:v>
                </c:pt>
                <c:pt idx="14">
                  <c:v>182.65823999999998</c:v>
                </c:pt>
                <c:pt idx="15">
                  <c:v>214.25601599999996</c:v>
                </c:pt>
                <c:pt idx="16">
                  <c:v>242.02216799999997</c:v>
                </c:pt>
                <c:pt idx="17">
                  <c:v>292.94602559999993</c:v>
                </c:pt>
                <c:pt idx="18">
                  <c:v>338.04371519999995</c:v>
                </c:pt>
                <c:pt idx="19">
                  <c:v>393.58756655999997</c:v>
                </c:pt>
                <c:pt idx="20">
                  <c:v>466.47765215999988</c:v>
                </c:pt>
                <c:pt idx="21">
                  <c:v>540.39188361599986</c:v>
                </c:pt>
                <c:pt idx="22">
                  <c:v>634.11540119999995</c:v>
                </c:pt>
                <c:pt idx="23">
                  <c:v>744.06501711359977</c:v>
                </c:pt>
                <c:pt idx="24">
                  <c:v>866.82193597439993</c:v>
                </c:pt>
                <c:pt idx="25">
                  <c:v>1017.1428713481598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C1-B343-B86C-322F3616569A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n3</c:v>
                </c:pt>
              </c:strCache>
            </c:strRef>
          </c:tx>
          <c:spPr>
            <a:ln w="25400">
              <a:solidFill>
                <a:srgbClr val="800000"/>
              </a:solidFill>
              <a:prstDash val="solid"/>
            </a:ln>
          </c:spPr>
          <c:marker>
            <c:symbol val="circle"/>
            <c:size val="15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Sheet2!$A$2:$A$27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Sheet2!$D$2:$D$27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0</c:v>
                </c:pt>
                <c:pt idx="4">
                  <c:v>18</c:v>
                </c:pt>
                <c:pt idx="5">
                  <c:v>27</c:v>
                </c:pt>
                <c:pt idx="6">
                  <c:v>10.799999999999999</c:v>
                </c:pt>
                <c:pt idx="7">
                  <c:v>32.4</c:v>
                </c:pt>
                <c:pt idx="8">
                  <c:v>30.779999999999998</c:v>
                </c:pt>
                <c:pt idx="9">
                  <c:v>29.159999999999997</c:v>
                </c:pt>
                <c:pt idx="10">
                  <c:v>47.627999999999993</c:v>
                </c:pt>
                <c:pt idx="11">
                  <c:v>45.197999999999986</c:v>
                </c:pt>
                <c:pt idx="12">
                  <c:v>54.820799999999998</c:v>
                </c:pt>
                <c:pt idx="13">
                  <c:v>69.983999999999995</c:v>
                </c:pt>
                <c:pt idx="14">
                  <c:v>73.570679999999996</c:v>
                </c:pt>
                <c:pt idx="15">
                  <c:v>91.329119999999989</c:v>
                </c:pt>
                <c:pt idx="16">
                  <c:v>107.12800799999998</c:v>
                </c:pt>
                <c:pt idx="17">
                  <c:v>121.01108399999998</c:v>
                </c:pt>
                <c:pt idx="18">
                  <c:v>146.47301279999996</c:v>
                </c:pt>
                <c:pt idx="19">
                  <c:v>169.02185759999998</c:v>
                </c:pt>
                <c:pt idx="20">
                  <c:v>196.79378327999999</c:v>
                </c:pt>
                <c:pt idx="21">
                  <c:v>233.23882607999994</c:v>
                </c:pt>
                <c:pt idx="22">
                  <c:v>270.19594180799993</c:v>
                </c:pt>
                <c:pt idx="23">
                  <c:v>317.05770059999998</c:v>
                </c:pt>
                <c:pt idx="24">
                  <c:v>372.03250855679988</c:v>
                </c:pt>
                <c:pt idx="25">
                  <c:v>433.41096798719997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BC1-B343-B86C-322F3616569A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N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circle"/>
            <c:size val="1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Sheet2!$A$2:$A$27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Sheet2!$E$2:$E$27</c:f>
              <c:numCache>
                <c:formatCode>General</c:formatCode>
                <c:ptCount val="26"/>
                <c:pt idx="0">
                  <c:v>100</c:v>
                </c:pt>
                <c:pt idx="1">
                  <c:v>60</c:v>
                </c:pt>
                <c:pt idx="2">
                  <c:v>90</c:v>
                </c:pt>
                <c:pt idx="3">
                  <c:v>126</c:v>
                </c:pt>
                <c:pt idx="4">
                  <c:v>108</c:v>
                </c:pt>
                <c:pt idx="5">
                  <c:v>156.6</c:v>
                </c:pt>
                <c:pt idx="6">
                  <c:v>178.2</c:v>
                </c:pt>
                <c:pt idx="7">
                  <c:v>191.16</c:v>
                </c:pt>
                <c:pt idx="8">
                  <c:v>247.85999999999999</c:v>
                </c:pt>
                <c:pt idx="9">
                  <c:v>275.07599999999991</c:v>
                </c:pt>
                <c:pt idx="10">
                  <c:v>320.75999999999993</c:v>
                </c:pt>
                <c:pt idx="11">
                  <c:v>388.11959999999993</c:v>
                </c:pt>
                <c:pt idx="12">
                  <c:v>440.02439999999996</c:v>
                </c:pt>
                <c:pt idx="13">
                  <c:v>521.55575999999996</c:v>
                </c:pt>
                <c:pt idx="14">
                  <c:v>613.32227999999998</c:v>
                </c:pt>
                <c:pt idx="15">
                  <c:v>708.9554159999999</c:v>
                </c:pt>
                <c:pt idx="16">
                  <c:v>837.39355199999989</c:v>
                </c:pt>
                <c:pt idx="17">
                  <c:v>977.36330159999989</c:v>
                </c:pt>
                <c:pt idx="18">
                  <c:v>1140.4960055999998</c:v>
                </c:pt>
                <c:pt idx="19">
                  <c:v>1340.0721777599997</c:v>
                </c:pt>
                <c:pt idx="20">
                  <c:v>1563.9245747999998</c:v>
                </c:pt>
                <c:pt idx="21">
                  <c:v>1830.4897116959996</c:v>
                </c:pt>
                <c:pt idx="22">
                  <c:v>2144.4197048639994</c:v>
                </c:pt>
                <c:pt idx="23">
                  <c:v>2505.8259443375996</c:v>
                </c:pt>
                <c:pt idx="24">
                  <c:v>2934.0925634447995</c:v>
                </c:pt>
                <c:pt idx="25">
                  <c:v>3433.4733009801594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BC1-B343-B86C-322F36165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333232"/>
        <c:axId val="1"/>
      </c:scatterChart>
      <c:valAx>
        <c:axId val="298333232"/>
        <c:scaling>
          <c:orientation val="minMax"/>
          <c:max val="2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467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Time (years)</a:t>
                </a:r>
              </a:p>
            </c:rich>
          </c:tx>
          <c:layout>
            <c:manualLayout>
              <c:xMode val="edge"/>
              <c:yMode val="edge"/>
              <c:x val="0.4120603015075377"/>
              <c:y val="0.86923076923076925"/>
            </c:manualLayout>
          </c:layout>
          <c:overlay val="0"/>
          <c:spPr>
            <a:noFill/>
            <a:ln w="7783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7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329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crossBetween val="midCat"/>
        <c:majorUnit val="5"/>
        <c:minorUnit val="1"/>
      </c:valAx>
      <c:valAx>
        <c:axId val="1"/>
        <c:scaling>
          <c:logBase val="10"/>
          <c:orientation val="minMax"/>
          <c:max val="10000"/>
          <c:min val="1"/>
        </c:scaling>
        <c:delete val="0"/>
        <c:axPos val="l"/>
        <c:title>
          <c:tx>
            <c:rich>
              <a:bodyPr/>
              <a:lstStyle/>
              <a:p>
                <a:pPr>
                  <a:defRPr sz="467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Abundance</a:t>
                </a:r>
              </a:p>
            </c:rich>
          </c:tx>
          <c:layout>
            <c:manualLayout>
              <c:xMode val="edge"/>
              <c:yMode val="edge"/>
              <c:x val="3.6856355100722826E-3"/>
              <c:y val="0.13581514787489118"/>
            </c:manualLayout>
          </c:layout>
          <c:overlay val="0"/>
          <c:spPr>
            <a:noFill/>
            <a:ln w="7783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7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329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98333232"/>
        <c:crosses val="autoZero"/>
        <c:crossBetween val="midCat"/>
      </c:valAx>
      <c:spPr>
        <a:noFill/>
        <a:ln w="38918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730">
      <a:solidFill>
        <a:srgbClr val="000000"/>
      </a:solidFill>
      <a:prstDash val="solid"/>
    </a:ln>
  </c:spPr>
  <c:txPr>
    <a:bodyPr/>
    <a:lstStyle/>
    <a:p>
      <a:pPr>
        <a:defRPr sz="329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0.88636</cdr:x>
      <cdr:y>0.09687</cdr:y>
    </cdr:from>
    <cdr:to>
      <cdr:x>0.94811</cdr:x>
      <cdr:y>0.3787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E887EF10-44E1-F546-8B30-208D96D6A468}"/>
            </a:ext>
          </a:extLst>
        </cdr:cNvPr>
        <cdr:cNvGrpSpPr/>
      </cdr:nvGrpSpPr>
      <cdr:grpSpPr>
        <a:xfrm xmlns:a="http://schemas.openxmlformats.org/drawingml/2006/main">
          <a:off x="7924767" y="497943"/>
          <a:ext cx="552095" cy="1448698"/>
          <a:chOff x="8229600" y="400529"/>
          <a:chExt cx="552094" cy="1448703"/>
        </a:xfrm>
      </cdr:grpSpPr>
      <cdr:sp macro="" textlink="">
        <cdr:nvSpPr>
          <cdr:cNvPr id="10241" name="Text Box 1">
            <a:extLst xmlns:a="http://schemas.openxmlformats.org/drawingml/2006/main">
              <a:ext uri="{FF2B5EF4-FFF2-40B4-BE49-F238E27FC236}">
                <a16:creationId xmlns:a16="http://schemas.microsoft.com/office/drawing/2014/main" id="{95366FE0-0892-154F-ABE0-79708DE73E3A}"/>
              </a:ext>
            </a:extLst>
          </cdr:cNvPr>
          <cdr:cNvSpPr txBox="1">
            <a:spLocks xmlns:a="http://schemas.openxmlformats.org/drawingml/2006/main" noChangeArrowheads="1"/>
          </cdr:cNvSpPr>
        </cdr:nvSpPr>
        <cdr:spPr bwMode="auto">
          <a:xfrm xmlns:a="http://schemas.openxmlformats.org/drawingml/2006/main">
            <a:off x="8229600" y="400529"/>
            <a:ext cx="552094" cy="51387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cdr:spPr>
        <cdr:txBody>
          <a:bodyPr xmlns:a="http://schemas.openxmlformats.org/drawingml/2006/main" vertOverflow="clip" wrap="square" lIns="27432" tIns="22860" rIns="0" bIns="0" anchor="t" upright="1"/>
          <a:lstStyle xmlns:a="http://schemas.openxmlformats.org/drawingml/2006/main"/>
          <a:p xmlns:a="http://schemas.openxmlformats.org/drawingml/2006/main">
            <a:pPr algn="l" rtl="0">
              <a:defRPr sz="1000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itchFamily="2" charset="0"/>
                <a:cs typeface="Arial" pitchFamily="2" charset="0"/>
              </a:rPr>
              <a:t>N</a:t>
            </a:r>
          </a:p>
        </cdr:txBody>
      </cdr:sp>
      <cdr:sp macro="" textlink="">
        <cdr:nvSpPr>
          <cdr:cNvPr id="10242" name="Text Box 2">
            <a:extLst xmlns:a="http://schemas.openxmlformats.org/drawingml/2006/main">
              <a:ext uri="{FF2B5EF4-FFF2-40B4-BE49-F238E27FC236}">
                <a16:creationId xmlns:a16="http://schemas.microsoft.com/office/drawing/2014/main" id="{01B2C2CF-5915-0947-AE7F-14B0905E728D}"/>
              </a:ext>
            </a:extLst>
          </cdr:cNvPr>
          <cdr:cNvSpPr txBox="1">
            <a:spLocks xmlns:a="http://schemas.openxmlformats.org/drawingml/2006/main" noChangeArrowheads="1"/>
          </cdr:cNvSpPr>
        </cdr:nvSpPr>
        <cdr:spPr bwMode="auto">
          <a:xfrm xmlns:a="http://schemas.openxmlformats.org/drawingml/2006/main">
            <a:off x="8229600" y="1467563"/>
            <a:ext cx="547624" cy="381669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cdr:spPr>
        <cdr:txBody>
          <a:bodyPr xmlns:a="http://schemas.openxmlformats.org/drawingml/2006/main" vertOverflow="clip" wrap="square" lIns="27432" tIns="22860" rIns="0" bIns="0" anchor="t" upright="1"/>
          <a:lstStyle xmlns:a="http://schemas.openxmlformats.org/drawingml/2006/main"/>
          <a:p xmlns:a="http://schemas.openxmlformats.org/drawingml/2006/main">
            <a:pPr algn="l" rtl="0">
              <a:defRPr sz="1000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itchFamily="2" charset="0"/>
                <a:cs typeface="Arial" pitchFamily="2" charset="0"/>
              </a:rPr>
              <a:t>n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Arial" pitchFamily="2" charset="0"/>
                <a:cs typeface="Arial" pitchFamily="2" charset="0"/>
              </a:rPr>
              <a:t>3</a:t>
            </a:r>
          </a:p>
        </cdr:txBody>
      </cdr:sp>
      <cdr:sp macro="" textlink="">
        <cdr:nvSpPr>
          <cdr:cNvPr id="10243" name="Text Box 3">
            <a:extLst xmlns:a="http://schemas.openxmlformats.org/drawingml/2006/main">
              <a:ext uri="{FF2B5EF4-FFF2-40B4-BE49-F238E27FC236}">
                <a16:creationId xmlns:a16="http://schemas.microsoft.com/office/drawing/2014/main" id="{439E1E1E-5A28-044E-B1A1-0A64AACFA967}"/>
              </a:ext>
            </a:extLst>
          </cdr:cNvPr>
          <cdr:cNvSpPr txBox="1">
            <a:spLocks xmlns:a="http://schemas.openxmlformats.org/drawingml/2006/main" noChangeArrowheads="1"/>
          </cdr:cNvSpPr>
        </cdr:nvSpPr>
        <cdr:spPr bwMode="auto">
          <a:xfrm xmlns:a="http://schemas.openxmlformats.org/drawingml/2006/main">
            <a:off x="8229600" y="1084609"/>
            <a:ext cx="552094" cy="386809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cdr:spPr>
        <cdr:txBody>
          <a:bodyPr xmlns:a="http://schemas.openxmlformats.org/drawingml/2006/main" vertOverflow="clip" wrap="square" lIns="27432" tIns="22860" rIns="0" bIns="0" anchor="t" upright="1"/>
          <a:lstStyle xmlns:a="http://schemas.openxmlformats.org/drawingml/2006/main"/>
          <a:p xmlns:a="http://schemas.openxmlformats.org/drawingml/2006/main">
            <a:pPr algn="l" rtl="0">
              <a:defRPr sz="1000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itchFamily="2" charset="0"/>
                <a:cs typeface="Arial" pitchFamily="2" charset="0"/>
              </a:rPr>
              <a:t>n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Arial" pitchFamily="2" charset="0"/>
                <a:cs typeface="Arial" pitchFamily="2" charset="0"/>
              </a:rPr>
              <a:t>2</a:t>
            </a:r>
          </a:p>
        </cdr:txBody>
      </cdr:sp>
      <cdr:sp macro="" textlink="">
        <cdr:nvSpPr>
          <cdr:cNvPr id="10244" name="Text Box 4">
            <a:extLst xmlns:a="http://schemas.openxmlformats.org/drawingml/2006/main">
              <a:ext uri="{FF2B5EF4-FFF2-40B4-BE49-F238E27FC236}">
                <a16:creationId xmlns:a16="http://schemas.microsoft.com/office/drawing/2014/main" id="{5DFF4643-981C-434B-95AC-2DA6F15780FA}"/>
              </a:ext>
            </a:extLst>
          </cdr:cNvPr>
          <cdr:cNvSpPr txBox="1">
            <a:spLocks xmlns:a="http://schemas.openxmlformats.org/drawingml/2006/main" noChangeArrowheads="1"/>
          </cdr:cNvSpPr>
        </cdr:nvSpPr>
        <cdr:spPr bwMode="auto">
          <a:xfrm xmlns:a="http://schemas.openxmlformats.org/drawingml/2006/main">
            <a:off x="8229600" y="816978"/>
            <a:ext cx="547624" cy="381669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cdr:spPr>
        <cdr:txBody>
          <a:bodyPr xmlns:a="http://schemas.openxmlformats.org/drawingml/2006/main" vertOverflow="clip" wrap="square" lIns="27432" tIns="22860" rIns="0" bIns="0" anchor="t" upright="1"/>
          <a:lstStyle xmlns:a="http://schemas.openxmlformats.org/drawingml/2006/main"/>
          <a:p xmlns:a="http://schemas.openxmlformats.org/drawingml/2006/main">
            <a:pPr algn="l" rtl="0">
              <a:defRPr sz="1000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itchFamily="2" charset="0"/>
                <a:cs typeface="Arial" pitchFamily="2" charset="0"/>
              </a:rPr>
              <a:t>n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Arial" pitchFamily="2" charset="0"/>
                <a:cs typeface="Arial" pitchFamily="2" charset="0"/>
              </a:rPr>
              <a:t>1</a:t>
            </a:r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3735BFB-1C5B-4FCB-AD20-38CE529C3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AEACF52-B3CC-41F3-9201-1838F8980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5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federal biologist, charged with describing</a:t>
            </a:r>
            <a:r>
              <a:rPr lang="en-US" baseline="0" dirty="0"/>
              <a:t> the dynamics of sea turtles and using that information to devise regulations/strategies that will aid the sea turtles (</a:t>
            </a:r>
            <a:r>
              <a:rPr lang="en-US" baseline="0" dirty="0" err="1"/>
              <a:t>e..g</a:t>
            </a:r>
            <a:r>
              <a:rPr lang="en-US" baseline="0" dirty="0"/>
              <a:t>, turn around the observed declines in population size).  Where do we start?  This process is going to take a while.  First, we’ll develop the tools from first principles; Then, we’ll apply that information to sea turtles.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29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CAA0E3-1BAC-473F-8B9F-9B2D499F632A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CAA0E3-1BAC-473F-8B9F-9B2D499F632A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299957-EDB4-4217-953A-862CFF40C2FA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299957-EDB4-4217-953A-862CFF40C2F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952CAE-E631-4B92-9CED-F216D4995BA4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ADDCDA-292E-4036-AF71-2EEB701A8199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A30B9D-7037-49C4-9F8F-F48FCB8EBAA2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E8E6D2-4682-48DA-A485-CBE172413421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DB3B56-9441-431D-84B7-E0F89F8DC9D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C0BD98-E336-42FA-AF1D-827CB12DA1E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421A54-E28D-41A9-8D9B-40B6BF4DF64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 mix of species.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CAA0E3-1BAC-473F-8B9F-9B2D499F632A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CAA0E3-1BAC-473F-8B9F-9B2D499F632A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CAA0E3-1BAC-473F-8B9F-9B2D499F632A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CAA0E3-1BAC-473F-8B9F-9B2D499F632A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AD13AC-07A3-4CF9-A25D-7797592FEE25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1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4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66CFCD-15D5-4191-B8C5-998A8166EB35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66CFCD-15D5-4191-B8C5-998A8166EB35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66CFCD-15D5-4191-B8C5-998A8166EB35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66CFCD-15D5-4191-B8C5-998A8166EB35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7207D6-9AAB-4FD7-B12F-4C905B1AA06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7986A5-6CDC-443A-BD80-454A68ECC0A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32E8AB-229F-452C-B715-758E11E44295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250B0B-2B1D-4A69-960E-35498E148C3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B57161-5517-4540-A549-9041E624447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3A7EB2-0E2F-46CB-B1C2-CCA5B0CF473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22724-81B5-4BAE-A0E9-118D83FD41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EE21E-1EDE-4221-AFF9-98904675F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2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F5575-05A3-40A5-B6D7-7BA0B98953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17886-F211-4575-BC95-21350DB8A8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FF4DE-A81D-4B13-BEA8-2A454EBF44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C2778-D2AD-4C1E-AAB7-C3DD89F65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D6921-C177-4262-8CB8-BDB3E9B47B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CDBCA-5733-4CD4-A94D-4769BC942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F3658-B243-4B47-8B29-620BDB559C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37E1C-86D7-423B-AB4B-6C3E9585C0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DDBA3-D6CA-4B90-BA60-3AC8203244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22AB4D-6B0E-4563-98F4-136C1841F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78124"/>
            <a:ext cx="9296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venir Book"/>
                <a:cs typeface="Avenir Book"/>
              </a:rPr>
              <a:t>Ecology 8310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Avenir Book"/>
                <a:cs typeface="Avenir Book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venir Book"/>
                <a:cs typeface="Avenir Book"/>
              </a:rPr>
              <a:t>Population (and Community) Ecology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3964" y="3200400"/>
            <a:ext cx="8168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lvl="2"/>
            <a:endParaRPr lang="en-US" dirty="0">
              <a:latin typeface="Avenir Book"/>
              <a:cs typeface="Avenir Book"/>
            </a:endParaRPr>
          </a:p>
          <a:p>
            <a:pPr marL="287338" lvl="2" indent="-285750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Age-structured populations</a:t>
            </a:r>
          </a:p>
          <a:p>
            <a:pPr marL="287338" lvl="2" indent="-285750">
              <a:buFont typeface="Arial"/>
              <a:buChar char="•"/>
            </a:pPr>
            <a:endParaRPr lang="en-US" dirty="0">
              <a:latin typeface="Avenir Book"/>
              <a:cs typeface="Avenir Book"/>
            </a:endParaRPr>
          </a:p>
          <a:p>
            <a:pPr marL="287338" lvl="2" indent="-285750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Stage-structure populations	</a:t>
            </a:r>
          </a:p>
          <a:p>
            <a:pPr marL="287338" lvl="2" indent="-285750">
              <a:buFont typeface="Arial"/>
              <a:buChar char="•"/>
            </a:pPr>
            <a:endParaRPr lang="en-US" dirty="0">
              <a:latin typeface="Avenir Book"/>
              <a:cs typeface="Avenir Book"/>
            </a:endParaRPr>
          </a:p>
          <a:p>
            <a:pPr marL="287338" lvl="2" indent="-285750">
              <a:buFont typeface="Arial"/>
              <a:buChar char="•"/>
            </a:pPr>
            <a:r>
              <a:rPr lang="en-US" dirty="0">
                <a:latin typeface="Avenir Book"/>
                <a:ea typeface="AppleGothic"/>
                <a:cs typeface="Avenir Book"/>
              </a:rPr>
              <a:t>Life cycle diagrams</a:t>
            </a:r>
            <a:endParaRPr lang="en-US" dirty="0">
              <a:latin typeface="Avenir Book"/>
              <a:cs typeface="Avenir Book"/>
            </a:endParaRPr>
          </a:p>
          <a:p>
            <a:pPr marL="287338" lvl="2" indent="-285750">
              <a:buFont typeface="Arial"/>
              <a:buChar char="•"/>
            </a:pPr>
            <a:endParaRPr lang="en-US" dirty="0">
              <a:latin typeface="Avenir Book"/>
              <a:cs typeface="Avenir Book"/>
            </a:endParaRPr>
          </a:p>
          <a:p>
            <a:pPr marL="287338" lvl="2" indent="-285750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Projection matrices</a:t>
            </a:r>
          </a:p>
          <a:p>
            <a:pPr marL="287338" lvl="2" indent="-285750">
              <a:buFont typeface="Arial"/>
              <a:buChar char="•"/>
            </a:pPr>
            <a:endParaRPr lang="en-US" dirty="0">
              <a:latin typeface="Avenir Book"/>
              <a:cs typeface="Avenir Book"/>
            </a:endParaRPr>
          </a:p>
          <a:p>
            <a:pPr marL="287338" lvl="2" indent="-285750">
              <a:buFont typeface="Arial"/>
              <a:buChar char="•"/>
            </a:pPr>
            <a:endParaRPr lang="en-US" dirty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6" name="Picture 5" descr="C:\Users\osenberg\AppData\Local\Microsoft\Windows\Temporary Internet Files\Content.Outlook\GWG773IU\moua puta panora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" y="2133600"/>
            <a:ext cx="9144000" cy="631146"/>
          </a:xfrm>
          <a:prstGeom prst="rect">
            <a:avLst/>
          </a:prstGeom>
          <a:noFill/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5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254625" y="76200"/>
            <a:ext cx="3813175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dirty="0">
                <a:latin typeface="Avenir Book"/>
              </a:rPr>
              <a:t>n</a:t>
            </a:r>
            <a:r>
              <a:rPr lang="en-US" sz="3200" baseline="-25000" dirty="0">
                <a:latin typeface="Avenir Book"/>
              </a:rPr>
              <a:t>1,t+1</a:t>
            </a:r>
            <a:r>
              <a:rPr lang="en-US" sz="3200" dirty="0">
                <a:latin typeface="Avenir Book"/>
              </a:rPr>
              <a:t> = ??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latin typeface="Avenir Book"/>
              </a:rPr>
              <a:t>        = (P</a:t>
            </a:r>
            <a:r>
              <a:rPr lang="en-US" sz="3200" baseline="-25000" dirty="0">
                <a:latin typeface="Avenir Book"/>
              </a:rPr>
              <a:t>14</a:t>
            </a:r>
            <a:r>
              <a:rPr lang="en-US" sz="3200" dirty="0">
                <a:latin typeface="Avenir Book"/>
              </a:rPr>
              <a:t> x n</a:t>
            </a:r>
            <a:r>
              <a:rPr lang="en-US" sz="3200" baseline="-25000" dirty="0">
                <a:latin typeface="Avenir Book"/>
              </a:rPr>
              <a:t>4,t</a:t>
            </a:r>
            <a:r>
              <a:rPr lang="en-US" sz="3200" dirty="0">
                <a:latin typeface="Avenir Book"/>
              </a:rPr>
              <a:t>) +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latin typeface="Avenir Book"/>
              </a:rPr>
              <a:t>           (P</a:t>
            </a:r>
            <a:r>
              <a:rPr lang="en-US" sz="3200" baseline="-25000" dirty="0">
                <a:latin typeface="Avenir Book"/>
              </a:rPr>
              <a:t>13</a:t>
            </a:r>
            <a:r>
              <a:rPr lang="en-US" sz="3200" dirty="0">
                <a:latin typeface="Avenir Book"/>
              </a:rPr>
              <a:t> x n</a:t>
            </a:r>
            <a:r>
              <a:rPr lang="en-US" sz="3200" baseline="-25000" dirty="0">
                <a:latin typeface="Avenir Book"/>
              </a:rPr>
              <a:t>3,t</a:t>
            </a:r>
            <a:r>
              <a:rPr lang="en-US" sz="3200" dirty="0">
                <a:latin typeface="Avenir Book"/>
              </a:rPr>
              <a:t>)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2794000" y="4038600"/>
            <a:ext cx="1330325" cy="1295400"/>
            <a:chOff x="1758" y="2400"/>
            <a:chExt cx="838" cy="816"/>
          </a:xfrm>
        </p:grpSpPr>
        <p:sp>
          <p:nvSpPr>
            <p:cNvPr id="31777" name="Oval 6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Text Box 7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2, Age 1</a:t>
              </a:r>
            </a:p>
          </p:txBody>
        </p:sp>
      </p:grpSp>
      <p:grpSp>
        <p:nvGrpSpPr>
          <p:cNvPr id="31750" name="Group 8"/>
          <p:cNvGrpSpPr>
            <a:grpSpLocks/>
          </p:cNvGrpSpPr>
          <p:nvPr/>
        </p:nvGrpSpPr>
        <p:grpSpPr bwMode="auto">
          <a:xfrm>
            <a:off x="5207000" y="4038600"/>
            <a:ext cx="1330325" cy="1295400"/>
            <a:chOff x="1758" y="2400"/>
            <a:chExt cx="838" cy="816"/>
          </a:xfrm>
        </p:grpSpPr>
        <p:sp>
          <p:nvSpPr>
            <p:cNvPr id="31775" name="Oval 9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10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3, Age 2</a:t>
              </a:r>
            </a:p>
          </p:txBody>
        </p:sp>
      </p:grpSp>
      <p:grpSp>
        <p:nvGrpSpPr>
          <p:cNvPr id="31751" name="Group 11"/>
          <p:cNvGrpSpPr>
            <a:grpSpLocks/>
          </p:cNvGrpSpPr>
          <p:nvPr/>
        </p:nvGrpSpPr>
        <p:grpSpPr bwMode="auto">
          <a:xfrm>
            <a:off x="381000" y="4038600"/>
            <a:ext cx="1330325" cy="1295400"/>
            <a:chOff x="1758" y="2400"/>
            <a:chExt cx="838" cy="816"/>
          </a:xfrm>
        </p:grpSpPr>
        <p:sp>
          <p:nvSpPr>
            <p:cNvPr id="31773" name="Oval 1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rgbClr val="17375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Text Box 1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Avenir Book"/>
                </a:rPr>
                <a:t>Group 1, Age 0</a:t>
              </a:r>
            </a:p>
          </p:txBody>
        </p:sp>
      </p:grpSp>
      <p:grpSp>
        <p:nvGrpSpPr>
          <p:cNvPr id="31752" name="Group 14"/>
          <p:cNvGrpSpPr>
            <a:grpSpLocks/>
          </p:cNvGrpSpPr>
          <p:nvPr/>
        </p:nvGrpSpPr>
        <p:grpSpPr bwMode="auto">
          <a:xfrm>
            <a:off x="7620000" y="4038600"/>
            <a:ext cx="1330325" cy="1295400"/>
            <a:chOff x="1758" y="2400"/>
            <a:chExt cx="838" cy="816"/>
          </a:xfrm>
        </p:grpSpPr>
        <p:sp>
          <p:nvSpPr>
            <p:cNvPr id="31771" name="Oval 15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Text Box 16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4, Age 3</a:t>
              </a:r>
            </a:p>
          </p:txBody>
        </p:sp>
      </p:grpSp>
      <p:sp>
        <p:nvSpPr>
          <p:cNvPr id="31753" name="Line 17"/>
          <p:cNvSpPr>
            <a:spLocks noChangeShapeType="1"/>
          </p:cNvSpPr>
          <p:nvPr/>
        </p:nvSpPr>
        <p:spPr bwMode="auto">
          <a:xfrm>
            <a:off x="17335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8"/>
          <p:cNvSpPr>
            <a:spLocks noChangeShapeType="1"/>
          </p:cNvSpPr>
          <p:nvPr/>
        </p:nvSpPr>
        <p:spPr bwMode="auto">
          <a:xfrm>
            <a:off x="41338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9"/>
          <p:cNvSpPr>
            <a:spLocks noChangeShapeType="1"/>
          </p:cNvSpPr>
          <p:nvPr/>
        </p:nvSpPr>
        <p:spPr bwMode="auto">
          <a:xfrm>
            <a:off x="655320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20"/>
          <p:cNvSpPr txBox="1">
            <a:spLocks noChangeArrowheads="1"/>
          </p:cNvSpPr>
          <p:nvPr/>
        </p:nvSpPr>
        <p:spPr bwMode="auto">
          <a:xfrm>
            <a:off x="188913" y="6172200"/>
            <a:ext cx="11806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Dead</a:t>
            </a:r>
          </a:p>
        </p:txBody>
      </p:sp>
      <p:sp>
        <p:nvSpPr>
          <p:cNvPr id="31757" name="Line 21"/>
          <p:cNvSpPr>
            <a:spLocks noChangeShapeType="1"/>
          </p:cNvSpPr>
          <p:nvPr/>
        </p:nvSpPr>
        <p:spPr bwMode="auto">
          <a:xfrm flipV="1">
            <a:off x="8953500" y="4648200"/>
            <a:ext cx="19050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Freeform 22"/>
          <p:cNvSpPr>
            <a:spLocks/>
          </p:cNvSpPr>
          <p:nvPr/>
        </p:nvSpPr>
        <p:spPr bwMode="auto">
          <a:xfrm>
            <a:off x="1295400" y="3162300"/>
            <a:ext cx="4495800" cy="8763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Freeform 23"/>
          <p:cNvSpPr>
            <a:spLocks/>
          </p:cNvSpPr>
          <p:nvPr/>
        </p:nvSpPr>
        <p:spPr bwMode="auto">
          <a:xfrm>
            <a:off x="1066800" y="2590800"/>
            <a:ext cx="7162800" cy="14478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24"/>
          <p:cNvSpPr>
            <a:spLocks noChangeShapeType="1"/>
          </p:cNvSpPr>
          <p:nvPr/>
        </p:nvSpPr>
        <p:spPr bwMode="auto">
          <a:xfrm flipH="1">
            <a:off x="609600" y="5295900"/>
            <a:ext cx="228600" cy="72390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25"/>
          <p:cNvSpPr>
            <a:spLocks noChangeShapeType="1"/>
          </p:cNvSpPr>
          <p:nvPr/>
        </p:nvSpPr>
        <p:spPr bwMode="auto">
          <a:xfrm flipH="1">
            <a:off x="1524000" y="5314950"/>
            <a:ext cx="1790700" cy="7810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26"/>
          <p:cNvSpPr>
            <a:spLocks noChangeShapeType="1"/>
          </p:cNvSpPr>
          <p:nvPr/>
        </p:nvSpPr>
        <p:spPr bwMode="auto">
          <a:xfrm flipH="1">
            <a:off x="2209800" y="5314950"/>
            <a:ext cx="3524250" cy="9334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27"/>
          <p:cNvSpPr>
            <a:spLocks noChangeShapeType="1"/>
          </p:cNvSpPr>
          <p:nvPr/>
        </p:nvSpPr>
        <p:spPr bwMode="auto">
          <a:xfrm flipH="1">
            <a:off x="2590800" y="5314950"/>
            <a:ext cx="5572125" cy="12382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6151563" y="6126163"/>
            <a:ext cx="263862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Project what?</a:t>
            </a:r>
          </a:p>
        </p:txBody>
      </p:sp>
      <p:sp>
        <p:nvSpPr>
          <p:cNvPr id="31765" name="Text Box 29"/>
          <p:cNvSpPr txBox="1">
            <a:spLocks noChangeArrowheads="1"/>
          </p:cNvSpPr>
          <p:nvPr/>
        </p:nvSpPr>
        <p:spPr bwMode="auto">
          <a:xfrm>
            <a:off x="183515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21</a:t>
            </a:r>
          </a:p>
        </p:txBody>
      </p:sp>
      <p:sp>
        <p:nvSpPr>
          <p:cNvPr id="31766" name="Text Box 30"/>
          <p:cNvSpPr txBox="1">
            <a:spLocks noChangeArrowheads="1"/>
          </p:cNvSpPr>
          <p:nvPr/>
        </p:nvSpPr>
        <p:spPr bwMode="auto">
          <a:xfrm>
            <a:off x="7239000" y="2895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14</a:t>
            </a:r>
          </a:p>
        </p:txBody>
      </p:sp>
      <p:sp>
        <p:nvSpPr>
          <p:cNvPr id="31767" name="Text Box 31"/>
          <p:cNvSpPr txBox="1">
            <a:spLocks noChangeArrowheads="1"/>
          </p:cNvSpPr>
          <p:nvPr/>
        </p:nvSpPr>
        <p:spPr bwMode="auto">
          <a:xfrm>
            <a:off x="426720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32</a:t>
            </a:r>
          </a:p>
        </p:txBody>
      </p:sp>
      <p:sp>
        <p:nvSpPr>
          <p:cNvPr id="31768" name="Text Box 32"/>
          <p:cNvSpPr txBox="1">
            <a:spLocks noChangeArrowheads="1"/>
          </p:cNvSpPr>
          <p:nvPr/>
        </p:nvSpPr>
        <p:spPr bwMode="auto">
          <a:xfrm>
            <a:off x="670560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43</a:t>
            </a:r>
          </a:p>
        </p:txBody>
      </p:sp>
      <p:sp>
        <p:nvSpPr>
          <p:cNvPr id="31769" name="Text Box 33"/>
          <p:cNvSpPr txBox="1">
            <a:spLocks noChangeArrowheads="1"/>
          </p:cNvSpPr>
          <p:nvPr/>
        </p:nvSpPr>
        <p:spPr bwMode="auto">
          <a:xfrm>
            <a:off x="4648200" y="3001963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13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0" y="0"/>
            <a:ext cx="28438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Projections:</a:t>
            </a:r>
            <a:endParaRPr lang="en-US" sz="4000" b="1" dirty="0">
              <a:solidFill>
                <a:srgbClr val="376092"/>
              </a:solidFill>
              <a:latin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  <p:bldP spid="1249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381000" y="2971800"/>
            <a:ext cx="8458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/>
                <a:cs typeface="Avenir Book"/>
              </a:rPr>
              <a:t>Is there a way to write this out more formally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/>
                <a:cs typeface="Avenir Book"/>
              </a:rPr>
              <a:t>(e.g., as in geometric growth model)?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4401"/>
            <a:ext cx="2362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Matrix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algebra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4114800" y="2895600"/>
            <a:ext cx="43434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n</a:t>
            </a:r>
            <a:r>
              <a:rPr lang="en-US" dirty="0">
                <a:latin typeface="Avenir Book"/>
              </a:rPr>
              <a:t> is a vector of abundances for the groups;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venir Book"/>
              </a:rPr>
              <a:t>is a matrix of transitions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venir Book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venir Book"/>
              </a:rPr>
              <a:t>Note similarity to: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4CA89-44DA-174E-902A-6B036979FAFC}"/>
              </a:ext>
            </a:extLst>
          </p:cNvPr>
          <p:cNvSpPr txBox="1"/>
          <p:nvPr/>
        </p:nvSpPr>
        <p:spPr>
          <a:xfrm>
            <a:off x="2819400" y="190500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+1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3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1DE63-74B1-E440-96B3-DC8D9B685007}"/>
                  </a:ext>
                </a:extLst>
              </p:cNvPr>
              <p:cNvSpPr/>
              <p:nvPr/>
            </p:nvSpPr>
            <p:spPr>
              <a:xfrm>
                <a:off x="2966357" y="5587434"/>
                <a:ext cx="2362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1DE63-74B1-E440-96B3-DC8D9B685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57" y="5587434"/>
                <a:ext cx="2362200" cy="64633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8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2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58000" y="4401"/>
            <a:ext cx="2362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Matrix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algebra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5CE8B5-846B-BA44-BAC3-4686F7ACF4B9}"/>
                  </a:ext>
                </a:extLst>
              </p:cNvPr>
              <p:cNvSpPr txBox="1"/>
              <p:nvPr/>
            </p:nvSpPr>
            <p:spPr>
              <a:xfrm>
                <a:off x="76201" y="1828800"/>
                <a:ext cx="9143999" cy="4282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i="0" smtClean="0">
                          <a:latin typeface="+mn-lt"/>
                        </a:rPr>
                        <m:t>n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i="0" smtClean="0">
                          <a:latin typeface="+mn-lt"/>
                        </a:rPr>
                        <m:t>A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5CE8B5-846B-BA44-BAC3-4686F7ACF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1828800"/>
                <a:ext cx="9143999" cy="4282198"/>
              </a:xfrm>
              <a:prstGeom prst="rect">
                <a:avLst/>
              </a:prstGeom>
              <a:blipFill>
                <a:blip r:embed="rId3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58000" y="4401"/>
            <a:ext cx="2362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Matrix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algebra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5CE8B5-846B-BA44-BAC3-4686F7ACF4B9}"/>
                  </a:ext>
                </a:extLst>
              </p:cNvPr>
              <p:cNvSpPr txBox="1"/>
              <p:nvPr/>
            </p:nvSpPr>
            <p:spPr>
              <a:xfrm>
                <a:off x="76201" y="1828800"/>
                <a:ext cx="9143999" cy="4276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 i="0">
                              <a:latin typeface="+mn-lt"/>
                            </a:rPr>
                            <m:t>n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+mn-lt"/>
                        </a:rPr>
                        <m:t>A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 i="0">
                              <a:latin typeface="+mn-lt"/>
                            </a:rPr>
                            <m:t>n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5CE8B5-846B-BA44-BAC3-4686F7ACF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1828800"/>
                <a:ext cx="9143999" cy="4276171"/>
              </a:xfrm>
              <a:prstGeom prst="rect">
                <a:avLst/>
              </a:prstGeom>
              <a:blipFill>
                <a:blip r:embed="rId3"/>
                <a:stretch>
                  <a:fillRect t="-297" b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10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0" y="0"/>
            <a:ext cx="36889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Our age-based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example:</a:t>
            </a:r>
            <a:endParaRPr lang="en-US" sz="4000" b="1" dirty="0">
              <a:solidFill>
                <a:srgbClr val="376092"/>
              </a:solidFill>
              <a:latin typeface="Avenir Book"/>
            </a:endParaRPr>
          </a:p>
        </p:txBody>
      </p:sp>
      <p:grpSp>
        <p:nvGrpSpPr>
          <p:cNvPr id="5125" name="Group 6"/>
          <p:cNvGrpSpPr>
            <a:grpSpLocks/>
          </p:cNvGrpSpPr>
          <p:nvPr/>
        </p:nvGrpSpPr>
        <p:grpSpPr bwMode="auto">
          <a:xfrm>
            <a:off x="2794000" y="2667000"/>
            <a:ext cx="1330325" cy="1295400"/>
            <a:chOff x="1758" y="2400"/>
            <a:chExt cx="838" cy="816"/>
          </a:xfrm>
        </p:grpSpPr>
        <p:sp>
          <p:nvSpPr>
            <p:cNvPr id="5146" name="Oval 7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Text Box 8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2, Age 1</a:t>
              </a:r>
            </a:p>
          </p:txBody>
        </p:sp>
      </p:grpSp>
      <p:grpSp>
        <p:nvGrpSpPr>
          <p:cNvPr id="5126" name="Group 9"/>
          <p:cNvGrpSpPr>
            <a:grpSpLocks/>
          </p:cNvGrpSpPr>
          <p:nvPr/>
        </p:nvGrpSpPr>
        <p:grpSpPr bwMode="auto">
          <a:xfrm>
            <a:off x="5207000" y="2667000"/>
            <a:ext cx="1330325" cy="1295400"/>
            <a:chOff x="1758" y="2400"/>
            <a:chExt cx="838" cy="816"/>
          </a:xfrm>
        </p:grpSpPr>
        <p:sp>
          <p:nvSpPr>
            <p:cNvPr id="5144" name="Oval 10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Text Box 11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3, Age 2</a:t>
              </a:r>
            </a:p>
          </p:txBody>
        </p:sp>
      </p:grpSp>
      <p:grpSp>
        <p:nvGrpSpPr>
          <p:cNvPr id="5127" name="Group 12"/>
          <p:cNvGrpSpPr>
            <a:grpSpLocks/>
          </p:cNvGrpSpPr>
          <p:nvPr/>
        </p:nvGrpSpPr>
        <p:grpSpPr bwMode="auto">
          <a:xfrm>
            <a:off x="381000" y="2667000"/>
            <a:ext cx="1330325" cy="1295400"/>
            <a:chOff x="1758" y="2400"/>
            <a:chExt cx="838" cy="816"/>
          </a:xfrm>
        </p:grpSpPr>
        <p:sp>
          <p:nvSpPr>
            <p:cNvPr id="5142" name="Oval 13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Text Box 14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1, Age 0</a:t>
              </a:r>
            </a:p>
          </p:txBody>
        </p:sp>
      </p:grpSp>
      <p:grpSp>
        <p:nvGrpSpPr>
          <p:cNvPr id="5128" name="Group 15"/>
          <p:cNvGrpSpPr>
            <a:grpSpLocks/>
          </p:cNvGrpSpPr>
          <p:nvPr/>
        </p:nvGrpSpPr>
        <p:grpSpPr bwMode="auto">
          <a:xfrm>
            <a:off x="7620000" y="2667000"/>
            <a:ext cx="1330325" cy="1295400"/>
            <a:chOff x="1758" y="2400"/>
            <a:chExt cx="838" cy="816"/>
          </a:xfrm>
        </p:grpSpPr>
        <p:sp>
          <p:nvSpPr>
            <p:cNvPr id="5140" name="Oval 16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Text Box 17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4, Age 3</a:t>
              </a:r>
            </a:p>
          </p:txBody>
        </p:sp>
      </p:grpSp>
      <p:sp>
        <p:nvSpPr>
          <p:cNvPr id="5129" name="Line 18"/>
          <p:cNvSpPr>
            <a:spLocks noChangeShapeType="1"/>
          </p:cNvSpPr>
          <p:nvPr/>
        </p:nvSpPr>
        <p:spPr bwMode="auto">
          <a:xfrm>
            <a:off x="1733550" y="32861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9"/>
          <p:cNvSpPr>
            <a:spLocks noChangeShapeType="1"/>
          </p:cNvSpPr>
          <p:nvPr/>
        </p:nvSpPr>
        <p:spPr bwMode="auto">
          <a:xfrm>
            <a:off x="4133850" y="32861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20"/>
          <p:cNvSpPr>
            <a:spLocks noChangeShapeType="1"/>
          </p:cNvSpPr>
          <p:nvPr/>
        </p:nvSpPr>
        <p:spPr bwMode="auto">
          <a:xfrm>
            <a:off x="6553200" y="32861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21"/>
          <p:cNvSpPr>
            <a:spLocks noChangeShapeType="1"/>
          </p:cNvSpPr>
          <p:nvPr/>
        </p:nvSpPr>
        <p:spPr bwMode="auto">
          <a:xfrm flipV="1">
            <a:off x="8953500" y="3276600"/>
            <a:ext cx="19050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Freeform 22"/>
          <p:cNvSpPr>
            <a:spLocks/>
          </p:cNvSpPr>
          <p:nvPr/>
        </p:nvSpPr>
        <p:spPr bwMode="auto">
          <a:xfrm>
            <a:off x="1295400" y="1790700"/>
            <a:ext cx="4495800" cy="8763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Freeform 23"/>
          <p:cNvSpPr>
            <a:spLocks/>
          </p:cNvSpPr>
          <p:nvPr/>
        </p:nvSpPr>
        <p:spPr bwMode="auto">
          <a:xfrm>
            <a:off x="1066800" y="1219200"/>
            <a:ext cx="7162800" cy="14478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24"/>
          <p:cNvSpPr txBox="1">
            <a:spLocks noChangeArrowheads="1"/>
          </p:cNvSpPr>
          <p:nvPr/>
        </p:nvSpPr>
        <p:spPr bwMode="auto">
          <a:xfrm>
            <a:off x="1835150" y="26670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21</a:t>
            </a:r>
          </a:p>
        </p:txBody>
      </p:sp>
      <p:sp>
        <p:nvSpPr>
          <p:cNvPr id="5136" name="Text Box 25"/>
          <p:cNvSpPr txBox="1">
            <a:spLocks noChangeArrowheads="1"/>
          </p:cNvSpPr>
          <p:nvPr/>
        </p:nvSpPr>
        <p:spPr bwMode="auto">
          <a:xfrm>
            <a:off x="7239000" y="15240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14</a:t>
            </a:r>
          </a:p>
        </p:txBody>
      </p:sp>
      <p:sp>
        <p:nvSpPr>
          <p:cNvPr id="5137" name="Text Box 26"/>
          <p:cNvSpPr txBox="1">
            <a:spLocks noChangeArrowheads="1"/>
          </p:cNvSpPr>
          <p:nvPr/>
        </p:nvSpPr>
        <p:spPr bwMode="auto">
          <a:xfrm>
            <a:off x="4267200" y="26670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32</a:t>
            </a:r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auto">
          <a:xfrm>
            <a:off x="6705600" y="26670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43</a:t>
            </a: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>
            <a:off x="4648200" y="1630363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62C5A4-C28A-7642-A5B3-55685CA26C2E}"/>
                  </a:ext>
                </a:extLst>
              </p:cNvPr>
              <p:cNvSpPr/>
              <p:nvPr/>
            </p:nvSpPr>
            <p:spPr>
              <a:xfrm>
                <a:off x="0" y="4595338"/>
                <a:ext cx="9144000" cy="1994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smtClean="0">
                          <a:latin typeface="+mn-lt"/>
                        </a:rPr>
                        <m:t>A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62C5A4-C28A-7642-A5B3-55685CA26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95338"/>
                <a:ext cx="9144000" cy="1994520"/>
              </a:xfrm>
              <a:prstGeom prst="rect">
                <a:avLst/>
              </a:prstGeom>
              <a:blipFill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0" y="0"/>
            <a:ext cx="23519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A simpler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example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794000" y="2667000"/>
            <a:ext cx="1330325" cy="1295400"/>
            <a:chOff x="1758" y="2400"/>
            <a:chExt cx="838" cy="816"/>
          </a:xfrm>
        </p:grpSpPr>
        <p:sp>
          <p:nvSpPr>
            <p:cNvPr id="6164" name="Oval 5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Text Box 6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2</a:t>
              </a:r>
            </a:p>
          </p:txBody>
        </p:sp>
      </p:grpSp>
      <p:grpSp>
        <p:nvGrpSpPr>
          <p:cNvPr id="6150" name="Group 7"/>
          <p:cNvGrpSpPr>
            <a:grpSpLocks/>
          </p:cNvGrpSpPr>
          <p:nvPr/>
        </p:nvGrpSpPr>
        <p:grpSpPr bwMode="auto">
          <a:xfrm>
            <a:off x="5207000" y="2667000"/>
            <a:ext cx="1330325" cy="1295400"/>
            <a:chOff x="1758" y="2400"/>
            <a:chExt cx="838" cy="816"/>
          </a:xfrm>
        </p:grpSpPr>
        <p:sp>
          <p:nvSpPr>
            <p:cNvPr id="6162" name="Oval 8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Text Box 9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3</a:t>
              </a:r>
            </a:p>
          </p:txBody>
        </p:sp>
      </p:grpSp>
      <p:grpSp>
        <p:nvGrpSpPr>
          <p:cNvPr id="6151" name="Group 10"/>
          <p:cNvGrpSpPr>
            <a:grpSpLocks/>
          </p:cNvGrpSpPr>
          <p:nvPr/>
        </p:nvGrpSpPr>
        <p:grpSpPr bwMode="auto">
          <a:xfrm>
            <a:off x="381000" y="2667000"/>
            <a:ext cx="1330325" cy="1295400"/>
            <a:chOff x="1758" y="2400"/>
            <a:chExt cx="838" cy="816"/>
          </a:xfrm>
        </p:grpSpPr>
        <p:sp>
          <p:nvSpPr>
            <p:cNvPr id="6160" name="Oval 11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Text Box 12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1</a:t>
              </a:r>
            </a:p>
          </p:txBody>
        </p:sp>
      </p:grpSp>
      <p:sp>
        <p:nvSpPr>
          <p:cNvPr id="6152" name="Line 16"/>
          <p:cNvSpPr>
            <a:spLocks noChangeShapeType="1"/>
          </p:cNvSpPr>
          <p:nvPr/>
        </p:nvSpPr>
        <p:spPr bwMode="auto">
          <a:xfrm>
            <a:off x="1733550" y="32861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7"/>
          <p:cNvSpPr>
            <a:spLocks noChangeShapeType="1"/>
          </p:cNvSpPr>
          <p:nvPr/>
        </p:nvSpPr>
        <p:spPr bwMode="auto">
          <a:xfrm>
            <a:off x="4133850" y="32861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Freeform 20"/>
          <p:cNvSpPr>
            <a:spLocks/>
          </p:cNvSpPr>
          <p:nvPr/>
        </p:nvSpPr>
        <p:spPr bwMode="auto">
          <a:xfrm>
            <a:off x="1143000" y="1790700"/>
            <a:ext cx="4648200" cy="8763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22"/>
          <p:cNvSpPr txBox="1">
            <a:spLocks noChangeArrowheads="1"/>
          </p:cNvSpPr>
          <p:nvPr/>
        </p:nvSpPr>
        <p:spPr bwMode="auto">
          <a:xfrm>
            <a:off x="1835150" y="26670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21</a:t>
            </a:r>
          </a:p>
        </p:txBody>
      </p:sp>
      <p:sp>
        <p:nvSpPr>
          <p:cNvPr id="6156" name="Text Box 24"/>
          <p:cNvSpPr txBox="1">
            <a:spLocks noChangeArrowheads="1"/>
          </p:cNvSpPr>
          <p:nvPr/>
        </p:nvSpPr>
        <p:spPr bwMode="auto">
          <a:xfrm>
            <a:off x="4267200" y="26670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32</a:t>
            </a:r>
          </a:p>
        </p:txBody>
      </p:sp>
      <p:sp>
        <p:nvSpPr>
          <p:cNvPr id="6157" name="Text Box 26"/>
          <p:cNvSpPr txBox="1">
            <a:spLocks noChangeArrowheads="1"/>
          </p:cNvSpPr>
          <p:nvPr/>
        </p:nvSpPr>
        <p:spPr bwMode="auto">
          <a:xfrm>
            <a:off x="4648200" y="1630363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13</a:t>
            </a:r>
          </a:p>
        </p:txBody>
      </p:sp>
      <p:sp>
        <p:nvSpPr>
          <p:cNvPr id="6158" name="Freeform 28"/>
          <p:cNvSpPr>
            <a:spLocks/>
          </p:cNvSpPr>
          <p:nvPr/>
        </p:nvSpPr>
        <p:spPr bwMode="auto">
          <a:xfrm rot="-326420">
            <a:off x="1447800" y="2209800"/>
            <a:ext cx="1905000" cy="5334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29"/>
          <p:cNvSpPr txBox="1">
            <a:spLocks noChangeArrowheads="1"/>
          </p:cNvSpPr>
          <p:nvPr/>
        </p:nvSpPr>
        <p:spPr bwMode="auto">
          <a:xfrm>
            <a:off x="2978150" y="19812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D918DC-39D8-D84E-A589-8DF8CBC03135}"/>
                  </a:ext>
                </a:extLst>
              </p:cNvPr>
              <p:cNvSpPr/>
              <p:nvPr/>
            </p:nvSpPr>
            <p:spPr>
              <a:xfrm>
                <a:off x="0" y="4595338"/>
                <a:ext cx="9144000" cy="1500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smtClean="0">
                          <a:latin typeface="+mn-lt"/>
                        </a:rPr>
                        <m:t>A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D918DC-39D8-D84E-A589-8DF8CBC03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95338"/>
                <a:ext cx="9144000" cy="1500667"/>
              </a:xfrm>
              <a:prstGeom prst="rect">
                <a:avLst/>
              </a:prstGeom>
              <a:blipFill>
                <a:blip r:embed="rId3"/>
                <a:stretch>
                  <a:fillRect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0" y="0"/>
            <a:ext cx="23645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Simple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example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257800" y="5857835"/>
            <a:ext cx="3102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latin typeface="Avenir Book"/>
              </a:rPr>
              <a:t>What is </a:t>
            </a:r>
            <a:r>
              <a:rPr lang="en-US" sz="4000" b="1" dirty="0">
                <a:latin typeface="Avenir Book"/>
              </a:rPr>
              <a:t>n</a:t>
            </a:r>
            <a:r>
              <a:rPr lang="en-US" sz="4000" baseline="-25000" dirty="0">
                <a:latin typeface="Avenir Book"/>
              </a:rPr>
              <a:t>t+1</a:t>
            </a:r>
            <a:r>
              <a:rPr lang="en-US" sz="4000" dirty="0">
                <a:latin typeface="Avenir Book"/>
              </a:rPr>
              <a:t>?</a:t>
            </a:r>
            <a:endParaRPr lang="en-US" sz="4000" b="1" baseline="-25000" dirty="0">
              <a:latin typeface="Avenir Boo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C54312-11A6-3D4C-8C21-13FFEE1F6EF4}"/>
                  </a:ext>
                </a:extLst>
              </p:cNvPr>
              <p:cNvSpPr/>
              <p:nvPr/>
            </p:nvSpPr>
            <p:spPr>
              <a:xfrm>
                <a:off x="-152400" y="2286000"/>
                <a:ext cx="9144000" cy="3295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smtClean="0">
                          <a:latin typeface="+mn-lt"/>
                        </a:rPr>
                        <m:t>A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+mn-lt"/>
                            </a:rPr>
                            <m:t>n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C54312-11A6-3D4C-8C21-13FFEE1F6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286000"/>
                <a:ext cx="9144000" cy="3295389"/>
              </a:xfrm>
              <a:prstGeom prst="rect">
                <a:avLst/>
              </a:prstGeom>
              <a:blipFill>
                <a:blip r:embed="rId3"/>
                <a:stretch>
                  <a:fillRect b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11295"/>
            <a:ext cx="23645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Simple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example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8DCD8A-60AC-4E46-885C-1AF04A8B446C}"/>
                  </a:ext>
                </a:extLst>
              </p:cNvPr>
              <p:cNvSpPr/>
              <p:nvPr/>
            </p:nvSpPr>
            <p:spPr>
              <a:xfrm>
                <a:off x="152400" y="2971800"/>
                <a:ext cx="8991600" cy="3197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+mn-lt"/>
                            </a:rPr>
                            <m:t>n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1" smtClean="0">
                          <a:latin typeface="+mn-lt"/>
                        </a:rPr>
                        <m:t>A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+mn-lt"/>
                            </a:rPr>
                            <m:t>n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+0+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60+0+0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+0+0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8DCD8A-60AC-4E46-885C-1AF04A8B4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71800"/>
                <a:ext cx="8991600" cy="3197542"/>
              </a:xfrm>
              <a:prstGeom prst="rect">
                <a:avLst/>
              </a:prstGeom>
              <a:blipFill>
                <a:blip r:embed="rId3"/>
                <a:stretch>
                  <a:fillRect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93" name="Group 85"/>
          <p:cNvGraphicFramePr>
            <a:graphicFrameLocks noGrp="1"/>
          </p:cNvGraphicFramePr>
          <p:nvPr/>
        </p:nvGraphicFramePr>
        <p:xfrm>
          <a:off x="1600200" y="2133600"/>
          <a:ext cx="7239000" cy="4035424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Time: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1,t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enir Book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90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2,t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enir Book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54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3,t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enir Book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t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enir Book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90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126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157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179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481" name="Line 73"/>
          <p:cNvSpPr>
            <a:spLocks noChangeShapeType="1"/>
          </p:cNvSpPr>
          <p:nvPr/>
        </p:nvSpPr>
        <p:spPr bwMode="auto">
          <a:xfrm flipV="1">
            <a:off x="4114800" y="3352800"/>
            <a:ext cx="45720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82" name="Line 74"/>
          <p:cNvSpPr>
            <a:spLocks noChangeShapeType="1"/>
          </p:cNvSpPr>
          <p:nvPr/>
        </p:nvSpPr>
        <p:spPr bwMode="auto">
          <a:xfrm>
            <a:off x="4962525" y="3381375"/>
            <a:ext cx="457200" cy="457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83" name="Line 75"/>
          <p:cNvSpPr>
            <a:spLocks noChangeShapeType="1"/>
          </p:cNvSpPr>
          <p:nvPr/>
        </p:nvSpPr>
        <p:spPr bwMode="auto">
          <a:xfrm>
            <a:off x="5876925" y="4200525"/>
            <a:ext cx="457200" cy="457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84" name="Oval 76"/>
          <p:cNvSpPr>
            <a:spLocks noChangeArrowheads="1"/>
          </p:cNvSpPr>
          <p:nvPr/>
        </p:nvSpPr>
        <p:spPr bwMode="auto">
          <a:xfrm>
            <a:off x="3505200" y="3810000"/>
            <a:ext cx="685800" cy="5334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86" name="Oval 78"/>
          <p:cNvSpPr>
            <a:spLocks noChangeArrowheads="1"/>
          </p:cNvSpPr>
          <p:nvPr/>
        </p:nvSpPr>
        <p:spPr bwMode="auto">
          <a:xfrm>
            <a:off x="4419600" y="2895600"/>
            <a:ext cx="685800" cy="5334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87" name="Oval 79"/>
          <p:cNvSpPr>
            <a:spLocks noChangeArrowheads="1"/>
          </p:cNvSpPr>
          <p:nvPr/>
        </p:nvSpPr>
        <p:spPr bwMode="auto">
          <a:xfrm>
            <a:off x="5334000" y="3733800"/>
            <a:ext cx="685800" cy="5334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88" name="Oval 80"/>
          <p:cNvSpPr>
            <a:spLocks noChangeArrowheads="1"/>
          </p:cNvSpPr>
          <p:nvPr/>
        </p:nvSpPr>
        <p:spPr bwMode="auto">
          <a:xfrm>
            <a:off x="6248400" y="4572000"/>
            <a:ext cx="685800" cy="5334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90" name="Line 82"/>
          <p:cNvSpPr>
            <a:spLocks noChangeShapeType="1"/>
          </p:cNvSpPr>
          <p:nvPr/>
        </p:nvSpPr>
        <p:spPr bwMode="auto">
          <a:xfrm>
            <a:off x="4114800" y="4267200"/>
            <a:ext cx="390525" cy="4095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91" name="Oval 83"/>
          <p:cNvSpPr>
            <a:spLocks noChangeArrowheads="1"/>
          </p:cNvSpPr>
          <p:nvPr/>
        </p:nvSpPr>
        <p:spPr bwMode="auto">
          <a:xfrm>
            <a:off x="4419600" y="4572000"/>
            <a:ext cx="685800" cy="5334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11295"/>
            <a:ext cx="23645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Simple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example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5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45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45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4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81" grpId="0" animBg="1"/>
      <p:bldP spid="145481" grpId="1" animBg="1"/>
      <p:bldP spid="145482" grpId="0" animBg="1"/>
      <p:bldP spid="145483" grpId="0" animBg="1"/>
      <p:bldP spid="145484" grpId="0" animBg="1"/>
      <p:bldP spid="145484" grpId="1" animBg="1"/>
      <p:bldP spid="145486" grpId="0" animBg="1"/>
      <p:bldP spid="145487" grpId="0" animBg="1"/>
      <p:bldP spid="145488" grpId="0" animBg="1"/>
      <p:bldP spid="145490" grpId="0" animBg="1"/>
      <p:bldP spid="145490" grpId="1" animBg="1"/>
      <p:bldP spid="145491" grpId="0" animBg="1"/>
      <p:bldP spid="14549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532362" y="457200"/>
            <a:ext cx="81538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Avenir Book"/>
                <a:cs typeface="Avenir Book"/>
              </a:rPr>
              <a:t>Context:  Sea Turtle Conservation</a:t>
            </a:r>
          </a:p>
          <a:p>
            <a:pPr algn="ctr"/>
            <a:r>
              <a:rPr lang="en-US" sz="3200" dirty="0">
                <a:latin typeface="Avenir Book"/>
                <a:cs typeface="Avenir Book"/>
              </a:rPr>
              <a:t>(But first … background)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2857500" y="3009900"/>
            <a:ext cx="53578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5352" name="Picture 8" descr="Loggerhead sea turtle, Kenneth J Lohma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0"/>
            <a:ext cx="3429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53" name="Picture 9" descr="seatur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"/>
          <a:stretch/>
        </p:blipFill>
        <p:spPr bwMode="auto">
          <a:xfrm>
            <a:off x="228600" y="2057400"/>
            <a:ext cx="338328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54" name="Picture 10" descr="Green sea turtle egg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28" y="2057400"/>
            <a:ext cx="1737424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55" name="Picture 11" descr="Loggerhe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3048000" cy="2209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56" name="Picture 12" descr="loggerhe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19600"/>
            <a:ext cx="3279775" cy="2209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26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663" name="Group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23440"/>
              </p:ext>
            </p:extLst>
          </p:nvPr>
        </p:nvGraphicFramePr>
        <p:xfrm>
          <a:off x="285750" y="3657600"/>
          <a:ext cx="8632825" cy="297189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/N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0.67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0.71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0.33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0.69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/N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0.29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0.50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/N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0.33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0.17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0.17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Annual growth rate=(N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t+1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.60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1.50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1.40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0.86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1.45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7643" name="Group 187"/>
          <p:cNvGraphicFramePr>
            <a:graphicFrameLocks noGrp="1"/>
          </p:cNvGraphicFramePr>
          <p:nvPr/>
        </p:nvGraphicFramePr>
        <p:xfrm>
          <a:off x="266700" y="228600"/>
          <a:ext cx="8648700" cy="304800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Time: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609600" y="2971800"/>
            <a:ext cx="75438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/>
                <a:cs typeface="Avenir Book"/>
              </a:rPr>
              <a:t>Let's plot this…</a:t>
            </a:r>
          </a:p>
        </p:txBody>
      </p:sp>
    </p:spTree>
    <p:extLst>
      <p:ext uri="{BB962C8B-B14F-4D97-AF65-F5344CB8AC3E}">
        <p14:creationId xmlns:p14="http://schemas.microsoft.com/office/powerpoint/2010/main" val="22027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657274"/>
              </p:ext>
            </p:extLst>
          </p:nvPr>
        </p:nvGraphicFramePr>
        <p:xfrm>
          <a:off x="1524000" y="1990725"/>
          <a:ext cx="7467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Chart" r:id="rId3" imgW="5286494" imgH="3390840" progId="Excel.Chart.8">
                  <p:embed/>
                </p:oleObj>
              </mc:Choice>
              <mc:Fallback>
                <p:oleObj name="Chart" r:id="rId3" imgW="5286494" imgH="339084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90725"/>
                        <a:ext cx="7467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0" y="0"/>
            <a:ext cx="312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  <a:cs typeface="Avenir Book"/>
              </a:rPr>
              <a:t>Dynamics: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3400" y="1371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What about a longer timescale?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57250" y="1536700"/>
          <a:ext cx="828675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Chart" r:id="rId3" imgW="5296079" imgH="3400425" progId="Excel.Chart.8">
                  <p:embed/>
                </p:oleObj>
              </mc:Choice>
              <mc:Fallback>
                <p:oleObj name="Chart" r:id="rId3" imgW="5296079" imgH="340042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536700"/>
                        <a:ext cx="8286750" cy="532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0" y="0"/>
            <a:ext cx="2609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Dynamics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1143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Are the age classes growing at similar rates?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402427"/>
              </p:ext>
            </p:extLst>
          </p:nvPr>
        </p:nvGraphicFramePr>
        <p:xfrm>
          <a:off x="0" y="1594304"/>
          <a:ext cx="8940800" cy="514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0"/>
            <a:ext cx="2609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Dynamics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6800" y="115441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Thus, the composition is constant…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181732"/>
              </p:ext>
            </p:extLst>
          </p:nvPr>
        </p:nvGraphicFramePr>
        <p:xfrm>
          <a:off x="3442228" y="1355725"/>
          <a:ext cx="571500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Chart" r:id="rId3" imgW="5305246" imgH="3410010" progId="Excel.Chart.8">
                  <p:embed/>
                </p:oleObj>
              </mc:Choice>
              <mc:Fallback>
                <p:oleObj name="Chart" r:id="rId3" imgW="5305246" imgH="341001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228" y="1355725"/>
                        <a:ext cx="5715000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405" y="1905000"/>
            <a:ext cx="36576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Avenir Book"/>
              </a:rPr>
              <a:t>Constant proportions through time = 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venir Book"/>
              </a:rPr>
              <a:t>S</a:t>
            </a:r>
            <a:r>
              <a:rPr lang="en-US" dirty="0">
                <a:latin typeface="Avenir Book"/>
              </a:rPr>
              <a:t>table </a:t>
            </a:r>
            <a:br>
              <a:rPr lang="en-US" dirty="0">
                <a:latin typeface="Avenir Book"/>
              </a:rPr>
            </a:br>
            <a:r>
              <a:rPr lang="en-US" b="1" dirty="0">
                <a:latin typeface="Avenir Book"/>
              </a:rPr>
              <a:t>A</a:t>
            </a:r>
            <a:r>
              <a:rPr lang="en-US" dirty="0">
                <a:latin typeface="Avenir Book"/>
              </a:rPr>
              <a:t>ge </a:t>
            </a:r>
            <a:br>
              <a:rPr lang="en-US" dirty="0">
                <a:latin typeface="Avenir Book"/>
              </a:rPr>
            </a:br>
            <a:r>
              <a:rPr lang="en-US" b="1" dirty="0">
                <a:latin typeface="Avenir Book"/>
              </a:rPr>
              <a:t>D</a:t>
            </a:r>
            <a:r>
              <a:rPr lang="en-US" dirty="0">
                <a:latin typeface="Avenir Book"/>
              </a:rPr>
              <a:t>istribution </a:t>
            </a:r>
            <a:br>
              <a:rPr lang="en-US" dirty="0">
                <a:latin typeface="Avenir Book"/>
              </a:rPr>
            </a:br>
            <a:r>
              <a:rPr lang="en-US" dirty="0">
                <a:latin typeface="Avenir Book"/>
              </a:rPr>
              <a:t>(SAD)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28600" y="5076825"/>
            <a:ext cx="8915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Avenir Book"/>
              </a:rPr>
              <a:t>If no growth (</a:t>
            </a:r>
            <a:r>
              <a:rPr lang="en-US" dirty="0" err="1">
                <a:latin typeface="Avenir Book"/>
              </a:rPr>
              <a:t>N</a:t>
            </a:r>
            <a:r>
              <a:rPr lang="en-US" baseline="-25000" dirty="0" err="1">
                <a:latin typeface="Avenir Book"/>
              </a:rPr>
              <a:t>t</a:t>
            </a:r>
            <a:r>
              <a:rPr lang="en-US" dirty="0">
                <a:latin typeface="Avenir Book"/>
              </a:rPr>
              <a:t>=N</a:t>
            </a:r>
            <a:r>
              <a:rPr lang="en-US" baseline="-25000" dirty="0">
                <a:latin typeface="Avenir Book"/>
              </a:rPr>
              <a:t>t+1</a:t>
            </a:r>
            <a:r>
              <a:rPr lang="en-US" dirty="0">
                <a:latin typeface="Avenir Book"/>
              </a:rPr>
              <a:t>), then: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i="1" dirty="0">
                <a:latin typeface="Avenir Book"/>
              </a:rPr>
              <a:t>Stationary Age Distribution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Avenir Book"/>
              </a:rPr>
              <a:t>Stat. AD is the same as the “survivorship curve”</a:t>
            </a:r>
            <a:endParaRPr lang="en-US" sz="1800" dirty="0">
              <a:latin typeface="Avenir Book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0"/>
            <a:ext cx="2320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Age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structure: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762000" y="2971800"/>
            <a:ext cx="7543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Book"/>
                <a:ea typeface="Lucida Grande"/>
                <a:cs typeface="Avenir Book"/>
              </a:rPr>
              <a:t>The right eigenvector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ea typeface="Lucida Grande"/>
                <a:cs typeface="Arial"/>
              </a:rPr>
              <a:t>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Book"/>
                <a:ea typeface="Lucida Grande"/>
                <a:cs typeface="Avenir Book"/>
              </a:rPr>
              <a:t> gives the Stable Age Distribution.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762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01028"/>
              </p:ext>
            </p:extLst>
          </p:nvPr>
        </p:nvGraphicFramePr>
        <p:xfrm>
          <a:off x="25400" y="3429000"/>
          <a:ext cx="522124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Chart" r:id="rId3" imgW="5296079" imgH="3400425" progId="Excel.Chart.8">
                  <p:embed/>
                </p:oleObj>
              </mc:Choice>
              <mc:Fallback>
                <p:oleObj name="Chart" r:id="rId3" imgW="5296079" imgH="34004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3429000"/>
                        <a:ext cx="5221246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2609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Dynamics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5029200" y="838200"/>
                <a:ext cx="4343400" cy="5212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3200" dirty="0">
                    <a:latin typeface="Avenir Book"/>
                  </a:rPr>
                  <a:t>If </a:t>
                </a:r>
                <a:r>
                  <a:rPr lang="en-US" sz="3200" b="1" dirty="0">
                    <a:latin typeface="Avenir Book"/>
                    <a:cs typeface="Avenir Book"/>
                  </a:rPr>
                  <a:t>A</a:t>
                </a:r>
                <a:r>
                  <a:rPr lang="en-US" sz="3200" dirty="0">
                    <a:latin typeface="Avenir Book"/>
                  </a:rPr>
                  <a:t> constant, </a:t>
                </a:r>
              </a:p>
              <a:p>
                <a:pPr marL="465138" eaLnBrk="1" hangingPunct="1">
                  <a:spcBef>
                    <a:spcPct val="50000"/>
                  </a:spcBef>
                </a:pPr>
                <a:r>
                  <a:rPr lang="en-US" sz="3200" dirty="0">
                    <a:latin typeface="Avenir Book"/>
                  </a:rPr>
                  <a:t>then SAD, and</a:t>
                </a:r>
              </a:p>
              <a:p>
                <a:pPr marL="465138" eaLnBrk="1" hangingPunct="1">
                  <a:spcBef>
                    <a:spcPct val="50000"/>
                  </a:spcBef>
                </a:pPr>
                <a:r>
                  <a:rPr lang="en-US" sz="3200" dirty="0">
                    <a:latin typeface="Avenir Book"/>
                  </a:rPr>
                  <a:t>Geometric growth:</a:t>
                </a:r>
              </a:p>
              <a:p>
                <a:pPr marL="465138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200" dirty="0">
                  <a:latin typeface="Avenir Book"/>
                  <a:ea typeface="Cambria Math" panose="02040503050406030204" pitchFamily="18" charset="0"/>
                </a:endParaRPr>
              </a:p>
              <a:p>
                <a:pPr marL="465138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baseline="30000" dirty="0">
                  <a:latin typeface="Avenir Book"/>
                </a:endParaRPr>
              </a:p>
              <a:p>
                <a:pPr marL="457200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sz="3200" dirty="0">
                    <a:latin typeface="Avenir Book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venir Book"/>
                  </a:rPr>
                  <a:t>=1.17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838200"/>
                <a:ext cx="4343400" cy="5212132"/>
              </a:xfrm>
              <a:prstGeom prst="rect">
                <a:avLst/>
              </a:prstGeom>
              <a:blipFill>
                <a:blip r:embed="rId5"/>
                <a:stretch>
                  <a:fillRect l="-3509" t="-1217" b="-26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5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4712" name="Text Box 24"/>
              <p:cNvSpPr txBox="1">
                <a:spLocks noChangeArrowheads="1"/>
              </p:cNvSpPr>
              <p:nvPr/>
            </p:nvSpPr>
            <p:spPr bwMode="auto">
              <a:xfrm>
                <a:off x="762000" y="2971800"/>
                <a:ext cx="754380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Avenir Book"/>
                    <a:cs typeface="Avenir Book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venir Book"/>
                    <a:cs typeface="Avenir Book"/>
                  </a:rPr>
                  <a:t>is the dominant eigenvalue of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venir Book"/>
                    <a:cs typeface="Avenir Book"/>
                  </a:rPr>
                  <a:t> (positive and larger than all other eigenvalues); it is the asymptotic growth rate that arises from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A</a:t>
                </a:r>
              </a:p>
            </p:txBody>
          </p:sp>
        </mc:Choice>
        <mc:Fallback xmlns="">
          <p:sp>
            <p:nvSpPr>
              <p:cNvPr id="11471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971800"/>
                <a:ext cx="7543800" cy="1200329"/>
              </a:xfrm>
              <a:prstGeom prst="rect">
                <a:avLst/>
              </a:prstGeom>
              <a:blipFill>
                <a:blip r:embed="rId3"/>
                <a:stretch>
                  <a:fillRect l="-1178" t="-5208" r="-2189" b="-104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2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609600" y="2971800"/>
            <a:ext cx="8077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/>
                <a:cs typeface="Avenir Book"/>
              </a:rPr>
              <a:t>How do we obtain a survivorship schedule from our transition matrix,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/>
                <a:cs typeface="Avenir Book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451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0" y="0"/>
            <a:ext cx="265401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Population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Structure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pic>
        <p:nvPicPr>
          <p:cNvPr id="23556" name="Picture 6" descr="spa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6913" y="1479550"/>
            <a:ext cx="9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8" descr="spa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8713" y="1662113"/>
            <a:ext cx="476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spa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500313"/>
            <a:ext cx="9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2" descr="spa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2682875"/>
            <a:ext cx="476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1" name="Group 18"/>
          <p:cNvGrpSpPr>
            <a:grpSpLocks/>
          </p:cNvGrpSpPr>
          <p:nvPr/>
        </p:nvGrpSpPr>
        <p:grpSpPr bwMode="auto">
          <a:xfrm>
            <a:off x="7000875" y="0"/>
            <a:ext cx="2143125" cy="2895600"/>
            <a:chOff x="-1200" y="1152"/>
            <a:chExt cx="1350" cy="1824"/>
          </a:xfrm>
        </p:grpSpPr>
        <p:pic>
          <p:nvPicPr>
            <p:cNvPr id="23564" name="Picture 16" descr="Green Turtl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00" y="1152"/>
              <a:ext cx="1350" cy="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5" name="Text Box 17"/>
            <p:cNvSpPr txBox="1">
              <a:spLocks noChangeArrowheads="1"/>
            </p:cNvSpPr>
            <p:nvPr/>
          </p:nvSpPr>
          <p:spPr bwMode="auto">
            <a:xfrm>
              <a:off x="-960" y="2784"/>
              <a:ext cx="11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venir Book"/>
                </a:rPr>
                <a:t>From </a:t>
              </a:r>
              <a:r>
                <a:rPr lang="en-US" sz="1400" dirty="0" err="1">
                  <a:solidFill>
                    <a:schemeClr val="bg1"/>
                  </a:solidFill>
                  <a:latin typeface="Avenir Book"/>
                </a:rPr>
                <a:t>vianica.com</a:t>
              </a:r>
              <a:endParaRPr lang="en-US" sz="1400" dirty="0">
                <a:solidFill>
                  <a:schemeClr val="bg1"/>
                </a:solidFill>
                <a:latin typeface="Avenir Book"/>
              </a:endParaRPr>
            </a:p>
          </p:txBody>
        </p:sp>
      </p:grpSp>
      <p:pic>
        <p:nvPicPr>
          <p:cNvPr id="23562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364038"/>
            <a:ext cx="3333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45" name="Text Box 64"/>
              <p:cNvSpPr txBox="1">
                <a:spLocks noChangeArrowheads="1"/>
              </p:cNvSpPr>
              <p:nvPr/>
            </p:nvSpPr>
            <p:spPr bwMode="auto">
              <a:xfrm>
                <a:off x="914400" y="2514600"/>
                <a:ext cx="8001000" cy="2967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914400" indent="-9144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Avenir Book"/>
                  </a:rPr>
                  <a:t>p(x) = Probability of surviving from age x to age x+1 (same as the “survival” elements in age-based transition matrix: e.g. p(0)=P</a:t>
                </a:r>
                <a:r>
                  <a:rPr lang="en-US" baseline="-25000" dirty="0">
                    <a:latin typeface="Avenir Book"/>
                  </a:rPr>
                  <a:t>21</a:t>
                </a:r>
                <a:r>
                  <a:rPr lang="en-US" dirty="0">
                    <a:latin typeface="Avenir Book"/>
                  </a:rPr>
                  <a:t>).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Avenir Book"/>
                  </a:rPr>
                  <a:t>l(x) = Probability of surviving from age 0 to age x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US" dirty="0">
                  <a:latin typeface="Avenir Book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Avenir Book"/>
                  </a:rPr>
                  <a:t> ;     e.g., l(2)=p(0)p(1)</a:t>
                </a:r>
              </a:p>
            </p:txBody>
          </p:sp>
        </mc:Choice>
        <mc:Fallback xmlns="">
          <p:sp>
            <p:nvSpPr>
              <p:cNvPr id="34845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514600"/>
                <a:ext cx="8001000" cy="2967928"/>
              </a:xfrm>
              <a:prstGeom prst="rect">
                <a:avLst/>
              </a:prstGeom>
              <a:blipFill>
                <a:blip r:embed="rId2"/>
                <a:stretch>
                  <a:fillRect l="-1270" t="-1702" b="-268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46" name="Text Box 75"/>
          <p:cNvSpPr txBox="1">
            <a:spLocks noChangeArrowheads="1"/>
          </p:cNvSpPr>
          <p:nvPr/>
        </p:nvSpPr>
        <p:spPr bwMode="auto">
          <a:xfrm>
            <a:off x="0" y="0"/>
            <a:ext cx="29576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Survivorship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schedule: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9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38215"/>
              </p:ext>
            </p:extLst>
          </p:nvPr>
        </p:nvGraphicFramePr>
        <p:xfrm>
          <a:off x="533400" y="4114800"/>
          <a:ext cx="8128000" cy="259159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“Group”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Age, x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P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x+2,x+1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=p(x)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enir Book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l(x)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46" name="Text Box 75"/>
          <p:cNvSpPr txBox="1">
            <a:spLocks noChangeArrowheads="1"/>
          </p:cNvSpPr>
          <p:nvPr/>
        </p:nvSpPr>
        <p:spPr bwMode="auto">
          <a:xfrm>
            <a:off x="0" y="0"/>
            <a:ext cx="29576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Survivorship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schedule: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74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Recall:</a:t>
            </a:r>
          </a:p>
        </p:txBody>
      </p:sp>
      <p:sp>
        <p:nvSpPr>
          <p:cNvPr id="3" name="Rectangle 2"/>
          <p:cNvSpPr/>
          <p:nvPr/>
        </p:nvSpPr>
        <p:spPr>
          <a:xfrm>
            <a:off x="6934200" y="4724400"/>
            <a:ext cx="1524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4724400"/>
            <a:ext cx="1524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5257800"/>
            <a:ext cx="1524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5715000"/>
            <a:ext cx="1524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6248400"/>
            <a:ext cx="1524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5CEEC2-65B3-654D-9513-769AA7C997A9}"/>
                  </a:ext>
                </a:extLst>
              </p:cNvPr>
              <p:cNvSpPr/>
              <p:nvPr/>
            </p:nvSpPr>
            <p:spPr>
              <a:xfrm>
                <a:off x="831950" y="2051704"/>
                <a:ext cx="7632499" cy="1500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>
                          <a:latin typeface="+mn-lt"/>
                        </a:rPr>
                        <m:t>A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5CEEC2-65B3-654D-9513-769AA7C9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50" y="2051704"/>
                <a:ext cx="7632499" cy="1500667"/>
              </a:xfrm>
              <a:prstGeom prst="rect">
                <a:avLst/>
              </a:prstGeom>
              <a:blipFill>
                <a:blip r:embed="rId2"/>
                <a:stretch>
                  <a:fillRect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446213"/>
            <a:ext cx="73818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0"/>
            <a:ext cx="29576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Survivorship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curves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648200" y="6858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Avenir Book"/>
              </a:rPr>
              <a:t>Age specific survival?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5" name="Text Box 64"/>
          <p:cNvSpPr txBox="1">
            <a:spLocks noChangeArrowheads="1"/>
          </p:cNvSpPr>
          <p:nvPr/>
        </p:nvSpPr>
        <p:spPr bwMode="auto">
          <a:xfrm>
            <a:off x="914400" y="2286000"/>
            <a:ext cx="8001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14400" indent="-914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376092"/>
                </a:solidFill>
                <a:latin typeface="Avenir Book"/>
                <a:cs typeface="Avenir Book"/>
              </a:rPr>
              <a:t>Back to the question:</a:t>
            </a:r>
          </a:p>
          <a:p>
            <a:pPr marL="0" indent="0" algn="ctr"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376092"/>
                </a:solidFill>
                <a:latin typeface="Avenir Book"/>
                <a:cs typeface="Avenir Book"/>
              </a:rPr>
              <a:t>The age distribution should mirror the survivorship schedule.</a:t>
            </a:r>
          </a:p>
          <a:p>
            <a:pPr marL="0" indent="0" algn="ctr"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376092"/>
                </a:solidFill>
                <a:latin typeface="Avenir Book"/>
                <a:cs typeface="Avenir Book"/>
              </a:rPr>
              <a:t>Does it?</a:t>
            </a:r>
          </a:p>
        </p:txBody>
      </p:sp>
    </p:spTree>
    <p:extLst>
      <p:ext uri="{BB962C8B-B14F-4D97-AF65-F5344CB8AC3E}">
        <p14:creationId xmlns:p14="http://schemas.microsoft.com/office/powerpoint/2010/main" val="4253908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29576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Survivorship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curves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7315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Avenir Book"/>
              </a:rPr>
              <a:t>Does the age distribution match the survivorship curve?</a:t>
            </a:r>
          </a:p>
        </p:txBody>
      </p:sp>
      <p:graphicFrame>
        <p:nvGraphicFramePr>
          <p:cNvPr id="159816" name="Group 72"/>
          <p:cNvGraphicFramePr>
            <a:graphicFrameLocks noGrp="1"/>
          </p:cNvGraphicFramePr>
          <p:nvPr/>
        </p:nvGraphicFramePr>
        <p:xfrm>
          <a:off x="685800" y="3505200"/>
          <a:ext cx="8077200" cy="249926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4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“Group”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Age, x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l(x)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Stable A.D.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Rescaled AD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0.58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0.30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0.52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0.13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0.22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9813" name="Text Box 69"/>
          <p:cNvSpPr txBox="1">
            <a:spLocks noChangeArrowheads="1"/>
          </p:cNvSpPr>
          <p:nvPr/>
        </p:nvSpPr>
        <p:spPr bwMode="auto">
          <a:xfrm>
            <a:off x="6781800" y="6248400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Avenir Book"/>
              </a:rPr>
              <a:t>Why not?</a:t>
            </a:r>
          </a:p>
        </p:txBody>
      </p:sp>
      <p:sp>
        <p:nvSpPr>
          <p:cNvPr id="159814" name="Oval 70"/>
          <p:cNvSpPr>
            <a:spLocks noChangeArrowheads="1"/>
          </p:cNvSpPr>
          <p:nvPr/>
        </p:nvSpPr>
        <p:spPr bwMode="auto">
          <a:xfrm>
            <a:off x="4162425" y="4267200"/>
            <a:ext cx="1295400" cy="19812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5" name="Oval 71"/>
          <p:cNvSpPr>
            <a:spLocks noChangeArrowheads="1"/>
          </p:cNvSpPr>
          <p:nvPr/>
        </p:nvSpPr>
        <p:spPr bwMode="auto">
          <a:xfrm>
            <a:off x="7239000" y="4267200"/>
            <a:ext cx="1295400" cy="19812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13" grpId="0"/>
      <p:bldP spid="159814" grpId="0" animBg="1"/>
      <p:bldP spid="1598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58558"/>
              </p:ext>
            </p:extLst>
          </p:nvPr>
        </p:nvGraphicFramePr>
        <p:xfrm>
          <a:off x="50801" y="2147409"/>
          <a:ext cx="7296150" cy="468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Chart" r:id="rId3" imgW="5296079" imgH="3400425" progId="Excel.Chart.8">
                  <p:embed/>
                </p:oleObj>
              </mc:Choice>
              <mc:Fallback>
                <p:oleObj name="Chart" r:id="rId3" imgW="5296079" imgH="34004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1" y="2147409"/>
                        <a:ext cx="7296150" cy="4685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1" y="701675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</a:rPr>
              <a:t>The population increases 17% each year</a:t>
            </a:r>
          </a:p>
          <a:p>
            <a:endParaRPr lang="en-US" dirty="0">
              <a:latin typeface="Avenir Book"/>
            </a:endParaRPr>
          </a:p>
          <a:p>
            <a:r>
              <a:rPr lang="en-US" dirty="0">
                <a:latin typeface="Avenir Book"/>
              </a:rPr>
              <a:t>So what was the original size of each cohort?  And how does that affect SAD?</a:t>
            </a:r>
          </a:p>
        </p:txBody>
      </p:sp>
      <p:sp>
        <p:nvSpPr>
          <p:cNvPr id="3" name="Oval 2"/>
          <p:cNvSpPr/>
          <p:nvPr/>
        </p:nvSpPr>
        <p:spPr>
          <a:xfrm>
            <a:off x="5562600" y="44450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53101" y="49276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3600" y="52578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0"/>
            <a:ext cx="29576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Survivorship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curves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08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0375 -0.064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186 L 0.01666 -0.025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447800" y="1524000"/>
            <a:ext cx="7315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Avenir Book"/>
              </a:rPr>
              <a:t>Population Growth!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Avenir Book"/>
              </a:rPr>
              <a:t>How can we adjust for growth?</a:t>
            </a:r>
          </a:p>
        </p:txBody>
      </p:sp>
      <p:graphicFrame>
        <p:nvGraphicFramePr>
          <p:cNvPr id="168026" name="Group 90"/>
          <p:cNvGraphicFramePr>
            <a:graphicFrameLocks noGrp="1"/>
          </p:cNvGraphicFramePr>
          <p:nvPr/>
        </p:nvGraphicFramePr>
        <p:xfrm>
          <a:off x="685800" y="3505200"/>
          <a:ext cx="7924800" cy="249926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l(x)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Stable A.D.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Adjusted by growth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Rescaled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0.58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=0.58/1.17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0.30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=0.30/1.17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0.13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0.13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0.3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7974" name="Oval 38"/>
          <p:cNvSpPr>
            <a:spLocks noChangeArrowheads="1"/>
          </p:cNvSpPr>
          <p:nvPr/>
        </p:nvSpPr>
        <p:spPr bwMode="auto">
          <a:xfrm>
            <a:off x="1066800" y="4267200"/>
            <a:ext cx="1295400" cy="19812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5" name="Oval 39"/>
          <p:cNvSpPr>
            <a:spLocks noChangeArrowheads="1"/>
          </p:cNvSpPr>
          <p:nvPr/>
        </p:nvSpPr>
        <p:spPr bwMode="auto">
          <a:xfrm>
            <a:off x="7162800" y="4267200"/>
            <a:ext cx="1295400" cy="19812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29576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Survivorship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curves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build="p"/>
      <p:bldP spid="167974" grpId="0" animBg="1"/>
      <p:bldP spid="1679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29576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Survivorship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curves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447800" y="1970306"/>
            <a:ext cx="73152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3200" dirty="0">
                <a:latin typeface="Avenir Book"/>
              </a:rPr>
              <a:t>Static Method: count individuals at time t in each age class and then estimate l(x) as n(</a:t>
            </a:r>
            <a:r>
              <a:rPr lang="en-US" sz="3200" dirty="0" err="1">
                <a:latin typeface="Avenir Book"/>
              </a:rPr>
              <a:t>x,t</a:t>
            </a:r>
            <a:r>
              <a:rPr lang="en-US" sz="3200" dirty="0">
                <a:latin typeface="Avenir Book"/>
              </a:rPr>
              <a:t>)/n(0,t)</a:t>
            </a:r>
            <a:br>
              <a:rPr lang="en-US" sz="3200" dirty="0">
                <a:latin typeface="Avenir Book"/>
              </a:rPr>
            </a:br>
            <a:r>
              <a:rPr lang="en-US" sz="3200" i="1" dirty="0">
                <a:latin typeface="Avenir Book"/>
              </a:rPr>
              <a:t>Caveat: assumes each cohort started with same n(0)!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3200" dirty="0">
                <a:latin typeface="Avenir Book"/>
              </a:rPr>
              <a:t>Cohort Method: follow a cohort through time and then estimate l(x) as n(</a:t>
            </a:r>
            <a:r>
              <a:rPr lang="en-US" sz="3200" dirty="0" err="1">
                <a:latin typeface="Avenir Book"/>
              </a:rPr>
              <a:t>x,t+x</a:t>
            </a:r>
            <a:r>
              <a:rPr lang="en-US" sz="3200" dirty="0">
                <a:latin typeface="Avenir Book"/>
              </a:rPr>
              <a:t>)/n(0,t)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32940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Reproductive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Value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828800" y="1579563"/>
            <a:ext cx="6705600" cy="442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Contribution of an individual to future population growth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Depends on: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Future reproduction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venir Book"/>
              </a:rPr>
              <a:t>Pr</a:t>
            </a:r>
            <a:r>
              <a:rPr lang="en-US" sz="3200" dirty="0">
                <a:latin typeface="Avenir Book"/>
              </a:rPr>
              <a:t>(surviving) to realize it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Timing (e.g., how soon – so your kids can start reproducing)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828800" y="1579563"/>
            <a:ext cx="7162800" cy="442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left eigenvector of </a:t>
            </a:r>
            <a:r>
              <a:rPr lang="en-US" sz="3200" b="1" dirty="0">
                <a:latin typeface="Arial"/>
                <a:cs typeface="Arial"/>
              </a:rPr>
              <a:t>A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How can we calculate it without doing linear algebra?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Put 1 individual in a stage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Project 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Compare future N to what you get when you put the 1 individual in a different stage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32940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Reproductive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Value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-37205" y="33120"/>
            <a:ext cx="240781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Life Cycle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Diagram:</a:t>
            </a:r>
            <a:endParaRPr lang="en-US" sz="4000" b="1" dirty="0">
              <a:solidFill>
                <a:srgbClr val="376092"/>
              </a:solidFill>
              <a:latin typeface="Avenir Book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94000" y="3429000"/>
            <a:ext cx="1330325" cy="1295400"/>
            <a:chOff x="1758" y="2400"/>
            <a:chExt cx="838" cy="816"/>
          </a:xfrm>
        </p:grpSpPr>
        <p:sp>
          <p:nvSpPr>
            <p:cNvPr id="24596" name="Oval 1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Text Box 1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Age 1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207000" y="3429000"/>
            <a:ext cx="1330325" cy="1295400"/>
            <a:chOff x="1758" y="2400"/>
            <a:chExt cx="838" cy="816"/>
          </a:xfrm>
        </p:grpSpPr>
        <p:sp>
          <p:nvSpPr>
            <p:cNvPr id="24594" name="Oval 2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Text Box 2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Age 2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" y="3429000"/>
            <a:ext cx="1330325" cy="1295400"/>
            <a:chOff x="1758" y="2400"/>
            <a:chExt cx="838" cy="816"/>
          </a:xfrm>
        </p:grpSpPr>
        <p:sp>
          <p:nvSpPr>
            <p:cNvPr id="24592" name="Oval 25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26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Age 0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7620000" y="3429000"/>
            <a:ext cx="1330325" cy="1295400"/>
            <a:chOff x="1758" y="2400"/>
            <a:chExt cx="838" cy="816"/>
          </a:xfrm>
        </p:grpSpPr>
        <p:sp>
          <p:nvSpPr>
            <p:cNvPr id="24590" name="Oval 31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Text Box 32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Age 3</a:t>
              </a:r>
            </a:p>
          </p:txBody>
        </p:sp>
      </p:grpSp>
      <p:sp>
        <p:nvSpPr>
          <p:cNvPr id="106529" name="Line 33"/>
          <p:cNvSpPr>
            <a:spLocks noChangeShapeType="1"/>
          </p:cNvSpPr>
          <p:nvPr/>
        </p:nvSpPr>
        <p:spPr bwMode="auto">
          <a:xfrm>
            <a:off x="1733550" y="40481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>
            <a:off x="4133850" y="40481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1" name="Line 35"/>
          <p:cNvSpPr>
            <a:spLocks noChangeShapeType="1"/>
          </p:cNvSpPr>
          <p:nvPr/>
        </p:nvSpPr>
        <p:spPr bwMode="auto">
          <a:xfrm>
            <a:off x="6553200" y="40481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1304925" y="5287963"/>
            <a:ext cx="646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Age-based approach.  What now?</a:t>
            </a:r>
          </a:p>
        </p:txBody>
      </p:sp>
      <p:sp>
        <p:nvSpPr>
          <p:cNvPr id="106543" name="Line 47"/>
          <p:cNvSpPr>
            <a:spLocks noChangeShapeType="1"/>
          </p:cNvSpPr>
          <p:nvPr/>
        </p:nvSpPr>
        <p:spPr bwMode="auto">
          <a:xfrm flipV="1">
            <a:off x="8991600" y="4038600"/>
            <a:ext cx="19050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9" grpId="0" animBg="1"/>
      <p:bldP spid="106530" grpId="0" animBg="1"/>
      <p:bldP spid="106531" grpId="0" animBg="1"/>
      <p:bldP spid="106542" grpId="0"/>
      <p:bldP spid="10654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39" name="Group 43"/>
          <p:cNvGraphicFramePr>
            <a:graphicFrameLocks noGrp="1"/>
          </p:cNvGraphicFramePr>
          <p:nvPr/>
        </p:nvGraphicFramePr>
        <p:xfrm>
          <a:off x="228600" y="2590800"/>
          <a:ext cx="8629650" cy="2499264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Group (Age class)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 (t=25)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Reproductive Value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 (0)</a:t>
                      </a:r>
                      <a:endParaRPr kumimoji="0" lang="en-US" sz="2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enir Book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 (1)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1.9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3 (2)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88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2.6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32940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Reproductive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Value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32940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Reproductive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Value</a:t>
            </a:r>
            <a:r>
              <a:rPr lang="en-US" sz="4000" b="1" dirty="0">
                <a:solidFill>
                  <a:srgbClr val="376092"/>
                </a:solidFill>
                <a:latin typeface="Avenir Book"/>
              </a:rPr>
              <a:t>:</a:t>
            </a: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304800" y="2819400"/>
            <a:ext cx="8382000" cy="330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Scaled to 1 for newborn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Increase from birth to maturation (why?)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May continue to increase after maturation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Eventually it declines (why?)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962775" y="28575"/>
            <a:ext cx="2143125" cy="2895600"/>
            <a:chOff x="-1200" y="1152"/>
            <a:chExt cx="1350" cy="1824"/>
          </a:xfrm>
        </p:grpSpPr>
        <p:pic>
          <p:nvPicPr>
            <p:cNvPr id="48134" name="Picture 34" descr="Green Turt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00" y="1152"/>
              <a:ext cx="1350" cy="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Text Box 35"/>
            <p:cNvSpPr txBox="1">
              <a:spLocks noChangeArrowheads="1"/>
            </p:cNvSpPr>
            <p:nvPr/>
          </p:nvSpPr>
          <p:spPr bwMode="auto">
            <a:xfrm>
              <a:off x="-960" y="2784"/>
              <a:ext cx="11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venir Book"/>
                </a:rPr>
                <a:t>From </a:t>
              </a:r>
              <a:r>
                <a:rPr lang="en-US" sz="1400" dirty="0" err="1">
                  <a:solidFill>
                    <a:schemeClr val="bg1"/>
                  </a:solidFill>
                  <a:latin typeface="Avenir Book"/>
                </a:rPr>
                <a:t>vianica.com</a:t>
              </a:r>
              <a:endParaRPr lang="en-US" sz="1400" dirty="0">
                <a:solidFill>
                  <a:schemeClr val="bg1"/>
                </a:solidFill>
                <a:latin typeface="Avenir Boo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45" name="Text Box 64"/>
              <p:cNvSpPr txBox="1">
                <a:spLocks noChangeArrowheads="1"/>
              </p:cNvSpPr>
              <p:nvPr/>
            </p:nvSpPr>
            <p:spPr bwMode="auto">
              <a:xfrm>
                <a:off x="685800" y="2286000"/>
                <a:ext cx="8001000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914400" indent="-9144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3200" dirty="0">
                    <a:solidFill>
                      <a:srgbClr val="376092"/>
                    </a:solidFill>
                    <a:latin typeface="Avenir Book"/>
                    <a:cs typeface="Avenir Book"/>
                  </a:rPr>
                  <a:t>But how did we get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>
                    <a:solidFill>
                      <a:srgbClr val="376092"/>
                    </a:solidFill>
                    <a:latin typeface="Avenir Book"/>
                    <a:cs typeface="Avenir Book"/>
                  </a:rPr>
                  <a:t>, RV, and SAD?</a:t>
                </a:r>
              </a:p>
            </p:txBody>
          </p:sp>
        </mc:Choice>
        <mc:Fallback xmlns="">
          <p:sp>
            <p:nvSpPr>
              <p:cNvPr id="34845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286000"/>
                <a:ext cx="8001000" cy="584776"/>
              </a:xfrm>
              <a:prstGeom prst="rect">
                <a:avLst/>
              </a:prstGeom>
              <a:blipFill>
                <a:blip r:embed="rId3"/>
                <a:stretch>
                  <a:fillRect t="-15217" b="-304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836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0" y="1600200"/>
                <a:ext cx="748153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arenR"/>
                </a:pPr>
                <a:r>
                  <a:rPr lang="en-US" sz="2800" dirty="0">
                    <a:latin typeface="Avenir Book"/>
                    <a:cs typeface="Avenir Book"/>
                  </a:rPr>
                  <a:t>Crank it out (look at long-term results)</a:t>
                </a:r>
              </a:p>
              <a:p>
                <a:endParaRPr lang="en-US" sz="2800" dirty="0">
                  <a:latin typeface="Avenir Book"/>
                  <a:cs typeface="Avenir Book"/>
                </a:endParaRPr>
              </a:p>
              <a:p>
                <a:pPr marL="457200" indent="-457200">
                  <a:buFontTx/>
                  <a:buAutoNum type="arabicParenR"/>
                </a:pPr>
                <a:r>
                  <a:rPr lang="en-US" sz="2800" dirty="0">
                    <a:latin typeface="Avenir Book"/>
                    <a:cs typeface="Avenir Book"/>
                  </a:rPr>
                  <a:t>Eigenvectors and eigenvalues</a:t>
                </a:r>
              </a:p>
              <a:p>
                <a:pPr marL="457200" indent="-457200">
                  <a:buFontTx/>
                  <a:buAutoNum type="arabicParenR"/>
                </a:pPr>
                <a:endParaRPr lang="en-US" sz="2800" dirty="0">
                  <a:latin typeface="Avenir Book"/>
                  <a:cs typeface="Avenir Book"/>
                </a:endParaRPr>
              </a:p>
              <a:p>
                <a:pPr marL="914400" lvl="1" indent="-457200">
                  <a:buFontTx/>
                  <a:buAutoNum type="arabicParenR"/>
                </a:pPr>
                <a:r>
                  <a:rPr lang="en-US" sz="2800" dirty="0">
                    <a:latin typeface="Avenir Book"/>
                    <a:cs typeface="Avenir Book"/>
                  </a:rPr>
                  <a:t>Dominant eigenvalue gives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800" dirty="0">
                  <a:latin typeface="Symbol" charset="2"/>
                  <a:cs typeface="Symbol" charset="2"/>
                </a:endParaRPr>
              </a:p>
              <a:p>
                <a:pPr marL="914400" lvl="1" indent="-457200">
                  <a:buFontTx/>
                  <a:buAutoNum type="arabicParenR"/>
                </a:pPr>
                <a:endParaRPr lang="en-US" sz="2800" dirty="0">
                  <a:latin typeface="Avenir Book"/>
                  <a:cs typeface="Avenir Book"/>
                </a:endParaRPr>
              </a:p>
              <a:p>
                <a:pPr marL="914400" lvl="1" indent="-457200">
                  <a:buFontTx/>
                  <a:buAutoNum type="arabicParenR"/>
                </a:pPr>
                <a:r>
                  <a:rPr lang="en-US" sz="2800" dirty="0">
                    <a:latin typeface="Avenir Book"/>
                    <a:cs typeface="Avenir Book"/>
                  </a:rPr>
                  <a:t>Left eigenvector gives </a:t>
                </a:r>
                <a:r>
                  <a:rPr lang="en-US" sz="2800" b="1" dirty="0">
                    <a:latin typeface="Avenir Book"/>
                    <a:cs typeface="Avenir Book"/>
                  </a:rPr>
                  <a:t>v</a:t>
                </a:r>
                <a:r>
                  <a:rPr lang="en-US" sz="2800" dirty="0">
                    <a:latin typeface="Avenir Book"/>
                    <a:cs typeface="Avenir Book"/>
                  </a:rPr>
                  <a:t>(x), Repro. Value</a:t>
                </a:r>
              </a:p>
              <a:p>
                <a:pPr marL="914400" lvl="1" indent="-457200">
                  <a:buFontTx/>
                  <a:buAutoNum type="arabicParenR"/>
                </a:pPr>
                <a:endParaRPr lang="en-US" sz="2800" dirty="0">
                  <a:latin typeface="Avenir Book"/>
                  <a:cs typeface="Avenir Book"/>
                </a:endParaRPr>
              </a:p>
              <a:p>
                <a:pPr marL="914400" lvl="1" indent="-457200">
                  <a:buFontTx/>
                  <a:buAutoNum type="arabicParenR"/>
                </a:pPr>
                <a:r>
                  <a:rPr lang="en-US" sz="2800" dirty="0">
                    <a:latin typeface="Avenir Book"/>
                    <a:cs typeface="Avenir Book"/>
                  </a:rPr>
                  <a:t>Right eigenvector gives </a:t>
                </a:r>
                <a:r>
                  <a:rPr lang="en-US" sz="2800" b="1" dirty="0">
                    <a:latin typeface="Avenir Book"/>
                    <a:cs typeface="Avenir Book"/>
                  </a:rPr>
                  <a:t>w</a:t>
                </a:r>
                <a:r>
                  <a:rPr lang="en-US" sz="2800" dirty="0">
                    <a:latin typeface="Avenir Book"/>
                    <a:cs typeface="Avenir Book"/>
                  </a:rPr>
                  <a:t>(x), SAD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00200"/>
                <a:ext cx="7481535" cy="3970318"/>
              </a:xfrm>
              <a:prstGeom prst="rect">
                <a:avLst/>
              </a:prstGeom>
              <a:blipFill>
                <a:blip r:embed="rId2"/>
                <a:stretch>
                  <a:fillRect l="-2037" t="-2548" r="-1019"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0"/>
            <a:ext cx="24306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Methods:</a:t>
            </a:r>
            <a:endParaRPr lang="en-US" sz="4000" b="1" dirty="0">
              <a:solidFill>
                <a:srgbClr val="376092"/>
              </a:solidFill>
              <a:latin typeface="Avenir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0" y="6488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venir Book"/>
                <a:cs typeface="Avenir Book"/>
              </a:rPr>
              <a:t>See Caswell 2001</a:t>
            </a:r>
          </a:p>
        </p:txBody>
      </p:sp>
    </p:spTree>
    <p:extLst>
      <p:ext uri="{BB962C8B-B14F-4D97-AF65-F5344CB8AC3E}">
        <p14:creationId xmlns:p14="http://schemas.microsoft.com/office/powerpoint/2010/main" val="1079980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57200" y="1228024"/>
            <a:ext cx="8686800" cy="570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Non-age based approaches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Density dependence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Other forms of non-constant </a:t>
            </a:r>
            <a:r>
              <a:rPr lang="en-US" sz="3200" b="1" dirty="0">
                <a:latin typeface="+mn-lt"/>
              </a:rPr>
              <a:t>A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How you obtain fecundity and survival data (and use it to get </a:t>
            </a:r>
            <a:r>
              <a:rPr lang="en-US" sz="3200" b="1" dirty="0">
                <a:latin typeface="+mn-lt"/>
              </a:rPr>
              <a:t>A</a:t>
            </a:r>
            <a:r>
              <a:rPr lang="en-US" sz="3200" dirty="0">
                <a:latin typeface="Avenir Book"/>
              </a:rPr>
              <a:t>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Issues related to timing of the projection vs. birth pulses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Sensitivities and </a:t>
            </a:r>
            <a:r>
              <a:rPr lang="en-US" sz="3200" dirty="0" err="1">
                <a:latin typeface="Avenir Book"/>
              </a:rPr>
              <a:t>elasticities</a:t>
            </a:r>
            <a:endParaRPr lang="en-US" sz="3200" dirty="0">
              <a:latin typeface="Avenir Book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venir Book"/>
              </a:rPr>
              <a:t>Linear algebra (how to obtain eigenvectors)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>
              <a:latin typeface="Avenir Book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5080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Issues we've ignored:</a:t>
            </a:r>
            <a:endParaRPr lang="en-US" sz="4000" b="1" dirty="0">
              <a:solidFill>
                <a:srgbClr val="376092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575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426484" y="1676400"/>
            <a:ext cx="304120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Age-structured:</a:t>
            </a:r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417954" y="3962400"/>
            <a:ext cx="333707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Stage-structured: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2362200"/>
            <a:ext cx="8801100" cy="1295400"/>
            <a:chOff x="381000" y="2590800"/>
            <a:chExt cx="8801100" cy="1295400"/>
          </a:xfrm>
        </p:grpSpPr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2794000" y="2590800"/>
              <a:ext cx="1330325" cy="1295400"/>
              <a:chOff x="1758" y="2400"/>
              <a:chExt cx="838" cy="816"/>
            </a:xfrm>
          </p:grpSpPr>
          <p:sp>
            <p:nvSpPr>
              <p:cNvPr id="24596" name="Oval 12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Text Box 13"/>
              <p:cNvSpPr txBox="1">
                <a:spLocks noChangeArrowheads="1"/>
              </p:cNvSpPr>
              <p:nvPr/>
            </p:nvSpPr>
            <p:spPr bwMode="auto">
              <a:xfrm>
                <a:off x="1758" y="2670"/>
                <a:ext cx="8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venir Book"/>
                  </a:rPr>
                  <a:t>Age 1</a:t>
                </a:r>
              </a:p>
            </p:txBody>
          </p:sp>
        </p:grp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5207000" y="2590800"/>
              <a:ext cx="1330325" cy="1295400"/>
              <a:chOff x="1758" y="2400"/>
              <a:chExt cx="838" cy="816"/>
            </a:xfrm>
          </p:grpSpPr>
          <p:sp>
            <p:nvSpPr>
              <p:cNvPr id="24594" name="Oval 22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Text Box 23"/>
              <p:cNvSpPr txBox="1">
                <a:spLocks noChangeArrowheads="1"/>
              </p:cNvSpPr>
              <p:nvPr/>
            </p:nvSpPr>
            <p:spPr bwMode="auto">
              <a:xfrm>
                <a:off x="1758" y="2670"/>
                <a:ext cx="8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venir Book"/>
                  </a:rPr>
                  <a:t>Age 2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81000" y="2590800"/>
              <a:ext cx="1330325" cy="1295400"/>
              <a:chOff x="1758" y="2400"/>
              <a:chExt cx="838" cy="816"/>
            </a:xfrm>
          </p:grpSpPr>
          <p:sp>
            <p:nvSpPr>
              <p:cNvPr id="24592" name="Oval 25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Text Box 26"/>
              <p:cNvSpPr txBox="1">
                <a:spLocks noChangeArrowheads="1"/>
              </p:cNvSpPr>
              <p:nvPr/>
            </p:nvSpPr>
            <p:spPr bwMode="auto">
              <a:xfrm>
                <a:off x="1758" y="2670"/>
                <a:ext cx="8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venir Book"/>
                  </a:rPr>
                  <a:t>Age 0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7620000" y="2590800"/>
              <a:ext cx="1330325" cy="1295400"/>
              <a:chOff x="1758" y="2400"/>
              <a:chExt cx="838" cy="816"/>
            </a:xfrm>
          </p:grpSpPr>
          <p:sp>
            <p:nvSpPr>
              <p:cNvPr id="24590" name="Oval 31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Text Box 32"/>
              <p:cNvSpPr txBox="1">
                <a:spLocks noChangeArrowheads="1"/>
              </p:cNvSpPr>
              <p:nvPr/>
            </p:nvSpPr>
            <p:spPr bwMode="auto">
              <a:xfrm>
                <a:off x="1758" y="2670"/>
                <a:ext cx="8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venir Book"/>
                  </a:rPr>
                  <a:t>Age 3</a:t>
                </a:r>
              </a:p>
            </p:txBody>
          </p:sp>
        </p:grpSp>
        <p:sp>
          <p:nvSpPr>
            <p:cNvPr id="106529" name="Line 33"/>
            <p:cNvSpPr>
              <a:spLocks noChangeShapeType="1"/>
            </p:cNvSpPr>
            <p:nvPr/>
          </p:nvSpPr>
          <p:spPr bwMode="auto">
            <a:xfrm>
              <a:off x="1733550" y="3209925"/>
              <a:ext cx="1066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0" name="Line 34"/>
            <p:cNvSpPr>
              <a:spLocks noChangeShapeType="1"/>
            </p:cNvSpPr>
            <p:nvPr/>
          </p:nvSpPr>
          <p:spPr bwMode="auto">
            <a:xfrm>
              <a:off x="4133850" y="3209925"/>
              <a:ext cx="1066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1" name="Line 35"/>
            <p:cNvSpPr>
              <a:spLocks noChangeShapeType="1"/>
            </p:cNvSpPr>
            <p:nvPr/>
          </p:nvSpPr>
          <p:spPr bwMode="auto">
            <a:xfrm>
              <a:off x="6553200" y="3209925"/>
              <a:ext cx="1066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3" name="Line 47"/>
            <p:cNvSpPr>
              <a:spLocks noChangeShapeType="1"/>
            </p:cNvSpPr>
            <p:nvPr/>
          </p:nvSpPr>
          <p:spPr bwMode="auto">
            <a:xfrm flipV="1">
              <a:off x="8991600" y="3200400"/>
              <a:ext cx="190500" cy="95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717800" y="4724400"/>
            <a:ext cx="1330325" cy="1295400"/>
            <a:chOff x="1758" y="2400"/>
            <a:chExt cx="838" cy="816"/>
          </a:xfrm>
        </p:grpSpPr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Stage 2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5130800" y="4724400"/>
            <a:ext cx="1330325" cy="1295400"/>
            <a:chOff x="1758" y="2400"/>
            <a:chExt cx="838" cy="816"/>
          </a:xfrm>
        </p:grpSpPr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Stage 3</a:t>
              </a: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304800" y="4724400"/>
            <a:ext cx="1330325" cy="1295400"/>
            <a:chOff x="1758" y="2400"/>
            <a:chExt cx="838" cy="816"/>
          </a:xfrm>
        </p:grpSpPr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Stage 1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543800" y="4724400"/>
            <a:ext cx="1330325" cy="1295400"/>
            <a:chOff x="1758" y="2400"/>
            <a:chExt cx="838" cy="81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Stage 4</a:t>
              </a:r>
            </a:p>
          </p:txBody>
        </p:sp>
      </p:grp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1657350" y="53435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057650" y="53435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477000" y="53435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 flipV="1">
            <a:off x="8915400" y="5334000"/>
            <a:ext cx="19050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417954" y="6197025"/>
            <a:ext cx="555630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How will these models differ?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0" y="0"/>
            <a:ext cx="34598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Generalizing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the approach:</a:t>
            </a:r>
            <a:endParaRPr lang="en-US" sz="4000" b="1" dirty="0">
              <a:solidFill>
                <a:srgbClr val="376092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368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542" grpId="0"/>
      <p:bldP spid="34" grpId="0" animBg="1"/>
      <p:bldP spid="35" grpId="0" animBg="1"/>
      <p:bldP spid="36" grpId="0" animBg="1"/>
      <p:bldP spid="37" grpId="0" animBg="1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426484" y="381000"/>
            <a:ext cx="304120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Age-structured:</a:t>
            </a:r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381000" y="3682425"/>
            <a:ext cx="333707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Stage-structured: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1905000"/>
            <a:ext cx="8801100" cy="1295400"/>
            <a:chOff x="381000" y="2590800"/>
            <a:chExt cx="8801100" cy="1295400"/>
          </a:xfrm>
        </p:grpSpPr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2794000" y="2590800"/>
              <a:ext cx="1330325" cy="1295400"/>
              <a:chOff x="1758" y="2400"/>
              <a:chExt cx="838" cy="816"/>
            </a:xfrm>
          </p:grpSpPr>
          <p:sp>
            <p:nvSpPr>
              <p:cNvPr id="24596" name="Oval 12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Text Box 13"/>
              <p:cNvSpPr txBox="1">
                <a:spLocks noChangeArrowheads="1"/>
              </p:cNvSpPr>
              <p:nvPr/>
            </p:nvSpPr>
            <p:spPr bwMode="auto">
              <a:xfrm>
                <a:off x="1758" y="2670"/>
                <a:ext cx="8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venir Book"/>
                  </a:rPr>
                  <a:t>Age 1</a:t>
                </a:r>
              </a:p>
            </p:txBody>
          </p:sp>
        </p:grp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5207000" y="2590800"/>
              <a:ext cx="1330325" cy="1295400"/>
              <a:chOff x="1758" y="2400"/>
              <a:chExt cx="838" cy="816"/>
            </a:xfrm>
          </p:grpSpPr>
          <p:sp>
            <p:nvSpPr>
              <p:cNvPr id="24594" name="Oval 22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Text Box 23"/>
              <p:cNvSpPr txBox="1">
                <a:spLocks noChangeArrowheads="1"/>
              </p:cNvSpPr>
              <p:nvPr/>
            </p:nvSpPr>
            <p:spPr bwMode="auto">
              <a:xfrm>
                <a:off x="1758" y="2670"/>
                <a:ext cx="8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venir Book"/>
                  </a:rPr>
                  <a:t>Age 2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81000" y="2590800"/>
              <a:ext cx="1330325" cy="1295400"/>
              <a:chOff x="1758" y="2400"/>
              <a:chExt cx="838" cy="816"/>
            </a:xfrm>
          </p:grpSpPr>
          <p:sp>
            <p:nvSpPr>
              <p:cNvPr id="24592" name="Oval 25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Text Box 26"/>
              <p:cNvSpPr txBox="1">
                <a:spLocks noChangeArrowheads="1"/>
              </p:cNvSpPr>
              <p:nvPr/>
            </p:nvSpPr>
            <p:spPr bwMode="auto">
              <a:xfrm>
                <a:off x="1758" y="2670"/>
                <a:ext cx="8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venir Book"/>
                  </a:rPr>
                  <a:t>Age 0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7620000" y="2590800"/>
              <a:ext cx="1330325" cy="1295400"/>
              <a:chOff x="1758" y="2400"/>
              <a:chExt cx="838" cy="816"/>
            </a:xfrm>
          </p:grpSpPr>
          <p:sp>
            <p:nvSpPr>
              <p:cNvPr id="24590" name="Oval 31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Text Box 32"/>
              <p:cNvSpPr txBox="1">
                <a:spLocks noChangeArrowheads="1"/>
              </p:cNvSpPr>
              <p:nvPr/>
            </p:nvSpPr>
            <p:spPr bwMode="auto">
              <a:xfrm>
                <a:off x="1758" y="2670"/>
                <a:ext cx="8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venir Book"/>
                  </a:rPr>
                  <a:t>Age 3</a:t>
                </a:r>
              </a:p>
            </p:txBody>
          </p:sp>
        </p:grpSp>
        <p:sp>
          <p:nvSpPr>
            <p:cNvPr id="106529" name="Line 33"/>
            <p:cNvSpPr>
              <a:spLocks noChangeShapeType="1"/>
            </p:cNvSpPr>
            <p:nvPr/>
          </p:nvSpPr>
          <p:spPr bwMode="auto">
            <a:xfrm>
              <a:off x="1733550" y="3209925"/>
              <a:ext cx="1066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0" name="Line 34"/>
            <p:cNvSpPr>
              <a:spLocks noChangeShapeType="1"/>
            </p:cNvSpPr>
            <p:nvPr/>
          </p:nvSpPr>
          <p:spPr bwMode="auto">
            <a:xfrm>
              <a:off x="4133850" y="3209925"/>
              <a:ext cx="1066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1" name="Line 35"/>
            <p:cNvSpPr>
              <a:spLocks noChangeShapeType="1"/>
            </p:cNvSpPr>
            <p:nvPr/>
          </p:nvSpPr>
          <p:spPr bwMode="auto">
            <a:xfrm>
              <a:off x="6553200" y="3209925"/>
              <a:ext cx="1066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43" name="Line 47"/>
            <p:cNvSpPr>
              <a:spLocks noChangeShapeType="1"/>
            </p:cNvSpPr>
            <p:nvPr/>
          </p:nvSpPr>
          <p:spPr bwMode="auto">
            <a:xfrm flipV="1">
              <a:off x="8991600" y="3200400"/>
              <a:ext cx="190500" cy="95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717800" y="4724400"/>
            <a:ext cx="1330325" cy="1295400"/>
            <a:chOff x="1758" y="2400"/>
            <a:chExt cx="838" cy="816"/>
          </a:xfrm>
        </p:grpSpPr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Stage 2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5130800" y="4724400"/>
            <a:ext cx="1330325" cy="1295400"/>
            <a:chOff x="1758" y="2400"/>
            <a:chExt cx="838" cy="816"/>
          </a:xfrm>
        </p:grpSpPr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Stage 3</a:t>
              </a: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304800" y="4724400"/>
            <a:ext cx="1330325" cy="1295400"/>
            <a:chOff x="1758" y="2400"/>
            <a:chExt cx="838" cy="816"/>
          </a:xfrm>
        </p:grpSpPr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Stage 1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543800" y="4724400"/>
            <a:ext cx="1330325" cy="1295400"/>
            <a:chOff x="1758" y="2400"/>
            <a:chExt cx="838" cy="81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Stage 4</a:t>
              </a:r>
            </a:p>
          </p:txBody>
        </p:sp>
      </p:grp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1657350" y="53435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057650" y="53435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477000" y="53435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 flipV="1">
            <a:off x="8915400" y="5334000"/>
            <a:ext cx="19050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Arc 48"/>
          <p:cNvSpPr>
            <a:spLocks noChangeAspect="1"/>
          </p:cNvSpPr>
          <p:nvPr/>
        </p:nvSpPr>
        <p:spPr bwMode="auto">
          <a:xfrm rot="13419178">
            <a:off x="676422" y="5856900"/>
            <a:ext cx="6858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0855 w 43200"/>
              <a:gd name="T1" fmla="*/ 43187 h 43187"/>
              <a:gd name="T2" fmla="*/ 43200 w 43200"/>
              <a:gd name="T3" fmla="*/ 21600 h 43187"/>
              <a:gd name="T4" fmla="*/ 21600 w 43200"/>
              <a:gd name="T5" fmla="*/ 21600 h 4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187" fill="none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187" stroke="0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rc 48"/>
          <p:cNvSpPr>
            <a:spLocks noChangeAspect="1"/>
          </p:cNvSpPr>
          <p:nvPr/>
        </p:nvSpPr>
        <p:spPr bwMode="auto">
          <a:xfrm rot="13419178">
            <a:off x="3095634" y="5856900"/>
            <a:ext cx="6858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0855 w 43200"/>
              <a:gd name="T1" fmla="*/ 43187 h 43187"/>
              <a:gd name="T2" fmla="*/ 43200 w 43200"/>
              <a:gd name="T3" fmla="*/ 21600 h 43187"/>
              <a:gd name="T4" fmla="*/ 21600 w 43200"/>
              <a:gd name="T5" fmla="*/ 21600 h 4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187" fill="none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187" stroke="0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rc 48"/>
          <p:cNvSpPr>
            <a:spLocks noChangeAspect="1"/>
          </p:cNvSpPr>
          <p:nvPr/>
        </p:nvSpPr>
        <p:spPr bwMode="auto">
          <a:xfrm rot="13419178">
            <a:off x="5514846" y="5856900"/>
            <a:ext cx="6858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0855 w 43200"/>
              <a:gd name="T1" fmla="*/ 43187 h 43187"/>
              <a:gd name="T2" fmla="*/ 43200 w 43200"/>
              <a:gd name="T3" fmla="*/ 21600 h 43187"/>
              <a:gd name="T4" fmla="*/ 21600 w 43200"/>
              <a:gd name="T5" fmla="*/ 21600 h 4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187" fill="none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187" stroke="0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rc 48"/>
          <p:cNvSpPr>
            <a:spLocks noChangeAspect="1"/>
          </p:cNvSpPr>
          <p:nvPr/>
        </p:nvSpPr>
        <p:spPr bwMode="auto">
          <a:xfrm rot="13419178">
            <a:off x="7934059" y="5856900"/>
            <a:ext cx="6858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0855 w 43200"/>
              <a:gd name="T1" fmla="*/ 43187 h 43187"/>
              <a:gd name="T2" fmla="*/ 43200 w 43200"/>
              <a:gd name="T3" fmla="*/ 21600 h 43187"/>
              <a:gd name="T4" fmla="*/ 21600 w 43200"/>
              <a:gd name="T5" fmla="*/ 21600 h 4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187" fill="none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187" stroke="0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175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33"/>
          <p:cNvSpPr>
            <a:spLocks noChangeAspect="1"/>
          </p:cNvSpPr>
          <p:nvPr/>
        </p:nvSpPr>
        <p:spPr bwMode="auto">
          <a:xfrm>
            <a:off x="1242599" y="4171122"/>
            <a:ext cx="4310062" cy="617538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33"/>
          <p:cNvSpPr>
            <a:spLocks noChangeAspect="1"/>
          </p:cNvSpPr>
          <p:nvPr/>
        </p:nvSpPr>
        <p:spPr bwMode="auto">
          <a:xfrm>
            <a:off x="1169505" y="1351722"/>
            <a:ext cx="4310062" cy="617538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33"/>
          <p:cNvSpPr>
            <a:spLocks noChangeAspect="1"/>
          </p:cNvSpPr>
          <p:nvPr/>
        </p:nvSpPr>
        <p:spPr bwMode="auto">
          <a:xfrm>
            <a:off x="1209261" y="1371600"/>
            <a:ext cx="6638924" cy="617538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33"/>
          <p:cNvSpPr>
            <a:spLocks noChangeAspect="1"/>
          </p:cNvSpPr>
          <p:nvPr/>
        </p:nvSpPr>
        <p:spPr bwMode="auto">
          <a:xfrm>
            <a:off x="1295400" y="4183062"/>
            <a:ext cx="6638924" cy="617538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rc 6"/>
          <p:cNvSpPr>
            <a:spLocks noChangeAspect="1"/>
          </p:cNvSpPr>
          <p:nvPr/>
        </p:nvSpPr>
        <p:spPr>
          <a:xfrm rot="2725327" flipV="1">
            <a:off x="561311" y="822244"/>
            <a:ext cx="5695326" cy="6015591"/>
          </a:xfrm>
          <a:prstGeom prst="arc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>
            <a:spLocks noChangeAspect="1"/>
          </p:cNvSpPr>
          <p:nvPr/>
        </p:nvSpPr>
        <p:spPr>
          <a:xfrm rot="13566565" flipV="1">
            <a:off x="2881238" y="3884169"/>
            <a:ext cx="5695326" cy="6015591"/>
          </a:xfrm>
          <a:prstGeom prst="arc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7" grpId="0" animBg="1"/>
      <p:bldP spid="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426484" y="381000"/>
            <a:ext cx="1383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To do:</a:t>
            </a:r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444627" y="1828800"/>
            <a:ext cx="79248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n-US" sz="3200" dirty="0">
                <a:latin typeface="Avenir Book"/>
              </a:rPr>
              <a:t>Go back through the previous results for age-structure and think about how they will change for stage-structured populations.</a:t>
            </a:r>
          </a:p>
          <a:p>
            <a:pPr marL="0" indent="0" eaLnBrk="1" hangingPunct="1"/>
            <a:endParaRPr lang="en-US" sz="3200" dirty="0">
              <a:latin typeface="Avenir Book"/>
            </a:endParaRPr>
          </a:p>
          <a:p>
            <a:pPr marL="0" indent="0" eaLnBrk="1" hangingPunct="1"/>
            <a:r>
              <a:rPr lang="en-US" sz="3200" dirty="0">
                <a:latin typeface="Avenir Book"/>
              </a:rPr>
              <a:t>Read Vonesh and de la Cruz (carefully and deeply) for discussion during the </a:t>
            </a:r>
            <a:r>
              <a:rPr lang="en-US" sz="3200">
                <a:latin typeface="Avenir Book"/>
              </a:rPr>
              <a:t>next class.</a:t>
            </a:r>
            <a:endParaRPr lang="en-US" sz="3200" dirty="0">
              <a:latin typeface="Avenir Book"/>
            </a:endParaRPr>
          </a:p>
          <a:p>
            <a:pPr marL="0" indent="0" eaLnBrk="1" hangingPunct="1"/>
            <a:endParaRPr lang="en-US" sz="3200" dirty="0">
              <a:latin typeface="Avenir Book"/>
            </a:endParaRPr>
          </a:p>
          <a:p>
            <a:pPr marL="0" indent="0" eaLnBrk="1" hangingPunct="1"/>
            <a:r>
              <a:rPr lang="en-US" sz="3200" dirty="0">
                <a:latin typeface="Avenir Book"/>
              </a:rPr>
              <a:t>Do HW2.</a:t>
            </a:r>
          </a:p>
        </p:txBody>
      </p:sp>
    </p:spTree>
    <p:extLst>
      <p:ext uri="{BB962C8B-B14F-4D97-AF65-F5344CB8AC3E}">
        <p14:creationId xmlns:p14="http://schemas.microsoft.com/office/powerpoint/2010/main" val="6478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86163" y="1828800"/>
            <a:ext cx="333009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More transitions?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630" y="0"/>
            <a:ext cx="240781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Life Cycle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Diagram: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2794000" y="4038600"/>
            <a:ext cx="1330325" cy="1295400"/>
            <a:chOff x="1758" y="2400"/>
            <a:chExt cx="838" cy="816"/>
          </a:xfrm>
        </p:grpSpPr>
        <p:sp>
          <p:nvSpPr>
            <p:cNvPr id="25627" name="Oval 6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Text Box 7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Age 1</a:t>
              </a:r>
            </a:p>
          </p:txBody>
        </p:sp>
      </p:grpSp>
      <p:grpSp>
        <p:nvGrpSpPr>
          <p:cNvPr id="25606" name="Group 8"/>
          <p:cNvGrpSpPr>
            <a:grpSpLocks/>
          </p:cNvGrpSpPr>
          <p:nvPr/>
        </p:nvGrpSpPr>
        <p:grpSpPr bwMode="auto">
          <a:xfrm>
            <a:off x="5207000" y="4038600"/>
            <a:ext cx="1330325" cy="1295400"/>
            <a:chOff x="1758" y="2400"/>
            <a:chExt cx="838" cy="816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Age 2</a:t>
              </a:r>
            </a:p>
          </p:txBody>
        </p:sp>
      </p:grpSp>
      <p:grpSp>
        <p:nvGrpSpPr>
          <p:cNvPr id="25607" name="Group 11"/>
          <p:cNvGrpSpPr>
            <a:grpSpLocks/>
          </p:cNvGrpSpPr>
          <p:nvPr/>
        </p:nvGrpSpPr>
        <p:grpSpPr bwMode="auto">
          <a:xfrm>
            <a:off x="381000" y="4038600"/>
            <a:ext cx="1330325" cy="1295400"/>
            <a:chOff x="1758" y="2400"/>
            <a:chExt cx="838" cy="816"/>
          </a:xfrm>
        </p:grpSpPr>
        <p:sp>
          <p:nvSpPr>
            <p:cNvPr id="25623" name="Oval 1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Text Box 1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Age 0</a:t>
              </a:r>
            </a:p>
          </p:txBody>
        </p:sp>
      </p:grpSp>
      <p:grpSp>
        <p:nvGrpSpPr>
          <p:cNvPr id="25608" name="Group 14"/>
          <p:cNvGrpSpPr>
            <a:grpSpLocks/>
          </p:cNvGrpSpPr>
          <p:nvPr/>
        </p:nvGrpSpPr>
        <p:grpSpPr bwMode="auto">
          <a:xfrm>
            <a:off x="7620000" y="4038600"/>
            <a:ext cx="1330325" cy="1295400"/>
            <a:chOff x="1758" y="2400"/>
            <a:chExt cx="838" cy="816"/>
          </a:xfrm>
        </p:grpSpPr>
        <p:sp>
          <p:nvSpPr>
            <p:cNvPr id="25621" name="Oval 15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Text Box 16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Age 3</a:t>
              </a:r>
            </a:p>
          </p:txBody>
        </p:sp>
      </p:grpSp>
      <p:sp>
        <p:nvSpPr>
          <p:cNvPr id="25609" name="Line 17"/>
          <p:cNvSpPr>
            <a:spLocks noChangeShapeType="1"/>
          </p:cNvSpPr>
          <p:nvPr/>
        </p:nvSpPr>
        <p:spPr bwMode="auto">
          <a:xfrm>
            <a:off x="17335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>
            <a:off x="41338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9"/>
          <p:cNvSpPr>
            <a:spLocks noChangeShapeType="1"/>
          </p:cNvSpPr>
          <p:nvPr/>
        </p:nvSpPr>
        <p:spPr bwMode="auto">
          <a:xfrm>
            <a:off x="655320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88913" y="6172200"/>
            <a:ext cx="11806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Dead</a:t>
            </a:r>
          </a:p>
        </p:txBody>
      </p:sp>
      <p:sp>
        <p:nvSpPr>
          <p:cNvPr id="25613" name="Line 23"/>
          <p:cNvSpPr>
            <a:spLocks noChangeShapeType="1"/>
          </p:cNvSpPr>
          <p:nvPr/>
        </p:nvSpPr>
        <p:spPr bwMode="auto">
          <a:xfrm flipV="1">
            <a:off x="8953500" y="4648200"/>
            <a:ext cx="19050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6" name="Freeform 24"/>
          <p:cNvSpPr>
            <a:spLocks/>
          </p:cNvSpPr>
          <p:nvPr/>
        </p:nvSpPr>
        <p:spPr bwMode="auto">
          <a:xfrm>
            <a:off x="1295400" y="3162300"/>
            <a:ext cx="4495800" cy="8763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7" name="Freeform 25"/>
          <p:cNvSpPr>
            <a:spLocks/>
          </p:cNvSpPr>
          <p:nvPr/>
        </p:nvSpPr>
        <p:spPr bwMode="auto">
          <a:xfrm>
            <a:off x="1066800" y="2590800"/>
            <a:ext cx="7162800" cy="14478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8" name="Line 26"/>
          <p:cNvSpPr>
            <a:spLocks noChangeShapeType="1"/>
          </p:cNvSpPr>
          <p:nvPr/>
        </p:nvSpPr>
        <p:spPr bwMode="auto">
          <a:xfrm flipH="1">
            <a:off x="609600" y="5295900"/>
            <a:ext cx="228600" cy="72390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 flipH="1">
            <a:off x="1524000" y="5314950"/>
            <a:ext cx="1790700" cy="7810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0" name="Line 28"/>
          <p:cNvSpPr>
            <a:spLocks noChangeShapeType="1"/>
          </p:cNvSpPr>
          <p:nvPr/>
        </p:nvSpPr>
        <p:spPr bwMode="auto">
          <a:xfrm flipH="1">
            <a:off x="2209800" y="5314950"/>
            <a:ext cx="3524250" cy="9334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1" name="Line 29"/>
          <p:cNvSpPr>
            <a:spLocks noChangeShapeType="1"/>
          </p:cNvSpPr>
          <p:nvPr/>
        </p:nvSpPr>
        <p:spPr bwMode="auto">
          <a:xfrm flipH="1">
            <a:off x="2590800" y="5314950"/>
            <a:ext cx="5572125" cy="12382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6172200" y="60960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Are we done?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4" grpId="0"/>
      <p:bldP spid="110616" grpId="0" animBg="1"/>
      <p:bldP spid="110617" grpId="0" animBg="1"/>
      <p:bldP spid="110618" grpId="0" animBg="1"/>
      <p:bldP spid="110619" grpId="0" animBg="1"/>
      <p:bldP spid="110620" grpId="0" animBg="1"/>
      <p:bldP spid="110621" grpId="0" animBg="1"/>
      <p:bldP spid="1106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810000" y="823913"/>
            <a:ext cx="47275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Add values?</a:t>
            </a:r>
          </a:p>
          <a:p>
            <a:pPr eaLnBrk="1" hangingPunct="1"/>
            <a:r>
              <a:rPr lang="en-US" dirty="0" err="1">
                <a:latin typeface="Avenir Book"/>
              </a:rPr>
              <a:t>P</a:t>
            </a:r>
            <a:r>
              <a:rPr lang="en-US" baseline="-25000" dirty="0" err="1">
                <a:latin typeface="Avenir Book"/>
              </a:rPr>
              <a:t>ij</a:t>
            </a:r>
            <a:r>
              <a:rPr lang="en-US" dirty="0">
                <a:latin typeface="Avenir Book"/>
              </a:rPr>
              <a:t> = Per capita transition from group j to </a:t>
            </a:r>
            <a:r>
              <a:rPr lang="en-US" dirty="0" err="1">
                <a:latin typeface="Avenir Book"/>
              </a:rPr>
              <a:t>i</a:t>
            </a:r>
            <a:endParaRPr lang="en-US" dirty="0">
              <a:latin typeface="Avenir Book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2794000" y="4038600"/>
            <a:ext cx="1330325" cy="1295400"/>
            <a:chOff x="1758" y="2400"/>
            <a:chExt cx="838" cy="816"/>
          </a:xfrm>
        </p:grpSpPr>
        <p:sp>
          <p:nvSpPr>
            <p:cNvPr id="26657" name="Oval 6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Text Box 7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2, Age 1</a:t>
              </a:r>
            </a:p>
          </p:txBody>
        </p:sp>
      </p:grpSp>
      <p:grpSp>
        <p:nvGrpSpPr>
          <p:cNvPr id="26630" name="Group 8"/>
          <p:cNvGrpSpPr>
            <a:grpSpLocks/>
          </p:cNvGrpSpPr>
          <p:nvPr/>
        </p:nvGrpSpPr>
        <p:grpSpPr bwMode="auto">
          <a:xfrm>
            <a:off x="5207000" y="4038600"/>
            <a:ext cx="1330325" cy="1295400"/>
            <a:chOff x="1758" y="2400"/>
            <a:chExt cx="838" cy="816"/>
          </a:xfrm>
        </p:grpSpPr>
        <p:sp>
          <p:nvSpPr>
            <p:cNvPr id="26655" name="Oval 9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Text Box 10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3, Age 2</a:t>
              </a:r>
            </a:p>
          </p:txBody>
        </p:sp>
      </p:grpSp>
      <p:grpSp>
        <p:nvGrpSpPr>
          <p:cNvPr id="26631" name="Group 11"/>
          <p:cNvGrpSpPr>
            <a:grpSpLocks/>
          </p:cNvGrpSpPr>
          <p:nvPr/>
        </p:nvGrpSpPr>
        <p:grpSpPr bwMode="auto">
          <a:xfrm>
            <a:off x="381000" y="4038600"/>
            <a:ext cx="1330325" cy="1295400"/>
            <a:chOff x="1758" y="2400"/>
            <a:chExt cx="838" cy="816"/>
          </a:xfrm>
        </p:grpSpPr>
        <p:sp>
          <p:nvSpPr>
            <p:cNvPr id="26653" name="Oval 1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Text Box 1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1, Age 0</a:t>
              </a:r>
            </a:p>
          </p:txBody>
        </p:sp>
      </p:grpSp>
      <p:grpSp>
        <p:nvGrpSpPr>
          <p:cNvPr id="26632" name="Group 14"/>
          <p:cNvGrpSpPr>
            <a:grpSpLocks/>
          </p:cNvGrpSpPr>
          <p:nvPr/>
        </p:nvGrpSpPr>
        <p:grpSpPr bwMode="auto">
          <a:xfrm>
            <a:off x="7620000" y="4038600"/>
            <a:ext cx="1330325" cy="1295400"/>
            <a:chOff x="1758" y="2400"/>
            <a:chExt cx="838" cy="816"/>
          </a:xfrm>
        </p:grpSpPr>
        <p:sp>
          <p:nvSpPr>
            <p:cNvPr id="26651" name="Oval 15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Text Box 16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4, Age 3</a:t>
              </a:r>
            </a:p>
          </p:txBody>
        </p:sp>
      </p:grpSp>
      <p:sp>
        <p:nvSpPr>
          <p:cNvPr id="26633" name="Line 17"/>
          <p:cNvSpPr>
            <a:spLocks noChangeShapeType="1"/>
          </p:cNvSpPr>
          <p:nvPr/>
        </p:nvSpPr>
        <p:spPr bwMode="auto">
          <a:xfrm>
            <a:off x="17335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8"/>
          <p:cNvSpPr>
            <a:spLocks noChangeShapeType="1"/>
          </p:cNvSpPr>
          <p:nvPr/>
        </p:nvSpPr>
        <p:spPr bwMode="auto">
          <a:xfrm>
            <a:off x="41338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9"/>
          <p:cNvSpPr>
            <a:spLocks noChangeShapeType="1"/>
          </p:cNvSpPr>
          <p:nvPr/>
        </p:nvSpPr>
        <p:spPr bwMode="auto">
          <a:xfrm>
            <a:off x="655320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Text Box 20"/>
          <p:cNvSpPr txBox="1">
            <a:spLocks noChangeArrowheads="1"/>
          </p:cNvSpPr>
          <p:nvPr/>
        </p:nvSpPr>
        <p:spPr bwMode="auto">
          <a:xfrm>
            <a:off x="188913" y="6172200"/>
            <a:ext cx="11806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Dead</a:t>
            </a:r>
          </a:p>
        </p:txBody>
      </p:sp>
      <p:sp>
        <p:nvSpPr>
          <p:cNvPr id="26637" name="Line 21"/>
          <p:cNvSpPr>
            <a:spLocks noChangeShapeType="1"/>
          </p:cNvSpPr>
          <p:nvPr/>
        </p:nvSpPr>
        <p:spPr bwMode="auto">
          <a:xfrm flipV="1">
            <a:off x="8953500" y="4648200"/>
            <a:ext cx="19050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Freeform 22"/>
          <p:cNvSpPr>
            <a:spLocks/>
          </p:cNvSpPr>
          <p:nvPr/>
        </p:nvSpPr>
        <p:spPr bwMode="auto">
          <a:xfrm>
            <a:off x="1295400" y="3162300"/>
            <a:ext cx="4495800" cy="8763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Freeform 23"/>
          <p:cNvSpPr>
            <a:spLocks/>
          </p:cNvSpPr>
          <p:nvPr/>
        </p:nvSpPr>
        <p:spPr bwMode="auto">
          <a:xfrm>
            <a:off x="1066800" y="2590800"/>
            <a:ext cx="7162800" cy="14478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24"/>
          <p:cNvSpPr>
            <a:spLocks noChangeShapeType="1"/>
          </p:cNvSpPr>
          <p:nvPr/>
        </p:nvSpPr>
        <p:spPr bwMode="auto">
          <a:xfrm flipH="1">
            <a:off x="609600" y="5295900"/>
            <a:ext cx="228600" cy="72390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25"/>
          <p:cNvSpPr>
            <a:spLocks noChangeShapeType="1"/>
          </p:cNvSpPr>
          <p:nvPr/>
        </p:nvSpPr>
        <p:spPr bwMode="auto">
          <a:xfrm flipH="1">
            <a:off x="1524000" y="5314950"/>
            <a:ext cx="1790700" cy="7810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26"/>
          <p:cNvSpPr>
            <a:spLocks noChangeShapeType="1"/>
          </p:cNvSpPr>
          <p:nvPr/>
        </p:nvSpPr>
        <p:spPr bwMode="auto">
          <a:xfrm flipH="1">
            <a:off x="2209800" y="5314950"/>
            <a:ext cx="3524250" cy="9334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27"/>
          <p:cNvSpPr>
            <a:spLocks noChangeShapeType="1"/>
          </p:cNvSpPr>
          <p:nvPr/>
        </p:nvSpPr>
        <p:spPr bwMode="auto">
          <a:xfrm flipH="1">
            <a:off x="2590800" y="5314950"/>
            <a:ext cx="5572125" cy="12382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6591300" y="6096000"/>
            <a:ext cx="2247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Now what?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183515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21</a:t>
            </a:r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7239000" y="2895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14</a:t>
            </a:r>
          </a:p>
        </p:txBody>
      </p:sp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426720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32</a:t>
            </a:r>
          </a:p>
        </p:txBody>
      </p: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670560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43</a:t>
            </a:r>
          </a:p>
        </p:txBody>
      </p:sp>
      <p:sp>
        <p:nvSpPr>
          <p:cNvPr id="116769" name="Text Box 33"/>
          <p:cNvSpPr txBox="1">
            <a:spLocks noChangeArrowheads="1"/>
          </p:cNvSpPr>
          <p:nvPr/>
        </p:nvSpPr>
        <p:spPr bwMode="auto">
          <a:xfrm>
            <a:off x="4648200" y="3001963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13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85800" y="5440363"/>
            <a:ext cx="75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venir Book"/>
              </a:rPr>
              <a:t>1-P</a:t>
            </a:r>
            <a:r>
              <a:rPr lang="en-US" sz="2000" baseline="-25000" dirty="0">
                <a:latin typeface="Avenir Book"/>
              </a:rPr>
              <a:t>21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307403" y="5592763"/>
            <a:ext cx="768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venir Book"/>
              </a:rPr>
              <a:t>1-P</a:t>
            </a:r>
            <a:r>
              <a:rPr lang="en-US" sz="2000" baseline="-25000" dirty="0">
                <a:latin typeface="Avenir Book"/>
              </a:rPr>
              <a:t>43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2707203" y="5486400"/>
            <a:ext cx="768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venir Book"/>
              </a:rPr>
              <a:t>1-P</a:t>
            </a:r>
            <a:r>
              <a:rPr lang="en-US" sz="2000" baseline="-25000" dirty="0">
                <a:latin typeface="Avenir Book"/>
              </a:rPr>
              <a:t>32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5145603" y="5897563"/>
            <a:ext cx="768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venir Book"/>
              </a:rPr>
              <a:t>1-P</a:t>
            </a:r>
            <a:r>
              <a:rPr lang="en-US" sz="2000" baseline="-25000" dirty="0">
                <a:latin typeface="Avenir Book"/>
              </a:rPr>
              <a:t>54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630" y="0"/>
            <a:ext cx="240781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Life Cycle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Diagram: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/>
      <p:bldP spid="116764" grpId="0"/>
      <p:bldP spid="116765" grpId="0"/>
      <p:bldP spid="116766" grpId="0"/>
      <p:bldP spid="116767" grpId="0"/>
      <p:bldP spid="116768" grpId="0"/>
      <p:bldP spid="116769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810000" y="990600"/>
            <a:ext cx="47275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Project from time t to time t+1….</a:t>
            </a:r>
            <a:endParaRPr lang="en-US" dirty="0">
              <a:latin typeface="Avenir Book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2794000" y="4038600"/>
            <a:ext cx="1330325" cy="1295400"/>
            <a:chOff x="1758" y="2400"/>
            <a:chExt cx="838" cy="816"/>
          </a:xfrm>
        </p:grpSpPr>
        <p:sp>
          <p:nvSpPr>
            <p:cNvPr id="28705" name="Oval 6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7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2, Age 1</a:t>
              </a:r>
            </a:p>
          </p:txBody>
        </p:sp>
      </p:grpSp>
      <p:grpSp>
        <p:nvGrpSpPr>
          <p:cNvPr id="28678" name="Group 8"/>
          <p:cNvGrpSpPr>
            <a:grpSpLocks/>
          </p:cNvGrpSpPr>
          <p:nvPr/>
        </p:nvGrpSpPr>
        <p:grpSpPr bwMode="auto">
          <a:xfrm>
            <a:off x="5207000" y="4038600"/>
            <a:ext cx="1330325" cy="1295400"/>
            <a:chOff x="1758" y="2400"/>
            <a:chExt cx="838" cy="816"/>
          </a:xfrm>
        </p:grpSpPr>
        <p:sp>
          <p:nvSpPr>
            <p:cNvPr id="28703" name="Oval 9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Text Box 10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3, Age 2</a:t>
              </a:r>
            </a:p>
          </p:txBody>
        </p:sp>
      </p:grpSp>
      <p:grpSp>
        <p:nvGrpSpPr>
          <p:cNvPr id="28679" name="Group 11"/>
          <p:cNvGrpSpPr>
            <a:grpSpLocks/>
          </p:cNvGrpSpPr>
          <p:nvPr/>
        </p:nvGrpSpPr>
        <p:grpSpPr bwMode="auto">
          <a:xfrm>
            <a:off x="381000" y="4038600"/>
            <a:ext cx="1330325" cy="1295400"/>
            <a:chOff x="1758" y="2400"/>
            <a:chExt cx="838" cy="816"/>
          </a:xfrm>
        </p:grpSpPr>
        <p:sp>
          <p:nvSpPr>
            <p:cNvPr id="28701" name="Oval 1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Text Box 1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1, Age 0</a:t>
              </a:r>
            </a:p>
          </p:txBody>
        </p:sp>
      </p:grpSp>
      <p:grpSp>
        <p:nvGrpSpPr>
          <p:cNvPr id="28680" name="Group 14"/>
          <p:cNvGrpSpPr>
            <a:grpSpLocks/>
          </p:cNvGrpSpPr>
          <p:nvPr/>
        </p:nvGrpSpPr>
        <p:grpSpPr bwMode="auto">
          <a:xfrm>
            <a:off x="7620000" y="4038600"/>
            <a:ext cx="1330325" cy="1295400"/>
            <a:chOff x="1758" y="2400"/>
            <a:chExt cx="838" cy="816"/>
          </a:xfrm>
        </p:grpSpPr>
        <p:sp>
          <p:nvSpPr>
            <p:cNvPr id="28699" name="Oval 15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4, Age 3</a:t>
              </a:r>
            </a:p>
          </p:txBody>
        </p:sp>
      </p:grpSp>
      <p:sp>
        <p:nvSpPr>
          <p:cNvPr id="28681" name="Line 17"/>
          <p:cNvSpPr>
            <a:spLocks noChangeShapeType="1"/>
          </p:cNvSpPr>
          <p:nvPr/>
        </p:nvSpPr>
        <p:spPr bwMode="auto">
          <a:xfrm>
            <a:off x="17335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8"/>
          <p:cNvSpPr>
            <a:spLocks noChangeShapeType="1"/>
          </p:cNvSpPr>
          <p:nvPr/>
        </p:nvSpPr>
        <p:spPr bwMode="auto">
          <a:xfrm>
            <a:off x="41338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9"/>
          <p:cNvSpPr>
            <a:spLocks noChangeShapeType="1"/>
          </p:cNvSpPr>
          <p:nvPr/>
        </p:nvSpPr>
        <p:spPr bwMode="auto">
          <a:xfrm>
            <a:off x="655320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Text Box 20"/>
          <p:cNvSpPr txBox="1">
            <a:spLocks noChangeArrowheads="1"/>
          </p:cNvSpPr>
          <p:nvPr/>
        </p:nvSpPr>
        <p:spPr bwMode="auto">
          <a:xfrm>
            <a:off x="188913" y="6172200"/>
            <a:ext cx="11806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Dead</a:t>
            </a:r>
          </a:p>
        </p:txBody>
      </p:sp>
      <p:sp>
        <p:nvSpPr>
          <p:cNvPr id="28685" name="Line 21"/>
          <p:cNvSpPr>
            <a:spLocks noChangeShapeType="1"/>
          </p:cNvSpPr>
          <p:nvPr/>
        </p:nvSpPr>
        <p:spPr bwMode="auto">
          <a:xfrm flipV="1">
            <a:off x="8953500" y="4648200"/>
            <a:ext cx="19050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Freeform 22"/>
          <p:cNvSpPr>
            <a:spLocks/>
          </p:cNvSpPr>
          <p:nvPr/>
        </p:nvSpPr>
        <p:spPr bwMode="auto">
          <a:xfrm>
            <a:off x="1295400" y="3162300"/>
            <a:ext cx="4495800" cy="8763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Freeform 23"/>
          <p:cNvSpPr>
            <a:spLocks/>
          </p:cNvSpPr>
          <p:nvPr/>
        </p:nvSpPr>
        <p:spPr bwMode="auto">
          <a:xfrm>
            <a:off x="1066800" y="2590800"/>
            <a:ext cx="7162800" cy="14478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24"/>
          <p:cNvSpPr>
            <a:spLocks noChangeShapeType="1"/>
          </p:cNvSpPr>
          <p:nvPr/>
        </p:nvSpPr>
        <p:spPr bwMode="auto">
          <a:xfrm flipH="1">
            <a:off x="609600" y="5295900"/>
            <a:ext cx="228600" cy="72390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25"/>
          <p:cNvSpPr>
            <a:spLocks noChangeShapeType="1"/>
          </p:cNvSpPr>
          <p:nvPr/>
        </p:nvSpPr>
        <p:spPr bwMode="auto">
          <a:xfrm flipH="1">
            <a:off x="1524000" y="5314950"/>
            <a:ext cx="1790700" cy="7810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26"/>
          <p:cNvSpPr>
            <a:spLocks noChangeShapeType="1"/>
          </p:cNvSpPr>
          <p:nvPr/>
        </p:nvSpPr>
        <p:spPr bwMode="auto">
          <a:xfrm flipH="1">
            <a:off x="2209800" y="5314950"/>
            <a:ext cx="3524250" cy="9334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7"/>
          <p:cNvSpPr>
            <a:spLocks noChangeShapeType="1"/>
          </p:cNvSpPr>
          <p:nvPr/>
        </p:nvSpPr>
        <p:spPr bwMode="auto">
          <a:xfrm flipH="1">
            <a:off x="2590800" y="5314950"/>
            <a:ext cx="5572125" cy="12382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Text Box 29"/>
          <p:cNvSpPr txBox="1">
            <a:spLocks noChangeArrowheads="1"/>
          </p:cNvSpPr>
          <p:nvPr/>
        </p:nvSpPr>
        <p:spPr bwMode="auto">
          <a:xfrm>
            <a:off x="183515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21</a:t>
            </a:r>
          </a:p>
        </p:txBody>
      </p:sp>
      <p:sp>
        <p:nvSpPr>
          <p:cNvPr id="28694" name="Text Box 30"/>
          <p:cNvSpPr txBox="1">
            <a:spLocks noChangeArrowheads="1"/>
          </p:cNvSpPr>
          <p:nvPr/>
        </p:nvSpPr>
        <p:spPr bwMode="auto">
          <a:xfrm>
            <a:off x="7467600" y="30480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14</a:t>
            </a:r>
          </a:p>
        </p:txBody>
      </p:sp>
      <p:sp>
        <p:nvSpPr>
          <p:cNvPr id="28695" name="Text Box 31"/>
          <p:cNvSpPr txBox="1">
            <a:spLocks noChangeArrowheads="1"/>
          </p:cNvSpPr>
          <p:nvPr/>
        </p:nvSpPr>
        <p:spPr bwMode="auto">
          <a:xfrm>
            <a:off x="426720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32</a:t>
            </a:r>
          </a:p>
        </p:txBody>
      </p:sp>
      <p:sp>
        <p:nvSpPr>
          <p:cNvPr id="28696" name="Text Box 32"/>
          <p:cNvSpPr txBox="1">
            <a:spLocks noChangeArrowheads="1"/>
          </p:cNvSpPr>
          <p:nvPr/>
        </p:nvSpPr>
        <p:spPr bwMode="auto">
          <a:xfrm>
            <a:off x="670560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43</a:t>
            </a:r>
          </a:p>
        </p:txBody>
      </p:sp>
      <p:sp>
        <p:nvSpPr>
          <p:cNvPr id="28697" name="Text Box 33"/>
          <p:cNvSpPr txBox="1">
            <a:spLocks noChangeArrowheads="1"/>
          </p:cNvSpPr>
          <p:nvPr/>
        </p:nvSpPr>
        <p:spPr bwMode="auto">
          <a:xfrm>
            <a:off x="4648200" y="3001963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13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85800" y="5440363"/>
            <a:ext cx="75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venir Book"/>
              </a:rPr>
              <a:t>1-P</a:t>
            </a:r>
            <a:r>
              <a:rPr lang="en-US" sz="2000" baseline="-25000" dirty="0">
                <a:latin typeface="Avenir Book"/>
              </a:rPr>
              <a:t>21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307403" y="5592763"/>
            <a:ext cx="768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venir Book"/>
              </a:rPr>
              <a:t>1-P</a:t>
            </a:r>
            <a:r>
              <a:rPr lang="en-US" sz="2000" baseline="-25000" dirty="0">
                <a:latin typeface="Avenir Book"/>
              </a:rPr>
              <a:t>43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2707203" y="5486400"/>
            <a:ext cx="768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venir Book"/>
              </a:rPr>
              <a:t>1-P</a:t>
            </a:r>
            <a:r>
              <a:rPr lang="en-US" sz="2000" baseline="-25000" dirty="0">
                <a:latin typeface="Avenir Book"/>
              </a:rPr>
              <a:t>32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5145603" y="5897563"/>
            <a:ext cx="768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venir Book"/>
              </a:rPr>
              <a:t>1-P</a:t>
            </a:r>
            <a:r>
              <a:rPr lang="en-US" sz="2000" baseline="-25000" dirty="0">
                <a:latin typeface="Avenir Book"/>
              </a:rPr>
              <a:t>54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-37205" y="33120"/>
            <a:ext cx="240781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Life Cycle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Diagram:</a:t>
            </a:r>
            <a:endParaRPr lang="en-US" sz="4000" b="1" dirty="0">
              <a:solidFill>
                <a:srgbClr val="376092"/>
              </a:solidFill>
              <a:latin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914400" y="1765300"/>
            <a:ext cx="8153400" cy="448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Avenir Book"/>
              </a:rPr>
              <a:t>n</a:t>
            </a:r>
            <a:r>
              <a:rPr lang="en-US" sz="3200" baseline="-25000" dirty="0" err="1">
                <a:latin typeface="Avenir Book"/>
              </a:rPr>
              <a:t>x,t</a:t>
            </a:r>
            <a:r>
              <a:rPr lang="en-US" sz="3200" dirty="0">
                <a:latin typeface="Avenir Book"/>
              </a:rPr>
              <a:t> = abundance (or density) of class x at time t.</a:t>
            </a:r>
          </a:p>
          <a:p>
            <a:pPr eaLnBrk="1" hangingPunct="1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Avenir Book"/>
              </a:rPr>
              <a:t>So, given that we know n</a:t>
            </a:r>
            <a:r>
              <a:rPr lang="en-US" sz="3200" baseline="-25000" dirty="0">
                <a:latin typeface="Avenir Book"/>
              </a:rPr>
              <a:t>1,t</a:t>
            </a:r>
            <a:r>
              <a:rPr lang="en-US" sz="3200" dirty="0">
                <a:latin typeface="Avenir Book"/>
              </a:rPr>
              <a:t>, n</a:t>
            </a:r>
            <a:r>
              <a:rPr lang="en-US" sz="3200" baseline="-25000" dirty="0">
                <a:latin typeface="Avenir Book"/>
              </a:rPr>
              <a:t>2,t</a:t>
            </a:r>
            <a:r>
              <a:rPr lang="en-US" sz="3200" dirty="0">
                <a:latin typeface="Avenir Book"/>
              </a:rPr>
              <a:t>, ….</a:t>
            </a:r>
          </a:p>
          <a:p>
            <a:pPr eaLnBrk="1" hangingPunct="1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Avenir Book"/>
              </a:rPr>
              <a:t>And all of the transitions (</a:t>
            </a:r>
            <a:r>
              <a:rPr lang="en-US" sz="3200" dirty="0" err="1">
                <a:latin typeface="Avenir Book"/>
              </a:rPr>
              <a:t>P</a:t>
            </a:r>
            <a:r>
              <a:rPr lang="en-US" sz="3200" baseline="-25000" dirty="0" err="1">
                <a:latin typeface="Avenir Book"/>
              </a:rPr>
              <a:t>ij</a:t>
            </a:r>
            <a:r>
              <a:rPr lang="en-US" sz="3200" dirty="0" err="1">
                <a:latin typeface="Avenir Book"/>
              </a:rPr>
              <a:t>'s</a:t>
            </a:r>
            <a:r>
              <a:rPr lang="en-US" sz="3200" dirty="0">
                <a:latin typeface="Avenir Book"/>
              </a:rPr>
              <a:t>)…</a:t>
            </a:r>
          </a:p>
          <a:p>
            <a:pPr eaLnBrk="1" hangingPunct="1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Avenir Book"/>
              </a:rPr>
              <a:t>… What is n</a:t>
            </a:r>
            <a:r>
              <a:rPr lang="en-US" sz="3200" baseline="-25000" dirty="0">
                <a:latin typeface="Avenir Book"/>
              </a:rPr>
              <a:t>1,t+1</a:t>
            </a:r>
            <a:r>
              <a:rPr lang="en-US" sz="3200" dirty="0">
                <a:latin typeface="Avenir Book"/>
              </a:rPr>
              <a:t>, n</a:t>
            </a:r>
            <a:r>
              <a:rPr lang="en-US" sz="3200" baseline="-25000" dirty="0">
                <a:latin typeface="Avenir Book"/>
              </a:rPr>
              <a:t>2,t+1</a:t>
            </a:r>
            <a:r>
              <a:rPr lang="en-US" sz="3200" dirty="0">
                <a:latin typeface="Avenir Book"/>
              </a:rPr>
              <a:t>, n</a:t>
            </a:r>
            <a:r>
              <a:rPr lang="en-US" sz="3200" baseline="-25000" dirty="0">
                <a:latin typeface="Avenir Book"/>
              </a:rPr>
              <a:t>3,t+1</a:t>
            </a:r>
            <a:r>
              <a:rPr lang="en-US" sz="3200" dirty="0">
                <a:latin typeface="Avenir Book"/>
              </a:rPr>
              <a:t>, … ?</a:t>
            </a:r>
          </a:p>
          <a:p>
            <a:pPr eaLnBrk="1" hangingPunct="1">
              <a:lnSpc>
                <a:spcPct val="150000"/>
              </a:lnSpc>
            </a:pPr>
            <a:endParaRPr lang="en-US" sz="3200" dirty="0">
              <a:latin typeface="Avenir Book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28438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Projections:</a:t>
            </a:r>
            <a:endParaRPr lang="en-US" sz="4000" b="1" dirty="0">
              <a:solidFill>
                <a:srgbClr val="376092"/>
              </a:solidFill>
              <a:latin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026025" y="457200"/>
            <a:ext cx="38131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dirty="0">
                <a:latin typeface="Avenir Book"/>
              </a:rPr>
              <a:t>n</a:t>
            </a:r>
            <a:r>
              <a:rPr lang="en-US" sz="3200" baseline="-25000" dirty="0">
                <a:latin typeface="Avenir Book"/>
              </a:rPr>
              <a:t>2,t+1</a:t>
            </a:r>
            <a:r>
              <a:rPr lang="en-US" sz="3200" dirty="0">
                <a:latin typeface="Avenir Book"/>
              </a:rPr>
              <a:t> = ??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latin typeface="Avenir Book"/>
              </a:rPr>
              <a:t>        = P</a:t>
            </a:r>
            <a:r>
              <a:rPr lang="en-US" sz="3200" baseline="-25000" dirty="0">
                <a:latin typeface="Avenir Book"/>
              </a:rPr>
              <a:t>21</a:t>
            </a:r>
            <a:r>
              <a:rPr lang="en-US" sz="3200" dirty="0">
                <a:latin typeface="Avenir Book"/>
              </a:rPr>
              <a:t> x n</a:t>
            </a:r>
            <a:r>
              <a:rPr lang="en-US" sz="3200" baseline="-25000" dirty="0">
                <a:latin typeface="Avenir Book"/>
              </a:rPr>
              <a:t>1,t</a:t>
            </a:r>
          </a:p>
          <a:p>
            <a:pPr eaLnBrk="1" hangingPunct="1"/>
            <a:endParaRPr lang="en-US" dirty="0">
              <a:latin typeface="Avenir Book"/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794000" y="4038600"/>
            <a:ext cx="1330325" cy="1295400"/>
            <a:chOff x="1758" y="2400"/>
            <a:chExt cx="838" cy="816"/>
          </a:xfrm>
        </p:grpSpPr>
        <p:sp>
          <p:nvSpPr>
            <p:cNvPr id="30753" name="Oval 6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754" name="Text Box 7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Avenir Book"/>
                </a:rPr>
                <a:t>Group 2, Age 1</a:t>
              </a:r>
            </a:p>
          </p:txBody>
        </p:sp>
      </p:grpSp>
      <p:grpSp>
        <p:nvGrpSpPr>
          <p:cNvPr id="30726" name="Group 8"/>
          <p:cNvGrpSpPr>
            <a:grpSpLocks/>
          </p:cNvGrpSpPr>
          <p:nvPr/>
        </p:nvGrpSpPr>
        <p:grpSpPr bwMode="auto">
          <a:xfrm>
            <a:off x="5207000" y="4038600"/>
            <a:ext cx="1330325" cy="1295400"/>
            <a:chOff x="1758" y="2400"/>
            <a:chExt cx="838" cy="816"/>
          </a:xfrm>
        </p:grpSpPr>
        <p:sp>
          <p:nvSpPr>
            <p:cNvPr id="30751" name="Oval 9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Text Box 10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3, Age 2</a:t>
              </a:r>
            </a:p>
          </p:txBody>
        </p:sp>
      </p:grpSp>
      <p:grpSp>
        <p:nvGrpSpPr>
          <p:cNvPr id="30727" name="Group 11"/>
          <p:cNvGrpSpPr>
            <a:grpSpLocks/>
          </p:cNvGrpSpPr>
          <p:nvPr/>
        </p:nvGrpSpPr>
        <p:grpSpPr bwMode="auto">
          <a:xfrm>
            <a:off x="381000" y="4038600"/>
            <a:ext cx="1330325" cy="1295400"/>
            <a:chOff x="1758" y="2400"/>
            <a:chExt cx="838" cy="816"/>
          </a:xfrm>
        </p:grpSpPr>
        <p:sp>
          <p:nvSpPr>
            <p:cNvPr id="30749" name="Oval 12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Text Box 13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1, Age 0</a:t>
              </a:r>
            </a:p>
          </p:txBody>
        </p:sp>
      </p:grpSp>
      <p:grpSp>
        <p:nvGrpSpPr>
          <p:cNvPr id="30728" name="Group 14"/>
          <p:cNvGrpSpPr>
            <a:grpSpLocks/>
          </p:cNvGrpSpPr>
          <p:nvPr/>
        </p:nvGrpSpPr>
        <p:grpSpPr bwMode="auto">
          <a:xfrm>
            <a:off x="7620000" y="4038600"/>
            <a:ext cx="1330325" cy="1295400"/>
            <a:chOff x="1758" y="2400"/>
            <a:chExt cx="838" cy="816"/>
          </a:xfrm>
        </p:grpSpPr>
        <p:sp>
          <p:nvSpPr>
            <p:cNvPr id="30747" name="Oval 15"/>
            <p:cNvSpPr>
              <a:spLocks noChangeArrowheads="1"/>
            </p:cNvSpPr>
            <p:nvPr/>
          </p:nvSpPr>
          <p:spPr bwMode="auto">
            <a:xfrm>
              <a:off x="1776" y="2400"/>
              <a:ext cx="81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16"/>
            <p:cNvSpPr txBox="1">
              <a:spLocks noChangeArrowheads="1"/>
            </p:cNvSpPr>
            <p:nvPr/>
          </p:nvSpPr>
          <p:spPr bwMode="auto">
            <a:xfrm>
              <a:off x="1758" y="2670"/>
              <a:ext cx="8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Avenir Book"/>
                </a:rPr>
                <a:t>Group 4, Age 3</a:t>
              </a:r>
            </a:p>
          </p:txBody>
        </p:sp>
      </p:grpSp>
      <p:sp>
        <p:nvSpPr>
          <p:cNvPr id="30729" name="Line 17"/>
          <p:cNvSpPr>
            <a:spLocks noChangeShapeType="1"/>
          </p:cNvSpPr>
          <p:nvPr/>
        </p:nvSpPr>
        <p:spPr bwMode="auto">
          <a:xfrm>
            <a:off x="17335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413385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9"/>
          <p:cNvSpPr>
            <a:spLocks noChangeShapeType="1"/>
          </p:cNvSpPr>
          <p:nvPr/>
        </p:nvSpPr>
        <p:spPr bwMode="auto">
          <a:xfrm>
            <a:off x="6553200" y="4657725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Text Box 20"/>
          <p:cNvSpPr txBox="1">
            <a:spLocks noChangeArrowheads="1"/>
          </p:cNvSpPr>
          <p:nvPr/>
        </p:nvSpPr>
        <p:spPr bwMode="auto">
          <a:xfrm>
            <a:off x="188913" y="6172200"/>
            <a:ext cx="11806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Dead</a:t>
            </a:r>
          </a:p>
        </p:txBody>
      </p:sp>
      <p:sp>
        <p:nvSpPr>
          <p:cNvPr id="30733" name="Line 21"/>
          <p:cNvSpPr>
            <a:spLocks noChangeShapeType="1"/>
          </p:cNvSpPr>
          <p:nvPr/>
        </p:nvSpPr>
        <p:spPr bwMode="auto">
          <a:xfrm flipV="1">
            <a:off x="8953500" y="4648200"/>
            <a:ext cx="19050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Freeform 22"/>
          <p:cNvSpPr>
            <a:spLocks/>
          </p:cNvSpPr>
          <p:nvPr/>
        </p:nvSpPr>
        <p:spPr bwMode="auto">
          <a:xfrm>
            <a:off x="1295400" y="3162300"/>
            <a:ext cx="4495800" cy="8763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Freeform 23"/>
          <p:cNvSpPr>
            <a:spLocks/>
          </p:cNvSpPr>
          <p:nvPr/>
        </p:nvSpPr>
        <p:spPr bwMode="auto">
          <a:xfrm>
            <a:off x="1066800" y="2590800"/>
            <a:ext cx="7162800" cy="1447800"/>
          </a:xfrm>
          <a:custGeom>
            <a:avLst/>
            <a:gdLst>
              <a:gd name="T0" fmla="*/ 2832 w 2832"/>
              <a:gd name="T1" fmla="*/ 552 h 552"/>
              <a:gd name="T2" fmla="*/ 1872 w 2832"/>
              <a:gd name="T3" fmla="*/ 120 h 552"/>
              <a:gd name="T4" fmla="*/ 768 w 2832"/>
              <a:gd name="T5" fmla="*/ 72 h 552"/>
              <a:gd name="T6" fmla="*/ 0 w 2832"/>
              <a:gd name="T7" fmla="*/ 552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552"/>
              <a:gd name="T14" fmla="*/ 2832 w 283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552">
                <a:moveTo>
                  <a:pt x="2832" y="552"/>
                </a:moveTo>
                <a:cubicBezTo>
                  <a:pt x="2524" y="376"/>
                  <a:pt x="2216" y="200"/>
                  <a:pt x="1872" y="120"/>
                </a:cubicBezTo>
                <a:cubicBezTo>
                  <a:pt x="1528" y="40"/>
                  <a:pt x="1080" y="0"/>
                  <a:pt x="768" y="72"/>
                </a:cubicBezTo>
                <a:cubicBezTo>
                  <a:pt x="456" y="144"/>
                  <a:pt x="228" y="348"/>
                  <a:pt x="0" y="552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24"/>
          <p:cNvSpPr>
            <a:spLocks noChangeShapeType="1"/>
          </p:cNvSpPr>
          <p:nvPr/>
        </p:nvSpPr>
        <p:spPr bwMode="auto">
          <a:xfrm flipH="1">
            <a:off x="609600" y="5295900"/>
            <a:ext cx="228600" cy="72390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25"/>
          <p:cNvSpPr>
            <a:spLocks noChangeShapeType="1"/>
          </p:cNvSpPr>
          <p:nvPr/>
        </p:nvSpPr>
        <p:spPr bwMode="auto">
          <a:xfrm flipH="1">
            <a:off x="1524000" y="5314950"/>
            <a:ext cx="1790700" cy="7810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26"/>
          <p:cNvSpPr>
            <a:spLocks noChangeShapeType="1"/>
          </p:cNvSpPr>
          <p:nvPr/>
        </p:nvSpPr>
        <p:spPr bwMode="auto">
          <a:xfrm flipH="1">
            <a:off x="2209800" y="5314950"/>
            <a:ext cx="3524250" cy="9334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27"/>
          <p:cNvSpPr>
            <a:spLocks noChangeShapeType="1"/>
          </p:cNvSpPr>
          <p:nvPr/>
        </p:nvSpPr>
        <p:spPr bwMode="auto">
          <a:xfrm flipH="1">
            <a:off x="2590800" y="5314950"/>
            <a:ext cx="5572125" cy="1238250"/>
          </a:xfrm>
          <a:prstGeom prst="line">
            <a:avLst/>
          </a:prstGeom>
          <a:noFill/>
          <a:ln w="31750">
            <a:solidFill>
              <a:srgbClr val="80808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Text Box 29"/>
          <p:cNvSpPr txBox="1">
            <a:spLocks noChangeArrowheads="1"/>
          </p:cNvSpPr>
          <p:nvPr/>
        </p:nvSpPr>
        <p:spPr bwMode="auto">
          <a:xfrm>
            <a:off x="183515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21</a:t>
            </a:r>
          </a:p>
        </p:txBody>
      </p:sp>
      <p:sp>
        <p:nvSpPr>
          <p:cNvPr id="30742" name="Text Box 30"/>
          <p:cNvSpPr txBox="1">
            <a:spLocks noChangeArrowheads="1"/>
          </p:cNvSpPr>
          <p:nvPr/>
        </p:nvSpPr>
        <p:spPr bwMode="auto">
          <a:xfrm>
            <a:off x="7162800" y="28194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14</a:t>
            </a:r>
          </a:p>
        </p:txBody>
      </p:sp>
      <p:sp>
        <p:nvSpPr>
          <p:cNvPr id="30743" name="Text Box 31"/>
          <p:cNvSpPr txBox="1">
            <a:spLocks noChangeArrowheads="1"/>
          </p:cNvSpPr>
          <p:nvPr/>
        </p:nvSpPr>
        <p:spPr bwMode="auto">
          <a:xfrm>
            <a:off x="426720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32</a:t>
            </a:r>
          </a:p>
        </p:txBody>
      </p:sp>
      <p:sp>
        <p:nvSpPr>
          <p:cNvPr id="30744" name="Text Box 32"/>
          <p:cNvSpPr txBox="1">
            <a:spLocks noChangeArrowheads="1"/>
          </p:cNvSpPr>
          <p:nvPr/>
        </p:nvSpPr>
        <p:spPr bwMode="auto">
          <a:xfrm>
            <a:off x="6705600" y="4038600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43</a:t>
            </a:r>
          </a:p>
        </p:txBody>
      </p:sp>
      <p:sp>
        <p:nvSpPr>
          <p:cNvPr id="30745" name="Text Box 33"/>
          <p:cNvSpPr txBox="1">
            <a:spLocks noChangeArrowheads="1"/>
          </p:cNvSpPr>
          <p:nvPr/>
        </p:nvSpPr>
        <p:spPr bwMode="auto">
          <a:xfrm>
            <a:off x="4648200" y="3001963"/>
            <a:ext cx="7244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P</a:t>
            </a:r>
            <a:r>
              <a:rPr lang="en-US" sz="3200" baseline="-25000" dirty="0">
                <a:latin typeface="Avenir Book"/>
              </a:rPr>
              <a:t>13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0" y="0"/>
            <a:ext cx="28438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dirty="0">
                <a:solidFill>
                  <a:srgbClr val="376092"/>
                </a:solidFill>
                <a:latin typeface="Avenir Book"/>
              </a:rPr>
              <a:t>Projections:</a:t>
            </a:r>
            <a:endParaRPr lang="en-US" sz="4000" b="1" dirty="0">
              <a:solidFill>
                <a:srgbClr val="376092"/>
              </a:solidFill>
              <a:latin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</TotalTime>
  <Words>1577</Words>
  <Application>Microsoft Macintosh PowerPoint</Application>
  <PresentationFormat>On-screen Show (4:3)</PresentationFormat>
  <Paragraphs>493</Paragraphs>
  <Slides>47</Slides>
  <Notes>29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Avenir Book</vt:lpstr>
      <vt:lpstr>Calibri</vt:lpstr>
      <vt:lpstr>Cambria Math</vt:lpstr>
      <vt:lpstr>Symbol</vt:lpstr>
      <vt:lpstr>Times New Roman</vt:lpstr>
      <vt:lpstr>Wingdings</vt:lpstr>
      <vt:lpstr>Office Theme</vt:lpstr>
      <vt:lpstr>Chart</vt:lpstr>
      <vt:lpstr>Ecology 8310 Population (and Community) Ecology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Vonesh</dc:creator>
  <cp:lastModifiedBy>Craig W Osenberg</cp:lastModifiedBy>
  <cp:revision>102</cp:revision>
  <dcterms:created xsi:type="dcterms:W3CDTF">2004-01-24T20:41:42Z</dcterms:created>
  <dcterms:modified xsi:type="dcterms:W3CDTF">2021-08-30T15:30:23Z</dcterms:modified>
</cp:coreProperties>
</file>