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419" r:id="rId2"/>
    <p:sldId id="570" r:id="rId3"/>
    <p:sldId id="584" r:id="rId4"/>
    <p:sldId id="587" r:id="rId5"/>
    <p:sldId id="585" r:id="rId6"/>
    <p:sldId id="588" r:id="rId7"/>
    <p:sldId id="589" r:id="rId8"/>
    <p:sldId id="590" r:id="rId9"/>
    <p:sldId id="591" r:id="rId10"/>
    <p:sldId id="592" r:id="rId11"/>
    <p:sldId id="593" r:id="rId12"/>
    <p:sldId id="602" r:id="rId13"/>
    <p:sldId id="603" r:id="rId14"/>
    <p:sldId id="595" r:id="rId15"/>
    <p:sldId id="596" r:id="rId16"/>
    <p:sldId id="597" r:id="rId17"/>
    <p:sldId id="604" r:id="rId18"/>
    <p:sldId id="605" r:id="rId19"/>
    <p:sldId id="607" r:id="rId20"/>
    <p:sldId id="606" r:id="rId21"/>
    <p:sldId id="609" r:id="rId22"/>
    <p:sldId id="610" r:id="rId23"/>
    <p:sldId id="611" r:id="rId24"/>
    <p:sldId id="627" r:id="rId25"/>
    <p:sldId id="628" r:id="rId26"/>
    <p:sldId id="629" r:id="rId27"/>
    <p:sldId id="633" r:id="rId28"/>
    <p:sldId id="324" r:id="rId29"/>
    <p:sldId id="318" r:id="rId30"/>
    <p:sldId id="325" r:id="rId31"/>
    <p:sldId id="635" r:id="rId32"/>
    <p:sldId id="630" r:id="rId33"/>
    <p:sldId id="614" r:id="rId34"/>
    <p:sldId id="615" r:id="rId35"/>
    <p:sldId id="616" r:id="rId36"/>
    <p:sldId id="632" r:id="rId37"/>
    <p:sldId id="617" r:id="rId38"/>
    <p:sldId id="631" r:id="rId39"/>
    <p:sldId id="618" r:id="rId40"/>
    <p:sldId id="636" r:id="rId41"/>
    <p:sldId id="619" r:id="rId42"/>
    <p:sldId id="620" r:id="rId43"/>
    <p:sldId id="637" r:id="rId44"/>
  </p:sldIdLst>
  <p:sldSz cx="9144000" cy="6858000" type="screen4x3"/>
  <p:notesSz cx="6858000" cy="92964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4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4AA"/>
    <a:srgbClr val="2B4B7F"/>
    <a:srgbClr val="FFF99D"/>
    <a:srgbClr val="008000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88415" autoAdjust="0"/>
  </p:normalViewPr>
  <p:slideViewPr>
    <p:cSldViewPr>
      <p:cViewPr varScale="1">
        <p:scale>
          <a:sx n="111" d="100"/>
          <a:sy n="111" d="100"/>
        </p:scale>
        <p:origin x="2120" y="192"/>
      </p:cViewPr>
      <p:guideLst>
        <p:guide orient="horz" pos="3264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l" defTabSz="923186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 dirty="0">
              <a:latin typeface="Avenir Book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903" y="1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186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 dirty="0">
              <a:latin typeface="Avenir Book"/>
            </a:endParaRP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5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l" defTabSz="923186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 dirty="0">
              <a:latin typeface="Avenir Book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903" y="8832195"/>
            <a:ext cx="297209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186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96645FE5-B7DB-4D23-9689-9E03C8DEE9B8}" type="slidenum">
              <a:rPr lang="en-US">
                <a:latin typeface="Avenir Book"/>
              </a:rPr>
              <a:pPr/>
              <a:t>‹#›</a:t>
            </a:fld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8094342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100">
                <a:latin typeface="Avenir Book"/>
              </a:defRPr>
            </a:lvl1pPr>
          </a:lstStyle>
          <a:p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414" y="1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100">
                <a:latin typeface="Avenir Book"/>
              </a:defRPr>
            </a:lvl1pPr>
          </a:lstStyle>
          <a:p>
            <a:endParaRPr lang="en-US" dirty="0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6098" y="4416099"/>
            <a:ext cx="5485805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100">
                <a:latin typeface="Avenir Book"/>
              </a:defRPr>
            </a:lvl1pPr>
          </a:lstStyle>
          <a:p>
            <a:endParaRPr lang="en-US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414" y="8830659"/>
            <a:ext cx="297209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100">
                <a:latin typeface="Avenir Book"/>
              </a:defRPr>
            </a:lvl1pPr>
          </a:lstStyle>
          <a:p>
            <a:fld id="{36D6E819-5D4C-4AFB-804E-27053C4094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954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venir Book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venir Book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venir Book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venir Book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venir Book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93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is fuzzy.  You see similar pattern in edible and inedible (but not as clean as </a:t>
            </a:r>
            <a:r>
              <a:rPr lang="en-US" dirty="0" err="1"/>
              <a:t>Leibold's</a:t>
            </a:r>
            <a:r>
              <a:rPr lang="en-US" dirty="0"/>
              <a:t> </a:t>
            </a:r>
            <a:r>
              <a:rPr lang="en-US" dirty="0" err="1"/>
              <a:t>expt</a:t>
            </a:r>
            <a:r>
              <a:rPr lang="en-US" dirty="0"/>
              <a:t>: i.e., sometimes they don't change;</a:t>
            </a:r>
            <a:r>
              <a:rPr lang="en-US" baseline="0" dirty="0"/>
              <a:t> sometimes they increase.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6E819-5D4C-4AFB-804E-27053C40940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2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E819-5D4C-4AFB-804E-27053C40940A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6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6E819-5D4C-4AFB-804E-27053C4094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6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6E819-5D4C-4AFB-804E-27053C4094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68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6E819-5D4C-4AFB-804E-27053C4094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6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also increases equilibrium which might also have a positive effect on persistence.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E819-5D4C-4AFB-804E-27053C40940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49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6E819-5D4C-4AFB-804E-27053C4094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6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D6E819-5D4C-4AFB-804E-27053C4094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68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"equilibration</a:t>
            </a:r>
            <a:r>
              <a:rPr lang="en-US" baseline="0" dirty="0"/>
              <a:t>" arises as a trade-off between juvenile and </a:t>
            </a:r>
            <a:r>
              <a:rPr lang="en-US" baseline="0"/>
              <a:t>adult performance.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21EB-591E-144E-AF05-295D2F63B5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8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already discussed spatial heterogeneity as a factor underlying “ratio dependence”.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6E819-5D4C-4AFB-804E-27053C40940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3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62919-3EC1-4462-9F0A-C6B6B72158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E0976C-28D0-4AD2-A34D-9D1A0E6E4B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D339D-AF54-43A5-B407-2608357DC8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E639AB-E93A-470E-A13C-11DD836001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117DCF-52AD-400C-9EC6-DE9FAAA39E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31A9AC-5EC1-4A33-93D3-A137D0F271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36DEE-4967-4249-B094-3281CAC04A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56B882-2D9C-4EE4-8948-DB78930AD2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62CC6-150D-4F7E-B984-5A44DFB8DC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015AC-7EE2-4DE5-A5C7-906305D0D3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1C84C9-998B-4228-9B85-90CE0CE134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>
                <a:latin typeface="Avenir Book"/>
              </a:defRPr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Avenir Book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Avenir Book"/>
              </a:defRPr>
            </a:lvl1pPr>
          </a:lstStyle>
          <a:p>
            <a:fld id="{130A0F7D-9365-4D32-B4F4-55E07A7A7F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venir Book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venir Book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venir Book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venir Book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venir Book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venir Book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" y="434975"/>
            <a:ext cx="90678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3964AA"/>
                </a:solidFill>
                <a:latin typeface="Avenir Book"/>
                <a:cs typeface="Avenir Book"/>
              </a:rPr>
              <a:t>Ecology 8310</a:t>
            </a:r>
            <a:br>
              <a:rPr lang="en-US" dirty="0">
                <a:solidFill>
                  <a:srgbClr val="3964AA"/>
                </a:solidFill>
                <a:latin typeface="Avenir Book"/>
                <a:cs typeface="Avenir Book"/>
              </a:rPr>
            </a:br>
            <a:r>
              <a:rPr lang="en-US" dirty="0">
                <a:solidFill>
                  <a:srgbClr val="3964AA"/>
                </a:solidFill>
                <a:latin typeface="Avenir Book"/>
                <a:cs typeface="Avenir Book"/>
              </a:rPr>
              <a:t>Population (and Community) Ecology</a:t>
            </a:r>
          </a:p>
        </p:txBody>
      </p:sp>
      <p:pic>
        <p:nvPicPr>
          <p:cNvPr id="5" name="Picture 4" descr="C:\Users\osenberg\AppData\Local\Microsoft\Windows\Temporary Internet Files\Content.Outlook\GWG773IU\moua puta panoram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2772"/>
            <a:ext cx="9144000" cy="631146"/>
          </a:xfrm>
          <a:prstGeom prst="rect">
            <a:avLst/>
          </a:prstGeom>
          <a:noFill/>
          <a:effectLst>
            <a:outerShdw blurRad="152400" dist="762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90600" y="3276600"/>
            <a:ext cx="7772400" cy="387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sz="2400" dirty="0">
                <a:latin typeface="Avenir Book"/>
                <a:cs typeface="Avenir Book"/>
              </a:rPr>
              <a:t>Predator-prey</a:t>
            </a:r>
          </a:p>
          <a:p>
            <a:pPr marL="912813" lvl="1" indent="-455613" algn="l">
              <a:lnSpc>
                <a:spcPct val="70000"/>
              </a:lnSpc>
              <a:buFont typeface="Arial"/>
              <a:buChar char="•"/>
            </a:pPr>
            <a:r>
              <a:rPr lang="en-US" sz="2400" dirty="0">
                <a:latin typeface="Avenir Book"/>
                <a:cs typeface="Avenir Book"/>
              </a:rPr>
              <a:t>Empirical patterns:</a:t>
            </a:r>
          </a:p>
          <a:p>
            <a:pPr marL="1370013" lvl="2" indent="-455613" algn="l">
              <a:lnSpc>
                <a:spcPct val="70000"/>
              </a:lnSpc>
              <a:buFont typeface="Arial"/>
              <a:buChar char="•"/>
            </a:pPr>
            <a:r>
              <a:rPr lang="en-US" sz="2400" dirty="0" err="1">
                <a:latin typeface="Avenir Book"/>
                <a:cs typeface="Avenir Book"/>
              </a:rPr>
              <a:t>Luckinbill's</a:t>
            </a:r>
            <a:r>
              <a:rPr lang="en-US" sz="2400" dirty="0">
                <a:latin typeface="Avenir Book"/>
                <a:cs typeface="Avenir Book"/>
              </a:rPr>
              <a:t> experiments</a:t>
            </a:r>
          </a:p>
          <a:p>
            <a:pPr marL="1370013" lvl="2" indent="-455613" algn="l">
              <a:lnSpc>
                <a:spcPct val="70000"/>
              </a:lnSpc>
              <a:buFont typeface="Arial"/>
              <a:buChar char="•"/>
            </a:pPr>
            <a:r>
              <a:rPr lang="en-US" sz="2400" dirty="0" err="1">
                <a:latin typeface="Avenir Book"/>
                <a:cs typeface="Avenir Book"/>
              </a:rPr>
              <a:t>Huffaker's</a:t>
            </a:r>
            <a:r>
              <a:rPr lang="en-US" sz="2400" dirty="0">
                <a:latin typeface="Avenir Book"/>
                <a:cs typeface="Avenir Book"/>
              </a:rPr>
              <a:t> mites</a:t>
            </a:r>
          </a:p>
          <a:p>
            <a:pPr marL="1370013" lvl="2" indent="-455613" algn="l">
              <a:lnSpc>
                <a:spcPct val="70000"/>
              </a:lnSpc>
              <a:buFont typeface="Arial"/>
              <a:buChar char="•"/>
            </a:pPr>
            <a:r>
              <a:rPr lang="en-US" sz="2400" dirty="0">
                <a:latin typeface="Avenir Book"/>
                <a:cs typeface="Avenir Book"/>
              </a:rPr>
              <a:t>Lake patterns in </a:t>
            </a:r>
            <a:r>
              <a:rPr lang="en-US" sz="2400" dirty="0" err="1">
                <a:latin typeface="Avenir Book"/>
                <a:cs typeface="Avenir Book"/>
              </a:rPr>
              <a:t>phyto-zoop</a:t>
            </a:r>
            <a:r>
              <a:rPr lang="en-US" sz="2400" dirty="0">
                <a:latin typeface="Avenir Book"/>
                <a:cs typeface="Avenir Book"/>
              </a:rPr>
              <a:t> as f(nutrients)</a:t>
            </a:r>
          </a:p>
          <a:p>
            <a:pPr marL="1370013" lvl="2" indent="-455613" algn="l">
              <a:lnSpc>
                <a:spcPct val="70000"/>
              </a:lnSpc>
              <a:buFont typeface="Arial"/>
              <a:buChar char="•"/>
            </a:pPr>
            <a:r>
              <a:rPr lang="en-US" sz="2400" dirty="0">
                <a:latin typeface="Avenir Book"/>
                <a:cs typeface="Avenir Book"/>
              </a:rPr>
              <a:t>Causes of positive increases in consumer-resource</a:t>
            </a:r>
          </a:p>
          <a:p>
            <a:pPr marL="1370013" lvl="2" indent="-455613" algn="l">
              <a:lnSpc>
                <a:spcPct val="70000"/>
              </a:lnSpc>
              <a:buFont typeface="Arial"/>
              <a:buChar char="•"/>
            </a:pPr>
            <a:endParaRPr lang="en-US" sz="2400" dirty="0">
              <a:latin typeface="Avenir Book"/>
              <a:cs typeface="Avenir Book"/>
            </a:endParaRPr>
          </a:p>
          <a:p>
            <a:pPr marL="912813" lvl="1" indent="-455613" algn="l">
              <a:lnSpc>
                <a:spcPct val="70000"/>
              </a:lnSpc>
              <a:buFont typeface="Arial"/>
              <a:buChar char="•"/>
            </a:pPr>
            <a:endParaRPr lang="en-US" sz="24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29770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39699" name="Text Box 83"/>
          <p:cNvSpPr txBox="1">
            <a:spLocks noChangeArrowheads="1"/>
          </p:cNvSpPr>
          <p:nvPr/>
        </p:nvSpPr>
        <p:spPr bwMode="auto">
          <a:xfrm>
            <a:off x="0" y="1802249"/>
            <a:ext cx="4800600" cy="116955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dirty="0">
                <a:latin typeface="Avenir Book"/>
                <a:cs typeface="Avenir Book"/>
              </a:rPr>
              <a:t>one predator; one prey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latin typeface="Avenir Book"/>
                <a:cs typeface="Avenir Book"/>
              </a:rPr>
              <a:t>live on oranges</a:t>
            </a:r>
          </a:p>
        </p:txBody>
      </p:sp>
      <p:pic>
        <p:nvPicPr>
          <p:cNvPr id="239701" name="Picture 85"/>
          <p:cNvPicPr>
            <a:picLocks noChangeAspect="1" noChangeArrowheads="1"/>
          </p:cNvPicPr>
          <p:nvPr/>
        </p:nvPicPr>
        <p:blipFill>
          <a:blip r:embed="rId2" cstate="print"/>
          <a:srcRect l="9600" t="3200" r="4800" b="9600"/>
          <a:stretch>
            <a:fillRect/>
          </a:stretch>
        </p:blipFill>
        <p:spPr bwMode="auto">
          <a:xfrm>
            <a:off x="6393480" y="4814770"/>
            <a:ext cx="2674320" cy="2043230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39702" name="Picture 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2200" y="685800"/>
            <a:ext cx="4165600" cy="3124200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0" y="0"/>
            <a:ext cx="8763000" cy="584776"/>
          </a:xfrm>
          <a:prstGeom prst="rect">
            <a:avLst/>
          </a:prstGeom>
          <a:noFill/>
          <a:ln w="63500">
            <a:noFill/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200" dirty="0" err="1">
                <a:solidFill>
                  <a:srgbClr val="3964AA"/>
                </a:solidFill>
                <a:latin typeface="Avenir Book"/>
                <a:cs typeface="Avenir Book"/>
              </a:rPr>
              <a:t>Huffaker's</a:t>
            </a:r>
            <a:r>
              <a:rPr lang="en-US" sz="3200" dirty="0">
                <a:solidFill>
                  <a:srgbClr val="3964AA"/>
                </a:solidFill>
                <a:latin typeface="Avenir Book"/>
                <a:cs typeface="Avenir Book"/>
              </a:rPr>
              <a:t> mites: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51" y="3886200"/>
            <a:ext cx="6334651" cy="28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76200" y="0"/>
            <a:ext cx="3124200" cy="579438"/>
          </a:xfrm>
          <a:prstGeom prst="rect">
            <a:avLst/>
          </a:prstGeom>
          <a:noFill/>
          <a:ln w="63500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venir Book"/>
                <a:cs typeface="Avenir Book"/>
              </a:rPr>
              <a:t>Results:</a:t>
            </a:r>
          </a:p>
        </p:txBody>
      </p:sp>
      <p:pic>
        <p:nvPicPr>
          <p:cNvPr id="8" name="Picture 7" descr="figure_15_11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062"/>
            <a:ext cx="4267200" cy="501033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981" y="1524000"/>
            <a:ext cx="5151864" cy="487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0" y="3048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  <a:cs typeface="Avenir Book"/>
              </a:rPr>
              <a:t>Without predator: prey persist…</a:t>
            </a:r>
          </a:p>
        </p:txBody>
      </p:sp>
    </p:spTree>
    <p:extLst>
      <p:ext uri="{BB962C8B-B14F-4D97-AF65-F5344CB8AC3E}">
        <p14:creationId xmlns:p14="http://schemas.microsoft.com/office/powerpoint/2010/main" val="315565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76200" y="0"/>
            <a:ext cx="3124200" cy="579438"/>
          </a:xfrm>
          <a:prstGeom prst="rect">
            <a:avLst/>
          </a:prstGeom>
          <a:noFill/>
          <a:ln w="63500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venir Book"/>
                <a:cs typeface="Avenir Book"/>
              </a:rPr>
              <a:t>Results: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0" y="3048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  <a:cs typeface="Avenir Book"/>
              </a:rPr>
              <a:t>With predator: extinction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845428"/>
            <a:ext cx="6743700" cy="60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0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228600" y="2743200"/>
            <a:ext cx="8763000" cy="1077218"/>
          </a:xfrm>
          <a:prstGeom prst="rect">
            <a:avLst/>
          </a:prstGeom>
          <a:noFill/>
          <a:ln w="63500">
            <a:noFill/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964AA"/>
                </a:solidFill>
                <a:latin typeface="Avenir Book"/>
                <a:cs typeface="Avenir Book"/>
              </a:rPr>
              <a:t>How might the system be modified to facilitate persistence?</a:t>
            </a:r>
          </a:p>
        </p:txBody>
      </p:sp>
    </p:spTree>
    <p:extLst>
      <p:ext uri="{BB962C8B-B14F-4D97-AF65-F5344CB8AC3E}">
        <p14:creationId xmlns:p14="http://schemas.microsoft.com/office/powerpoint/2010/main" val="1100169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304800" y="76200"/>
            <a:ext cx="8534400" cy="397031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venir Book"/>
                <a:cs typeface="Avenir Book"/>
              </a:rPr>
              <a:t>1) Network: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latin typeface="Avenir Book"/>
                <a:cs typeface="Avenir Book"/>
              </a:rPr>
              <a:t>Groups of oranges, coupled by migration…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latin typeface="Avenir Book"/>
                <a:cs typeface="Avenir Book"/>
              </a:rPr>
              <a:t>Many did not work…</a:t>
            </a:r>
          </a:p>
          <a:p>
            <a:pPr algn="l"/>
            <a:r>
              <a:rPr lang="en-US" dirty="0">
                <a:latin typeface="Avenir Book"/>
                <a:cs typeface="Avenir Book"/>
              </a:rPr>
              <a:t>2) Reduce predator dispersal ability among patches:</a:t>
            </a:r>
          </a:p>
          <a:p>
            <a:pPr marL="457200" indent="-457200" algn="l">
              <a:buFont typeface="Arial"/>
              <a:buChar char="•"/>
            </a:pPr>
            <a:r>
              <a:rPr lang="en-US" dirty="0">
                <a:latin typeface="Avenir Book"/>
                <a:cs typeface="Avenir Book"/>
              </a:rPr>
              <a:t>dispersed oranges amid rubber balls, non resource; added barriers to slow down predator movement…</a:t>
            </a:r>
          </a:p>
        </p:txBody>
      </p:sp>
      <p:pic>
        <p:nvPicPr>
          <p:cNvPr id="6" name="Picture 5" descr="figure_15_11a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56" b="30101"/>
          <a:stretch/>
        </p:blipFill>
        <p:spPr>
          <a:xfrm>
            <a:off x="381000" y="4112768"/>
            <a:ext cx="8534400" cy="27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2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0" y="0"/>
            <a:ext cx="3124200" cy="584776"/>
          </a:xfrm>
          <a:prstGeom prst="rect">
            <a:avLst/>
          </a:prstGeom>
          <a:noFill/>
          <a:ln w="63500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venir Book"/>
              </a:rPr>
              <a:t>Patch network:</a:t>
            </a:r>
          </a:p>
        </p:txBody>
      </p:sp>
      <p:grpSp>
        <p:nvGrpSpPr>
          <p:cNvPr id="235555" name="Group 35"/>
          <p:cNvGrpSpPr>
            <a:grpSpLocks/>
          </p:cNvGrpSpPr>
          <p:nvPr/>
        </p:nvGrpSpPr>
        <p:grpSpPr bwMode="auto">
          <a:xfrm>
            <a:off x="133353" y="2895599"/>
            <a:ext cx="1981201" cy="3733801"/>
            <a:chOff x="4272" y="1536"/>
            <a:chExt cx="1248" cy="2352"/>
          </a:xfrm>
        </p:grpSpPr>
        <p:grpSp>
          <p:nvGrpSpPr>
            <p:cNvPr id="235558" name="Group 38"/>
            <p:cNvGrpSpPr>
              <a:grpSpLocks noChangeAspect="1"/>
            </p:cNvGrpSpPr>
            <p:nvPr/>
          </p:nvGrpSpPr>
          <p:grpSpPr bwMode="auto">
            <a:xfrm>
              <a:off x="4560" y="1609"/>
              <a:ext cx="672" cy="655"/>
              <a:chOff x="1758" y="2400"/>
              <a:chExt cx="838" cy="816"/>
            </a:xfrm>
          </p:grpSpPr>
          <p:sp>
            <p:nvSpPr>
              <p:cNvPr id="235559" name="Oval 39"/>
              <p:cNvSpPr>
                <a:spLocks noChangeAspect="1"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Avenir Book"/>
                </a:endParaRPr>
              </a:p>
            </p:txBody>
          </p:sp>
          <p:sp>
            <p:nvSpPr>
              <p:cNvPr id="235560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1758" y="2670"/>
                <a:ext cx="83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000" dirty="0">
                    <a:latin typeface="Avenir Book"/>
                  </a:rPr>
                  <a:t>P</a:t>
                </a:r>
              </a:p>
            </p:txBody>
          </p:sp>
        </p:grpSp>
        <p:sp>
          <p:nvSpPr>
            <p:cNvPr id="235561" name="Text Box 41"/>
            <p:cNvSpPr txBox="1">
              <a:spLocks noChangeArrowheads="1"/>
            </p:cNvSpPr>
            <p:nvPr/>
          </p:nvSpPr>
          <p:spPr bwMode="auto">
            <a:xfrm>
              <a:off x="4351" y="2561"/>
              <a:ext cx="432" cy="3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 err="1">
                  <a:latin typeface="Avenir Book"/>
                </a:rPr>
                <a:t>a</a:t>
              </a:r>
              <a:r>
                <a:rPr lang="en-US" baseline="-25000" dirty="0" err="1">
                  <a:latin typeface="Avenir Book"/>
                </a:rPr>
                <a:t>NP</a:t>
              </a:r>
              <a:endParaRPr lang="en-US" baseline="-25000" dirty="0">
                <a:latin typeface="Avenir Book"/>
              </a:endParaRPr>
            </a:p>
          </p:txBody>
        </p:sp>
        <p:sp>
          <p:nvSpPr>
            <p:cNvPr id="235562" name="Line 42"/>
            <p:cNvSpPr>
              <a:spLocks noChangeShapeType="1"/>
            </p:cNvSpPr>
            <p:nvPr/>
          </p:nvSpPr>
          <p:spPr bwMode="auto">
            <a:xfrm rot="15158297" flipH="1" flipV="1">
              <a:off x="4392" y="2585"/>
              <a:ext cx="848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grpSp>
          <p:nvGrpSpPr>
            <p:cNvPr id="235563" name="Group 43"/>
            <p:cNvGrpSpPr>
              <a:grpSpLocks noChangeAspect="1"/>
            </p:cNvGrpSpPr>
            <p:nvPr/>
          </p:nvGrpSpPr>
          <p:grpSpPr bwMode="auto">
            <a:xfrm>
              <a:off x="4560" y="3185"/>
              <a:ext cx="672" cy="655"/>
              <a:chOff x="1758" y="2400"/>
              <a:chExt cx="838" cy="816"/>
            </a:xfrm>
          </p:grpSpPr>
          <p:sp>
            <p:nvSpPr>
              <p:cNvPr id="235564" name="Oval 44"/>
              <p:cNvSpPr>
                <a:spLocks noChangeAspect="1"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Avenir Book"/>
                </a:endParaRPr>
              </a:p>
            </p:txBody>
          </p:sp>
          <p:sp>
            <p:nvSpPr>
              <p:cNvPr id="235565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1758" y="2670"/>
                <a:ext cx="83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000" dirty="0">
                    <a:latin typeface="Avenir Book"/>
                  </a:rPr>
                  <a:t>N</a:t>
                </a:r>
              </a:p>
            </p:txBody>
          </p:sp>
        </p:grpSp>
        <p:sp>
          <p:nvSpPr>
            <p:cNvPr id="235566" name="Line 46"/>
            <p:cNvSpPr>
              <a:spLocks noChangeShapeType="1"/>
            </p:cNvSpPr>
            <p:nvPr/>
          </p:nvSpPr>
          <p:spPr bwMode="auto">
            <a:xfrm rot="15158297">
              <a:off x="4512" y="2569"/>
              <a:ext cx="864" cy="2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35567" name="Text Box 47"/>
            <p:cNvSpPr txBox="1">
              <a:spLocks noChangeArrowheads="1"/>
            </p:cNvSpPr>
            <p:nvPr/>
          </p:nvSpPr>
          <p:spPr bwMode="auto">
            <a:xfrm>
              <a:off x="5040" y="2561"/>
              <a:ext cx="432" cy="3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 err="1">
                  <a:latin typeface="Avenir Book"/>
                </a:rPr>
                <a:t>a</a:t>
              </a:r>
              <a:r>
                <a:rPr lang="en-US" baseline="-25000" dirty="0" err="1">
                  <a:latin typeface="Avenir Book"/>
                </a:rPr>
                <a:t>PN</a:t>
              </a:r>
              <a:endParaRPr lang="en-US" baseline="-25000" dirty="0">
                <a:latin typeface="Avenir Book"/>
              </a:endParaRPr>
            </a:p>
          </p:txBody>
        </p:sp>
        <p:sp>
          <p:nvSpPr>
            <p:cNvPr id="235568" name="Rectangle 48"/>
            <p:cNvSpPr>
              <a:spLocks noChangeArrowheads="1"/>
            </p:cNvSpPr>
            <p:nvPr/>
          </p:nvSpPr>
          <p:spPr bwMode="auto">
            <a:xfrm>
              <a:off x="4272" y="1536"/>
              <a:ext cx="1248" cy="2352"/>
            </a:xfrm>
            <a:prstGeom prst="rect">
              <a:avLst/>
            </a:prstGeom>
            <a:noFill/>
            <a:ln w="381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</p:grpSp>
      <p:sp>
        <p:nvSpPr>
          <p:cNvPr id="235625" name="Line 105"/>
          <p:cNvSpPr>
            <a:spLocks noChangeShapeType="1"/>
          </p:cNvSpPr>
          <p:nvPr/>
        </p:nvSpPr>
        <p:spPr bwMode="auto">
          <a:xfrm>
            <a:off x="6153150" y="4571998"/>
            <a:ext cx="3810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35626" name="Line 106"/>
          <p:cNvSpPr>
            <a:spLocks noChangeShapeType="1"/>
          </p:cNvSpPr>
          <p:nvPr/>
        </p:nvSpPr>
        <p:spPr bwMode="auto">
          <a:xfrm flipH="1">
            <a:off x="6153150" y="4724398"/>
            <a:ext cx="3810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35627" name="Line 107"/>
          <p:cNvSpPr>
            <a:spLocks noChangeShapeType="1"/>
          </p:cNvSpPr>
          <p:nvPr/>
        </p:nvSpPr>
        <p:spPr bwMode="auto">
          <a:xfrm>
            <a:off x="2711450" y="4571998"/>
            <a:ext cx="3810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35628" name="Line 108"/>
          <p:cNvSpPr>
            <a:spLocks noChangeShapeType="1"/>
          </p:cNvSpPr>
          <p:nvPr/>
        </p:nvSpPr>
        <p:spPr bwMode="auto">
          <a:xfrm flipH="1">
            <a:off x="2711450" y="4724398"/>
            <a:ext cx="3810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35629" name="Line 109"/>
          <p:cNvSpPr>
            <a:spLocks noChangeShapeType="1"/>
          </p:cNvSpPr>
          <p:nvPr/>
        </p:nvSpPr>
        <p:spPr bwMode="auto">
          <a:xfrm rot="-5400000">
            <a:off x="4324350" y="2336798"/>
            <a:ext cx="3810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35630" name="Line 110"/>
          <p:cNvSpPr>
            <a:spLocks noChangeShapeType="1"/>
          </p:cNvSpPr>
          <p:nvPr/>
        </p:nvSpPr>
        <p:spPr bwMode="auto">
          <a:xfrm rot="16200000" flipH="1">
            <a:off x="4438650" y="2374898"/>
            <a:ext cx="3810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35631" name="Line 111"/>
          <p:cNvSpPr>
            <a:spLocks noChangeShapeType="1"/>
          </p:cNvSpPr>
          <p:nvPr/>
        </p:nvSpPr>
        <p:spPr bwMode="auto">
          <a:xfrm rot="-5400000">
            <a:off x="7727950" y="2324098"/>
            <a:ext cx="3810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35632" name="Line 112"/>
          <p:cNvSpPr>
            <a:spLocks noChangeShapeType="1"/>
          </p:cNvSpPr>
          <p:nvPr/>
        </p:nvSpPr>
        <p:spPr bwMode="auto">
          <a:xfrm rot="16200000" flipH="1">
            <a:off x="7842250" y="2362198"/>
            <a:ext cx="3810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grpSp>
        <p:nvGrpSpPr>
          <p:cNvPr id="74" name="Group 35"/>
          <p:cNvGrpSpPr>
            <a:grpSpLocks/>
          </p:cNvGrpSpPr>
          <p:nvPr/>
        </p:nvGrpSpPr>
        <p:grpSpPr bwMode="auto">
          <a:xfrm>
            <a:off x="3562349" y="2895598"/>
            <a:ext cx="1981201" cy="3733801"/>
            <a:chOff x="4272" y="1536"/>
            <a:chExt cx="1248" cy="2352"/>
          </a:xfrm>
        </p:grpSpPr>
        <p:grpSp>
          <p:nvGrpSpPr>
            <p:cNvPr id="75" name="Group 38"/>
            <p:cNvGrpSpPr>
              <a:grpSpLocks noChangeAspect="1"/>
            </p:cNvGrpSpPr>
            <p:nvPr/>
          </p:nvGrpSpPr>
          <p:grpSpPr bwMode="auto">
            <a:xfrm>
              <a:off x="4560" y="1609"/>
              <a:ext cx="672" cy="655"/>
              <a:chOff x="1758" y="2400"/>
              <a:chExt cx="838" cy="816"/>
            </a:xfrm>
          </p:grpSpPr>
          <p:sp>
            <p:nvSpPr>
              <p:cNvPr id="84" name="Oval 39"/>
              <p:cNvSpPr>
                <a:spLocks noChangeAspect="1"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Avenir Book"/>
                </a:endParaRPr>
              </a:p>
            </p:txBody>
          </p:sp>
          <p:sp>
            <p:nvSpPr>
              <p:cNvPr id="85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1758" y="2670"/>
                <a:ext cx="83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000" dirty="0">
                    <a:latin typeface="Avenir Book"/>
                  </a:rPr>
                  <a:t>P</a:t>
                </a:r>
              </a:p>
            </p:txBody>
          </p:sp>
        </p:grp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4351" y="2561"/>
              <a:ext cx="432" cy="3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 err="1">
                  <a:latin typeface="Avenir Book"/>
                </a:rPr>
                <a:t>a</a:t>
              </a:r>
              <a:r>
                <a:rPr lang="en-US" baseline="-25000" dirty="0" err="1">
                  <a:latin typeface="Avenir Book"/>
                </a:rPr>
                <a:t>NP</a:t>
              </a:r>
              <a:endParaRPr lang="en-US" baseline="-25000" dirty="0">
                <a:latin typeface="Avenir Book"/>
              </a:endParaRPr>
            </a:p>
          </p:txBody>
        </p:sp>
        <p:sp>
          <p:nvSpPr>
            <p:cNvPr id="77" name="Line 42"/>
            <p:cNvSpPr>
              <a:spLocks noChangeShapeType="1"/>
            </p:cNvSpPr>
            <p:nvPr/>
          </p:nvSpPr>
          <p:spPr bwMode="auto">
            <a:xfrm rot="15158297" flipH="1" flipV="1">
              <a:off x="4392" y="2585"/>
              <a:ext cx="848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grpSp>
          <p:nvGrpSpPr>
            <p:cNvPr id="78" name="Group 43"/>
            <p:cNvGrpSpPr>
              <a:grpSpLocks noChangeAspect="1"/>
            </p:cNvGrpSpPr>
            <p:nvPr/>
          </p:nvGrpSpPr>
          <p:grpSpPr bwMode="auto">
            <a:xfrm>
              <a:off x="4560" y="3185"/>
              <a:ext cx="672" cy="655"/>
              <a:chOff x="1758" y="2400"/>
              <a:chExt cx="838" cy="816"/>
            </a:xfrm>
          </p:grpSpPr>
          <p:sp>
            <p:nvSpPr>
              <p:cNvPr id="82" name="Oval 44"/>
              <p:cNvSpPr>
                <a:spLocks noChangeAspect="1"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Avenir Book"/>
                </a:endParaRPr>
              </a:p>
            </p:txBody>
          </p:sp>
          <p:sp>
            <p:nvSpPr>
              <p:cNvPr id="83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1758" y="2670"/>
                <a:ext cx="83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000" dirty="0">
                    <a:latin typeface="Avenir Book"/>
                  </a:rPr>
                  <a:t>N</a:t>
                </a:r>
              </a:p>
            </p:txBody>
          </p:sp>
        </p:grpSp>
        <p:sp>
          <p:nvSpPr>
            <p:cNvPr id="79" name="Line 46"/>
            <p:cNvSpPr>
              <a:spLocks noChangeShapeType="1"/>
            </p:cNvSpPr>
            <p:nvPr/>
          </p:nvSpPr>
          <p:spPr bwMode="auto">
            <a:xfrm rot="15158297">
              <a:off x="4512" y="2569"/>
              <a:ext cx="864" cy="2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80" name="Text Box 47"/>
            <p:cNvSpPr txBox="1">
              <a:spLocks noChangeArrowheads="1"/>
            </p:cNvSpPr>
            <p:nvPr/>
          </p:nvSpPr>
          <p:spPr bwMode="auto">
            <a:xfrm>
              <a:off x="5040" y="2561"/>
              <a:ext cx="432" cy="3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 err="1">
                  <a:latin typeface="Avenir Book"/>
                </a:rPr>
                <a:t>a</a:t>
              </a:r>
              <a:r>
                <a:rPr lang="en-US" baseline="-25000" dirty="0" err="1">
                  <a:latin typeface="Avenir Book"/>
                </a:rPr>
                <a:t>PN</a:t>
              </a:r>
              <a:endParaRPr lang="en-US" baseline="-25000" dirty="0">
                <a:latin typeface="Avenir Book"/>
              </a:endParaRPr>
            </a:p>
          </p:txBody>
        </p:sp>
        <p:sp>
          <p:nvSpPr>
            <p:cNvPr id="81" name="Rectangle 48"/>
            <p:cNvSpPr>
              <a:spLocks noChangeArrowheads="1"/>
            </p:cNvSpPr>
            <p:nvPr/>
          </p:nvSpPr>
          <p:spPr bwMode="auto">
            <a:xfrm>
              <a:off x="4272" y="1536"/>
              <a:ext cx="1248" cy="2352"/>
            </a:xfrm>
            <a:prstGeom prst="rect">
              <a:avLst/>
            </a:prstGeom>
            <a:noFill/>
            <a:ln w="381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</p:grpSp>
      <p:grpSp>
        <p:nvGrpSpPr>
          <p:cNvPr id="110" name="Group 35"/>
          <p:cNvGrpSpPr>
            <a:grpSpLocks/>
          </p:cNvGrpSpPr>
          <p:nvPr/>
        </p:nvGrpSpPr>
        <p:grpSpPr bwMode="auto">
          <a:xfrm>
            <a:off x="6991350" y="2895597"/>
            <a:ext cx="1981201" cy="3733801"/>
            <a:chOff x="4272" y="1536"/>
            <a:chExt cx="1248" cy="2352"/>
          </a:xfrm>
        </p:grpSpPr>
        <p:grpSp>
          <p:nvGrpSpPr>
            <p:cNvPr id="111" name="Group 38"/>
            <p:cNvGrpSpPr>
              <a:grpSpLocks noChangeAspect="1"/>
            </p:cNvGrpSpPr>
            <p:nvPr/>
          </p:nvGrpSpPr>
          <p:grpSpPr bwMode="auto">
            <a:xfrm>
              <a:off x="4560" y="1609"/>
              <a:ext cx="672" cy="655"/>
              <a:chOff x="1758" y="2400"/>
              <a:chExt cx="838" cy="816"/>
            </a:xfrm>
          </p:grpSpPr>
          <p:sp>
            <p:nvSpPr>
              <p:cNvPr id="120" name="Oval 39"/>
              <p:cNvSpPr>
                <a:spLocks noChangeAspect="1"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Avenir Book"/>
                </a:endParaRPr>
              </a:p>
            </p:txBody>
          </p:sp>
          <p:sp>
            <p:nvSpPr>
              <p:cNvPr id="121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1758" y="2670"/>
                <a:ext cx="83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000" dirty="0">
                    <a:latin typeface="Avenir Book"/>
                  </a:rPr>
                  <a:t>P</a:t>
                </a:r>
              </a:p>
            </p:txBody>
          </p:sp>
        </p:grpSp>
        <p:sp>
          <p:nvSpPr>
            <p:cNvPr id="112" name="Text Box 41"/>
            <p:cNvSpPr txBox="1">
              <a:spLocks noChangeArrowheads="1"/>
            </p:cNvSpPr>
            <p:nvPr/>
          </p:nvSpPr>
          <p:spPr bwMode="auto">
            <a:xfrm>
              <a:off x="4351" y="2561"/>
              <a:ext cx="432" cy="3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 err="1">
                  <a:latin typeface="Avenir Book"/>
                </a:rPr>
                <a:t>a</a:t>
              </a:r>
              <a:r>
                <a:rPr lang="en-US" baseline="-25000" dirty="0" err="1">
                  <a:latin typeface="Avenir Book"/>
                </a:rPr>
                <a:t>NP</a:t>
              </a:r>
              <a:endParaRPr lang="en-US" baseline="-25000" dirty="0">
                <a:latin typeface="Avenir Book"/>
              </a:endParaRPr>
            </a:p>
          </p:txBody>
        </p:sp>
        <p:sp>
          <p:nvSpPr>
            <p:cNvPr id="113" name="Line 42"/>
            <p:cNvSpPr>
              <a:spLocks noChangeShapeType="1"/>
            </p:cNvSpPr>
            <p:nvPr/>
          </p:nvSpPr>
          <p:spPr bwMode="auto">
            <a:xfrm rot="15158297" flipH="1" flipV="1">
              <a:off x="4392" y="2585"/>
              <a:ext cx="848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grpSp>
          <p:nvGrpSpPr>
            <p:cNvPr id="114" name="Group 43"/>
            <p:cNvGrpSpPr>
              <a:grpSpLocks noChangeAspect="1"/>
            </p:cNvGrpSpPr>
            <p:nvPr/>
          </p:nvGrpSpPr>
          <p:grpSpPr bwMode="auto">
            <a:xfrm>
              <a:off x="4560" y="3185"/>
              <a:ext cx="672" cy="655"/>
              <a:chOff x="1758" y="2400"/>
              <a:chExt cx="838" cy="816"/>
            </a:xfrm>
          </p:grpSpPr>
          <p:sp>
            <p:nvSpPr>
              <p:cNvPr id="118" name="Oval 44"/>
              <p:cNvSpPr>
                <a:spLocks noChangeAspect="1"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Avenir Book"/>
                </a:endParaRPr>
              </a:p>
            </p:txBody>
          </p:sp>
          <p:sp>
            <p:nvSpPr>
              <p:cNvPr id="119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1758" y="2670"/>
                <a:ext cx="83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000" dirty="0">
                    <a:latin typeface="Avenir Book"/>
                  </a:rPr>
                  <a:t>N</a:t>
                </a:r>
              </a:p>
            </p:txBody>
          </p:sp>
        </p:grpSp>
        <p:sp>
          <p:nvSpPr>
            <p:cNvPr id="115" name="Line 46"/>
            <p:cNvSpPr>
              <a:spLocks noChangeShapeType="1"/>
            </p:cNvSpPr>
            <p:nvPr/>
          </p:nvSpPr>
          <p:spPr bwMode="auto">
            <a:xfrm rot="15158297">
              <a:off x="4512" y="2569"/>
              <a:ext cx="864" cy="2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116" name="Text Box 47"/>
            <p:cNvSpPr txBox="1">
              <a:spLocks noChangeArrowheads="1"/>
            </p:cNvSpPr>
            <p:nvPr/>
          </p:nvSpPr>
          <p:spPr bwMode="auto">
            <a:xfrm>
              <a:off x="5040" y="2561"/>
              <a:ext cx="432" cy="3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 err="1">
                  <a:latin typeface="Avenir Book"/>
                </a:rPr>
                <a:t>a</a:t>
              </a:r>
              <a:r>
                <a:rPr lang="en-US" baseline="-25000" dirty="0" err="1">
                  <a:latin typeface="Avenir Book"/>
                </a:rPr>
                <a:t>PN</a:t>
              </a:r>
              <a:endParaRPr lang="en-US" baseline="-25000" dirty="0">
                <a:latin typeface="Avenir Book"/>
              </a:endParaRPr>
            </a:p>
          </p:txBody>
        </p:sp>
        <p:sp>
          <p:nvSpPr>
            <p:cNvPr id="117" name="Rectangle 48"/>
            <p:cNvSpPr>
              <a:spLocks noChangeArrowheads="1"/>
            </p:cNvSpPr>
            <p:nvPr/>
          </p:nvSpPr>
          <p:spPr bwMode="auto">
            <a:xfrm>
              <a:off x="4272" y="1536"/>
              <a:ext cx="1248" cy="2352"/>
            </a:xfrm>
            <a:prstGeom prst="rect">
              <a:avLst/>
            </a:prstGeom>
            <a:noFill/>
            <a:ln w="381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</p:grpSp>
      <p:grpSp>
        <p:nvGrpSpPr>
          <p:cNvPr id="122" name="Group 35"/>
          <p:cNvGrpSpPr>
            <a:grpSpLocks/>
          </p:cNvGrpSpPr>
          <p:nvPr/>
        </p:nvGrpSpPr>
        <p:grpSpPr bwMode="auto">
          <a:xfrm>
            <a:off x="3581400" y="-1981199"/>
            <a:ext cx="1981201" cy="3733801"/>
            <a:chOff x="4272" y="1536"/>
            <a:chExt cx="1248" cy="2352"/>
          </a:xfrm>
        </p:grpSpPr>
        <p:grpSp>
          <p:nvGrpSpPr>
            <p:cNvPr id="123" name="Group 38"/>
            <p:cNvGrpSpPr>
              <a:grpSpLocks noChangeAspect="1"/>
            </p:cNvGrpSpPr>
            <p:nvPr/>
          </p:nvGrpSpPr>
          <p:grpSpPr bwMode="auto">
            <a:xfrm>
              <a:off x="4560" y="1609"/>
              <a:ext cx="672" cy="655"/>
              <a:chOff x="1758" y="2400"/>
              <a:chExt cx="838" cy="816"/>
            </a:xfrm>
          </p:grpSpPr>
          <p:sp>
            <p:nvSpPr>
              <p:cNvPr id="132" name="Oval 39"/>
              <p:cNvSpPr>
                <a:spLocks noChangeAspect="1"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Avenir Book"/>
                </a:endParaRPr>
              </a:p>
            </p:txBody>
          </p:sp>
          <p:sp>
            <p:nvSpPr>
              <p:cNvPr id="133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1758" y="2670"/>
                <a:ext cx="83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000" dirty="0">
                    <a:latin typeface="Avenir Book"/>
                  </a:rPr>
                  <a:t>P</a:t>
                </a:r>
              </a:p>
            </p:txBody>
          </p:sp>
        </p:grpSp>
        <p:sp>
          <p:nvSpPr>
            <p:cNvPr id="124" name="Text Box 41"/>
            <p:cNvSpPr txBox="1">
              <a:spLocks noChangeArrowheads="1"/>
            </p:cNvSpPr>
            <p:nvPr/>
          </p:nvSpPr>
          <p:spPr bwMode="auto">
            <a:xfrm>
              <a:off x="4351" y="2561"/>
              <a:ext cx="432" cy="3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 err="1">
                  <a:latin typeface="Avenir Book"/>
                </a:rPr>
                <a:t>a</a:t>
              </a:r>
              <a:r>
                <a:rPr lang="en-US" baseline="-25000" dirty="0" err="1">
                  <a:latin typeface="Avenir Book"/>
                </a:rPr>
                <a:t>NP</a:t>
              </a:r>
              <a:endParaRPr lang="en-US" baseline="-25000" dirty="0">
                <a:latin typeface="Avenir Book"/>
              </a:endParaRPr>
            </a:p>
          </p:txBody>
        </p:sp>
        <p:sp>
          <p:nvSpPr>
            <p:cNvPr id="125" name="Line 42"/>
            <p:cNvSpPr>
              <a:spLocks noChangeShapeType="1"/>
            </p:cNvSpPr>
            <p:nvPr/>
          </p:nvSpPr>
          <p:spPr bwMode="auto">
            <a:xfrm rot="15158297" flipH="1" flipV="1">
              <a:off x="4392" y="2585"/>
              <a:ext cx="848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grpSp>
          <p:nvGrpSpPr>
            <p:cNvPr id="126" name="Group 43"/>
            <p:cNvGrpSpPr>
              <a:grpSpLocks noChangeAspect="1"/>
            </p:cNvGrpSpPr>
            <p:nvPr/>
          </p:nvGrpSpPr>
          <p:grpSpPr bwMode="auto">
            <a:xfrm>
              <a:off x="4560" y="3185"/>
              <a:ext cx="672" cy="655"/>
              <a:chOff x="1758" y="2400"/>
              <a:chExt cx="838" cy="816"/>
            </a:xfrm>
          </p:grpSpPr>
          <p:sp>
            <p:nvSpPr>
              <p:cNvPr id="130" name="Oval 44"/>
              <p:cNvSpPr>
                <a:spLocks noChangeAspect="1"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Avenir Book"/>
                </a:endParaRPr>
              </a:p>
            </p:txBody>
          </p:sp>
          <p:sp>
            <p:nvSpPr>
              <p:cNvPr id="131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1758" y="2670"/>
                <a:ext cx="83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000" dirty="0">
                    <a:latin typeface="Avenir Book"/>
                  </a:rPr>
                  <a:t>N</a:t>
                </a:r>
              </a:p>
            </p:txBody>
          </p:sp>
        </p:grpSp>
        <p:sp>
          <p:nvSpPr>
            <p:cNvPr id="127" name="Line 46"/>
            <p:cNvSpPr>
              <a:spLocks noChangeShapeType="1"/>
            </p:cNvSpPr>
            <p:nvPr/>
          </p:nvSpPr>
          <p:spPr bwMode="auto">
            <a:xfrm rot="15158297">
              <a:off x="4512" y="2569"/>
              <a:ext cx="864" cy="2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128" name="Text Box 47"/>
            <p:cNvSpPr txBox="1">
              <a:spLocks noChangeArrowheads="1"/>
            </p:cNvSpPr>
            <p:nvPr/>
          </p:nvSpPr>
          <p:spPr bwMode="auto">
            <a:xfrm>
              <a:off x="5040" y="2561"/>
              <a:ext cx="432" cy="3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 err="1">
                  <a:latin typeface="Avenir Book"/>
                </a:rPr>
                <a:t>a</a:t>
              </a:r>
              <a:r>
                <a:rPr lang="en-US" baseline="-25000" dirty="0" err="1">
                  <a:latin typeface="Avenir Book"/>
                </a:rPr>
                <a:t>PN</a:t>
              </a:r>
              <a:endParaRPr lang="en-US" baseline="-25000" dirty="0">
                <a:latin typeface="Avenir Book"/>
              </a:endParaRPr>
            </a:p>
          </p:txBody>
        </p:sp>
        <p:sp>
          <p:nvSpPr>
            <p:cNvPr id="129" name="Rectangle 48"/>
            <p:cNvSpPr>
              <a:spLocks noChangeArrowheads="1"/>
            </p:cNvSpPr>
            <p:nvPr/>
          </p:nvSpPr>
          <p:spPr bwMode="auto">
            <a:xfrm>
              <a:off x="4272" y="1536"/>
              <a:ext cx="1248" cy="2352"/>
            </a:xfrm>
            <a:prstGeom prst="rect">
              <a:avLst/>
            </a:prstGeom>
            <a:noFill/>
            <a:ln w="381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</p:grpSp>
      <p:grpSp>
        <p:nvGrpSpPr>
          <p:cNvPr id="134" name="Group 35"/>
          <p:cNvGrpSpPr>
            <a:grpSpLocks/>
          </p:cNvGrpSpPr>
          <p:nvPr/>
        </p:nvGrpSpPr>
        <p:grpSpPr bwMode="auto">
          <a:xfrm>
            <a:off x="7010401" y="-1981200"/>
            <a:ext cx="1981201" cy="3733801"/>
            <a:chOff x="4272" y="1536"/>
            <a:chExt cx="1248" cy="2352"/>
          </a:xfrm>
        </p:grpSpPr>
        <p:grpSp>
          <p:nvGrpSpPr>
            <p:cNvPr id="135" name="Group 38"/>
            <p:cNvGrpSpPr>
              <a:grpSpLocks noChangeAspect="1"/>
            </p:cNvGrpSpPr>
            <p:nvPr/>
          </p:nvGrpSpPr>
          <p:grpSpPr bwMode="auto">
            <a:xfrm>
              <a:off x="4560" y="1609"/>
              <a:ext cx="672" cy="655"/>
              <a:chOff x="1758" y="2400"/>
              <a:chExt cx="838" cy="816"/>
            </a:xfrm>
          </p:grpSpPr>
          <p:sp>
            <p:nvSpPr>
              <p:cNvPr id="144" name="Oval 39"/>
              <p:cNvSpPr>
                <a:spLocks noChangeAspect="1"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Avenir Book"/>
                </a:endParaRPr>
              </a:p>
            </p:txBody>
          </p:sp>
          <p:sp>
            <p:nvSpPr>
              <p:cNvPr id="145" name="Text Box 40"/>
              <p:cNvSpPr txBox="1">
                <a:spLocks noChangeAspect="1" noChangeArrowheads="1"/>
              </p:cNvSpPr>
              <p:nvPr/>
            </p:nvSpPr>
            <p:spPr bwMode="auto">
              <a:xfrm>
                <a:off x="1758" y="2670"/>
                <a:ext cx="83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000" dirty="0">
                    <a:latin typeface="Avenir Book"/>
                  </a:rPr>
                  <a:t>P</a:t>
                </a:r>
              </a:p>
            </p:txBody>
          </p:sp>
        </p:grpSp>
        <p:sp>
          <p:nvSpPr>
            <p:cNvPr id="136" name="Text Box 41"/>
            <p:cNvSpPr txBox="1">
              <a:spLocks noChangeArrowheads="1"/>
            </p:cNvSpPr>
            <p:nvPr/>
          </p:nvSpPr>
          <p:spPr bwMode="auto">
            <a:xfrm>
              <a:off x="4351" y="2561"/>
              <a:ext cx="432" cy="3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 err="1">
                  <a:latin typeface="Avenir Book"/>
                </a:rPr>
                <a:t>a</a:t>
              </a:r>
              <a:r>
                <a:rPr lang="en-US" baseline="-25000" dirty="0" err="1">
                  <a:latin typeface="Avenir Book"/>
                </a:rPr>
                <a:t>NP</a:t>
              </a:r>
              <a:endParaRPr lang="en-US" baseline="-25000" dirty="0">
                <a:latin typeface="Avenir Book"/>
              </a:endParaRPr>
            </a:p>
          </p:txBody>
        </p:sp>
        <p:sp>
          <p:nvSpPr>
            <p:cNvPr id="137" name="Line 42"/>
            <p:cNvSpPr>
              <a:spLocks noChangeShapeType="1"/>
            </p:cNvSpPr>
            <p:nvPr/>
          </p:nvSpPr>
          <p:spPr bwMode="auto">
            <a:xfrm rot="15158297" flipH="1" flipV="1">
              <a:off x="4392" y="2585"/>
              <a:ext cx="848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grpSp>
          <p:nvGrpSpPr>
            <p:cNvPr id="138" name="Group 43"/>
            <p:cNvGrpSpPr>
              <a:grpSpLocks noChangeAspect="1"/>
            </p:cNvGrpSpPr>
            <p:nvPr/>
          </p:nvGrpSpPr>
          <p:grpSpPr bwMode="auto">
            <a:xfrm>
              <a:off x="4560" y="3185"/>
              <a:ext cx="672" cy="655"/>
              <a:chOff x="1758" y="2400"/>
              <a:chExt cx="838" cy="816"/>
            </a:xfrm>
          </p:grpSpPr>
          <p:sp>
            <p:nvSpPr>
              <p:cNvPr id="142" name="Oval 44"/>
              <p:cNvSpPr>
                <a:spLocks noChangeAspect="1" noChangeArrowheads="1"/>
              </p:cNvSpPr>
              <p:nvPr/>
            </p:nvSpPr>
            <p:spPr bwMode="auto">
              <a:xfrm>
                <a:off x="1776" y="2400"/>
                <a:ext cx="816" cy="816"/>
              </a:xfrm>
              <a:prstGeom prst="ellipse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Avenir Book"/>
                </a:endParaRPr>
              </a:p>
            </p:txBody>
          </p:sp>
          <p:sp>
            <p:nvSpPr>
              <p:cNvPr id="143" name="Text Box 45"/>
              <p:cNvSpPr txBox="1">
                <a:spLocks noChangeAspect="1" noChangeArrowheads="1"/>
              </p:cNvSpPr>
              <p:nvPr/>
            </p:nvSpPr>
            <p:spPr bwMode="auto">
              <a:xfrm>
                <a:off x="1758" y="2670"/>
                <a:ext cx="838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000" dirty="0">
                    <a:latin typeface="Avenir Book"/>
                  </a:rPr>
                  <a:t>N</a:t>
                </a:r>
              </a:p>
            </p:txBody>
          </p:sp>
        </p:grpSp>
        <p:sp>
          <p:nvSpPr>
            <p:cNvPr id="139" name="Line 46"/>
            <p:cNvSpPr>
              <a:spLocks noChangeShapeType="1"/>
            </p:cNvSpPr>
            <p:nvPr/>
          </p:nvSpPr>
          <p:spPr bwMode="auto">
            <a:xfrm rot="15158297">
              <a:off x="4512" y="2569"/>
              <a:ext cx="864" cy="28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140" name="Text Box 47"/>
            <p:cNvSpPr txBox="1">
              <a:spLocks noChangeArrowheads="1"/>
            </p:cNvSpPr>
            <p:nvPr/>
          </p:nvSpPr>
          <p:spPr bwMode="auto">
            <a:xfrm>
              <a:off x="5040" y="2561"/>
              <a:ext cx="432" cy="32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 err="1">
                  <a:latin typeface="Avenir Book"/>
                </a:rPr>
                <a:t>a</a:t>
              </a:r>
              <a:r>
                <a:rPr lang="en-US" baseline="-25000" dirty="0" err="1">
                  <a:latin typeface="Avenir Book"/>
                </a:rPr>
                <a:t>PN</a:t>
              </a:r>
              <a:endParaRPr lang="en-US" baseline="-25000" dirty="0">
                <a:latin typeface="Avenir Book"/>
              </a:endParaRPr>
            </a:p>
          </p:txBody>
        </p:sp>
        <p:sp>
          <p:nvSpPr>
            <p:cNvPr id="141" name="Rectangle 48"/>
            <p:cNvSpPr>
              <a:spLocks noChangeArrowheads="1"/>
            </p:cNvSpPr>
            <p:nvPr/>
          </p:nvSpPr>
          <p:spPr bwMode="auto">
            <a:xfrm>
              <a:off x="4272" y="1536"/>
              <a:ext cx="1248" cy="2352"/>
            </a:xfrm>
            <a:prstGeom prst="rect">
              <a:avLst/>
            </a:prstGeom>
            <a:noFill/>
            <a:ln w="3810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85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476250" y="81121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42692" name="Text Box 4"/>
          <p:cNvSpPr txBox="1">
            <a:spLocks noChangeArrowheads="1"/>
          </p:cNvSpPr>
          <p:nvPr/>
        </p:nvSpPr>
        <p:spPr bwMode="auto">
          <a:xfrm>
            <a:off x="76200" y="0"/>
            <a:ext cx="3124200" cy="584776"/>
          </a:xfrm>
          <a:prstGeom prst="rect">
            <a:avLst/>
          </a:prstGeom>
          <a:noFill/>
          <a:ln w="63500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3200" dirty="0">
                <a:solidFill>
                  <a:srgbClr val="8585E0"/>
                </a:solidFill>
                <a:latin typeface="Avenir Book"/>
              </a:rPr>
              <a:t>Results:</a:t>
            </a:r>
          </a:p>
        </p:txBody>
      </p:sp>
      <p:pic>
        <p:nvPicPr>
          <p:cNvPr id="2" name="Picture 1" descr="figure_15_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18032"/>
            <a:ext cx="8534400" cy="5077968"/>
          </a:xfrm>
          <a:prstGeom prst="rect">
            <a:avLst/>
          </a:prstGeom>
        </p:spPr>
      </p:pic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0" y="5621338"/>
            <a:ext cx="10210800" cy="1160462"/>
          </a:xfrm>
          <a:prstGeom prst="rect">
            <a:avLst/>
          </a:prstGeom>
          <a:solidFill>
            <a:schemeClr val="bg1"/>
          </a:solidFill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>
                <a:latin typeface="Avenir Book"/>
              </a:rPr>
              <a:t>Patches transition:</a:t>
            </a:r>
          </a:p>
          <a:p>
            <a:pPr algn="l"/>
            <a:r>
              <a:rPr lang="en-US" dirty="0">
                <a:latin typeface="Avenir Book"/>
              </a:rPr>
              <a:t>none </a:t>
            </a:r>
            <a:r>
              <a:rPr lang="en-US" dirty="0">
                <a:latin typeface="Avenir Book"/>
                <a:sym typeface="Wingdings" pitchFamily="2" charset="2"/>
              </a:rPr>
              <a:t> prey  predator and prey  predator  none</a:t>
            </a:r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8838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6" grpId="0" animBg="1"/>
      <p:bldP spid="24269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228600" y="2743200"/>
            <a:ext cx="8763000" cy="584776"/>
          </a:xfrm>
          <a:prstGeom prst="rect">
            <a:avLst/>
          </a:prstGeom>
          <a:noFill/>
          <a:ln w="63500">
            <a:noFill/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964AA"/>
                </a:solidFill>
                <a:latin typeface="Avenir Book"/>
                <a:cs typeface="Avenir Book"/>
              </a:rPr>
              <a:t>Other data…enrichment in lakes</a:t>
            </a:r>
          </a:p>
        </p:txBody>
      </p:sp>
    </p:spTree>
    <p:extLst>
      <p:ext uri="{BB962C8B-B14F-4D97-AF65-F5344CB8AC3E}">
        <p14:creationId xmlns:p14="http://schemas.microsoft.com/office/powerpoint/2010/main" val="173772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1" y="381000"/>
            <a:ext cx="91059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8600" y="3429000"/>
            <a:ext cx="8763000" cy="2677656"/>
          </a:xfrm>
          <a:prstGeom prst="rect">
            <a:avLst/>
          </a:prstGeom>
          <a:noFill/>
          <a:ln w="63500">
            <a:noFill/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latin typeface="Avenir Book"/>
                <a:cs typeface="Avenir Book"/>
              </a:rPr>
              <a:t>Compared phytoplankton in enclosures with vs. without fish (i.e., </a:t>
            </a:r>
            <a:r>
              <a:rPr lang="en-US" dirty="0" err="1">
                <a:latin typeface="Avenir Book"/>
                <a:cs typeface="Avenir Book"/>
              </a:rPr>
              <a:t>phyto</a:t>
            </a:r>
            <a:r>
              <a:rPr lang="en-US" dirty="0">
                <a:latin typeface="Avenir Book"/>
                <a:cs typeface="Avenir Book"/>
              </a:rPr>
              <a:t> only vs. </a:t>
            </a:r>
            <a:r>
              <a:rPr lang="en-US" dirty="0" err="1">
                <a:latin typeface="Avenir Book"/>
                <a:cs typeface="Avenir Book"/>
              </a:rPr>
              <a:t>phyto</a:t>
            </a:r>
            <a:r>
              <a:rPr lang="en-US" dirty="0">
                <a:latin typeface="Avenir Book"/>
                <a:cs typeface="Avenir Book"/>
              </a:rPr>
              <a:t> &amp; </a:t>
            </a:r>
            <a:r>
              <a:rPr lang="en-US" dirty="0" err="1">
                <a:latin typeface="Avenir Book"/>
                <a:cs typeface="Avenir Book"/>
              </a:rPr>
              <a:t>zoop</a:t>
            </a:r>
            <a:r>
              <a:rPr lang="en-US" dirty="0">
                <a:latin typeface="Avenir Book"/>
                <a:cs typeface="Avenir Book"/>
              </a:rPr>
              <a:t>) in lakes that varied in nutrients (TP)</a:t>
            </a:r>
          </a:p>
          <a:p>
            <a:endParaRPr lang="en-US" dirty="0">
              <a:latin typeface="Avenir Book"/>
              <a:cs typeface="Avenir Book"/>
            </a:endParaRPr>
          </a:p>
          <a:p>
            <a:r>
              <a:rPr lang="en-US" dirty="0">
                <a:latin typeface="Avenir Book"/>
                <a:cs typeface="Avenir Book"/>
              </a:rPr>
              <a:t>What do you expect based on LV </a:t>
            </a:r>
            <a:r>
              <a:rPr lang="en-US" dirty="0" err="1">
                <a:latin typeface="Avenir Book"/>
                <a:cs typeface="Avenir Book"/>
              </a:rPr>
              <a:t>pred</a:t>
            </a:r>
            <a:r>
              <a:rPr lang="en-US" dirty="0">
                <a:latin typeface="Avenir Book"/>
                <a:cs typeface="Avenir Book"/>
              </a:rPr>
              <a:t>-prey model?</a:t>
            </a:r>
          </a:p>
        </p:txBody>
      </p:sp>
    </p:spTree>
    <p:extLst>
      <p:ext uri="{BB962C8B-B14F-4D97-AF65-F5344CB8AC3E}">
        <p14:creationId xmlns:p14="http://schemas.microsoft.com/office/powerpoint/2010/main" val="524669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0" y="24837"/>
            <a:ext cx="2971800" cy="584763"/>
          </a:xfrm>
          <a:prstGeom prst="rect">
            <a:avLst/>
          </a:prstGeom>
          <a:noFill/>
          <a:ln w="63500">
            <a:noFill/>
            <a:prstDash val="dash"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algn="l" defTabSz="913448"/>
            <a:r>
              <a:rPr lang="en-US" sz="3200" dirty="0">
                <a:solidFill>
                  <a:srgbClr val="8585E0"/>
                </a:solidFill>
                <a:latin typeface="Avenir Book"/>
                <a:cs typeface="Avenir Book"/>
              </a:rPr>
              <a:t>Expectation: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4648200" y="228600"/>
            <a:ext cx="4495800" cy="33239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defTabSz="913448"/>
            <a:r>
              <a:rPr lang="en-US" dirty="0">
                <a:latin typeface="Avenir Book"/>
                <a:cs typeface="Avenir Book"/>
              </a:rPr>
              <a:t>Enrich system: e.g., increase prey’s r and K</a:t>
            </a:r>
          </a:p>
          <a:p>
            <a:pPr defTabSz="913448"/>
            <a:endParaRPr lang="en-US" dirty="0">
              <a:latin typeface="Avenir Book"/>
              <a:cs typeface="Avenir Book"/>
            </a:endParaRPr>
          </a:p>
          <a:p>
            <a:pPr marL="640080" indent="-640080" defTabSz="913448">
              <a:buAutoNum type="arabicParenR"/>
            </a:pPr>
            <a:r>
              <a:rPr lang="en-US" dirty="0">
                <a:solidFill>
                  <a:srgbClr val="008000"/>
                </a:solidFill>
                <a:latin typeface="Avenir Book"/>
                <a:cs typeface="Avenir Book"/>
              </a:rPr>
              <a:t>No zooplankton</a:t>
            </a:r>
          </a:p>
          <a:p>
            <a:pPr marL="640080" indent="-640080" defTabSz="913448">
              <a:buAutoNum type="arabicParenR"/>
            </a:pPr>
            <a: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  <a:t>Zooplankton </a:t>
            </a:r>
            <a:b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</a:br>
            <a: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  <a:t>(and no fish)</a:t>
            </a:r>
          </a:p>
        </p:txBody>
      </p: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-24134" y="1981001"/>
            <a:ext cx="8330508" cy="4725067"/>
            <a:chOff x="995" y="1323"/>
            <a:chExt cx="3680" cy="2454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1632" y="1488"/>
              <a:ext cx="0" cy="17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1632" y="3264"/>
              <a:ext cx="3043" cy="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132" y="3369"/>
              <a:ext cx="1903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0"/>
                </a:spcBef>
              </a:pPr>
              <a:r>
                <a:rPr lang="en-US" sz="4000" dirty="0">
                  <a:latin typeface="Avenir Book"/>
                  <a:cs typeface="Avenir Book"/>
                </a:rPr>
                <a:t>N (phytoplankton)</a:t>
              </a:r>
              <a:endParaRPr lang="en-US" sz="4000" baseline="-16000" dirty="0">
                <a:latin typeface="Avenir Book"/>
                <a:cs typeface="Avenir Book"/>
              </a:endParaRP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 rot="16200000">
              <a:off x="190" y="2128"/>
              <a:ext cx="1957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0"/>
                </a:spcBef>
              </a:pPr>
              <a:r>
                <a:rPr lang="en-US" sz="4000" dirty="0">
                  <a:latin typeface="Avenir Book"/>
                  <a:cs typeface="Avenir Book"/>
                </a:rPr>
                <a:t>P (zooplankton)</a:t>
              </a:r>
              <a:endParaRPr lang="en-US" sz="4000" baseline="-16000" dirty="0">
                <a:latin typeface="Avenir Book"/>
                <a:cs typeface="Avenir Book"/>
              </a:endParaRPr>
            </a:p>
          </p:txBody>
        </p:sp>
      </p:grpSp>
      <p:sp>
        <p:nvSpPr>
          <p:cNvPr id="24" name="Freeform 13"/>
          <p:cNvSpPr>
            <a:spLocks/>
          </p:cNvSpPr>
          <p:nvPr/>
        </p:nvSpPr>
        <p:spPr bwMode="auto">
          <a:xfrm>
            <a:off x="1435100" y="5118100"/>
            <a:ext cx="1447800" cy="5969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1435100" y="5016500"/>
            <a:ext cx="1892300" cy="6985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>
            <a:off x="1435100" y="4800600"/>
            <a:ext cx="2819400" cy="9144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1435100" y="3975100"/>
            <a:ext cx="4572000" cy="17399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1447800" y="3060700"/>
            <a:ext cx="6705600" cy="26543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 flipH="1">
            <a:off x="2743200" y="2209800"/>
            <a:ext cx="0" cy="3505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67000" y="3349752"/>
            <a:ext cx="152400" cy="1554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806700" y="5638800"/>
            <a:ext cx="152400" cy="155448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263900" y="5638800"/>
            <a:ext cx="152400" cy="155448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191000" y="5638800"/>
            <a:ext cx="152400" cy="155448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943600" y="5638800"/>
            <a:ext cx="152400" cy="155448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077200" y="5638800"/>
            <a:ext cx="152400" cy="155448"/>
          </a:xfrm>
          <a:prstGeom prst="ellipse">
            <a:avLst/>
          </a:prstGeom>
          <a:solidFill>
            <a:srgbClr val="008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2667000" y="4000500"/>
            <a:ext cx="152400" cy="1554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667000" y="4724400"/>
            <a:ext cx="152400" cy="1554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667000" y="5143500"/>
            <a:ext cx="152400" cy="1554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667000" y="5448300"/>
            <a:ext cx="152400" cy="1554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04410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1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1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1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6" grpId="0" build="p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0" y="2996624"/>
            <a:ext cx="9144000" cy="584776"/>
          </a:xfrm>
          <a:prstGeom prst="rect">
            <a:avLst/>
          </a:prstGeom>
          <a:noFill/>
          <a:ln w="63500">
            <a:noFill/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964AA"/>
                </a:solidFill>
                <a:latin typeface="Avenir Book"/>
                <a:cs typeface="Avenir Book"/>
              </a:rPr>
              <a:t>Tests that inform predator-prey models</a:t>
            </a:r>
          </a:p>
        </p:txBody>
      </p:sp>
    </p:spTree>
    <p:extLst>
      <p:ext uri="{BB962C8B-B14F-4D97-AF65-F5344CB8AC3E}">
        <p14:creationId xmlns:p14="http://schemas.microsoft.com/office/powerpoint/2010/main" val="136968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143000"/>
            <a:ext cx="6629400" cy="524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5619" name="Text Box 3"/>
          <p:cNvSpPr txBox="1">
            <a:spLocks noChangeArrowheads="1"/>
          </p:cNvSpPr>
          <p:nvPr/>
        </p:nvSpPr>
        <p:spPr bwMode="auto">
          <a:xfrm>
            <a:off x="6019800" y="1143000"/>
            <a:ext cx="1143000" cy="1569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8" tIns="45714" rIns="91428" bIns="45714">
            <a:spAutoFit/>
          </a:bodyPr>
          <a:lstStyle/>
          <a:p>
            <a:pPr defTabSz="913448"/>
            <a:r>
              <a:rPr lang="en-US" sz="2400" dirty="0">
                <a:solidFill>
                  <a:srgbClr val="008000"/>
                </a:solidFill>
                <a:latin typeface="Avenir Book"/>
              </a:rPr>
              <a:t>"No" </a:t>
            </a:r>
            <a:r>
              <a:rPr lang="en-US" sz="2400" dirty="0" err="1">
                <a:solidFill>
                  <a:srgbClr val="008000"/>
                </a:solidFill>
                <a:latin typeface="Avenir Book"/>
              </a:rPr>
              <a:t>Zoops</a:t>
            </a:r>
            <a:r>
              <a:rPr lang="en-US" sz="2400" dirty="0">
                <a:solidFill>
                  <a:srgbClr val="008000"/>
                </a:solidFill>
                <a:latin typeface="Avenir Book"/>
              </a:rPr>
              <a:t> (with fish)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6019800" y="3505200"/>
            <a:ext cx="1676400" cy="830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8" tIns="45714" rIns="91428" bIns="45714">
            <a:spAutoFit/>
          </a:bodyPr>
          <a:lstStyle/>
          <a:p>
            <a:pPr defTabSz="913448"/>
            <a:r>
              <a:rPr lang="en-US" sz="2400" dirty="0">
                <a:solidFill>
                  <a:srgbClr val="0000FF"/>
                </a:solidFill>
                <a:latin typeface="Avenir Book"/>
              </a:rPr>
              <a:t>without fish</a:t>
            </a:r>
          </a:p>
        </p:txBody>
      </p:sp>
      <p:pic>
        <p:nvPicPr>
          <p:cNvPr id="7" name="Picture 3" descr="daphnia5-rota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7000" y="3276600"/>
            <a:ext cx="711200" cy="15624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 l="1765" t="18462" r="10588"/>
          <a:stretch>
            <a:fillRect/>
          </a:stretch>
        </p:blipFill>
        <p:spPr bwMode="auto">
          <a:xfrm>
            <a:off x="7213600" y="1219200"/>
            <a:ext cx="1930400" cy="135183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276798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Text Box 2"/>
          <p:cNvSpPr txBox="1">
            <a:spLocks noChangeArrowheads="1"/>
          </p:cNvSpPr>
          <p:nvPr/>
        </p:nvSpPr>
        <p:spPr bwMode="auto">
          <a:xfrm>
            <a:off x="914400" y="2209801"/>
            <a:ext cx="7696200" cy="46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defTabSz="913448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Avenir Book"/>
                <a:cs typeface="Avenir Book"/>
              </a:rPr>
              <a:t>Is this the pattern we see in real lakes? </a:t>
            </a:r>
          </a:p>
        </p:txBody>
      </p:sp>
    </p:spTree>
    <p:extLst>
      <p:ext uri="{BB962C8B-B14F-4D97-AF65-F5344CB8AC3E}">
        <p14:creationId xmlns:p14="http://schemas.microsoft.com/office/powerpoint/2010/main" val="3968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7234" y="1143000"/>
            <a:ext cx="684953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1066800" y="152401"/>
            <a:ext cx="7696200" cy="5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defTabSz="913448"/>
            <a:r>
              <a:rPr lang="en-US" sz="3200" dirty="0">
                <a:solidFill>
                  <a:srgbClr val="008000"/>
                </a:solidFill>
                <a:latin typeface="Avenir Book"/>
                <a:cs typeface="Avenir Book"/>
              </a:rPr>
              <a:t>Phytoplankton (algae) </a:t>
            </a:r>
          </a:p>
        </p:txBody>
      </p:sp>
    </p:spTree>
    <p:extLst>
      <p:ext uri="{BB962C8B-B14F-4D97-AF65-F5344CB8AC3E}">
        <p14:creationId xmlns:p14="http://schemas.microsoft.com/office/powerpoint/2010/main" val="163580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6351" y="1066800"/>
            <a:ext cx="65913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9715" name="Text Box 3"/>
          <p:cNvSpPr txBox="1">
            <a:spLocks noChangeArrowheads="1"/>
          </p:cNvSpPr>
          <p:nvPr/>
        </p:nvSpPr>
        <p:spPr bwMode="auto">
          <a:xfrm>
            <a:off x="1066800" y="152401"/>
            <a:ext cx="7696200" cy="5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defTabSz="913448"/>
            <a:r>
              <a:rPr lang="en-US" sz="3200" dirty="0">
                <a:solidFill>
                  <a:srgbClr val="0000FF"/>
                </a:solidFill>
                <a:latin typeface="Avenir Book"/>
              </a:rPr>
              <a:t>Zooplankton (e.g., </a:t>
            </a:r>
            <a:r>
              <a:rPr lang="en-US" sz="3200" i="1" dirty="0">
                <a:solidFill>
                  <a:srgbClr val="0000FF"/>
                </a:solidFill>
                <a:latin typeface="Avenir Book"/>
              </a:rPr>
              <a:t>Daphnia</a:t>
            </a:r>
            <a:r>
              <a:rPr lang="en-US" sz="3200" dirty="0">
                <a:solidFill>
                  <a:srgbClr val="0000FF"/>
                </a:solidFill>
                <a:latin typeface="Avenir Book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891046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Text Box 2"/>
          <p:cNvSpPr txBox="1">
            <a:spLocks noChangeArrowheads="1"/>
          </p:cNvSpPr>
          <p:nvPr/>
        </p:nvSpPr>
        <p:spPr bwMode="auto">
          <a:xfrm>
            <a:off x="685800" y="3200400"/>
            <a:ext cx="7696200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defTabSz="913448"/>
            <a:r>
              <a:rPr lang="en-US" dirty="0">
                <a:solidFill>
                  <a:srgbClr val="3964AA"/>
                </a:solidFill>
                <a:latin typeface="Avenir Book"/>
                <a:cs typeface="Avenir Book"/>
              </a:rPr>
              <a:t>Why the discrepancy? </a:t>
            </a:r>
          </a:p>
        </p:txBody>
      </p:sp>
    </p:spTree>
    <p:extLst>
      <p:ext uri="{BB962C8B-B14F-4D97-AF65-F5344CB8AC3E}">
        <p14:creationId xmlns:p14="http://schemas.microsoft.com/office/powerpoint/2010/main" val="1474603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Text Box 3"/>
          <p:cNvSpPr txBox="1">
            <a:spLocks noChangeArrowheads="1"/>
          </p:cNvSpPr>
          <p:nvPr/>
        </p:nvSpPr>
        <p:spPr bwMode="auto">
          <a:xfrm>
            <a:off x="685800" y="1295400"/>
            <a:ext cx="8153400" cy="353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8" tIns="45714" rIns="91428" bIns="45714">
            <a:spAutoFit/>
          </a:bodyPr>
          <a:lstStyle/>
          <a:p>
            <a:pPr marL="514350" indent="-514350" algn="l" defTabSz="913448">
              <a:buFont typeface="+mj-lt"/>
              <a:buAutoNum type="arabicPeriod"/>
            </a:pPr>
            <a:r>
              <a:rPr lang="en-US" sz="3200" dirty="0">
                <a:latin typeface="Avenir Book"/>
                <a:cs typeface="Avenir Book"/>
              </a:rPr>
              <a:t>Ratio dependence . . . Or . . .</a:t>
            </a:r>
          </a:p>
          <a:p>
            <a:pPr marL="514350" indent="-514350" algn="l" defTabSz="913448">
              <a:buFont typeface="+mj-lt"/>
              <a:buAutoNum type="arabicPeriod"/>
            </a:pPr>
            <a:r>
              <a:rPr lang="en-US" sz="3200" dirty="0">
                <a:latin typeface="Avenir Book"/>
                <a:cs typeface="Avenir Book"/>
              </a:rPr>
              <a:t>Spatial heterogeneity (as we’ve just seen)</a:t>
            </a:r>
          </a:p>
          <a:p>
            <a:pPr marL="514350" indent="-514350" algn="l" defTabSz="913448">
              <a:buFont typeface="+mj-lt"/>
              <a:buAutoNum type="arabicPeriod"/>
            </a:pPr>
            <a:r>
              <a:rPr lang="en-US" sz="3200" dirty="0">
                <a:latin typeface="Avenir Book"/>
                <a:cs typeface="Avenir Book"/>
              </a:rPr>
              <a:t>Interference among consumers</a:t>
            </a:r>
          </a:p>
          <a:p>
            <a:pPr marL="514350" indent="-514350" algn="l" defTabSz="913448">
              <a:buFont typeface="+mj-lt"/>
              <a:buAutoNum type="arabicPeriod"/>
            </a:pPr>
            <a:r>
              <a:rPr lang="en-US" sz="3200" dirty="0">
                <a:latin typeface="Avenir Book"/>
                <a:cs typeface="Avenir Book"/>
              </a:rPr>
              <a:t>Consumer stage-structure</a:t>
            </a:r>
          </a:p>
          <a:p>
            <a:pPr marL="514350" indent="-514350" algn="l" defTabSz="913448">
              <a:buFont typeface="+mj-lt"/>
              <a:buAutoNum type="arabicPeriod"/>
            </a:pPr>
            <a:r>
              <a:rPr lang="en-US" sz="3200" dirty="0">
                <a:latin typeface="Avenir Book"/>
                <a:cs typeface="Avenir Book"/>
              </a:rPr>
              <a:t>Heterogeneity within trophic levels </a:t>
            </a:r>
          </a:p>
        </p:txBody>
      </p:sp>
    </p:spTree>
    <p:extLst>
      <p:ext uri="{BB962C8B-B14F-4D97-AF65-F5344CB8AC3E}">
        <p14:creationId xmlns:p14="http://schemas.microsoft.com/office/powerpoint/2010/main" val="174499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3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0" y="24837"/>
            <a:ext cx="2971800" cy="584763"/>
          </a:xfrm>
          <a:prstGeom prst="rect">
            <a:avLst/>
          </a:prstGeom>
          <a:noFill/>
          <a:ln w="63500">
            <a:noFill/>
            <a:prstDash val="dash"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algn="l" defTabSz="913448"/>
            <a:r>
              <a:rPr lang="en-US" sz="3200" dirty="0">
                <a:solidFill>
                  <a:srgbClr val="3964AA"/>
                </a:solidFill>
                <a:latin typeface="Avenir Book"/>
                <a:cs typeface="Avenir Book"/>
              </a:rPr>
              <a:t>Expectation: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4648200" y="228600"/>
            <a:ext cx="4495800" cy="52320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defTabSz="913448"/>
            <a:r>
              <a:rPr lang="en-US" dirty="0">
                <a:latin typeface="Avenir Book"/>
                <a:cs typeface="Avenir Book"/>
              </a:rPr>
              <a:t>Effect of interference…</a:t>
            </a:r>
          </a:p>
        </p:txBody>
      </p: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-24134" y="1981001"/>
            <a:ext cx="8330508" cy="4725067"/>
            <a:chOff x="995" y="1323"/>
            <a:chExt cx="3680" cy="2454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1632" y="1488"/>
              <a:ext cx="0" cy="17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1632" y="3264"/>
              <a:ext cx="3043" cy="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132" y="3369"/>
              <a:ext cx="1903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0"/>
                </a:spcBef>
              </a:pPr>
              <a:r>
                <a:rPr lang="en-US" sz="4000" dirty="0">
                  <a:latin typeface="Avenir Book"/>
                  <a:cs typeface="Avenir Book"/>
                </a:rPr>
                <a:t>N (phytoplankton)</a:t>
              </a:r>
              <a:endParaRPr lang="en-US" sz="4000" baseline="-16000" dirty="0">
                <a:latin typeface="Avenir Book"/>
                <a:cs typeface="Avenir Book"/>
              </a:endParaRP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 rot="16200000">
              <a:off x="190" y="2128"/>
              <a:ext cx="1957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0"/>
                </a:spcBef>
              </a:pPr>
              <a:r>
                <a:rPr lang="en-US" sz="4000" dirty="0">
                  <a:latin typeface="Avenir Book"/>
                  <a:cs typeface="Avenir Book"/>
                </a:rPr>
                <a:t>P (zooplankton)</a:t>
              </a:r>
              <a:endParaRPr lang="en-US" sz="4000" baseline="-16000" dirty="0">
                <a:latin typeface="Avenir Book"/>
                <a:cs typeface="Avenir Book"/>
              </a:endParaRPr>
            </a:p>
          </p:txBody>
        </p:sp>
      </p:grpSp>
      <p:sp>
        <p:nvSpPr>
          <p:cNvPr id="24" name="Freeform 13"/>
          <p:cNvSpPr>
            <a:spLocks/>
          </p:cNvSpPr>
          <p:nvPr/>
        </p:nvSpPr>
        <p:spPr bwMode="auto">
          <a:xfrm>
            <a:off x="1447800" y="5118100"/>
            <a:ext cx="1447800" cy="5969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1447800" y="5016500"/>
            <a:ext cx="1892300" cy="6985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>
            <a:off x="1447800" y="4800600"/>
            <a:ext cx="2819400" cy="9144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1447800" y="3975100"/>
            <a:ext cx="4572000" cy="17399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1447800" y="3060700"/>
            <a:ext cx="6705600" cy="26543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3" name="Arc 2"/>
          <p:cNvSpPr/>
          <p:nvPr/>
        </p:nvSpPr>
        <p:spPr bwMode="auto">
          <a:xfrm flipH="1">
            <a:off x="2057400" y="3124200"/>
            <a:ext cx="10058400" cy="5157216"/>
          </a:xfrm>
          <a:prstGeom prst="arc">
            <a:avLst>
              <a:gd name="adj1" fmla="val 16173983"/>
              <a:gd name="adj2" fmla="val 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5219700" y="3225800"/>
            <a:ext cx="152400" cy="1554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3263900" y="3911600"/>
            <a:ext cx="152400" cy="1554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146300" y="4953000"/>
            <a:ext cx="152400" cy="1554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095500" y="5080000"/>
            <a:ext cx="152400" cy="1554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47900" y="4762500"/>
            <a:ext cx="152400" cy="1554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321067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Text Box 2"/>
          <p:cNvSpPr txBox="1">
            <a:spLocks noChangeArrowheads="1"/>
          </p:cNvSpPr>
          <p:nvPr/>
        </p:nvSpPr>
        <p:spPr bwMode="auto">
          <a:xfrm>
            <a:off x="457200" y="2753392"/>
            <a:ext cx="8458200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8" tIns="45714" rIns="91428" bIns="45714">
            <a:spAutoFit/>
          </a:bodyPr>
          <a:lstStyle/>
          <a:p>
            <a:pPr defTabSz="913448"/>
            <a:r>
              <a:rPr lang="en-US" dirty="0">
                <a:solidFill>
                  <a:srgbClr val="3964AA"/>
                </a:solidFill>
                <a:latin typeface="Avenir Book"/>
                <a:cs typeface="Avenir Book"/>
              </a:rPr>
              <a:t>Are there other ways to create this slanted isocline?</a:t>
            </a:r>
          </a:p>
        </p:txBody>
      </p:sp>
      <p:pic>
        <p:nvPicPr>
          <p:cNvPr id="3" name="Picture 2" descr="Sunfish-Bluegill_l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4114800"/>
            <a:ext cx="3208763" cy="2065276"/>
          </a:xfrm>
          <a:prstGeom prst="rect">
            <a:avLst/>
          </a:prstGeom>
        </p:spPr>
      </p:pic>
      <p:pic>
        <p:nvPicPr>
          <p:cNvPr id="4" name="Picture 3" descr="daphnia5-rotate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343400"/>
            <a:ext cx="670306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8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6846" y="1356189"/>
            <a:ext cx="7159085" cy="23099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9006" y="1824690"/>
            <a:ext cx="2872815" cy="1393176"/>
            <a:chOff x="1159006" y="1824690"/>
            <a:chExt cx="2872815" cy="1393176"/>
          </a:xfrm>
        </p:grpSpPr>
        <p:sp>
          <p:nvSpPr>
            <p:cNvPr id="2" name="Rectangle 1"/>
            <p:cNvSpPr/>
            <p:nvPr/>
          </p:nvSpPr>
          <p:spPr>
            <a:xfrm>
              <a:off x="1159006" y="1824690"/>
              <a:ext cx="2872815" cy="1393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65008" y="2115097"/>
              <a:ext cx="18864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venir Book"/>
                </a:rPr>
                <a:t>Small Bluegill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37786" y="1829142"/>
            <a:ext cx="2872815" cy="1393176"/>
            <a:chOff x="4837786" y="1829142"/>
            <a:chExt cx="2872815" cy="1393176"/>
          </a:xfrm>
        </p:grpSpPr>
        <p:sp>
          <p:nvSpPr>
            <p:cNvPr id="3" name="Rectangle 2"/>
            <p:cNvSpPr/>
            <p:nvPr/>
          </p:nvSpPr>
          <p:spPr>
            <a:xfrm>
              <a:off x="4837786" y="1829142"/>
              <a:ext cx="2872815" cy="1393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4512" y="2089441"/>
              <a:ext cx="18864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venir Book"/>
                </a:rPr>
                <a:t>Large Bluegill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4031821" y="2243876"/>
            <a:ext cx="805965" cy="1232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36261" y="2803133"/>
            <a:ext cx="805965" cy="1232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09956" y="4541522"/>
            <a:ext cx="2872815" cy="1393176"/>
            <a:chOff x="1159006" y="1824690"/>
            <a:chExt cx="2872815" cy="1393176"/>
          </a:xfrm>
        </p:grpSpPr>
        <p:sp>
          <p:nvSpPr>
            <p:cNvPr id="14" name="Rectangle 13"/>
            <p:cNvSpPr/>
            <p:nvPr/>
          </p:nvSpPr>
          <p:spPr>
            <a:xfrm>
              <a:off x="1159006" y="1824690"/>
              <a:ext cx="2872815" cy="1393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88033" y="2095928"/>
              <a:ext cx="22041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venir Book"/>
                </a:rPr>
                <a:t>Littoral Invertebrates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02471" y="4545974"/>
            <a:ext cx="2872815" cy="1393176"/>
            <a:chOff x="1159006" y="1824690"/>
            <a:chExt cx="2872815" cy="1393176"/>
          </a:xfrm>
        </p:grpSpPr>
        <p:sp>
          <p:nvSpPr>
            <p:cNvPr id="17" name="Rectangle 16"/>
            <p:cNvSpPr/>
            <p:nvPr/>
          </p:nvSpPr>
          <p:spPr>
            <a:xfrm>
              <a:off x="1159006" y="1824690"/>
              <a:ext cx="2872815" cy="1393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26521" y="2309513"/>
              <a:ext cx="2148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venir Book"/>
                </a:rPr>
                <a:t>Zooplankton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1679097" y="3222318"/>
            <a:ext cx="386669" cy="127217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218166" y="3276086"/>
            <a:ext cx="334078" cy="127217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20304" y="3240234"/>
            <a:ext cx="386669" cy="127217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959373" y="3244686"/>
            <a:ext cx="334078" cy="127217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116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0"/>
            <a:ext cx="545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59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228600" y="2743200"/>
            <a:ext cx="8763000" cy="369332"/>
          </a:xfrm>
          <a:prstGeom prst="rect">
            <a:avLst/>
          </a:prstGeom>
          <a:noFill/>
          <a:ln w="63500">
            <a:noFill/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i="1" dirty="0">
                <a:latin typeface="Avenir Book"/>
                <a:cs typeface="Avenir Book"/>
              </a:rPr>
              <a:t>Ecology</a:t>
            </a:r>
            <a:r>
              <a:rPr lang="en-US" sz="1800" dirty="0">
                <a:latin typeface="Avenir Book"/>
                <a:cs typeface="Avenir Book"/>
              </a:rPr>
              <a:t> 54:1320-1327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400"/>
            <a:ext cx="9144000" cy="2065327"/>
          </a:xfrm>
          <a:prstGeom prst="rect">
            <a:avLst/>
          </a:prstGeom>
        </p:spPr>
      </p:pic>
      <p:pic>
        <p:nvPicPr>
          <p:cNvPr id="3" name="Picture 2" descr="Parameciu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962400"/>
            <a:ext cx="2791522" cy="2743200"/>
          </a:xfrm>
          <a:prstGeom prst="rect">
            <a:avLst/>
          </a:prstGeom>
        </p:spPr>
      </p:pic>
      <p:pic>
        <p:nvPicPr>
          <p:cNvPr id="4" name="Picture 3" descr="Did attack param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24201" y="3200400"/>
            <a:ext cx="2997200" cy="2775185"/>
          </a:xfrm>
          <a:prstGeom prst="rect">
            <a:avLst/>
          </a:prstGeom>
        </p:spPr>
      </p:pic>
      <p:pic>
        <p:nvPicPr>
          <p:cNvPr id="5" name="Picture 4" descr="didinium_nasutum_1107727433_wbw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615267"/>
            <a:ext cx="2781300" cy="30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96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6846" y="1356189"/>
            <a:ext cx="7159085" cy="230997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59006" y="1824690"/>
            <a:ext cx="2872815" cy="1393176"/>
            <a:chOff x="1159006" y="1824690"/>
            <a:chExt cx="2872815" cy="1393176"/>
          </a:xfrm>
        </p:grpSpPr>
        <p:sp>
          <p:nvSpPr>
            <p:cNvPr id="2" name="Rectangle 1"/>
            <p:cNvSpPr/>
            <p:nvPr/>
          </p:nvSpPr>
          <p:spPr>
            <a:xfrm>
              <a:off x="1159006" y="1824690"/>
              <a:ext cx="2872815" cy="1393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14827" y="2106813"/>
              <a:ext cx="18864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venir Book"/>
                </a:rPr>
                <a:t>Small Bluegill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37786" y="1824690"/>
            <a:ext cx="2872815" cy="1393176"/>
            <a:chOff x="4837786" y="1829142"/>
            <a:chExt cx="2872815" cy="1393176"/>
          </a:xfrm>
        </p:grpSpPr>
        <p:sp>
          <p:nvSpPr>
            <p:cNvPr id="3" name="Rectangle 2"/>
            <p:cNvSpPr/>
            <p:nvPr/>
          </p:nvSpPr>
          <p:spPr>
            <a:xfrm>
              <a:off x="4837786" y="1829142"/>
              <a:ext cx="2872815" cy="1393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43196" y="2125487"/>
              <a:ext cx="18864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venir Book"/>
                </a:rPr>
                <a:t>Large Bluegill</a:t>
              </a:r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4031821" y="2243876"/>
            <a:ext cx="805965" cy="1232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36261" y="2803133"/>
            <a:ext cx="805965" cy="1232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09956" y="4541522"/>
            <a:ext cx="2872815" cy="1393176"/>
            <a:chOff x="1159006" y="1824690"/>
            <a:chExt cx="2872815" cy="1393176"/>
          </a:xfrm>
        </p:grpSpPr>
        <p:sp>
          <p:nvSpPr>
            <p:cNvPr id="14" name="Rectangle 13"/>
            <p:cNvSpPr/>
            <p:nvPr/>
          </p:nvSpPr>
          <p:spPr>
            <a:xfrm>
              <a:off x="1159006" y="1824690"/>
              <a:ext cx="2872815" cy="1393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3502" y="2095928"/>
              <a:ext cx="20970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venir Book"/>
                </a:rPr>
                <a:t>Littoral Invertebrates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902471" y="4545974"/>
            <a:ext cx="2872815" cy="1393176"/>
            <a:chOff x="1159006" y="1824690"/>
            <a:chExt cx="2872815" cy="1393176"/>
          </a:xfrm>
        </p:grpSpPr>
        <p:sp>
          <p:nvSpPr>
            <p:cNvPr id="17" name="Rectangle 16"/>
            <p:cNvSpPr/>
            <p:nvPr/>
          </p:nvSpPr>
          <p:spPr>
            <a:xfrm>
              <a:off x="1159006" y="1824690"/>
              <a:ext cx="2872815" cy="13931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venir Book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40123" y="2244237"/>
              <a:ext cx="2195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venir Book"/>
                </a:rPr>
                <a:t>Zooplankton</a:t>
              </a:r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flipV="1">
            <a:off x="1679097" y="3222318"/>
            <a:ext cx="386669" cy="127217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218166" y="3276086"/>
            <a:ext cx="334078" cy="127217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20304" y="3240234"/>
            <a:ext cx="386669" cy="127217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959373" y="3244686"/>
            <a:ext cx="334078" cy="127217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Up Arrow 19"/>
          <p:cNvSpPr/>
          <p:nvPr/>
        </p:nvSpPr>
        <p:spPr>
          <a:xfrm rot="19470107">
            <a:off x="7608719" y="5401381"/>
            <a:ext cx="431539" cy="1223992"/>
          </a:xfrm>
          <a:prstGeom prst="upArrow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2704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0" y="24837"/>
            <a:ext cx="3505200" cy="1077206"/>
          </a:xfrm>
          <a:prstGeom prst="rect">
            <a:avLst/>
          </a:prstGeom>
          <a:noFill/>
          <a:ln w="63500">
            <a:noFill/>
            <a:prstDash val="dash"/>
            <a:miter lim="800000"/>
            <a:headEnd/>
            <a:tailEnd/>
          </a:ln>
          <a:effectLst/>
        </p:spPr>
        <p:txBody>
          <a:bodyPr wrap="square" lIns="91428" tIns="45714" rIns="91428" bIns="45714">
            <a:spAutoFit/>
          </a:bodyPr>
          <a:lstStyle/>
          <a:p>
            <a:pPr algn="l" defTabSz="913448"/>
            <a:r>
              <a:rPr lang="en-US" sz="3200" dirty="0">
                <a:solidFill>
                  <a:srgbClr val="8585E0"/>
                </a:solidFill>
                <a:latin typeface="Avenir Book"/>
                <a:cs typeface="Avenir Book"/>
              </a:rPr>
              <a:t>Juvenile bottleneck:</a:t>
            </a:r>
          </a:p>
        </p:txBody>
      </p: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228600" y="1676400"/>
            <a:ext cx="8330508" cy="4780906"/>
            <a:chOff x="995" y="1294"/>
            <a:chExt cx="3680" cy="2483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1632" y="1488"/>
              <a:ext cx="0" cy="17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1632" y="3264"/>
              <a:ext cx="3043" cy="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2132" y="3369"/>
              <a:ext cx="1895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0"/>
                </a:spcBef>
              </a:pPr>
              <a:r>
                <a:rPr lang="en-US" sz="4000" dirty="0">
                  <a:latin typeface="Avenir Book"/>
                  <a:cs typeface="Avenir Book"/>
                </a:rPr>
                <a:t>N (adult resource)</a:t>
              </a:r>
              <a:endParaRPr lang="en-US" sz="4000" baseline="-16000" dirty="0">
                <a:latin typeface="Avenir Book"/>
                <a:cs typeface="Avenir Book"/>
              </a:endParaRPr>
            </a:p>
          </p:txBody>
        </p:sp>
        <p:sp>
          <p:nvSpPr>
            <p:cNvPr id="23" name="Text Box 6"/>
            <p:cNvSpPr txBox="1">
              <a:spLocks noChangeArrowheads="1"/>
            </p:cNvSpPr>
            <p:nvPr/>
          </p:nvSpPr>
          <p:spPr bwMode="auto">
            <a:xfrm rot="16200000">
              <a:off x="161" y="2128"/>
              <a:ext cx="2016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0"/>
                </a:spcBef>
              </a:pPr>
              <a:r>
                <a:rPr lang="en-US" sz="4000" dirty="0">
                  <a:latin typeface="Avenir Book"/>
                  <a:cs typeface="Avenir Book"/>
                </a:rPr>
                <a:t>P (adult density)</a:t>
              </a:r>
              <a:endParaRPr lang="en-US" sz="4000" baseline="-16000" dirty="0">
                <a:latin typeface="Avenir Book"/>
                <a:cs typeface="Avenir Book"/>
              </a:endParaRPr>
            </a:p>
          </p:txBody>
        </p:sp>
      </p:grpSp>
      <p:sp>
        <p:nvSpPr>
          <p:cNvPr id="24" name="Freeform 13"/>
          <p:cNvSpPr>
            <a:spLocks/>
          </p:cNvSpPr>
          <p:nvPr/>
        </p:nvSpPr>
        <p:spPr bwMode="auto">
          <a:xfrm>
            <a:off x="1687834" y="4869337"/>
            <a:ext cx="1447800" cy="5969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5" name="Freeform 18"/>
          <p:cNvSpPr>
            <a:spLocks/>
          </p:cNvSpPr>
          <p:nvPr/>
        </p:nvSpPr>
        <p:spPr bwMode="auto">
          <a:xfrm>
            <a:off x="1687834" y="4767737"/>
            <a:ext cx="1892300" cy="6985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6" name="Freeform 19"/>
          <p:cNvSpPr>
            <a:spLocks/>
          </p:cNvSpPr>
          <p:nvPr/>
        </p:nvSpPr>
        <p:spPr bwMode="auto">
          <a:xfrm>
            <a:off x="1687834" y="4551837"/>
            <a:ext cx="2819400" cy="9144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7" name="Freeform 20"/>
          <p:cNvSpPr>
            <a:spLocks/>
          </p:cNvSpPr>
          <p:nvPr/>
        </p:nvSpPr>
        <p:spPr bwMode="auto">
          <a:xfrm>
            <a:off x="1687834" y="3726337"/>
            <a:ext cx="4572000" cy="17399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8" name="Freeform 21"/>
          <p:cNvSpPr>
            <a:spLocks/>
          </p:cNvSpPr>
          <p:nvPr/>
        </p:nvSpPr>
        <p:spPr bwMode="auto">
          <a:xfrm>
            <a:off x="1675134" y="2811937"/>
            <a:ext cx="6705600" cy="26543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2310134" y="2342037"/>
            <a:ext cx="5181600" cy="312420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6"/>
          <p:cNvSpPr/>
          <p:nvPr/>
        </p:nvSpPr>
        <p:spPr>
          <a:xfrm>
            <a:off x="5853434" y="3219492"/>
            <a:ext cx="152400" cy="1554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545334" y="4005737"/>
            <a:ext cx="152400" cy="1554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2995934" y="4932837"/>
            <a:ext cx="152400" cy="1554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2754634" y="5059837"/>
            <a:ext cx="152400" cy="1554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53134" y="4653437"/>
            <a:ext cx="152400" cy="155448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4067128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Text Box 2"/>
          <p:cNvSpPr txBox="1">
            <a:spLocks noChangeArrowheads="1"/>
          </p:cNvSpPr>
          <p:nvPr/>
        </p:nvSpPr>
        <p:spPr bwMode="auto">
          <a:xfrm>
            <a:off x="685800" y="3200400"/>
            <a:ext cx="7696200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defTabSz="913448"/>
            <a:r>
              <a:rPr lang="en-US" dirty="0">
                <a:solidFill>
                  <a:srgbClr val="3964AA"/>
                </a:solidFill>
                <a:latin typeface="Avenir Book"/>
                <a:cs typeface="Avenir Book"/>
              </a:rPr>
              <a:t>What about resource heterogeneity?</a:t>
            </a:r>
          </a:p>
        </p:txBody>
      </p:sp>
    </p:spTree>
    <p:extLst>
      <p:ext uri="{BB962C8B-B14F-4D97-AF65-F5344CB8AC3E}">
        <p14:creationId xmlns:p14="http://schemas.microsoft.com/office/powerpoint/2010/main" val="2007621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4834" y="1862138"/>
            <a:ext cx="7154333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44469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4305300"/>
            <a:ext cx="87249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03811" name="Group 3"/>
          <p:cNvGrpSpPr>
            <a:grpSpLocks/>
          </p:cNvGrpSpPr>
          <p:nvPr/>
        </p:nvGrpSpPr>
        <p:grpSpPr bwMode="auto">
          <a:xfrm>
            <a:off x="1828800" y="952500"/>
            <a:ext cx="5334000" cy="2567798"/>
            <a:chOff x="1152" y="48"/>
            <a:chExt cx="3360" cy="1618"/>
          </a:xfrm>
        </p:grpSpPr>
        <p:sp>
          <p:nvSpPr>
            <p:cNvPr id="503812" name="Text Box 4"/>
            <p:cNvSpPr txBox="1">
              <a:spLocks noChangeArrowheads="1"/>
            </p:cNvSpPr>
            <p:nvPr/>
          </p:nvSpPr>
          <p:spPr bwMode="auto">
            <a:xfrm>
              <a:off x="1200" y="48"/>
              <a:ext cx="134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5306" tIns="32653" rIns="65306" bIns="32653">
              <a:spAutoFit/>
            </a:bodyPr>
            <a:lstStyle/>
            <a:p>
              <a:pPr defTabSz="913448"/>
              <a:r>
                <a:rPr lang="en-US" sz="2400" dirty="0">
                  <a:solidFill>
                    <a:srgbClr val="0000FF"/>
                  </a:solidFill>
                  <a:latin typeface="Avenir Book"/>
                </a:rPr>
                <a:t>Zooplankton</a:t>
              </a:r>
            </a:p>
          </p:txBody>
        </p:sp>
        <p:sp>
          <p:nvSpPr>
            <p:cNvPr id="503813" name="Text Box 5"/>
            <p:cNvSpPr txBox="1">
              <a:spLocks noChangeArrowheads="1"/>
            </p:cNvSpPr>
            <p:nvPr/>
          </p:nvSpPr>
          <p:spPr bwMode="auto">
            <a:xfrm>
              <a:off x="3168" y="720"/>
              <a:ext cx="134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5306" tIns="32653" rIns="65306" bIns="32653">
              <a:spAutoFit/>
            </a:bodyPr>
            <a:lstStyle/>
            <a:p>
              <a:pPr defTabSz="913448"/>
              <a:r>
                <a:rPr lang="en-US" sz="2400" dirty="0">
                  <a:solidFill>
                    <a:srgbClr val="008000"/>
                  </a:solidFill>
                  <a:latin typeface="Avenir Book"/>
                </a:rPr>
                <a:t>Inedible Algae</a:t>
              </a:r>
            </a:p>
          </p:txBody>
        </p:sp>
        <p:sp>
          <p:nvSpPr>
            <p:cNvPr id="503814" name="Text Box 6"/>
            <p:cNvSpPr txBox="1">
              <a:spLocks noChangeArrowheads="1"/>
            </p:cNvSpPr>
            <p:nvPr/>
          </p:nvSpPr>
          <p:spPr bwMode="auto">
            <a:xfrm>
              <a:off x="1152" y="720"/>
              <a:ext cx="134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5306" tIns="32653" rIns="65306" bIns="32653">
              <a:spAutoFit/>
            </a:bodyPr>
            <a:lstStyle/>
            <a:p>
              <a:pPr defTabSz="913448"/>
              <a:r>
                <a:rPr lang="en-US" sz="2400" dirty="0">
                  <a:solidFill>
                    <a:srgbClr val="008000"/>
                  </a:solidFill>
                  <a:latin typeface="Avenir Book"/>
                </a:rPr>
                <a:t>Edible Algae</a:t>
              </a:r>
            </a:p>
          </p:txBody>
        </p:sp>
        <p:sp>
          <p:nvSpPr>
            <p:cNvPr id="503815" name="Text Box 7"/>
            <p:cNvSpPr txBox="1">
              <a:spLocks noChangeArrowheads="1"/>
            </p:cNvSpPr>
            <p:nvPr/>
          </p:nvSpPr>
          <p:spPr bwMode="auto">
            <a:xfrm>
              <a:off x="1776" y="1392"/>
              <a:ext cx="134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5306" tIns="32653" rIns="65306" bIns="32653">
              <a:spAutoFit/>
            </a:bodyPr>
            <a:lstStyle/>
            <a:p>
              <a:pPr defTabSz="913448"/>
              <a:r>
                <a:rPr lang="en-US" sz="2400" dirty="0">
                  <a:latin typeface="Avenir Book"/>
                </a:rPr>
                <a:t>Nutrients</a:t>
              </a:r>
            </a:p>
          </p:txBody>
        </p:sp>
        <p:sp>
          <p:nvSpPr>
            <p:cNvPr id="503816" name="Line 8"/>
            <p:cNvSpPr>
              <a:spLocks noChangeShapeType="1"/>
            </p:cNvSpPr>
            <p:nvPr/>
          </p:nvSpPr>
          <p:spPr bwMode="auto">
            <a:xfrm>
              <a:off x="1776" y="1008"/>
              <a:ext cx="24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503817" name="Line 9"/>
            <p:cNvSpPr>
              <a:spLocks noChangeShapeType="1"/>
            </p:cNvSpPr>
            <p:nvPr/>
          </p:nvSpPr>
          <p:spPr bwMode="auto">
            <a:xfrm flipH="1">
              <a:off x="2640" y="1008"/>
              <a:ext cx="912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503818" name="Line 10"/>
            <p:cNvSpPr>
              <a:spLocks noChangeShapeType="1"/>
            </p:cNvSpPr>
            <p:nvPr/>
          </p:nvSpPr>
          <p:spPr bwMode="auto">
            <a:xfrm>
              <a:off x="1680" y="33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978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40931"/>
            <a:ext cx="9120717" cy="3217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04835" name="Group 3"/>
          <p:cNvGrpSpPr>
            <a:grpSpLocks/>
          </p:cNvGrpSpPr>
          <p:nvPr/>
        </p:nvGrpSpPr>
        <p:grpSpPr bwMode="auto">
          <a:xfrm>
            <a:off x="751417" y="666751"/>
            <a:ext cx="5334000" cy="2567797"/>
            <a:chOff x="1152" y="48"/>
            <a:chExt cx="3360" cy="1618"/>
          </a:xfrm>
        </p:grpSpPr>
        <p:sp>
          <p:nvSpPr>
            <p:cNvPr id="504836" name="Text Box 4"/>
            <p:cNvSpPr txBox="1">
              <a:spLocks noChangeArrowheads="1"/>
            </p:cNvSpPr>
            <p:nvPr/>
          </p:nvSpPr>
          <p:spPr bwMode="auto">
            <a:xfrm>
              <a:off x="1200" y="48"/>
              <a:ext cx="134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5306" tIns="32653" rIns="65306" bIns="32653">
              <a:spAutoFit/>
            </a:bodyPr>
            <a:lstStyle/>
            <a:p>
              <a:pPr defTabSz="913448"/>
              <a:r>
                <a:rPr lang="en-US" sz="2400" dirty="0">
                  <a:solidFill>
                    <a:srgbClr val="0000FF"/>
                  </a:solidFill>
                  <a:latin typeface="Avenir Book"/>
                </a:rPr>
                <a:t>Zooplankton</a:t>
              </a:r>
            </a:p>
          </p:txBody>
        </p:sp>
        <p:sp>
          <p:nvSpPr>
            <p:cNvPr id="504837" name="Text Box 5"/>
            <p:cNvSpPr txBox="1">
              <a:spLocks noChangeArrowheads="1"/>
            </p:cNvSpPr>
            <p:nvPr/>
          </p:nvSpPr>
          <p:spPr bwMode="auto">
            <a:xfrm>
              <a:off x="3168" y="720"/>
              <a:ext cx="134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5306" tIns="32653" rIns="65306" bIns="32653">
              <a:spAutoFit/>
            </a:bodyPr>
            <a:lstStyle/>
            <a:p>
              <a:pPr defTabSz="913448"/>
              <a:r>
                <a:rPr lang="en-US" sz="2400" dirty="0">
                  <a:solidFill>
                    <a:srgbClr val="008000"/>
                  </a:solidFill>
                  <a:latin typeface="Avenir Book"/>
                </a:rPr>
                <a:t>Inedible Algae</a:t>
              </a:r>
            </a:p>
          </p:txBody>
        </p:sp>
        <p:sp>
          <p:nvSpPr>
            <p:cNvPr id="504838" name="Text Box 6"/>
            <p:cNvSpPr txBox="1">
              <a:spLocks noChangeArrowheads="1"/>
            </p:cNvSpPr>
            <p:nvPr/>
          </p:nvSpPr>
          <p:spPr bwMode="auto">
            <a:xfrm>
              <a:off x="1152" y="720"/>
              <a:ext cx="134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5306" tIns="32653" rIns="65306" bIns="32653">
              <a:spAutoFit/>
            </a:bodyPr>
            <a:lstStyle/>
            <a:p>
              <a:pPr defTabSz="913448"/>
              <a:r>
                <a:rPr lang="en-US" sz="2400" dirty="0">
                  <a:solidFill>
                    <a:srgbClr val="008000"/>
                  </a:solidFill>
                  <a:latin typeface="Avenir Book"/>
                </a:rPr>
                <a:t>Edible Algae</a:t>
              </a:r>
            </a:p>
          </p:txBody>
        </p:sp>
        <p:sp>
          <p:nvSpPr>
            <p:cNvPr id="504839" name="Text Box 7"/>
            <p:cNvSpPr txBox="1">
              <a:spLocks noChangeArrowheads="1"/>
            </p:cNvSpPr>
            <p:nvPr/>
          </p:nvSpPr>
          <p:spPr bwMode="auto">
            <a:xfrm>
              <a:off x="1776" y="1392"/>
              <a:ext cx="134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65306" tIns="32653" rIns="65306" bIns="32653">
              <a:spAutoFit/>
            </a:bodyPr>
            <a:lstStyle/>
            <a:p>
              <a:pPr defTabSz="913448"/>
              <a:r>
                <a:rPr lang="en-US" sz="2400" dirty="0">
                  <a:latin typeface="Avenir Book"/>
                </a:rPr>
                <a:t>Nutrients</a:t>
              </a:r>
            </a:p>
          </p:txBody>
        </p:sp>
        <p:sp>
          <p:nvSpPr>
            <p:cNvPr id="504840" name="Line 8"/>
            <p:cNvSpPr>
              <a:spLocks noChangeShapeType="1"/>
            </p:cNvSpPr>
            <p:nvPr/>
          </p:nvSpPr>
          <p:spPr bwMode="auto">
            <a:xfrm>
              <a:off x="1776" y="1008"/>
              <a:ext cx="24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504841" name="Line 9"/>
            <p:cNvSpPr>
              <a:spLocks noChangeShapeType="1"/>
            </p:cNvSpPr>
            <p:nvPr/>
          </p:nvSpPr>
          <p:spPr bwMode="auto">
            <a:xfrm flipH="1">
              <a:off x="2640" y="1008"/>
              <a:ext cx="912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504842" name="Line 10"/>
            <p:cNvSpPr>
              <a:spLocks noChangeShapeType="1"/>
            </p:cNvSpPr>
            <p:nvPr/>
          </p:nvSpPr>
          <p:spPr bwMode="auto">
            <a:xfrm>
              <a:off x="1680" y="336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venir Book"/>
              </a:endParaRPr>
            </a:p>
          </p:txBody>
        </p:sp>
      </p:grpSp>
      <p:sp>
        <p:nvSpPr>
          <p:cNvPr id="504843" name="Line 11"/>
          <p:cNvSpPr>
            <a:spLocks noChangeShapeType="1"/>
          </p:cNvSpPr>
          <p:nvPr/>
        </p:nvSpPr>
        <p:spPr bwMode="auto">
          <a:xfrm flipV="1">
            <a:off x="1589617" y="2721768"/>
            <a:ext cx="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128016" tIns="64008" rIns="128016" bIns="64008"/>
          <a:lstStyle/>
          <a:p>
            <a:endParaRPr lang="en-US" dirty="0">
              <a:latin typeface="Avenir Book"/>
            </a:endParaRPr>
          </a:p>
        </p:txBody>
      </p:sp>
      <p:sp>
        <p:nvSpPr>
          <p:cNvPr id="504844" name="Text Box 12"/>
          <p:cNvSpPr txBox="1">
            <a:spLocks noChangeArrowheads="1"/>
          </p:cNvSpPr>
          <p:nvPr/>
        </p:nvSpPr>
        <p:spPr bwMode="auto">
          <a:xfrm>
            <a:off x="218017" y="1731168"/>
            <a:ext cx="533400" cy="46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defTabSz="913448"/>
            <a:r>
              <a:rPr lang="en-US" sz="2400" dirty="0">
                <a:solidFill>
                  <a:srgbClr val="0000FF"/>
                </a:solidFill>
                <a:latin typeface="Avenir Book"/>
              </a:rPr>
              <a:t>0</a:t>
            </a:r>
          </a:p>
        </p:txBody>
      </p:sp>
      <p:sp>
        <p:nvSpPr>
          <p:cNvPr id="504845" name="Line 13"/>
          <p:cNvSpPr>
            <a:spLocks noChangeShapeType="1"/>
          </p:cNvSpPr>
          <p:nvPr/>
        </p:nvSpPr>
        <p:spPr bwMode="auto">
          <a:xfrm flipV="1">
            <a:off x="522817" y="588168"/>
            <a:ext cx="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128016" tIns="64008" rIns="128016" bIns="64008"/>
          <a:lstStyle/>
          <a:p>
            <a:endParaRPr lang="en-US" dirty="0">
              <a:latin typeface="Avenir Book"/>
            </a:endParaRPr>
          </a:p>
        </p:txBody>
      </p:sp>
      <p:sp>
        <p:nvSpPr>
          <p:cNvPr id="504846" name="Line 14"/>
          <p:cNvSpPr>
            <a:spLocks noChangeShapeType="1"/>
          </p:cNvSpPr>
          <p:nvPr/>
        </p:nvSpPr>
        <p:spPr bwMode="auto">
          <a:xfrm flipV="1">
            <a:off x="6237817" y="1654968"/>
            <a:ext cx="0" cy="6858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lIns="128016" tIns="64008" rIns="128016" bIns="64008"/>
          <a:lstStyle/>
          <a:p>
            <a:endParaRPr lang="en-US" dirty="0">
              <a:latin typeface="Avenir Book"/>
            </a:endParaRPr>
          </a:p>
        </p:txBody>
      </p:sp>
      <p:grpSp>
        <p:nvGrpSpPr>
          <p:cNvPr id="504847" name="Group 15"/>
          <p:cNvGrpSpPr>
            <a:grpSpLocks/>
          </p:cNvGrpSpPr>
          <p:nvPr/>
        </p:nvGrpSpPr>
        <p:grpSpPr bwMode="auto">
          <a:xfrm>
            <a:off x="8839200" y="588168"/>
            <a:ext cx="0" cy="2590800"/>
            <a:chOff x="5568" y="96"/>
            <a:chExt cx="0" cy="1632"/>
          </a:xfrm>
        </p:grpSpPr>
        <p:sp>
          <p:nvSpPr>
            <p:cNvPr id="504848" name="Line 16"/>
            <p:cNvSpPr>
              <a:spLocks noChangeShapeType="1"/>
            </p:cNvSpPr>
            <p:nvPr/>
          </p:nvSpPr>
          <p:spPr bwMode="auto">
            <a:xfrm flipV="1">
              <a:off x="5568" y="9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504849" name="Line 17"/>
            <p:cNvSpPr>
              <a:spLocks noChangeShapeType="1"/>
            </p:cNvSpPr>
            <p:nvPr/>
          </p:nvSpPr>
          <p:spPr bwMode="auto">
            <a:xfrm flipV="1">
              <a:off x="5568" y="1296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504850" name="Line 18"/>
            <p:cNvSpPr>
              <a:spLocks noChangeShapeType="1"/>
            </p:cNvSpPr>
            <p:nvPr/>
          </p:nvSpPr>
          <p:spPr bwMode="auto">
            <a:xfrm flipV="1">
              <a:off x="5568" y="720"/>
              <a:ext cx="0" cy="4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>
                <a:latin typeface="Avenir Boo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73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3" grpId="0" animBg="1"/>
      <p:bldP spid="504844" grpId="0" autoUpdateAnimBg="0"/>
      <p:bldP spid="504845" grpId="0" animBg="1"/>
      <p:bldP spid="5048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Text Box 2"/>
          <p:cNvSpPr txBox="1">
            <a:spLocks noChangeArrowheads="1"/>
          </p:cNvSpPr>
          <p:nvPr/>
        </p:nvSpPr>
        <p:spPr bwMode="auto">
          <a:xfrm>
            <a:off x="762000" y="1143000"/>
            <a:ext cx="7696200" cy="52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defTabSz="913448"/>
            <a:r>
              <a:rPr lang="en-US" dirty="0">
                <a:solidFill>
                  <a:srgbClr val="3964AA"/>
                </a:solidFill>
                <a:latin typeface="Avenir Book"/>
                <a:cs typeface="Avenir Book"/>
              </a:rPr>
              <a:t>Field experiment (vary nutrients and fish)</a:t>
            </a:r>
          </a:p>
        </p:txBody>
      </p:sp>
      <p:pic>
        <p:nvPicPr>
          <p:cNvPr id="3" name="Picture 2" descr="limnocorral_final_reduced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6781800" cy="437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18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12700" y="12700"/>
            <a:ext cx="7696200" cy="5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algn="l" defTabSz="913448"/>
            <a:r>
              <a:rPr lang="en-US" sz="3200" dirty="0">
                <a:solidFill>
                  <a:srgbClr val="3964AA"/>
                </a:solidFill>
                <a:latin typeface="Avenir Book"/>
                <a:cs typeface="Avenir Book"/>
              </a:rPr>
              <a:t>Results: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362B16-ABDD-B441-BC6D-1E8687D4507D}"/>
              </a:ext>
            </a:extLst>
          </p:cNvPr>
          <p:cNvGrpSpPr/>
          <p:nvPr/>
        </p:nvGrpSpPr>
        <p:grpSpPr>
          <a:xfrm>
            <a:off x="228600" y="520700"/>
            <a:ext cx="5105400" cy="4127500"/>
            <a:chOff x="228600" y="520700"/>
            <a:chExt cx="5105400" cy="41275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520700"/>
              <a:ext cx="5105400" cy="41275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914400" y="609600"/>
              <a:ext cx="25908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 err="1">
                  <a:solidFill>
                    <a:srgbClr val="008000"/>
                  </a:solidFill>
                  <a:latin typeface="Avenir Book"/>
                </a:rPr>
                <a:t>Microflagellates</a:t>
              </a:r>
              <a:endParaRPr lang="en-US" sz="2400" dirty="0">
                <a:solidFill>
                  <a:srgbClr val="008000"/>
                </a:solidFill>
                <a:latin typeface="Avenir Book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6F424FF-A486-8E42-BD7D-3BA6DD54EE13}"/>
              </a:ext>
            </a:extLst>
          </p:cNvPr>
          <p:cNvGrpSpPr/>
          <p:nvPr/>
        </p:nvGrpSpPr>
        <p:grpSpPr>
          <a:xfrm>
            <a:off x="4876800" y="469900"/>
            <a:ext cx="4216400" cy="4254500"/>
            <a:chOff x="4800600" y="76200"/>
            <a:chExt cx="4216400" cy="42545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0600" y="76200"/>
              <a:ext cx="4216400" cy="42545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715000" y="228600"/>
              <a:ext cx="30480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0000FF"/>
                  </a:solidFill>
                  <a:latin typeface="Avenir Book"/>
                </a:rPr>
                <a:t>Daphnia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4B08DF7-F620-A046-BA32-D678E0720285}"/>
              </a:ext>
            </a:extLst>
          </p:cNvPr>
          <p:cNvSpPr txBox="1"/>
          <p:nvPr/>
        </p:nvSpPr>
        <p:spPr>
          <a:xfrm>
            <a:off x="12700" y="4907340"/>
            <a:ext cx="8978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400" dirty="0">
                <a:latin typeface="Avenir" panose="02000503020000020003" pitchFamily="2" charset="0"/>
                <a:cs typeface="Calibri" panose="020F0502020204030204" pitchFamily="34" charset="0"/>
              </a:rPr>
              <a:t>Daphnia increase if you: a) remove fish; b) add nutrients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>
                <a:latin typeface="Avenir" panose="02000503020000020003" pitchFamily="2" charset="0"/>
                <a:cs typeface="Calibri" panose="020F0502020204030204" pitchFamily="34" charset="0"/>
              </a:rPr>
              <a:t>Algal resource is greater with fish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>
                <a:latin typeface="Avenir" panose="02000503020000020003" pitchFamily="2" charset="0"/>
                <a:cs typeface="Calibri" panose="020F0502020204030204" pitchFamily="34" charset="0"/>
              </a:rPr>
              <a:t>Algal resource does not increase with nutrients.</a:t>
            </a:r>
          </a:p>
        </p:txBody>
      </p:sp>
    </p:spTree>
    <p:extLst>
      <p:ext uri="{BB962C8B-B14F-4D97-AF65-F5344CB8AC3E}">
        <p14:creationId xmlns:p14="http://schemas.microsoft.com/office/powerpoint/2010/main" val="3037200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762000" y="2438400"/>
            <a:ext cx="7696200" cy="132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defTabSz="913448"/>
            <a:r>
              <a:rPr lang="en-US" sz="3200" dirty="0">
                <a:solidFill>
                  <a:srgbClr val="3964AA"/>
                </a:solidFill>
                <a:latin typeface="Avenir Book"/>
                <a:cs typeface="Avenir Book"/>
              </a:rPr>
              <a:t>Data fit simple (not complex) model.</a:t>
            </a:r>
          </a:p>
          <a:p>
            <a:pPr defTabSz="913448"/>
            <a:r>
              <a:rPr lang="en-US" sz="3200" dirty="0">
                <a:solidFill>
                  <a:srgbClr val="3964AA"/>
                </a:solidFill>
                <a:latin typeface="Avenir Book"/>
                <a:cs typeface="Avenir Book"/>
              </a:rPr>
              <a:t>Why? </a:t>
            </a:r>
          </a:p>
        </p:txBody>
      </p:sp>
    </p:spTree>
    <p:extLst>
      <p:ext uri="{BB962C8B-B14F-4D97-AF65-F5344CB8AC3E}">
        <p14:creationId xmlns:p14="http://schemas.microsoft.com/office/powerpoint/2010/main" val="468482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7696200" cy="10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defTabSz="913448"/>
            <a:r>
              <a:rPr lang="en-US" sz="3200" dirty="0">
                <a:latin typeface="Avenir Book"/>
                <a:cs typeface="Avenir Book"/>
              </a:rPr>
              <a:t>Synthesize results of other nutrient experiments…</a:t>
            </a:r>
          </a:p>
        </p:txBody>
      </p:sp>
      <p:graphicFrame>
        <p:nvGraphicFramePr>
          <p:cNvPr id="5109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703416"/>
              </p:ext>
            </p:extLst>
          </p:nvPr>
        </p:nvGraphicFramePr>
        <p:xfrm>
          <a:off x="1447800" y="3048000"/>
          <a:ext cx="6341534" cy="3382180"/>
        </p:xfrm>
        <a:graphic>
          <a:graphicData uri="http://schemas.openxmlformats.org/drawingml/2006/table">
            <a:tbl>
              <a:tblPr/>
              <a:tblGrid>
                <a:gridCol w="158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Change in Density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Zoop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enir Book"/>
                      </a:endParaRP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Inedible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Edible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Increase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20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7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8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No change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7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5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Decrease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1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814" y="0"/>
            <a:ext cx="567558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3600" y="1524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venir Book"/>
                <a:cs typeface="Avenir Book"/>
              </a:rPr>
              <a:t>Paramecium</a:t>
            </a:r>
            <a:r>
              <a:rPr lang="en-US" sz="1400" dirty="0">
                <a:latin typeface="Avenir Book"/>
                <a:cs typeface="Avenir Book"/>
              </a:rPr>
              <a:t>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586805"/>
            <a:ext cx="365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  <a:cs typeface="Avenir Book"/>
              </a:rPr>
              <a:t>Note extinction after 1-3 predator-prey cycles.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0"/>
            <a:ext cx="2743200" cy="1077218"/>
          </a:xfrm>
          <a:prstGeom prst="rect">
            <a:avLst/>
          </a:prstGeom>
          <a:noFill/>
          <a:ln w="63500">
            <a:noFill/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3964AA"/>
                </a:solidFill>
                <a:latin typeface="Avenir Book"/>
                <a:cs typeface="Avenir Book"/>
              </a:rPr>
              <a:t>Baseline dynamics: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6" y="4076700"/>
            <a:ext cx="4067764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49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762000" y="2438400"/>
            <a:ext cx="7696200" cy="58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defTabSz="913448"/>
            <a:r>
              <a:rPr lang="en-US" sz="3200" dirty="0">
                <a:solidFill>
                  <a:srgbClr val="3964AA"/>
                </a:solidFill>
                <a:latin typeface="Avenir Book"/>
                <a:cs typeface="Avenir Book"/>
              </a:rPr>
              <a:t>These systems contain different grazers.</a:t>
            </a:r>
          </a:p>
        </p:txBody>
      </p:sp>
    </p:spTree>
    <p:extLst>
      <p:ext uri="{BB962C8B-B14F-4D97-AF65-F5344CB8AC3E}">
        <p14:creationId xmlns:p14="http://schemas.microsoft.com/office/powerpoint/2010/main" val="3283581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772" name="Picture 4" descr="daphnia5-rot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7885" y="2971800"/>
            <a:ext cx="1526116" cy="3352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44773" name="Picture 5" descr="bosmi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9600" y="3917158"/>
            <a:ext cx="1422400" cy="109775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304800" y="914400"/>
            <a:ext cx="8432800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8016" tIns="64008" rIns="128016" bIns="64008">
            <a:spAutoFit/>
          </a:bodyPr>
          <a:lstStyle/>
          <a:p>
            <a:pPr defTabSz="873443"/>
            <a:r>
              <a:rPr lang="en-US" dirty="0">
                <a:latin typeface="Avenir Book"/>
                <a:cs typeface="Avenir Book"/>
              </a:rPr>
              <a:t>Compare systems with </a:t>
            </a:r>
            <a:r>
              <a:rPr lang="en-US" i="1" dirty="0">
                <a:latin typeface="Avenir Book"/>
                <a:cs typeface="Avenir Book"/>
              </a:rPr>
              <a:t>Daphnia</a:t>
            </a:r>
            <a:r>
              <a:rPr lang="en-US" dirty="0">
                <a:latin typeface="Avenir Book"/>
                <a:cs typeface="Avenir Book"/>
              </a:rPr>
              <a:t> vs. smaller grazers (due to their size, they perceive “edibility” differently):</a:t>
            </a: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4368800" y="4114800"/>
            <a:ext cx="1117600" cy="560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8016" tIns="64008" rIns="128016" bIns="64008">
            <a:spAutoFit/>
          </a:bodyPr>
          <a:lstStyle/>
          <a:p>
            <a:pPr defTabSz="873443"/>
            <a:r>
              <a:rPr lang="en-US" dirty="0">
                <a:latin typeface="Avenir Book"/>
              </a:rPr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4137677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36224"/>
              </p:ext>
            </p:extLst>
          </p:nvPr>
        </p:nvGraphicFramePr>
        <p:xfrm>
          <a:off x="0" y="0"/>
          <a:ext cx="6341534" cy="3344080"/>
        </p:xfrm>
        <a:graphic>
          <a:graphicData uri="http://schemas.openxmlformats.org/drawingml/2006/table">
            <a:tbl>
              <a:tblPr/>
              <a:tblGrid>
                <a:gridCol w="158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8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Change in Density</a:t>
                      </a:r>
                    </a:p>
                  </a:txBody>
                  <a:tcPr marL="87075" marR="87075" marT="48980" marB="489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Zoop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enir Book"/>
                      </a:endParaRP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Inedible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Edible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Increase</a:t>
                      </a:r>
                    </a:p>
                  </a:txBody>
                  <a:tcPr marL="87075" marR="87075" marT="48980" marB="489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10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2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No change</a:t>
                      </a:r>
                    </a:p>
                  </a:txBody>
                  <a:tcPr marL="87075" marR="87075" marT="48980" marB="489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6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4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Decrease</a:t>
                      </a:r>
                    </a:p>
                  </a:txBody>
                  <a:tcPr marL="87075" marR="87075" marT="48980" marB="489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203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94234"/>
              </p:ext>
            </p:extLst>
          </p:nvPr>
        </p:nvGraphicFramePr>
        <p:xfrm>
          <a:off x="2819400" y="3361520"/>
          <a:ext cx="6339417" cy="3496480"/>
        </p:xfrm>
        <a:graphic>
          <a:graphicData uri="http://schemas.openxmlformats.org/drawingml/2006/table">
            <a:tbl>
              <a:tblPr/>
              <a:tblGrid>
                <a:gridCol w="1585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3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43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Change in Density</a:t>
                      </a:r>
                    </a:p>
                  </a:txBody>
                  <a:tcPr marL="87075" marR="87075" marT="48980" marB="489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Zoop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enir Book"/>
                      </a:endParaRP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Inedible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Edible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Increase</a:t>
                      </a:r>
                    </a:p>
                  </a:txBody>
                  <a:tcPr marL="87075" marR="87075" marT="48980" marB="489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10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6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6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No change</a:t>
                      </a:r>
                    </a:p>
                  </a:txBody>
                  <a:tcPr marL="87075" marR="87075" marT="48980" marB="489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Decrease</a:t>
                      </a:r>
                    </a:p>
                  </a:txBody>
                  <a:tcPr marL="87075" marR="87075" marT="48980" marB="489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1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enir Book"/>
                        </a:rPr>
                        <a:t>0</a:t>
                      </a:r>
                    </a:p>
                  </a:txBody>
                  <a:tcPr marL="87075" marR="87075" marT="48980" marB="489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2060" name="Text Box 60"/>
          <p:cNvSpPr txBox="1">
            <a:spLocks noChangeArrowheads="1"/>
          </p:cNvSpPr>
          <p:nvPr/>
        </p:nvSpPr>
        <p:spPr bwMode="auto">
          <a:xfrm>
            <a:off x="6400800" y="152400"/>
            <a:ext cx="2743200" cy="138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defTabSz="913448"/>
            <a:r>
              <a:rPr lang="en-US" sz="2400" i="1" dirty="0">
                <a:latin typeface="Avenir Book"/>
              </a:rPr>
              <a:t>Daphnia</a:t>
            </a:r>
            <a:r>
              <a:rPr lang="en-US" sz="2400" dirty="0">
                <a:latin typeface="Avenir Book"/>
              </a:rPr>
              <a:t> systems </a:t>
            </a:r>
          </a:p>
          <a:p>
            <a:pPr defTabSz="913448"/>
            <a:r>
              <a:rPr lang="en-US" sz="2400" dirty="0">
                <a:latin typeface="Avenir Book"/>
              </a:rPr>
              <a:t>(all algae are “edible”)</a:t>
            </a:r>
          </a:p>
        </p:txBody>
      </p:sp>
      <p:sp>
        <p:nvSpPr>
          <p:cNvPr id="512061" name="Text Box 61"/>
          <p:cNvSpPr txBox="1">
            <a:spLocks noChangeArrowheads="1"/>
          </p:cNvSpPr>
          <p:nvPr/>
        </p:nvSpPr>
        <p:spPr bwMode="auto">
          <a:xfrm>
            <a:off x="88900" y="4114801"/>
            <a:ext cx="2590800" cy="1569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defTabSz="913448"/>
            <a:r>
              <a:rPr lang="en-US" sz="2400" dirty="0">
                <a:latin typeface="Avenir Book"/>
              </a:rPr>
              <a:t>Systems with smaller </a:t>
            </a:r>
            <a:r>
              <a:rPr lang="en-US" sz="2400" dirty="0" err="1">
                <a:latin typeface="Avenir Book"/>
              </a:rPr>
              <a:t>cladocera</a:t>
            </a:r>
            <a:r>
              <a:rPr lang="en-US" sz="2400" dirty="0">
                <a:latin typeface="Avenir Book"/>
              </a:rPr>
              <a:t> (some algae are “inedible”)</a:t>
            </a:r>
          </a:p>
        </p:txBody>
      </p:sp>
      <p:sp>
        <p:nvSpPr>
          <p:cNvPr id="512062" name="Text Box 62"/>
          <p:cNvSpPr txBox="1">
            <a:spLocks noChangeArrowheads="1"/>
          </p:cNvSpPr>
          <p:nvPr/>
        </p:nvSpPr>
        <p:spPr bwMode="auto">
          <a:xfrm>
            <a:off x="6542617" y="1600200"/>
            <a:ext cx="2438400" cy="156964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defTabSz="913448"/>
            <a:r>
              <a:rPr lang="en-US" sz="2400" dirty="0">
                <a:latin typeface="Avenir Book"/>
                <a:sym typeface="Wingdings" pitchFamily="2" charset="2"/>
              </a:rPr>
              <a:t> heterogeneity key, but poorly resolved</a:t>
            </a:r>
            <a:endParaRPr lang="en-US" sz="2400" dirty="0"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40983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1" grpId="0" autoUpdateAnimBg="0"/>
      <p:bldP spid="51206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723900" y="1752600"/>
            <a:ext cx="7696200" cy="452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defTabSz="913448"/>
            <a:r>
              <a:rPr lang="en-US" sz="3200" dirty="0">
                <a:solidFill>
                  <a:srgbClr val="3964AA"/>
                </a:solidFill>
                <a:latin typeface="Avenir Book"/>
                <a:cs typeface="Avenir Book"/>
              </a:rPr>
              <a:t>Simple models have helped guide our understanding and have pointed to the role of additional biological features</a:t>
            </a:r>
          </a:p>
          <a:p>
            <a:pPr marL="457200" indent="-457200" defTabSz="913448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964AA"/>
                </a:solidFill>
                <a:latin typeface="Avenir Book"/>
                <a:cs typeface="Avenir Book"/>
              </a:rPr>
              <a:t>Spatial heterogeneity</a:t>
            </a:r>
          </a:p>
          <a:p>
            <a:pPr marL="457200" indent="-457200" defTabSz="913448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964AA"/>
                </a:solidFill>
                <a:latin typeface="Avenir Book"/>
                <a:cs typeface="Avenir Book"/>
              </a:rPr>
              <a:t>Variation in resource vulnerability</a:t>
            </a:r>
          </a:p>
          <a:p>
            <a:pPr marL="457200" indent="-457200" defTabSz="913448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3964AA"/>
                </a:solidFill>
                <a:latin typeface="Avenir Book"/>
                <a:cs typeface="Avenir Book"/>
              </a:rPr>
              <a:t>Predator interference</a:t>
            </a:r>
          </a:p>
          <a:p>
            <a:pPr defTabSz="913448"/>
            <a:endParaRPr lang="en-US" sz="3200" dirty="0">
              <a:solidFill>
                <a:srgbClr val="3964AA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19773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228600" y="2743200"/>
            <a:ext cx="8763000" cy="584776"/>
          </a:xfrm>
          <a:prstGeom prst="rect">
            <a:avLst/>
          </a:prstGeom>
          <a:noFill/>
          <a:ln w="63500">
            <a:noFill/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964AA"/>
                </a:solidFill>
                <a:latin typeface="Avenir Book"/>
                <a:cs typeface="Avenir Book"/>
              </a:rPr>
              <a:t>Recall unstable equilibrium in "paradox"</a:t>
            </a:r>
          </a:p>
        </p:txBody>
      </p:sp>
    </p:spTree>
    <p:extLst>
      <p:ext uri="{BB962C8B-B14F-4D97-AF65-F5344CB8AC3E}">
        <p14:creationId xmlns:p14="http://schemas.microsoft.com/office/powerpoint/2010/main" val="401849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47" name="Group 3"/>
          <p:cNvGrpSpPr>
            <a:grpSpLocks/>
          </p:cNvGrpSpPr>
          <p:nvPr/>
        </p:nvGrpSpPr>
        <p:grpSpPr bwMode="auto">
          <a:xfrm>
            <a:off x="385528" y="2362200"/>
            <a:ext cx="6700629" cy="4124325"/>
            <a:chOff x="974" y="1488"/>
            <a:chExt cx="2960" cy="2142"/>
          </a:xfrm>
        </p:grpSpPr>
        <p:sp>
          <p:nvSpPr>
            <p:cNvPr id="236548" name="Line 4"/>
            <p:cNvSpPr>
              <a:spLocks noChangeShapeType="1"/>
            </p:cNvSpPr>
            <p:nvPr/>
          </p:nvSpPr>
          <p:spPr bwMode="auto">
            <a:xfrm>
              <a:off x="1632" y="1488"/>
              <a:ext cx="0" cy="17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36549" name="Line 5"/>
            <p:cNvSpPr>
              <a:spLocks noChangeShapeType="1"/>
            </p:cNvSpPr>
            <p:nvPr/>
          </p:nvSpPr>
          <p:spPr bwMode="auto">
            <a:xfrm>
              <a:off x="1632" y="3264"/>
              <a:ext cx="2302" cy="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36550" name="Text Box 6"/>
            <p:cNvSpPr txBox="1">
              <a:spLocks noChangeArrowheads="1"/>
            </p:cNvSpPr>
            <p:nvPr/>
          </p:nvSpPr>
          <p:spPr bwMode="auto">
            <a:xfrm>
              <a:off x="2294" y="3218"/>
              <a:ext cx="2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0"/>
                </a:spcBef>
              </a:pPr>
              <a:r>
                <a:rPr lang="en-US" sz="4000" dirty="0">
                  <a:latin typeface="Avenir Book"/>
                  <a:cs typeface="Avenir Book"/>
                </a:rPr>
                <a:t>N</a:t>
              </a:r>
              <a:endParaRPr lang="en-US" sz="4000" baseline="-16000" dirty="0">
                <a:latin typeface="Avenir Book"/>
                <a:cs typeface="Avenir Book"/>
              </a:endParaRPr>
            </a:p>
          </p:txBody>
        </p:sp>
        <p:sp>
          <p:nvSpPr>
            <p:cNvPr id="236551" name="Text Box 7"/>
            <p:cNvSpPr txBox="1">
              <a:spLocks noChangeArrowheads="1"/>
            </p:cNvSpPr>
            <p:nvPr/>
          </p:nvSpPr>
          <p:spPr bwMode="auto">
            <a:xfrm rot="16200000">
              <a:off x="1023" y="2274"/>
              <a:ext cx="249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0"/>
                </a:spcBef>
              </a:pPr>
              <a:r>
                <a:rPr lang="en-US" sz="4000" dirty="0">
                  <a:latin typeface="Avenir Book"/>
                  <a:cs typeface="Avenir Book"/>
                </a:rPr>
                <a:t>P</a:t>
              </a:r>
              <a:endParaRPr lang="en-US" sz="4000" baseline="-16000" dirty="0">
                <a:latin typeface="Avenir Book"/>
                <a:cs typeface="Avenir Book"/>
              </a:endParaRPr>
            </a:p>
          </p:txBody>
        </p:sp>
      </p:grp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6019800" y="4891087"/>
            <a:ext cx="25146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Avenir Book"/>
              </a:rPr>
              <a:t>dN</a:t>
            </a:r>
            <a:r>
              <a:rPr lang="en-US" dirty="0">
                <a:solidFill>
                  <a:schemeClr val="accent2"/>
                </a:solidFill>
                <a:latin typeface="Avenir Book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Avenir Book"/>
              </a:rPr>
              <a:t>Ndt</a:t>
            </a:r>
            <a:r>
              <a:rPr lang="en-US" dirty="0">
                <a:solidFill>
                  <a:schemeClr val="accent2"/>
                </a:solidFill>
                <a:latin typeface="Avenir Book"/>
              </a:rPr>
              <a:t>=0</a:t>
            </a:r>
          </a:p>
        </p:txBody>
      </p:sp>
      <p:sp>
        <p:nvSpPr>
          <p:cNvPr id="236555" name="Line 11"/>
          <p:cNvSpPr>
            <a:spLocks noChangeShapeType="1"/>
          </p:cNvSpPr>
          <p:nvPr/>
        </p:nvSpPr>
        <p:spPr bwMode="auto">
          <a:xfrm flipH="1">
            <a:off x="2438400" y="2273300"/>
            <a:ext cx="0" cy="3505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2438400" y="1981200"/>
            <a:ext cx="25146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  <a:latin typeface="Avenir Book"/>
              </a:rPr>
              <a:t>dP</a:t>
            </a:r>
            <a:r>
              <a:rPr lang="en-US" dirty="0">
                <a:solidFill>
                  <a:srgbClr val="FF0000"/>
                </a:solidFill>
                <a:latin typeface="Avenir Book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Avenir Book"/>
              </a:rPr>
              <a:t>Pdt</a:t>
            </a:r>
            <a:r>
              <a:rPr lang="en-US" dirty="0">
                <a:solidFill>
                  <a:srgbClr val="FF0000"/>
                </a:solidFill>
                <a:latin typeface="Avenir Book"/>
              </a:rPr>
              <a:t>=0</a:t>
            </a:r>
          </a:p>
        </p:txBody>
      </p:sp>
      <p:sp>
        <p:nvSpPr>
          <p:cNvPr id="236562" name="Freeform 18"/>
          <p:cNvSpPr>
            <a:spLocks/>
          </p:cNvSpPr>
          <p:nvPr/>
        </p:nvSpPr>
        <p:spPr bwMode="auto">
          <a:xfrm>
            <a:off x="1905000" y="3797300"/>
            <a:ext cx="4800600" cy="19939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2438400" y="4267200"/>
            <a:ext cx="3124200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Avenir Book"/>
              </a:rPr>
              <a:t>Unstable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53000" y="1027093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  <a:cs typeface="Avenir Book"/>
              </a:rPr>
              <a:t>How can we stabilize this system?</a:t>
            </a:r>
          </a:p>
        </p:txBody>
      </p:sp>
      <p:sp>
        <p:nvSpPr>
          <p:cNvPr id="3" name="Freeform 2"/>
          <p:cNvSpPr/>
          <p:nvPr/>
        </p:nvSpPr>
        <p:spPr>
          <a:xfrm>
            <a:off x="1905000" y="3213100"/>
            <a:ext cx="1587500" cy="2501900"/>
          </a:xfrm>
          <a:custGeom>
            <a:avLst/>
            <a:gdLst>
              <a:gd name="connsiteX0" fmla="*/ 753057 w 1616657"/>
              <a:gd name="connsiteY0" fmla="*/ 977900 h 2552700"/>
              <a:gd name="connsiteX1" fmla="*/ 689557 w 1616657"/>
              <a:gd name="connsiteY1" fmla="*/ 927100 h 2552700"/>
              <a:gd name="connsiteX2" fmla="*/ 600657 w 1616657"/>
              <a:gd name="connsiteY2" fmla="*/ 977900 h 2552700"/>
              <a:gd name="connsiteX3" fmla="*/ 537157 w 1616657"/>
              <a:gd name="connsiteY3" fmla="*/ 1054100 h 2552700"/>
              <a:gd name="connsiteX4" fmla="*/ 511757 w 1616657"/>
              <a:gd name="connsiteY4" fmla="*/ 1130300 h 2552700"/>
              <a:gd name="connsiteX5" fmla="*/ 473657 w 1616657"/>
              <a:gd name="connsiteY5" fmla="*/ 1206500 h 2552700"/>
              <a:gd name="connsiteX6" fmla="*/ 486357 w 1616657"/>
              <a:gd name="connsiteY6" fmla="*/ 1460500 h 2552700"/>
              <a:gd name="connsiteX7" fmla="*/ 587957 w 1616657"/>
              <a:gd name="connsiteY7" fmla="*/ 1524000 h 2552700"/>
              <a:gd name="connsiteX8" fmla="*/ 626057 w 1616657"/>
              <a:gd name="connsiteY8" fmla="*/ 1536700 h 2552700"/>
              <a:gd name="connsiteX9" fmla="*/ 765757 w 1616657"/>
              <a:gd name="connsiteY9" fmla="*/ 1524000 h 2552700"/>
              <a:gd name="connsiteX10" fmla="*/ 829257 w 1616657"/>
              <a:gd name="connsiteY10" fmla="*/ 1460500 h 2552700"/>
              <a:gd name="connsiteX11" fmla="*/ 867357 w 1616657"/>
              <a:gd name="connsiteY11" fmla="*/ 1435100 h 2552700"/>
              <a:gd name="connsiteX12" fmla="*/ 918157 w 1616657"/>
              <a:gd name="connsiteY12" fmla="*/ 1384300 h 2552700"/>
              <a:gd name="connsiteX13" fmla="*/ 930857 w 1616657"/>
              <a:gd name="connsiteY13" fmla="*/ 1333500 h 2552700"/>
              <a:gd name="connsiteX14" fmla="*/ 956257 w 1616657"/>
              <a:gd name="connsiteY14" fmla="*/ 1257300 h 2552700"/>
              <a:gd name="connsiteX15" fmla="*/ 968957 w 1616657"/>
              <a:gd name="connsiteY15" fmla="*/ 1219200 h 2552700"/>
              <a:gd name="connsiteX16" fmla="*/ 994357 w 1616657"/>
              <a:gd name="connsiteY16" fmla="*/ 1092200 h 2552700"/>
              <a:gd name="connsiteX17" fmla="*/ 956257 w 1616657"/>
              <a:gd name="connsiteY17" fmla="*/ 876300 h 2552700"/>
              <a:gd name="connsiteX18" fmla="*/ 905457 w 1616657"/>
              <a:gd name="connsiteY18" fmla="*/ 800100 h 2552700"/>
              <a:gd name="connsiteX19" fmla="*/ 867357 w 1616657"/>
              <a:gd name="connsiteY19" fmla="*/ 774700 h 2552700"/>
              <a:gd name="connsiteX20" fmla="*/ 791157 w 1616657"/>
              <a:gd name="connsiteY20" fmla="*/ 711200 h 2552700"/>
              <a:gd name="connsiteX21" fmla="*/ 664157 w 1616657"/>
              <a:gd name="connsiteY21" fmla="*/ 685800 h 2552700"/>
              <a:gd name="connsiteX22" fmla="*/ 499057 w 1616657"/>
              <a:gd name="connsiteY22" fmla="*/ 698500 h 2552700"/>
              <a:gd name="connsiteX23" fmla="*/ 422857 w 1616657"/>
              <a:gd name="connsiteY23" fmla="*/ 736600 h 2552700"/>
              <a:gd name="connsiteX24" fmla="*/ 384757 w 1616657"/>
              <a:gd name="connsiteY24" fmla="*/ 749300 h 2552700"/>
              <a:gd name="connsiteX25" fmla="*/ 346657 w 1616657"/>
              <a:gd name="connsiteY25" fmla="*/ 787400 h 2552700"/>
              <a:gd name="connsiteX26" fmla="*/ 308557 w 1616657"/>
              <a:gd name="connsiteY26" fmla="*/ 812800 h 2552700"/>
              <a:gd name="connsiteX27" fmla="*/ 283157 w 1616657"/>
              <a:gd name="connsiteY27" fmla="*/ 863600 h 2552700"/>
              <a:gd name="connsiteX28" fmla="*/ 245057 w 1616657"/>
              <a:gd name="connsiteY28" fmla="*/ 901700 h 2552700"/>
              <a:gd name="connsiteX29" fmla="*/ 206957 w 1616657"/>
              <a:gd name="connsiteY29" fmla="*/ 977900 h 2552700"/>
              <a:gd name="connsiteX30" fmla="*/ 181557 w 1616657"/>
              <a:gd name="connsiteY30" fmla="*/ 1016000 h 2552700"/>
              <a:gd name="connsiteX31" fmla="*/ 156157 w 1616657"/>
              <a:gd name="connsiteY31" fmla="*/ 1092200 h 2552700"/>
              <a:gd name="connsiteX32" fmla="*/ 105357 w 1616657"/>
              <a:gd name="connsiteY32" fmla="*/ 1168400 h 2552700"/>
              <a:gd name="connsiteX33" fmla="*/ 92657 w 1616657"/>
              <a:gd name="connsiteY33" fmla="*/ 1270000 h 2552700"/>
              <a:gd name="connsiteX34" fmla="*/ 67257 w 1616657"/>
              <a:gd name="connsiteY34" fmla="*/ 1384300 h 2552700"/>
              <a:gd name="connsiteX35" fmla="*/ 54557 w 1616657"/>
              <a:gd name="connsiteY35" fmla="*/ 1460500 h 2552700"/>
              <a:gd name="connsiteX36" fmla="*/ 29157 w 1616657"/>
              <a:gd name="connsiteY36" fmla="*/ 1587500 h 2552700"/>
              <a:gd name="connsiteX37" fmla="*/ 41857 w 1616657"/>
              <a:gd name="connsiteY37" fmla="*/ 2095500 h 2552700"/>
              <a:gd name="connsiteX38" fmla="*/ 79957 w 1616657"/>
              <a:gd name="connsiteY38" fmla="*/ 2171700 h 2552700"/>
              <a:gd name="connsiteX39" fmla="*/ 92657 w 1616657"/>
              <a:gd name="connsiteY39" fmla="*/ 2209800 h 2552700"/>
              <a:gd name="connsiteX40" fmla="*/ 130757 w 1616657"/>
              <a:gd name="connsiteY40" fmla="*/ 2247900 h 2552700"/>
              <a:gd name="connsiteX41" fmla="*/ 194257 w 1616657"/>
              <a:gd name="connsiteY41" fmla="*/ 2324100 h 2552700"/>
              <a:gd name="connsiteX42" fmla="*/ 283157 w 1616657"/>
              <a:gd name="connsiteY42" fmla="*/ 2413000 h 2552700"/>
              <a:gd name="connsiteX43" fmla="*/ 359357 w 1616657"/>
              <a:gd name="connsiteY43" fmla="*/ 2463800 h 2552700"/>
              <a:gd name="connsiteX44" fmla="*/ 435557 w 1616657"/>
              <a:gd name="connsiteY44" fmla="*/ 2514600 h 2552700"/>
              <a:gd name="connsiteX45" fmla="*/ 486357 w 1616657"/>
              <a:gd name="connsiteY45" fmla="*/ 2527300 h 2552700"/>
              <a:gd name="connsiteX46" fmla="*/ 524457 w 1616657"/>
              <a:gd name="connsiteY46" fmla="*/ 2540000 h 2552700"/>
              <a:gd name="connsiteX47" fmla="*/ 600657 w 1616657"/>
              <a:gd name="connsiteY47" fmla="*/ 2552700 h 2552700"/>
              <a:gd name="connsiteX48" fmla="*/ 803857 w 1616657"/>
              <a:gd name="connsiteY48" fmla="*/ 2540000 h 2552700"/>
              <a:gd name="connsiteX49" fmla="*/ 892757 w 1616657"/>
              <a:gd name="connsiteY49" fmla="*/ 2501900 h 2552700"/>
              <a:gd name="connsiteX50" fmla="*/ 930857 w 1616657"/>
              <a:gd name="connsiteY50" fmla="*/ 2489200 h 2552700"/>
              <a:gd name="connsiteX51" fmla="*/ 968957 w 1616657"/>
              <a:gd name="connsiteY51" fmla="*/ 2451100 h 2552700"/>
              <a:gd name="connsiteX52" fmla="*/ 1007057 w 1616657"/>
              <a:gd name="connsiteY52" fmla="*/ 2438400 h 2552700"/>
              <a:gd name="connsiteX53" fmla="*/ 1083257 w 1616657"/>
              <a:gd name="connsiteY53" fmla="*/ 2324100 h 2552700"/>
              <a:gd name="connsiteX54" fmla="*/ 1108657 w 1616657"/>
              <a:gd name="connsiteY54" fmla="*/ 2286000 h 2552700"/>
              <a:gd name="connsiteX55" fmla="*/ 1146757 w 1616657"/>
              <a:gd name="connsiteY55" fmla="*/ 2260600 h 2552700"/>
              <a:gd name="connsiteX56" fmla="*/ 1159457 w 1616657"/>
              <a:gd name="connsiteY56" fmla="*/ 2222500 h 2552700"/>
              <a:gd name="connsiteX57" fmla="*/ 1210257 w 1616657"/>
              <a:gd name="connsiteY57" fmla="*/ 2146300 h 2552700"/>
              <a:gd name="connsiteX58" fmla="*/ 1222957 w 1616657"/>
              <a:gd name="connsiteY58" fmla="*/ 2108200 h 2552700"/>
              <a:gd name="connsiteX59" fmla="*/ 1261057 w 1616657"/>
              <a:gd name="connsiteY59" fmla="*/ 2082800 h 2552700"/>
              <a:gd name="connsiteX60" fmla="*/ 1286457 w 1616657"/>
              <a:gd name="connsiteY60" fmla="*/ 2006600 h 2552700"/>
              <a:gd name="connsiteX61" fmla="*/ 1299157 w 1616657"/>
              <a:gd name="connsiteY61" fmla="*/ 1968500 h 2552700"/>
              <a:gd name="connsiteX62" fmla="*/ 1349957 w 1616657"/>
              <a:gd name="connsiteY62" fmla="*/ 1892300 h 2552700"/>
              <a:gd name="connsiteX63" fmla="*/ 1362657 w 1616657"/>
              <a:gd name="connsiteY63" fmla="*/ 1828800 h 2552700"/>
              <a:gd name="connsiteX64" fmla="*/ 1400757 w 1616657"/>
              <a:gd name="connsiteY64" fmla="*/ 1739900 h 2552700"/>
              <a:gd name="connsiteX65" fmla="*/ 1413457 w 1616657"/>
              <a:gd name="connsiteY65" fmla="*/ 1701800 h 2552700"/>
              <a:gd name="connsiteX66" fmla="*/ 1438857 w 1616657"/>
              <a:gd name="connsiteY66" fmla="*/ 1651000 h 2552700"/>
              <a:gd name="connsiteX67" fmla="*/ 1464257 w 1616657"/>
              <a:gd name="connsiteY67" fmla="*/ 1612900 h 2552700"/>
              <a:gd name="connsiteX68" fmla="*/ 1502357 w 1616657"/>
              <a:gd name="connsiteY68" fmla="*/ 1485900 h 2552700"/>
              <a:gd name="connsiteX69" fmla="*/ 1527757 w 1616657"/>
              <a:gd name="connsiteY69" fmla="*/ 1409700 h 2552700"/>
              <a:gd name="connsiteX70" fmla="*/ 1540457 w 1616657"/>
              <a:gd name="connsiteY70" fmla="*/ 1371600 h 2552700"/>
              <a:gd name="connsiteX71" fmla="*/ 1565857 w 1616657"/>
              <a:gd name="connsiteY71" fmla="*/ 1333500 h 2552700"/>
              <a:gd name="connsiteX72" fmla="*/ 1578557 w 1616657"/>
              <a:gd name="connsiteY72" fmla="*/ 1282700 h 2552700"/>
              <a:gd name="connsiteX73" fmla="*/ 1603957 w 1616657"/>
              <a:gd name="connsiteY73" fmla="*/ 977900 h 2552700"/>
              <a:gd name="connsiteX74" fmla="*/ 1616657 w 1616657"/>
              <a:gd name="connsiteY74" fmla="*/ 901700 h 2552700"/>
              <a:gd name="connsiteX75" fmla="*/ 1603957 w 1616657"/>
              <a:gd name="connsiteY75" fmla="*/ 673100 h 2552700"/>
              <a:gd name="connsiteX76" fmla="*/ 1591257 w 1616657"/>
              <a:gd name="connsiteY76" fmla="*/ 635000 h 2552700"/>
              <a:gd name="connsiteX77" fmla="*/ 1578557 w 1616657"/>
              <a:gd name="connsiteY77" fmla="*/ 571500 h 2552700"/>
              <a:gd name="connsiteX78" fmla="*/ 1553157 w 1616657"/>
              <a:gd name="connsiteY78" fmla="*/ 482600 h 2552700"/>
              <a:gd name="connsiteX79" fmla="*/ 1489657 w 1616657"/>
              <a:gd name="connsiteY79" fmla="*/ 393700 h 2552700"/>
              <a:gd name="connsiteX80" fmla="*/ 1476957 w 1616657"/>
              <a:gd name="connsiteY80" fmla="*/ 355600 h 2552700"/>
              <a:gd name="connsiteX81" fmla="*/ 1388057 w 1616657"/>
              <a:gd name="connsiteY81" fmla="*/ 228600 h 2552700"/>
              <a:gd name="connsiteX82" fmla="*/ 1349957 w 1616657"/>
              <a:gd name="connsiteY82" fmla="*/ 190500 h 2552700"/>
              <a:gd name="connsiteX83" fmla="*/ 1324557 w 1616657"/>
              <a:gd name="connsiteY83" fmla="*/ 152400 h 2552700"/>
              <a:gd name="connsiteX84" fmla="*/ 1210257 w 1616657"/>
              <a:gd name="connsiteY84" fmla="*/ 88900 h 2552700"/>
              <a:gd name="connsiteX85" fmla="*/ 1159457 w 1616657"/>
              <a:gd name="connsiteY85" fmla="*/ 76200 h 2552700"/>
              <a:gd name="connsiteX86" fmla="*/ 1083257 w 1616657"/>
              <a:gd name="connsiteY86" fmla="*/ 50800 h 2552700"/>
              <a:gd name="connsiteX87" fmla="*/ 1007057 w 1616657"/>
              <a:gd name="connsiteY87" fmla="*/ 25400 h 2552700"/>
              <a:gd name="connsiteX88" fmla="*/ 968957 w 1616657"/>
              <a:gd name="connsiteY88" fmla="*/ 12700 h 2552700"/>
              <a:gd name="connsiteX89" fmla="*/ 880057 w 1616657"/>
              <a:gd name="connsiteY89" fmla="*/ 0 h 2552700"/>
              <a:gd name="connsiteX90" fmla="*/ 422857 w 1616657"/>
              <a:gd name="connsiteY90" fmla="*/ 12700 h 2552700"/>
              <a:gd name="connsiteX91" fmla="*/ 384757 w 1616657"/>
              <a:gd name="connsiteY91" fmla="*/ 25400 h 2552700"/>
              <a:gd name="connsiteX92" fmla="*/ 308557 w 1616657"/>
              <a:gd name="connsiteY92" fmla="*/ 88900 h 2552700"/>
              <a:gd name="connsiteX93" fmla="*/ 245057 w 1616657"/>
              <a:gd name="connsiteY93" fmla="*/ 177800 h 2552700"/>
              <a:gd name="connsiteX94" fmla="*/ 219657 w 1616657"/>
              <a:gd name="connsiteY94" fmla="*/ 254000 h 2552700"/>
              <a:gd name="connsiteX95" fmla="*/ 168857 w 1616657"/>
              <a:gd name="connsiteY95" fmla="*/ 355600 h 2552700"/>
              <a:gd name="connsiteX96" fmla="*/ 143457 w 1616657"/>
              <a:gd name="connsiteY96" fmla="*/ 406400 h 2552700"/>
              <a:gd name="connsiteX97" fmla="*/ 105357 w 1616657"/>
              <a:gd name="connsiteY97" fmla="*/ 482600 h 2552700"/>
              <a:gd name="connsiteX98" fmla="*/ 92657 w 1616657"/>
              <a:gd name="connsiteY98" fmla="*/ 533400 h 2552700"/>
              <a:gd name="connsiteX99" fmla="*/ 79957 w 1616657"/>
              <a:gd name="connsiteY99" fmla="*/ 571500 h 2552700"/>
              <a:gd name="connsiteX100" fmla="*/ 54557 w 1616657"/>
              <a:gd name="connsiteY100" fmla="*/ 812800 h 2552700"/>
              <a:gd name="connsiteX101" fmla="*/ 41857 w 1616657"/>
              <a:gd name="connsiteY101" fmla="*/ 1244600 h 2552700"/>
              <a:gd name="connsiteX102" fmla="*/ 16457 w 1616657"/>
              <a:gd name="connsiteY102" fmla="*/ 1447800 h 2552700"/>
              <a:gd name="connsiteX103" fmla="*/ 16457 w 1616657"/>
              <a:gd name="connsiteY103" fmla="*/ 1905000 h 2552700"/>
              <a:gd name="connsiteX104" fmla="*/ 29157 w 1616657"/>
              <a:gd name="connsiteY104" fmla="*/ 1955800 h 2552700"/>
              <a:gd name="connsiteX105" fmla="*/ 41857 w 1616657"/>
              <a:gd name="connsiteY105" fmla="*/ 2019300 h 2552700"/>
              <a:gd name="connsiteX106" fmla="*/ 54557 w 1616657"/>
              <a:gd name="connsiteY106" fmla="*/ 205740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1616657" h="2552700">
                <a:moveTo>
                  <a:pt x="753057" y="977900"/>
                </a:moveTo>
                <a:cubicBezTo>
                  <a:pt x="731890" y="960967"/>
                  <a:pt x="715273" y="935672"/>
                  <a:pt x="689557" y="927100"/>
                </a:cubicBezTo>
                <a:cubicBezTo>
                  <a:pt x="651181" y="914308"/>
                  <a:pt x="620386" y="958171"/>
                  <a:pt x="600657" y="977900"/>
                </a:cubicBezTo>
                <a:cubicBezTo>
                  <a:pt x="561812" y="1094434"/>
                  <a:pt x="629421" y="915703"/>
                  <a:pt x="537157" y="1054100"/>
                </a:cubicBezTo>
                <a:cubicBezTo>
                  <a:pt x="522305" y="1076377"/>
                  <a:pt x="520224" y="1104900"/>
                  <a:pt x="511757" y="1130300"/>
                </a:cubicBezTo>
                <a:cubicBezTo>
                  <a:pt x="494230" y="1182880"/>
                  <a:pt x="506483" y="1157261"/>
                  <a:pt x="473657" y="1206500"/>
                </a:cubicBezTo>
                <a:cubicBezTo>
                  <a:pt x="477890" y="1291167"/>
                  <a:pt x="475393" y="1376440"/>
                  <a:pt x="486357" y="1460500"/>
                </a:cubicBezTo>
                <a:cubicBezTo>
                  <a:pt x="492761" y="1509595"/>
                  <a:pt x="556650" y="1513564"/>
                  <a:pt x="587957" y="1524000"/>
                </a:cubicBezTo>
                <a:lnTo>
                  <a:pt x="626057" y="1536700"/>
                </a:lnTo>
                <a:cubicBezTo>
                  <a:pt x="672624" y="1532467"/>
                  <a:pt x="720036" y="1533797"/>
                  <a:pt x="765757" y="1524000"/>
                </a:cubicBezTo>
                <a:cubicBezTo>
                  <a:pt x="808860" y="1514764"/>
                  <a:pt x="803087" y="1486670"/>
                  <a:pt x="829257" y="1460500"/>
                </a:cubicBezTo>
                <a:cubicBezTo>
                  <a:pt x="840050" y="1449707"/>
                  <a:pt x="854657" y="1443567"/>
                  <a:pt x="867357" y="1435100"/>
                </a:cubicBezTo>
                <a:cubicBezTo>
                  <a:pt x="910900" y="1304471"/>
                  <a:pt x="840747" y="1481062"/>
                  <a:pt x="918157" y="1384300"/>
                </a:cubicBezTo>
                <a:cubicBezTo>
                  <a:pt x="929061" y="1370670"/>
                  <a:pt x="925841" y="1350218"/>
                  <a:pt x="930857" y="1333500"/>
                </a:cubicBezTo>
                <a:cubicBezTo>
                  <a:pt x="938550" y="1307855"/>
                  <a:pt x="947790" y="1282700"/>
                  <a:pt x="956257" y="1257300"/>
                </a:cubicBezTo>
                <a:cubicBezTo>
                  <a:pt x="960490" y="1244600"/>
                  <a:pt x="965710" y="1232187"/>
                  <a:pt x="968957" y="1219200"/>
                </a:cubicBezTo>
                <a:cubicBezTo>
                  <a:pt x="987902" y="1143418"/>
                  <a:pt x="978788" y="1185617"/>
                  <a:pt x="994357" y="1092200"/>
                </a:cubicBezTo>
                <a:cubicBezTo>
                  <a:pt x="990314" y="1047732"/>
                  <a:pt x="990098" y="927062"/>
                  <a:pt x="956257" y="876300"/>
                </a:cubicBezTo>
                <a:cubicBezTo>
                  <a:pt x="939324" y="850900"/>
                  <a:pt x="930857" y="817033"/>
                  <a:pt x="905457" y="800100"/>
                </a:cubicBezTo>
                <a:cubicBezTo>
                  <a:pt x="892757" y="791633"/>
                  <a:pt x="879083" y="784471"/>
                  <a:pt x="867357" y="774700"/>
                </a:cubicBezTo>
                <a:cubicBezTo>
                  <a:pt x="825226" y="739591"/>
                  <a:pt x="838455" y="734849"/>
                  <a:pt x="791157" y="711200"/>
                </a:cubicBezTo>
                <a:cubicBezTo>
                  <a:pt x="755691" y="693467"/>
                  <a:pt x="696919" y="690480"/>
                  <a:pt x="664157" y="685800"/>
                </a:cubicBezTo>
                <a:cubicBezTo>
                  <a:pt x="609124" y="690033"/>
                  <a:pt x="553827" y="691654"/>
                  <a:pt x="499057" y="698500"/>
                </a:cubicBezTo>
                <a:cubicBezTo>
                  <a:pt x="456495" y="703820"/>
                  <a:pt x="460674" y="717692"/>
                  <a:pt x="422857" y="736600"/>
                </a:cubicBezTo>
                <a:cubicBezTo>
                  <a:pt x="410883" y="742587"/>
                  <a:pt x="397457" y="745067"/>
                  <a:pt x="384757" y="749300"/>
                </a:cubicBezTo>
                <a:cubicBezTo>
                  <a:pt x="372057" y="762000"/>
                  <a:pt x="360455" y="775902"/>
                  <a:pt x="346657" y="787400"/>
                </a:cubicBezTo>
                <a:cubicBezTo>
                  <a:pt x="334931" y="797171"/>
                  <a:pt x="318328" y="801074"/>
                  <a:pt x="308557" y="812800"/>
                </a:cubicBezTo>
                <a:cubicBezTo>
                  <a:pt x="296437" y="827344"/>
                  <a:pt x="294161" y="848194"/>
                  <a:pt x="283157" y="863600"/>
                </a:cubicBezTo>
                <a:cubicBezTo>
                  <a:pt x="272718" y="878215"/>
                  <a:pt x="256555" y="887902"/>
                  <a:pt x="245057" y="901700"/>
                </a:cubicBezTo>
                <a:cubicBezTo>
                  <a:pt x="199561" y="956295"/>
                  <a:pt x="235596" y="920622"/>
                  <a:pt x="206957" y="977900"/>
                </a:cubicBezTo>
                <a:cubicBezTo>
                  <a:pt x="200131" y="991552"/>
                  <a:pt x="187756" y="1002052"/>
                  <a:pt x="181557" y="1016000"/>
                </a:cubicBezTo>
                <a:cubicBezTo>
                  <a:pt x="170683" y="1040466"/>
                  <a:pt x="171009" y="1069923"/>
                  <a:pt x="156157" y="1092200"/>
                </a:cubicBezTo>
                <a:lnTo>
                  <a:pt x="105357" y="1168400"/>
                </a:lnTo>
                <a:cubicBezTo>
                  <a:pt x="101124" y="1202267"/>
                  <a:pt x="97847" y="1236267"/>
                  <a:pt x="92657" y="1270000"/>
                </a:cubicBezTo>
                <a:cubicBezTo>
                  <a:pt x="77870" y="1366116"/>
                  <a:pt x="84112" y="1300025"/>
                  <a:pt x="67257" y="1384300"/>
                </a:cubicBezTo>
                <a:cubicBezTo>
                  <a:pt x="62207" y="1409550"/>
                  <a:pt x="59302" y="1435191"/>
                  <a:pt x="54557" y="1460500"/>
                </a:cubicBezTo>
                <a:cubicBezTo>
                  <a:pt x="46601" y="1502932"/>
                  <a:pt x="29157" y="1587500"/>
                  <a:pt x="29157" y="1587500"/>
                </a:cubicBezTo>
                <a:cubicBezTo>
                  <a:pt x="33390" y="1756833"/>
                  <a:pt x="33987" y="1926297"/>
                  <a:pt x="41857" y="2095500"/>
                </a:cubicBezTo>
                <a:cubicBezTo>
                  <a:pt x="43494" y="2130696"/>
                  <a:pt x="65248" y="2142283"/>
                  <a:pt x="79957" y="2171700"/>
                </a:cubicBezTo>
                <a:cubicBezTo>
                  <a:pt x="85944" y="2183674"/>
                  <a:pt x="85231" y="2198661"/>
                  <a:pt x="92657" y="2209800"/>
                </a:cubicBezTo>
                <a:cubicBezTo>
                  <a:pt x="102620" y="2224744"/>
                  <a:pt x="119259" y="2234102"/>
                  <a:pt x="130757" y="2247900"/>
                </a:cubicBezTo>
                <a:cubicBezTo>
                  <a:pt x="219164" y="2353988"/>
                  <a:pt x="82947" y="2212790"/>
                  <a:pt x="194257" y="2324100"/>
                </a:cubicBezTo>
                <a:cubicBezTo>
                  <a:pt x="222994" y="2410311"/>
                  <a:pt x="181262" y="2311105"/>
                  <a:pt x="283157" y="2413000"/>
                </a:cubicBezTo>
                <a:cubicBezTo>
                  <a:pt x="367711" y="2497554"/>
                  <a:pt x="276649" y="2417851"/>
                  <a:pt x="359357" y="2463800"/>
                </a:cubicBezTo>
                <a:cubicBezTo>
                  <a:pt x="386042" y="2478625"/>
                  <a:pt x="405941" y="2507196"/>
                  <a:pt x="435557" y="2514600"/>
                </a:cubicBezTo>
                <a:cubicBezTo>
                  <a:pt x="452490" y="2518833"/>
                  <a:pt x="469574" y="2522505"/>
                  <a:pt x="486357" y="2527300"/>
                </a:cubicBezTo>
                <a:cubicBezTo>
                  <a:pt x="499229" y="2530978"/>
                  <a:pt x="511389" y="2537096"/>
                  <a:pt x="524457" y="2540000"/>
                </a:cubicBezTo>
                <a:cubicBezTo>
                  <a:pt x="549594" y="2545586"/>
                  <a:pt x="575257" y="2548467"/>
                  <a:pt x="600657" y="2552700"/>
                </a:cubicBezTo>
                <a:cubicBezTo>
                  <a:pt x="668390" y="2548467"/>
                  <a:pt x="736364" y="2547104"/>
                  <a:pt x="803857" y="2540000"/>
                </a:cubicBezTo>
                <a:cubicBezTo>
                  <a:pt x="830178" y="2537229"/>
                  <a:pt x="872042" y="2510778"/>
                  <a:pt x="892757" y="2501900"/>
                </a:cubicBezTo>
                <a:cubicBezTo>
                  <a:pt x="905062" y="2496627"/>
                  <a:pt x="918157" y="2493433"/>
                  <a:pt x="930857" y="2489200"/>
                </a:cubicBezTo>
                <a:cubicBezTo>
                  <a:pt x="943557" y="2476500"/>
                  <a:pt x="954013" y="2461063"/>
                  <a:pt x="968957" y="2451100"/>
                </a:cubicBezTo>
                <a:cubicBezTo>
                  <a:pt x="980096" y="2443674"/>
                  <a:pt x="997591" y="2447866"/>
                  <a:pt x="1007057" y="2438400"/>
                </a:cubicBezTo>
                <a:lnTo>
                  <a:pt x="1083257" y="2324100"/>
                </a:lnTo>
                <a:cubicBezTo>
                  <a:pt x="1091724" y="2311400"/>
                  <a:pt x="1095957" y="2294467"/>
                  <a:pt x="1108657" y="2286000"/>
                </a:cubicBezTo>
                <a:lnTo>
                  <a:pt x="1146757" y="2260600"/>
                </a:lnTo>
                <a:cubicBezTo>
                  <a:pt x="1150990" y="2247900"/>
                  <a:pt x="1152956" y="2234202"/>
                  <a:pt x="1159457" y="2222500"/>
                </a:cubicBezTo>
                <a:cubicBezTo>
                  <a:pt x="1174282" y="2195815"/>
                  <a:pt x="1200604" y="2175260"/>
                  <a:pt x="1210257" y="2146300"/>
                </a:cubicBezTo>
                <a:cubicBezTo>
                  <a:pt x="1214490" y="2133600"/>
                  <a:pt x="1214594" y="2118653"/>
                  <a:pt x="1222957" y="2108200"/>
                </a:cubicBezTo>
                <a:cubicBezTo>
                  <a:pt x="1232492" y="2096281"/>
                  <a:pt x="1248357" y="2091267"/>
                  <a:pt x="1261057" y="2082800"/>
                </a:cubicBezTo>
                <a:lnTo>
                  <a:pt x="1286457" y="2006600"/>
                </a:lnTo>
                <a:cubicBezTo>
                  <a:pt x="1290690" y="1993900"/>
                  <a:pt x="1291731" y="1979639"/>
                  <a:pt x="1299157" y="1968500"/>
                </a:cubicBezTo>
                <a:lnTo>
                  <a:pt x="1349957" y="1892300"/>
                </a:lnTo>
                <a:cubicBezTo>
                  <a:pt x="1354190" y="1871133"/>
                  <a:pt x="1357422" y="1849741"/>
                  <a:pt x="1362657" y="1828800"/>
                </a:cubicBezTo>
                <a:cubicBezTo>
                  <a:pt x="1374571" y="1781146"/>
                  <a:pt x="1378949" y="1790785"/>
                  <a:pt x="1400757" y="1739900"/>
                </a:cubicBezTo>
                <a:cubicBezTo>
                  <a:pt x="1406030" y="1727595"/>
                  <a:pt x="1408184" y="1714105"/>
                  <a:pt x="1413457" y="1701800"/>
                </a:cubicBezTo>
                <a:cubicBezTo>
                  <a:pt x="1420915" y="1684399"/>
                  <a:pt x="1429464" y="1667438"/>
                  <a:pt x="1438857" y="1651000"/>
                </a:cubicBezTo>
                <a:cubicBezTo>
                  <a:pt x="1446430" y="1637748"/>
                  <a:pt x="1458058" y="1626848"/>
                  <a:pt x="1464257" y="1612900"/>
                </a:cubicBezTo>
                <a:cubicBezTo>
                  <a:pt x="1491889" y="1550729"/>
                  <a:pt x="1485307" y="1542734"/>
                  <a:pt x="1502357" y="1485900"/>
                </a:cubicBezTo>
                <a:cubicBezTo>
                  <a:pt x="1510050" y="1460255"/>
                  <a:pt x="1519290" y="1435100"/>
                  <a:pt x="1527757" y="1409700"/>
                </a:cubicBezTo>
                <a:cubicBezTo>
                  <a:pt x="1531990" y="1397000"/>
                  <a:pt x="1533031" y="1382739"/>
                  <a:pt x="1540457" y="1371600"/>
                </a:cubicBezTo>
                <a:lnTo>
                  <a:pt x="1565857" y="1333500"/>
                </a:lnTo>
                <a:cubicBezTo>
                  <a:pt x="1570090" y="1316567"/>
                  <a:pt x="1576250" y="1300001"/>
                  <a:pt x="1578557" y="1282700"/>
                </a:cubicBezTo>
                <a:cubicBezTo>
                  <a:pt x="1589428" y="1201165"/>
                  <a:pt x="1595728" y="1056073"/>
                  <a:pt x="1603957" y="977900"/>
                </a:cubicBezTo>
                <a:cubicBezTo>
                  <a:pt x="1606653" y="952291"/>
                  <a:pt x="1612424" y="927100"/>
                  <a:pt x="1616657" y="901700"/>
                </a:cubicBezTo>
                <a:cubicBezTo>
                  <a:pt x="1612424" y="825500"/>
                  <a:pt x="1611193" y="749074"/>
                  <a:pt x="1603957" y="673100"/>
                </a:cubicBezTo>
                <a:cubicBezTo>
                  <a:pt x="1602688" y="659773"/>
                  <a:pt x="1594504" y="647987"/>
                  <a:pt x="1591257" y="635000"/>
                </a:cubicBezTo>
                <a:cubicBezTo>
                  <a:pt x="1586022" y="614059"/>
                  <a:pt x="1583240" y="592572"/>
                  <a:pt x="1578557" y="571500"/>
                </a:cubicBezTo>
                <a:cubicBezTo>
                  <a:pt x="1576308" y="561377"/>
                  <a:pt x="1560871" y="496100"/>
                  <a:pt x="1553157" y="482600"/>
                </a:cubicBezTo>
                <a:cubicBezTo>
                  <a:pt x="1530146" y="442331"/>
                  <a:pt x="1509313" y="433012"/>
                  <a:pt x="1489657" y="393700"/>
                </a:cubicBezTo>
                <a:cubicBezTo>
                  <a:pt x="1483670" y="381726"/>
                  <a:pt x="1483458" y="367302"/>
                  <a:pt x="1476957" y="355600"/>
                </a:cubicBezTo>
                <a:cubicBezTo>
                  <a:pt x="1465452" y="334892"/>
                  <a:pt x="1409086" y="253134"/>
                  <a:pt x="1388057" y="228600"/>
                </a:cubicBezTo>
                <a:cubicBezTo>
                  <a:pt x="1376368" y="214963"/>
                  <a:pt x="1361455" y="204298"/>
                  <a:pt x="1349957" y="190500"/>
                </a:cubicBezTo>
                <a:cubicBezTo>
                  <a:pt x="1340186" y="178774"/>
                  <a:pt x="1336044" y="162451"/>
                  <a:pt x="1324557" y="152400"/>
                </a:cubicBezTo>
                <a:cubicBezTo>
                  <a:pt x="1280453" y="113809"/>
                  <a:pt x="1258358" y="102643"/>
                  <a:pt x="1210257" y="88900"/>
                </a:cubicBezTo>
                <a:cubicBezTo>
                  <a:pt x="1193474" y="84105"/>
                  <a:pt x="1176175" y="81216"/>
                  <a:pt x="1159457" y="76200"/>
                </a:cubicBezTo>
                <a:cubicBezTo>
                  <a:pt x="1133812" y="68507"/>
                  <a:pt x="1108657" y="59267"/>
                  <a:pt x="1083257" y="50800"/>
                </a:cubicBezTo>
                <a:lnTo>
                  <a:pt x="1007057" y="25400"/>
                </a:lnTo>
                <a:cubicBezTo>
                  <a:pt x="994357" y="21167"/>
                  <a:pt x="982209" y="14593"/>
                  <a:pt x="968957" y="12700"/>
                </a:cubicBezTo>
                <a:lnTo>
                  <a:pt x="880057" y="0"/>
                </a:lnTo>
                <a:cubicBezTo>
                  <a:pt x="727657" y="4233"/>
                  <a:pt x="575116" y="4892"/>
                  <a:pt x="422857" y="12700"/>
                </a:cubicBezTo>
                <a:cubicBezTo>
                  <a:pt x="409488" y="13386"/>
                  <a:pt x="396731" y="19413"/>
                  <a:pt x="384757" y="25400"/>
                </a:cubicBezTo>
                <a:cubicBezTo>
                  <a:pt x="355362" y="40098"/>
                  <a:pt x="329623" y="64324"/>
                  <a:pt x="308557" y="88900"/>
                </a:cubicBezTo>
                <a:cubicBezTo>
                  <a:pt x="304227" y="93952"/>
                  <a:pt x="251242" y="163883"/>
                  <a:pt x="245057" y="177800"/>
                </a:cubicBezTo>
                <a:cubicBezTo>
                  <a:pt x="234183" y="202266"/>
                  <a:pt x="231631" y="230053"/>
                  <a:pt x="219657" y="254000"/>
                </a:cubicBezTo>
                <a:lnTo>
                  <a:pt x="168857" y="355600"/>
                </a:lnTo>
                <a:cubicBezTo>
                  <a:pt x="160390" y="372533"/>
                  <a:pt x="149444" y="388439"/>
                  <a:pt x="143457" y="406400"/>
                </a:cubicBezTo>
                <a:cubicBezTo>
                  <a:pt x="125930" y="458980"/>
                  <a:pt x="138183" y="433361"/>
                  <a:pt x="105357" y="482600"/>
                </a:cubicBezTo>
                <a:cubicBezTo>
                  <a:pt x="101124" y="499533"/>
                  <a:pt x="97452" y="516617"/>
                  <a:pt x="92657" y="533400"/>
                </a:cubicBezTo>
                <a:cubicBezTo>
                  <a:pt x="88979" y="546272"/>
                  <a:pt x="81766" y="558236"/>
                  <a:pt x="79957" y="571500"/>
                </a:cubicBezTo>
                <a:cubicBezTo>
                  <a:pt x="69029" y="651636"/>
                  <a:pt x="54557" y="812800"/>
                  <a:pt x="54557" y="812800"/>
                </a:cubicBezTo>
                <a:cubicBezTo>
                  <a:pt x="50324" y="956733"/>
                  <a:pt x="47979" y="1100735"/>
                  <a:pt x="41857" y="1244600"/>
                </a:cubicBezTo>
                <a:cubicBezTo>
                  <a:pt x="35161" y="1401955"/>
                  <a:pt x="44906" y="1362452"/>
                  <a:pt x="16457" y="1447800"/>
                </a:cubicBezTo>
                <a:cubicBezTo>
                  <a:pt x="-6653" y="1655789"/>
                  <a:pt x="-4289" y="1583437"/>
                  <a:pt x="16457" y="1905000"/>
                </a:cubicBezTo>
                <a:cubicBezTo>
                  <a:pt x="17581" y="1922418"/>
                  <a:pt x="25371" y="1938761"/>
                  <a:pt x="29157" y="1955800"/>
                </a:cubicBezTo>
                <a:cubicBezTo>
                  <a:pt x="33840" y="1976872"/>
                  <a:pt x="36622" y="1998359"/>
                  <a:pt x="41857" y="2019300"/>
                </a:cubicBezTo>
                <a:cubicBezTo>
                  <a:pt x="45104" y="2032287"/>
                  <a:pt x="54557" y="2057400"/>
                  <a:pt x="54557" y="2057400"/>
                </a:cubicBezTo>
              </a:path>
            </a:pathLst>
          </a:custGeom>
          <a:ln>
            <a:solidFill>
              <a:srgbClr val="008000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041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47" name="Group 3"/>
          <p:cNvGrpSpPr>
            <a:grpSpLocks/>
          </p:cNvGrpSpPr>
          <p:nvPr/>
        </p:nvGrpSpPr>
        <p:grpSpPr bwMode="auto">
          <a:xfrm>
            <a:off x="385528" y="2362200"/>
            <a:ext cx="6700629" cy="4124325"/>
            <a:chOff x="974" y="1488"/>
            <a:chExt cx="2960" cy="2142"/>
          </a:xfrm>
        </p:grpSpPr>
        <p:sp>
          <p:nvSpPr>
            <p:cNvPr id="236548" name="Line 4"/>
            <p:cNvSpPr>
              <a:spLocks noChangeShapeType="1"/>
            </p:cNvSpPr>
            <p:nvPr/>
          </p:nvSpPr>
          <p:spPr bwMode="auto">
            <a:xfrm>
              <a:off x="1632" y="1488"/>
              <a:ext cx="0" cy="17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36549" name="Line 5"/>
            <p:cNvSpPr>
              <a:spLocks noChangeShapeType="1"/>
            </p:cNvSpPr>
            <p:nvPr/>
          </p:nvSpPr>
          <p:spPr bwMode="auto">
            <a:xfrm>
              <a:off x="1632" y="3264"/>
              <a:ext cx="2302" cy="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36550" name="Text Box 6"/>
            <p:cNvSpPr txBox="1">
              <a:spLocks noChangeArrowheads="1"/>
            </p:cNvSpPr>
            <p:nvPr/>
          </p:nvSpPr>
          <p:spPr bwMode="auto">
            <a:xfrm>
              <a:off x="2294" y="3218"/>
              <a:ext cx="2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0"/>
                </a:spcBef>
              </a:pPr>
              <a:r>
                <a:rPr lang="en-US" sz="4000" dirty="0">
                  <a:latin typeface="Avenir Book"/>
                  <a:cs typeface="Avenir Book"/>
                </a:rPr>
                <a:t>N</a:t>
              </a:r>
              <a:endParaRPr lang="en-US" sz="4000" baseline="-16000" dirty="0">
                <a:latin typeface="Avenir Book"/>
                <a:cs typeface="Avenir Book"/>
              </a:endParaRPr>
            </a:p>
          </p:txBody>
        </p:sp>
        <p:sp>
          <p:nvSpPr>
            <p:cNvPr id="236551" name="Text Box 7"/>
            <p:cNvSpPr txBox="1">
              <a:spLocks noChangeArrowheads="1"/>
            </p:cNvSpPr>
            <p:nvPr/>
          </p:nvSpPr>
          <p:spPr bwMode="auto">
            <a:xfrm rot="16200000">
              <a:off x="1023" y="2274"/>
              <a:ext cx="249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0"/>
                </a:spcBef>
              </a:pPr>
              <a:r>
                <a:rPr lang="en-US" sz="4000" dirty="0">
                  <a:latin typeface="Avenir Book"/>
                  <a:cs typeface="Avenir Book"/>
                </a:rPr>
                <a:t>P</a:t>
              </a:r>
              <a:endParaRPr lang="en-US" sz="4000" baseline="-16000" dirty="0">
                <a:latin typeface="Avenir Book"/>
                <a:cs typeface="Avenir Book"/>
              </a:endParaRPr>
            </a:p>
          </p:txBody>
        </p:sp>
      </p:grp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6019800" y="4891087"/>
            <a:ext cx="25146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Avenir Book"/>
              </a:rPr>
              <a:t>dN</a:t>
            </a:r>
            <a:r>
              <a:rPr lang="en-US" dirty="0">
                <a:solidFill>
                  <a:schemeClr val="accent2"/>
                </a:solidFill>
                <a:latin typeface="Avenir Book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Avenir Book"/>
              </a:rPr>
              <a:t>Ndt</a:t>
            </a:r>
            <a:r>
              <a:rPr lang="en-US" dirty="0">
                <a:solidFill>
                  <a:schemeClr val="accent2"/>
                </a:solidFill>
                <a:latin typeface="Avenir Book"/>
              </a:rPr>
              <a:t>=0</a:t>
            </a:r>
          </a:p>
        </p:txBody>
      </p:sp>
      <p:sp>
        <p:nvSpPr>
          <p:cNvPr id="236555" name="Line 11"/>
          <p:cNvSpPr>
            <a:spLocks noChangeShapeType="1"/>
          </p:cNvSpPr>
          <p:nvPr/>
        </p:nvSpPr>
        <p:spPr bwMode="auto">
          <a:xfrm flipH="1">
            <a:off x="2438400" y="2273300"/>
            <a:ext cx="0" cy="3505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2438400" y="1752600"/>
            <a:ext cx="25146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  <a:latin typeface="Avenir Book"/>
              </a:rPr>
              <a:t>dP</a:t>
            </a:r>
            <a:r>
              <a:rPr lang="en-US" dirty="0">
                <a:solidFill>
                  <a:srgbClr val="FF0000"/>
                </a:solidFill>
                <a:latin typeface="Avenir Book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Avenir Book"/>
              </a:rPr>
              <a:t>Pdt</a:t>
            </a:r>
            <a:r>
              <a:rPr lang="en-US" dirty="0">
                <a:solidFill>
                  <a:srgbClr val="FF0000"/>
                </a:solidFill>
                <a:latin typeface="Avenir Book"/>
              </a:rPr>
              <a:t>=0</a:t>
            </a:r>
          </a:p>
        </p:txBody>
      </p:sp>
      <p:sp>
        <p:nvSpPr>
          <p:cNvPr id="236562" name="Freeform 18"/>
          <p:cNvSpPr>
            <a:spLocks/>
          </p:cNvSpPr>
          <p:nvPr/>
        </p:nvSpPr>
        <p:spPr bwMode="auto">
          <a:xfrm>
            <a:off x="1866900" y="3797300"/>
            <a:ext cx="4800600" cy="19939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3000" y="1027093"/>
            <a:ext cx="396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Reduce predators attack rate</a:t>
            </a:r>
          </a:p>
          <a:p>
            <a:r>
              <a:rPr lang="en-US" dirty="0">
                <a:solidFill>
                  <a:srgbClr val="FF0000"/>
                </a:solidFill>
                <a:latin typeface="Avenir Book"/>
                <a:cs typeface="Avenir Book"/>
              </a:rPr>
              <a:t>(add cellulose to medium):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3276600" y="2286000"/>
            <a:ext cx="0" cy="3505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2514600" y="3124200"/>
            <a:ext cx="685800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9103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47" name="Group 3"/>
          <p:cNvGrpSpPr>
            <a:grpSpLocks/>
          </p:cNvGrpSpPr>
          <p:nvPr/>
        </p:nvGrpSpPr>
        <p:grpSpPr bwMode="auto">
          <a:xfrm>
            <a:off x="385528" y="2362200"/>
            <a:ext cx="6700629" cy="4124325"/>
            <a:chOff x="974" y="1488"/>
            <a:chExt cx="2960" cy="2142"/>
          </a:xfrm>
        </p:grpSpPr>
        <p:sp>
          <p:nvSpPr>
            <p:cNvPr id="236548" name="Line 4"/>
            <p:cNvSpPr>
              <a:spLocks noChangeShapeType="1"/>
            </p:cNvSpPr>
            <p:nvPr/>
          </p:nvSpPr>
          <p:spPr bwMode="auto">
            <a:xfrm>
              <a:off x="1632" y="1488"/>
              <a:ext cx="0" cy="177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36549" name="Line 5"/>
            <p:cNvSpPr>
              <a:spLocks noChangeShapeType="1"/>
            </p:cNvSpPr>
            <p:nvPr/>
          </p:nvSpPr>
          <p:spPr bwMode="auto">
            <a:xfrm>
              <a:off x="1632" y="3264"/>
              <a:ext cx="2302" cy="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 dirty="0">
                <a:latin typeface="Avenir Book"/>
              </a:endParaRPr>
            </a:p>
          </p:txBody>
        </p:sp>
        <p:sp>
          <p:nvSpPr>
            <p:cNvPr id="236550" name="Text Box 6"/>
            <p:cNvSpPr txBox="1">
              <a:spLocks noChangeArrowheads="1"/>
            </p:cNvSpPr>
            <p:nvPr/>
          </p:nvSpPr>
          <p:spPr bwMode="auto">
            <a:xfrm>
              <a:off x="2294" y="3218"/>
              <a:ext cx="26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0"/>
                </a:spcBef>
              </a:pPr>
              <a:r>
                <a:rPr lang="en-US" sz="4000" dirty="0">
                  <a:latin typeface="Avenir Book"/>
                  <a:cs typeface="Avenir Book"/>
                </a:rPr>
                <a:t>N</a:t>
              </a:r>
              <a:endParaRPr lang="en-US" sz="4000" baseline="-16000" dirty="0">
                <a:latin typeface="Avenir Book"/>
                <a:cs typeface="Avenir Book"/>
              </a:endParaRPr>
            </a:p>
          </p:txBody>
        </p:sp>
        <p:sp>
          <p:nvSpPr>
            <p:cNvPr id="236551" name="Text Box 7"/>
            <p:cNvSpPr txBox="1">
              <a:spLocks noChangeArrowheads="1"/>
            </p:cNvSpPr>
            <p:nvPr/>
          </p:nvSpPr>
          <p:spPr bwMode="auto">
            <a:xfrm rot="16200000">
              <a:off x="1023" y="2274"/>
              <a:ext cx="249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15000"/>
                </a:lnSpc>
                <a:spcBef>
                  <a:spcPct val="0"/>
                </a:spcBef>
              </a:pPr>
              <a:r>
                <a:rPr lang="en-US" sz="4000" dirty="0">
                  <a:latin typeface="Avenir Book"/>
                  <a:cs typeface="Avenir Book"/>
                </a:rPr>
                <a:t>P</a:t>
              </a:r>
              <a:endParaRPr lang="en-US" sz="4000" baseline="-16000" dirty="0">
                <a:latin typeface="Avenir Book"/>
                <a:cs typeface="Avenir Book"/>
              </a:endParaRPr>
            </a:p>
          </p:txBody>
        </p:sp>
      </p:grp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6019800" y="4891087"/>
            <a:ext cx="25146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Avenir Book"/>
              </a:rPr>
              <a:t>dN</a:t>
            </a:r>
            <a:r>
              <a:rPr lang="en-US" dirty="0">
                <a:solidFill>
                  <a:schemeClr val="accent2"/>
                </a:solidFill>
                <a:latin typeface="Avenir Book"/>
              </a:rPr>
              <a:t>/</a:t>
            </a:r>
            <a:r>
              <a:rPr lang="en-US" dirty="0" err="1">
                <a:solidFill>
                  <a:schemeClr val="accent2"/>
                </a:solidFill>
                <a:latin typeface="Avenir Book"/>
              </a:rPr>
              <a:t>Ndt</a:t>
            </a:r>
            <a:r>
              <a:rPr lang="en-US" dirty="0">
                <a:solidFill>
                  <a:schemeClr val="accent2"/>
                </a:solidFill>
                <a:latin typeface="Avenir Book"/>
              </a:rPr>
              <a:t>=0</a:t>
            </a:r>
          </a:p>
        </p:txBody>
      </p:sp>
      <p:sp>
        <p:nvSpPr>
          <p:cNvPr id="236555" name="Line 11"/>
          <p:cNvSpPr>
            <a:spLocks noChangeShapeType="1"/>
          </p:cNvSpPr>
          <p:nvPr/>
        </p:nvSpPr>
        <p:spPr bwMode="auto">
          <a:xfrm flipH="1">
            <a:off x="2438400" y="2273300"/>
            <a:ext cx="0" cy="3505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2438400" y="1676400"/>
            <a:ext cx="2514600" cy="5191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 err="1">
                <a:solidFill>
                  <a:srgbClr val="FF0000"/>
                </a:solidFill>
                <a:latin typeface="Avenir Book"/>
              </a:rPr>
              <a:t>dP</a:t>
            </a:r>
            <a:r>
              <a:rPr lang="en-US" dirty="0">
                <a:solidFill>
                  <a:srgbClr val="FF0000"/>
                </a:solidFill>
                <a:latin typeface="Avenir Book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Avenir Book"/>
              </a:rPr>
              <a:t>Pdt</a:t>
            </a:r>
            <a:r>
              <a:rPr lang="en-US" dirty="0">
                <a:solidFill>
                  <a:srgbClr val="FF0000"/>
                </a:solidFill>
                <a:latin typeface="Avenir Book"/>
              </a:rPr>
              <a:t>=0</a:t>
            </a:r>
          </a:p>
        </p:txBody>
      </p:sp>
      <p:sp>
        <p:nvSpPr>
          <p:cNvPr id="236562" name="Freeform 18"/>
          <p:cNvSpPr>
            <a:spLocks/>
          </p:cNvSpPr>
          <p:nvPr/>
        </p:nvSpPr>
        <p:spPr bwMode="auto">
          <a:xfrm>
            <a:off x="1905000" y="3797300"/>
            <a:ext cx="4800599" cy="1993900"/>
          </a:xfrm>
          <a:custGeom>
            <a:avLst/>
            <a:gdLst/>
            <a:ahLst/>
            <a:cxnLst>
              <a:cxn ang="0">
                <a:pos x="0" y="776"/>
              </a:cxn>
              <a:cxn ang="0">
                <a:pos x="192" y="536"/>
              </a:cxn>
              <a:cxn ang="0">
                <a:pos x="624" y="152"/>
              </a:cxn>
              <a:cxn ang="0">
                <a:pos x="1248" y="8"/>
              </a:cxn>
              <a:cxn ang="0">
                <a:pos x="1728" y="104"/>
              </a:cxn>
              <a:cxn ang="0">
                <a:pos x="2352" y="536"/>
              </a:cxn>
              <a:cxn ang="0">
                <a:pos x="2640" y="776"/>
              </a:cxn>
              <a:cxn ang="0">
                <a:pos x="2976" y="1160"/>
              </a:cxn>
              <a:cxn ang="0">
                <a:pos x="3024" y="1256"/>
              </a:cxn>
            </a:cxnLst>
            <a:rect l="0" t="0" r="r" b="b"/>
            <a:pathLst>
              <a:path w="3040" h="1256">
                <a:moveTo>
                  <a:pt x="0" y="776"/>
                </a:moveTo>
                <a:cubicBezTo>
                  <a:pt x="44" y="708"/>
                  <a:pt x="88" y="640"/>
                  <a:pt x="192" y="536"/>
                </a:cubicBezTo>
                <a:cubicBezTo>
                  <a:pt x="296" y="432"/>
                  <a:pt x="448" y="240"/>
                  <a:pt x="624" y="152"/>
                </a:cubicBezTo>
                <a:cubicBezTo>
                  <a:pt x="800" y="64"/>
                  <a:pt x="1064" y="16"/>
                  <a:pt x="1248" y="8"/>
                </a:cubicBezTo>
                <a:cubicBezTo>
                  <a:pt x="1432" y="0"/>
                  <a:pt x="1544" y="16"/>
                  <a:pt x="1728" y="104"/>
                </a:cubicBezTo>
                <a:cubicBezTo>
                  <a:pt x="1912" y="192"/>
                  <a:pt x="2200" y="424"/>
                  <a:pt x="2352" y="536"/>
                </a:cubicBezTo>
                <a:cubicBezTo>
                  <a:pt x="2504" y="648"/>
                  <a:pt x="2536" y="672"/>
                  <a:pt x="2640" y="776"/>
                </a:cubicBezTo>
                <a:cubicBezTo>
                  <a:pt x="2744" y="880"/>
                  <a:pt x="2912" y="1080"/>
                  <a:pt x="2976" y="1160"/>
                </a:cubicBezTo>
                <a:cubicBezTo>
                  <a:pt x="3040" y="1240"/>
                  <a:pt x="3032" y="1248"/>
                  <a:pt x="3024" y="1256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8200" y="1027093"/>
            <a:ext cx="4191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  <a:t>Reduce prey's K </a:t>
            </a:r>
          </a:p>
          <a:p>
            <a:r>
              <a:rPr lang="en-US" dirty="0">
                <a:solidFill>
                  <a:srgbClr val="0000FF"/>
                </a:solidFill>
                <a:latin typeface="Avenir Book"/>
                <a:cs typeface="Avenir Book"/>
              </a:rPr>
              <a:t>(reduce food in medium):</a:t>
            </a:r>
          </a:p>
        </p:txBody>
      </p:sp>
      <p:sp>
        <p:nvSpPr>
          <p:cNvPr id="14" name="Freeform 18"/>
          <p:cNvSpPr>
            <a:spLocks/>
          </p:cNvSpPr>
          <p:nvPr/>
        </p:nvSpPr>
        <p:spPr bwMode="auto">
          <a:xfrm>
            <a:off x="1905000" y="4312394"/>
            <a:ext cx="3467180" cy="1478806"/>
          </a:xfrm>
          <a:custGeom>
            <a:avLst/>
            <a:gdLst>
              <a:gd name="connsiteX0" fmla="*/ 0 w 9964"/>
              <a:gd name="connsiteY0" fmla="*/ 6129 h 9951"/>
              <a:gd name="connsiteX1" fmla="*/ 632 w 9964"/>
              <a:gd name="connsiteY1" fmla="*/ 3430 h 9951"/>
              <a:gd name="connsiteX2" fmla="*/ 2053 w 9964"/>
              <a:gd name="connsiteY2" fmla="*/ 1161 h 9951"/>
              <a:gd name="connsiteX3" fmla="*/ 4105 w 9964"/>
              <a:gd name="connsiteY3" fmla="*/ 15 h 9951"/>
              <a:gd name="connsiteX4" fmla="*/ 5684 w 9964"/>
              <a:gd name="connsiteY4" fmla="*/ 779 h 9951"/>
              <a:gd name="connsiteX5" fmla="*/ 7737 w 9964"/>
              <a:gd name="connsiteY5" fmla="*/ 4219 h 9951"/>
              <a:gd name="connsiteX6" fmla="*/ 8684 w 9964"/>
              <a:gd name="connsiteY6" fmla="*/ 6129 h 9951"/>
              <a:gd name="connsiteX7" fmla="*/ 9789 w 9964"/>
              <a:gd name="connsiteY7" fmla="*/ 9187 h 9951"/>
              <a:gd name="connsiteX8" fmla="*/ 9947 w 9964"/>
              <a:gd name="connsiteY8" fmla="*/ 9951 h 9951"/>
              <a:gd name="connsiteX0" fmla="*/ 0 w 10000"/>
              <a:gd name="connsiteY0" fmla="*/ 5189 h 10000"/>
              <a:gd name="connsiteX1" fmla="*/ 634 w 10000"/>
              <a:gd name="connsiteY1" fmla="*/ 3447 h 10000"/>
              <a:gd name="connsiteX2" fmla="*/ 2060 w 10000"/>
              <a:gd name="connsiteY2" fmla="*/ 1167 h 10000"/>
              <a:gd name="connsiteX3" fmla="*/ 4120 w 10000"/>
              <a:gd name="connsiteY3" fmla="*/ 15 h 10000"/>
              <a:gd name="connsiteX4" fmla="*/ 5705 w 10000"/>
              <a:gd name="connsiteY4" fmla="*/ 783 h 10000"/>
              <a:gd name="connsiteX5" fmla="*/ 7765 w 10000"/>
              <a:gd name="connsiteY5" fmla="*/ 4240 h 10000"/>
              <a:gd name="connsiteX6" fmla="*/ 8715 w 10000"/>
              <a:gd name="connsiteY6" fmla="*/ 6159 h 10000"/>
              <a:gd name="connsiteX7" fmla="*/ 9824 w 10000"/>
              <a:gd name="connsiteY7" fmla="*/ 9232 h 10000"/>
              <a:gd name="connsiteX8" fmla="*/ 9983 w 10000"/>
              <a:gd name="connsiteY8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0" h="10000">
                <a:moveTo>
                  <a:pt x="0" y="5189"/>
                </a:moveTo>
                <a:cubicBezTo>
                  <a:pt x="146" y="4646"/>
                  <a:pt x="291" y="4117"/>
                  <a:pt x="634" y="3447"/>
                </a:cubicBezTo>
                <a:cubicBezTo>
                  <a:pt x="977" y="2777"/>
                  <a:pt x="1479" y="1739"/>
                  <a:pt x="2060" y="1167"/>
                </a:cubicBezTo>
                <a:cubicBezTo>
                  <a:pt x="2642" y="595"/>
                  <a:pt x="3513" y="78"/>
                  <a:pt x="4120" y="15"/>
                </a:cubicBezTo>
                <a:cubicBezTo>
                  <a:pt x="4728" y="-49"/>
                  <a:pt x="5097" y="78"/>
                  <a:pt x="5705" y="783"/>
                </a:cubicBezTo>
                <a:cubicBezTo>
                  <a:pt x="6312" y="1487"/>
                  <a:pt x="7263" y="3343"/>
                  <a:pt x="7765" y="4240"/>
                </a:cubicBezTo>
                <a:cubicBezTo>
                  <a:pt x="8267" y="5135"/>
                  <a:pt x="8372" y="5327"/>
                  <a:pt x="8715" y="6159"/>
                </a:cubicBezTo>
                <a:cubicBezTo>
                  <a:pt x="9059" y="6991"/>
                  <a:pt x="9614" y="8592"/>
                  <a:pt x="9824" y="9232"/>
                </a:cubicBezTo>
                <a:cubicBezTo>
                  <a:pt x="10036" y="9872"/>
                  <a:pt x="10010" y="9936"/>
                  <a:pt x="9983" y="1000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endParaRPr lang="en-US" dirty="0">
              <a:latin typeface="Avenir Book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3733800" y="2286000"/>
            <a:ext cx="0" cy="3505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>
              <a:latin typeface="Avenir Book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514600" y="3124200"/>
            <a:ext cx="685800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5638800" y="5638800"/>
            <a:ext cx="685800" cy="0"/>
          </a:xfrm>
          <a:prstGeom prst="straightConnector1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9103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082"/>
            <a:ext cx="9144000" cy="48827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14600" y="24485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venir Book"/>
                <a:cs typeface="Avenir Book"/>
              </a:rPr>
              <a:t>Paramecium</a:t>
            </a:r>
            <a:r>
              <a:rPr lang="en-US" sz="1400" dirty="0">
                <a:latin typeface="Avenir Book"/>
                <a:cs typeface="Avenir Book"/>
              </a:rPr>
              <a:t>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0" y="304800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/>
                <a:cs typeface="Avenir Book"/>
              </a:rPr>
              <a:t>Increased persistence (stability)!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0"/>
            <a:ext cx="2743200" cy="584776"/>
          </a:xfrm>
          <a:prstGeom prst="rect">
            <a:avLst/>
          </a:prstGeom>
          <a:noFill/>
          <a:ln w="63500">
            <a:noFill/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3964AA"/>
                </a:solidFill>
                <a:latin typeface="Avenir Book"/>
                <a:cs typeface="Avenir Book"/>
              </a:rPr>
              <a:t>Results: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62400" y="6550223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>
                <a:latin typeface="Avenir Book"/>
                <a:cs typeface="Avenir Book"/>
              </a:rPr>
              <a:t>See Harrison (1995, Ecology) for data-model comparison</a:t>
            </a:r>
            <a:endParaRPr lang="en-US" sz="1400" dirty="0"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612954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0000FF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008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square" rtlCol="0">
        <a:spAutoFit/>
      </a:bodyPr>
      <a:lstStyle>
        <a:defPPr marL="514350" indent="-514350" algn="l">
          <a:buFont typeface="+mj-lt"/>
          <a:buAutoNum type="arabicParenR"/>
          <a:defRPr dirty="0" smtClean="0">
            <a:latin typeface="Avenir" panose="02000503020000020003" pitchFamily="2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4611</TotalTime>
  <Words>749</Words>
  <Application>Microsoft Macintosh PowerPoint</Application>
  <PresentationFormat>On-screen Show (4:3)</PresentationFormat>
  <Paragraphs>204</Paragraphs>
  <Slides>43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Avenir</vt:lpstr>
      <vt:lpstr>Avenir Book</vt:lpstr>
      <vt:lpstr>Comic Sans MS</vt:lpstr>
      <vt:lpstr>Times New Roman</vt:lpstr>
      <vt:lpstr>Default Design</vt:lpstr>
      <vt:lpstr>Ecology 8310 Population (and Community) Ecology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University of Georgia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Osenberg</dc:creator>
  <cp:keywords/>
  <dc:description/>
  <cp:lastModifiedBy>Craig W Osenberg</cp:lastModifiedBy>
  <cp:revision>149</cp:revision>
  <dcterms:created xsi:type="dcterms:W3CDTF">2004-02-10T17:04:18Z</dcterms:created>
  <dcterms:modified xsi:type="dcterms:W3CDTF">2021-10-06T21:25:54Z</dcterms:modified>
  <cp:category/>
</cp:coreProperties>
</file>