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340" r:id="rId2"/>
    <p:sldId id="354" r:id="rId3"/>
    <p:sldId id="353" r:id="rId4"/>
    <p:sldId id="379" r:id="rId5"/>
    <p:sldId id="425" r:id="rId6"/>
    <p:sldId id="359" r:id="rId7"/>
    <p:sldId id="380" r:id="rId8"/>
    <p:sldId id="381" r:id="rId9"/>
    <p:sldId id="385" r:id="rId10"/>
    <p:sldId id="383" r:id="rId11"/>
    <p:sldId id="404" r:id="rId12"/>
    <p:sldId id="384" r:id="rId13"/>
    <p:sldId id="405" r:id="rId14"/>
    <p:sldId id="387" r:id="rId15"/>
    <p:sldId id="382" r:id="rId16"/>
    <p:sldId id="386" r:id="rId17"/>
    <p:sldId id="388" r:id="rId18"/>
    <p:sldId id="390" r:id="rId19"/>
    <p:sldId id="391" r:id="rId20"/>
    <p:sldId id="389" r:id="rId21"/>
    <p:sldId id="392" r:id="rId22"/>
    <p:sldId id="396" r:id="rId23"/>
    <p:sldId id="393" r:id="rId24"/>
    <p:sldId id="395" r:id="rId25"/>
    <p:sldId id="394" r:id="rId26"/>
    <p:sldId id="398" r:id="rId27"/>
    <p:sldId id="397" r:id="rId28"/>
    <p:sldId id="399" r:id="rId29"/>
    <p:sldId id="401" r:id="rId30"/>
    <p:sldId id="400" r:id="rId31"/>
    <p:sldId id="406" r:id="rId32"/>
    <p:sldId id="407" r:id="rId33"/>
    <p:sldId id="403" r:id="rId34"/>
    <p:sldId id="402" r:id="rId35"/>
    <p:sldId id="413" r:id="rId36"/>
    <p:sldId id="414" r:id="rId37"/>
    <p:sldId id="408" r:id="rId38"/>
    <p:sldId id="412" r:id="rId39"/>
    <p:sldId id="411" r:id="rId40"/>
    <p:sldId id="415" r:id="rId41"/>
    <p:sldId id="424" r:id="rId42"/>
    <p:sldId id="416" r:id="rId43"/>
    <p:sldId id="420" r:id="rId44"/>
    <p:sldId id="417" r:id="rId45"/>
    <p:sldId id="418" r:id="rId46"/>
    <p:sldId id="419" r:id="rId47"/>
    <p:sldId id="422" r:id="rId48"/>
    <p:sldId id="423" r:id="rId49"/>
    <p:sldId id="421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B24FB"/>
    <a:srgbClr val="B12A35"/>
    <a:srgbClr val="AB160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2" autoAdjust="0"/>
    <p:restoredTop sz="78027" autoAdjust="0"/>
  </p:normalViewPr>
  <p:slideViewPr>
    <p:cSldViewPr snapToGrid="0">
      <p:cViewPr varScale="1">
        <p:scale>
          <a:sx n="94" d="100"/>
          <a:sy n="94" d="100"/>
        </p:scale>
        <p:origin x="17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D3735BFB-1C5B-4FCB-AD20-38CE529C3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4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AEACF52-B3CC-41F3-9201-1838F8980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50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07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8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as we increase D?  2 effects (intercept on right, which helps reduce P*; and initial slope, which reduces P* and causes the extinction (because it eventually becomes &lt;m).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1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8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8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Corridor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8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96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8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</a:t>
            </a:r>
            <a:r>
              <a:rPr lang="en-US" dirty="0"/>
              <a:t>., islands persist with P*&gt;</a:t>
            </a:r>
            <a:r>
              <a:rPr lang="en-US" baseline="0" dirty="0"/>
              <a:t> so long as the mainland sends out more than 0 colonists.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 until now…closed population,</a:t>
            </a:r>
            <a:r>
              <a:rPr lang="en-US" baseline="0" dirty="0"/>
              <a:t> in which N is driven only by internal births and deaths.</a:t>
            </a:r>
          </a:p>
          <a:p>
            <a:r>
              <a:rPr lang="en-US" baseline="0" dirty="0"/>
              <a:t>If there were others populations in the regional system (click), they had no effect on the dynamics of our focal system.</a:t>
            </a:r>
          </a:p>
          <a:p>
            <a:r>
              <a:rPr lang="en-US" baseline="0" dirty="0"/>
              <a:t>But what if there was movement of individuals across these geographic barriers, creating additional gains and losses from our focal system?</a:t>
            </a:r>
          </a:p>
          <a:p>
            <a:r>
              <a:rPr lang="en-US" baseline="0" dirty="0"/>
              <a:t>And what patterns might emerge if we consider the entire collection of populations?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Rescue:</a:t>
            </a:r>
            <a:r>
              <a:rPr lang="en-US" baseline="0" dirty="0"/>
              <a:t> </a:t>
            </a:r>
            <a:r>
              <a:rPr lang="en-US" baseline="0" dirty="0" err="1"/>
              <a:t>efffect</a:t>
            </a:r>
            <a:r>
              <a:rPr lang="en-US" baseline="0" dirty="0"/>
              <a:t>: a reduction in the </a:t>
            </a:r>
            <a:r>
              <a:rPr lang="en-US" baseline="0" dirty="0" err="1"/>
              <a:t>Pr</a:t>
            </a:r>
            <a:r>
              <a:rPr lang="en-US" baseline="0" dirty="0"/>
              <a:t>(</a:t>
            </a:r>
            <a:r>
              <a:rPr lang="en-US" baseline="0" dirty="0" err="1"/>
              <a:t>exinction</a:t>
            </a:r>
            <a:r>
              <a:rPr lang="en-US" baseline="0" dirty="0"/>
              <a:t>) when more sites are occupied b/c the higher input of colonists (to an occupied site) buoys up the local density, </a:t>
            </a:r>
            <a:r>
              <a:rPr lang="en-US" baseline="0" dirty="0" err="1"/>
              <a:t>preventy</a:t>
            </a:r>
            <a:r>
              <a:rPr lang="en-US" baseline="0" dirty="0"/>
              <a:t> effects of demographic stochasticity: So, functionally, </a:t>
            </a:r>
            <a:r>
              <a:rPr lang="en-US" dirty="0"/>
              <a:t>m decline as more patches are occupied (e.g., because more propagules means that you don't get pushed to low local density as often</a:t>
            </a:r>
            <a:r>
              <a:rPr lang="en-US" baseline="0" dirty="0"/>
              <a:t> due to demo stochasticity; or that you are more likely to receive colonists as you are winking out).</a:t>
            </a:r>
          </a:p>
          <a:p>
            <a:r>
              <a:rPr lang="en-US" baseline="0" dirty="0"/>
              <a:t>Address this by letting m become a decreasing function of P (so </a:t>
            </a:r>
            <a:r>
              <a:rPr lang="en-US" baseline="0" dirty="0" err="1"/>
              <a:t>mP</a:t>
            </a:r>
            <a:r>
              <a:rPr lang="en-US" baseline="0" dirty="0"/>
              <a:t> decelerates)  (i.e., m declines as P increases), so </a:t>
            </a:r>
            <a:r>
              <a:rPr lang="en-US" baseline="0" dirty="0" err="1"/>
              <a:t>mp</a:t>
            </a:r>
            <a:r>
              <a:rPr lang="en-US" baseline="0" dirty="0"/>
              <a:t> is no longer linear, but the slope decreases with increasing P.</a:t>
            </a:r>
          </a:p>
          <a:p>
            <a:endParaRPr lang="en-US" baseline="0" dirty="0"/>
          </a:p>
          <a:p>
            <a:r>
              <a:rPr lang="en-US" baseline="0" dirty="0" err="1"/>
              <a:t>Allee</a:t>
            </a:r>
            <a:r>
              <a:rPr lang="en-US" baseline="0" dirty="0"/>
              <a:t>: </a:t>
            </a:r>
            <a:r>
              <a:rPr lang="en-US" baseline="0" dirty="0" err="1"/>
              <a:t>colonizations</a:t>
            </a:r>
            <a:r>
              <a:rPr lang="en-US" baseline="0" dirty="0"/>
              <a:t> may not be successful unless there are sufficient number of colonists arriving to an empty patch.  </a:t>
            </a:r>
            <a:r>
              <a:rPr lang="en-US" b="1" baseline="0" dirty="0"/>
              <a:t>In Internal colonization model</a:t>
            </a:r>
            <a:r>
              <a:rPr lang="en-US" baseline="0" dirty="0"/>
              <a:t>, this means that colonization initially accelerates with P.</a:t>
            </a:r>
          </a:p>
          <a:p>
            <a:endParaRPr lang="en-US" baseline="0" dirty="0"/>
          </a:p>
          <a:p>
            <a:r>
              <a:rPr lang="en-US" baseline="0" dirty="0"/>
              <a:t>Can we put together a graphical model with </a:t>
            </a:r>
            <a:r>
              <a:rPr lang="en-US" baseline="0" dirty="0" err="1"/>
              <a:t>Allee</a:t>
            </a:r>
            <a:r>
              <a:rPr lang="en-US" baseline="0" dirty="0"/>
              <a:t>?  What are the implications?   </a:t>
            </a:r>
          </a:p>
          <a:p>
            <a:endParaRPr lang="en-US" baseline="0" dirty="0"/>
          </a:p>
          <a:p>
            <a:r>
              <a:rPr lang="en-US" baseline="0" dirty="0"/>
              <a:t>What if we think about sites that are close vs. far from other islands?  (e.g., take a group is islands and move them farther apart….what happens to P*?)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8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8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8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8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</a:t>
            </a:r>
            <a:r>
              <a:rPr lang="en-US" baseline="0" dirty="0"/>
              <a:t> local noise and with migrants raining out of the sky (no distance-based migration), all patches come into synchrony.  Yes, there are initial transients, but eventually, all patches show THE SAME temporal dynamics.  Extinction rises with r due to stochastic extinction.  Local extinction rate = global (</a:t>
            </a:r>
            <a:r>
              <a:rPr lang="en-US" baseline="0" dirty="0" err="1"/>
              <a:t>bc</a:t>
            </a:r>
            <a:r>
              <a:rPr lang="en-US" baseline="0" dirty="0"/>
              <a:t> all patches the same).  (u is local noise; z is global noise)</a:t>
            </a:r>
          </a:p>
          <a:p>
            <a:endParaRPr lang="en-US" baseline="0" dirty="0"/>
          </a:p>
          <a:p>
            <a:r>
              <a:rPr lang="en-US" baseline="0" dirty="0"/>
              <a:t>L is a measure of local noise Uniform from –L to +L (with mean 0).  So L is a measure of local environmental variance.</a:t>
            </a:r>
          </a:p>
          <a:p>
            <a:endParaRPr lang="en-US" baseline="0" dirty="0"/>
          </a:p>
          <a:p>
            <a:r>
              <a:rPr lang="en-US" baseline="0" dirty="0"/>
              <a:t>WITH Local noise (u):   Now patches exhibit different dynamics; Initially, synchrony is high, but as we enter chaos, synchrony declines and LOCAL extinction rate DECREASES!</a:t>
            </a:r>
          </a:p>
          <a:p>
            <a:endParaRPr lang="en-US" baseline="0" dirty="0"/>
          </a:p>
          <a:p>
            <a:r>
              <a:rPr lang="en-US" baseline="0" dirty="0"/>
              <a:t>Rho is the correlation between synchrony and global extinction rate.</a:t>
            </a:r>
          </a:p>
          <a:p>
            <a:r>
              <a:rPr lang="en-US" baseline="0" dirty="0"/>
              <a:t>Mean and </a:t>
            </a:r>
            <a:r>
              <a:rPr lang="en-US" baseline="0" dirty="0" err="1"/>
              <a:t>sd</a:t>
            </a:r>
            <a:r>
              <a:rPr lang="en-US" baseline="0" dirty="0"/>
              <a:t> are for the measure of synchrony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1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 have distance-dep migration (space is explicit)</a:t>
            </a:r>
          </a:p>
          <a:p>
            <a:endParaRPr lang="en-US" dirty="0"/>
          </a:p>
          <a:p>
            <a:r>
              <a:rPr lang="en-US" dirty="0" err="1"/>
              <a:t>a,b</a:t>
            </a:r>
            <a:r>
              <a:rPr lang="en-US" dirty="0"/>
              <a:t>) local noise absent: local=global, until we get near chaos, then patches diverge from one another -- synch goes down and global </a:t>
            </a:r>
            <a:r>
              <a:rPr lang="en-US" dirty="0" err="1"/>
              <a:t>ext</a:t>
            </a:r>
            <a:r>
              <a:rPr lang="en-US" dirty="0"/>
              <a:t> rate goes down.</a:t>
            </a:r>
          </a:p>
          <a:p>
            <a:endParaRPr lang="en-US" dirty="0"/>
          </a:p>
          <a:p>
            <a:r>
              <a:rPr lang="en-US" dirty="0" err="1"/>
              <a:t>d,e</a:t>
            </a:r>
            <a:r>
              <a:rPr lang="en-US" dirty="0"/>
              <a:t>) with local noise present but weak: similar pattern, but the </a:t>
            </a:r>
            <a:r>
              <a:rPr lang="en-US" dirty="0" err="1"/>
              <a:t>globacl</a:t>
            </a:r>
            <a:r>
              <a:rPr lang="en-US" dirty="0"/>
              <a:t> </a:t>
            </a:r>
            <a:r>
              <a:rPr lang="en-US" dirty="0" err="1"/>
              <a:t>ext</a:t>
            </a:r>
            <a:r>
              <a:rPr lang="en-US" dirty="0"/>
              <a:t> rate is lower (less synchrony)</a:t>
            </a:r>
          </a:p>
          <a:p>
            <a:endParaRPr lang="en-US" dirty="0"/>
          </a:p>
          <a:p>
            <a:r>
              <a:rPr lang="en-US" dirty="0" err="1"/>
              <a:t>g,h</a:t>
            </a:r>
            <a:r>
              <a:rPr lang="en-US" dirty="0"/>
              <a:t>) more local noise: even less synchrony and even larger global stability (despite increase in local extinctions).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1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--raise issue of effect of migration when at high vs. low density...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7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1/m; 1/</a:t>
            </a:r>
            <a:r>
              <a:rPr lang="en-US" dirty="0" err="1"/>
              <a:t>m+d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73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(see Holt</a:t>
            </a:r>
            <a:r>
              <a:rPr lang="en-US" baseline="0" dirty="0"/>
              <a:t> 1985 TPB).  It's h</a:t>
            </a:r>
            <a:r>
              <a:rPr lang="en-US" dirty="0"/>
              <a:t>ard to say.  But we</a:t>
            </a:r>
            <a:r>
              <a:rPr lang="en-US" baseline="0" dirty="0"/>
              <a:t> can assert that K1&lt;N1*&lt;N2*&lt;K2.  </a:t>
            </a:r>
          </a:p>
          <a:p>
            <a:endParaRPr lang="en-US" baseline="0" dirty="0"/>
          </a:p>
          <a:p>
            <a:r>
              <a:rPr lang="en-US" baseline="0" dirty="0"/>
              <a:t>Assume that emigration gets very large (goes to infinity)</a:t>
            </a:r>
            <a:r>
              <a:rPr lang="is-IS" baseline="0" dirty="0"/>
              <a:t>…then what?  Because it's a well-mixed system, the N's will converge.   And w N1=N2, we also know that the migration into and out of a patch are in balance.  Thus, we can seek a graphical solution....draw the basics of Holt 1985 – see figure hidden on next slide.  can graphically compare the pre capita growth rates.</a:t>
            </a:r>
          </a:p>
          <a:p>
            <a:endParaRPr lang="is-I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s-IS" dirty="0"/>
              <a:t>…</a:t>
            </a:r>
            <a:r>
              <a:rPr lang="en-US" dirty="0"/>
              <a:t>From Holt 1985.  Curves give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Ndt</a:t>
            </a:r>
            <a:r>
              <a:rPr lang="en-US" baseline="0" dirty="0"/>
              <a:t> for the two patches.  DOT gives the mean of the K's.  X gives the density (recall N1=N2) at which the overall growth is 0 (one patch produces at rate Z and the other loses at rate Z) – the dashed line is just the average </a:t>
            </a:r>
            <a:r>
              <a:rPr lang="en-US" baseline="0" dirty="0" err="1"/>
              <a:t>dN</a:t>
            </a:r>
            <a:r>
              <a:rPr lang="en-US" baseline="0" dirty="0"/>
              <a:t>/</a:t>
            </a:r>
            <a:r>
              <a:rPr lang="en-US" baseline="0" dirty="0" err="1"/>
              <a:t>Ndt</a:t>
            </a:r>
            <a:r>
              <a:rPr lang="en-US" baseline="0" dirty="0"/>
              <a:t> (when N1=N2).  Thus X gives the average density in the system, which can be either &lt;</a:t>
            </a:r>
            <a:r>
              <a:rPr lang="en-US" baseline="0" dirty="0" err="1"/>
              <a:t>aveK</a:t>
            </a:r>
            <a:r>
              <a:rPr lang="en-US" baseline="0" dirty="0"/>
              <a:t> or &gt;</a:t>
            </a:r>
            <a:r>
              <a:rPr lang="en-US" baseline="0" dirty="0" err="1"/>
              <a:t>aveK</a:t>
            </a:r>
            <a:r>
              <a:rPr lang="en-US" baseline="0" dirty="0"/>
              <a:t>.  This depends on the strength of density-dependence.   </a:t>
            </a:r>
            <a:r>
              <a:rPr lang="en-US" baseline="0" dirty="0" err="1"/>
              <a:t>Bottomline</a:t>
            </a:r>
            <a:r>
              <a:rPr lang="en-US" baseline="0" dirty="0"/>
              <a:t>: the </a:t>
            </a:r>
            <a:r>
              <a:rPr lang="en-US" baseline="0" dirty="0" err="1"/>
              <a:t>aveK</a:t>
            </a:r>
            <a:r>
              <a:rPr lang="en-US" baseline="0" dirty="0"/>
              <a:t> is biased towards the patch with the stronger den-dep.</a:t>
            </a:r>
          </a:p>
          <a:p>
            <a:endParaRPr lang="is-I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38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Holt 1985.  with m very large.   Curves give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Ndt</a:t>
            </a:r>
            <a:r>
              <a:rPr lang="en-US" baseline="0" dirty="0"/>
              <a:t> for the two patches.  DOT gives the mean of the K's.  X gives the density (recall N1=N2) at which the overall growth is 0 (one patch produces at rate Z and the other loses at rate Z) – the dashed line is just the average </a:t>
            </a:r>
            <a:r>
              <a:rPr lang="en-US" baseline="0" dirty="0" err="1"/>
              <a:t>dN</a:t>
            </a:r>
            <a:r>
              <a:rPr lang="en-US" baseline="0" dirty="0"/>
              <a:t>/</a:t>
            </a:r>
            <a:r>
              <a:rPr lang="en-US" baseline="0" dirty="0" err="1"/>
              <a:t>Ndt</a:t>
            </a:r>
            <a:r>
              <a:rPr lang="en-US" baseline="0" dirty="0"/>
              <a:t> (when N1=N2).  Thus X gives the average density in the system, which can be either &lt;</a:t>
            </a:r>
            <a:r>
              <a:rPr lang="en-US" baseline="0" dirty="0" err="1"/>
              <a:t>aveK</a:t>
            </a:r>
            <a:r>
              <a:rPr lang="en-US" baseline="0" dirty="0"/>
              <a:t> or &gt;</a:t>
            </a:r>
            <a:r>
              <a:rPr lang="en-US" baseline="0" dirty="0" err="1"/>
              <a:t>aveK</a:t>
            </a:r>
            <a:r>
              <a:rPr lang="en-US" baseline="0" dirty="0"/>
              <a:t>: i.e., migration can increase or decrease regional density.  This </a:t>
            </a:r>
            <a:r>
              <a:rPr lang="en-US" b="1" baseline="0" dirty="0"/>
              <a:t>depends on the strength of density-dependence. </a:t>
            </a:r>
            <a:r>
              <a:rPr lang="en-US" baseline="0" dirty="0"/>
              <a:t>  Bottomline: the </a:t>
            </a:r>
            <a:r>
              <a:rPr lang="en-US" b="1" baseline="0" dirty="0"/>
              <a:t>N* is biased towards the K of the patch with the stronger den-dep (if growth is logistic: A-E).</a:t>
            </a:r>
            <a:r>
              <a:rPr lang="en-US" baseline="0" dirty="0"/>
              <a:t>  In F, the effect on regional N (sum of two patches) depends on whether </a:t>
            </a:r>
            <a:r>
              <a:rPr lang="en-US" baseline="0" dirty="0" err="1"/>
              <a:t>dn</a:t>
            </a:r>
            <a:r>
              <a:rPr lang="en-US" baseline="0" dirty="0"/>
              <a:t>/</a:t>
            </a:r>
            <a:r>
              <a:rPr lang="en-US" baseline="0" dirty="0" err="1"/>
              <a:t>ndt</a:t>
            </a:r>
            <a:r>
              <a:rPr lang="en-US" baseline="0" dirty="0"/>
              <a:t> is concave or convex.</a:t>
            </a:r>
          </a:p>
          <a:p>
            <a:endParaRPr lang="en-US" baseline="0" dirty="0"/>
          </a:p>
          <a:p>
            <a:r>
              <a:rPr lang="en-US" baseline="0" dirty="0"/>
              <a:t>Best to do this on board....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5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86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Go thru a logistic case following Holt 1985 graphical approach in which r&lt;0.  What is N1* and N2*.</a:t>
            </a:r>
          </a:p>
          <a:p>
            <a:endParaRPr lang="en-US" baseline="0" dirty="0"/>
          </a:p>
          <a:p>
            <a:r>
              <a:rPr lang="en-US" baseline="0" dirty="0"/>
              <a:t>If m is less than infinite, then again, you get persistence in the patch that can’t persist on it’s own – we call that a sink and is persists only b/c of migration from the other patch (a source).  N2*&gt;K2, N1*&lt;K1.  If the system is well-mixed, then you can use the Holt approach to work out....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2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source?  What is a sink?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48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Lambda&gt;&lt;1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47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082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5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8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8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Note, that red is above blue at P close to 0 when c (initial</a:t>
            </a:r>
            <a:r>
              <a:rPr lang="en-US" baseline="0" dirty="0"/>
              <a:t> slope of blue line) &gt; m (slope of red line).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87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68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contrast a developer who targets sites with extant populations vs. one that targets “empty”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EACF52-B3CC-41F3-9201-1838F898004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7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722724-81B5-4BAE-A0E9-118D83FD41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EE21E-1EDE-4221-AFF9-98904675FF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2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F5575-05A3-40A5-B6D7-7BA0B98953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17886-F211-4575-BC95-21350DB8A8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9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FF4DE-A81D-4B13-BEA8-2A454EBF44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8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C2778-D2AD-4C1E-AAB7-C3DD89F651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6D6921-C177-4262-8CB8-BDB3E9B47B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CDBCA-5733-4CD4-A94D-4769BC942D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F3658-B243-4B47-8B29-620BDB559C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1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37E1C-86D7-423B-AB4B-6C3E9585C0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DDBA3-D6CA-4B90-BA60-3AC8203244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22AB4D-6B0E-4563-98F4-136C1841FB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8124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neva"/>
                <a:cs typeface="Geneva"/>
              </a:rPr>
              <a:t>Ecology 8310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Geneva"/>
                <a:cs typeface="Geneva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neva"/>
                <a:cs typeface="Geneva"/>
              </a:rPr>
              <a:t>Population (and Community) Ecology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3276600"/>
            <a:ext cx="8168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lvl="2"/>
            <a:r>
              <a:rPr lang="en-US" i="1" dirty="0" err="1">
                <a:latin typeface="Geneva"/>
                <a:cs typeface="Geneva"/>
              </a:rPr>
              <a:t>Metapopulations</a:t>
            </a:r>
            <a:endParaRPr lang="en-US" i="1" dirty="0">
              <a:latin typeface="Geneva"/>
              <a:cs typeface="Geneva"/>
            </a:endParaRPr>
          </a:p>
          <a:p>
            <a:pPr marL="1588" lvl="2"/>
            <a:endParaRPr lang="en-US" i="1" dirty="0">
              <a:latin typeface="Geneva"/>
              <a:cs typeface="Geneva"/>
            </a:endParaRPr>
          </a:p>
          <a:p>
            <a:pPr marL="287338" lvl="2" indent="-285750">
              <a:buFont typeface="Arial"/>
              <a:buChar char="•"/>
            </a:pPr>
            <a:r>
              <a:rPr lang="en-US" dirty="0" err="1">
                <a:latin typeface="Geneva"/>
                <a:cs typeface="Geneva"/>
              </a:rPr>
              <a:t>Levins</a:t>
            </a:r>
            <a:r>
              <a:rPr lang="en-US" dirty="0">
                <a:latin typeface="Geneva"/>
                <a:cs typeface="Geneva"/>
              </a:rPr>
              <a:t>' model</a:t>
            </a:r>
          </a:p>
          <a:p>
            <a:pPr marL="287338" lvl="2" indent="-285750">
              <a:buFont typeface="Arial"/>
              <a:buChar char="•"/>
            </a:pPr>
            <a:endParaRPr lang="en-US" dirty="0">
              <a:latin typeface="Geneva"/>
              <a:cs typeface="Geneva"/>
            </a:endParaRPr>
          </a:p>
          <a:p>
            <a:pPr marL="287338" lvl="2" indent="-285750">
              <a:buFont typeface="Arial"/>
              <a:buChar char="•"/>
            </a:pPr>
            <a:r>
              <a:rPr lang="en-US" dirty="0">
                <a:latin typeface="Geneva"/>
                <a:cs typeface="Geneva"/>
              </a:rPr>
              <a:t>Mainland-island model</a:t>
            </a:r>
          </a:p>
          <a:p>
            <a:pPr marL="1588" lvl="2"/>
            <a:endParaRPr lang="en-US" dirty="0">
              <a:latin typeface="Geneva"/>
              <a:cs typeface="Geneva"/>
            </a:endParaRPr>
          </a:p>
          <a:p>
            <a:pPr marL="287338" lvl="2" indent="-285750">
              <a:buFont typeface="Arial"/>
              <a:buChar char="•"/>
            </a:pPr>
            <a:r>
              <a:rPr lang="en-US" dirty="0">
                <a:latin typeface="Geneva"/>
                <a:cs typeface="Geneva"/>
              </a:rPr>
              <a:t>Within-patch dynamics</a:t>
            </a:r>
          </a:p>
          <a:p>
            <a:pPr marL="287338" lvl="2" indent="-285750">
              <a:buFont typeface="Arial"/>
              <a:buChar char="•"/>
            </a:pPr>
            <a:endParaRPr lang="en-US" dirty="0">
              <a:latin typeface="Geneva"/>
              <a:cs typeface="Geneva"/>
            </a:endParaRPr>
          </a:p>
          <a:p>
            <a:pPr marL="287338" lvl="2" indent="-285750">
              <a:buFont typeface="Arial"/>
              <a:buChar char="•"/>
            </a:pPr>
            <a:r>
              <a:rPr lang="en-US" dirty="0">
                <a:latin typeface="Geneva"/>
                <a:cs typeface="Geneva"/>
              </a:rPr>
              <a:t>Source – sink dynamics</a:t>
            </a:r>
          </a:p>
        </p:txBody>
      </p:sp>
      <p:pic>
        <p:nvPicPr>
          <p:cNvPr id="6" name="Picture 5" descr="C:\Users\osenberg\AppData\Local\Microsoft\Windows\Temporary Internet Files\Content.Outlook\GWG773IU\moua puta panoram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" y="2133600"/>
            <a:ext cx="9144000" cy="631146"/>
          </a:xfrm>
          <a:prstGeom prst="rect">
            <a:avLst/>
          </a:prstGeom>
          <a:noFill/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25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3733800" y="5638800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Geneva"/>
                <a:cs typeface="Geneva"/>
              </a:rPr>
              <a:t>Proportion occupied, P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178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err="1">
                <a:solidFill>
                  <a:srgbClr val="376092"/>
                </a:solidFill>
                <a:latin typeface="Avenir Book"/>
              </a:rPr>
              <a:t>Levins</a:t>
            </a:r>
            <a:r>
              <a:rPr lang="en-US" sz="3200" dirty="0">
                <a:solidFill>
                  <a:srgbClr val="376092"/>
                </a:solidFill>
                <a:latin typeface="Avenir Book"/>
              </a:rPr>
              <a:t>' model: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57400" y="1371600"/>
            <a:ext cx="6096000" cy="3886200"/>
            <a:chOff x="2057400" y="1371600"/>
            <a:chExt cx="6096000" cy="3886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057400" y="1371600"/>
              <a:ext cx="0" cy="3886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057400" y="5257800"/>
              <a:ext cx="60960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 rot="16200000">
            <a:off x="-378767" y="2969568"/>
            <a:ext cx="35052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Geneva"/>
                <a:cs typeface="Geneva"/>
              </a:rPr>
              <a:t>Rate, </a:t>
            </a:r>
            <a:r>
              <a:rPr lang="en-US" dirty="0" err="1">
                <a:solidFill>
                  <a:srgbClr val="0B24FB"/>
                </a:solidFill>
                <a:latin typeface="Geneva"/>
                <a:cs typeface="Geneva"/>
              </a:rPr>
              <a:t>cP</a:t>
            </a:r>
            <a:r>
              <a:rPr lang="en-US" dirty="0">
                <a:solidFill>
                  <a:srgbClr val="0B24FB"/>
                </a:solidFill>
                <a:latin typeface="Geneva"/>
                <a:cs typeface="Geneva"/>
              </a:rPr>
              <a:t>(1-P) </a:t>
            </a:r>
            <a:r>
              <a:rPr lang="en-US" dirty="0">
                <a:latin typeface="Geneva"/>
                <a:cs typeface="Geneva"/>
              </a:rPr>
              <a:t>or </a:t>
            </a:r>
            <a:r>
              <a:rPr lang="en-US" dirty="0" err="1">
                <a:solidFill>
                  <a:srgbClr val="FF0000"/>
                </a:solidFill>
                <a:latin typeface="Geneva"/>
                <a:cs typeface="Geneva"/>
              </a:rPr>
              <a:t>mP</a:t>
            </a:r>
            <a:endParaRPr lang="en-US" dirty="0">
              <a:solidFill>
                <a:srgbClr val="FF0000"/>
              </a:solidFill>
              <a:latin typeface="Geneva"/>
              <a:cs typeface="Genev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76800" y="990600"/>
            <a:ext cx="3032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latin typeface="Avenir Book"/>
              </a:rPr>
              <a:t>dP</a:t>
            </a:r>
            <a:r>
              <a:rPr lang="en-US" dirty="0">
                <a:latin typeface="Avenir Book"/>
              </a:rPr>
              <a:t>/</a:t>
            </a:r>
            <a:r>
              <a:rPr lang="en-US" dirty="0" err="1">
                <a:latin typeface="Avenir Book"/>
              </a:rPr>
              <a:t>dt</a:t>
            </a:r>
            <a:r>
              <a:rPr lang="en-US" dirty="0">
                <a:latin typeface="Avenir Book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Avenir Book"/>
              </a:rPr>
              <a:t>cP</a:t>
            </a:r>
            <a:r>
              <a:rPr lang="en-US" dirty="0">
                <a:solidFill>
                  <a:srgbClr val="0000FF"/>
                </a:solidFill>
                <a:latin typeface="Avenir Book"/>
              </a:rPr>
              <a:t>(1-P)</a:t>
            </a:r>
            <a:r>
              <a:rPr lang="en-US" dirty="0">
                <a:latin typeface="Avenir Book"/>
              </a:rPr>
              <a:t> - </a:t>
            </a:r>
            <a:r>
              <a:rPr lang="en-US" dirty="0" err="1">
                <a:solidFill>
                  <a:srgbClr val="FF0000"/>
                </a:solidFill>
                <a:latin typeface="Avenir Book"/>
              </a:rPr>
              <a:t>mP</a:t>
            </a:r>
            <a:endParaRPr lang="en-US" dirty="0">
              <a:solidFill>
                <a:srgbClr val="FF0000"/>
              </a:solidFill>
              <a:latin typeface="Avenir Book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6A7727-5A43-E8EE-C505-0939DF44BD1A}"/>
              </a:ext>
            </a:extLst>
          </p:cNvPr>
          <p:cNvGrpSpPr/>
          <p:nvPr/>
        </p:nvGrpSpPr>
        <p:grpSpPr>
          <a:xfrm>
            <a:off x="7239000" y="3581400"/>
            <a:ext cx="609600" cy="2138065"/>
            <a:chOff x="7239000" y="3581400"/>
            <a:chExt cx="609600" cy="2138065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7467600" y="3581400"/>
              <a:ext cx="0" cy="1676400"/>
            </a:xfrm>
            <a:prstGeom prst="straightConnector1">
              <a:avLst/>
            </a:prstGeom>
            <a:ln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7239000" y="5257800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neva"/>
                  <a:cs typeface="Geneva"/>
                </a:rPr>
                <a:t>P*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58F2F7-7071-103D-DD9D-008F48B325DC}"/>
              </a:ext>
            </a:extLst>
          </p:cNvPr>
          <p:cNvGrpSpPr/>
          <p:nvPr/>
        </p:nvGrpSpPr>
        <p:grpSpPr>
          <a:xfrm>
            <a:off x="2057400" y="1524000"/>
            <a:ext cx="5943600" cy="3733800"/>
            <a:chOff x="2057400" y="1524000"/>
            <a:chExt cx="5943600" cy="3733800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057400" y="3429000"/>
              <a:ext cx="5943600" cy="182880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467600" y="1524000"/>
              <a:ext cx="304800" cy="1905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18CA2F-03D6-5B40-89F7-BC8BD3186590}"/>
                </a:ext>
              </a:extLst>
            </p:cNvPr>
            <p:cNvSpPr txBox="1"/>
            <p:nvPr/>
          </p:nvSpPr>
          <p:spPr>
            <a:xfrm rot="20549054">
              <a:off x="3983972" y="3986028"/>
              <a:ext cx="1451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+mn-lt"/>
                </a:rPr>
                <a:t>Slope = 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BCF610F-5F22-0FA1-13F8-062C2FA341E9}"/>
              </a:ext>
            </a:extLst>
          </p:cNvPr>
          <p:cNvGrpSpPr/>
          <p:nvPr/>
        </p:nvGrpSpPr>
        <p:grpSpPr>
          <a:xfrm>
            <a:off x="2071353" y="1524000"/>
            <a:ext cx="6019799" cy="5162352"/>
            <a:chOff x="2071353" y="1524000"/>
            <a:chExt cx="6019799" cy="5162352"/>
          </a:xfrm>
        </p:grpSpPr>
        <p:sp>
          <p:nvSpPr>
            <p:cNvPr id="14" name="Arc 29"/>
            <p:cNvSpPr>
              <a:spLocks noChangeAspect="1"/>
            </p:cNvSpPr>
            <p:nvPr/>
          </p:nvSpPr>
          <p:spPr bwMode="auto">
            <a:xfrm rot="16200000" flipV="1">
              <a:off x="2719054" y="1314253"/>
              <a:ext cx="4724398" cy="6019799"/>
            </a:xfrm>
            <a:custGeom>
              <a:avLst/>
              <a:gdLst>
                <a:gd name="T0" fmla="*/ 552 w 21600"/>
                <a:gd name="T1" fmla="*/ 0 h 41209"/>
                <a:gd name="T2" fmla="*/ 543 w 21600"/>
                <a:gd name="T3" fmla="*/ 2448 h 41209"/>
                <a:gd name="T4" fmla="*/ 0 w 21600"/>
                <a:gd name="T5" fmla="*/ 1223 h 412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09"/>
                <a:gd name="T11" fmla="*/ 21600 w 21600"/>
                <a:gd name="T12" fmla="*/ 41209 h 412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09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cubicBezTo>
                    <a:pt x="21600" y="30041"/>
                    <a:pt x="15451" y="38397"/>
                    <a:pt x="6425" y="41209"/>
                  </a:cubicBezTo>
                </a:path>
                <a:path w="21600" h="41209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cubicBezTo>
                    <a:pt x="21600" y="30041"/>
                    <a:pt x="15451" y="38397"/>
                    <a:pt x="6425" y="41209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172200" y="1524000"/>
              <a:ext cx="381000" cy="6858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C7BFBF-6F0F-BB4F-B323-04E1BE1C1B5A}"/>
                </a:ext>
              </a:extLst>
            </p:cNvPr>
            <p:cNvSpPr txBox="1"/>
            <p:nvPr/>
          </p:nvSpPr>
          <p:spPr>
            <a:xfrm rot="17131188">
              <a:off x="1342539" y="3467696"/>
              <a:ext cx="2044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B24FB"/>
                  </a:solidFill>
                  <a:latin typeface="+mn-lt"/>
                </a:rPr>
                <a:t>Initial slope =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9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381000" y="220980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Vary the extinction rate</a:t>
            </a:r>
          </a:p>
        </p:txBody>
      </p:sp>
    </p:spTree>
    <p:extLst>
      <p:ext uri="{BB962C8B-B14F-4D97-AF65-F5344CB8AC3E}">
        <p14:creationId xmlns:p14="http://schemas.microsoft.com/office/powerpoint/2010/main" val="132434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3733800" y="5638800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Geneva"/>
                <a:cs typeface="Geneva"/>
              </a:rPr>
              <a:t>Proportion occupied, P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178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err="1">
                <a:solidFill>
                  <a:srgbClr val="376092"/>
                </a:solidFill>
                <a:latin typeface="Avenir Book"/>
              </a:rPr>
              <a:t>Levins</a:t>
            </a:r>
            <a:r>
              <a:rPr lang="en-US" sz="3200" dirty="0">
                <a:solidFill>
                  <a:srgbClr val="376092"/>
                </a:solidFill>
                <a:latin typeface="Avenir Book"/>
              </a:rPr>
              <a:t>' model: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57400" y="1371600"/>
            <a:ext cx="6096000" cy="3886200"/>
            <a:chOff x="2057400" y="1371600"/>
            <a:chExt cx="6096000" cy="3886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057400" y="1371600"/>
              <a:ext cx="0" cy="3886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057400" y="5257800"/>
              <a:ext cx="60960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 rot="16200000">
            <a:off x="-454967" y="2893368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Geneva"/>
                <a:cs typeface="Geneva"/>
              </a:rPr>
              <a:t>Rate, </a:t>
            </a:r>
            <a:r>
              <a:rPr lang="en-US" dirty="0" err="1">
                <a:latin typeface="Geneva"/>
                <a:cs typeface="Geneva"/>
              </a:rPr>
              <a:t>cP</a:t>
            </a:r>
            <a:r>
              <a:rPr lang="en-US" dirty="0">
                <a:latin typeface="Geneva"/>
                <a:cs typeface="Geneva"/>
              </a:rPr>
              <a:t>(1-P) or </a:t>
            </a:r>
            <a:r>
              <a:rPr lang="en-US" dirty="0" err="1">
                <a:latin typeface="Geneva"/>
                <a:cs typeface="Geneva"/>
              </a:rPr>
              <a:t>mP</a:t>
            </a:r>
            <a:endParaRPr lang="en-US" dirty="0">
              <a:latin typeface="Geneva"/>
              <a:cs typeface="Geneva"/>
            </a:endParaRPr>
          </a:p>
        </p:txBody>
      </p:sp>
      <p:sp>
        <p:nvSpPr>
          <p:cNvPr id="14" name="Arc 29"/>
          <p:cNvSpPr>
            <a:spLocks noChangeAspect="1"/>
          </p:cNvSpPr>
          <p:nvPr/>
        </p:nvSpPr>
        <p:spPr bwMode="auto">
          <a:xfrm rot="16200000" flipV="1">
            <a:off x="2719054" y="1314253"/>
            <a:ext cx="4724398" cy="6019799"/>
          </a:xfrm>
          <a:custGeom>
            <a:avLst/>
            <a:gdLst>
              <a:gd name="T0" fmla="*/ 552 w 21600"/>
              <a:gd name="T1" fmla="*/ 0 h 41209"/>
              <a:gd name="T2" fmla="*/ 543 w 21600"/>
              <a:gd name="T3" fmla="*/ 2448 h 41209"/>
              <a:gd name="T4" fmla="*/ 0 w 21600"/>
              <a:gd name="T5" fmla="*/ 1223 h 41209"/>
              <a:gd name="T6" fmla="*/ 0 60000 65536"/>
              <a:gd name="T7" fmla="*/ 0 60000 65536"/>
              <a:gd name="T8" fmla="*/ 0 60000 65536"/>
              <a:gd name="T9" fmla="*/ 0 w 21600"/>
              <a:gd name="T10" fmla="*/ 0 h 41209"/>
              <a:gd name="T11" fmla="*/ 21600 w 21600"/>
              <a:gd name="T12" fmla="*/ 41209 h 412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1209" fill="none" extrusionOk="0">
                <a:moveTo>
                  <a:pt x="6537" y="-1"/>
                </a:moveTo>
                <a:cubicBezTo>
                  <a:pt x="15506" y="2848"/>
                  <a:pt x="21600" y="11175"/>
                  <a:pt x="21600" y="20587"/>
                </a:cubicBezTo>
                <a:cubicBezTo>
                  <a:pt x="21600" y="30041"/>
                  <a:pt x="15451" y="38397"/>
                  <a:pt x="6425" y="41209"/>
                </a:cubicBezTo>
              </a:path>
              <a:path w="21600" h="41209" stroke="0" extrusionOk="0">
                <a:moveTo>
                  <a:pt x="6537" y="-1"/>
                </a:moveTo>
                <a:cubicBezTo>
                  <a:pt x="15506" y="2848"/>
                  <a:pt x="21600" y="11175"/>
                  <a:pt x="21600" y="20587"/>
                </a:cubicBezTo>
                <a:cubicBezTo>
                  <a:pt x="21600" y="30041"/>
                  <a:pt x="15451" y="38397"/>
                  <a:pt x="6425" y="41209"/>
                </a:cubicBezTo>
                <a:lnTo>
                  <a:pt x="0" y="20587"/>
                </a:lnTo>
                <a:close/>
              </a:path>
            </a:pathLst>
          </a:custGeom>
          <a:noFill/>
          <a:ln w="38100" cmpd="sng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057400" y="3429000"/>
            <a:ext cx="5943600" cy="18288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76800" y="990600"/>
            <a:ext cx="3032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latin typeface="Avenir Book"/>
              </a:rPr>
              <a:t>dP</a:t>
            </a:r>
            <a:r>
              <a:rPr lang="en-US" dirty="0">
                <a:latin typeface="Avenir Book"/>
              </a:rPr>
              <a:t>/</a:t>
            </a:r>
            <a:r>
              <a:rPr lang="en-US" dirty="0" err="1">
                <a:latin typeface="Avenir Book"/>
              </a:rPr>
              <a:t>dt</a:t>
            </a:r>
            <a:r>
              <a:rPr lang="en-US" dirty="0">
                <a:latin typeface="Avenir Book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Avenir Book"/>
              </a:rPr>
              <a:t>cP</a:t>
            </a:r>
            <a:r>
              <a:rPr lang="en-US" dirty="0">
                <a:solidFill>
                  <a:srgbClr val="0000FF"/>
                </a:solidFill>
                <a:latin typeface="Avenir Book"/>
              </a:rPr>
              <a:t>(1-P)</a:t>
            </a:r>
            <a:r>
              <a:rPr lang="en-US" dirty="0">
                <a:latin typeface="Avenir Book"/>
              </a:rPr>
              <a:t> - </a:t>
            </a:r>
            <a:r>
              <a:rPr lang="en-US" dirty="0" err="1">
                <a:solidFill>
                  <a:srgbClr val="FF0000"/>
                </a:solidFill>
                <a:latin typeface="Avenir Book"/>
              </a:rPr>
              <a:t>mP</a:t>
            </a:r>
            <a:endParaRPr lang="en-US" dirty="0">
              <a:solidFill>
                <a:srgbClr val="FF0000"/>
              </a:solidFill>
              <a:latin typeface="Avenir Book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57400" y="1295400"/>
            <a:ext cx="3962400" cy="39624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57400" y="5181600"/>
            <a:ext cx="6172200" cy="762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057400" y="1295400"/>
            <a:ext cx="457200" cy="39624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D2145AE-3EE3-69BF-9F7A-A566F2A4720A}"/>
              </a:ext>
            </a:extLst>
          </p:cNvPr>
          <p:cNvSpPr txBox="1"/>
          <p:nvPr/>
        </p:nvSpPr>
        <p:spPr>
          <a:xfrm>
            <a:off x="101526" y="5767488"/>
            <a:ext cx="3570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venir Book" panose="02000503020000020003" pitchFamily="2" charset="0"/>
              </a:rPr>
              <a:t>P*=0, if slope of extinction curve is &gt; initial slope of colonization curve: i.e., m&gt;c</a:t>
            </a:r>
          </a:p>
        </p:txBody>
      </p:sp>
    </p:spTree>
    <p:extLst>
      <p:ext uri="{BB962C8B-B14F-4D97-AF65-F5344CB8AC3E}">
        <p14:creationId xmlns:p14="http://schemas.microsoft.com/office/powerpoint/2010/main" val="417029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381000" y="220980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Do some math…</a:t>
            </a:r>
          </a:p>
        </p:txBody>
      </p:sp>
    </p:spTree>
    <p:extLst>
      <p:ext uri="{BB962C8B-B14F-4D97-AF65-F5344CB8AC3E}">
        <p14:creationId xmlns:p14="http://schemas.microsoft.com/office/powerpoint/2010/main" val="67393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89154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E.g., equilibrium: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 err="1">
                <a:latin typeface="Avenir Book"/>
              </a:rPr>
              <a:t>dP</a:t>
            </a:r>
            <a:r>
              <a:rPr lang="en-US" sz="3200" dirty="0">
                <a:latin typeface="Avenir Book"/>
              </a:rPr>
              <a:t>/dt = 0 = </a:t>
            </a:r>
            <a:r>
              <a:rPr lang="en-US" sz="3200" dirty="0" err="1">
                <a:solidFill>
                  <a:srgbClr val="0000FF"/>
                </a:solidFill>
                <a:latin typeface="Avenir Book"/>
              </a:rPr>
              <a:t>cP</a:t>
            </a:r>
            <a:r>
              <a:rPr lang="en-US" sz="3200" dirty="0">
                <a:solidFill>
                  <a:srgbClr val="0000FF"/>
                </a:solidFill>
                <a:latin typeface="Avenir Book"/>
              </a:rPr>
              <a:t>(1-P)</a:t>
            </a:r>
            <a:r>
              <a:rPr lang="en-US" sz="3200" dirty="0">
                <a:latin typeface="Avenir Book"/>
              </a:rPr>
              <a:t> - </a:t>
            </a:r>
            <a:r>
              <a:rPr lang="en-US" sz="3200" dirty="0" err="1">
                <a:solidFill>
                  <a:srgbClr val="FF0000"/>
                </a:solidFill>
                <a:latin typeface="Avenir Book"/>
              </a:rPr>
              <a:t>mP</a:t>
            </a:r>
            <a:endParaRPr lang="en-US" sz="3200" dirty="0">
              <a:latin typeface="Avenir Book"/>
            </a:endParaRP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	</a:t>
            </a:r>
            <a:r>
              <a:rPr lang="en-US" sz="3200" dirty="0" err="1">
                <a:latin typeface="Avenir Book"/>
              </a:rPr>
              <a:t>cP</a:t>
            </a:r>
            <a:r>
              <a:rPr lang="en-US" sz="3200" dirty="0">
                <a:latin typeface="Avenir Book"/>
              </a:rPr>
              <a:t>(1-P) = </a:t>
            </a:r>
            <a:r>
              <a:rPr lang="en-US" sz="3200" dirty="0" err="1">
                <a:latin typeface="Avenir Book"/>
              </a:rPr>
              <a:t>mP</a:t>
            </a:r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	</a:t>
            </a:r>
          </a:p>
          <a:p>
            <a:pPr eaLnBrk="1" hangingPunct="1"/>
            <a:r>
              <a:rPr lang="en-US" sz="3200" dirty="0">
                <a:latin typeface="Avenir Book"/>
              </a:rPr>
              <a:t>	P* = 1 – m/c    (if c&gt;m)</a:t>
            </a:r>
          </a:p>
          <a:p>
            <a:pPr eaLnBrk="1" hangingPunct="1"/>
            <a:r>
              <a:rPr lang="en-US" sz="3200" dirty="0">
                <a:latin typeface="Avenir Book"/>
              </a:rPr>
              <a:t>	else</a:t>
            </a:r>
          </a:p>
          <a:p>
            <a:pPr eaLnBrk="1" hangingPunct="1"/>
            <a:r>
              <a:rPr lang="en-US" sz="3200" dirty="0">
                <a:latin typeface="Avenir Book"/>
              </a:rPr>
              <a:t>	P* = 0             (if m&gt;c)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[Agrees with our graphical approach]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178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err="1">
                <a:solidFill>
                  <a:srgbClr val="376092"/>
                </a:solidFill>
                <a:latin typeface="Avenir Book"/>
              </a:rPr>
              <a:t>Levins</a:t>
            </a:r>
            <a:r>
              <a:rPr lang="en-US" sz="3200" dirty="0">
                <a:solidFill>
                  <a:srgbClr val="376092"/>
                </a:solidFill>
                <a:latin typeface="Avenir Book"/>
              </a:rPr>
              <a:t>' model:</a:t>
            </a:r>
          </a:p>
        </p:txBody>
      </p:sp>
    </p:spTree>
    <p:extLst>
      <p:ext uri="{BB962C8B-B14F-4D97-AF65-F5344CB8AC3E}">
        <p14:creationId xmlns:p14="http://schemas.microsoft.com/office/powerpoint/2010/main" val="98873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152400" y="381000"/>
            <a:ext cx="8915400" cy="600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Note that </a:t>
            </a:r>
            <a:r>
              <a:rPr lang="en-US" sz="3200" dirty="0" err="1">
                <a:latin typeface="Avenir Book"/>
              </a:rPr>
              <a:t>Levins</a:t>
            </a:r>
            <a:r>
              <a:rPr lang="en-US" sz="3200" dirty="0">
                <a:latin typeface="Avenir Book"/>
              </a:rPr>
              <a:t>' model is similar to logistic: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Recall: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	</a:t>
            </a:r>
            <a:r>
              <a:rPr lang="en-US" sz="3200" dirty="0" err="1">
                <a:latin typeface="Avenir Book"/>
              </a:rPr>
              <a:t>dN</a:t>
            </a:r>
            <a:r>
              <a:rPr lang="en-US" sz="3200" dirty="0">
                <a:latin typeface="Avenir Book"/>
              </a:rPr>
              <a:t>/</a:t>
            </a:r>
            <a:r>
              <a:rPr lang="en-US" sz="3200" dirty="0" err="1">
                <a:latin typeface="Avenir Book"/>
              </a:rPr>
              <a:t>dt</a:t>
            </a:r>
            <a:r>
              <a:rPr lang="en-US" sz="3200" dirty="0">
                <a:latin typeface="Avenir Book"/>
              </a:rPr>
              <a:t>		= </a:t>
            </a:r>
            <a:r>
              <a:rPr lang="en-US" sz="3200" dirty="0" err="1">
                <a:latin typeface="Avenir Book"/>
              </a:rPr>
              <a:t>rN</a:t>
            </a:r>
            <a:r>
              <a:rPr lang="en-US" sz="3200" dirty="0">
                <a:latin typeface="Avenir Book"/>
              </a:rPr>
              <a:t> – aN</a:t>
            </a:r>
            <a:r>
              <a:rPr lang="en-US" sz="3200" baseline="30000" dirty="0">
                <a:latin typeface="Avenir Book"/>
              </a:rPr>
              <a:t>2</a:t>
            </a:r>
          </a:p>
          <a:p>
            <a:pPr eaLnBrk="1" hangingPunct="1"/>
            <a:r>
              <a:rPr lang="en-US" sz="3200" dirty="0">
                <a:latin typeface="Avenir Book"/>
              </a:rPr>
              <a:t>				=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latin typeface="Avenir Book"/>
              </a:rPr>
              <a:t>r</a:t>
            </a:r>
            <a:r>
              <a:rPr lang="en-US" sz="3200" dirty="0" err="1">
                <a:latin typeface="Avenir Book"/>
              </a:rPr>
              <a:t>N</a:t>
            </a:r>
            <a:r>
              <a:rPr lang="en-US" sz="3200" dirty="0">
                <a:latin typeface="Avenir Book"/>
              </a:rPr>
              <a:t>(1 – N/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venir Book"/>
              </a:rPr>
              <a:t>K</a:t>
            </a:r>
            <a:r>
              <a:rPr lang="en-US" sz="3200" dirty="0">
                <a:latin typeface="Avenir Book"/>
              </a:rPr>
              <a:t>)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	</a:t>
            </a:r>
            <a:r>
              <a:rPr lang="en-US" sz="3200" dirty="0" err="1">
                <a:latin typeface="Avenir Book"/>
              </a:rPr>
              <a:t>dP</a:t>
            </a:r>
            <a:r>
              <a:rPr lang="en-US" sz="3200" dirty="0">
                <a:latin typeface="Avenir Book"/>
              </a:rPr>
              <a:t>/</a:t>
            </a:r>
            <a:r>
              <a:rPr lang="en-US" sz="3200" dirty="0" err="1">
                <a:latin typeface="Avenir Book"/>
              </a:rPr>
              <a:t>dt</a:t>
            </a:r>
            <a:r>
              <a:rPr lang="en-US" sz="3200" dirty="0">
                <a:latin typeface="Avenir Book"/>
              </a:rPr>
              <a:t> 		= </a:t>
            </a:r>
            <a:r>
              <a:rPr lang="en-US" sz="3200" dirty="0" err="1">
                <a:latin typeface="Avenir Book"/>
              </a:rPr>
              <a:t>cP</a:t>
            </a:r>
            <a:r>
              <a:rPr lang="en-US" sz="3200" dirty="0">
                <a:latin typeface="Avenir Book"/>
              </a:rPr>
              <a:t>(1-P) – </a:t>
            </a:r>
            <a:r>
              <a:rPr lang="en-US" sz="3200" dirty="0" err="1">
                <a:latin typeface="Avenir Book"/>
              </a:rPr>
              <a:t>mP</a:t>
            </a:r>
            <a:r>
              <a:rPr lang="en-US" sz="3200" dirty="0">
                <a:latin typeface="Avenir Book"/>
              </a:rPr>
              <a:t> </a:t>
            </a:r>
          </a:p>
          <a:p>
            <a:pPr eaLnBrk="1" hangingPunct="1"/>
            <a:r>
              <a:rPr lang="en-US" sz="3200" dirty="0">
                <a:latin typeface="Avenir Book"/>
              </a:rPr>
              <a:t>				= (c-m)P – cP</a:t>
            </a:r>
            <a:r>
              <a:rPr lang="en-US" sz="3200" baseline="30000" dirty="0">
                <a:latin typeface="Avenir Book"/>
              </a:rPr>
              <a:t>2</a:t>
            </a:r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	                        =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Avenir Book"/>
              </a:rPr>
              <a:t>(c-m) </a:t>
            </a:r>
            <a:r>
              <a:rPr lang="en-US" sz="3200" dirty="0">
                <a:latin typeface="Avenir Book"/>
              </a:rPr>
              <a:t>P (1 – P/(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venir Book"/>
              </a:rPr>
              <a:t>1-m/c</a:t>
            </a:r>
            <a:r>
              <a:rPr lang="en-US" sz="3200" dirty="0">
                <a:latin typeface="Avenir Book"/>
              </a:rPr>
              <a:t>))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So:   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Avenir Book"/>
              </a:rPr>
              <a:t>c-m ~ r</a:t>
            </a:r>
            <a:r>
              <a:rPr lang="en-US" sz="3200" dirty="0">
                <a:latin typeface="Avenir Book"/>
              </a:rPr>
              <a:t>;   P* =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Avenir Book"/>
              </a:rPr>
              <a:t>(1-m/c) ~ K</a:t>
            </a:r>
          </a:p>
        </p:txBody>
      </p:sp>
    </p:spTree>
    <p:extLst>
      <p:ext uri="{BB962C8B-B14F-4D97-AF65-F5344CB8AC3E}">
        <p14:creationId xmlns:p14="http://schemas.microsoft.com/office/powerpoint/2010/main" val="322875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28600" y="1718370"/>
            <a:ext cx="8915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Given this similarity, many insights we already have are still relevant (but in which patches are "individuals"):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	equilibrium</a:t>
            </a:r>
          </a:p>
          <a:p>
            <a:pPr eaLnBrk="1" hangingPunct="1"/>
            <a:r>
              <a:rPr lang="en-US" sz="3200" dirty="0">
                <a:latin typeface="Avenir Book"/>
              </a:rPr>
              <a:t>	stability</a:t>
            </a:r>
          </a:p>
          <a:p>
            <a:pPr eaLnBrk="1" hangingPunct="1"/>
            <a:r>
              <a:rPr lang="en-US" sz="3200" dirty="0">
                <a:latin typeface="Avenir Book"/>
              </a:rPr>
              <a:t>	"demographic" stochasticity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178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err="1">
                <a:solidFill>
                  <a:srgbClr val="376092"/>
                </a:solidFill>
                <a:latin typeface="Avenir Book"/>
              </a:rPr>
              <a:t>Levins</a:t>
            </a:r>
            <a:r>
              <a:rPr lang="en-US" sz="3200" dirty="0">
                <a:solidFill>
                  <a:srgbClr val="376092"/>
                </a:solidFill>
                <a:latin typeface="Avenir Book"/>
              </a:rPr>
              <a:t>' model:</a:t>
            </a:r>
          </a:p>
        </p:txBody>
      </p:sp>
    </p:spTree>
    <p:extLst>
      <p:ext uri="{BB962C8B-B14F-4D97-AF65-F5344CB8AC3E}">
        <p14:creationId xmlns:p14="http://schemas.microsoft.com/office/powerpoint/2010/main" val="388671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99060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Implications: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	1) Interpretation of local extinctions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	2) Conservation biology</a:t>
            </a:r>
          </a:p>
          <a:p>
            <a:pPr eaLnBrk="1" hangingPunct="1"/>
            <a:endParaRPr lang="en-US" sz="3200" dirty="0">
              <a:latin typeface="Avenir Book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178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err="1">
                <a:solidFill>
                  <a:srgbClr val="376092"/>
                </a:solidFill>
                <a:latin typeface="Avenir Book"/>
              </a:rPr>
              <a:t>Levins</a:t>
            </a:r>
            <a:r>
              <a:rPr lang="en-US" sz="3200" dirty="0">
                <a:solidFill>
                  <a:srgbClr val="376092"/>
                </a:solidFill>
                <a:latin typeface="Avenir Book"/>
              </a:rPr>
              <a:t>' model:</a:t>
            </a:r>
          </a:p>
        </p:txBody>
      </p:sp>
    </p:spTree>
    <p:extLst>
      <p:ext uri="{BB962C8B-B14F-4D97-AF65-F5344CB8AC3E}">
        <p14:creationId xmlns:p14="http://schemas.microsoft.com/office/powerpoint/2010/main" val="237091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9906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1) Amphibian declines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	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178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Discussion: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87600"/>
            <a:ext cx="5434215" cy="416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52400"/>
            <a:ext cx="3962400" cy="2674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7400" y="3429000"/>
            <a:ext cx="3048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Established populations are declining</a:t>
            </a:r>
          </a:p>
        </p:txBody>
      </p:sp>
    </p:spTree>
    <p:extLst>
      <p:ext uri="{BB962C8B-B14F-4D97-AF65-F5344CB8AC3E}">
        <p14:creationId xmlns:p14="http://schemas.microsoft.com/office/powerpoint/2010/main" val="240904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8763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hangingPunct="1"/>
            <a:r>
              <a:rPr lang="en-US" sz="3200" dirty="0">
                <a:latin typeface="Avenir Book"/>
              </a:rPr>
              <a:t>Assume:</a:t>
            </a:r>
          </a:p>
          <a:p>
            <a:pPr lvl="1" eaLnBrk="1" hangingPunct="1"/>
            <a:endParaRPr lang="en-US" sz="3200" dirty="0">
              <a:latin typeface="Avenir Book"/>
            </a:endParaRPr>
          </a:p>
          <a:p>
            <a:pPr marL="1371600" lvl="2" indent="-457200" eaLnBrk="1" hangingPunct="1">
              <a:buFont typeface="Arial"/>
              <a:buChar char="•"/>
            </a:pPr>
            <a:r>
              <a:rPr lang="en-US" sz="3200" dirty="0">
                <a:latin typeface="Avenir Book"/>
              </a:rPr>
              <a:t>Developer is environmentally aware</a:t>
            </a:r>
          </a:p>
          <a:p>
            <a:pPr marL="1371600" lvl="2" indent="-457200" eaLnBrk="1" hangingPunct="1">
              <a:buFont typeface="Arial"/>
              <a:buChar char="•"/>
            </a:pPr>
            <a:r>
              <a:rPr lang="en-US" sz="3200" dirty="0">
                <a:latin typeface="Avenir Book"/>
              </a:rPr>
              <a:t>Target non-occupied sites (to avoid impacts)</a:t>
            </a:r>
          </a:p>
          <a:p>
            <a:pPr marL="914400" lvl="2" indent="0" eaLnBrk="1" hangingPunct="1"/>
            <a:endParaRPr lang="en-US" sz="3200" dirty="0">
              <a:latin typeface="Avenir Book"/>
            </a:endParaRPr>
          </a:p>
          <a:p>
            <a:pPr marL="514350" lvl="1" indent="0" eaLnBrk="1" hangingPunct="1"/>
            <a:r>
              <a:rPr lang="en-US" sz="3200" i="1" dirty="0">
                <a:latin typeface="Avenir Book"/>
              </a:rPr>
              <a:t>What will be the implications (if these sites are part of a meta-population network)?</a:t>
            </a:r>
          </a:p>
          <a:p>
            <a:pPr lvl="1" eaLnBrk="1" hangingPunct="1"/>
            <a:endParaRPr lang="en-US" sz="3200" dirty="0">
              <a:latin typeface="Avenir Book"/>
            </a:endParaRPr>
          </a:p>
          <a:p>
            <a:pPr eaLnBrk="1" hangingPunct="1"/>
            <a:endParaRPr lang="en-US" sz="3200" dirty="0">
              <a:latin typeface="Avenir Book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178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Discussion:</a:t>
            </a:r>
          </a:p>
        </p:txBody>
      </p:sp>
    </p:spTree>
    <p:extLst>
      <p:ext uri="{BB962C8B-B14F-4D97-AF65-F5344CB8AC3E}">
        <p14:creationId xmlns:p14="http://schemas.microsoft.com/office/powerpoint/2010/main" val="400262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2875703" y="304800"/>
            <a:ext cx="3573852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latin typeface="Avenir Book"/>
              </a:rPr>
              <a:t>Closed population</a:t>
            </a:r>
          </a:p>
        </p:txBody>
      </p:sp>
      <p:sp>
        <p:nvSpPr>
          <p:cNvPr id="33" name="Oval 26"/>
          <p:cNvSpPr>
            <a:spLocks noChangeAspect="1" noChangeArrowheads="1"/>
          </p:cNvSpPr>
          <p:nvPr/>
        </p:nvSpPr>
        <p:spPr bwMode="auto">
          <a:xfrm>
            <a:off x="3505200" y="2514600"/>
            <a:ext cx="1929186" cy="1929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rc 47"/>
          <p:cNvSpPr>
            <a:spLocks noChangeAspect="1"/>
          </p:cNvSpPr>
          <p:nvPr/>
        </p:nvSpPr>
        <p:spPr bwMode="auto">
          <a:xfrm rot="6218033">
            <a:off x="4951286" y="2092275"/>
            <a:ext cx="1284690" cy="1284690"/>
          </a:xfrm>
          <a:custGeom>
            <a:avLst/>
            <a:gdLst>
              <a:gd name="T0" fmla="*/ 331073 w 43200"/>
              <a:gd name="T1" fmla="*/ 685800 h 43187"/>
              <a:gd name="T2" fmla="*/ 685800 w 43200"/>
              <a:gd name="T3" fmla="*/ 343003 h 43187"/>
              <a:gd name="T4" fmla="*/ 342900 w 43200"/>
              <a:gd name="T5" fmla="*/ 343003 h 43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187" fill="none" extrusionOk="0">
                <a:moveTo>
                  <a:pt x="20854" y="43187"/>
                </a:moveTo>
                <a:cubicBezTo>
                  <a:pt x="9222" y="42785"/>
                  <a:pt x="0" y="3323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187" stroke="0" extrusionOk="0">
                <a:moveTo>
                  <a:pt x="20854" y="43187"/>
                </a:moveTo>
                <a:cubicBezTo>
                  <a:pt x="9222" y="42785"/>
                  <a:pt x="0" y="3323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20854" y="43187"/>
                </a:lnTo>
                <a:close/>
              </a:path>
            </a:pathLst>
          </a:custGeom>
          <a:noFill/>
          <a:ln w="31750">
            <a:solidFill>
              <a:srgbClr val="000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24"/>
          <p:cNvSpPr txBox="1">
            <a:spLocks noChangeAspect="1" noChangeArrowheads="1"/>
          </p:cNvSpPr>
          <p:nvPr/>
        </p:nvSpPr>
        <p:spPr bwMode="auto">
          <a:xfrm>
            <a:off x="5943600" y="1752600"/>
            <a:ext cx="14478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90"/>
                </a:solidFill>
                <a:latin typeface="Avenir Book"/>
              </a:rPr>
              <a:t>Births,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0090"/>
                </a:solidFill>
                <a:latin typeface="Avenir Book"/>
              </a:rPr>
              <a:t>deaths</a:t>
            </a:r>
          </a:p>
        </p:txBody>
      </p:sp>
      <p:sp>
        <p:nvSpPr>
          <p:cNvPr id="60" name="Text Box 24"/>
          <p:cNvSpPr txBox="1">
            <a:spLocks noChangeAspect="1" noChangeArrowheads="1"/>
          </p:cNvSpPr>
          <p:nvPr/>
        </p:nvSpPr>
        <p:spPr bwMode="auto">
          <a:xfrm>
            <a:off x="3657600" y="3024426"/>
            <a:ext cx="1600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Avenir Book"/>
              </a:rPr>
              <a:t>N (focal population)</a:t>
            </a:r>
          </a:p>
        </p:txBody>
      </p:sp>
      <p:grpSp>
        <p:nvGrpSpPr>
          <p:cNvPr id="3" name="Group 2"/>
          <p:cNvGrpSpPr/>
          <p:nvPr/>
        </p:nvGrpSpPr>
        <p:grpSpPr>
          <a:xfrm rot="16200000">
            <a:off x="381000" y="4075557"/>
            <a:ext cx="2730776" cy="2352063"/>
            <a:chOff x="457200" y="2244675"/>
            <a:chExt cx="2730776" cy="2352063"/>
          </a:xfrm>
        </p:grpSpPr>
        <p:sp>
          <p:nvSpPr>
            <p:cNvPr id="61" name="Oval 26"/>
            <p:cNvSpPr>
              <a:spLocks noChangeAspect="1" noChangeArrowheads="1"/>
            </p:cNvSpPr>
            <p:nvPr/>
          </p:nvSpPr>
          <p:spPr bwMode="auto">
            <a:xfrm>
              <a:off x="457200" y="2667000"/>
              <a:ext cx="1929186" cy="1929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rc 47"/>
            <p:cNvSpPr>
              <a:spLocks noChangeAspect="1"/>
            </p:cNvSpPr>
            <p:nvPr/>
          </p:nvSpPr>
          <p:spPr bwMode="auto">
            <a:xfrm rot="6218033">
              <a:off x="1903286" y="2244675"/>
              <a:ext cx="1284690" cy="1284690"/>
            </a:xfrm>
            <a:custGeom>
              <a:avLst/>
              <a:gdLst>
                <a:gd name="T0" fmla="*/ 331073 w 43200"/>
                <a:gd name="T1" fmla="*/ 685800 h 43187"/>
                <a:gd name="T2" fmla="*/ 685800 w 43200"/>
                <a:gd name="T3" fmla="*/ 343003 h 43187"/>
                <a:gd name="T4" fmla="*/ 342900 w 43200"/>
                <a:gd name="T5" fmla="*/ 343003 h 4318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187" fill="none" extrusionOk="0">
                  <a:moveTo>
                    <a:pt x="20854" y="43187"/>
                  </a:moveTo>
                  <a:cubicBezTo>
                    <a:pt x="9222" y="42785"/>
                    <a:pt x="0" y="332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187" stroke="0" extrusionOk="0">
                  <a:moveTo>
                    <a:pt x="20854" y="43187"/>
                  </a:moveTo>
                  <a:cubicBezTo>
                    <a:pt x="9222" y="42785"/>
                    <a:pt x="0" y="332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0854" y="43187"/>
                  </a:lnTo>
                  <a:close/>
                </a:path>
              </a:pathLst>
            </a:cu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 rot="16200000">
            <a:off x="191644" y="646557"/>
            <a:ext cx="2730776" cy="2352063"/>
            <a:chOff x="-1371600" y="285712"/>
            <a:chExt cx="2730776" cy="2352063"/>
          </a:xfrm>
        </p:grpSpPr>
        <p:sp>
          <p:nvSpPr>
            <p:cNvPr id="63" name="Oval 26"/>
            <p:cNvSpPr>
              <a:spLocks noChangeAspect="1" noChangeArrowheads="1"/>
            </p:cNvSpPr>
            <p:nvPr/>
          </p:nvSpPr>
          <p:spPr bwMode="auto">
            <a:xfrm>
              <a:off x="-1371600" y="708037"/>
              <a:ext cx="1929186" cy="1929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Arc 47"/>
            <p:cNvSpPr>
              <a:spLocks noChangeAspect="1"/>
            </p:cNvSpPr>
            <p:nvPr/>
          </p:nvSpPr>
          <p:spPr bwMode="auto">
            <a:xfrm rot="6218033">
              <a:off x="74486" y="285712"/>
              <a:ext cx="1284690" cy="1284690"/>
            </a:xfrm>
            <a:custGeom>
              <a:avLst/>
              <a:gdLst>
                <a:gd name="T0" fmla="*/ 331073 w 43200"/>
                <a:gd name="T1" fmla="*/ 685800 h 43187"/>
                <a:gd name="T2" fmla="*/ 685800 w 43200"/>
                <a:gd name="T3" fmla="*/ 343003 h 43187"/>
                <a:gd name="T4" fmla="*/ 342900 w 43200"/>
                <a:gd name="T5" fmla="*/ 343003 h 4318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187" fill="none" extrusionOk="0">
                  <a:moveTo>
                    <a:pt x="20854" y="43187"/>
                  </a:moveTo>
                  <a:cubicBezTo>
                    <a:pt x="9222" y="42785"/>
                    <a:pt x="0" y="332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187" stroke="0" extrusionOk="0">
                  <a:moveTo>
                    <a:pt x="20854" y="43187"/>
                  </a:moveTo>
                  <a:cubicBezTo>
                    <a:pt x="9222" y="42785"/>
                    <a:pt x="0" y="332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0854" y="43187"/>
                  </a:lnTo>
                  <a:close/>
                </a:path>
              </a:pathLst>
            </a:cu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 rot="8509883">
            <a:off x="6454636" y="3487939"/>
            <a:ext cx="2730776" cy="2352063"/>
            <a:chOff x="6553200" y="4429737"/>
            <a:chExt cx="2730776" cy="2352063"/>
          </a:xfrm>
        </p:grpSpPr>
        <p:sp>
          <p:nvSpPr>
            <p:cNvPr id="65" name="Oval 26"/>
            <p:cNvSpPr>
              <a:spLocks noChangeAspect="1" noChangeArrowheads="1"/>
            </p:cNvSpPr>
            <p:nvPr/>
          </p:nvSpPr>
          <p:spPr bwMode="auto">
            <a:xfrm>
              <a:off x="6553200" y="4852062"/>
              <a:ext cx="1929186" cy="1929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47"/>
            <p:cNvSpPr>
              <a:spLocks noChangeAspect="1"/>
            </p:cNvSpPr>
            <p:nvPr/>
          </p:nvSpPr>
          <p:spPr bwMode="auto">
            <a:xfrm rot="6218033">
              <a:off x="7999286" y="4429737"/>
              <a:ext cx="1284690" cy="1284690"/>
            </a:xfrm>
            <a:custGeom>
              <a:avLst/>
              <a:gdLst>
                <a:gd name="T0" fmla="*/ 331073 w 43200"/>
                <a:gd name="T1" fmla="*/ 685800 h 43187"/>
                <a:gd name="T2" fmla="*/ 685800 w 43200"/>
                <a:gd name="T3" fmla="*/ 343003 h 43187"/>
                <a:gd name="T4" fmla="*/ 342900 w 43200"/>
                <a:gd name="T5" fmla="*/ 343003 h 4318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187" fill="none" extrusionOk="0">
                  <a:moveTo>
                    <a:pt x="20854" y="43187"/>
                  </a:moveTo>
                  <a:cubicBezTo>
                    <a:pt x="9222" y="42785"/>
                    <a:pt x="0" y="332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187" stroke="0" extrusionOk="0">
                  <a:moveTo>
                    <a:pt x="20854" y="43187"/>
                  </a:moveTo>
                  <a:cubicBezTo>
                    <a:pt x="9222" y="42785"/>
                    <a:pt x="0" y="332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0854" y="43187"/>
                  </a:lnTo>
                  <a:close/>
                </a:path>
              </a:pathLst>
            </a:custGeom>
            <a:noFill/>
            <a:ln w="31750">
              <a:solidFill>
                <a:srgbClr val="000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 rot="18823292">
            <a:off x="2565197" y="4565590"/>
            <a:ext cx="1314760" cy="157388"/>
            <a:chOff x="5398197" y="3825197"/>
            <a:chExt cx="1630738" cy="152400"/>
          </a:xfrm>
        </p:grpSpPr>
        <p:sp>
          <p:nvSpPr>
            <p:cNvPr id="76" name="Line 31"/>
            <p:cNvSpPr>
              <a:spLocks noChangeAspect="1" noChangeShapeType="1"/>
            </p:cNvSpPr>
            <p:nvPr/>
          </p:nvSpPr>
          <p:spPr bwMode="auto">
            <a:xfrm rot="600000">
              <a:off x="5448696" y="3825197"/>
              <a:ext cx="1580239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1"/>
            <p:cNvSpPr>
              <a:spLocks noChangeAspect="1" noChangeShapeType="1"/>
            </p:cNvSpPr>
            <p:nvPr/>
          </p:nvSpPr>
          <p:spPr bwMode="auto">
            <a:xfrm rot="600000" flipH="1">
              <a:off x="5398197" y="3977597"/>
              <a:ext cx="1580239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 rot="674629">
            <a:off x="2657056" y="2732394"/>
            <a:ext cx="964582" cy="136068"/>
            <a:chOff x="5398197" y="3825197"/>
            <a:chExt cx="1630738" cy="152400"/>
          </a:xfrm>
        </p:grpSpPr>
        <p:sp>
          <p:nvSpPr>
            <p:cNvPr id="79" name="Line 31"/>
            <p:cNvSpPr>
              <a:spLocks noChangeAspect="1" noChangeShapeType="1"/>
            </p:cNvSpPr>
            <p:nvPr/>
          </p:nvSpPr>
          <p:spPr bwMode="auto">
            <a:xfrm rot="600000">
              <a:off x="5448696" y="3825197"/>
              <a:ext cx="1580239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1"/>
            <p:cNvSpPr>
              <a:spLocks noChangeAspect="1" noChangeShapeType="1"/>
            </p:cNvSpPr>
            <p:nvPr/>
          </p:nvSpPr>
          <p:spPr bwMode="auto">
            <a:xfrm rot="600000" flipH="1">
              <a:off x="5398197" y="3977597"/>
              <a:ext cx="1580239" cy="0"/>
            </a:xfrm>
            <a:prstGeom prst="line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79170" y="3438108"/>
            <a:ext cx="1986876" cy="921778"/>
            <a:chOff x="5279170" y="3438108"/>
            <a:chExt cx="1986876" cy="921778"/>
          </a:xfrm>
        </p:grpSpPr>
        <p:grpSp>
          <p:nvGrpSpPr>
            <p:cNvPr id="6" name="Group 5"/>
            <p:cNvGrpSpPr/>
            <p:nvPr/>
          </p:nvGrpSpPr>
          <p:grpSpPr>
            <a:xfrm>
              <a:off x="5398197" y="3825197"/>
              <a:ext cx="1630738" cy="152400"/>
              <a:chOff x="5398197" y="3825197"/>
              <a:chExt cx="1630738" cy="152400"/>
            </a:xfrm>
          </p:grpSpPr>
          <p:sp>
            <p:nvSpPr>
              <p:cNvPr id="38" name="Line 31"/>
              <p:cNvSpPr>
                <a:spLocks noChangeAspect="1" noChangeShapeType="1"/>
              </p:cNvSpPr>
              <p:nvPr/>
            </p:nvSpPr>
            <p:spPr bwMode="auto">
              <a:xfrm rot="600000">
                <a:off x="5448696" y="3825197"/>
                <a:ext cx="1580239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31"/>
              <p:cNvSpPr>
                <a:spLocks noChangeAspect="1" noChangeShapeType="1"/>
              </p:cNvSpPr>
              <p:nvPr/>
            </p:nvSpPr>
            <p:spPr bwMode="auto">
              <a:xfrm rot="600000" flipH="1">
                <a:off x="5398197" y="3977597"/>
                <a:ext cx="1580239" cy="0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" name="Text Box 24"/>
            <p:cNvSpPr txBox="1">
              <a:spLocks noChangeAspect="1" noChangeArrowheads="1"/>
            </p:cNvSpPr>
            <p:nvPr/>
          </p:nvSpPr>
          <p:spPr bwMode="auto">
            <a:xfrm rot="600000">
              <a:off x="5505998" y="3438108"/>
              <a:ext cx="17600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FF0000"/>
                  </a:solidFill>
                  <a:latin typeface="Avenir Book"/>
                </a:rPr>
                <a:t>Emigration</a:t>
              </a:r>
            </a:p>
          </p:txBody>
        </p:sp>
        <p:sp>
          <p:nvSpPr>
            <p:cNvPr id="82" name="Text Box 24"/>
            <p:cNvSpPr txBox="1">
              <a:spLocks noChangeAspect="1" noChangeArrowheads="1"/>
            </p:cNvSpPr>
            <p:nvPr/>
          </p:nvSpPr>
          <p:spPr bwMode="auto">
            <a:xfrm rot="600000">
              <a:off x="5279170" y="3959776"/>
              <a:ext cx="176004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008000"/>
                  </a:solidFill>
                  <a:latin typeface="Avenir Book"/>
                </a:rPr>
                <a:t>Immigration</a:t>
              </a:r>
            </a:p>
          </p:txBody>
        </p:sp>
      </p:grpSp>
      <p:sp>
        <p:nvSpPr>
          <p:cNvPr id="8" name="Freeform 7"/>
          <p:cNvSpPr/>
          <p:nvPr/>
        </p:nvSpPr>
        <p:spPr>
          <a:xfrm>
            <a:off x="221139" y="292707"/>
            <a:ext cx="8842558" cy="6506435"/>
          </a:xfrm>
          <a:custGeom>
            <a:avLst/>
            <a:gdLst>
              <a:gd name="connsiteX0" fmla="*/ 8668183 w 8842558"/>
              <a:gd name="connsiteY0" fmla="*/ 2149725 h 6506435"/>
              <a:gd name="connsiteX1" fmla="*/ 7342460 w 8842558"/>
              <a:gd name="connsiteY1" fmla="*/ 1451887 h 6506435"/>
              <a:gd name="connsiteX2" fmla="*/ 5402718 w 8842558"/>
              <a:gd name="connsiteY2" fmla="*/ 1214622 h 6506435"/>
              <a:gd name="connsiteX3" fmla="*/ 3756030 w 8842558"/>
              <a:gd name="connsiteY3" fmla="*/ 1410017 h 6506435"/>
              <a:gd name="connsiteX4" fmla="*/ 2527992 w 8842558"/>
              <a:gd name="connsiteY4" fmla="*/ 670309 h 6506435"/>
              <a:gd name="connsiteX5" fmla="*/ 1551143 w 8842558"/>
              <a:gd name="connsiteY5" fmla="*/ 70169 h 6506435"/>
              <a:gd name="connsiteX6" fmla="*/ 267285 w 8842558"/>
              <a:gd name="connsiteY6" fmla="*/ 125996 h 6506435"/>
              <a:gd name="connsiteX7" fmla="*/ 2141 w 8842558"/>
              <a:gd name="connsiteY7" fmla="*/ 1089012 h 6506435"/>
              <a:gd name="connsiteX8" fmla="*/ 155645 w 8842558"/>
              <a:gd name="connsiteY8" fmla="*/ 4480503 h 6506435"/>
              <a:gd name="connsiteX9" fmla="*/ 392880 w 8842558"/>
              <a:gd name="connsiteY9" fmla="*/ 6155313 h 6506435"/>
              <a:gd name="connsiteX10" fmla="*/ 2681497 w 8842558"/>
              <a:gd name="connsiteY10" fmla="*/ 6504232 h 6506435"/>
              <a:gd name="connsiteX11" fmla="*/ 6295836 w 8842558"/>
              <a:gd name="connsiteY11" fmla="*/ 6085530 h 6506435"/>
              <a:gd name="connsiteX12" fmla="*/ 8235578 w 8842558"/>
              <a:gd name="connsiteY12" fmla="*/ 5848265 h 6506435"/>
              <a:gd name="connsiteX13" fmla="*/ 8807732 w 8842558"/>
              <a:gd name="connsiteY13" fmla="*/ 4285108 h 6506435"/>
              <a:gd name="connsiteX14" fmla="*/ 8765867 w 8842558"/>
              <a:gd name="connsiteY14" fmla="*/ 2749865 h 6506435"/>
              <a:gd name="connsiteX15" fmla="*/ 8668183 w 8842558"/>
              <a:gd name="connsiteY15" fmla="*/ 2149725 h 6506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842558" h="6506435">
                <a:moveTo>
                  <a:pt x="8668183" y="2149725"/>
                </a:moveTo>
                <a:cubicBezTo>
                  <a:pt x="8430949" y="1933395"/>
                  <a:pt x="7886704" y="1607737"/>
                  <a:pt x="7342460" y="1451887"/>
                </a:cubicBezTo>
                <a:cubicBezTo>
                  <a:pt x="6798216" y="1296037"/>
                  <a:pt x="6000456" y="1221600"/>
                  <a:pt x="5402718" y="1214622"/>
                </a:cubicBezTo>
                <a:cubicBezTo>
                  <a:pt x="4804980" y="1207644"/>
                  <a:pt x="4235151" y="1500736"/>
                  <a:pt x="3756030" y="1410017"/>
                </a:cubicBezTo>
                <a:cubicBezTo>
                  <a:pt x="3276909" y="1319298"/>
                  <a:pt x="2527992" y="670309"/>
                  <a:pt x="2527992" y="670309"/>
                </a:cubicBezTo>
                <a:cubicBezTo>
                  <a:pt x="2160511" y="447001"/>
                  <a:pt x="1927927" y="160888"/>
                  <a:pt x="1551143" y="70169"/>
                </a:cubicBezTo>
                <a:cubicBezTo>
                  <a:pt x="1174359" y="-20550"/>
                  <a:pt x="525452" y="-43811"/>
                  <a:pt x="267285" y="125996"/>
                </a:cubicBezTo>
                <a:cubicBezTo>
                  <a:pt x="9118" y="295803"/>
                  <a:pt x="20748" y="363261"/>
                  <a:pt x="2141" y="1089012"/>
                </a:cubicBezTo>
                <a:cubicBezTo>
                  <a:pt x="-16466" y="1814763"/>
                  <a:pt x="90522" y="3636120"/>
                  <a:pt x="155645" y="4480503"/>
                </a:cubicBezTo>
                <a:cubicBezTo>
                  <a:pt x="220768" y="5324887"/>
                  <a:pt x="-28095" y="5818025"/>
                  <a:pt x="392880" y="6155313"/>
                </a:cubicBezTo>
                <a:cubicBezTo>
                  <a:pt x="813855" y="6492601"/>
                  <a:pt x="1697671" y="6515863"/>
                  <a:pt x="2681497" y="6504232"/>
                </a:cubicBezTo>
                <a:cubicBezTo>
                  <a:pt x="3665323" y="6492602"/>
                  <a:pt x="6295836" y="6085530"/>
                  <a:pt x="6295836" y="6085530"/>
                </a:cubicBezTo>
                <a:cubicBezTo>
                  <a:pt x="7221516" y="5976202"/>
                  <a:pt x="7816929" y="6148335"/>
                  <a:pt x="8235578" y="5848265"/>
                </a:cubicBezTo>
                <a:cubicBezTo>
                  <a:pt x="8654227" y="5548195"/>
                  <a:pt x="8719351" y="4801508"/>
                  <a:pt x="8807732" y="4285108"/>
                </a:cubicBezTo>
                <a:cubicBezTo>
                  <a:pt x="8896113" y="3768708"/>
                  <a:pt x="8791451" y="3110415"/>
                  <a:pt x="8765867" y="2749865"/>
                </a:cubicBezTo>
                <a:cubicBezTo>
                  <a:pt x="8740283" y="2389316"/>
                  <a:pt x="8905417" y="2366055"/>
                  <a:pt x="8668183" y="2149725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noFill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3676117" y="482024"/>
            <a:ext cx="3338724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latin typeface="Avenir Book"/>
              </a:rPr>
              <a:t>Open population</a:t>
            </a:r>
          </a:p>
        </p:txBody>
      </p: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5562600" y="914400"/>
            <a:ext cx="3599663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latin typeface="Avenir Book"/>
              </a:rPr>
              <a:t>Regional dynamics</a:t>
            </a:r>
          </a:p>
        </p:txBody>
      </p:sp>
    </p:spTree>
    <p:extLst>
      <p:ext uri="{BB962C8B-B14F-4D97-AF65-F5344CB8AC3E}">
        <p14:creationId xmlns:p14="http://schemas.microsoft.com/office/powerpoint/2010/main" val="4399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60" grpId="0"/>
      <p:bldP spid="8" grpId="0" animBg="1"/>
      <p:bldP spid="86" grpId="0"/>
      <p:bldP spid="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28600" y="1683127"/>
            <a:ext cx="89154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E.g., equilibrium: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 err="1">
                <a:latin typeface="Avenir Book"/>
              </a:rPr>
              <a:t>dP</a:t>
            </a:r>
            <a:r>
              <a:rPr lang="en-US" sz="3200" dirty="0">
                <a:latin typeface="Avenir Book"/>
              </a:rPr>
              <a:t>/</a:t>
            </a:r>
            <a:r>
              <a:rPr lang="en-US" sz="3200" dirty="0" err="1">
                <a:latin typeface="Avenir Book"/>
              </a:rPr>
              <a:t>dt</a:t>
            </a:r>
            <a:r>
              <a:rPr lang="en-US" sz="3200" dirty="0">
                <a:latin typeface="Avenir Book"/>
              </a:rPr>
              <a:t> = </a:t>
            </a:r>
            <a:r>
              <a:rPr lang="en-US" sz="3200" dirty="0" err="1">
                <a:latin typeface="Avenir Book"/>
              </a:rPr>
              <a:t>cP</a:t>
            </a:r>
            <a:r>
              <a:rPr lang="en-US" sz="3200" dirty="0">
                <a:latin typeface="Avenir Book"/>
              </a:rPr>
              <a:t>(1</a:t>
            </a:r>
            <a:r>
              <a:rPr lang="en-US" sz="3200" dirty="0">
                <a:solidFill>
                  <a:srgbClr val="0000FF"/>
                </a:solidFill>
                <a:latin typeface="Avenir Book"/>
              </a:rPr>
              <a:t>-D</a:t>
            </a:r>
            <a:r>
              <a:rPr lang="en-US" sz="3200" dirty="0">
                <a:latin typeface="Avenir Book"/>
              </a:rPr>
              <a:t>-P) - </a:t>
            </a:r>
            <a:r>
              <a:rPr lang="en-US" sz="3200" dirty="0" err="1">
                <a:latin typeface="Avenir Book"/>
              </a:rPr>
              <a:t>mP</a:t>
            </a:r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	</a:t>
            </a:r>
          </a:p>
          <a:p>
            <a:pPr eaLnBrk="1" hangingPunct="1"/>
            <a:r>
              <a:rPr lang="en-US" sz="3200" dirty="0">
                <a:latin typeface="Avenir Book"/>
              </a:rPr>
              <a:t>	D = the proportion of patches removed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Then</a:t>
            </a:r>
          </a:p>
          <a:p>
            <a:pPr eaLnBrk="1" hangingPunct="1"/>
            <a:r>
              <a:rPr lang="en-US" sz="3200" dirty="0">
                <a:latin typeface="Avenir Book"/>
              </a:rPr>
              <a:t>	P* = 1 – m/c – D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178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err="1">
                <a:solidFill>
                  <a:srgbClr val="376092"/>
                </a:solidFill>
                <a:latin typeface="Avenir Book"/>
              </a:rPr>
              <a:t>Levins</a:t>
            </a:r>
            <a:r>
              <a:rPr lang="en-US" sz="3200" dirty="0">
                <a:solidFill>
                  <a:srgbClr val="376092"/>
                </a:solidFill>
                <a:latin typeface="Avenir Book"/>
              </a:rPr>
              <a:t>' model:</a:t>
            </a:r>
          </a:p>
        </p:txBody>
      </p:sp>
    </p:spTree>
    <p:extLst>
      <p:ext uri="{BB962C8B-B14F-4D97-AF65-F5344CB8AC3E}">
        <p14:creationId xmlns:p14="http://schemas.microsoft.com/office/powerpoint/2010/main" val="237091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28600" y="914400"/>
            <a:ext cx="89154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latin typeface="Avenir Book"/>
              </a:rPr>
              <a:t>	P* = 1 – m/c - D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Removing unoccupied patches reduces the number of occupied patches by the same amount!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The population goes extinct when:</a:t>
            </a:r>
          </a:p>
          <a:p>
            <a:pPr eaLnBrk="1" hangingPunct="1"/>
            <a:r>
              <a:rPr lang="en-US" sz="3200" dirty="0">
                <a:latin typeface="Avenir Book"/>
              </a:rPr>
              <a:t>	D = 1 – m/c = P*</a:t>
            </a:r>
            <a:r>
              <a:rPr lang="en-US" sz="3200" baseline="-25000" dirty="0">
                <a:latin typeface="Avenir Book"/>
              </a:rPr>
              <a:t>without development</a:t>
            </a:r>
            <a:endParaRPr lang="en-US" sz="3200" dirty="0">
              <a:latin typeface="Avenir Book"/>
            </a:endParaRP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E.g., if 1/3 of patches are occupied, and you destroy half of the empty patches (D=0.5x2/3=1/3) … extinction. 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178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err="1">
                <a:solidFill>
                  <a:srgbClr val="376092"/>
                </a:solidFill>
                <a:latin typeface="Avenir Book"/>
              </a:rPr>
              <a:t>Levins</a:t>
            </a:r>
            <a:r>
              <a:rPr lang="en-US" sz="3200" dirty="0">
                <a:solidFill>
                  <a:srgbClr val="376092"/>
                </a:solidFill>
                <a:latin typeface="Avenir Book"/>
              </a:rPr>
              <a:t>' model:</a:t>
            </a:r>
          </a:p>
        </p:txBody>
      </p:sp>
    </p:spTree>
    <p:extLst>
      <p:ext uri="{BB962C8B-B14F-4D97-AF65-F5344CB8AC3E}">
        <p14:creationId xmlns:p14="http://schemas.microsoft.com/office/powerpoint/2010/main" val="303465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381000" y="220980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Can we express this graphically?</a:t>
            </a:r>
          </a:p>
        </p:txBody>
      </p:sp>
    </p:spTree>
    <p:extLst>
      <p:ext uri="{BB962C8B-B14F-4D97-AF65-F5344CB8AC3E}">
        <p14:creationId xmlns:p14="http://schemas.microsoft.com/office/powerpoint/2010/main" val="251929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3733800" y="5638800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Geneva"/>
                <a:cs typeface="Geneva"/>
              </a:rPr>
              <a:t>Proportion occupied, P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178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err="1">
                <a:solidFill>
                  <a:srgbClr val="376092"/>
                </a:solidFill>
                <a:latin typeface="Avenir Book"/>
              </a:rPr>
              <a:t>Levins</a:t>
            </a:r>
            <a:r>
              <a:rPr lang="en-US" sz="3200" dirty="0">
                <a:solidFill>
                  <a:srgbClr val="376092"/>
                </a:solidFill>
                <a:latin typeface="Avenir Book"/>
              </a:rPr>
              <a:t>' model: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57400" y="1371600"/>
            <a:ext cx="6096000" cy="3886200"/>
            <a:chOff x="2057400" y="1371600"/>
            <a:chExt cx="6096000" cy="3886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057400" y="1371600"/>
              <a:ext cx="0" cy="3886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057400" y="5257800"/>
              <a:ext cx="60960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 rot="16200000">
            <a:off x="-454967" y="2893368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Geneva"/>
                <a:cs typeface="Geneva"/>
              </a:rPr>
              <a:t>Rate, </a:t>
            </a:r>
            <a:r>
              <a:rPr lang="en-US" dirty="0" err="1">
                <a:latin typeface="Geneva"/>
                <a:cs typeface="Geneva"/>
              </a:rPr>
              <a:t>cP</a:t>
            </a:r>
            <a:r>
              <a:rPr lang="en-US" dirty="0">
                <a:latin typeface="Geneva"/>
                <a:cs typeface="Geneva"/>
              </a:rPr>
              <a:t>(1-P-D) or </a:t>
            </a:r>
            <a:r>
              <a:rPr lang="en-US" dirty="0" err="1">
                <a:latin typeface="Geneva"/>
                <a:cs typeface="Geneva"/>
              </a:rPr>
              <a:t>mP</a:t>
            </a:r>
            <a:endParaRPr lang="en-US" dirty="0">
              <a:latin typeface="Geneva"/>
              <a:cs typeface="Geneva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057400" y="1281443"/>
            <a:ext cx="2590800" cy="39624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6172200" y="1383046"/>
            <a:ext cx="304800" cy="82675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4343400" y="1399948"/>
            <a:ext cx="3048000" cy="5050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52555" y="2209800"/>
            <a:ext cx="0" cy="304800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3810000" y="5257800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Geneva"/>
                <a:cs typeface="Geneva"/>
              </a:rPr>
              <a:t>P*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633422" y="924326"/>
            <a:ext cx="3382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latin typeface="Avenir Book"/>
              </a:rPr>
              <a:t>dP</a:t>
            </a:r>
            <a:r>
              <a:rPr lang="en-US" dirty="0">
                <a:latin typeface="Avenir Book"/>
              </a:rPr>
              <a:t>/</a:t>
            </a:r>
            <a:r>
              <a:rPr lang="en-US" dirty="0" err="1">
                <a:latin typeface="Avenir Book"/>
              </a:rPr>
              <a:t>dt</a:t>
            </a:r>
            <a:r>
              <a:rPr lang="en-US" dirty="0">
                <a:latin typeface="Avenir Book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Avenir Book"/>
              </a:rPr>
              <a:t>cP</a:t>
            </a:r>
            <a:r>
              <a:rPr lang="en-US" dirty="0">
                <a:solidFill>
                  <a:srgbClr val="0000FF"/>
                </a:solidFill>
                <a:latin typeface="Avenir Book"/>
              </a:rPr>
              <a:t>(1-P-D)</a:t>
            </a:r>
            <a:r>
              <a:rPr lang="en-US" dirty="0">
                <a:latin typeface="Avenir Book"/>
              </a:rPr>
              <a:t> - </a:t>
            </a:r>
            <a:r>
              <a:rPr lang="en-US" dirty="0" err="1">
                <a:solidFill>
                  <a:srgbClr val="FF0000"/>
                </a:solidFill>
                <a:latin typeface="Avenir Book"/>
              </a:rPr>
              <a:t>mP</a:t>
            </a:r>
            <a:endParaRPr lang="en-US" dirty="0">
              <a:solidFill>
                <a:srgbClr val="FF0000"/>
              </a:solidFill>
              <a:latin typeface="Avenir Book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B2CF65-084A-1D42-8FCE-9B43B63ADC38}"/>
              </a:ext>
            </a:extLst>
          </p:cNvPr>
          <p:cNvGrpSpPr/>
          <p:nvPr/>
        </p:nvGrpSpPr>
        <p:grpSpPr>
          <a:xfrm>
            <a:off x="2071353" y="1952205"/>
            <a:ext cx="6019799" cy="4724398"/>
            <a:chOff x="2071353" y="1952205"/>
            <a:chExt cx="6019799" cy="4724398"/>
          </a:xfrm>
        </p:grpSpPr>
        <p:sp>
          <p:nvSpPr>
            <p:cNvPr id="14" name="Arc 29"/>
            <p:cNvSpPr>
              <a:spLocks noChangeAspect="1"/>
            </p:cNvSpPr>
            <p:nvPr/>
          </p:nvSpPr>
          <p:spPr bwMode="auto">
            <a:xfrm rot="16200000" flipV="1">
              <a:off x="2719054" y="1304504"/>
              <a:ext cx="4724398" cy="6019799"/>
            </a:xfrm>
            <a:custGeom>
              <a:avLst/>
              <a:gdLst>
                <a:gd name="T0" fmla="*/ 552 w 21600"/>
                <a:gd name="T1" fmla="*/ 0 h 41209"/>
                <a:gd name="T2" fmla="*/ 543 w 21600"/>
                <a:gd name="T3" fmla="*/ 2448 h 41209"/>
                <a:gd name="T4" fmla="*/ 0 w 21600"/>
                <a:gd name="T5" fmla="*/ 1223 h 412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09"/>
                <a:gd name="T11" fmla="*/ 21600 w 21600"/>
                <a:gd name="T12" fmla="*/ 41209 h 412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09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cubicBezTo>
                    <a:pt x="21600" y="30041"/>
                    <a:pt x="15451" y="38397"/>
                    <a:pt x="6425" y="41209"/>
                  </a:cubicBezTo>
                </a:path>
                <a:path w="21600" h="41209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cubicBezTo>
                    <a:pt x="21600" y="30041"/>
                    <a:pt x="15451" y="38397"/>
                    <a:pt x="6425" y="41209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0400" y="25146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venir Book"/>
                  <a:cs typeface="Avenir Book"/>
                </a:rPr>
                <a:t>D=0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898EB8-444C-2148-9BA4-A07EEB00391A}"/>
              </a:ext>
            </a:extLst>
          </p:cNvPr>
          <p:cNvGrpSpPr/>
          <p:nvPr/>
        </p:nvGrpSpPr>
        <p:grpSpPr>
          <a:xfrm>
            <a:off x="2078194" y="3428999"/>
            <a:ext cx="5237006" cy="2585669"/>
            <a:chOff x="2078194" y="3428999"/>
            <a:chExt cx="5237006" cy="2585669"/>
          </a:xfrm>
        </p:grpSpPr>
        <p:sp>
          <p:nvSpPr>
            <p:cNvPr id="32" name="TextBox 31"/>
            <p:cNvSpPr txBox="1"/>
            <p:nvPr/>
          </p:nvSpPr>
          <p:spPr>
            <a:xfrm>
              <a:off x="6324600" y="34290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venir Book"/>
                  <a:cs typeface="Avenir Book"/>
                </a:rPr>
                <a:t>D&gt;0</a:t>
              </a:r>
            </a:p>
          </p:txBody>
        </p:sp>
        <p:sp>
          <p:nvSpPr>
            <p:cNvPr id="21" name="Arc 29">
              <a:extLst>
                <a:ext uri="{FF2B5EF4-FFF2-40B4-BE49-F238E27FC236}">
                  <a16:creationId xmlns:a16="http://schemas.microsoft.com/office/drawing/2014/main" id="{F3174AF7-1D5E-5E44-8611-D02CF4AB14D5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3251462" y="2255731"/>
              <a:ext cx="2585669" cy="4932205"/>
            </a:xfrm>
            <a:custGeom>
              <a:avLst/>
              <a:gdLst>
                <a:gd name="T0" fmla="*/ 552 w 21600"/>
                <a:gd name="T1" fmla="*/ 0 h 41209"/>
                <a:gd name="T2" fmla="*/ 543 w 21600"/>
                <a:gd name="T3" fmla="*/ 2448 h 41209"/>
                <a:gd name="T4" fmla="*/ 0 w 21600"/>
                <a:gd name="T5" fmla="*/ 1223 h 412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09"/>
                <a:gd name="T11" fmla="*/ 21600 w 21600"/>
                <a:gd name="T12" fmla="*/ 41209 h 412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09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cubicBezTo>
                    <a:pt x="21600" y="30041"/>
                    <a:pt x="15451" y="38397"/>
                    <a:pt x="6425" y="41209"/>
                  </a:cubicBezTo>
                </a:path>
                <a:path w="21600" h="41209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cubicBezTo>
                    <a:pt x="21600" y="30041"/>
                    <a:pt x="15451" y="38397"/>
                    <a:pt x="6425" y="41209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92F706C-F69B-C941-91C8-809603C4ADEA}"/>
              </a:ext>
            </a:extLst>
          </p:cNvPr>
          <p:cNvGrpSpPr/>
          <p:nvPr/>
        </p:nvGrpSpPr>
        <p:grpSpPr>
          <a:xfrm>
            <a:off x="1886961" y="4456878"/>
            <a:ext cx="5018489" cy="1279489"/>
            <a:chOff x="1886961" y="4456878"/>
            <a:chExt cx="5018489" cy="1279489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886961" y="5274702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neva"/>
                  <a:cs typeface="Geneva"/>
                </a:rPr>
                <a:t>P*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F5FE0D9-3E98-DE42-B288-35AEAEB8E647}"/>
                </a:ext>
              </a:extLst>
            </p:cNvPr>
            <p:cNvGrpSpPr/>
            <p:nvPr/>
          </p:nvGrpSpPr>
          <p:grpSpPr>
            <a:xfrm>
              <a:off x="2057400" y="4456878"/>
              <a:ext cx="4848050" cy="1105722"/>
              <a:chOff x="2057400" y="4456878"/>
              <a:chExt cx="4848050" cy="110572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5229050" y="4456878"/>
                <a:ext cx="1676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  <a:latin typeface="Avenir Book"/>
                    <a:cs typeface="Avenir Book"/>
                  </a:rPr>
                  <a:t>D</a:t>
                </a:r>
                <a:r>
                  <a:rPr lang="en-US" u="sng" dirty="0">
                    <a:solidFill>
                      <a:srgbClr val="0000FF"/>
                    </a:solidFill>
                    <a:latin typeface="Avenir Book"/>
                    <a:cs typeface="Avenir Book"/>
                  </a:rPr>
                  <a:t>&gt;</a:t>
                </a:r>
                <a:r>
                  <a:rPr lang="en-US" dirty="0">
                    <a:solidFill>
                      <a:srgbClr val="0000FF"/>
                    </a:solidFill>
                    <a:latin typeface="Avenir Book"/>
                    <a:cs typeface="Avenir Book"/>
                  </a:rPr>
                  <a:t>1 – m/c</a:t>
                </a:r>
              </a:p>
            </p:txBody>
          </p:sp>
          <p:sp>
            <p:nvSpPr>
              <p:cNvPr id="23" name="Arc 29">
                <a:extLst>
                  <a:ext uri="{FF2B5EF4-FFF2-40B4-BE49-F238E27FC236}">
                    <a16:creationId xmlns:a16="http://schemas.microsoft.com/office/drawing/2014/main" id="{19CF3798-A0B9-364F-AB6E-4CFB71F992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3423071" y="3194471"/>
                <a:ext cx="1002458" cy="3733800"/>
              </a:xfrm>
              <a:custGeom>
                <a:avLst/>
                <a:gdLst>
                  <a:gd name="T0" fmla="*/ 552 w 21600"/>
                  <a:gd name="T1" fmla="*/ 0 h 41209"/>
                  <a:gd name="T2" fmla="*/ 543 w 21600"/>
                  <a:gd name="T3" fmla="*/ 2448 h 41209"/>
                  <a:gd name="T4" fmla="*/ 0 w 21600"/>
                  <a:gd name="T5" fmla="*/ 1223 h 4120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209"/>
                  <a:gd name="T11" fmla="*/ 21600 w 21600"/>
                  <a:gd name="T12" fmla="*/ 41209 h 412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209" fill="none" extrusionOk="0">
                    <a:moveTo>
                      <a:pt x="6537" y="-1"/>
                    </a:moveTo>
                    <a:cubicBezTo>
                      <a:pt x="15506" y="2848"/>
                      <a:pt x="21600" y="11175"/>
                      <a:pt x="21600" y="20587"/>
                    </a:cubicBezTo>
                    <a:cubicBezTo>
                      <a:pt x="21600" y="30041"/>
                      <a:pt x="15451" y="38397"/>
                      <a:pt x="6425" y="41209"/>
                    </a:cubicBezTo>
                  </a:path>
                  <a:path w="21600" h="41209" stroke="0" extrusionOk="0">
                    <a:moveTo>
                      <a:pt x="6537" y="-1"/>
                    </a:moveTo>
                    <a:cubicBezTo>
                      <a:pt x="15506" y="2848"/>
                      <a:pt x="21600" y="11175"/>
                      <a:pt x="21600" y="20587"/>
                    </a:cubicBezTo>
                    <a:cubicBezTo>
                      <a:pt x="21600" y="30041"/>
                      <a:pt x="15451" y="38397"/>
                      <a:pt x="6425" y="41209"/>
                    </a:cubicBezTo>
                    <a:lnTo>
                      <a:pt x="0" y="20587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C3C97D-6478-E944-AF84-188133A32F8B}"/>
              </a:ext>
            </a:extLst>
          </p:cNvPr>
          <p:cNvGrpSpPr/>
          <p:nvPr/>
        </p:nvGrpSpPr>
        <p:grpSpPr>
          <a:xfrm>
            <a:off x="2667000" y="4038600"/>
            <a:ext cx="609600" cy="1697768"/>
            <a:chOff x="2667000" y="4038600"/>
            <a:chExt cx="609600" cy="1697768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2667000" y="5274703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neva"/>
                  <a:cs typeface="Geneva"/>
                </a:rPr>
                <a:t>P*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3672F8C-9475-8440-89D1-6752DAEB071F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38600"/>
              <a:ext cx="0" cy="1219200"/>
            </a:xfrm>
            <a:prstGeom prst="straightConnector1">
              <a:avLst/>
            </a:prstGeom>
            <a:ln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ED97F-9291-3F42-A106-19FD67FDBC98}"/>
              </a:ext>
            </a:extLst>
          </p:cNvPr>
          <p:cNvGrpSpPr/>
          <p:nvPr/>
        </p:nvGrpSpPr>
        <p:grpSpPr>
          <a:xfrm>
            <a:off x="7062453" y="5339843"/>
            <a:ext cx="1319547" cy="760622"/>
            <a:chOff x="7062453" y="5339843"/>
            <a:chExt cx="1319547" cy="760622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85D7C4F-D031-F84D-BAB2-C120244E00DE}"/>
                </a:ext>
              </a:extLst>
            </p:cNvPr>
            <p:cNvSpPr/>
            <p:nvPr/>
          </p:nvSpPr>
          <p:spPr>
            <a:xfrm rot="5400000">
              <a:off x="7405352" y="4996944"/>
              <a:ext cx="304801" cy="990600"/>
            </a:xfrm>
            <a:prstGeom prst="rightBrace">
              <a:avLst/>
            </a:prstGeom>
            <a:noFill/>
            <a:ln>
              <a:solidFill>
                <a:srgbClr val="0B24F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5A339F-C05B-0E4A-8497-6D6783639645}"/>
                </a:ext>
              </a:extLst>
            </p:cNvPr>
            <p:cNvSpPr txBox="1"/>
            <p:nvPr/>
          </p:nvSpPr>
          <p:spPr>
            <a:xfrm>
              <a:off x="7391400" y="56388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Avenir Book"/>
                  <a:cs typeface="Avenir Book"/>
                </a:rPr>
                <a:t>D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79463FA-1E37-074A-8087-BB1C04C91F74}"/>
              </a:ext>
            </a:extLst>
          </p:cNvPr>
          <p:cNvSpPr txBox="1"/>
          <p:nvPr/>
        </p:nvSpPr>
        <p:spPr>
          <a:xfrm rot="18109266">
            <a:off x="1550576" y="3001261"/>
            <a:ext cx="232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B24FB"/>
                </a:solidFill>
                <a:latin typeface="+mn-lt"/>
              </a:rPr>
              <a:t>Slope = c (1-D)</a:t>
            </a:r>
          </a:p>
        </p:txBody>
      </p:sp>
    </p:spTree>
    <p:extLst>
      <p:ext uri="{BB962C8B-B14F-4D97-AF65-F5344CB8AC3E}">
        <p14:creationId xmlns:p14="http://schemas.microsoft.com/office/powerpoint/2010/main" val="398028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381000" y="220980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= "</a:t>
            </a:r>
            <a:r>
              <a:rPr lang="en-US" sz="3200" dirty="0" err="1">
                <a:solidFill>
                  <a:srgbClr val="376092"/>
                </a:solidFill>
                <a:latin typeface="Avenir Book"/>
              </a:rPr>
              <a:t>metapopulation</a:t>
            </a:r>
            <a:r>
              <a:rPr lang="en-US" sz="3200" dirty="0">
                <a:solidFill>
                  <a:srgbClr val="376092"/>
                </a:solidFill>
                <a:latin typeface="Avenir Book"/>
              </a:rPr>
              <a:t> meltdown"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81000" y="3758624"/>
            <a:ext cx="83947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latin typeface="Avenir Book"/>
              </a:rPr>
              <a:t>Unoccupied sites are essential to the persistence of a </a:t>
            </a:r>
            <a:r>
              <a:rPr lang="en-US" sz="3200" dirty="0" err="1">
                <a:latin typeface="Avenir Book"/>
              </a:rPr>
              <a:t>metapopulation</a:t>
            </a:r>
            <a:r>
              <a:rPr lang="en-US" sz="3200" dirty="0">
                <a:latin typeface="Avenir Book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1929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381000" y="220980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Can we compensate for these effects?</a:t>
            </a:r>
          </a:p>
        </p:txBody>
      </p:sp>
    </p:spTree>
    <p:extLst>
      <p:ext uri="{BB962C8B-B14F-4D97-AF65-F5344CB8AC3E}">
        <p14:creationId xmlns:p14="http://schemas.microsoft.com/office/powerpoint/2010/main" val="2624631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8967" y="3221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Corridors (increase colonization)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6300"/>
            <a:ext cx="6484608" cy="3517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6519342"/>
            <a:ext cx="586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eneva"/>
                <a:cs typeface="Geneva"/>
              </a:rPr>
              <a:t>Savannah River Site (DOE): Haddad, </a:t>
            </a:r>
            <a:r>
              <a:rPr lang="en-US" sz="1600" dirty="0" err="1">
                <a:solidFill>
                  <a:schemeClr val="bg1"/>
                </a:solidFill>
                <a:latin typeface="Geneva"/>
                <a:cs typeface="Geneva"/>
              </a:rPr>
              <a:t>Tewskbury</a:t>
            </a:r>
            <a:r>
              <a:rPr lang="en-US" sz="1600" dirty="0">
                <a:solidFill>
                  <a:schemeClr val="bg1"/>
                </a:solidFill>
                <a:latin typeface="Geneva"/>
                <a:cs typeface="Geneva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Geneva"/>
                <a:cs typeface="Geneva"/>
              </a:rPr>
              <a:t>Levey</a:t>
            </a:r>
            <a:endParaRPr lang="en-US" sz="1600" dirty="0">
              <a:solidFill>
                <a:schemeClr val="bg1"/>
              </a:solidFill>
              <a:latin typeface="Geneva"/>
              <a:cs typeface="Genev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030" y="838200"/>
            <a:ext cx="4953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7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3733800" y="5638800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Geneva"/>
                <a:cs typeface="Geneva"/>
              </a:rPr>
              <a:t>Proportion occupied, P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178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Corridors (increase connectivity)?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57400" y="1371600"/>
            <a:ext cx="6096000" cy="3886200"/>
            <a:chOff x="2057400" y="1371600"/>
            <a:chExt cx="6096000" cy="3886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057400" y="1371600"/>
              <a:ext cx="0" cy="3886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057400" y="5257800"/>
              <a:ext cx="60960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 rot="16200000">
            <a:off x="-454967" y="2893368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Geneva"/>
                <a:cs typeface="Geneva"/>
              </a:rPr>
              <a:t>Rate, </a:t>
            </a:r>
            <a:r>
              <a:rPr lang="en-US" dirty="0" err="1">
                <a:latin typeface="Geneva"/>
                <a:cs typeface="Geneva"/>
              </a:rPr>
              <a:t>cP</a:t>
            </a:r>
            <a:r>
              <a:rPr lang="en-US" dirty="0">
                <a:latin typeface="Geneva"/>
                <a:cs typeface="Geneva"/>
              </a:rPr>
              <a:t>(1-P) or </a:t>
            </a:r>
            <a:r>
              <a:rPr lang="en-US" dirty="0" err="1">
                <a:latin typeface="Geneva"/>
                <a:cs typeface="Geneva"/>
              </a:rPr>
              <a:t>mP</a:t>
            </a:r>
            <a:endParaRPr lang="en-US" dirty="0">
              <a:latin typeface="Geneva"/>
              <a:cs typeface="Geneva"/>
            </a:endParaRPr>
          </a:p>
        </p:txBody>
      </p:sp>
      <p:sp>
        <p:nvSpPr>
          <p:cNvPr id="14" name="Arc 29"/>
          <p:cNvSpPr>
            <a:spLocks noChangeAspect="1"/>
          </p:cNvSpPr>
          <p:nvPr/>
        </p:nvSpPr>
        <p:spPr bwMode="auto">
          <a:xfrm rot="16200000" flipV="1">
            <a:off x="2719054" y="1304504"/>
            <a:ext cx="4724398" cy="6019799"/>
          </a:xfrm>
          <a:custGeom>
            <a:avLst/>
            <a:gdLst>
              <a:gd name="T0" fmla="*/ 552 w 21600"/>
              <a:gd name="T1" fmla="*/ 0 h 41209"/>
              <a:gd name="T2" fmla="*/ 543 w 21600"/>
              <a:gd name="T3" fmla="*/ 2448 h 41209"/>
              <a:gd name="T4" fmla="*/ 0 w 21600"/>
              <a:gd name="T5" fmla="*/ 1223 h 41209"/>
              <a:gd name="T6" fmla="*/ 0 60000 65536"/>
              <a:gd name="T7" fmla="*/ 0 60000 65536"/>
              <a:gd name="T8" fmla="*/ 0 60000 65536"/>
              <a:gd name="T9" fmla="*/ 0 w 21600"/>
              <a:gd name="T10" fmla="*/ 0 h 41209"/>
              <a:gd name="T11" fmla="*/ 21600 w 21600"/>
              <a:gd name="T12" fmla="*/ 41209 h 412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1209" fill="none" extrusionOk="0">
                <a:moveTo>
                  <a:pt x="6537" y="-1"/>
                </a:moveTo>
                <a:cubicBezTo>
                  <a:pt x="15506" y="2848"/>
                  <a:pt x="21600" y="11175"/>
                  <a:pt x="21600" y="20587"/>
                </a:cubicBezTo>
                <a:cubicBezTo>
                  <a:pt x="21600" y="30041"/>
                  <a:pt x="15451" y="38397"/>
                  <a:pt x="6425" y="41209"/>
                </a:cubicBezTo>
              </a:path>
              <a:path w="21600" h="41209" stroke="0" extrusionOk="0">
                <a:moveTo>
                  <a:pt x="6537" y="-1"/>
                </a:moveTo>
                <a:cubicBezTo>
                  <a:pt x="15506" y="2848"/>
                  <a:pt x="21600" y="11175"/>
                  <a:pt x="21600" y="20587"/>
                </a:cubicBezTo>
                <a:cubicBezTo>
                  <a:pt x="21600" y="30041"/>
                  <a:pt x="15451" y="38397"/>
                  <a:pt x="6425" y="41209"/>
                </a:cubicBezTo>
                <a:lnTo>
                  <a:pt x="0" y="20587"/>
                </a:lnTo>
                <a:close/>
              </a:path>
            </a:pathLst>
          </a:custGeom>
          <a:noFill/>
          <a:ln w="38100" cmpd="sng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057400" y="1281443"/>
            <a:ext cx="2590800" cy="39624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76800" y="990600"/>
            <a:ext cx="3032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dirty="0" err="1">
                <a:latin typeface="Avenir Book"/>
              </a:rPr>
              <a:t>dP</a:t>
            </a:r>
            <a:r>
              <a:rPr lang="en-US" dirty="0">
                <a:latin typeface="Avenir Book"/>
              </a:rPr>
              <a:t>/</a:t>
            </a:r>
            <a:r>
              <a:rPr lang="en-US" dirty="0" err="1">
                <a:latin typeface="Avenir Book"/>
              </a:rPr>
              <a:t>dt</a:t>
            </a:r>
            <a:r>
              <a:rPr lang="en-US" dirty="0">
                <a:latin typeface="Avenir Book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Avenir Book"/>
              </a:rPr>
              <a:t>cP</a:t>
            </a:r>
            <a:r>
              <a:rPr lang="en-US" dirty="0">
                <a:solidFill>
                  <a:srgbClr val="0000FF"/>
                </a:solidFill>
                <a:latin typeface="Avenir Book"/>
              </a:rPr>
              <a:t>(1-P)</a:t>
            </a:r>
            <a:r>
              <a:rPr lang="en-US" dirty="0">
                <a:latin typeface="Avenir Book"/>
              </a:rPr>
              <a:t> - </a:t>
            </a:r>
            <a:r>
              <a:rPr lang="en-US" dirty="0" err="1">
                <a:solidFill>
                  <a:srgbClr val="FF0000"/>
                </a:solidFill>
                <a:latin typeface="Avenir Book"/>
              </a:rPr>
              <a:t>mP</a:t>
            </a:r>
            <a:endParaRPr lang="en-US" dirty="0">
              <a:solidFill>
                <a:srgbClr val="FF0000"/>
              </a:solidFill>
              <a:latin typeface="Avenir Book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52555" y="2209800"/>
            <a:ext cx="0" cy="304800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3810000" y="5257800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Geneva"/>
                <a:cs typeface="Geneva"/>
              </a:rPr>
              <a:t>P*</a:t>
            </a:r>
          </a:p>
        </p:txBody>
      </p:sp>
      <p:sp>
        <p:nvSpPr>
          <p:cNvPr id="19" name="Arc 29"/>
          <p:cNvSpPr>
            <a:spLocks noChangeAspect="1"/>
          </p:cNvSpPr>
          <p:nvPr/>
        </p:nvSpPr>
        <p:spPr bwMode="auto">
          <a:xfrm rot="16200000" flipV="1">
            <a:off x="3314699" y="1562101"/>
            <a:ext cx="3505200" cy="6019799"/>
          </a:xfrm>
          <a:custGeom>
            <a:avLst/>
            <a:gdLst>
              <a:gd name="T0" fmla="*/ 552 w 21600"/>
              <a:gd name="T1" fmla="*/ 0 h 41209"/>
              <a:gd name="T2" fmla="*/ 543 w 21600"/>
              <a:gd name="T3" fmla="*/ 2448 h 41209"/>
              <a:gd name="T4" fmla="*/ 0 w 21600"/>
              <a:gd name="T5" fmla="*/ 1223 h 41209"/>
              <a:gd name="T6" fmla="*/ 0 60000 65536"/>
              <a:gd name="T7" fmla="*/ 0 60000 65536"/>
              <a:gd name="T8" fmla="*/ 0 60000 65536"/>
              <a:gd name="T9" fmla="*/ 0 w 21600"/>
              <a:gd name="T10" fmla="*/ 0 h 41209"/>
              <a:gd name="T11" fmla="*/ 21600 w 21600"/>
              <a:gd name="T12" fmla="*/ 41209 h 412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1209" fill="none" extrusionOk="0">
                <a:moveTo>
                  <a:pt x="6537" y="-1"/>
                </a:moveTo>
                <a:cubicBezTo>
                  <a:pt x="15506" y="2848"/>
                  <a:pt x="21600" y="11175"/>
                  <a:pt x="21600" y="20587"/>
                </a:cubicBezTo>
                <a:cubicBezTo>
                  <a:pt x="21600" y="30041"/>
                  <a:pt x="15451" y="38397"/>
                  <a:pt x="6425" y="41209"/>
                </a:cubicBezTo>
              </a:path>
              <a:path w="21600" h="41209" stroke="0" extrusionOk="0">
                <a:moveTo>
                  <a:pt x="6537" y="-1"/>
                </a:moveTo>
                <a:cubicBezTo>
                  <a:pt x="15506" y="2848"/>
                  <a:pt x="21600" y="11175"/>
                  <a:pt x="21600" y="20587"/>
                </a:cubicBezTo>
                <a:cubicBezTo>
                  <a:pt x="21600" y="30041"/>
                  <a:pt x="15451" y="38397"/>
                  <a:pt x="6425" y="41209"/>
                </a:cubicBezTo>
                <a:lnTo>
                  <a:pt x="0" y="20587"/>
                </a:lnTo>
                <a:close/>
              </a:path>
            </a:pathLst>
          </a:custGeom>
          <a:noFill/>
          <a:ln w="38100" cmpd="sng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rc 29"/>
          <p:cNvSpPr>
            <a:spLocks noChangeAspect="1"/>
          </p:cNvSpPr>
          <p:nvPr/>
        </p:nvSpPr>
        <p:spPr bwMode="auto">
          <a:xfrm rot="16200000" flipV="1">
            <a:off x="3978160" y="1813040"/>
            <a:ext cx="2178280" cy="6019801"/>
          </a:xfrm>
          <a:custGeom>
            <a:avLst/>
            <a:gdLst>
              <a:gd name="T0" fmla="*/ 552 w 21600"/>
              <a:gd name="T1" fmla="*/ 0 h 41209"/>
              <a:gd name="T2" fmla="*/ 543 w 21600"/>
              <a:gd name="T3" fmla="*/ 2448 h 41209"/>
              <a:gd name="T4" fmla="*/ 0 w 21600"/>
              <a:gd name="T5" fmla="*/ 1223 h 41209"/>
              <a:gd name="T6" fmla="*/ 0 60000 65536"/>
              <a:gd name="T7" fmla="*/ 0 60000 65536"/>
              <a:gd name="T8" fmla="*/ 0 60000 65536"/>
              <a:gd name="T9" fmla="*/ 0 w 21600"/>
              <a:gd name="T10" fmla="*/ 0 h 41209"/>
              <a:gd name="T11" fmla="*/ 21600 w 21600"/>
              <a:gd name="T12" fmla="*/ 41209 h 412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1209" fill="none" extrusionOk="0">
                <a:moveTo>
                  <a:pt x="6537" y="-1"/>
                </a:moveTo>
                <a:cubicBezTo>
                  <a:pt x="15506" y="2848"/>
                  <a:pt x="21600" y="11175"/>
                  <a:pt x="21600" y="20587"/>
                </a:cubicBezTo>
                <a:cubicBezTo>
                  <a:pt x="21600" y="30041"/>
                  <a:pt x="15451" y="38397"/>
                  <a:pt x="6425" y="41209"/>
                </a:cubicBezTo>
              </a:path>
              <a:path w="21600" h="41209" stroke="0" extrusionOk="0">
                <a:moveTo>
                  <a:pt x="6537" y="-1"/>
                </a:moveTo>
                <a:cubicBezTo>
                  <a:pt x="15506" y="2848"/>
                  <a:pt x="21600" y="11175"/>
                  <a:pt x="21600" y="20587"/>
                </a:cubicBezTo>
                <a:cubicBezTo>
                  <a:pt x="21600" y="30041"/>
                  <a:pt x="15451" y="38397"/>
                  <a:pt x="6425" y="41209"/>
                </a:cubicBezTo>
                <a:lnTo>
                  <a:pt x="0" y="20587"/>
                </a:lnTo>
                <a:close/>
              </a:path>
            </a:pathLst>
          </a:custGeom>
          <a:noFill/>
          <a:ln w="38100" cmpd="sng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rc 29"/>
          <p:cNvSpPr>
            <a:spLocks noChangeAspect="1"/>
          </p:cNvSpPr>
          <p:nvPr/>
        </p:nvSpPr>
        <p:spPr bwMode="auto">
          <a:xfrm rot="16200000" flipV="1">
            <a:off x="4281698" y="1919499"/>
            <a:ext cx="1571203" cy="6019799"/>
          </a:xfrm>
          <a:custGeom>
            <a:avLst/>
            <a:gdLst>
              <a:gd name="T0" fmla="*/ 552 w 21600"/>
              <a:gd name="T1" fmla="*/ 0 h 41209"/>
              <a:gd name="T2" fmla="*/ 543 w 21600"/>
              <a:gd name="T3" fmla="*/ 2448 h 41209"/>
              <a:gd name="T4" fmla="*/ 0 w 21600"/>
              <a:gd name="T5" fmla="*/ 1223 h 41209"/>
              <a:gd name="T6" fmla="*/ 0 60000 65536"/>
              <a:gd name="T7" fmla="*/ 0 60000 65536"/>
              <a:gd name="T8" fmla="*/ 0 60000 65536"/>
              <a:gd name="T9" fmla="*/ 0 w 21600"/>
              <a:gd name="T10" fmla="*/ 0 h 41209"/>
              <a:gd name="T11" fmla="*/ 21600 w 21600"/>
              <a:gd name="T12" fmla="*/ 41209 h 412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1209" fill="none" extrusionOk="0">
                <a:moveTo>
                  <a:pt x="6537" y="-1"/>
                </a:moveTo>
                <a:cubicBezTo>
                  <a:pt x="15506" y="2848"/>
                  <a:pt x="21600" y="11175"/>
                  <a:pt x="21600" y="20587"/>
                </a:cubicBezTo>
                <a:cubicBezTo>
                  <a:pt x="21600" y="30041"/>
                  <a:pt x="15451" y="38397"/>
                  <a:pt x="6425" y="41209"/>
                </a:cubicBezTo>
              </a:path>
              <a:path w="21600" h="41209" stroke="0" extrusionOk="0">
                <a:moveTo>
                  <a:pt x="6537" y="-1"/>
                </a:moveTo>
                <a:cubicBezTo>
                  <a:pt x="15506" y="2848"/>
                  <a:pt x="21600" y="11175"/>
                  <a:pt x="21600" y="20587"/>
                </a:cubicBezTo>
                <a:cubicBezTo>
                  <a:pt x="21600" y="30041"/>
                  <a:pt x="15451" y="38397"/>
                  <a:pt x="6425" y="41209"/>
                </a:cubicBezTo>
                <a:lnTo>
                  <a:pt x="0" y="20587"/>
                </a:lnTo>
                <a:close/>
              </a:path>
            </a:pathLst>
          </a:custGeom>
          <a:noFill/>
          <a:ln w="38100" cmpd="sng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354259" y="4800600"/>
            <a:ext cx="7941" cy="45720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111704" y="5257800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Geneva"/>
                <a:cs typeface="Geneva"/>
              </a:rPr>
              <a:t>P*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200400" y="3505200"/>
            <a:ext cx="0" cy="1752600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037052" y="5257800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Geneva"/>
                <a:cs typeface="Geneva"/>
              </a:rPr>
              <a:t>P*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91200" y="44196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  <a:t>Small 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05600" y="22860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  <a:t>Large c</a:t>
            </a:r>
          </a:p>
        </p:txBody>
      </p:sp>
    </p:spTree>
    <p:extLst>
      <p:ext uri="{BB962C8B-B14F-4D97-AF65-F5344CB8AC3E}">
        <p14:creationId xmlns:p14="http://schemas.microsoft.com/office/powerpoint/2010/main" val="798685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381000" y="220980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Island – Mainland model</a:t>
            </a:r>
          </a:p>
        </p:txBody>
      </p:sp>
    </p:spTree>
    <p:extLst>
      <p:ext uri="{BB962C8B-B14F-4D97-AF65-F5344CB8AC3E}">
        <p14:creationId xmlns:p14="http://schemas.microsoft.com/office/powerpoint/2010/main" val="2251651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22100" y="0"/>
            <a:ext cx="4473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/>
              </a:rPr>
              <a:t>Island-Mainland model</a:t>
            </a:r>
          </a:p>
        </p:txBody>
      </p:sp>
      <p:sp>
        <p:nvSpPr>
          <p:cNvPr id="33" name="Oval 26"/>
          <p:cNvSpPr>
            <a:spLocks noChangeAspect="1" noChangeArrowheads="1"/>
          </p:cNvSpPr>
          <p:nvPr/>
        </p:nvSpPr>
        <p:spPr bwMode="auto">
          <a:xfrm>
            <a:off x="3332548" y="1295400"/>
            <a:ext cx="762000" cy="76221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26"/>
          <p:cNvSpPr>
            <a:spLocks noChangeAspect="1" noChangeArrowheads="1"/>
          </p:cNvSpPr>
          <p:nvPr/>
        </p:nvSpPr>
        <p:spPr bwMode="auto">
          <a:xfrm rot="10800000">
            <a:off x="7365698" y="1935534"/>
            <a:ext cx="2921302" cy="439083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6"/>
          <p:cNvSpPr>
            <a:spLocks noChangeAspect="1" noChangeArrowheads="1"/>
          </p:cNvSpPr>
          <p:nvPr/>
        </p:nvSpPr>
        <p:spPr bwMode="auto">
          <a:xfrm>
            <a:off x="3484948" y="3581400"/>
            <a:ext cx="762000" cy="76221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26"/>
          <p:cNvSpPr>
            <a:spLocks noChangeAspect="1" noChangeArrowheads="1"/>
          </p:cNvSpPr>
          <p:nvPr/>
        </p:nvSpPr>
        <p:spPr bwMode="auto">
          <a:xfrm>
            <a:off x="4551748" y="4114800"/>
            <a:ext cx="762000" cy="76221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26"/>
          <p:cNvSpPr>
            <a:spLocks noChangeAspect="1" noChangeArrowheads="1"/>
          </p:cNvSpPr>
          <p:nvPr/>
        </p:nvSpPr>
        <p:spPr bwMode="auto">
          <a:xfrm>
            <a:off x="2875348" y="4876800"/>
            <a:ext cx="762000" cy="76221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26"/>
          <p:cNvSpPr>
            <a:spLocks noChangeAspect="1" noChangeArrowheads="1"/>
          </p:cNvSpPr>
          <p:nvPr/>
        </p:nvSpPr>
        <p:spPr bwMode="auto">
          <a:xfrm>
            <a:off x="4399348" y="5334000"/>
            <a:ext cx="762000" cy="76221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26"/>
          <p:cNvSpPr>
            <a:spLocks noChangeAspect="1" noChangeArrowheads="1"/>
          </p:cNvSpPr>
          <p:nvPr/>
        </p:nvSpPr>
        <p:spPr bwMode="auto">
          <a:xfrm>
            <a:off x="3180148" y="2438400"/>
            <a:ext cx="762000" cy="76221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26"/>
          <p:cNvSpPr>
            <a:spLocks noChangeAspect="1" noChangeArrowheads="1"/>
          </p:cNvSpPr>
          <p:nvPr/>
        </p:nvSpPr>
        <p:spPr bwMode="auto">
          <a:xfrm>
            <a:off x="4475548" y="2133600"/>
            <a:ext cx="762000" cy="76221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170748" y="1752600"/>
            <a:ext cx="3581400" cy="685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313748" y="2590800"/>
            <a:ext cx="2133600" cy="4572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018348" y="2971800"/>
            <a:ext cx="3352800" cy="304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323148" y="3733800"/>
            <a:ext cx="28956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5389948" y="4343400"/>
            <a:ext cx="1905000" cy="762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389948" y="5257800"/>
            <a:ext cx="2057400" cy="3810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713548" y="4648200"/>
            <a:ext cx="3581400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228600" y="2209800"/>
            <a:ext cx="1981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latin typeface="Avenir Book"/>
              </a:rPr>
              <a:t>Same as </a:t>
            </a:r>
            <a:r>
              <a:rPr lang="en-US" dirty="0" err="1">
                <a:latin typeface="Avenir Book"/>
              </a:rPr>
              <a:t>Levins</a:t>
            </a:r>
            <a:r>
              <a:rPr lang="en-US" dirty="0">
                <a:latin typeface="Avenir Book"/>
              </a:rPr>
              <a:t>', except:</a:t>
            </a:r>
          </a:p>
          <a:p>
            <a:pPr eaLnBrk="1" hangingPunct="1"/>
            <a:endParaRPr lang="en-US" dirty="0">
              <a:latin typeface="Avenir Book"/>
            </a:endParaRPr>
          </a:p>
          <a:p>
            <a:pPr eaLnBrk="1" hangingPunct="1"/>
            <a:r>
              <a:rPr lang="en-US" dirty="0">
                <a:latin typeface="Avenir Book"/>
              </a:rPr>
              <a:t>Mainland fixed</a:t>
            </a:r>
          </a:p>
          <a:p>
            <a:pPr eaLnBrk="1" hangingPunct="1"/>
            <a:endParaRPr lang="en-US" dirty="0">
              <a:latin typeface="Avenir Book"/>
            </a:endParaRPr>
          </a:p>
          <a:p>
            <a:pPr eaLnBrk="1" hangingPunct="1"/>
            <a:r>
              <a:rPr lang="en-US" dirty="0">
                <a:latin typeface="Avenir Book"/>
              </a:rPr>
              <a:t>No internal colonization</a:t>
            </a:r>
          </a:p>
        </p:txBody>
      </p:sp>
    </p:spTree>
    <p:extLst>
      <p:ext uri="{BB962C8B-B14F-4D97-AF65-F5344CB8AC3E}">
        <p14:creationId xmlns:p14="http://schemas.microsoft.com/office/powerpoint/2010/main" val="215166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51867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2026"/>
            <a:ext cx="9144000" cy="845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2286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  <a:cs typeface="Avenir Book"/>
              </a:rPr>
              <a:t>Attribution:   Richard </a:t>
            </a:r>
            <a:r>
              <a:rPr lang="en-US" dirty="0" err="1">
                <a:latin typeface="Avenir Book"/>
                <a:cs typeface="Avenir Book"/>
              </a:rPr>
              <a:t>Levins</a:t>
            </a:r>
            <a:r>
              <a:rPr lang="en-US" dirty="0">
                <a:latin typeface="Avenir Book"/>
                <a:cs typeface="Avenir Book"/>
              </a:rPr>
              <a:t> (and later, </a:t>
            </a:r>
            <a:r>
              <a:rPr lang="en-US" dirty="0" err="1">
                <a:latin typeface="Avenir Book"/>
                <a:cs typeface="Avenir Book"/>
              </a:rPr>
              <a:t>Ilkka</a:t>
            </a:r>
            <a:r>
              <a:rPr lang="en-US" dirty="0">
                <a:latin typeface="Avenir Book"/>
                <a:cs typeface="Avenir Book"/>
              </a:rPr>
              <a:t> </a:t>
            </a:r>
            <a:r>
              <a:rPr lang="en-US" dirty="0" err="1">
                <a:latin typeface="Avenir Book"/>
                <a:cs typeface="Avenir Book"/>
              </a:rPr>
              <a:t>Hanski</a:t>
            </a:r>
            <a:r>
              <a:rPr lang="en-US" dirty="0">
                <a:latin typeface="Avenir Book"/>
                <a:cs typeface="Avenir Book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3698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28600" y="1683127"/>
            <a:ext cx="89154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err="1">
                <a:latin typeface="Avenir Book"/>
              </a:rPr>
              <a:t>dP</a:t>
            </a:r>
            <a:r>
              <a:rPr lang="en-US" sz="3200" dirty="0">
                <a:latin typeface="Avenir Book"/>
              </a:rPr>
              <a:t>/</a:t>
            </a:r>
            <a:r>
              <a:rPr lang="en-US" sz="3200" dirty="0" err="1">
                <a:latin typeface="Avenir Book"/>
              </a:rPr>
              <a:t>dt</a:t>
            </a:r>
            <a:r>
              <a:rPr lang="en-US" sz="3200" dirty="0">
                <a:latin typeface="Avenir Book"/>
              </a:rPr>
              <a:t> = c(1-P) – </a:t>
            </a:r>
            <a:r>
              <a:rPr lang="en-US" sz="3200" dirty="0" err="1">
                <a:latin typeface="Avenir Book"/>
              </a:rPr>
              <a:t>mP</a:t>
            </a:r>
            <a:r>
              <a:rPr lang="en-US" sz="3200" dirty="0">
                <a:latin typeface="Avenir Book"/>
              </a:rPr>
              <a:t>        (vs. </a:t>
            </a:r>
            <a:r>
              <a:rPr lang="en-US" sz="3200" dirty="0" err="1">
                <a:latin typeface="Avenir Book"/>
              </a:rPr>
              <a:t>cP</a:t>
            </a:r>
            <a:r>
              <a:rPr lang="en-US" sz="3200" dirty="0">
                <a:latin typeface="Avenir Book"/>
              </a:rPr>
              <a:t>(1-P) in </a:t>
            </a:r>
            <a:r>
              <a:rPr lang="en-US" sz="3200" dirty="0" err="1">
                <a:latin typeface="Avenir Book"/>
              </a:rPr>
              <a:t>Levins</a:t>
            </a:r>
            <a:r>
              <a:rPr lang="en-US" sz="3200" dirty="0">
                <a:latin typeface="Avenir Book"/>
              </a:rPr>
              <a:t>')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 err="1">
                <a:latin typeface="Avenir Book"/>
              </a:rPr>
              <a:t>dP</a:t>
            </a:r>
            <a:r>
              <a:rPr lang="en-US" sz="3200" dirty="0">
                <a:latin typeface="Avenir Book"/>
              </a:rPr>
              <a:t>/</a:t>
            </a:r>
            <a:r>
              <a:rPr lang="en-US" sz="3200" dirty="0" err="1">
                <a:latin typeface="Avenir Book"/>
              </a:rPr>
              <a:t>dt</a:t>
            </a:r>
            <a:r>
              <a:rPr lang="en-US" sz="3200" dirty="0">
                <a:latin typeface="Avenir Book"/>
              </a:rPr>
              <a:t> = 0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	P* = c / (c + m)</a:t>
            </a: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/>
            <a:r>
              <a:rPr lang="en-US" sz="3200" dirty="0">
                <a:latin typeface="Avenir Book"/>
              </a:rPr>
              <a:t>Note: island populations always persist if c&gt;0 (so long as the mainland exists)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178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Island-Mainland model:</a:t>
            </a:r>
          </a:p>
        </p:txBody>
      </p:sp>
    </p:spTree>
    <p:extLst>
      <p:ext uri="{BB962C8B-B14F-4D97-AF65-F5344CB8AC3E}">
        <p14:creationId xmlns:p14="http://schemas.microsoft.com/office/powerpoint/2010/main" val="407254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381000" y="220980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What would this model look like graphically?</a:t>
            </a:r>
          </a:p>
        </p:txBody>
      </p:sp>
    </p:spTree>
    <p:extLst>
      <p:ext uri="{BB962C8B-B14F-4D97-AF65-F5344CB8AC3E}">
        <p14:creationId xmlns:p14="http://schemas.microsoft.com/office/powerpoint/2010/main" val="4032375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178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Island-Mainland: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571999" y="0"/>
            <a:ext cx="4501391" cy="3124201"/>
            <a:chOff x="1025694" y="375894"/>
            <a:chExt cx="8421155" cy="6300709"/>
          </a:xfrm>
        </p:grpSpPr>
        <p:sp>
          <p:nvSpPr>
            <p:cNvPr id="8194" name="Rectangle 5"/>
            <p:cNvSpPr>
              <a:spLocks noChangeArrowheads="1"/>
            </p:cNvSpPr>
            <p:nvPr/>
          </p:nvSpPr>
          <p:spPr bwMode="auto">
            <a:xfrm>
              <a:off x="4590738" y="5726914"/>
              <a:ext cx="742013" cy="755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neva"/>
                  <a:cs typeface="Geneva"/>
                </a:rPr>
                <a:t>P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57400" y="1371600"/>
              <a:ext cx="6096000" cy="3886200"/>
              <a:chOff x="2057400" y="1371600"/>
              <a:chExt cx="6096000" cy="38862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057400" y="1371600"/>
                <a:ext cx="0" cy="3886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2057400" y="5257800"/>
                <a:ext cx="60960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 rot="16200000">
              <a:off x="389752" y="2623661"/>
              <a:ext cx="1968165" cy="696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neva"/>
                  <a:cs typeface="Geneva"/>
                </a:rPr>
                <a:t>Rate</a:t>
              </a:r>
            </a:p>
          </p:txBody>
        </p:sp>
        <p:sp>
          <p:nvSpPr>
            <p:cNvPr id="14" name="Arc 29"/>
            <p:cNvSpPr>
              <a:spLocks noChangeAspect="1"/>
            </p:cNvSpPr>
            <p:nvPr/>
          </p:nvSpPr>
          <p:spPr bwMode="auto">
            <a:xfrm rot="16200000" flipV="1">
              <a:off x="2719054" y="1304504"/>
              <a:ext cx="4724398" cy="6019799"/>
            </a:xfrm>
            <a:custGeom>
              <a:avLst/>
              <a:gdLst>
                <a:gd name="T0" fmla="*/ 552 w 21600"/>
                <a:gd name="T1" fmla="*/ 0 h 41209"/>
                <a:gd name="T2" fmla="*/ 543 w 21600"/>
                <a:gd name="T3" fmla="*/ 2448 h 41209"/>
                <a:gd name="T4" fmla="*/ 0 w 21600"/>
                <a:gd name="T5" fmla="*/ 1223 h 4120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209"/>
                <a:gd name="T11" fmla="*/ 21600 w 21600"/>
                <a:gd name="T12" fmla="*/ 41209 h 4120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209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cubicBezTo>
                    <a:pt x="21600" y="30041"/>
                    <a:pt x="15451" y="38397"/>
                    <a:pt x="6425" y="41209"/>
                  </a:cubicBezTo>
                </a:path>
                <a:path w="21600" h="41209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cubicBezTo>
                    <a:pt x="21600" y="30041"/>
                    <a:pt x="15451" y="38397"/>
                    <a:pt x="6425" y="41209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2057400" y="1281443"/>
              <a:ext cx="2590800" cy="396240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876779" y="375894"/>
              <a:ext cx="5570070" cy="9310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 err="1">
                  <a:latin typeface="Avenir Book"/>
                </a:rPr>
                <a:t>dP</a:t>
              </a:r>
              <a:r>
                <a:rPr lang="en-US" dirty="0">
                  <a:latin typeface="Avenir Book"/>
                </a:rPr>
                <a:t>/</a:t>
              </a:r>
              <a:r>
                <a:rPr lang="en-US" dirty="0" err="1">
                  <a:latin typeface="Avenir Book"/>
                </a:rPr>
                <a:t>dt</a:t>
              </a:r>
              <a:r>
                <a:rPr lang="en-US" dirty="0">
                  <a:latin typeface="Avenir Book"/>
                </a:rPr>
                <a:t> = </a:t>
              </a:r>
              <a:r>
                <a:rPr lang="en-US" dirty="0" err="1">
                  <a:solidFill>
                    <a:srgbClr val="0000FF"/>
                  </a:solidFill>
                  <a:latin typeface="Avenir Book"/>
                </a:rPr>
                <a:t>cP</a:t>
              </a:r>
              <a:r>
                <a:rPr lang="en-US" dirty="0">
                  <a:solidFill>
                    <a:srgbClr val="0000FF"/>
                  </a:solidFill>
                  <a:latin typeface="Avenir Book"/>
                </a:rPr>
                <a:t>(1-P)</a:t>
              </a:r>
              <a:r>
                <a:rPr lang="en-US" dirty="0">
                  <a:latin typeface="Avenir Book"/>
                </a:rPr>
                <a:t> - </a:t>
              </a:r>
              <a:r>
                <a:rPr lang="en-US" dirty="0" err="1">
                  <a:solidFill>
                    <a:srgbClr val="FF0000"/>
                  </a:solidFill>
                  <a:latin typeface="Avenir Book"/>
                </a:rPr>
                <a:t>mP</a:t>
              </a:r>
              <a:endParaRPr lang="en-US" dirty="0">
                <a:solidFill>
                  <a:srgbClr val="FF0000"/>
                </a:solidFill>
                <a:latin typeface="Avenir Book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052555" y="2209800"/>
              <a:ext cx="0" cy="3048000"/>
            </a:xfrm>
            <a:prstGeom prst="straightConnector1">
              <a:avLst/>
            </a:prstGeom>
            <a:ln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3727554" y="5257801"/>
              <a:ext cx="1207957" cy="755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neva"/>
                  <a:cs typeface="Geneva"/>
                </a:rPr>
                <a:t>P*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0" y="2048470"/>
            <a:ext cx="6934200" cy="4809530"/>
            <a:chOff x="0" y="2048470"/>
            <a:chExt cx="6934200" cy="4809530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2590800" y="6396335"/>
              <a:ext cx="3657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neva"/>
                  <a:cs typeface="Geneva"/>
                </a:rPr>
                <a:t>Proportion occupied, P</a:t>
              </a: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 rot="16200000">
              <a:off x="-1597967" y="3650903"/>
              <a:ext cx="3657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neva"/>
                  <a:cs typeface="Geneva"/>
                </a:rPr>
                <a:t>Rate, c(1-P) or </a:t>
              </a:r>
              <a:r>
                <a:rPr lang="en-US" dirty="0" err="1">
                  <a:latin typeface="Geneva"/>
                  <a:cs typeface="Geneva"/>
                </a:rPr>
                <a:t>mP</a:t>
              </a:r>
              <a:endParaRPr lang="en-US" dirty="0">
                <a:latin typeface="Geneva"/>
                <a:cs typeface="Genev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43000" y="2048470"/>
              <a:ext cx="28007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 err="1">
                  <a:latin typeface="Avenir Book"/>
                </a:rPr>
                <a:t>dP</a:t>
              </a:r>
              <a:r>
                <a:rPr lang="en-US" dirty="0">
                  <a:latin typeface="Avenir Book"/>
                </a:rPr>
                <a:t>/</a:t>
              </a:r>
              <a:r>
                <a:rPr lang="en-US" dirty="0" err="1">
                  <a:latin typeface="Avenir Book"/>
                </a:rPr>
                <a:t>dt</a:t>
              </a:r>
              <a:r>
                <a:rPr lang="en-US" dirty="0">
                  <a:latin typeface="Avenir Book"/>
                </a:rPr>
                <a:t> = </a:t>
              </a:r>
              <a:r>
                <a:rPr lang="en-US" dirty="0">
                  <a:solidFill>
                    <a:srgbClr val="0000FF"/>
                  </a:solidFill>
                  <a:latin typeface="Avenir Book"/>
                </a:rPr>
                <a:t>c(1-P)</a:t>
              </a:r>
              <a:r>
                <a:rPr lang="en-US" dirty="0">
                  <a:latin typeface="Avenir Book"/>
                </a:rPr>
                <a:t> - </a:t>
              </a:r>
              <a:r>
                <a:rPr lang="en-US" dirty="0" err="1">
                  <a:solidFill>
                    <a:srgbClr val="FF0000"/>
                  </a:solidFill>
                  <a:latin typeface="Avenir Book"/>
                </a:rPr>
                <a:t>mP</a:t>
              </a:r>
              <a:endParaRPr lang="en-US" dirty="0">
                <a:solidFill>
                  <a:srgbClr val="FF0000"/>
                </a:solidFill>
                <a:latin typeface="Avenir Book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981076" y="4567535"/>
              <a:ext cx="38848" cy="1447800"/>
            </a:xfrm>
            <a:prstGeom prst="straightConnector1">
              <a:avLst/>
            </a:prstGeom>
            <a:ln>
              <a:solidFill>
                <a:srgbClr val="00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771152" y="6015335"/>
              <a:ext cx="609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Geneva"/>
                  <a:cs typeface="Geneva"/>
                </a:rPr>
                <a:t>P*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38200" y="2147809"/>
              <a:ext cx="6096000" cy="3886200"/>
              <a:chOff x="2057400" y="1371600"/>
              <a:chExt cx="6096000" cy="388620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2057400" y="1371600"/>
                <a:ext cx="0" cy="38862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2057400" y="5257800"/>
                <a:ext cx="60960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 flipV="1">
              <a:off x="856876" y="3348335"/>
              <a:ext cx="5391524" cy="2653043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38200" y="2510135"/>
              <a:ext cx="5638800" cy="350520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>
            <a:off x="838200" y="3581400"/>
            <a:ext cx="5562600" cy="2438400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56876" y="4800600"/>
            <a:ext cx="5620124" cy="1219200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38200" y="5867400"/>
            <a:ext cx="5638800" cy="152400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4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381000" y="2209800"/>
            <a:ext cx="83947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latin typeface="Avenir Book"/>
              </a:rPr>
              <a:t>Rescue Effect?</a:t>
            </a:r>
          </a:p>
          <a:p>
            <a:pPr algn="ctr" eaLnBrk="1" hangingPunct="1"/>
            <a:endParaRPr lang="en-US" sz="3200" dirty="0">
              <a:latin typeface="Avenir Book"/>
            </a:endParaRPr>
          </a:p>
          <a:p>
            <a:pPr algn="ctr" eaLnBrk="1" hangingPunct="1"/>
            <a:r>
              <a:rPr lang="en-US" sz="3200" dirty="0" err="1">
                <a:latin typeface="Avenir Book"/>
              </a:rPr>
              <a:t>Allee</a:t>
            </a:r>
            <a:r>
              <a:rPr lang="en-US" sz="3200" dirty="0">
                <a:latin typeface="Avenir Book"/>
              </a:rPr>
              <a:t> Effect?</a:t>
            </a:r>
          </a:p>
          <a:p>
            <a:pPr algn="ctr" eaLnBrk="1" hangingPunct="1"/>
            <a:endParaRPr lang="en-US" sz="3200" dirty="0">
              <a:latin typeface="Avenir Book"/>
            </a:endParaRPr>
          </a:p>
          <a:p>
            <a:pPr algn="ctr" eaLnBrk="1" hangingPunct="1"/>
            <a:r>
              <a:rPr lang="en-US" sz="3200" dirty="0">
                <a:latin typeface="Avenir Book"/>
              </a:rPr>
              <a:t>Patch size?</a:t>
            </a:r>
          </a:p>
          <a:p>
            <a:pPr algn="ctr" eaLnBrk="1" hangingPunct="1"/>
            <a:endParaRPr lang="en-US" sz="3200" dirty="0">
              <a:latin typeface="Avenir Book"/>
            </a:endParaRPr>
          </a:p>
          <a:p>
            <a:pPr algn="ctr" eaLnBrk="1" hangingPunct="1"/>
            <a:r>
              <a:rPr lang="en-US" sz="3200" dirty="0">
                <a:latin typeface="Avenir Book"/>
              </a:rPr>
              <a:t>Distance (isolation)?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797553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381000" y="220980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What about within patch dynamics?</a:t>
            </a:r>
          </a:p>
        </p:txBody>
      </p:sp>
    </p:spTree>
    <p:extLst>
      <p:ext uri="{BB962C8B-B14F-4D97-AF65-F5344CB8AC3E}">
        <p14:creationId xmlns:p14="http://schemas.microsoft.com/office/powerpoint/2010/main" val="3836290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47800"/>
            <a:ext cx="8610600" cy="20152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229100"/>
            <a:ext cx="8521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16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228600" y="1025716"/>
            <a:ext cx="8915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hangingPunct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venir Book"/>
              </a:rPr>
              <a:t>10 patches</a:t>
            </a:r>
          </a:p>
          <a:p>
            <a:pPr marL="457200" indent="-457200" eaLnBrk="1" hangingPunct="1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Avenir Book"/>
            </a:endParaRPr>
          </a:p>
          <a:p>
            <a:pPr marL="457200" indent="-457200" eaLnBrk="1" hangingPunct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venir Book"/>
              </a:rPr>
              <a:t>Each patch follows discrete, Ricker dynamics, plus local (environmental) noise, global (environmental) noise, and migration (no </a:t>
            </a:r>
            <a:r>
              <a:rPr lang="en-US" dirty="0" err="1">
                <a:solidFill>
                  <a:srgbClr val="000000"/>
                </a:solidFill>
                <a:latin typeface="Avenir Book"/>
              </a:rPr>
              <a:t>demog</a:t>
            </a:r>
            <a:r>
              <a:rPr lang="en-US" dirty="0">
                <a:solidFill>
                  <a:srgbClr val="000000"/>
                </a:solidFill>
                <a:latin typeface="Avenir Book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venir Book"/>
              </a:rPr>
              <a:t>stoch</a:t>
            </a:r>
            <a:r>
              <a:rPr lang="en-US" dirty="0">
                <a:solidFill>
                  <a:srgbClr val="000000"/>
                </a:solidFill>
                <a:latin typeface="Avenir Book"/>
              </a:rPr>
              <a:t>.)</a:t>
            </a:r>
          </a:p>
          <a:p>
            <a:pPr marL="457200" indent="-457200" eaLnBrk="1" hangingPunct="1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Avenir Book"/>
            </a:endParaRPr>
          </a:p>
          <a:p>
            <a:pPr marL="457200" indent="-457200" eaLnBrk="1" hangingPunct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venir Book"/>
              </a:rPr>
              <a:t>Migration: either distance-independent (rain) or distance-dependent</a:t>
            </a:r>
          </a:p>
          <a:p>
            <a:pPr marL="457200" indent="-457200" eaLnBrk="1" hangingPunct="1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Avenir Book"/>
            </a:endParaRPr>
          </a:p>
          <a:p>
            <a:pPr marL="457200" indent="-457200" eaLnBrk="1" hangingPunct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venir Book"/>
              </a:rPr>
              <a:t>Increased r  (r&lt;2 is stable, 2&lt;r&lt;2.56 cycles, r&gt;2.56 chaos)</a:t>
            </a:r>
          </a:p>
          <a:p>
            <a:pPr marL="457200" indent="-457200" eaLnBrk="1" hangingPunct="1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Avenir Book"/>
            </a:endParaRPr>
          </a:p>
          <a:p>
            <a:pPr marL="457200" indent="-457200" eaLnBrk="1" hangingPunct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venir Book"/>
              </a:rPr>
              <a:t>Quantified:</a:t>
            </a:r>
          </a:p>
          <a:p>
            <a:pPr marL="927100" lvl="1" indent="-184150" eaLnBrk="1" hangingPunct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venir Book"/>
              </a:rPr>
              <a:t>local extinction (arises from local noise)</a:t>
            </a:r>
          </a:p>
          <a:p>
            <a:pPr marL="927100" lvl="1" indent="-184150" eaLnBrk="1" hangingPunct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venir Book"/>
              </a:rPr>
              <a:t>global extinctions (all 10 patches extinct at same t)</a:t>
            </a:r>
          </a:p>
          <a:p>
            <a:pPr marL="927100" lvl="1" indent="-184150" eaLnBrk="1" hangingPunct="1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venir Book"/>
              </a:rPr>
              <a:t>synchrony (correlated temporal pattern among patches)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178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Simulation study:</a:t>
            </a:r>
          </a:p>
        </p:txBody>
      </p:sp>
    </p:spTree>
    <p:extLst>
      <p:ext uri="{BB962C8B-B14F-4D97-AF65-F5344CB8AC3E}">
        <p14:creationId xmlns:p14="http://schemas.microsoft.com/office/powerpoint/2010/main" val="522990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84828" y="6564868"/>
            <a:ext cx="511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Geneva"/>
                <a:cs typeface="Geneva"/>
              </a:rPr>
              <a:t>From </a:t>
            </a:r>
            <a:r>
              <a:rPr lang="en-US" sz="1800" dirty="0" err="1">
                <a:latin typeface="Geneva"/>
                <a:cs typeface="Geneva"/>
              </a:rPr>
              <a:t>Heino</a:t>
            </a:r>
            <a:r>
              <a:rPr lang="en-US" sz="1800" dirty="0">
                <a:latin typeface="Geneva"/>
                <a:cs typeface="Geneva"/>
              </a:rPr>
              <a:t> et al. 2015 (</a:t>
            </a:r>
            <a:r>
              <a:rPr lang="en-US" sz="1800" dirty="0" err="1">
                <a:latin typeface="Geneva"/>
                <a:cs typeface="Geneva"/>
              </a:rPr>
              <a:t>Proc</a:t>
            </a:r>
            <a:r>
              <a:rPr lang="en-US" sz="1800" dirty="0">
                <a:latin typeface="Geneva"/>
                <a:cs typeface="Geneva"/>
              </a:rPr>
              <a:t> Roy </a:t>
            </a:r>
            <a:r>
              <a:rPr lang="en-US" sz="1800" dirty="0" err="1">
                <a:latin typeface="Geneva"/>
                <a:cs typeface="Geneva"/>
              </a:rPr>
              <a:t>Soc</a:t>
            </a:r>
            <a:r>
              <a:rPr lang="en-US" sz="1800" dirty="0">
                <a:latin typeface="Geneva"/>
                <a:cs typeface="Geneva"/>
              </a:rPr>
              <a:t> B)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Simulation study: distance-INDEP migration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6100"/>
            <a:ext cx="8026400" cy="6019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76400" y="9568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neva"/>
                <a:cs typeface="Geneva"/>
              </a:rPr>
              <a:t>Local noise absent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200" y="3700046"/>
            <a:ext cx="266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neva"/>
                <a:cs typeface="Geneva"/>
              </a:rPr>
              <a:t>Local noise present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58139" y="3429000"/>
            <a:ext cx="44196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3505200"/>
            <a:ext cx="33528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470" y="-838200"/>
            <a:ext cx="469773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903EA9-D5C8-A24B-B8B3-D2E62D80006A}"/>
              </a:ext>
            </a:extLst>
          </p:cNvPr>
          <p:cNvSpPr txBox="1"/>
          <p:nvPr/>
        </p:nvSpPr>
        <p:spPr>
          <a:xfrm>
            <a:off x="2514600" y="1249978"/>
            <a:ext cx="14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(Local=global)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398786-F8A8-6545-AF6F-126E3F027987}"/>
              </a:ext>
            </a:extLst>
          </p:cNvPr>
          <p:cNvSpPr txBox="1"/>
          <p:nvPr/>
        </p:nvSpPr>
        <p:spPr>
          <a:xfrm>
            <a:off x="5709514" y="1361349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neva"/>
                <a:cs typeface="Geneva"/>
              </a:rPr>
              <a:t>Perfect synchrony – all patches are the same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54EEC8-58A0-6140-B25D-D0A4CF69DF46}"/>
              </a:ext>
            </a:extLst>
          </p:cNvPr>
          <p:cNvSpPr/>
          <p:nvPr/>
        </p:nvSpPr>
        <p:spPr>
          <a:xfrm>
            <a:off x="5562600" y="4800600"/>
            <a:ext cx="762000" cy="260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EF70E5-5647-456F-397F-151333C1A5C7}"/>
                  </a:ext>
                </a:extLst>
              </p:cNvPr>
              <p:cNvSpPr txBox="1"/>
              <p:nvPr/>
            </p:nvSpPr>
            <p:spPr>
              <a:xfrm>
                <a:off x="7355511" y="3737114"/>
                <a:ext cx="180836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800" dirty="0">
                    <a:latin typeface="Avenir Book" panose="02000503020000020003" pitchFamily="2" charset="0"/>
                  </a:rPr>
                  <a:t> is the correlation between </a:t>
                </a:r>
                <a:r>
                  <a:rPr lang="en-US" sz="1800" dirty="0" err="1">
                    <a:latin typeface="Avenir Book" panose="02000503020000020003" pitchFamily="2" charset="0"/>
                  </a:rPr>
                  <a:t>synchony</a:t>
                </a:r>
                <a:r>
                  <a:rPr lang="en-US" sz="1800" dirty="0">
                    <a:latin typeface="Avenir Book" panose="02000503020000020003" pitchFamily="2" charset="0"/>
                  </a:rPr>
                  <a:t> and the global extinction rate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EF70E5-5647-456F-397F-151333C1A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511" y="3737114"/>
                <a:ext cx="1808369" cy="1754326"/>
              </a:xfrm>
              <a:prstGeom prst="rect">
                <a:avLst/>
              </a:prstGeom>
              <a:blipFill>
                <a:blip r:embed="rId5"/>
                <a:stretch>
                  <a:fillRect l="-2797" t="-1439" b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78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33" y="-24795"/>
            <a:ext cx="6001567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76200" y="6553200"/>
            <a:ext cx="5116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neva"/>
                <a:cs typeface="Geneva"/>
              </a:rPr>
              <a:t>From </a:t>
            </a:r>
            <a:r>
              <a:rPr lang="en-US" sz="1400" dirty="0" err="1">
                <a:latin typeface="Geneva"/>
                <a:cs typeface="Geneva"/>
              </a:rPr>
              <a:t>Heino</a:t>
            </a:r>
            <a:r>
              <a:rPr lang="en-US" sz="1400" dirty="0">
                <a:latin typeface="Geneva"/>
                <a:cs typeface="Geneva"/>
              </a:rPr>
              <a:t> et al. 2015 (</a:t>
            </a:r>
            <a:r>
              <a:rPr lang="en-US" sz="1400" dirty="0" err="1">
                <a:latin typeface="Geneva"/>
                <a:cs typeface="Geneva"/>
              </a:rPr>
              <a:t>Proc</a:t>
            </a:r>
            <a:r>
              <a:rPr lang="en-US" sz="1400" dirty="0">
                <a:latin typeface="Geneva"/>
                <a:cs typeface="Geneva"/>
              </a:rPr>
              <a:t> Roy </a:t>
            </a:r>
            <a:r>
              <a:rPr lang="en-US" sz="1400" dirty="0" err="1">
                <a:latin typeface="Geneva"/>
                <a:cs typeface="Geneva"/>
              </a:rPr>
              <a:t>Soc</a:t>
            </a:r>
            <a:r>
              <a:rPr lang="en-US" sz="1400" dirty="0">
                <a:latin typeface="Geneva"/>
                <a:cs typeface="Geneva"/>
              </a:rPr>
              <a:t> B)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0"/>
            <a:ext cx="3581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Simulation study:</a:t>
            </a:r>
          </a:p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Distance-DEPEND</a:t>
            </a:r>
          </a:p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migration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105171"/>
            <a:ext cx="34528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i="1" dirty="0">
                <a:latin typeface="Avenir Book"/>
                <a:cs typeface="Avenir Book"/>
              </a:rPr>
              <a:t>Asynchrony increases persistence</a:t>
            </a:r>
          </a:p>
          <a:p>
            <a:endParaRPr lang="en-US" dirty="0">
              <a:latin typeface="Avenir Book"/>
              <a:cs typeface="Avenir Book"/>
            </a:endParaRPr>
          </a:p>
          <a:p>
            <a:pPr marL="342900" indent="-342900">
              <a:buFont typeface="Arial"/>
              <a:buChar char="•"/>
            </a:pPr>
            <a:r>
              <a:rPr lang="en-US" i="1" dirty="0">
                <a:latin typeface="Avenir Book"/>
                <a:cs typeface="Avenir Book"/>
              </a:rPr>
              <a:t>Asynchrony caused by</a:t>
            </a:r>
            <a:r>
              <a:rPr lang="en-US" dirty="0">
                <a:latin typeface="Avenir Book"/>
                <a:cs typeface="Avenir Book"/>
              </a:rPr>
              <a:t>: </a:t>
            </a:r>
            <a:r>
              <a:rPr lang="en-US" b="1" dirty="0">
                <a:latin typeface="Avenir Book"/>
                <a:cs typeface="Avenir Book"/>
              </a:rPr>
              <a:t>chaos</a:t>
            </a:r>
            <a:r>
              <a:rPr lang="en-US" dirty="0">
                <a:latin typeface="Avenir Book"/>
                <a:cs typeface="Avenir Book"/>
              </a:rPr>
              <a:t> (similar patches are very different in future), </a:t>
            </a:r>
            <a:r>
              <a:rPr lang="en-US" b="1" dirty="0">
                <a:latin typeface="Avenir Book"/>
                <a:cs typeface="Avenir Book"/>
              </a:rPr>
              <a:t>local noise</a:t>
            </a:r>
            <a:r>
              <a:rPr lang="en-US" dirty="0">
                <a:latin typeface="Avenir Book"/>
                <a:cs typeface="Avenir Book"/>
              </a:rPr>
              <a:t>, </a:t>
            </a:r>
            <a:r>
              <a:rPr lang="en-US" b="1" dirty="0">
                <a:latin typeface="Avenir Book"/>
                <a:cs typeface="Avenir Book"/>
              </a:rPr>
              <a:t>distance-dependent dispersal</a:t>
            </a:r>
            <a:r>
              <a:rPr lang="en-US" dirty="0">
                <a:latin typeface="Avenir Book"/>
                <a:cs typeface="Avenir Book"/>
              </a:rPr>
              <a:t> (decouples distant patches).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859A3-FE51-8348-A55A-0C8E169F62F6}"/>
              </a:ext>
            </a:extLst>
          </p:cNvPr>
          <p:cNvSpPr txBox="1"/>
          <p:nvPr/>
        </p:nvSpPr>
        <p:spPr>
          <a:xfrm>
            <a:off x="4177748" y="359514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neva"/>
                <a:cs typeface="Geneva"/>
              </a:rPr>
              <a:t>Local noise absent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2EF04-CE6C-5C49-9A4B-58F03BBB8C95}"/>
              </a:ext>
            </a:extLst>
          </p:cNvPr>
          <p:cNvSpPr txBox="1"/>
          <p:nvPr/>
        </p:nvSpPr>
        <p:spPr>
          <a:xfrm>
            <a:off x="4177748" y="2383423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neva"/>
                <a:cs typeface="Geneva"/>
              </a:rPr>
              <a:t>Local noise weak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3632E-534B-1D4C-BDA6-EEFAEC4C171E}"/>
              </a:ext>
            </a:extLst>
          </p:cNvPr>
          <p:cNvSpPr txBox="1"/>
          <p:nvPr/>
        </p:nvSpPr>
        <p:spPr>
          <a:xfrm>
            <a:off x="4292872" y="4994342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eneva"/>
                <a:cs typeface="Geneva"/>
              </a:rPr>
              <a:t>Local noise stronger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1BEE72-41A7-5847-A69F-DE3C5D67586E}"/>
              </a:ext>
            </a:extLst>
          </p:cNvPr>
          <p:cNvSpPr/>
          <p:nvPr/>
        </p:nvSpPr>
        <p:spPr>
          <a:xfrm>
            <a:off x="7162800" y="3168134"/>
            <a:ext cx="685800" cy="260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01D94F-6079-0741-A053-F047B7C2C54A}"/>
              </a:ext>
            </a:extLst>
          </p:cNvPr>
          <p:cNvSpPr/>
          <p:nvPr/>
        </p:nvSpPr>
        <p:spPr>
          <a:xfrm>
            <a:off x="7136296" y="5072030"/>
            <a:ext cx="762000" cy="260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E4CA55-3435-E74F-B014-3B4935E0B3C8}"/>
              </a:ext>
            </a:extLst>
          </p:cNvPr>
          <p:cNvSpPr/>
          <p:nvPr/>
        </p:nvSpPr>
        <p:spPr>
          <a:xfrm>
            <a:off x="7162800" y="914400"/>
            <a:ext cx="762000" cy="2608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2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2743200"/>
            <a:ext cx="91440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>
                <a:solidFill>
                  <a:srgbClr val="000000"/>
                </a:solidFill>
                <a:latin typeface="Avenir Book"/>
              </a:rPr>
              <a:t>Why does asynchrony stabilize the system?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88175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381000" y="2209800"/>
            <a:ext cx="83947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Key issues:</a:t>
            </a:r>
          </a:p>
          <a:p>
            <a:pPr algn="ctr" eaLnBrk="1" hangingPunct="1"/>
            <a:endParaRPr lang="en-US" sz="3200" dirty="0">
              <a:solidFill>
                <a:srgbClr val="376092"/>
              </a:solidFill>
              <a:latin typeface="Avenir Book"/>
            </a:endParaRPr>
          </a:p>
          <a:p>
            <a:pPr marL="514350" indent="-514350" algn="ctr" eaLnBrk="1" hangingPunct="1">
              <a:buAutoNum type="arabicParenR"/>
            </a:pPr>
            <a:r>
              <a:rPr lang="en-US" sz="3200" dirty="0">
                <a:solidFill>
                  <a:srgbClr val="376092"/>
                </a:solidFill>
                <a:latin typeface="Avenir Book"/>
              </a:rPr>
              <a:t>Extinction</a:t>
            </a:r>
          </a:p>
          <a:p>
            <a:pPr marL="514350" indent="-514350" algn="ctr" eaLnBrk="1" hangingPunct="1">
              <a:buAutoNum type="arabicParenR"/>
            </a:pPr>
            <a:r>
              <a:rPr lang="en-US" sz="3200" dirty="0">
                <a:solidFill>
                  <a:srgbClr val="376092"/>
                </a:solidFill>
                <a:latin typeface="Avenir Book"/>
              </a:rPr>
              <a:t>Local vs. regional persistence</a:t>
            </a:r>
          </a:p>
          <a:p>
            <a:pPr marL="514350" indent="-514350" algn="ctr" eaLnBrk="1" hangingPunct="1">
              <a:buAutoNum type="arabicParenR"/>
            </a:pPr>
            <a:r>
              <a:rPr lang="en-US" sz="3200" dirty="0">
                <a:solidFill>
                  <a:srgbClr val="376092"/>
                </a:solidFill>
                <a:latin typeface="Avenir Book"/>
              </a:rPr>
              <a:t>Synchrony and stability</a:t>
            </a:r>
          </a:p>
          <a:p>
            <a:pPr marL="514350" indent="-514350" algn="ctr" eaLnBrk="1" hangingPunct="1">
              <a:buAutoNum type="arabicParenR"/>
            </a:pPr>
            <a:endParaRPr lang="en-US" sz="3200" dirty="0">
              <a:solidFill>
                <a:srgbClr val="376092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130615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1000" y="297180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What about variation in patch "quality"?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0" y="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5776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1155442"/>
            <a:ext cx="914400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>
                <a:solidFill>
                  <a:srgbClr val="000000"/>
                </a:solidFill>
                <a:latin typeface="Avenir Book"/>
              </a:rPr>
              <a:t>Consider a patch with an emigration of m.</a:t>
            </a:r>
          </a:p>
          <a:p>
            <a:pPr algn="ctr" eaLnBrk="1" hangingPunct="1"/>
            <a:endParaRPr lang="en-US" sz="3200" i="1" dirty="0">
              <a:solidFill>
                <a:srgbClr val="000000"/>
              </a:solidFill>
              <a:latin typeface="Avenir Book"/>
            </a:endParaRPr>
          </a:p>
          <a:p>
            <a:pPr algn="ctr" eaLnBrk="1" hangingPunct="1"/>
            <a:r>
              <a:rPr lang="en-US" sz="3200" i="1" dirty="0">
                <a:solidFill>
                  <a:srgbClr val="000000"/>
                </a:solidFill>
                <a:latin typeface="Avenir Book"/>
              </a:rPr>
              <a:t>What is the average amount of time an individual spends in that patch before emigrating (assuming mortality is nil).</a:t>
            </a:r>
          </a:p>
          <a:p>
            <a:pPr algn="ctr" eaLnBrk="1" hangingPunct="1"/>
            <a:endParaRPr lang="en-US" sz="3200" i="1" dirty="0">
              <a:solidFill>
                <a:srgbClr val="000000"/>
              </a:solidFill>
              <a:latin typeface="Avenir Book"/>
            </a:endParaRPr>
          </a:p>
          <a:p>
            <a:pPr algn="ctr" eaLnBrk="1" hangingPunct="1"/>
            <a:r>
              <a:rPr lang="en-US" sz="3200" i="1" dirty="0">
                <a:solidFill>
                  <a:srgbClr val="000000"/>
                </a:solidFill>
                <a:latin typeface="Avenir Book"/>
              </a:rPr>
              <a:t>If the mortality rate in that patch is d (and emigration and death are independent), then what is the average time an individual remains in that patch (before dying or leaving)?</a:t>
            </a:r>
          </a:p>
          <a:p>
            <a:pPr algn="ctr" eaLnBrk="1" hangingPunct="1"/>
            <a:endParaRPr lang="en-US" sz="3200" i="1" dirty="0">
              <a:solidFill>
                <a:srgbClr val="000000"/>
              </a:solidFill>
              <a:latin typeface="Avenir Book"/>
            </a:endParaRPr>
          </a:p>
          <a:p>
            <a:pPr algn="ctr" eaLnBrk="1" hangingPunct="1"/>
            <a:endParaRPr lang="en-US" sz="3200" i="1" dirty="0">
              <a:solidFill>
                <a:srgbClr val="000000"/>
              </a:solidFill>
              <a:latin typeface="Avenir Book"/>
            </a:endParaRPr>
          </a:p>
          <a:p>
            <a:pPr algn="ctr" eaLnBrk="1" hangingPunct="1"/>
            <a:endParaRPr lang="en-US" sz="3200" i="1" dirty="0">
              <a:solidFill>
                <a:srgbClr val="000000"/>
              </a:solidFill>
              <a:latin typeface="Avenir Book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0678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7"/>
              <p:cNvSpPr txBox="1">
                <a:spLocks noChangeArrowheads="1"/>
              </p:cNvSpPr>
              <p:nvPr/>
            </p:nvSpPr>
            <p:spPr bwMode="auto">
              <a:xfrm>
                <a:off x="0" y="1245705"/>
                <a:ext cx="9144000" cy="5509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rgbClr val="FFFF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/>
                <a:r>
                  <a:rPr lang="en-US" sz="3200" dirty="0">
                    <a:solidFill>
                      <a:srgbClr val="000000"/>
                    </a:solidFill>
                    <a:latin typeface="Avenir Book"/>
                  </a:rPr>
                  <a:t>Let there be two patches, </a:t>
                </a:r>
              </a:p>
              <a:p>
                <a:pPr algn="ctr" eaLnBrk="1" hangingPunct="1"/>
                <a:r>
                  <a:rPr lang="en-US" sz="3200" dirty="0">
                    <a:solidFill>
                      <a:srgbClr val="000000"/>
                    </a:solidFill>
                    <a:latin typeface="Avenir Book"/>
                  </a:rPr>
                  <a:t>each with logistic growth (K</a:t>
                </a:r>
                <a:r>
                  <a:rPr lang="en-US" sz="3200" baseline="-25000" dirty="0">
                    <a:solidFill>
                      <a:srgbClr val="000000"/>
                    </a:solidFill>
                    <a:latin typeface="Avenir Book"/>
                  </a:rPr>
                  <a:t>1</a:t>
                </a:r>
                <a:r>
                  <a:rPr lang="en-US" sz="3200" dirty="0">
                    <a:solidFill>
                      <a:srgbClr val="000000"/>
                    </a:solidFill>
                    <a:latin typeface="Avenir Book"/>
                  </a:rPr>
                  <a:t>&gt;K</a:t>
                </a:r>
                <a:r>
                  <a:rPr lang="en-US" sz="3200" baseline="-25000" dirty="0">
                    <a:solidFill>
                      <a:srgbClr val="000000"/>
                    </a:solidFill>
                    <a:latin typeface="Avenir Book"/>
                  </a:rPr>
                  <a:t>2</a:t>
                </a:r>
                <a:r>
                  <a:rPr lang="en-US" sz="3200" dirty="0">
                    <a:solidFill>
                      <a:srgbClr val="000000"/>
                    </a:solidFill>
                    <a:latin typeface="Avenir Book"/>
                  </a:rPr>
                  <a:t>&gt;0)…</a:t>
                </a:r>
              </a:p>
              <a:p>
                <a:pPr eaLnBrk="1" hangingPunct="1"/>
                <a:endParaRPr lang="en-US" sz="3200" dirty="0">
                  <a:solidFill>
                    <a:srgbClr val="000000"/>
                  </a:solidFill>
                  <a:latin typeface="Avenir Book"/>
                </a:endParaRPr>
              </a:p>
              <a:p>
                <a:pPr marL="514350" indent="-514350" algn="ctr" eaLnBrk="1" hangingPunct="1">
                  <a:buAutoNum type="alphaLcParenR"/>
                </a:pPr>
                <a:r>
                  <a:rPr lang="en-US" sz="3200" dirty="0">
                    <a:solidFill>
                      <a:srgbClr val="000000"/>
                    </a:solidFill>
                    <a:latin typeface="Avenir Book"/>
                  </a:rPr>
                  <a:t>If no migration: what will be N</a:t>
                </a:r>
                <a:r>
                  <a:rPr lang="en-US" sz="3200" baseline="-25000" dirty="0">
                    <a:solidFill>
                      <a:srgbClr val="000000"/>
                    </a:solidFill>
                    <a:latin typeface="Avenir Book"/>
                  </a:rPr>
                  <a:t>1</a:t>
                </a:r>
                <a:r>
                  <a:rPr lang="en-US" sz="3200" baseline="30000" dirty="0">
                    <a:solidFill>
                      <a:srgbClr val="000000"/>
                    </a:solidFill>
                    <a:latin typeface="Avenir Book"/>
                  </a:rPr>
                  <a:t>*</a:t>
                </a:r>
                <a:r>
                  <a:rPr lang="en-US" sz="3200" dirty="0">
                    <a:solidFill>
                      <a:srgbClr val="000000"/>
                    </a:solidFill>
                    <a:latin typeface="Avenir Book"/>
                  </a:rPr>
                  <a:t> and N</a:t>
                </a:r>
                <a:r>
                  <a:rPr lang="en-US" sz="3200" baseline="-25000" dirty="0">
                    <a:solidFill>
                      <a:srgbClr val="000000"/>
                    </a:solidFill>
                    <a:latin typeface="Avenir Book"/>
                  </a:rPr>
                  <a:t>2</a:t>
                </a:r>
                <a:r>
                  <a:rPr lang="en-US" sz="3200" baseline="30000" dirty="0">
                    <a:solidFill>
                      <a:srgbClr val="000000"/>
                    </a:solidFill>
                    <a:latin typeface="Avenir Book"/>
                  </a:rPr>
                  <a:t>*</a:t>
                </a:r>
                <a:r>
                  <a:rPr lang="en-US" sz="3200" dirty="0">
                    <a:solidFill>
                      <a:srgbClr val="000000"/>
                    </a:solidFill>
                    <a:latin typeface="Avenir Book"/>
                  </a:rPr>
                  <a:t>? </a:t>
                </a:r>
              </a:p>
              <a:p>
                <a:pPr marL="514350" indent="-514350" algn="ctr" eaLnBrk="1" hangingPunct="1">
                  <a:buAutoNum type="alphaLcParenR"/>
                </a:pPr>
                <a:endParaRPr lang="en-US" sz="3200" dirty="0">
                  <a:solidFill>
                    <a:srgbClr val="000000"/>
                  </a:solidFill>
                  <a:latin typeface="Avenir Book"/>
                </a:endParaRPr>
              </a:p>
              <a:p>
                <a:pPr marL="514350" indent="-514350" algn="ctr" eaLnBrk="1" hangingPunct="1">
                  <a:buAutoNum type="alphaLcParenR"/>
                </a:pPr>
                <a:r>
                  <a:rPr lang="en-US" sz="3200" dirty="0">
                    <a:solidFill>
                      <a:srgbClr val="000000"/>
                    </a:solidFill>
                    <a:latin typeface="Avenir Book"/>
                  </a:rPr>
                  <a:t>If migration, m, exists (is the same in both direction) and is very large…</a:t>
                </a:r>
              </a:p>
              <a:p>
                <a:pPr marL="514350" indent="-514350" algn="ctr" eaLnBrk="1" hangingPunct="1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  <a:latin typeface="Avenir Book"/>
                  </a:rPr>
                  <a:t>What is “very large” for m? (1? Infinite?)</a:t>
                </a:r>
              </a:p>
              <a:p>
                <a:pPr marL="514350" indent="-514350" algn="ctr" eaLnBrk="1" hangingPunct="1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  <a:latin typeface="Avenir Book"/>
                  </a:rPr>
                  <a:t>What will be N</a:t>
                </a:r>
                <a:r>
                  <a:rPr lang="en-US" sz="3200" baseline="-25000" dirty="0">
                    <a:solidFill>
                      <a:srgbClr val="000000"/>
                    </a:solidFill>
                    <a:latin typeface="Avenir Book"/>
                  </a:rPr>
                  <a:t>1</a:t>
                </a:r>
                <a:r>
                  <a:rPr lang="en-US" sz="3200" baseline="30000" dirty="0">
                    <a:solidFill>
                      <a:srgbClr val="000000"/>
                    </a:solidFill>
                    <a:latin typeface="Avenir Book"/>
                  </a:rPr>
                  <a:t>*</a:t>
                </a:r>
                <a:r>
                  <a:rPr lang="en-US" sz="3200" dirty="0">
                    <a:solidFill>
                      <a:srgbClr val="000000"/>
                    </a:solidFill>
                    <a:latin typeface="Avenir Book"/>
                  </a:rPr>
                  <a:t> and N</a:t>
                </a:r>
                <a:r>
                  <a:rPr lang="en-US" sz="3200" baseline="-25000" dirty="0">
                    <a:solidFill>
                      <a:srgbClr val="000000"/>
                    </a:solidFill>
                    <a:latin typeface="Avenir Book"/>
                  </a:rPr>
                  <a:t>2</a:t>
                </a:r>
                <a:r>
                  <a:rPr lang="en-US" sz="3200" baseline="30000" dirty="0">
                    <a:solidFill>
                      <a:srgbClr val="000000"/>
                    </a:solidFill>
                    <a:latin typeface="Avenir Book"/>
                  </a:rPr>
                  <a:t>* </a:t>
                </a:r>
                <a:r>
                  <a:rPr lang="en-US" sz="3200" dirty="0">
                    <a:solidFill>
                      <a:srgbClr val="000000"/>
                    </a:solidFill>
                    <a:latin typeface="Avenir Book"/>
                  </a:rPr>
                  <a:t>?</a:t>
                </a:r>
              </a:p>
              <a:p>
                <a:pPr marL="514350" indent="-514350" algn="ctr" eaLnBrk="1" hangingPunct="1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  <a:latin typeface="Avenir Book"/>
                  </a:rPr>
                  <a:t>Will the regional density be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Avenir Book"/>
                  </a:rPr>
                  <a:t>?</a:t>
                </a:r>
              </a:p>
              <a:p>
                <a:pPr marL="514350" indent="-514350" algn="ctr" eaLnBrk="1" hangingPunct="1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  <a:latin typeface="Avenir Book"/>
                  </a:rPr>
                  <a:t>What affects this answer?</a:t>
                </a:r>
              </a:p>
            </p:txBody>
          </p:sp>
        </mc:Choice>
        <mc:Fallback xmlns="">
          <p:sp>
            <p:nvSpPr>
              <p:cNvPr id="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245705"/>
                <a:ext cx="9144000" cy="5509200"/>
              </a:xfrm>
              <a:prstGeom prst="rect">
                <a:avLst/>
              </a:prstGeom>
              <a:blipFill>
                <a:blip r:embed="rId3"/>
                <a:stretch>
                  <a:fillRect t="-1149" b="-25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975523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93656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0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2743200"/>
            <a:ext cx="91440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000000"/>
                </a:solidFill>
                <a:latin typeface="Avenir Book"/>
              </a:rPr>
              <a:t>What if K</a:t>
            </a:r>
            <a:r>
              <a:rPr lang="en-US" sz="3200" baseline="-25000" dirty="0">
                <a:solidFill>
                  <a:srgbClr val="000000"/>
                </a:solidFill>
                <a:latin typeface="Avenir Book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Avenir Book"/>
              </a:rPr>
              <a:t>&gt;0 and r</a:t>
            </a:r>
            <a:r>
              <a:rPr lang="en-US" sz="3200" baseline="-25000" dirty="0">
                <a:solidFill>
                  <a:srgbClr val="000000"/>
                </a:solidFill>
                <a:latin typeface="Avenir Book"/>
              </a:rPr>
              <a:t>1</a:t>
            </a:r>
            <a:r>
              <a:rPr lang="en-US" sz="3200" dirty="0">
                <a:solidFill>
                  <a:srgbClr val="000000"/>
                </a:solidFill>
                <a:latin typeface="Avenir Book"/>
              </a:rPr>
              <a:t>&gt;0 , but the second patch has r</a:t>
            </a:r>
            <a:r>
              <a:rPr lang="en-US" sz="3200" baseline="-25000" dirty="0">
                <a:solidFill>
                  <a:srgbClr val="000000"/>
                </a:solidFill>
                <a:latin typeface="Avenir Book"/>
              </a:rPr>
              <a:t>2</a:t>
            </a:r>
            <a:r>
              <a:rPr lang="en-US" sz="3200" dirty="0">
                <a:solidFill>
                  <a:srgbClr val="000000"/>
                </a:solidFill>
                <a:latin typeface="Avenir Book"/>
              </a:rPr>
              <a:t>=&lt;0 (and both exhibit equal strengths of density-dependence)?</a:t>
            </a:r>
          </a:p>
          <a:p>
            <a:pPr eaLnBrk="1" hangingPunct="1"/>
            <a:endParaRPr lang="en-US" sz="3200" dirty="0">
              <a:solidFill>
                <a:srgbClr val="000000"/>
              </a:solidFill>
              <a:latin typeface="Avenir Book"/>
            </a:endParaRPr>
          </a:p>
          <a:p>
            <a:pPr algn="ctr" eaLnBrk="1" hangingPunct="1"/>
            <a:r>
              <a:rPr lang="en-US" sz="3200" dirty="0">
                <a:solidFill>
                  <a:srgbClr val="000000"/>
                </a:solidFill>
                <a:latin typeface="Avenir Book"/>
              </a:rPr>
              <a:t>What will be N</a:t>
            </a:r>
            <a:r>
              <a:rPr lang="en-US" sz="3200" baseline="-25000" dirty="0">
                <a:solidFill>
                  <a:srgbClr val="000000"/>
                </a:solidFill>
                <a:latin typeface="Avenir Book"/>
              </a:rPr>
              <a:t>1</a:t>
            </a:r>
            <a:r>
              <a:rPr lang="en-US" sz="3200" baseline="30000" dirty="0">
                <a:solidFill>
                  <a:srgbClr val="000000"/>
                </a:solidFill>
                <a:latin typeface="Avenir Book"/>
              </a:rPr>
              <a:t>*</a:t>
            </a:r>
            <a:r>
              <a:rPr lang="en-US" sz="3200" dirty="0">
                <a:solidFill>
                  <a:srgbClr val="000000"/>
                </a:solidFill>
                <a:latin typeface="Avenir Book"/>
              </a:rPr>
              <a:t> and N</a:t>
            </a:r>
            <a:r>
              <a:rPr lang="en-US" sz="3200" baseline="-25000" dirty="0">
                <a:solidFill>
                  <a:srgbClr val="000000"/>
                </a:solidFill>
                <a:latin typeface="Avenir Book"/>
              </a:rPr>
              <a:t>2</a:t>
            </a:r>
            <a:r>
              <a:rPr lang="en-US" sz="3200" baseline="30000" dirty="0">
                <a:solidFill>
                  <a:srgbClr val="000000"/>
                </a:solidFill>
                <a:latin typeface="Avenir Book"/>
              </a:rPr>
              <a:t>* </a:t>
            </a:r>
            <a:r>
              <a:rPr lang="en-US" sz="3200" dirty="0">
                <a:solidFill>
                  <a:srgbClr val="000000"/>
                </a:solidFill>
                <a:latin typeface="Avenir Book"/>
              </a:rPr>
              <a:t>?   </a:t>
            </a:r>
          </a:p>
          <a:p>
            <a:pPr algn="ctr" eaLnBrk="1" hangingPunct="1"/>
            <a:r>
              <a:rPr lang="en-US" dirty="0">
                <a:solidFill>
                  <a:srgbClr val="000000"/>
                </a:solidFill>
                <a:latin typeface="Avenir Book"/>
              </a:rPr>
              <a:t>(if per capita migration rates are equal and very large)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285909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68300" y="175260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Sources and Sinks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2745"/>
            <a:ext cx="9144000" cy="30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53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856358"/>
            <a:ext cx="9144000" cy="600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>
                <a:solidFill>
                  <a:srgbClr val="000000"/>
                </a:solidFill>
                <a:latin typeface="Avenir Book"/>
              </a:rPr>
              <a:t>What is a source?</a:t>
            </a:r>
          </a:p>
          <a:p>
            <a:pPr algn="ctr" eaLnBrk="1" hangingPunct="1"/>
            <a:endParaRPr lang="en-US" sz="3200" i="1" dirty="0">
              <a:solidFill>
                <a:srgbClr val="000000"/>
              </a:solidFill>
              <a:latin typeface="Avenir Book"/>
            </a:endParaRPr>
          </a:p>
          <a:p>
            <a:pPr algn="ctr" eaLnBrk="1" hangingPunct="1"/>
            <a:r>
              <a:rPr lang="en-US" sz="3200" i="1" dirty="0">
                <a:solidFill>
                  <a:srgbClr val="000000"/>
                </a:solidFill>
                <a:latin typeface="Avenir Book"/>
              </a:rPr>
              <a:t>What is a sink?</a:t>
            </a:r>
          </a:p>
          <a:p>
            <a:pPr algn="ctr" eaLnBrk="1" hangingPunct="1"/>
            <a:endParaRPr lang="en-US" sz="3200" i="1" dirty="0">
              <a:solidFill>
                <a:srgbClr val="000000"/>
              </a:solidFill>
              <a:latin typeface="Avenir Book"/>
            </a:endParaRPr>
          </a:p>
          <a:p>
            <a:pPr algn="ctr" eaLnBrk="1" hangingPunct="1"/>
            <a:r>
              <a:rPr lang="en-US" sz="3200" i="1" dirty="0">
                <a:solidFill>
                  <a:srgbClr val="000000"/>
                </a:solidFill>
                <a:latin typeface="Avenir Book"/>
              </a:rPr>
              <a:t>What happens to a source (or sink) if you shut off migration?</a:t>
            </a:r>
          </a:p>
          <a:p>
            <a:pPr algn="ctr" eaLnBrk="1" hangingPunct="1"/>
            <a:endParaRPr lang="en-US" sz="3200" i="1" dirty="0">
              <a:solidFill>
                <a:srgbClr val="000000"/>
              </a:solidFill>
              <a:latin typeface="Avenir Book"/>
            </a:endParaRPr>
          </a:p>
          <a:p>
            <a:pPr algn="ctr" eaLnBrk="1" hangingPunct="1"/>
            <a:r>
              <a:rPr lang="en-US" sz="3200" i="1" dirty="0">
                <a:solidFill>
                  <a:srgbClr val="000000"/>
                </a:solidFill>
                <a:latin typeface="Avenir Book"/>
              </a:rPr>
              <a:t>How can you infer source vs. sink observationally?</a:t>
            </a:r>
          </a:p>
          <a:p>
            <a:pPr algn="ctr" eaLnBrk="1" hangingPunct="1"/>
            <a:endParaRPr lang="en-US" sz="3200" i="1" dirty="0">
              <a:solidFill>
                <a:srgbClr val="000000"/>
              </a:solidFill>
              <a:latin typeface="Avenir Book"/>
            </a:endParaRPr>
          </a:p>
          <a:p>
            <a:pPr algn="ctr" eaLnBrk="1" hangingPunct="1"/>
            <a:r>
              <a:rPr lang="en-US" sz="3200" i="1" dirty="0">
                <a:solidFill>
                  <a:srgbClr val="000000"/>
                </a:solidFill>
                <a:latin typeface="Avenir Book"/>
              </a:rPr>
              <a:t>E.g., you establish a reserve based on sites where you find the most critters…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409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1155442"/>
            <a:ext cx="9144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>
                <a:solidFill>
                  <a:srgbClr val="000000"/>
                </a:solidFill>
                <a:latin typeface="Avenir Book"/>
              </a:rPr>
              <a:t>What about a marine or open system?</a:t>
            </a:r>
          </a:p>
          <a:p>
            <a:pPr algn="ctr" eaLnBrk="1" hangingPunct="1"/>
            <a:endParaRPr lang="en-US" sz="3200" i="1" dirty="0">
              <a:solidFill>
                <a:srgbClr val="000000"/>
              </a:solidFill>
              <a:latin typeface="Avenir Book"/>
            </a:endParaRPr>
          </a:p>
          <a:p>
            <a:pPr algn="ctr" eaLnBrk="1" hangingPunct="1"/>
            <a:r>
              <a:rPr lang="en-US" sz="3200" i="1" dirty="0">
                <a:solidFill>
                  <a:srgbClr val="000000"/>
                </a:solidFill>
                <a:latin typeface="Avenir Book"/>
              </a:rPr>
              <a:t>What is a sink?</a:t>
            </a:r>
          </a:p>
          <a:p>
            <a:pPr algn="ctr" eaLnBrk="1" hangingPunct="1"/>
            <a:endParaRPr lang="en-US" sz="3200" i="1" dirty="0">
              <a:solidFill>
                <a:srgbClr val="000000"/>
              </a:solidFill>
              <a:latin typeface="Avenir Book"/>
            </a:endParaRPr>
          </a:p>
          <a:p>
            <a:pPr algn="ctr" eaLnBrk="1" hangingPunct="1"/>
            <a:r>
              <a:rPr lang="en-US" sz="3200" i="1" dirty="0">
                <a:solidFill>
                  <a:srgbClr val="000000"/>
                </a:solidFill>
                <a:latin typeface="Avenir Book"/>
              </a:rPr>
              <a:t>What happens to a source (or sink) if you shut off migration?</a:t>
            </a:r>
          </a:p>
          <a:p>
            <a:pPr algn="ctr" eaLnBrk="1" hangingPunct="1"/>
            <a:endParaRPr lang="en-US" sz="3200" i="1" dirty="0">
              <a:solidFill>
                <a:srgbClr val="000000"/>
              </a:solidFill>
              <a:latin typeface="Avenir Book"/>
            </a:endParaRPr>
          </a:p>
          <a:p>
            <a:pPr algn="ctr" eaLnBrk="1" hangingPunct="1"/>
            <a:r>
              <a:rPr lang="en-US" sz="3200" i="1" dirty="0">
                <a:solidFill>
                  <a:srgbClr val="000000"/>
                </a:solidFill>
                <a:latin typeface="Avenir Book"/>
              </a:rPr>
              <a:t>How can you infer source vs. sink observationally?</a:t>
            </a:r>
          </a:p>
          <a:p>
            <a:pPr algn="ctr" eaLnBrk="1" hangingPunct="1"/>
            <a:endParaRPr lang="en-US" sz="3200" i="1" dirty="0">
              <a:solidFill>
                <a:srgbClr val="000000"/>
              </a:solidFill>
              <a:latin typeface="Avenir Book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47643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3622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venir Book"/>
                <a:cs typeface="Avenir Book"/>
              </a:rPr>
              <a:t>Do HW3 for Tuesday</a:t>
            </a:r>
          </a:p>
        </p:txBody>
      </p:sp>
    </p:spTree>
    <p:extLst>
      <p:ext uri="{BB962C8B-B14F-4D97-AF65-F5344CB8AC3E}">
        <p14:creationId xmlns:p14="http://schemas.microsoft.com/office/powerpoint/2010/main" val="38444087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2362200"/>
            <a:ext cx="6477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venir Book"/>
                <a:cs typeface="Avenir Book"/>
              </a:rPr>
              <a:t>Go over HW3</a:t>
            </a:r>
          </a:p>
        </p:txBody>
      </p:sp>
    </p:spTree>
    <p:extLst>
      <p:ext uri="{BB962C8B-B14F-4D97-AF65-F5344CB8AC3E}">
        <p14:creationId xmlns:p14="http://schemas.microsoft.com/office/powerpoint/2010/main" val="397731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381000" y="220980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 err="1">
                <a:solidFill>
                  <a:srgbClr val="376092"/>
                </a:solidFill>
                <a:latin typeface="Avenir Book"/>
              </a:rPr>
              <a:t>Levins</a:t>
            </a:r>
            <a:r>
              <a:rPr lang="en-US" sz="3200" dirty="0">
                <a:solidFill>
                  <a:srgbClr val="376092"/>
                </a:solidFill>
                <a:latin typeface="Avenir Book"/>
              </a:rPr>
              <a:t> model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/>
              </a:rPr>
              <a:t>(aka internal colonization)</a:t>
            </a:r>
            <a:endParaRPr lang="en-US" sz="3200" dirty="0">
              <a:solidFill>
                <a:srgbClr val="376092"/>
              </a:solidFill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73743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28600" y="838200"/>
            <a:ext cx="883920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sz="3200" dirty="0">
              <a:latin typeface="Avenir Book"/>
            </a:endParaRPr>
          </a:p>
          <a:p>
            <a:pPr marL="514350" indent="-514350" algn="ctr" eaLnBrk="1" hangingPunct="1">
              <a:buAutoNum type="arabicPeriod"/>
            </a:pPr>
            <a:r>
              <a:rPr lang="en-US" sz="3200" dirty="0">
                <a:latin typeface="Avenir Book"/>
              </a:rPr>
              <a:t>Many identical patches in system (each patch can support a population); intervening matrix is unsuitable</a:t>
            </a:r>
          </a:p>
          <a:p>
            <a:pPr marL="514350" indent="-514350" algn="ctr" eaLnBrk="1" hangingPunct="1">
              <a:buAutoNum type="arabicPeriod"/>
            </a:pPr>
            <a:endParaRPr lang="en-US" sz="3200" dirty="0">
              <a:latin typeface="Avenir Book"/>
            </a:endParaRPr>
          </a:p>
          <a:p>
            <a:pPr marL="514350" indent="-514350" algn="ctr" eaLnBrk="1" hangingPunct="1">
              <a:buAutoNum type="arabicPeriod"/>
            </a:pPr>
            <a:r>
              <a:rPr lang="en-US" sz="3200" dirty="0">
                <a:latin typeface="Avenir Book"/>
              </a:rPr>
              <a:t>Spatially implicit</a:t>
            </a:r>
          </a:p>
          <a:p>
            <a:pPr marL="514350" indent="-514350" algn="ctr" eaLnBrk="1" hangingPunct="1">
              <a:buAutoNum type="arabicPeriod"/>
            </a:pPr>
            <a:endParaRPr lang="en-US" sz="3200" dirty="0">
              <a:latin typeface="Avenir Book"/>
            </a:endParaRPr>
          </a:p>
          <a:p>
            <a:pPr marL="514350" indent="-514350" algn="ctr" eaLnBrk="1" hangingPunct="1">
              <a:buAutoNum type="arabicPeriod"/>
            </a:pPr>
            <a:r>
              <a:rPr lang="en-US" sz="3200" dirty="0">
                <a:latin typeface="Avenir Book"/>
              </a:rPr>
              <a:t>Ignores internal dynamics (each patch is either occupied or unoccupied)</a:t>
            </a:r>
          </a:p>
          <a:p>
            <a:pPr marL="514350" indent="-514350" algn="ctr" eaLnBrk="1" hangingPunct="1">
              <a:buAutoNum type="arabicPeriod"/>
            </a:pPr>
            <a:endParaRPr lang="en-US" sz="3200" dirty="0">
              <a:latin typeface="Avenir Book"/>
            </a:endParaRPr>
          </a:p>
          <a:p>
            <a:pPr marL="514350" indent="-514350" algn="ctr" eaLnBrk="1" hangingPunct="1">
              <a:buAutoNum type="arabicPeriod"/>
            </a:pPr>
            <a:r>
              <a:rPr lang="en-US" sz="3200" dirty="0">
                <a:latin typeface="Avenir Book"/>
              </a:rPr>
              <a:t>Thus, two processes: extinction and colonization</a:t>
            </a:r>
          </a:p>
          <a:p>
            <a:pPr algn="ctr" eaLnBrk="1" hangingPunct="1"/>
            <a:endParaRPr lang="en-US" sz="3200" dirty="0">
              <a:latin typeface="Avenir Book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0" y="-76200"/>
            <a:ext cx="88392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  <a:latin typeface="Avenir Book"/>
              </a:rPr>
              <a:t>Levins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venir Book"/>
              </a:rPr>
              <a:t>' model :</a:t>
            </a:r>
            <a:endParaRPr lang="en-US" sz="320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93199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28600" y="609600"/>
            <a:ext cx="89154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>
                <a:latin typeface="Avenir Book"/>
              </a:rPr>
              <a:t>n = number of patches (assumed very large)</a:t>
            </a:r>
          </a:p>
          <a:p>
            <a:pPr eaLnBrk="1" hangingPunct="1"/>
            <a:r>
              <a:rPr lang="en-US" dirty="0">
                <a:latin typeface="Avenir Book"/>
              </a:rPr>
              <a:t>P = proportion of patches occupied</a:t>
            </a:r>
          </a:p>
          <a:p>
            <a:pPr eaLnBrk="1" hangingPunct="1"/>
            <a:r>
              <a:rPr lang="en-US" dirty="0">
                <a:latin typeface="Avenir Book"/>
              </a:rPr>
              <a:t>1-P = proportion of unoccupied patches</a:t>
            </a:r>
          </a:p>
          <a:p>
            <a:pPr eaLnBrk="1" hangingPunct="1"/>
            <a:endParaRPr lang="en-US" dirty="0">
              <a:latin typeface="Avenir Book"/>
            </a:endParaRPr>
          </a:p>
          <a:p>
            <a:pPr eaLnBrk="1" hangingPunct="1"/>
            <a:r>
              <a:rPr lang="en-US" dirty="0">
                <a:latin typeface="Avenir Book"/>
              </a:rPr>
              <a:t>m = rate of extinction (given occupied) [for example, if you shut down colonization, then P</a:t>
            </a:r>
            <a:r>
              <a:rPr lang="en-US" baseline="-25000" dirty="0">
                <a:latin typeface="Avenir Book"/>
              </a:rPr>
              <a:t>t</a:t>
            </a:r>
            <a:r>
              <a:rPr lang="en-US" dirty="0">
                <a:latin typeface="Avenir Book"/>
              </a:rPr>
              <a:t>=P</a:t>
            </a:r>
            <a:r>
              <a:rPr lang="en-US" baseline="-25000" dirty="0">
                <a:latin typeface="Avenir Book"/>
              </a:rPr>
              <a:t>0</a:t>
            </a:r>
            <a:r>
              <a:rPr lang="en-US" dirty="0">
                <a:latin typeface="Avenir Book"/>
              </a:rPr>
              <a:t>e</a:t>
            </a:r>
            <a:r>
              <a:rPr lang="en-US" baseline="30000" dirty="0">
                <a:latin typeface="Avenir Book"/>
              </a:rPr>
              <a:t>-mt</a:t>
            </a:r>
            <a:r>
              <a:rPr lang="en-US" dirty="0">
                <a:latin typeface="Avenir Book"/>
              </a:rPr>
              <a:t>]: e.g., like a death rate.</a:t>
            </a:r>
          </a:p>
          <a:p>
            <a:pPr eaLnBrk="1" hangingPunct="1"/>
            <a:endParaRPr lang="en-US" dirty="0">
              <a:latin typeface="Avenir Book"/>
            </a:endParaRPr>
          </a:p>
          <a:p>
            <a:pPr eaLnBrk="1" hangingPunct="1"/>
            <a:r>
              <a:rPr lang="en-US" dirty="0">
                <a:latin typeface="Avenir Book"/>
              </a:rPr>
              <a:t>c = colonization rate (colonists come from from occupied patches and can only colonize if receiving patch is empty) : e.g., like a birth rate</a:t>
            </a:r>
          </a:p>
          <a:p>
            <a:pPr eaLnBrk="1" hangingPunct="1"/>
            <a:endParaRPr lang="en-US" dirty="0">
              <a:latin typeface="Avenir Book"/>
            </a:endParaRPr>
          </a:p>
          <a:p>
            <a:pPr eaLnBrk="1" hangingPunct="1"/>
            <a:r>
              <a:rPr lang="en-US" dirty="0">
                <a:latin typeface="Avenir Book"/>
              </a:rPr>
              <a:t>m, c are constant and identical among patches</a:t>
            </a:r>
            <a:endParaRPr lang="en-US" sz="3200" dirty="0">
              <a:latin typeface="Avenir Book"/>
            </a:endParaRPr>
          </a:p>
          <a:p>
            <a:pPr eaLnBrk="1" hangingPunct="1"/>
            <a:endParaRPr lang="en-US" sz="3200" dirty="0">
              <a:latin typeface="Avenir Book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3200" dirty="0" err="1">
                <a:latin typeface="Avenir Book"/>
              </a:rPr>
              <a:t>dP</a:t>
            </a:r>
            <a:r>
              <a:rPr lang="en-US" sz="3200" dirty="0">
                <a:latin typeface="Avenir Book"/>
              </a:rPr>
              <a:t>/</a:t>
            </a:r>
            <a:r>
              <a:rPr lang="en-US" sz="3200" dirty="0" err="1">
                <a:latin typeface="Avenir Book"/>
              </a:rPr>
              <a:t>dt</a:t>
            </a:r>
            <a:r>
              <a:rPr lang="en-US" sz="3200" dirty="0">
                <a:latin typeface="Avenir Book"/>
              </a:rPr>
              <a:t> = change via colonization - extinction</a:t>
            </a:r>
          </a:p>
          <a:p>
            <a:pPr eaLnBrk="1" hangingPunct="1"/>
            <a:r>
              <a:rPr lang="en-US" sz="3200" dirty="0" err="1">
                <a:latin typeface="Avenir Book"/>
              </a:rPr>
              <a:t>dP</a:t>
            </a:r>
            <a:r>
              <a:rPr lang="en-US" sz="3200" dirty="0">
                <a:latin typeface="Avenir Book"/>
              </a:rPr>
              <a:t>/</a:t>
            </a:r>
            <a:r>
              <a:rPr lang="en-US" sz="3200" dirty="0" err="1">
                <a:latin typeface="Avenir Book"/>
              </a:rPr>
              <a:t>dt</a:t>
            </a:r>
            <a:r>
              <a:rPr lang="en-US" sz="3200" dirty="0">
                <a:latin typeface="Avenir Book"/>
              </a:rPr>
              <a:t> = </a:t>
            </a:r>
            <a:r>
              <a:rPr lang="en-US" sz="3200" dirty="0" err="1">
                <a:latin typeface="Avenir Book"/>
              </a:rPr>
              <a:t>cP</a:t>
            </a:r>
            <a:r>
              <a:rPr lang="en-US" sz="3200" dirty="0">
                <a:latin typeface="Avenir Book"/>
              </a:rPr>
              <a:t>(1-P) - </a:t>
            </a:r>
            <a:r>
              <a:rPr lang="en-US" sz="3200" dirty="0" err="1">
                <a:latin typeface="Avenir Book"/>
              </a:rPr>
              <a:t>mP</a:t>
            </a:r>
            <a:endParaRPr lang="en-US" sz="3200" dirty="0">
              <a:latin typeface="Avenir Book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178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err="1">
                <a:solidFill>
                  <a:srgbClr val="376092"/>
                </a:solidFill>
                <a:latin typeface="Avenir Book"/>
              </a:rPr>
              <a:t>Levins</a:t>
            </a:r>
            <a:r>
              <a:rPr lang="en-US" sz="3200" dirty="0">
                <a:solidFill>
                  <a:srgbClr val="376092"/>
                </a:solidFill>
                <a:latin typeface="Avenir Book"/>
              </a:rPr>
              <a:t>' model:</a:t>
            </a:r>
          </a:p>
        </p:txBody>
      </p:sp>
    </p:spTree>
    <p:extLst>
      <p:ext uri="{BB962C8B-B14F-4D97-AF65-F5344CB8AC3E}">
        <p14:creationId xmlns:p14="http://schemas.microsoft.com/office/powerpoint/2010/main" val="388904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89154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14350" indent="-514350" eaLnBrk="1" hangingPunct="1">
              <a:buFont typeface="+mj-lt"/>
              <a:buAutoNum type="arabicParenR"/>
            </a:pPr>
            <a:r>
              <a:rPr lang="en-US" sz="3200" dirty="0">
                <a:latin typeface="Avenir Book"/>
              </a:rPr>
              <a:t>Populations wink in and out.  </a:t>
            </a:r>
          </a:p>
          <a:p>
            <a:pPr eaLnBrk="1" hangingPunct="1"/>
            <a:br>
              <a:rPr lang="en-US" sz="3200" dirty="0">
                <a:latin typeface="Avenir Book"/>
              </a:rPr>
            </a:br>
            <a:r>
              <a:rPr lang="en-US" sz="3200" dirty="0">
                <a:latin typeface="Avenir Book"/>
              </a:rPr>
              <a:t>	occupied </a:t>
            </a:r>
            <a:r>
              <a:rPr lang="en-US" sz="3200" dirty="0">
                <a:latin typeface="Avenir Book"/>
                <a:sym typeface="Wingdings"/>
              </a:rPr>
              <a:t> unoccupied  occupied…</a:t>
            </a:r>
          </a:p>
          <a:p>
            <a:pPr marL="514350" indent="-514350" eaLnBrk="1" hangingPunct="1">
              <a:buFont typeface="+mj-lt"/>
              <a:buAutoNum type="arabicParenR"/>
            </a:pPr>
            <a:endParaRPr lang="en-US" sz="3200" dirty="0">
              <a:latin typeface="Avenir Book"/>
              <a:sym typeface="Wingdings"/>
            </a:endParaRPr>
          </a:p>
          <a:p>
            <a:pPr marL="514350" indent="-514350" eaLnBrk="1" hangingPunct="1">
              <a:buFont typeface="+mj-lt"/>
              <a:buAutoNum type="arabicParenR" startAt="2"/>
            </a:pPr>
            <a:r>
              <a:rPr lang="en-US" sz="3200" dirty="0">
                <a:latin typeface="Avenir Book"/>
              </a:rPr>
              <a:t>In absence of other patches, a patch is empty (extinction is forever…)</a:t>
            </a:r>
          </a:p>
          <a:p>
            <a:pPr marL="514350" indent="-514350" eaLnBrk="1" hangingPunct="1">
              <a:buFont typeface="+mj-lt"/>
              <a:buAutoNum type="arabicParenR" startAt="2"/>
            </a:pPr>
            <a:endParaRPr lang="en-US" sz="3200" dirty="0">
              <a:latin typeface="Avenir Book"/>
            </a:endParaRPr>
          </a:p>
          <a:p>
            <a:pPr marL="514350" indent="-514350" eaLnBrk="1" hangingPunct="1">
              <a:buFont typeface="+mj-lt"/>
              <a:buAutoNum type="arabicParenR" startAt="2"/>
            </a:pPr>
            <a:r>
              <a:rPr lang="en-US" sz="3200" dirty="0" err="1">
                <a:latin typeface="Avenir Book"/>
              </a:rPr>
              <a:t>Recolonization</a:t>
            </a:r>
            <a:r>
              <a:rPr lang="en-US" sz="3200" dirty="0">
                <a:latin typeface="Avenir Book"/>
              </a:rPr>
              <a:t> can lead to regional persistence</a:t>
            </a:r>
          </a:p>
          <a:p>
            <a:pPr marL="514350" indent="-514350" eaLnBrk="1" hangingPunct="1">
              <a:buFont typeface="+mj-lt"/>
              <a:buAutoNum type="arabicParenR" startAt="2"/>
            </a:pPr>
            <a:endParaRPr lang="en-US" sz="3200" dirty="0">
              <a:latin typeface="Avenir Book"/>
            </a:endParaRPr>
          </a:p>
          <a:p>
            <a:pPr marL="514350" indent="-514350" eaLnBrk="1" hangingPunct="1">
              <a:buFont typeface="+mj-lt"/>
              <a:buAutoNum type="arabicParenR" startAt="2"/>
            </a:pPr>
            <a:r>
              <a:rPr lang="en-US" sz="3200" dirty="0">
                <a:latin typeface="Avenir Book"/>
              </a:rPr>
              <a:t>So, let's look at long-term behavior (P*)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-1783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200" dirty="0" err="1">
                <a:solidFill>
                  <a:srgbClr val="376092"/>
                </a:solidFill>
                <a:latin typeface="Avenir Book"/>
              </a:rPr>
              <a:t>Levins</a:t>
            </a:r>
            <a:r>
              <a:rPr lang="en-US" sz="3200" dirty="0">
                <a:solidFill>
                  <a:srgbClr val="376092"/>
                </a:solidFill>
                <a:latin typeface="Avenir Book"/>
              </a:rPr>
              <a:t>' model:</a:t>
            </a:r>
          </a:p>
        </p:txBody>
      </p:sp>
    </p:spTree>
    <p:extLst>
      <p:ext uri="{BB962C8B-B14F-4D97-AF65-F5344CB8AC3E}">
        <p14:creationId xmlns:p14="http://schemas.microsoft.com/office/powerpoint/2010/main" val="366693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381000" y="2209800"/>
            <a:ext cx="8394700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dirty="0">
                <a:solidFill>
                  <a:srgbClr val="376092"/>
                </a:solidFill>
                <a:latin typeface="Avenir Book"/>
              </a:rPr>
              <a:t>Graphical approach, then mathematical</a:t>
            </a:r>
          </a:p>
        </p:txBody>
      </p:sp>
    </p:spTree>
    <p:extLst>
      <p:ext uri="{BB962C8B-B14F-4D97-AF65-F5344CB8AC3E}">
        <p14:creationId xmlns:p14="http://schemas.microsoft.com/office/powerpoint/2010/main" val="355930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7493</TotalTime>
  <Words>2737</Words>
  <Application>Microsoft Macintosh PowerPoint</Application>
  <PresentationFormat>On-screen Show (4:3)</PresentationFormat>
  <Paragraphs>359</Paragraphs>
  <Slides>49</Slides>
  <Notes>35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Avenir Book</vt:lpstr>
      <vt:lpstr>Calibri</vt:lpstr>
      <vt:lpstr>Cambria Math</vt:lpstr>
      <vt:lpstr>Geneva</vt:lpstr>
      <vt:lpstr>Times New Roman</vt:lpstr>
      <vt:lpstr>Office Theme</vt:lpstr>
      <vt:lpstr>Ecology 8310 Population (and Community) Ecology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Vonesh</dc:creator>
  <cp:lastModifiedBy>Craig W Osenberg</cp:lastModifiedBy>
  <cp:revision>183</cp:revision>
  <dcterms:created xsi:type="dcterms:W3CDTF">2004-01-24T20:41:42Z</dcterms:created>
  <dcterms:modified xsi:type="dcterms:W3CDTF">2023-09-04T19:37:54Z</dcterms:modified>
</cp:coreProperties>
</file>