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8" r:id="rId3"/>
    <p:sldId id="340" r:id="rId4"/>
    <p:sldId id="352" r:id="rId5"/>
    <p:sldId id="336" r:id="rId6"/>
    <p:sldId id="341" r:id="rId7"/>
    <p:sldId id="354" r:id="rId8"/>
    <p:sldId id="353" r:id="rId9"/>
    <p:sldId id="356" r:id="rId10"/>
    <p:sldId id="357" r:id="rId11"/>
    <p:sldId id="358" r:id="rId12"/>
    <p:sldId id="360" r:id="rId13"/>
    <p:sldId id="350" r:id="rId14"/>
    <p:sldId id="335" r:id="rId15"/>
    <p:sldId id="351" r:id="rId16"/>
    <p:sldId id="342" r:id="rId17"/>
    <p:sldId id="362" r:id="rId18"/>
    <p:sldId id="343" r:id="rId19"/>
    <p:sldId id="345" r:id="rId20"/>
    <p:sldId id="349" r:id="rId21"/>
    <p:sldId id="348" r:id="rId22"/>
    <p:sldId id="347" r:id="rId23"/>
    <p:sldId id="34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C09"/>
    <a:srgbClr val="BD0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Book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Book"/>
              </a:defRPr>
            </a:lvl1pPr>
          </a:lstStyle>
          <a:p>
            <a:fld id="{B992822E-8C00-0545-865E-9A2E39CD8374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Book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Book"/>
              </a:defRPr>
            </a:lvl1pPr>
          </a:lstStyle>
          <a:p>
            <a:fld id="{A4EA21EB-591E-144E-AF05-295D2F63B5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venir Book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Overdominance.   So now, the heterozygote has the greatest fitness.  And we maintain both alleles in the system.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Typically the action of many, many genes, each with very small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80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Breeder's equation.  Captures the two processes</a:t>
            </a:r>
            <a:r>
              <a:rPr lang="en-US" baseline="0"/>
              <a:t> of evolution by selection:  S (selection differential) and heritability, h2 (additive genetic variance).  Both are required to get a response to selection (i.e., evolution via selection).  Note that you can have selection, but if there is not heritability, then no evolution.</a:t>
            </a:r>
          </a:p>
          <a:p>
            <a:r>
              <a:rPr lang="en-US" baseline="0"/>
              <a:t>Notice also that this makes clear that selection ACTS ON THE PHENOTYPE!!!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Mimulus -- Kelly imposed selection: top 20% or bottom 20% of corolla widths</a:t>
            </a:r>
            <a:r>
              <a:rPr lang="en-US" baseline="0"/>
              <a:t> </a:t>
            </a:r>
            <a:r>
              <a:rPr lang="en-US"/>
              <a:t>were allowed to breed…. Continued</a:t>
            </a:r>
            <a:r>
              <a:rPr lang="en-US" baseline="0"/>
              <a:t> for 6 generations.  High and Low lines diverged; and rate was </a:t>
            </a:r>
            <a:r>
              <a:rPr lang="en-US" baseline="0" err="1"/>
              <a:t>approx</a:t>
            </a:r>
            <a:r>
              <a:rPr lang="en-US" baseline="0"/>
              <a:t> as expected based on S and heritability.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Selection Differential only looks at the change in the mean trait value before and after selection; gradient is more comprehensive.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8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Dashed line is distribution of trait before selection</a:t>
            </a:r>
          </a:p>
          <a:p>
            <a:endParaRPr lang="en-US"/>
          </a:p>
          <a:p>
            <a:r>
              <a:rPr lang="en-US"/>
              <a:t>Disruptive would have gamma&gt;0 (bowl shaped)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 axis = male body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1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Classic example with a storied past:</a:t>
            </a:r>
          </a:p>
          <a:p>
            <a:r>
              <a:rPr lang="en-US"/>
              <a:t>Two form: dark (</a:t>
            </a:r>
            <a:r>
              <a:rPr lang="en-US" err="1"/>
              <a:t>carbonaria</a:t>
            </a:r>
            <a:r>
              <a:rPr lang="en-US"/>
              <a:t>) and light </a:t>
            </a:r>
            <a:r>
              <a:rPr lang="en-US" err="1"/>
              <a:t>typica</a:t>
            </a:r>
            <a:r>
              <a:rPr lang="en-US" baseline="0"/>
              <a:t>, which is </a:t>
            </a:r>
            <a:r>
              <a:rPr lang="en-US"/>
              <a:t>"normal").  Dark form described first around Gloucester</a:t>
            </a:r>
            <a:r>
              <a:rPr lang="en-US" baseline="0"/>
              <a:t> in 1848.   Dark morph became common around industrialized centers of England and by late 1800's was the most common form (98% of moths).</a:t>
            </a:r>
          </a:p>
          <a:p>
            <a:r>
              <a:rPr lang="en-US" baseline="0" err="1"/>
              <a:t>Tutt</a:t>
            </a:r>
            <a:r>
              <a:rPr lang="en-US" baseline="0"/>
              <a:t> first proposed this was driven by natural selection caused by increased industrial activities.</a:t>
            </a:r>
          </a:p>
          <a:p>
            <a:r>
              <a:rPr lang="en-US" baseline="0" err="1"/>
              <a:t>Kettlewell</a:t>
            </a:r>
            <a:r>
              <a:rPr lang="en-US" baseline="0"/>
              <a:t> performed classic experiments exploring the mechanisms responsible in the 1950s.</a:t>
            </a:r>
          </a:p>
          <a:p>
            <a:r>
              <a:rPr lang="en-US" baseline="0"/>
              <a:t>Story:  Normal situation: trees with lichens; </a:t>
            </a:r>
            <a:r>
              <a:rPr lang="en-US" baseline="0" err="1"/>
              <a:t>typica</a:t>
            </a:r>
            <a:r>
              <a:rPr lang="en-US" baseline="0"/>
              <a:t> blends in.</a:t>
            </a:r>
          </a:p>
          <a:p>
            <a:r>
              <a:rPr lang="en-US" baseline="0"/>
              <a:t>Industrialization: led to soot deposition on trees, killed lichens, dark branches.</a:t>
            </a:r>
          </a:p>
          <a:p>
            <a:r>
              <a:rPr lang="en-US" baseline="0"/>
              <a:t>As a result, typical stood out to visual predators (birds); natural selection favored dark morphs after industrialization</a:t>
            </a:r>
          </a:p>
          <a:p>
            <a:r>
              <a:rPr lang="en-US" baseline="0"/>
              <a:t>Sargent in the 1960's was unable to replicate </a:t>
            </a:r>
            <a:r>
              <a:rPr lang="en-US" baseline="0" err="1"/>
              <a:t>Kettlewell's</a:t>
            </a:r>
            <a:r>
              <a:rPr lang="en-US" baseline="0"/>
              <a:t> finding – leading to controversy, debate, and charges of data fabrication, etc.  Fascinating.</a:t>
            </a:r>
          </a:p>
          <a:p>
            <a:r>
              <a:rPr lang="en-US" baseline="0" err="1"/>
              <a:t>Majerus</a:t>
            </a:r>
            <a:r>
              <a:rPr lang="en-US" baseline="0"/>
              <a:t> revisited in 2000's and re-affirmed </a:t>
            </a:r>
            <a:r>
              <a:rPr lang="en-US" baseline="0" err="1"/>
              <a:t>Kettlewell's</a:t>
            </a:r>
            <a:r>
              <a:rPr lang="en-US" baseline="0"/>
              <a:t> work – it's stands today as one of the classic examples of evolution by natural selection. </a:t>
            </a:r>
          </a:p>
          <a:p>
            <a:r>
              <a:rPr lang="en-US" baseline="0"/>
              <a:t>Common pattern across a wide range of British moths.  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what has happened after industrialization; as we cleaned up our air and put regulations on particulate discharges?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There are two parts here; one is ecological (selection); and one is </a:t>
            </a:r>
            <a:r>
              <a:rPr lang="en-US" err="1"/>
              <a:t>genetical</a:t>
            </a:r>
            <a:r>
              <a:rPr lang="en-US" baseline="0"/>
              <a:t> (the inheritance).</a:t>
            </a:r>
          </a:p>
          <a:p>
            <a:endParaRPr lang="en-US" baseline="0"/>
          </a:p>
          <a:p>
            <a:r>
              <a:rPr lang="en-US" baseline="0"/>
              <a:t>What produces the "variation"?  (V(P) = V(G) + V(E) + 2Cov(G,E): so there's a genetic component and an environmental one.</a:t>
            </a:r>
          </a:p>
          <a:p>
            <a:r>
              <a:rPr lang="en-US" baseline="0"/>
              <a:t>The genetic component can be further partitioned (e.g., additive, dominance, and epistasis).</a:t>
            </a:r>
          </a:p>
          <a:p>
            <a:r>
              <a:rPr lang="en-US" baseline="0"/>
              <a:t>V(G)=V(Additive) + V(Dominance) + V(Epistasis).  Heritability (narrow sense) is V(A)/V(P) [broad H2=Vg/</a:t>
            </a:r>
            <a:r>
              <a:rPr lang="en-US" baseline="0" err="1"/>
              <a:t>Vp</a:t>
            </a:r>
            <a:r>
              <a:rPr lang="en-US" baseline="0"/>
              <a:t>]</a:t>
            </a:r>
          </a:p>
          <a:p>
            <a:r>
              <a:rPr lang="en-US" baseline="0"/>
              <a:t>Epistasis is the interaction between genes (</a:t>
            </a:r>
            <a:r>
              <a:rPr lang="en-US" baseline="0" err="1"/>
              <a:t>nonadditivity</a:t>
            </a:r>
            <a:r>
              <a:rPr lang="en-US" baseline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framework </a:t>
            </a:r>
            <a:r>
              <a:rPr lang="en-US" baseline="0"/>
              <a:t>works when there is random mating, large </a:t>
            </a:r>
            <a:r>
              <a:rPr lang="en-US" baseline="0" err="1"/>
              <a:t>popu</a:t>
            </a:r>
            <a:r>
              <a:rPr lang="en-US" baseline="0"/>
              <a:t> size (no sampling error), two alleles, discrete generations (non-overlapping), no mutation, no migration, and sexes have equal allelic frequency.</a:t>
            </a:r>
          </a:p>
          <a:p>
            <a:r>
              <a:rPr lang="en-US" baseline="0"/>
              <a:t>In this case, w1=w2 b/c the phenotype is the same.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this is a case with</a:t>
            </a:r>
            <a:r>
              <a:rPr lang="en-US" baseline="0"/>
              <a:t> dominance; AA and Aa have the same fitness.  aa is inferior.</a:t>
            </a:r>
          </a:p>
          <a:p>
            <a:r>
              <a:rPr lang="en-US" baseline="0"/>
              <a:t>All curves are the same -- they only differ in the starting frequency.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Now, the homozygous recessive (aa)</a:t>
            </a:r>
            <a:r>
              <a:rPr lang="en-US" baseline="0"/>
              <a:t> is the most fit.   E.g., This is like the condition when the light morph is favored in the </a:t>
            </a:r>
            <a:r>
              <a:rPr lang="en-US" baseline="0" err="1"/>
              <a:t>Biston</a:t>
            </a:r>
            <a:r>
              <a:rPr lang="en-US" baseline="0"/>
              <a:t> system (when trees are covered in light lichens).</a:t>
            </a:r>
          </a:p>
          <a:p>
            <a:endParaRPr lang="en-US" baseline="0"/>
          </a:p>
          <a:p>
            <a:r>
              <a:rPr lang="en-US"/>
              <a:t>Note that rates at which the allele</a:t>
            </a:r>
            <a:r>
              <a:rPr lang="en-US" baseline="0"/>
              <a:t> frequencies change are</a:t>
            </a:r>
            <a:r>
              <a:rPr lang="en-US"/>
              <a:t> different here than in the previous slide – you'll explore this in your homework assignment.</a:t>
            </a:r>
          </a:p>
          <a:p>
            <a:endParaRPr lang="en-US" baseline="0"/>
          </a:p>
          <a:p>
            <a:r>
              <a:rPr lang="en-US" baseline="0"/>
              <a:t>ALSO; note that the rate of change is slow when there is very LITTLE PHENOTYPIC </a:t>
            </a:r>
            <a:r>
              <a:rPr lang="en-US" baseline="0" err="1"/>
              <a:t>VARiATION</a:t>
            </a:r>
            <a:r>
              <a:rPr lang="en-US" baseline="0"/>
              <a:t> to act upon (</a:t>
            </a:r>
            <a:r>
              <a:rPr lang="en-US" baseline="0" err="1"/>
              <a:t>freq</a:t>
            </a:r>
            <a:r>
              <a:rPr lang="en-US" baseline="0"/>
              <a:t> near 0 or 1).  In general, change is rapid when the phenotypic variation is largest (</a:t>
            </a:r>
            <a:r>
              <a:rPr lang="en-US" baseline="0" err="1"/>
              <a:t>e.g.,intermediate</a:t>
            </a:r>
            <a:r>
              <a:rPr lang="en-US" baseline="0"/>
              <a:t> allelic frequency; not necessarily near .5 b/c phenotypic variation should be greatest when p=0.3, q=0.7 </a:t>
            </a:r>
            <a:r>
              <a:rPr lang="en-US" baseline="0">
                <a:sym typeface="Wingdings" pitchFamily="2" charset="2"/>
              </a:rPr>
              <a:t> 50:50 </a:t>
            </a:r>
            <a:r>
              <a:rPr lang="en-US" baseline="0" err="1">
                <a:sym typeface="Wingdings" pitchFamily="2" charset="2"/>
              </a:rPr>
              <a:t>dark:light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9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9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EE6-1AA3-7242-A466-3EB7572AAF8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8FF4-F297-AB4F-9C9D-1FB3FECC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D8098EE6-1AA3-7242-A466-3EB7572AAF8F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968D8FF4-F297-AB4F-9C9D-1FB3FECCA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0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9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  <a:cs typeface="Avenir Book"/>
              </a:rPr>
              <a:t>Ecology 8310</a:t>
            </a:r>
            <a:br>
              <a:rPr lang="en-US">
                <a:solidFill>
                  <a:schemeClr val="accent1">
                    <a:lumMod val="75000"/>
                  </a:schemeClr>
                </a:solidFill>
                <a:cs typeface="Avenir Book"/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  <a:cs typeface="Avenir Book"/>
              </a:rPr>
              <a:t>Population (and Community) Ecology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4860" y="3429000"/>
            <a:ext cx="6943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2" indent="-285750">
              <a:buFont typeface="Arial"/>
              <a:buChar char="•"/>
            </a:pPr>
            <a:r>
              <a:rPr lang="en-US" sz="2400">
                <a:latin typeface="Avenir Book"/>
              </a:rPr>
              <a:t>A quick review of evolution…</a:t>
            </a:r>
          </a:p>
          <a:p>
            <a:pPr marL="744538" lvl="3" indent="-285750">
              <a:buFont typeface="Arial"/>
              <a:buChar char="•"/>
            </a:pPr>
            <a:r>
              <a:rPr lang="en-US" sz="2400">
                <a:latin typeface="Avenir Book"/>
              </a:rPr>
              <a:t>Classic example: </a:t>
            </a:r>
            <a:r>
              <a:rPr lang="en-US" sz="2400" i="1" err="1">
                <a:latin typeface="Avenir Book"/>
              </a:rPr>
              <a:t>Biston</a:t>
            </a:r>
            <a:r>
              <a:rPr lang="en-US" sz="2400" i="1">
                <a:latin typeface="Avenir Book"/>
              </a:rPr>
              <a:t> </a:t>
            </a:r>
            <a:r>
              <a:rPr lang="en-US" sz="2400" i="1" err="1">
                <a:latin typeface="Avenir Book"/>
              </a:rPr>
              <a:t>betularia</a:t>
            </a:r>
            <a:endParaRPr lang="en-US" sz="2400" i="1">
              <a:latin typeface="Avenir Book"/>
            </a:endParaRPr>
          </a:p>
          <a:p>
            <a:pPr marL="744538" lvl="3" indent="-285750">
              <a:buFont typeface="Arial"/>
              <a:buChar char="•"/>
            </a:pPr>
            <a:r>
              <a:rPr lang="en-US" sz="2400">
                <a:latin typeface="Avenir Book"/>
              </a:rPr>
              <a:t>Evolution by natural selection</a:t>
            </a:r>
          </a:p>
          <a:p>
            <a:pPr marL="744538" lvl="3" indent="-285750">
              <a:buFont typeface="Arial"/>
              <a:buChar char="•"/>
            </a:pPr>
            <a:r>
              <a:rPr lang="en-US" sz="2400">
                <a:latin typeface="Avenir Book"/>
              </a:rPr>
              <a:t>Population genetics</a:t>
            </a:r>
          </a:p>
          <a:p>
            <a:pPr marL="744538" lvl="3" indent="-285750">
              <a:buFont typeface="Arial"/>
              <a:buChar char="•"/>
            </a:pPr>
            <a:r>
              <a:rPr lang="en-US" sz="2400">
                <a:latin typeface="Avenir Book"/>
              </a:rPr>
              <a:t>Quantitative genetics</a:t>
            </a:r>
          </a:p>
          <a:p>
            <a:pPr marL="744538" lvl="3" indent="-285750">
              <a:buFont typeface="Arial"/>
              <a:buChar char="•"/>
            </a:pPr>
            <a:r>
              <a:rPr lang="en-US" sz="2400">
                <a:latin typeface="Avenir Book"/>
              </a:rPr>
              <a:t>Breeder's equation</a:t>
            </a:r>
          </a:p>
          <a:p>
            <a:pPr marL="744538" lvl="3" indent="-285750">
              <a:buFont typeface="Arial"/>
              <a:buChar char="•"/>
            </a:pPr>
            <a:r>
              <a:rPr lang="en-US" sz="2400">
                <a:latin typeface="Avenir Book"/>
              </a:rPr>
              <a:t>Selection</a:t>
            </a:r>
            <a:endParaRPr lang="en-US" sz="2400">
              <a:solidFill>
                <a:srgbClr val="FF0000"/>
              </a:solidFill>
              <a:latin typeface="Avenir Book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FF0000"/>
              </a:solidFill>
              <a:latin typeface="Avenir Book"/>
            </a:endParaRPr>
          </a:p>
        </p:txBody>
      </p:sp>
      <p:pic>
        <p:nvPicPr>
          <p:cNvPr id="5" name="Picture 4" descr="C:\Users\osenberg\AppData\Local\Microsoft\Windows\Temporary Internet Files\Content.Outlook\GWG773IU\moua puta panoram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2772"/>
            <a:ext cx="9144000" cy="631146"/>
          </a:xfrm>
          <a:prstGeom prst="rect">
            <a:avLst/>
          </a:prstGeom>
          <a:noFill/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40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0"/>
            <a:ext cx="90994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Evolutionary dynamics (e.g., light env.):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1421" y="728053"/>
            <a:ext cx="4974699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latin typeface="Avenir Book"/>
              </a:rPr>
              <a:t>w</a:t>
            </a:r>
            <a:r>
              <a:rPr lang="en-US" sz="2800" baseline="-25000" err="1">
                <a:latin typeface="Avenir Book"/>
              </a:rPr>
              <a:t>AA</a:t>
            </a:r>
            <a:r>
              <a:rPr lang="en-US" sz="2800">
                <a:latin typeface="Avenir Book"/>
              </a:rPr>
              <a:t>=</a:t>
            </a:r>
            <a:r>
              <a:rPr lang="en-US" sz="2800" err="1">
                <a:latin typeface="Avenir Book"/>
              </a:rPr>
              <a:t>w</a:t>
            </a:r>
            <a:r>
              <a:rPr lang="en-US" sz="2800" baseline="-25000" err="1">
                <a:latin typeface="Avenir Book"/>
              </a:rPr>
              <a:t>Aa</a:t>
            </a:r>
            <a:r>
              <a:rPr lang="en-US" sz="2800">
                <a:latin typeface="Avenir Book"/>
              </a:rPr>
              <a:t>=0.1; </a:t>
            </a:r>
            <a:r>
              <a:rPr lang="en-US" sz="2800" err="1">
                <a:latin typeface="Avenir Book"/>
              </a:rPr>
              <a:t>w</a:t>
            </a:r>
            <a:r>
              <a:rPr lang="en-US" sz="2800" baseline="-25000" err="1">
                <a:latin typeface="Avenir Book"/>
              </a:rPr>
              <a:t>aa</a:t>
            </a:r>
            <a:r>
              <a:rPr lang="en-US" sz="2800">
                <a:latin typeface="Avenir Book"/>
              </a:rPr>
              <a:t>=1.0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432"/>
            <a:ext cx="9144000" cy="55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4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0"/>
            <a:ext cx="60192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Patterns of "dominance":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77790"/>
            <a:ext cx="6997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9035"/>
            <a:ext cx="9144000" cy="5747373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0"/>
            <a:ext cx="92708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Evolutionary dynamics:  overdominance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1421" y="728053"/>
            <a:ext cx="4974699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latin typeface="Avenir Book"/>
              </a:rPr>
              <a:t>w</a:t>
            </a:r>
            <a:r>
              <a:rPr lang="en-US" sz="2800" baseline="-25000" err="1">
                <a:latin typeface="Avenir Book"/>
              </a:rPr>
              <a:t>AA</a:t>
            </a:r>
            <a:r>
              <a:rPr lang="en-US" sz="2800">
                <a:latin typeface="Avenir Book"/>
              </a:rPr>
              <a:t>=0.3; </a:t>
            </a:r>
            <a:r>
              <a:rPr lang="en-US" sz="2800" err="1">
                <a:latin typeface="Avenir Book"/>
              </a:rPr>
              <a:t>w</a:t>
            </a:r>
            <a:r>
              <a:rPr lang="en-US" sz="2800" baseline="-25000" err="1">
                <a:latin typeface="Avenir Book"/>
              </a:rPr>
              <a:t>Aa</a:t>
            </a:r>
            <a:r>
              <a:rPr lang="en-US" sz="2800">
                <a:latin typeface="Avenir Book"/>
              </a:rPr>
              <a:t>=1.0; </a:t>
            </a:r>
            <a:r>
              <a:rPr lang="en-US" sz="2800" err="1">
                <a:latin typeface="Avenir Book"/>
              </a:rPr>
              <a:t>w</a:t>
            </a:r>
            <a:r>
              <a:rPr lang="en-US" sz="2800" baseline="-25000" err="1">
                <a:latin typeface="Avenir Book"/>
              </a:rPr>
              <a:t>aa</a:t>
            </a:r>
            <a:r>
              <a:rPr lang="en-US" sz="2800">
                <a:latin typeface="Avenir Book"/>
              </a:rPr>
              <a:t>=0.3</a:t>
            </a:r>
          </a:p>
        </p:txBody>
      </p:sp>
    </p:spTree>
    <p:extLst>
      <p:ext uri="{BB962C8B-B14F-4D97-AF65-F5344CB8AC3E}">
        <p14:creationId xmlns:p14="http://schemas.microsoft.com/office/powerpoint/2010/main" val="130111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1667" y="2774021"/>
            <a:ext cx="568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venir Book"/>
              </a:rPr>
              <a:t>Quantitative (continuously varying) traits</a:t>
            </a:r>
          </a:p>
        </p:txBody>
      </p:sp>
    </p:spTree>
    <p:extLst>
      <p:ext uri="{BB962C8B-B14F-4D97-AF65-F5344CB8AC3E}">
        <p14:creationId xmlns:p14="http://schemas.microsoft.com/office/powerpoint/2010/main" val="77539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88901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Response to selection (breeder’s </a:t>
            </a:r>
            <a:r>
              <a:rPr lang="en-US" sz="4000" err="1">
                <a:solidFill>
                  <a:srgbClr val="376092"/>
                </a:solidFill>
                <a:latin typeface="Avenir Book"/>
              </a:rPr>
              <a:t>eqn</a:t>
            </a:r>
            <a:r>
              <a:rPr lang="en-US" sz="4000">
                <a:solidFill>
                  <a:srgbClr val="376092"/>
                </a:solidFill>
                <a:latin typeface="Avenir Book"/>
              </a:rPr>
              <a:t>):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5053"/>
              </p:ext>
            </p:extLst>
          </p:nvPr>
        </p:nvGraphicFramePr>
        <p:xfrm>
          <a:off x="2570069" y="2506572"/>
          <a:ext cx="364348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600" imgH="203200" progId="Equation.DSMT4">
                  <p:embed/>
                </p:oleObj>
              </mc:Choice>
              <mc:Fallback>
                <p:oleObj name="Equation" r:id="rId3" imgW="482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0069" y="2506572"/>
                        <a:ext cx="3643480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0659" y="4769224"/>
            <a:ext cx="8373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</a:t>
            </a:r>
            <a:r>
              <a:rPr lang="en-US" sz="2800" baseline="30000"/>
              <a:t>2</a:t>
            </a:r>
            <a:r>
              <a:rPr lang="en-US" sz="2800"/>
              <a:t> = Heritability (e.g., from parent-offspring regression)</a:t>
            </a:r>
          </a:p>
          <a:p>
            <a:endParaRPr lang="en-US" sz="2800"/>
          </a:p>
          <a:p>
            <a:r>
              <a:rPr lang="en-US" sz="2800"/>
              <a:t>S = Selection differential or intensity (i.e., difference in mean trait before vs. after selection)</a:t>
            </a:r>
          </a:p>
        </p:txBody>
      </p:sp>
    </p:spTree>
    <p:extLst>
      <p:ext uri="{BB962C8B-B14F-4D97-AF65-F5344CB8AC3E}">
        <p14:creationId xmlns:p14="http://schemas.microsoft.com/office/powerpoint/2010/main" val="386618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86013"/>
            <a:ext cx="7950200" cy="58674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54918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Response to selection: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pic>
        <p:nvPicPr>
          <p:cNvPr id="3" name="Picture 2" descr="1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35" y="2259295"/>
            <a:ext cx="5962650" cy="4314825"/>
          </a:xfrm>
          <a:prstGeom prst="rect">
            <a:avLst/>
          </a:prstGeom>
        </p:spPr>
      </p:pic>
      <p:pic>
        <p:nvPicPr>
          <p:cNvPr id="2" name="Picture 1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66" y="69844"/>
            <a:ext cx="2828365" cy="2137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4458" y="6494041"/>
            <a:ext cx="197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venir Book"/>
              </a:rPr>
              <a:t>From Kelly (2008)</a:t>
            </a:r>
          </a:p>
        </p:txBody>
      </p:sp>
    </p:spTree>
    <p:extLst>
      <p:ext uri="{BB962C8B-B14F-4D97-AF65-F5344CB8AC3E}">
        <p14:creationId xmlns:p14="http://schemas.microsoft.com/office/powerpoint/2010/main" val="4180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9" y="886758"/>
            <a:ext cx="5334000" cy="3530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89" y="2242669"/>
            <a:ext cx="5334000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48" y="3583620"/>
            <a:ext cx="5334000" cy="32639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45350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Forms of selection: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6955" y="871817"/>
            <a:ext cx="4576202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/>
              </a:rPr>
              <a:t>Stabilizing</a:t>
            </a:r>
          </a:p>
          <a:p>
            <a:endParaRPr lang="en-US" sz="2800">
              <a:latin typeface="Avenir Book"/>
            </a:endParaRPr>
          </a:p>
          <a:p>
            <a:endParaRPr lang="en-US" sz="2800">
              <a:latin typeface="Avenir Book"/>
            </a:endParaRPr>
          </a:p>
          <a:p>
            <a:r>
              <a:rPr lang="en-US" sz="2800">
                <a:latin typeface="Avenir Book"/>
              </a:rPr>
              <a:t>			Directional</a:t>
            </a:r>
          </a:p>
          <a:p>
            <a:endParaRPr lang="en-US" sz="2800">
              <a:latin typeface="Avenir Book"/>
            </a:endParaRPr>
          </a:p>
          <a:p>
            <a:endParaRPr lang="en-US" sz="2800">
              <a:latin typeface="Avenir Book"/>
            </a:endParaRPr>
          </a:p>
          <a:p>
            <a:r>
              <a:rPr lang="en-US" sz="2800">
                <a:latin typeface="Avenir Book"/>
              </a:rPr>
              <a:t>						Disruptive</a:t>
            </a:r>
          </a:p>
        </p:txBody>
      </p:sp>
    </p:spTree>
    <p:extLst>
      <p:ext uri="{BB962C8B-B14F-4D97-AF65-F5344CB8AC3E}">
        <p14:creationId xmlns:p14="http://schemas.microsoft.com/office/powerpoint/2010/main" val="20556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72535"/>
            <a:ext cx="90020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venir Book"/>
              </a:rPr>
              <a:t>Toward a better understanding: Selection gradients</a:t>
            </a:r>
          </a:p>
          <a:p>
            <a:pPr algn="ctr"/>
            <a:endParaRPr lang="en-US" sz="2400">
              <a:solidFill>
                <a:schemeClr val="tx2"/>
              </a:solidFill>
              <a:latin typeface="Avenir Book"/>
            </a:endParaRPr>
          </a:p>
          <a:p>
            <a:pPr algn="ctr"/>
            <a:endParaRPr lang="en-US" sz="2400">
              <a:solidFill>
                <a:schemeClr val="tx2"/>
              </a:solidFill>
              <a:latin typeface="Avenir Book"/>
            </a:endParaRPr>
          </a:p>
          <a:p>
            <a:pPr algn="ctr"/>
            <a:endParaRPr lang="en-US" sz="2400">
              <a:solidFill>
                <a:schemeClr val="tx2"/>
              </a:solidFill>
              <a:latin typeface="Avenir Book"/>
            </a:endParaRPr>
          </a:p>
          <a:p>
            <a:pPr algn="ctr"/>
            <a:r>
              <a:rPr lang="en-US" sz="2400" b="1">
                <a:solidFill>
                  <a:schemeClr val="tx2"/>
                </a:solidFill>
                <a:latin typeface="Avenir Book"/>
              </a:rPr>
              <a:t>Selection differential</a:t>
            </a:r>
            <a:r>
              <a:rPr lang="en-US" sz="2400">
                <a:solidFill>
                  <a:schemeClr val="tx2"/>
                </a:solidFill>
                <a:latin typeface="Avenir Book"/>
              </a:rPr>
              <a:t>: change in mean trait following selection</a:t>
            </a:r>
          </a:p>
          <a:p>
            <a:pPr algn="ctr"/>
            <a:endParaRPr lang="en-US" sz="2400">
              <a:solidFill>
                <a:schemeClr val="tx2"/>
              </a:solidFill>
              <a:latin typeface="Avenir Book"/>
            </a:endParaRPr>
          </a:p>
          <a:p>
            <a:pPr algn="ctr"/>
            <a:r>
              <a:rPr lang="en-US" sz="2400" b="1">
                <a:solidFill>
                  <a:schemeClr val="tx2"/>
                </a:solidFill>
                <a:latin typeface="Avenir Book"/>
              </a:rPr>
              <a:t>Selection gradient</a:t>
            </a:r>
            <a:r>
              <a:rPr lang="en-US" sz="2400">
                <a:solidFill>
                  <a:schemeClr val="tx2"/>
                </a:solidFill>
                <a:latin typeface="Avenir Book"/>
              </a:rPr>
              <a:t>: the relationship between fitness and the trait</a:t>
            </a:r>
          </a:p>
        </p:txBody>
      </p:sp>
    </p:spTree>
    <p:extLst>
      <p:ext uri="{BB962C8B-B14F-4D97-AF65-F5344CB8AC3E}">
        <p14:creationId xmlns:p14="http://schemas.microsoft.com/office/powerpoint/2010/main" val="396927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4724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Selection gradients: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4326" y="912858"/>
            <a:ext cx="6633171" cy="30469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00090"/>
                </a:solidFill>
                <a:latin typeface="Avenir Book"/>
              </a:rPr>
              <a:t>Stabilizing</a:t>
            </a:r>
          </a:p>
          <a:p>
            <a:endParaRPr lang="en-US" sz="3200">
              <a:latin typeface="Avenir Book"/>
            </a:endParaRPr>
          </a:p>
          <a:p>
            <a:endParaRPr lang="en-US" sz="3200">
              <a:latin typeface="Avenir Book"/>
            </a:endParaRPr>
          </a:p>
          <a:p>
            <a:r>
              <a:rPr lang="en-US" sz="3200">
                <a:solidFill>
                  <a:srgbClr val="214C09"/>
                </a:solidFill>
                <a:latin typeface="Avenir Book"/>
              </a:rPr>
              <a:t>		  Directional</a:t>
            </a:r>
          </a:p>
          <a:p>
            <a:endParaRPr lang="en-US" sz="3200">
              <a:latin typeface="Avenir Book"/>
            </a:endParaRPr>
          </a:p>
          <a:p>
            <a:r>
              <a:rPr lang="en-US" sz="3200">
                <a:latin typeface="Avenir Book"/>
              </a:rPr>
              <a:t>						              </a:t>
            </a:r>
            <a:r>
              <a:rPr lang="en-US" sz="3200">
                <a:solidFill>
                  <a:srgbClr val="800000"/>
                </a:solidFill>
                <a:latin typeface="Avenir Book"/>
              </a:rPr>
              <a:t>Disruptive</a:t>
            </a:r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116479" y="851647"/>
            <a:ext cx="2746752" cy="2621474"/>
            <a:chOff x="304135" y="1005321"/>
            <a:chExt cx="3386331" cy="3231874"/>
          </a:xfrm>
          <a:noFill/>
        </p:grpSpPr>
        <p:grpSp>
          <p:nvGrpSpPr>
            <p:cNvPr id="11" name="Group 10"/>
            <p:cNvGrpSpPr/>
            <p:nvPr/>
          </p:nvGrpSpPr>
          <p:grpSpPr>
            <a:xfrm>
              <a:off x="821759" y="1270000"/>
              <a:ext cx="2868707" cy="2528049"/>
              <a:chOff x="313765" y="1270000"/>
              <a:chExt cx="2868707" cy="2528049"/>
            </a:xfrm>
            <a:grpFill/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13765" y="1270000"/>
                <a:ext cx="14941" cy="252505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346637" y="3798049"/>
                <a:ext cx="283583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 rot="16200000">
              <a:off x="-1003066" y="2312522"/>
              <a:ext cx="3031788" cy="4173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venir Book"/>
                </a:rPr>
                <a:t>Relative Fitness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1150" y="3819810"/>
              <a:ext cx="2689550" cy="4173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venir Book"/>
                </a:rPr>
                <a:t>Phenotype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045882" y="1359580"/>
              <a:ext cx="2465294" cy="2226335"/>
            </a:xfrm>
            <a:custGeom>
              <a:avLst/>
              <a:gdLst>
                <a:gd name="connsiteX0" fmla="*/ 0 w 1778000"/>
                <a:gd name="connsiteY0" fmla="*/ 2166538 h 2226335"/>
                <a:gd name="connsiteX1" fmla="*/ 941294 w 1778000"/>
                <a:gd name="connsiteY1" fmla="*/ 67 h 2226335"/>
                <a:gd name="connsiteX2" fmla="*/ 1778000 w 1778000"/>
                <a:gd name="connsiteY2" fmla="*/ 2226302 h 222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000" h="2226335">
                  <a:moveTo>
                    <a:pt x="0" y="2166538"/>
                  </a:moveTo>
                  <a:cubicBezTo>
                    <a:pt x="322480" y="1078322"/>
                    <a:pt x="644961" y="-9894"/>
                    <a:pt x="941294" y="67"/>
                  </a:cubicBezTo>
                  <a:cubicBezTo>
                    <a:pt x="1237627" y="10028"/>
                    <a:pt x="1690843" y="2236263"/>
                    <a:pt x="1778000" y="2226302"/>
                  </a:cubicBezTo>
                </a:path>
              </a:pathLst>
            </a:cu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enir Book"/>
              </a:endParaRPr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6114007" y="3757421"/>
            <a:ext cx="2973150" cy="2956127"/>
            <a:chOff x="4018204" y="3308048"/>
            <a:chExt cx="3335797" cy="3316695"/>
          </a:xfrm>
        </p:grpSpPr>
        <p:grpSp>
          <p:nvGrpSpPr>
            <p:cNvPr id="19" name="Group 18"/>
            <p:cNvGrpSpPr/>
            <p:nvPr/>
          </p:nvGrpSpPr>
          <p:grpSpPr>
            <a:xfrm>
              <a:off x="4485294" y="3663550"/>
              <a:ext cx="2868707" cy="2528049"/>
              <a:chOff x="313765" y="1270000"/>
              <a:chExt cx="2868707" cy="2528049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313765" y="1270000"/>
                <a:ext cx="14941" cy="25250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346637" y="3798049"/>
                <a:ext cx="28358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16200000">
              <a:off x="2571960" y="4754292"/>
              <a:ext cx="3272338" cy="379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venir Book"/>
                </a:rPr>
                <a:t>Relative Fitness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04687" y="6244894"/>
              <a:ext cx="2689550" cy="379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venir Book"/>
                </a:rPr>
                <a:t>Phenotype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709417" y="3738256"/>
              <a:ext cx="2554942" cy="2181429"/>
            </a:xfrm>
            <a:custGeom>
              <a:avLst/>
              <a:gdLst>
                <a:gd name="connsiteX0" fmla="*/ 0 w 2554942"/>
                <a:gd name="connsiteY0" fmla="*/ 29882 h 2181429"/>
                <a:gd name="connsiteX1" fmla="*/ 1135530 w 2554942"/>
                <a:gd name="connsiteY1" fmla="*/ 2181412 h 2181429"/>
                <a:gd name="connsiteX2" fmla="*/ 2554942 w 2554942"/>
                <a:gd name="connsiteY2" fmla="*/ 0 h 218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942" h="2181429">
                  <a:moveTo>
                    <a:pt x="0" y="29882"/>
                  </a:moveTo>
                  <a:cubicBezTo>
                    <a:pt x="354853" y="1108137"/>
                    <a:pt x="709706" y="2186392"/>
                    <a:pt x="1135530" y="2181412"/>
                  </a:cubicBezTo>
                  <a:cubicBezTo>
                    <a:pt x="1561354" y="2176432"/>
                    <a:pt x="2318373" y="361078"/>
                    <a:pt x="2554942" y="0"/>
                  </a:cubicBezTo>
                </a:path>
              </a:pathLst>
            </a:custGeom>
            <a:ln>
              <a:solidFill>
                <a:srgbClr val="BD0C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enir Book"/>
              </a:endParaRPr>
            </a:p>
          </p:txBody>
        </p:sp>
      </p:grp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2957159" y="2682574"/>
            <a:ext cx="2883656" cy="2702194"/>
            <a:chOff x="331403" y="1073688"/>
            <a:chExt cx="3359063" cy="3147692"/>
          </a:xfrm>
        </p:grpSpPr>
        <p:grpSp>
          <p:nvGrpSpPr>
            <p:cNvPr id="30" name="Group 29"/>
            <p:cNvGrpSpPr/>
            <p:nvPr/>
          </p:nvGrpSpPr>
          <p:grpSpPr>
            <a:xfrm>
              <a:off x="821759" y="1270000"/>
              <a:ext cx="2868707" cy="2528049"/>
              <a:chOff x="313765" y="1270000"/>
              <a:chExt cx="2868707" cy="252804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13765" y="1270000"/>
                <a:ext cx="14941" cy="25250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46637" y="3798049"/>
                <a:ext cx="28358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 rot="16200000">
              <a:off x="-981094" y="2386185"/>
              <a:ext cx="3019363" cy="394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venir Book"/>
                </a:rPr>
                <a:t>Relative Fitness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1152" y="3827010"/>
              <a:ext cx="2689550" cy="394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Avenir Book"/>
                </a:rPr>
                <a:t>Phenotype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1045882" y="1643529"/>
              <a:ext cx="2644584" cy="1688353"/>
            </a:xfrm>
            <a:prstGeom prst="line">
              <a:avLst/>
            </a:prstGeom>
            <a:ln>
              <a:solidFill>
                <a:srgbClr val="214C0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2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79815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Selection gradients: quantification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79329" y="1075167"/>
                <a:ext cx="866778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8788" lvl="2" indent="-457200">
                  <a:buFont typeface="Arial"/>
                  <a:buChar char="•"/>
                </a:pPr>
                <a:r>
                  <a:rPr lang="en-US" sz="2800">
                    <a:latin typeface="Avenir Book"/>
                    <a:cs typeface="Avenir Book"/>
                  </a:rPr>
                  <a:t>Selection differential:  </a:t>
                </a:r>
              </a:p>
              <a:p>
                <a:pPr marL="458788" lvl="2" indent="-457200">
                  <a:buFont typeface="Arial"/>
                  <a:buChar char="•"/>
                </a:pPr>
                <a:endParaRPr lang="en-US" sz="2800">
                  <a:latin typeface="Avenir Book"/>
                  <a:cs typeface="Avenir Book"/>
                </a:endParaRPr>
              </a:p>
              <a:p>
                <a:pPr marL="458788" lvl="2" indent="-457200">
                  <a:buFont typeface="Arial"/>
                  <a:buChar char="•"/>
                </a:pPr>
                <a:r>
                  <a:rPr lang="en-US" sz="2800">
                    <a:latin typeface="Avenir Book"/>
                    <a:cs typeface="Avenir Book"/>
                  </a:rPr>
                  <a:t>Selection gradients: </a:t>
                </a:r>
              </a:p>
              <a:p>
                <a:pPr marL="1588" lvl="2"/>
                <a:endParaRPr lang="en-US" sz="2800">
                  <a:latin typeface="Avenir Book"/>
                  <a:cs typeface="Avenir Book"/>
                </a:endParaRPr>
              </a:p>
              <a:p>
                <a:pPr marL="1588" lvl="2"/>
                <a:r>
                  <a:rPr lang="en-US" sz="2800">
                    <a:latin typeface="Avenir Book"/>
                    <a:cs typeface="Avenir Book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venir Book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venir Book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>
                  <a:latin typeface="Avenir Book"/>
                  <a:cs typeface="Avenir Book"/>
                </a:endParaRPr>
              </a:p>
              <a:p>
                <a:pPr marL="1588" lvl="2"/>
                <a:endParaRPr lang="en-US" sz="2800">
                  <a:latin typeface="Avenir Book"/>
                  <a:cs typeface="Avenir Book"/>
                </a:endParaRPr>
              </a:p>
              <a:p>
                <a:pPr marL="458788" lvl="2" indent="-457200">
                  <a:buFont typeface="Arial"/>
                  <a:buChar char="•"/>
                </a:pPr>
                <a:r>
                  <a:rPr lang="en-US" sz="2800">
                    <a:latin typeface="Avenir Book"/>
                    <a:cs typeface="Avenir Book"/>
                  </a:rPr>
                  <a:t>Which is directional?</a:t>
                </a:r>
              </a:p>
              <a:p>
                <a:pPr marL="458788" lvl="2" indent="-457200">
                  <a:buFont typeface="Arial"/>
                  <a:buChar char="•"/>
                </a:pPr>
                <a:endParaRPr lang="en-US" sz="2800">
                  <a:latin typeface="Avenir Book"/>
                  <a:cs typeface="Avenir Book"/>
                </a:endParaRPr>
              </a:p>
              <a:p>
                <a:pPr marL="458788" lvl="2" indent="-457200">
                  <a:buFont typeface="Arial"/>
                  <a:buChar char="•"/>
                </a:pPr>
                <a:r>
                  <a:rPr lang="en-US" sz="2800">
                    <a:latin typeface="Avenir Book"/>
                    <a:cs typeface="Avenir Book"/>
                  </a:rPr>
                  <a:t>Which is stabilizing?</a:t>
                </a:r>
              </a:p>
              <a:p>
                <a:pPr marL="458788" lvl="2" indent="-457200">
                  <a:buFont typeface="Arial"/>
                  <a:buChar char="•"/>
                </a:pPr>
                <a:endParaRPr lang="en-US" sz="2800">
                  <a:latin typeface="Avenir Book"/>
                  <a:cs typeface="Avenir Book"/>
                </a:endParaRPr>
              </a:p>
              <a:p>
                <a:pPr marL="458788" lvl="2" indent="-457200">
                  <a:buFont typeface="Arial"/>
                  <a:buChar char="•"/>
                </a:pPr>
                <a:r>
                  <a:rPr lang="en-US" sz="2800">
                    <a:latin typeface="Avenir Book"/>
                    <a:cs typeface="Avenir Book"/>
                  </a:rPr>
                  <a:t>Disruptive?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" y="1075167"/>
                <a:ext cx="8667786" cy="4832092"/>
              </a:xfrm>
              <a:prstGeom prst="rect">
                <a:avLst/>
              </a:prstGeom>
              <a:blipFill>
                <a:blip r:embed="rId3"/>
                <a:stretch>
                  <a:fillRect l="-1266" t="-12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655672"/>
              </p:ext>
            </p:extLst>
          </p:nvPr>
        </p:nvGraphicFramePr>
        <p:xfrm>
          <a:off x="4740466" y="881539"/>
          <a:ext cx="3232268" cy="92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279400" progId="Equation.DSMT4">
                  <p:embed/>
                </p:oleObj>
              </mc:Choice>
              <mc:Fallback>
                <p:oleObj name="Equation" r:id="rId4" imgW="9779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0466" y="881539"/>
                        <a:ext cx="3232268" cy="92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-10317" y="2362198"/>
            <a:ext cx="9079611" cy="4506550"/>
            <a:chOff x="-10317" y="2362198"/>
            <a:chExt cx="9079611" cy="45065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77765" y="2362198"/>
              <a:ext cx="4691529" cy="440615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-10317" y="6499416"/>
              <a:ext cx="3921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venir Book"/>
                </a:rPr>
                <a:t>From Mitchell-Olds and Shaw (1987)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4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4186"/>
            <a:ext cx="6619042" cy="25893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0" y="1194727"/>
            <a:ext cx="6386775" cy="12578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98821" y="2489104"/>
            <a:ext cx="2799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400" err="1">
                <a:latin typeface="Avenir Book"/>
              </a:rPr>
              <a:t>Heredity</a:t>
            </a:r>
            <a:r>
              <a:rPr lang="fi-FI" sz="1400">
                <a:latin typeface="Avenir Book"/>
              </a:rPr>
              <a:t> (1955) 9, 323–342</a:t>
            </a:r>
          </a:p>
          <a:p>
            <a:pPr algn="ctr"/>
            <a:r>
              <a:rPr lang="fi-FI" sz="1400">
                <a:latin typeface="Avenir Book"/>
              </a:rPr>
              <a:t>doi:10.1038/hdy.1955.36</a:t>
            </a:r>
            <a:endParaRPr lang="en-US" sz="1400">
              <a:latin typeface="Avenir Book"/>
            </a:endParaRPr>
          </a:p>
        </p:txBody>
      </p:sp>
      <p:pic>
        <p:nvPicPr>
          <p:cNvPr id="5" name="Picture 4" descr="peppered-moth-evolution-scien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98" y="2064764"/>
            <a:ext cx="4197428" cy="317478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0"/>
            <a:ext cx="8507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Evolution examples: </a:t>
            </a:r>
            <a:r>
              <a:rPr lang="en-US" sz="4000" i="1" err="1">
                <a:solidFill>
                  <a:srgbClr val="376092"/>
                </a:solidFill>
                <a:latin typeface="Avenir Book"/>
              </a:rPr>
              <a:t>Biston</a:t>
            </a:r>
            <a:r>
              <a:rPr lang="en-US" sz="4000" i="1">
                <a:solidFill>
                  <a:srgbClr val="376092"/>
                </a:solidFill>
                <a:latin typeface="Avenir Book"/>
              </a:rPr>
              <a:t> </a:t>
            </a:r>
            <a:r>
              <a:rPr lang="en-US" sz="4000" i="1" err="1">
                <a:solidFill>
                  <a:srgbClr val="376092"/>
                </a:solidFill>
                <a:latin typeface="Avenir Book"/>
              </a:rPr>
              <a:t>betularia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29511"/>
            <a:ext cx="405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_EVOW_CH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17484"/>
            <a:ext cx="9231399" cy="5421615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0" y="0"/>
            <a:ext cx="25676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Examples: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pic>
        <p:nvPicPr>
          <p:cNvPr id="15362" name="Picture 2" descr="mage result for house sparrow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0"/>
            <a:ext cx="2619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DA126-E27F-ED40-B4F8-7DE8A554661F}"/>
              </a:ext>
            </a:extLst>
          </p:cNvPr>
          <p:cNvSpPr txBox="1"/>
          <p:nvPr/>
        </p:nvSpPr>
        <p:spPr>
          <a:xfrm>
            <a:off x="884420" y="1439056"/>
            <a:ext cx="194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Bumpus</a:t>
            </a:r>
            <a:r>
              <a:rPr lang="en-US"/>
              <a:t>’ data on house sparrows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15F7-5B53-8D41-BF43-A7DEDB73F855}"/>
              </a:ext>
            </a:extLst>
          </p:cNvPr>
          <p:cNvSpPr txBox="1"/>
          <p:nvPr/>
        </p:nvSpPr>
        <p:spPr>
          <a:xfrm>
            <a:off x="3854968" y="1441556"/>
            <a:ext cx="1948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Female song sparrows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B53B5-65D6-8044-953D-A6C9842B8FB5}"/>
              </a:ext>
            </a:extLst>
          </p:cNvPr>
          <p:cNvSpPr txBox="1"/>
          <p:nvPr/>
        </p:nvSpPr>
        <p:spPr>
          <a:xfrm>
            <a:off x="7530057" y="3737550"/>
            <a:ext cx="194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Human infants</a:t>
            </a:r>
          </a:p>
        </p:txBody>
      </p:sp>
    </p:spTree>
    <p:extLst>
      <p:ext uri="{BB962C8B-B14F-4D97-AF65-F5344CB8AC3E}">
        <p14:creationId xmlns:p14="http://schemas.microsoft.com/office/powerpoint/2010/main" val="316242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" y="1503086"/>
            <a:ext cx="6234877" cy="4985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0621" y="6524526"/>
            <a:ext cx="580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venir Book"/>
              </a:rPr>
              <a:t>From Arnold and Wade 1984 (data from Howard 1979)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44108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Another example: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pic>
        <p:nvPicPr>
          <p:cNvPr id="16386" name="Picture 2" descr="mage result for bullfro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71" y="-17925"/>
            <a:ext cx="3370729" cy="23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4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135" y="0"/>
            <a:ext cx="4985468" cy="68580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0"/>
            <a:ext cx="3263183" cy="477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Components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of fitness:</a:t>
            </a:r>
          </a:p>
          <a:p>
            <a:pPr eaLnBrk="1" hangingPunct="1">
              <a:buFont typeface="Wingdings" pitchFamily="2" charset="2"/>
              <a:buNone/>
            </a:pPr>
            <a:endParaRPr lang="en-US" sz="4000">
              <a:solidFill>
                <a:srgbClr val="376092"/>
              </a:solidFill>
              <a:latin typeface="Avenir Book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rgbClr val="376092"/>
                </a:solidFill>
                <a:latin typeface="Avenir Book"/>
              </a:rPr>
              <a:t>e.g.,</a:t>
            </a:r>
          </a:p>
          <a:p>
            <a:pPr eaLnBrk="1" hangingPunct="1">
              <a:buFont typeface="Wingdings" pitchFamily="2" charset="2"/>
              <a:buNone/>
            </a:pPr>
            <a:endParaRPr lang="en-US" sz="4000">
              <a:solidFill>
                <a:srgbClr val="376092"/>
              </a:solidFill>
              <a:latin typeface="Avenir Book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rgbClr val="376092"/>
                </a:solidFill>
                <a:latin typeface="Avenir Book"/>
              </a:rPr>
              <a:t>W = mating success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rgbClr val="376092"/>
                </a:solidFill>
                <a:latin typeface="Avenir Book"/>
              </a:rPr>
              <a:t>	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rgbClr val="376092"/>
                </a:solidFill>
                <a:latin typeface="Avenir Book"/>
              </a:rPr>
              <a:t>	 fertility/mate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rgbClr val="376092"/>
                </a:solidFill>
                <a:latin typeface="Avenir Book"/>
              </a:rPr>
              <a:t>	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>
                <a:solidFill>
                  <a:srgbClr val="376092"/>
                </a:solidFill>
                <a:latin typeface="Avenir Book"/>
              </a:rPr>
              <a:t>	 offspring survival</a:t>
            </a:r>
          </a:p>
        </p:txBody>
      </p:sp>
    </p:spTree>
    <p:extLst>
      <p:ext uri="{BB962C8B-B14F-4D97-AF65-F5344CB8AC3E}">
        <p14:creationId xmlns:p14="http://schemas.microsoft.com/office/powerpoint/2010/main" val="40605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86" y="2774021"/>
            <a:ext cx="81419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  <a:latin typeface="Avenir Book"/>
              </a:rPr>
              <a:t>Selection is an ecological process</a:t>
            </a:r>
          </a:p>
          <a:p>
            <a:pPr algn="ctr"/>
            <a:endParaRPr lang="en-US" sz="2800">
              <a:solidFill>
                <a:schemeClr val="tx2"/>
              </a:solidFill>
              <a:latin typeface="Avenir Book"/>
            </a:endParaRPr>
          </a:p>
          <a:p>
            <a:pPr algn="ctr"/>
            <a:r>
              <a:rPr lang="en-US" sz="2800">
                <a:solidFill>
                  <a:schemeClr val="tx2"/>
                </a:solidFill>
                <a:latin typeface="Avenir Book"/>
              </a:rPr>
              <a:t>(the response to selection is a genetic process)</a:t>
            </a:r>
          </a:p>
          <a:p>
            <a:pPr algn="ctr"/>
            <a:endParaRPr lang="en-US" sz="2800">
              <a:solidFill>
                <a:schemeClr val="tx2"/>
              </a:solidFill>
              <a:latin typeface="Avenir Book"/>
            </a:endParaRPr>
          </a:p>
          <a:p>
            <a:pPr algn="ctr"/>
            <a:r>
              <a:rPr lang="en-US" sz="2800">
                <a:solidFill>
                  <a:schemeClr val="tx2"/>
                </a:solidFill>
                <a:latin typeface="Avenir Book"/>
              </a:rPr>
              <a:t>[the combination is evolution by natural selection]</a:t>
            </a:r>
          </a:p>
        </p:txBody>
      </p:sp>
    </p:spTree>
    <p:extLst>
      <p:ext uri="{BB962C8B-B14F-4D97-AF65-F5344CB8AC3E}">
        <p14:creationId xmlns:p14="http://schemas.microsoft.com/office/powerpoint/2010/main" val="34307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83514" y="0"/>
            <a:ext cx="2472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 i="1">
                <a:solidFill>
                  <a:srgbClr val="376092"/>
                </a:solidFill>
                <a:latin typeface="Avenir Book"/>
              </a:rPr>
              <a:t>The story: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2000" t="31881" r="36000" b="15135"/>
          <a:stretch/>
        </p:blipFill>
        <p:spPr>
          <a:xfrm>
            <a:off x="7706" y="0"/>
            <a:ext cx="2926080" cy="3502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5232" t="6667" r="5446" b="23997"/>
          <a:stretch/>
        </p:blipFill>
        <p:spPr>
          <a:xfrm>
            <a:off x="2360755" y="370897"/>
            <a:ext cx="3511296" cy="4754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4002" t="14268" r="19996" b="38502"/>
          <a:stretch/>
        </p:blipFill>
        <p:spPr>
          <a:xfrm>
            <a:off x="0" y="4403588"/>
            <a:ext cx="4893993" cy="2454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316" y="0"/>
            <a:ext cx="329668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37647" y="4572000"/>
            <a:ext cx="175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Avenir Book"/>
              </a:rPr>
              <a:t>Melanic</a:t>
            </a:r>
            <a:r>
              <a:rPr lang="en-US">
                <a:solidFill>
                  <a:schemeClr val="bg1"/>
                </a:solidFill>
                <a:latin typeface="Avenir Book"/>
              </a:rPr>
              <a:t> morph (</a:t>
            </a:r>
            <a:r>
              <a:rPr lang="en-US" err="1">
                <a:solidFill>
                  <a:schemeClr val="bg1"/>
                </a:solidFill>
                <a:latin typeface="Avenir Book"/>
              </a:rPr>
              <a:t>carbonaria</a:t>
            </a:r>
            <a:r>
              <a:rPr lang="en-US">
                <a:solidFill>
                  <a:schemeClr val="bg1"/>
                </a:solidFill>
                <a:latin typeface="Avenir Book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0755" y="384720"/>
            <a:ext cx="175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venir Book"/>
              </a:rPr>
              <a:t>Non-</a:t>
            </a:r>
            <a:r>
              <a:rPr lang="en-US" err="1">
                <a:solidFill>
                  <a:schemeClr val="bg1"/>
                </a:solidFill>
                <a:latin typeface="Avenir Book"/>
              </a:rPr>
              <a:t>mellanic</a:t>
            </a:r>
            <a:r>
              <a:rPr lang="en-US">
                <a:solidFill>
                  <a:schemeClr val="bg1"/>
                </a:solidFill>
                <a:latin typeface="Avenir Book"/>
              </a:rPr>
              <a:t> morph (</a:t>
            </a:r>
            <a:r>
              <a:rPr lang="en-US" err="1">
                <a:solidFill>
                  <a:schemeClr val="bg1"/>
                </a:solidFill>
                <a:latin typeface="Avenir Book"/>
              </a:rPr>
              <a:t>typica</a:t>
            </a:r>
            <a:r>
              <a:rPr lang="en-US">
                <a:solidFill>
                  <a:schemeClr val="bg1"/>
                </a:solidFill>
                <a:latin typeface="Avenir Boo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08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17" y="717100"/>
            <a:ext cx="5693351" cy="54565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3143"/>
            <a:ext cx="4722134" cy="1108384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51592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Post-industrialization?</a:t>
            </a:r>
          </a:p>
        </p:txBody>
      </p:sp>
    </p:spTree>
    <p:extLst>
      <p:ext uri="{BB962C8B-B14F-4D97-AF65-F5344CB8AC3E}">
        <p14:creationId xmlns:p14="http://schemas.microsoft.com/office/powerpoint/2010/main" val="165763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0"/>
            <a:ext cx="70710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Evolution by natural selection: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500" y="1951660"/>
            <a:ext cx="86677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lvl="2"/>
            <a:r>
              <a:rPr lang="en-US" sz="2800">
                <a:latin typeface="Avenir Book"/>
                <a:cs typeface="Avenir Book"/>
              </a:rPr>
              <a:t>What is required?</a:t>
            </a:r>
          </a:p>
          <a:p>
            <a:pPr marL="287338" lvl="2" indent="-285750">
              <a:buFont typeface="Arial"/>
              <a:buChar char="•"/>
            </a:pPr>
            <a:endParaRPr lang="en-US" sz="2800">
              <a:latin typeface="Avenir Book"/>
              <a:cs typeface="Avenir Book"/>
            </a:endParaRPr>
          </a:p>
          <a:p>
            <a:pPr marL="287338" lvl="2" indent="-285750">
              <a:buFont typeface="Arial"/>
              <a:buChar char="•"/>
            </a:pPr>
            <a:r>
              <a:rPr lang="en-US" sz="2800">
                <a:latin typeface="Avenir Book"/>
                <a:cs typeface="Avenir Book"/>
              </a:rPr>
              <a:t>Phenotypic (trait) variation</a:t>
            </a:r>
          </a:p>
          <a:p>
            <a:pPr marL="287338" lvl="2" indent="-285750">
              <a:buFont typeface="Arial"/>
              <a:buChar char="•"/>
            </a:pPr>
            <a:r>
              <a:rPr lang="en-US" sz="2800">
                <a:latin typeface="Avenir Book"/>
                <a:cs typeface="Avenir Book"/>
              </a:rPr>
              <a:t>Differential survival or reproduction (selection)</a:t>
            </a:r>
          </a:p>
          <a:p>
            <a:pPr marL="287338" lvl="2" indent="-285750">
              <a:buFont typeface="Arial"/>
              <a:buChar char="•"/>
            </a:pPr>
            <a:r>
              <a:rPr lang="en-US" sz="2800">
                <a:latin typeface="Avenir Book"/>
                <a:cs typeface="Avenir Book"/>
              </a:rPr>
              <a:t>Trait must be heritable (additive genetic </a:t>
            </a:r>
            <a:r>
              <a:rPr lang="en-US" sz="2800" err="1">
                <a:latin typeface="Avenir Book"/>
                <a:cs typeface="Avenir Book"/>
              </a:rPr>
              <a:t>compon</a:t>
            </a:r>
            <a:r>
              <a:rPr lang="en-US" sz="2800">
                <a:latin typeface="Avenir Book"/>
                <a:cs typeface="Avenir Book"/>
              </a:rPr>
              <a:t>.)</a:t>
            </a:r>
          </a:p>
          <a:p>
            <a:pPr marL="285750" indent="-285750">
              <a:buFont typeface="Arial"/>
              <a:buChar char="•"/>
            </a:pPr>
            <a:endParaRPr lang="en-US" sz="2800">
              <a:latin typeface="Avenir Book"/>
              <a:cs typeface="Avenir Boo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A2583-7DAA-DD40-9185-4E4BB9541143}"/>
              </a:ext>
            </a:extLst>
          </p:cNvPr>
          <p:cNvSpPr txBox="1"/>
          <p:nvPr/>
        </p:nvSpPr>
        <p:spPr>
          <a:xfrm>
            <a:off x="1154242" y="4614697"/>
            <a:ext cx="683551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err="1"/>
              <a:t>V</a:t>
            </a:r>
            <a:r>
              <a:rPr lang="en-US" sz="2400" baseline="-25000" err="1"/>
              <a:t>Phenotypic</a:t>
            </a:r>
            <a:r>
              <a:rPr lang="en-US" sz="2400"/>
              <a:t> = </a:t>
            </a:r>
            <a:r>
              <a:rPr lang="en-US" sz="2400" err="1"/>
              <a:t>V</a:t>
            </a:r>
            <a:r>
              <a:rPr lang="en-US" sz="2400" baseline="-25000" err="1"/>
              <a:t>Genetic</a:t>
            </a:r>
            <a:r>
              <a:rPr lang="en-US" sz="2400"/>
              <a:t> + </a:t>
            </a:r>
            <a:r>
              <a:rPr lang="en-US" sz="2400" err="1"/>
              <a:t>V</a:t>
            </a:r>
            <a:r>
              <a:rPr lang="en-US" sz="2400" baseline="-25000" err="1"/>
              <a:t>environment</a:t>
            </a:r>
            <a:r>
              <a:rPr lang="en-US" sz="2400"/>
              <a:t> + 2Cov(G,E)</a:t>
            </a:r>
          </a:p>
          <a:p>
            <a:pPr algn="ctr">
              <a:lnSpc>
                <a:spcPct val="150000"/>
              </a:lnSpc>
            </a:pPr>
            <a:r>
              <a:rPr lang="en-US" sz="2400" err="1"/>
              <a:t>V</a:t>
            </a:r>
            <a:r>
              <a:rPr lang="en-US" sz="2400" baseline="-25000" err="1"/>
              <a:t>Genetic</a:t>
            </a:r>
            <a:r>
              <a:rPr lang="en-US" sz="2400"/>
              <a:t> = </a:t>
            </a:r>
            <a:r>
              <a:rPr lang="en-US" sz="2400" err="1"/>
              <a:t>V</a:t>
            </a:r>
            <a:r>
              <a:rPr lang="en-US" sz="2400" baseline="-25000" err="1"/>
              <a:t>Additive</a:t>
            </a:r>
            <a:r>
              <a:rPr lang="en-US" sz="2400"/>
              <a:t> + </a:t>
            </a:r>
            <a:r>
              <a:rPr lang="en-US" sz="2400" err="1"/>
              <a:t>V</a:t>
            </a:r>
            <a:r>
              <a:rPr lang="en-US" sz="2400" baseline="-25000" err="1"/>
              <a:t>Dominance</a:t>
            </a:r>
            <a:r>
              <a:rPr lang="en-US" sz="2400"/>
              <a:t> + </a:t>
            </a:r>
            <a:r>
              <a:rPr lang="en-US" sz="2400" err="1"/>
              <a:t>V</a:t>
            </a:r>
            <a:r>
              <a:rPr lang="en-US" sz="2400" baseline="-25000" err="1"/>
              <a:t>epistasis</a:t>
            </a:r>
            <a:endParaRPr lang="en-US" sz="2400" baseline="-25000"/>
          </a:p>
          <a:p>
            <a:pPr algn="ctr">
              <a:lnSpc>
                <a:spcPct val="150000"/>
              </a:lnSpc>
            </a:pPr>
            <a:r>
              <a:rPr lang="en-US" sz="2400"/>
              <a:t> heritability = h</a:t>
            </a:r>
            <a:r>
              <a:rPr lang="en-US" sz="2400" baseline="30000"/>
              <a:t>2</a:t>
            </a:r>
            <a:r>
              <a:rPr lang="en-US" sz="2400"/>
              <a:t> = </a:t>
            </a:r>
            <a:r>
              <a:rPr lang="en-US" sz="2400" err="1"/>
              <a:t>V</a:t>
            </a:r>
            <a:r>
              <a:rPr lang="en-US" sz="2400" baseline="-25000" err="1"/>
              <a:t>Additive</a:t>
            </a:r>
            <a:r>
              <a:rPr lang="en-US" sz="2400"/>
              <a:t> / </a:t>
            </a:r>
            <a:r>
              <a:rPr lang="en-US" sz="2400" err="1"/>
              <a:t>V</a:t>
            </a:r>
            <a:r>
              <a:rPr lang="en-US" sz="2400" baseline="-25000" err="1"/>
              <a:t>Phenotypic</a:t>
            </a:r>
            <a:endParaRPr lang="en-US" sz="2400" baseline="-25000"/>
          </a:p>
        </p:txBody>
      </p:sp>
    </p:spTree>
    <p:extLst>
      <p:ext uri="{BB962C8B-B14F-4D97-AF65-F5344CB8AC3E}">
        <p14:creationId xmlns:p14="http://schemas.microsoft.com/office/powerpoint/2010/main" val="31562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0"/>
            <a:ext cx="62744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Evolution by other means?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500" y="1881981"/>
            <a:ext cx="86677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lvl="2" indent="-285750">
              <a:buFont typeface="Arial"/>
              <a:buChar char="•"/>
            </a:pPr>
            <a:r>
              <a:rPr lang="en-US" sz="2800">
                <a:latin typeface="Avenir Book"/>
                <a:cs typeface="Avenir Book"/>
              </a:rPr>
              <a:t>Genetic drift</a:t>
            </a:r>
          </a:p>
          <a:p>
            <a:pPr marL="287338" lvl="2" indent="-285750">
              <a:buFont typeface="Arial"/>
              <a:buChar char="•"/>
            </a:pPr>
            <a:endParaRPr lang="en-US" sz="2800">
              <a:latin typeface="Avenir Book"/>
              <a:cs typeface="Avenir Book"/>
            </a:endParaRPr>
          </a:p>
          <a:p>
            <a:pPr marL="287338" lvl="2" indent="-285750">
              <a:buFont typeface="Arial"/>
              <a:buChar char="•"/>
            </a:pPr>
            <a:r>
              <a:rPr lang="en-US" sz="2800">
                <a:latin typeface="Avenir Book"/>
                <a:cs typeface="Avenir Book"/>
              </a:rPr>
              <a:t>Mutation</a:t>
            </a:r>
          </a:p>
          <a:p>
            <a:pPr marL="287338" lvl="2" indent="-285750">
              <a:buFont typeface="Arial"/>
              <a:buChar char="•"/>
            </a:pPr>
            <a:endParaRPr lang="en-US" sz="2800">
              <a:latin typeface="Avenir Book"/>
              <a:cs typeface="Avenir Book"/>
            </a:endParaRPr>
          </a:p>
          <a:p>
            <a:pPr marL="287338" lvl="2" indent="-285750">
              <a:buFont typeface="Arial"/>
              <a:buChar char="•"/>
            </a:pPr>
            <a:r>
              <a:rPr lang="en-US" sz="2800">
                <a:latin typeface="Avenir Book"/>
                <a:cs typeface="Avenir Book"/>
              </a:rPr>
              <a:t>Migration</a:t>
            </a:r>
          </a:p>
          <a:p>
            <a:pPr marL="287338" lvl="2" indent="-285750">
              <a:buFont typeface="Arial"/>
              <a:buChar char="•"/>
            </a:pPr>
            <a:endParaRPr lang="en-US" sz="2800">
              <a:latin typeface="Avenir Book"/>
              <a:cs typeface="Avenir Book"/>
            </a:endParaRPr>
          </a:p>
          <a:p>
            <a:pPr marL="1588" lvl="2"/>
            <a:endParaRPr lang="en-US" sz="2800">
              <a:latin typeface="Avenir Book"/>
              <a:cs typeface="Avenir Book"/>
            </a:endParaRPr>
          </a:p>
          <a:p>
            <a:pPr marL="458788" lvl="2" indent="-457200">
              <a:buFont typeface="Wingdings" charset="2"/>
              <a:buChar char="Ø"/>
            </a:pPr>
            <a:r>
              <a:rPr lang="en-US" sz="2800">
                <a:latin typeface="Avenir Book"/>
                <a:cs typeface="Avenir Book"/>
              </a:rPr>
              <a:t>Genetic drift and natural selection both require </a:t>
            </a:r>
            <a:r>
              <a:rPr lang="en-US" sz="2800" i="1">
                <a:latin typeface="Avenir Book"/>
                <a:cs typeface="Avenir Book"/>
              </a:rPr>
              <a:t>variation</a:t>
            </a:r>
            <a:r>
              <a:rPr lang="en-US" sz="2800">
                <a:latin typeface="Avenir Book"/>
                <a:cs typeface="Avenir Book"/>
              </a:rPr>
              <a:t>.</a:t>
            </a:r>
          </a:p>
          <a:p>
            <a:pPr marL="458788" lvl="2" indent="-457200">
              <a:buFont typeface="Wingdings" charset="2"/>
              <a:buChar char="Ø"/>
            </a:pPr>
            <a:r>
              <a:rPr lang="en-US" sz="2800">
                <a:latin typeface="Avenir Book"/>
                <a:cs typeface="Avenir Book"/>
              </a:rPr>
              <a:t>Mutation and migration introduce variation.</a:t>
            </a:r>
          </a:p>
        </p:txBody>
      </p:sp>
    </p:spTree>
    <p:extLst>
      <p:ext uri="{BB962C8B-B14F-4D97-AF65-F5344CB8AC3E}">
        <p14:creationId xmlns:p14="http://schemas.microsoft.com/office/powerpoint/2010/main" val="194158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5044" y="2774021"/>
            <a:ext cx="455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venir Book"/>
              </a:rPr>
              <a:t>Population genetics (few genes)</a:t>
            </a:r>
          </a:p>
        </p:txBody>
      </p:sp>
    </p:spTree>
    <p:extLst>
      <p:ext uri="{BB962C8B-B14F-4D97-AF65-F5344CB8AC3E}">
        <p14:creationId xmlns:p14="http://schemas.microsoft.com/office/powerpoint/2010/main" val="373002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ppered-moth-evolution-scien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9" y="824646"/>
            <a:ext cx="4197428" cy="317478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0" y="0"/>
            <a:ext cx="72000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Population genetics approach: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0030" y="1267214"/>
            <a:ext cx="41639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8788" lvl="2" indent="-457200">
              <a:buFont typeface="Arial"/>
              <a:buChar char="•"/>
            </a:pPr>
            <a:r>
              <a:rPr lang="en-US" sz="2800">
                <a:latin typeface="Avenir Book"/>
                <a:cs typeface="Avenir Book"/>
              </a:rPr>
              <a:t>Single gene involved</a:t>
            </a:r>
          </a:p>
          <a:p>
            <a:pPr marL="458788" lvl="2" indent="-457200">
              <a:buFont typeface="Arial"/>
              <a:buChar char="•"/>
            </a:pPr>
            <a:endParaRPr lang="en-US" sz="2800">
              <a:latin typeface="Avenir Book"/>
              <a:cs typeface="Avenir Book"/>
            </a:endParaRPr>
          </a:p>
          <a:p>
            <a:pPr marL="458788" lvl="2" indent="-457200">
              <a:buFont typeface="Arial"/>
              <a:buChar char="•"/>
            </a:pPr>
            <a:r>
              <a:rPr lang="en-US" sz="2800" err="1">
                <a:latin typeface="Avenir Book"/>
                <a:cs typeface="Avenir Book"/>
              </a:rPr>
              <a:t>carbonaria</a:t>
            </a:r>
            <a:r>
              <a:rPr lang="en-US" sz="2800">
                <a:latin typeface="Avenir Book"/>
                <a:cs typeface="Avenir Book"/>
              </a:rPr>
              <a:t> allele is dominant (A allele)</a:t>
            </a:r>
          </a:p>
          <a:p>
            <a:pPr marL="458788" lvl="2" indent="-457200">
              <a:buFont typeface="Arial"/>
              <a:buChar char="•"/>
            </a:pPr>
            <a:endParaRPr lang="en-US" sz="2800">
              <a:latin typeface="Avenir Book"/>
              <a:cs typeface="Avenir Book"/>
            </a:endParaRPr>
          </a:p>
          <a:p>
            <a:pPr marL="458788" lvl="2" indent="-457200">
              <a:buFont typeface="Arial"/>
              <a:buChar char="•"/>
            </a:pPr>
            <a:r>
              <a:rPr lang="en-US" sz="2800">
                <a:latin typeface="Avenir Book"/>
                <a:cs typeface="Avenir Book"/>
              </a:rPr>
              <a:t>How can we approach this?</a:t>
            </a:r>
          </a:p>
          <a:p>
            <a:pPr marL="458788" lvl="2" indent="-457200">
              <a:buFont typeface="Arial"/>
              <a:buChar char="•"/>
            </a:pPr>
            <a:endParaRPr lang="en-US" sz="2800">
              <a:latin typeface="Avenir Book"/>
              <a:cs typeface="Avenir Book"/>
            </a:endParaRPr>
          </a:p>
          <a:p>
            <a:pPr marL="458788" lvl="2" indent="-457200">
              <a:buFont typeface="Arial"/>
              <a:buChar char="•"/>
            </a:pPr>
            <a:r>
              <a:rPr lang="en-US" sz="2800">
                <a:latin typeface="Avenir Book"/>
                <a:cs typeface="Avenir Book"/>
              </a:rPr>
              <a:t>Your homework assignment (HW5)…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79486"/>
              </p:ext>
            </p:extLst>
          </p:nvPr>
        </p:nvGraphicFramePr>
        <p:xfrm>
          <a:off x="267247" y="4148838"/>
          <a:ext cx="4334637" cy="260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607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Avenir Book"/>
                        </a:rPr>
                        <a:t>Geno</a:t>
                      </a:r>
                      <a:r>
                        <a:rPr lang="en-US">
                          <a:latin typeface="Avenir Book"/>
                        </a:rPr>
                        <a:t>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Avenir Book"/>
                        </a:rPr>
                        <a:t>Pheno</a:t>
                      </a:r>
                      <a:r>
                        <a:rPr lang="en-US">
                          <a:latin typeface="Avenir Book"/>
                        </a:rPr>
                        <a:t>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venir Book"/>
                        </a:rPr>
                        <a:t>Freq.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venir Book"/>
                        </a:rPr>
                        <a:t>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0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venir Book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venir Book"/>
                        </a:rPr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venir Book"/>
                        </a:rPr>
                        <a:t>p</a:t>
                      </a:r>
                      <a:r>
                        <a:rPr lang="en-US" baseline="30000">
                          <a:latin typeface="Avenir Book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venir Book"/>
                        </a:rPr>
                        <a:t>w</a:t>
                      </a:r>
                      <a:r>
                        <a:rPr lang="en-US" baseline="-25000">
                          <a:latin typeface="Avenir Book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607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Avenir Book"/>
                        </a:rPr>
                        <a:t>Aa</a:t>
                      </a:r>
                      <a:endParaRPr lang="en-US">
                        <a:latin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venir Book"/>
                        </a:rPr>
                        <a:t>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venir Book"/>
                        </a:rPr>
                        <a:t>2pq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Book"/>
                        </a:rPr>
                        <a:t>w</a:t>
                      </a:r>
                      <a:r>
                        <a:rPr lang="en-US" baseline="-25000">
                          <a:latin typeface="Avenir Book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607">
                <a:tc>
                  <a:txBody>
                    <a:bodyPr/>
                    <a:lstStyle/>
                    <a:p>
                      <a:pPr algn="ctr"/>
                      <a:r>
                        <a:rPr lang="en-US" err="1">
                          <a:latin typeface="Avenir Book"/>
                        </a:rPr>
                        <a:t>aa</a:t>
                      </a:r>
                      <a:endParaRPr lang="en-US">
                        <a:latin typeface="Avenir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venir Book"/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latin typeface="Avenir Book"/>
                        </a:rPr>
                        <a:t>q</a:t>
                      </a:r>
                      <a:r>
                        <a:rPr lang="en-US" baseline="30000">
                          <a:latin typeface="Avenir Book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venir Book"/>
                        </a:rPr>
                        <a:t>w</a:t>
                      </a:r>
                      <a:r>
                        <a:rPr lang="en-US" baseline="-25000">
                          <a:latin typeface="Avenir Book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1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823" y="840222"/>
            <a:ext cx="9144000" cy="6062459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-14514" y="0"/>
            <a:ext cx="92746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4000">
                <a:solidFill>
                  <a:srgbClr val="376092"/>
                </a:solidFill>
                <a:latin typeface="Avenir Book"/>
              </a:rPr>
              <a:t>Evolutionary dynamics (e.g., dark </a:t>
            </a:r>
            <a:r>
              <a:rPr lang="en-US" sz="4000" err="1">
                <a:solidFill>
                  <a:srgbClr val="376092"/>
                </a:solidFill>
                <a:latin typeface="Avenir Book"/>
              </a:rPr>
              <a:t>envir</a:t>
            </a:r>
            <a:r>
              <a:rPr lang="en-US" sz="4000">
                <a:solidFill>
                  <a:srgbClr val="376092"/>
                </a:solidFill>
                <a:latin typeface="Avenir Book"/>
              </a:rPr>
              <a:t>.):</a:t>
            </a:r>
            <a:endParaRPr lang="en-US" sz="4000" b="1">
              <a:solidFill>
                <a:srgbClr val="376092"/>
              </a:solidFill>
              <a:latin typeface="Avenir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1421" y="728053"/>
            <a:ext cx="4974699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latin typeface="Avenir Book"/>
              </a:rPr>
              <a:t>w</a:t>
            </a:r>
            <a:r>
              <a:rPr lang="en-US" sz="2800" baseline="-25000" err="1">
                <a:latin typeface="Avenir Book"/>
              </a:rPr>
              <a:t>AA</a:t>
            </a:r>
            <a:r>
              <a:rPr lang="en-US" sz="2800">
                <a:latin typeface="Avenir Book"/>
              </a:rPr>
              <a:t>=</a:t>
            </a:r>
            <a:r>
              <a:rPr lang="en-US" sz="2800" err="1">
                <a:latin typeface="Avenir Book"/>
              </a:rPr>
              <a:t>w</a:t>
            </a:r>
            <a:r>
              <a:rPr lang="en-US" sz="2800" baseline="-25000" err="1">
                <a:latin typeface="Avenir Book"/>
              </a:rPr>
              <a:t>Aa</a:t>
            </a:r>
            <a:r>
              <a:rPr lang="en-US" sz="2800">
                <a:latin typeface="Avenir Book"/>
              </a:rPr>
              <a:t>=1.0; </a:t>
            </a:r>
            <a:r>
              <a:rPr lang="en-US" sz="2800" err="1">
                <a:latin typeface="Avenir Book"/>
              </a:rPr>
              <a:t>w</a:t>
            </a:r>
            <a:r>
              <a:rPr lang="en-US" sz="2800" baseline="-25000" err="1">
                <a:latin typeface="Avenir Book"/>
              </a:rPr>
              <a:t>aa</a:t>
            </a:r>
            <a:r>
              <a:rPr lang="en-US" sz="2800">
                <a:latin typeface="Avenir Book"/>
              </a:rPr>
              <a:t>=0.1</a:t>
            </a:r>
          </a:p>
        </p:txBody>
      </p:sp>
    </p:spTree>
    <p:extLst>
      <p:ext uri="{BB962C8B-B14F-4D97-AF65-F5344CB8AC3E}">
        <p14:creationId xmlns:p14="http://schemas.microsoft.com/office/powerpoint/2010/main" val="145947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Microsoft Office PowerPoint</Application>
  <PresentationFormat>On-screen Show (4:3)</PresentationFormat>
  <Paragraphs>189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Avenir Book</vt:lpstr>
      <vt:lpstr>Calibri</vt:lpstr>
      <vt:lpstr>Cambria Math</vt:lpstr>
      <vt:lpstr>Wingdings</vt:lpstr>
      <vt:lpstr>Office Theme</vt:lpstr>
      <vt:lpstr>Ecology 8310 Population (and Community) Ecology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Osenberg</dc:creator>
  <cp:lastModifiedBy>(FA21-RMI-001) ABDUL ALI</cp:lastModifiedBy>
  <cp:revision>1</cp:revision>
  <dcterms:created xsi:type="dcterms:W3CDTF">2015-08-17T13:22:14Z</dcterms:created>
  <dcterms:modified xsi:type="dcterms:W3CDTF">2023-09-26T00:40:44Z</dcterms:modified>
</cp:coreProperties>
</file>