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3"/>
  </p:notesMasterIdLst>
  <p:handoutMasterIdLst>
    <p:handoutMasterId r:id="rId54"/>
  </p:handoutMasterIdLst>
  <p:sldIdLst>
    <p:sldId id="419" r:id="rId2"/>
    <p:sldId id="567" r:id="rId3"/>
    <p:sldId id="568" r:id="rId4"/>
    <p:sldId id="575" r:id="rId5"/>
    <p:sldId id="592" r:id="rId6"/>
    <p:sldId id="591" r:id="rId7"/>
    <p:sldId id="594" r:id="rId8"/>
    <p:sldId id="593" r:id="rId9"/>
    <p:sldId id="595" r:id="rId10"/>
    <p:sldId id="596" r:id="rId11"/>
    <p:sldId id="597" r:id="rId12"/>
    <p:sldId id="598" r:id="rId13"/>
    <p:sldId id="570" r:id="rId14"/>
    <p:sldId id="531" r:id="rId15"/>
    <p:sldId id="532" r:id="rId16"/>
    <p:sldId id="533" r:id="rId17"/>
    <p:sldId id="534" r:id="rId18"/>
    <p:sldId id="530" r:id="rId19"/>
    <p:sldId id="572" r:id="rId20"/>
    <p:sldId id="573" r:id="rId21"/>
    <p:sldId id="574" r:id="rId22"/>
    <p:sldId id="535" r:id="rId23"/>
    <p:sldId id="536" r:id="rId24"/>
    <p:sldId id="537" r:id="rId25"/>
    <p:sldId id="576" r:id="rId26"/>
    <p:sldId id="577" r:id="rId27"/>
    <p:sldId id="540" r:id="rId28"/>
    <p:sldId id="578" r:id="rId29"/>
    <p:sldId id="579" r:id="rId30"/>
    <p:sldId id="600" r:id="rId31"/>
    <p:sldId id="541" r:id="rId32"/>
    <p:sldId id="484" r:id="rId33"/>
    <p:sldId id="560" r:id="rId34"/>
    <p:sldId id="561" r:id="rId35"/>
    <p:sldId id="562" r:id="rId36"/>
    <p:sldId id="601" r:id="rId37"/>
    <p:sldId id="563" r:id="rId38"/>
    <p:sldId id="564" r:id="rId39"/>
    <p:sldId id="566" r:id="rId40"/>
    <p:sldId id="565" r:id="rId41"/>
    <p:sldId id="587" r:id="rId42"/>
    <p:sldId id="588" r:id="rId43"/>
    <p:sldId id="584" r:id="rId44"/>
    <p:sldId id="585" r:id="rId45"/>
    <p:sldId id="586" r:id="rId46"/>
    <p:sldId id="599" r:id="rId47"/>
    <p:sldId id="589" r:id="rId48"/>
    <p:sldId id="590" r:id="rId49"/>
    <p:sldId id="523" r:id="rId50"/>
    <p:sldId id="581" r:id="rId51"/>
    <p:sldId id="582" r:id="rId52"/>
  </p:sldIdLst>
  <p:sldSz cx="9144000" cy="6858000" type="screen4x3"/>
  <p:notesSz cx="6858000" cy="9296400"/>
  <p:defaultTextStyle>
    <a:defPPr>
      <a:defRPr lang="en-US"/>
    </a:defPPr>
    <a:lvl1pPr algn="ctr" rtl="0" fontAlgn="base">
      <a:spcBef>
        <a:spcPct val="50000"/>
      </a:spcBef>
      <a:spcAft>
        <a:spcPct val="0"/>
      </a:spcAft>
      <a:defRPr sz="2800" kern="1200">
        <a:solidFill>
          <a:schemeClr val="tx1"/>
        </a:solidFill>
        <a:latin typeface="Comic Sans MS" pitchFamily="66" charset="0"/>
        <a:ea typeface="+mn-ea"/>
        <a:cs typeface="+mn-cs"/>
      </a:defRPr>
    </a:lvl1pPr>
    <a:lvl2pPr marL="457200" algn="ctr" rtl="0" fontAlgn="base">
      <a:spcBef>
        <a:spcPct val="50000"/>
      </a:spcBef>
      <a:spcAft>
        <a:spcPct val="0"/>
      </a:spcAft>
      <a:defRPr sz="2800" kern="1200">
        <a:solidFill>
          <a:schemeClr val="tx1"/>
        </a:solidFill>
        <a:latin typeface="Comic Sans MS" pitchFamily="66" charset="0"/>
        <a:ea typeface="+mn-ea"/>
        <a:cs typeface="+mn-cs"/>
      </a:defRPr>
    </a:lvl2pPr>
    <a:lvl3pPr marL="914400" algn="ctr" rtl="0" fontAlgn="base">
      <a:spcBef>
        <a:spcPct val="50000"/>
      </a:spcBef>
      <a:spcAft>
        <a:spcPct val="0"/>
      </a:spcAft>
      <a:defRPr sz="2800" kern="1200">
        <a:solidFill>
          <a:schemeClr val="tx1"/>
        </a:solidFill>
        <a:latin typeface="Comic Sans MS" pitchFamily="66" charset="0"/>
        <a:ea typeface="+mn-ea"/>
        <a:cs typeface="+mn-cs"/>
      </a:defRPr>
    </a:lvl3pPr>
    <a:lvl4pPr marL="1371600" algn="ctr" rtl="0" fontAlgn="base">
      <a:spcBef>
        <a:spcPct val="50000"/>
      </a:spcBef>
      <a:spcAft>
        <a:spcPct val="0"/>
      </a:spcAft>
      <a:defRPr sz="2800" kern="1200">
        <a:solidFill>
          <a:schemeClr val="tx1"/>
        </a:solidFill>
        <a:latin typeface="Comic Sans MS" pitchFamily="66" charset="0"/>
        <a:ea typeface="+mn-ea"/>
        <a:cs typeface="+mn-cs"/>
      </a:defRPr>
    </a:lvl4pPr>
    <a:lvl5pPr marL="1828800" algn="ctr" rtl="0" fontAlgn="base">
      <a:spcBef>
        <a:spcPct val="50000"/>
      </a:spcBef>
      <a:spcAft>
        <a:spcPct val="0"/>
      </a:spcAft>
      <a:defRPr sz="2800" kern="1200">
        <a:solidFill>
          <a:schemeClr val="tx1"/>
        </a:solidFill>
        <a:latin typeface="Comic Sans MS" pitchFamily="66" charset="0"/>
        <a:ea typeface="+mn-ea"/>
        <a:cs typeface="+mn-cs"/>
      </a:defRPr>
    </a:lvl5pPr>
    <a:lvl6pPr marL="2286000" algn="l" defTabSz="914400" rtl="0" eaLnBrk="1" latinLnBrk="0" hangingPunct="1">
      <a:defRPr sz="2800" kern="1200">
        <a:solidFill>
          <a:schemeClr val="tx1"/>
        </a:solidFill>
        <a:latin typeface="Comic Sans MS" pitchFamily="66" charset="0"/>
        <a:ea typeface="+mn-ea"/>
        <a:cs typeface="+mn-cs"/>
      </a:defRPr>
    </a:lvl6pPr>
    <a:lvl7pPr marL="2743200" algn="l" defTabSz="914400" rtl="0" eaLnBrk="1" latinLnBrk="0" hangingPunct="1">
      <a:defRPr sz="2800" kern="1200">
        <a:solidFill>
          <a:schemeClr val="tx1"/>
        </a:solidFill>
        <a:latin typeface="Comic Sans MS" pitchFamily="66" charset="0"/>
        <a:ea typeface="+mn-ea"/>
        <a:cs typeface="+mn-cs"/>
      </a:defRPr>
    </a:lvl7pPr>
    <a:lvl8pPr marL="3200400" algn="l" defTabSz="914400" rtl="0" eaLnBrk="1" latinLnBrk="0" hangingPunct="1">
      <a:defRPr sz="2800" kern="1200">
        <a:solidFill>
          <a:schemeClr val="tx1"/>
        </a:solidFill>
        <a:latin typeface="Comic Sans MS" pitchFamily="66" charset="0"/>
        <a:ea typeface="+mn-ea"/>
        <a:cs typeface="+mn-cs"/>
      </a:defRPr>
    </a:lvl8pPr>
    <a:lvl9pPr marL="3657600" algn="l" defTabSz="914400" rtl="0" eaLnBrk="1" latinLnBrk="0" hangingPunct="1">
      <a:defRPr sz="2800" kern="1200">
        <a:solidFill>
          <a:schemeClr val="tx1"/>
        </a:solidFill>
        <a:latin typeface="Comic Sans MS" pitchFamily="66" charset="0"/>
        <a:ea typeface="+mn-ea"/>
        <a:cs typeface="+mn-cs"/>
      </a:defRPr>
    </a:lvl9pPr>
  </p:defaultTextStyle>
  <p:extLst>
    <p:ext uri="{EFAFB233-063F-42B5-8137-9DF3F51BA10A}">
      <p15:sldGuideLst xmlns:p15="http://schemas.microsoft.com/office/powerpoint/2012/main">
        <p15:guide id="1" orient="horz" pos="3264">
          <p15:clr>
            <a:srgbClr val="A4A3A4"/>
          </p15:clr>
        </p15:guide>
        <p15:guide id="2" pos="38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66A8"/>
    <a:srgbClr val="0B24FB"/>
    <a:srgbClr val="2B4B7F"/>
    <a:srgbClr val="EA944F"/>
    <a:srgbClr val="B6749D"/>
    <a:srgbClr val="FFF99D"/>
    <a:srgbClr val="3964AA"/>
    <a:srgbClr val="008000"/>
    <a:srgbClr val="0000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795" autoAdjust="0"/>
    <p:restoredTop sz="88549" autoAdjust="0"/>
  </p:normalViewPr>
  <p:slideViewPr>
    <p:cSldViewPr>
      <p:cViewPr varScale="1">
        <p:scale>
          <a:sx n="107" d="100"/>
          <a:sy n="107" d="100"/>
        </p:scale>
        <p:origin x="160" y="248"/>
      </p:cViewPr>
      <p:guideLst>
        <p:guide orient="horz" pos="3264"/>
        <p:guide pos="384"/>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1"/>
            <a:ext cx="2972098" cy="46420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l" defTabSz="923186">
              <a:spcBef>
                <a:spcPct val="0"/>
              </a:spcBef>
              <a:defRPr sz="1200">
                <a:latin typeface="Times New Roman" pitchFamily="18" charset="0"/>
              </a:defRPr>
            </a:lvl1pPr>
          </a:lstStyle>
          <a:p>
            <a:endParaRPr lang="en-US" dirty="0">
              <a:latin typeface="Avenir Book"/>
            </a:endParaRPr>
          </a:p>
        </p:txBody>
      </p:sp>
      <p:sp>
        <p:nvSpPr>
          <p:cNvPr id="49155" name="Rectangle 3"/>
          <p:cNvSpPr>
            <a:spLocks noGrp="1" noChangeArrowheads="1"/>
          </p:cNvSpPr>
          <p:nvPr>
            <p:ph type="dt" sz="quarter" idx="1"/>
          </p:nvPr>
        </p:nvSpPr>
        <p:spPr bwMode="auto">
          <a:xfrm>
            <a:off x="3885903" y="1"/>
            <a:ext cx="2972097" cy="464205"/>
          </a:xfrm>
          <a:prstGeom prst="rect">
            <a:avLst/>
          </a:prstGeom>
          <a:noFill/>
          <a:ln w="9525">
            <a:noFill/>
            <a:miter lim="800000"/>
            <a:headEnd/>
            <a:tailEnd/>
          </a:ln>
          <a:effectLst/>
        </p:spPr>
        <p:txBody>
          <a:bodyPr vert="horz" wrap="square" lIns="92302" tIns="46151" rIns="92302" bIns="46151" numCol="1" anchor="t" anchorCtr="0" compatLnSpc="1">
            <a:prstTxWarp prst="textNoShape">
              <a:avLst/>
            </a:prstTxWarp>
          </a:bodyPr>
          <a:lstStyle>
            <a:lvl1pPr algn="r" defTabSz="923186">
              <a:spcBef>
                <a:spcPct val="0"/>
              </a:spcBef>
              <a:defRPr sz="1200">
                <a:latin typeface="Times New Roman" pitchFamily="18" charset="0"/>
              </a:defRPr>
            </a:lvl1pPr>
          </a:lstStyle>
          <a:p>
            <a:endParaRPr lang="en-US" dirty="0">
              <a:latin typeface="Avenir Book"/>
            </a:endParaRPr>
          </a:p>
        </p:txBody>
      </p:sp>
      <p:sp>
        <p:nvSpPr>
          <p:cNvPr id="49156" name="Rectangle 4"/>
          <p:cNvSpPr>
            <a:spLocks noGrp="1" noChangeArrowheads="1"/>
          </p:cNvSpPr>
          <p:nvPr>
            <p:ph type="ftr" sz="quarter" idx="2"/>
          </p:nvPr>
        </p:nvSpPr>
        <p:spPr bwMode="auto">
          <a:xfrm>
            <a:off x="0" y="8832195"/>
            <a:ext cx="2972098" cy="46420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l" defTabSz="923186">
              <a:spcBef>
                <a:spcPct val="0"/>
              </a:spcBef>
              <a:defRPr sz="1200">
                <a:latin typeface="Times New Roman" pitchFamily="18" charset="0"/>
              </a:defRPr>
            </a:lvl1pPr>
          </a:lstStyle>
          <a:p>
            <a:endParaRPr lang="en-US" dirty="0">
              <a:latin typeface="Avenir Book"/>
            </a:endParaRPr>
          </a:p>
        </p:txBody>
      </p:sp>
      <p:sp>
        <p:nvSpPr>
          <p:cNvPr id="49157" name="Rectangle 5"/>
          <p:cNvSpPr>
            <a:spLocks noGrp="1" noChangeArrowheads="1"/>
          </p:cNvSpPr>
          <p:nvPr>
            <p:ph type="sldNum" sz="quarter" idx="3"/>
          </p:nvPr>
        </p:nvSpPr>
        <p:spPr bwMode="auto">
          <a:xfrm>
            <a:off x="3885903" y="8832195"/>
            <a:ext cx="2972097" cy="464205"/>
          </a:xfrm>
          <a:prstGeom prst="rect">
            <a:avLst/>
          </a:prstGeom>
          <a:noFill/>
          <a:ln w="9525">
            <a:noFill/>
            <a:miter lim="800000"/>
            <a:headEnd/>
            <a:tailEnd/>
          </a:ln>
          <a:effectLst/>
        </p:spPr>
        <p:txBody>
          <a:bodyPr vert="horz" wrap="square" lIns="92302" tIns="46151" rIns="92302" bIns="46151" numCol="1" anchor="b" anchorCtr="0" compatLnSpc="1">
            <a:prstTxWarp prst="textNoShape">
              <a:avLst/>
            </a:prstTxWarp>
          </a:bodyPr>
          <a:lstStyle>
            <a:lvl1pPr algn="r" defTabSz="923186">
              <a:spcBef>
                <a:spcPct val="0"/>
              </a:spcBef>
              <a:defRPr sz="1200">
                <a:latin typeface="Times New Roman" pitchFamily="18" charset="0"/>
              </a:defRPr>
            </a:lvl1pPr>
          </a:lstStyle>
          <a:p>
            <a:fld id="{96645FE5-B7DB-4D23-9689-9E03C8DEE9B8}" type="slidenum">
              <a:rPr lang="en-US">
                <a:latin typeface="Avenir Book"/>
              </a:rPr>
              <a:pPr/>
              <a:t>‹#›</a:t>
            </a:fld>
            <a:endParaRPr lang="en-US" dirty="0">
              <a:latin typeface="Avenir Book"/>
            </a:endParaRPr>
          </a:p>
        </p:txBody>
      </p:sp>
    </p:spTree>
    <p:extLst>
      <p:ext uri="{BB962C8B-B14F-4D97-AF65-F5344CB8AC3E}">
        <p14:creationId xmlns:p14="http://schemas.microsoft.com/office/powerpoint/2010/main" val="380943428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20:53:42.850"/>
    </inkml:context>
    <inkml:brush xml:id="br0">
      <inkml:brushProperty name="width" value="0.1" units="cm"/>
      <inkml:brushProperty name="height" value="0.1" units="cm"/>
      <inkml:brushProperty name="color" value="#B44948"/>
    </inkml:brush>
  </inkml:definitions>
  <inkml:trace contextRef="#ctx0" brushRef="#br0">800 0 24575,'-77'3'0,"0"-1"0,25 3 0,-23-3 0,1 7 0,27 23 0,23-17 0,-22 17 0,37-23 0,0 0 0,0 0 0,-5-4 0,3 3 0,-3-3 0,5 4 0,0 0 0,0 0 0,-6 1 0,5-1 0,-5 1 0,6-1 0,0 0 0,-1 5 0,1-3 0,-1 3 0,1-5 0,4 6 0,-3-5 0,3 5 0,0-6 0,-4 5 0,8-3 0,-4 3 0,1-5 0,-1 0 0,0 0 0,-3 0 0,7 6 0,-7-5 0,7 10 0,-8-4 0,8 6 0,-8-1 0,7 8 0,-7-5 0,8 11 0,-9-11 0,9 11 0,-9-11 0,9 12 0,-4-13 0,5 13 0,0-13 0,-5 6 0,4-8 0,-4 8 0,5-5 0,0 4 0,0-6 0,0-6 0,0 4 0,0-10 0,0 11 0,0-11 0,0 5 0,0-1 0,0-3 0,0 9 0,0-10 0,0 5 0,0-1 0,0-3 0,0 3 0,0-4 0,0-1 0,0 0 0,5 5 0,-4-3 0,8 3 0,-4-5 0,5 6 0,0 1 0,0 0 0,1 4 0,-2-9 0,2 9 0,-2-10 0,1 5 0,-1-6 0,0 0 0,0 0 0,0-4 0,0-1 0,-1-1 0,1-2 0,0 3 0,0-4 0,0 0 0,0 0 0,0 0 0,6 0 0,-5 0 0,10 0 0,-9 0 0,9 0 0,-10 0 0,10 0 0,-4 0 0,0 0 0,12 0 0,-11 0 0,12 0 0,-7 0 0,6-6 0,3-1 0,-1 1 0,6-6 0,-5 0 0,-1-1 0,6-5 0,-13 7 0,6 4 0,-7-3 0,-7 5 0,6-1 0,-11-2 0,10 3 0,-9-5 0,9 5 0,-10-4 0,10 4 0,-8-10 0,8 3 0,-9-3 0,4 5 0,-1-4 0,-3 3 0,3-3 0,-4-1 0,-1 5 0,2-10 0,-6 9 0,0-9 0,-1 10 0,-3-11 0,3 5 0,-4-5 0,5-1 0,-4-7 0,4 6 0,-5-13 0,4 13 0,-2-6 0,2 0 0,1 6 0,-4-5 0,4 12 0,-5-4 0,0 4 0,4 0 0,-3-5 0,3 5 0,-4-5 0,0-1 0,0 1 0,0-1 0,0 1 0,0-8 0,0 6 0,0-6 0,0 7 0,0 1 0,0-1 0,0 1 0,0-1 0,0 1 0,0-1 0,0 6 0,0-4 0,0 10 0,0-9 0,0 9 0,0-9 0,0 9 0,-4-5 0,3 6 0,-7 4 0,7-3 0,-7 3 0,7-4 0,-7 5 0,4-4 0,-5 7 0,0-6 0,0 6 0,0-7 0,0 7 0,4-7 0,-2 7 0,2-3 0,-4 0 0,0 3 0,0-7 0,-5 2 0,3 1 0,-9-5 0,4 4 0,0 0 0,-4-4 0,10 9 0,-5-8 0,6 8 0,0-3 0,0 4 0,0 0 0,0 0 0,0 0 0,0 0 0,0 0 0,8 0 0,1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20:53:48.521"/>
    </inkml:context>
    <inkml:brush xml:id="br0">
      <inkml:brushProperty name="width" value="0.1" units="cm"/>
      <inkml:brushProperty name="height" value="0.1" units="cm"/>
      <inkml:brushProperty name="color" value="#B44948"/>
    </inkml:brush>
  </inkml:definitions>
  <inkml:trace contextRef="#ctx0" brushRef="#br0">1533 0 24575,'0'25'0,"0"34"0,0-6 0,0 37 0,0-20 0,0 22-1441,0 3 1441,0-42 0,0 1 0,0 0 0,0-1-21,0 1 1,0 0 20,0-2 0,0 1 0,0 1 0,0-1 0,0 0 0,0-1 0,0 2 0,0 0 0,0 6 0,0-1 0,0 29 0,0-30 0,0-2 0,0 17 0,0-22 0,0 2 0,0 30 0,0 9 0,0-22 0,-7 8 0,-1-27 0,-6 14 0,0-16 0,1-1 1068,-1-2-1068,1 1 414,0-8-414,5 8 0,-3-10 0,4 9 0,-6-6 0,-1 6 0,1 0 0,1-6 0,-2 14 0,1-14 0,5 15 0,-3-15 0,3 15 0,-5-15 0,6 15 0,-4-16 0,3 16 0,1-15 0,-6 15 0,11-6 0,-4 8 0,0-8 0,5 6 0,-11-7 0,10 10 0,-10-1 0,4 0 0,0 0 0,-5 1 0,5-1 0,-6 0 0,6-8 0,-5 6 0,5-7 0,-6 9 0,6 1 0,-5-1 0,12 0 0,-11-9 0,10-1 0,-3-17 0,5 6 0,-5-12 0,4 11 0,-4-11 0,5 12 0,0-6 0,0 8 0,0-1 0,0 10 0,0-8 0,0 16 0,0-15 0,0 15 0,0-6 0,0-1 0,0 7 0,0-15 0,0 7 0,0-10 0,0-6 0,0-2 0,0-8 0,0-5 0,0 4 0,0-9 0,0 9 0,0-10 0,0 11 0,0-5 0,0-1 0,0 6 0,0-5 0,0 0 0,0-2 0,0 1 0,0-5 0,0 5 0,0-6 0,0 0 0,4-5 0,-3-3 0,2-5 0,-3-5 0,0 1 0,0-1 0,0-6 0,-6 9 0,0-4 0,-11 10 0,6 0 0,-9 0 0,10 0 0,-5 0 0,1 0 0,3 0 0,-9 0 0,10 0 0,-5 0 0,0 0 0,5 0 0,-5 0 0,1 0 0,3 0 0,-3 0 0,5 0 0,0 0 0,0 0 0,0 0 0,-6 0 0,5 0 0,-11 0 0,11 0 0,-10 0 0,4 0 0,0 0 0,-4 0 0,4 0 0,0 0 0,-5 0 0,11 0 0,-10 0 0,9 0 0,-3 0 0,-1 0 0,5 0 0,-5 0 0,6 0 0,1 0 0,0 0 0,-1 0 0,0 0 0,0 4 0,0-3 0,0 7 0,0-3 0,0 0 0,-5 4 0,3-4 0,-3 5 0,5-5 0,-6 4 0,5-4 0,-5 5 0,0 0 0,5-5 0,-5 4 0,6-4 0,-5 5 0,3-1 0,1 1 0,2-5 0,3 3 0,-4-7 0,0 7 0,4-3 0,-3 4 0,3 0 0,-5 0 0,5 0 0,-3-4 0,3 3 0,-4-3 0,0 4 0,0 0 0,4 0 0,-8 6 0,6 1 0,-8 0 0,4 4 0,-4-4 0,4 0 0,-3-1 0,9-6 0,-3 0 0,7 0 0,-7-1 0,7 1 0,-6-1 0,6 1 0,-7-1 0,7 1 0,-3 0 0,-1 6 0,4 1 0,-8 5 0,8-5 0,-4 4 0,5-9 0,0 3 0,0 1 0,0-5 0,0 5 0,0 0 0,0-5 0,0 10 0,0-9 0,0 9 0,0-4 0,0 5 0,0 1 0,0 0 0,0-6 0,0 4 0,0-4 0,0 5 0,0 1 0,0-1 0,0-5 0,0-1 0,0 0 0,0-5 0,0 10 0,0-10 0,0 5 0,0-6 0,0 6 0,0-5 0,4 5 0,-3-6 0,3 5 0,0-3 0,-3 9 0,7-10 0,-7 11 0,3-5 0,1 5 0,1 1 0,0 6 0,3-4 0,-3 5 0,5-8 0,0 1 0,0-1 0,0 8 0,0-6 0,1 6 0,-2-13 0,0 4 0,0-4 0,6 6 0,-4 0 0,8-1 0,-3-4 0,0 3 0,3-8 0,-8 9 0,9-9 0,-5 3 0,0-5 0,4 1 0,-9-2 0,9 2 0,-9-2 0,9 1 0,-10-4 0,10 3 0,0-4 0,3 6 0,-3-6 0,0 5 0,-4-4 0,13 0 0,-6 3 0,6-3 0,0 6 0,1 0 0,1-5 0,5 4 0,3-3 0,1 4 0,6 2 0,1-1 0,-8 0 0,8-5 0,-1 3 0,-6-3 0,6 5 0,-8-6 0,-8-2 0,6 1 0,-6-5 0,1 5 0,5-6 0,-6 0 0,8 0 0,8 0 0,-6 0 0,7 0 0,-1 0 0,-6 0 0,15 0 0,-15 0 0,15-6 0,-15-2 0,15-12 0,-7 5 0,1-5 0,-3 1 0,-9 5 0,1-9 0,-1 9 0,1-4 0,-8 1 0,6 3 0,-12-6 0,4 7 0,-6-2 0,7-3 0,-6 6 0,0-4 0,-3 0 0,-9 6 0,9-10 0,-10 9 0,6-9 0,-6 4 0,0-5 0,2-8 0,-1 5 0,-4-11 0,3 4 0,-8-6 0,3 6 0,-5-5 0,0 13 0,0-6 0,0 8 0,0-1 0,0 1 0,0-1 0,0-7 0,0 6 0,0-13 0,0 6 0,-11-8 0,-4-25 0,-10 19 0,-2-28 0,7 32 0,-6-6 0,7 8 0,-1 1 0,-2 6 0,5 2 0,-5 8 0,5-1 0,-3 1 0,9 5 0,-10 0 0,10 1 0,-9 3 0,9-2 0,-4 4 0,0 0 0,4-5 0,-9 3 0,3-3 0,-5-1 0,6 5 0,-4-5 0,-3 6 0,0-6 0,-13 2 0,5-2 0,1 4 0,-6 0 0,5 0 0,-6 5 0,6-4 0,-5 5 0,6-6 0,-8-1 0,0 1 0,1-1 0,-1 1 0,-16-6 0,12 4 0,-5-4 0,11 6 0,13 6 0,-6-4 0,8 8 0,-1-7 0,1 8 0,-1-4 0,6 5 0,-4 0 0,4 0 0,-13 0 0,6 0 0,-6 0 0,8 0 0,-1 0 0,6 0 0,-4 0 0,9 0 0,-3 4 0,5-3 0,1 3 0,3-4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20:53:51.485"/>
    </inkml:context>
    <inkml:brush xml:id="br0">
      <inkml:brushProperty name="width" value="0.1" units="cm"/>
      <inkml:brushProperty name="height" value="0.1" units="cm"/>
      <inkml:brushProperty name="color" value="#B44948"/>
    </inkml:brush>
  </inkml:definitions>
  <inkml:trace contextRef="#ctx0" brushRef="#br0">1089 16 24575,'-13'-8'0,"-2"1"0,-14 7 0,6 0 0,-13 0 0,13 0 0,-6 0 0,8 0 0,-8 0 0,6 0 0,0 0 0,3 5 0,9 0 0,-9 1 0,10 2 0,-11-2 0,11-1 0,-10 4 0,9-7 0,-9 7 0,4-8 0,-5 9 0,-1-9 0,1 9 0,-8-4 0,6 5 0,-6-4 0,7 3 0,7-5 0,-6 1 0,11 2 0,-10-2 0,9 3 0,-9 2 0,10-2 0,-10 1 0,4 0 0,-6 1 0,1 5 0,-1 0 0,0 6 0,1 0 0,-1-6 0,6 5 0,-5-5 0,10 0 0,-9 4 0,10-9 0,-6 9 0,7-10 0,-2 11 0,1-5 0,0 5 0,-1 1 0,0-1 0,0 8 0,0-6 0,-2 13 0,7-13 0,-5 13 0,10-6 0,-10 1 0,10 5 0,-4-6 0,5 8 0,0 8 0,0-13 0,0 11 0,0 6 0,0-15 0,0 7 0,0-22 0,0-9 0,0 3 0,4-5 0,2 6 0,3-5 0,1 5 0,0 0 0,5-4 0,2 9 0,4-8 0,1 4 0,-1-5 0,1-1 0,-1 1 0,1 0 0,0 0 0,-1 0 0,-5-1 0,4-5 0,-4-1 0,6-4 0,-1 0 0,1 0 0,7 0 0,1 0 0,8 0 0,0 0 0,-1 0 0,1-5 0,0-8 0,-1-1 0,0-9 0,0 9 0,1-10 0,-8 11 0,6-10 0,-12 5 0,4 0 0,-11-2 0,4 8 0,-9-9 0,3 5 0,-5 0 0,1-5 0,-1 5 0,1-5 0,-1-1 0,1 1 0,1-8 0,-1 6 0,1-13 0,-6 13 0,5-13 0,-4 12 0,-1-12 0,4 13 0,-3-13 0,4 13 0,-5-6 0,-1 8 0,0-1 0,-4 6 0,4-4 0,-5 4 0,0 0 0,0-4 0,0 4 0,0-5 0,0-1 0,0 0 0,0 1 0,0-1 0,0 1 0,0-1 0,0 1 0,0 5 0,0-4 0,-5 0 0,0 3 0,-5-2 0,0 5 0,5 3 0,-4-3 0,4-1 0,-5-1 0,0 0 0,-1-4 0,6 4 0,-4 0 0,4 1 0,-4 6 0,4 1 0,-3 3 0,7 1 0,-3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1-10-06T20:53:57.178"/>
    </inkml:context>
    <inkml:brush xml:id="br0">
      <inkml:brushProperty name="width" value="0.1" units="cm"/>
      <inkml:brushProperty name="height" value="0.1" units="cm"/>
      <inkml:brushProperty name="color" value="#B44948"/>
    </inkml:brush>
  </inkml:definitions>
  <inkml:trace contextRef="#ctx0" brushRef="#br0">1 0 24575,'0'18'0,"0"8"0,16 35 0,4 15 0,-4-29 0,2 2-468,-4 2 0,-1 1 468,3 2 0,2 0-509,1 7 1,0 1 508,1 7 0,1 0 0,8-1 0,-1 1-846,-6 7 0,-1 0 846,8-5 0,-1-1 0,-5 13 0,-2 0 0,4-12 0,-1-1 0,-4 5 0,0 1 0,5 0 0,0-2 0,-4-2 0,-1-3 0,0-12 0,-1 0-365,0 8 1,-2-2 364,2 26 0,-2-30 0,1 2 0,-8-6 0,0-3 0,6-4 0,0 0 464,3 44-464,4-12 0,-8-10 0,1 8 1115,-2-19-1115,2 9 1777,-2-11-1777,1 10 881,-1-7-881,1 8 137,0-11-137,-2-9 0,1 7 0,-1-15 0,6 6 0,-4 0 0,2-13 0,2 12 0,-6-15 0,4 1 0,-5-3 0,4-6 0,-4 0 0,3-1 0,-4 1 0,0-1 0,0 8 0,1 2 0,1 6 0,-6 10 0,4 1 0,-9 9 0,11 1 0,-12-1 0,11-8 0,-10 6 0,3-15 0,-5 6 0,5-16 0,-4 6 0,4-13 0,1 13 0,-5-12 0,10 12 0,-9-6 0,9 8 0,-5-8 0,1 6 0,3-5 0,-8-1 0,9 6 0,-10-13 0,5 13 0,-2-13 0,-2 6 0,2-7 0,-4 6 0,0-4 0,0-1 0,0-3 0,0-4 0,0 9 0,0-2 0,0 3 0,5-5 0,-4 1 0,4-1 0,-5 8 0,0-6 0,6 13 0,-5-12 0,5 4 0,-2-12 0,-3 5 0,3-11 0,-4 5 0,0-6 0,0-8 0,-10-7 0,-2-4 0,-5-18 0,-11 13 0,7-19 0,-8 14 0,11-3 0,-2 8 0,10 6 0,-5-1 0,10 1 0,-2 4 0,2 1 0,-3 4 0,0 0 0,0 0 0,-1 0 0,1 0 0,-1 0 0,0 0 0,-1 0 0,1 0 0,-5 0 0,3 0 0,-9 0 0,10 0 0,-10 0 0,4 0 0,-6 0 0,0 0 0,1 0 0,-1 0 0,1 0 0,-1 0 0,0 0 0,1 0 0,5 0 0,-4 0 0,9 4 0,-3-3 0,-1 7 0,5-6 0,-5 6 0,6-3 0,-6 5 0,5 0 0,-10 0 0,9-1 0,-9 2 0,4-1 0,-1 6 0,-3-4 0,9 2 0,-4-4 0,6-1 0,0 0 0,-1 6 0,1-5 0,-1 5 0,1-6 0,4 0 0,-3 0 0,7 0 0,-7 0 0,7 0 0,-3 0 0,0 0 0,3-1 0,-3 1 0,0 0 0,3 0 0,-3 1 0,4-2 0,0 1 0,0-1 0,0 1 0,0 0 0,0 0 0,0 5 0,-4-3 0,3 9 0,-3-10 0,4 10 0,0-9 0,0 3 0,0 1 0,0-5 0,0 5 0,0-6 0,0 0 0,-4 0 0,3 0 0,-3 0 0,4 0 0,0 6 0,-4-5 0,3 5 0,-7-6 0,7 6 0,-3-5 0,4 5 0,-4-6 0,3 0 0,-3 0 0,4 0 0,0 0 0,-4 0 0,3 0 0,-3 0 0,4 0 0,0 0 0,0 0 0,0 6 0,0-5 0,0 5 0,0-6 0,0 5 0,0-3 0,0 3 0,0-5 0,0 0 0,0 6 0,0-5 0,0 5 0,0-6 0,0 0 0,0 0 0,0 0 0,0 0 0,0 0 0,0 0 0,0 0 0,0 0 0,0 6 0,0 1 0,0 6 0,0-1 0,0 1 0,0 3 0,5-2 0,-4-3 0,8-5 0,-8-6 0,3 0 0,-4 0 0,4 0 0,-3 0 0,7 0 0,-2 5 0,-1-3 0,4 9 0,-3-10 0,4 11 0,0-5 0,-4 5 0,4 1 0,-4-1 0,5 1 0,-1-6 0,0 4 0,-5-4 0,4 0 0,-8-1 0,3-6 0,0 0 0,-3 0 0,3 0 0,0-4 0,0 2 0,4-2 0,1 3 0,-1 1 0,7 1 0,-4 4 0,9 3 0,-3 0 0,5 3 0,-1-8 0,1 9 0,0-9 0,-6 3 0,4-5 0,-4 0 0,0 0 0,4 1 0,3 0 0,1 0 0,4-5 0,1 5 0,2-10 0,6 5 0,1-1 0,-8 2 0,6-1 0,-5 5 0,-1-10 0,-1 9 0,-7-8 0,-1 7 0,1-8 0,-1 4 0,-4-1 0,3-3 0,-10 3 0,5-4 0,-6 0 0,0 0 0,0 0 0,0 0 0,0 0 0,0 0 0,0 0 0,0 0 0,0 0 0,0 0 0,6 0 0,-5 0 0,10 0 0,-4 0 0,6 0 0,-1 0 0,1-4 0,0 2 0,-6-6 0,4 2 0,-4-4 0,0 0 0,4-1 0,-10 2 0,10-2 0,-8-3 0,8 2 0,-9-3 0,9 4 0,-9-4 0,4 4 0,0-9 0,-4 10 0,4-10 0,0 4 0,-3-6 0,10-7 0,-5 6 0,2-13 0,2 13 0,-8-13 0,8 13 0,-8-6 0,9 0 0,-10 6 0,4 0 0,-5 2 0,-2 11 0,1-5 0,-1 6 0,0 0 0,0 0 0,0 0 0,0 4 0,-4-3 0,3 7 0,-7-7 0,7 3 0,-7-4 0,6 1 0,-2-1 0,0 0 0,3 1 0,-7-7 0,7 5 0,-3-5 0,0 0 0,3 5 0,-2-10 0,4 4 0,0-6 0,-4 0 0,4 1 0,-9-1 0,4 1 0,-5-1 0,0 1 0,0 5 0,0-4 0,0 4 0,0-6 0,0-7 0,0 6 0,0-13 0,0 13 0,-10-6 0,3 7 0,-8 1 0,-1-1 0,4 1 0,-8 4 0,8-4 0,-9 5 0,4-6 0,0-7 0,-4 6 0,4-6 0,-1 0 0,-2 6 0,2-6 0,1 8 0,-3-1 0,8 1 0,-3 5 0,0 0 0,4 1 0,-4 4 0,5-3 0,-5 4 0,5 1 0,-10-2 0,4 6 0,0-4 0,-4 3 0,4-4 0,0 4 0,-8-7 0,7 11 0,-3-7 0,5 5 0,1 3 0,3-3 0,-3 4 0,5 0 0,0 0 0,1 0 0,0 0 0,0 0 0,-6 0 0,4 0 0,-10 0 0,4 0 0,0 0 0,-4 0 0,9 0 0,-3 0 0,5 0 0,0 0 0,4 0 0,2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l">
              <a:spcBef>
                <a:spcPct val="0"/>
              </a:spcBef>
              <a:defRPr sz="1100">
                <a:latin typeface="Avenir Book"/>
              </a:defRPr>
            </a:lvl1pPr>
          </a:lstStyle>
          <a:p>
            <a:endParaRPr lang="en-US" dirty="0"/>
          </a:p>
        </p:txBody>
      </p:sp>
      <p:sp>
        <p:nvSpPr>
          <p:cNvPr id="61443" name="Rectangle 3"/>
          <p:cNvSpPr>
            <a:spLocks noGrp="1" noChangeArrowheads="1"/>
          </p:cNvSpPr>
          <p:nvPr>
            <p:ph type="dt" idx="1"/>
          </p:nvPr>
        </p:nvSpPr>
        <p:spPr bwMode="auto">
          <a:xfrm>
            <a:off x="3884414" y="1"/>
            <a:ext cx="2972098" cy="464205"/>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lvl1pPr algn="r">
              <a:spcBef>
                <a:spcPct val="0"/>
              </a:spcBef>
              <a:defRPr sz="1100">
                <a:latin typeface="Avenir Book"/>
              </a:defRPr>
            </a:lvl1pPr>
          </a:lstStyle>
          <a:p>
            <a:endParaRPr lang="en-US" dirty="0"/>
          </a:p>
        </p:txBody>
      </p:sp>
      <p:sp>
        <p:nvSpPr>
          <p:cNvPr id="61444" name="Rectangle 4"/>
          <p:cNvSpPr>
            <a:spLocks noGrp="1" noRot="1" noChangeAspect="1" noChangeArrowheads="1" noTextEdit="1"/>
          </p:cNvSpPr>
          <p:nvPr>
            <p:ph type="sldImg" idx="2"/>
          </p:nvPr>
        </p:nvSpPr>
        <p:spPr bwMode="auto">
          <a:xfrm>
            <a:off x="1106488" y="698500"/>
            <a:ext cx="4646612" cy="3486150"/>
          </a:xfrm>
          <a:prstGeom prst="rect">
            <a:avLst/>
          </a:prstGeom>
          <a:noFill/>
          <a:ln w="9525">
            <a:solidFill>
              <a:srgbClr val="000000"/>
            </a:solidFill>
            <a:miter lim="800000"/>
            <a:headEnd/>
            <a:tailEnd/>
          </a:ln>
          <a:effectLst/>
        </p:spPr>
      </p:sp>
      <p:sp>
        <p:nvSpPr>
          <p:cNvPr id="61445" name="Rectangle 5"/>
          <p:cNvSpPr>
            <a:spLocks noGrp="1" noChangeArrowheads="1"/>
          </p:cNvSpPr>
          <p:nvPr>
            <p:ph type="body" sz="quarter" idx="3"/>
          </p:nvPr>
        </p:nvSpPr>
        <p:spPr bwMode="auto">
          <a:xfrm>
            <a:off x="686098" y="4416099"/>
            <a:ext cx="5485805" cy="4182457"/>
          </a:xfrm>
          <a:prstGeom prst="rect">
            <a:avLst/>
          </a:prstGeom>
          <a:noFill/>
          <a:ln w="9525">
            <a:noFill/>
            <a:miter lim="800000"/>
            <a:headEnd/>
            <a:tailEnd/>
          </a:ln>
          <a:effectLst/>
        </p:spPr>
        <p:txBody>
          <a:bodyPr vert="horz" wrap="square" lIns="87316" tIns="43658" rIns="87316" bIns="4365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1446" name="Rectangle 6"/>
          <p:cNvSpPr>
            <a:spLocks noGrp="1" noChangeArrowheads="1"/>
          </p:cNvSpPr>
          <p:nvPr>
            <p:ph type="ftr" sz="quarter" idx="4"/>
          </p:nvPr>
        </p:nvSpPr>
        <p:spPr bwMode="auto">
          <a:xfrm>
            <a:off x="0"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l">
              <a:spcBef>
                <a:spcPct val="0"/>
              </a:spcBef>
              <a:defRPr sz="1100">
                <a:latin typeface="Avenir Book"/>
              </a:defRPr>
            </a:lvl1pPr>
          </a:lstStyle>
          <a:p>
            <a:endParaRPr lang="en-US" dirty="0"/>
          </a:p>
        </p:txBody>
      </p:sp>
      <p:sp>
        <p:nvSpPr>
          <p:cNvPr id="61447" name="Rectangle 7"/>
          <p:cNvSpPr>
            <a:spLocks noGrp="1" noChangeArrowheads="1"/>
          </p:cNvSpPr>
          <p:nvPr>
            <p:ph type="sldNum" sz="quarter" idx="5"/>
          </p:nvPr>
        </p:nvSpPr>
        <p:spPr bwMode="auto">
          <a:xfrm>
            <a:off x="3884414" y="8830659"/>
            <a:ext cx="2972098" cy="464205"/>
          </a:xfrm>
          <a:prstGeom prst="rect">
            <a:avLst/>
          </a:prstGeom>
          <a:noFill/>
          <a:ln w="9525">
            <a:noFill/>
            <a:miter lim="800000"/>
            <a:headEnd/>
            <a:tailEnd/>
          </a:ln>
          <a:effectLst/>
        </p:spPr>
        <p:txBody>
          <a:bodyPr vert="horz" wrap="square" lIns="87316" tIns="43658" rIns="87316" bIns="43658" numCol="1" anchor="b" anchorCtr="0" compatLnSpc="1">
            <a:prstTxWarp prst="textNoShape">
              <a:avLst/>
            </a:prstTxWarp>
          </a:bodyPr>
          <a:lstStyle>
            <a:lvl1pPr algn="r">
              <a:spcBef>
                <a:spcPct val="0"/>
              </a:spcBef>
              <a:defRPr sz="1100">
                <a:latin typeface="Avenir Book"/>
              </a:defRPr>
            </a:lvl1pPr>
          </a:lstStyle>
          <a:p>
            <a:fld id="{36D6E819-5D4C-4AFB-804E-27053C40940A}" type="slidenum">
              <a:rPr lang="en-US" smtClean="0"/>
              <a:pPr/>
              <a:t>‹#›</a:t>
            </a:fld>
            <a:endParaRPr lang="en-US" dirty="0"/>
          </a:p>
        </p:txBody>
      </p:sp>
    </p:spTree>
    <p:extLst>
      <p:ext uri="{BB962C8B-B14F-4D97-AF65-F5344CB8AC3E}">
        <p14:creationId xmlns:p14="http://schemas.microsoft.com/office/powerpoint/2010/main" val="154409542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venir Book"/>
        <a:ea typeface="+mn-ea"/>
        <a:cs typeface="+mn-cs"/>
      </a:defRPr>
    </a:lvl1pPr>
    <a:lvl2pPr marL="457200" algn="l" rtl="0" fontAlgn="base">
      <a:spcBef>
        <a:spcPct val="30000"/>
      </a:spcBef>
      <a:spcAft>
        <a:spcPct val="0"/>
      </a:spcAft>
      <a:defRPr sz="1200" kern="1200">
        <a:solidFill>
          <a:schemeClr val="tx1"/>
        </a:solidFill>
        <a:latin typeface="Avenir Book"/>
        <a:ea typeface="+mn-ea"/>
        <a:cs typeface="+mn-cs"/>
      </a:defRPr>
    </a:lvl2pPr>
    <a:lvl3pPr marL="914400" algn="l" rtl="0" fontAlgn="base">
      <a:spcBef>
        <a:spcPct val="30000"/>
      </a:spcBef>
      <a:spcAft>
        <a:spcPct val="0"/>
      </a:spcAft>
      <a:defRPr sz="1200" kern="1200">
        <a:solidFill>
          <a:schemeClr val="tx1"/>
        </a:solidFill>
        <a:latin typeface="Avenir Book"/>
        <a:ea typeface="+mn-ea"/>
        <a:cs typeface="+mn-cs"/>
      </a:defRPr>
    </a:lvl3pPr>
    <a:lvl4pPr marL="1371600" algn="l" rtl="0" fontAlgn="base">
      <a:spcBef>
        <a:spcPct val="30000"/>
      </a:spcBef>
      <a:spcAft>
        <a:spcPct val="0"/>
      </a:spcAft>
      <a:defRPr sz="1200" kern="1200">
        <a:solidFill>
          <a:schemeClr val="tx1"/>
        </a:solidFill>
        <a:latin typeface="Avenir Book"/>
        <a:ea typeface="+mn-ea"/>
        <a:cs typeface="+mn-cs"/>
      </a:defRPr>
    </a:lvl4pPr>
    <a:lvl5pPr marL="1828800" algn="l" rtl="0" fontAlgn="base">
      <a:spcBef>
        <a:spcPct val="30000"/>
      </a:spcBef>
      <a:spcAft>
        <a:spcPct val="0"/>
      </a:spcAft>
      <a:defRPr sz="1200" kern="1200">
        <a:solidFill>
          <a:schemeClr val="tx1"/>
        </a:solidFill>
        <a:latin typeface="Avenir Book"/>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4EA21EB-591E-144E-AF05-295D2F63B57C}" type="slidenum">
              <a:rPr lang="en-US" smtClean="0"/>
              <a:t>1</a:t>
            </a:fld>
            <a:endParaRPr lang="en-US"/>
          </a:p>
        </p:txBody>
      </p:sp>
    </p:spTree>
    <p:extLst>
      <p:ext uri="{BB962C8B-B14F-4D97-AF65-F5344CB8AC3E}">
        <p14:creationId xmlns:p14="http://schemas.microsoft.com/office/powerpoint/2010/main" val="29336939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search image formation..</a:t>
            </a:r>
          </a:p>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11</a:t>
            </a:fld>
            <a:endParaRPr lang="en-US" dirty="0"/>
          </a:p>
        </p:txBody>
      </p:sp>
    </p:spTree>
    <p:extLst>
      <p:ext uri="{BB962C8B-B14F-4D97-AF65-F5344CB8AC3E}">
        <p14:creationId xmlns:p14="http://schemas.microsoft.com/office/powerpoint/2010/main" val="42646052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help visualize where the per capita mortality rate is maximal for Type III </a:t>
            </a:r>
            <a:r>
              <a:rPr lang="en-US" dirty="0" err="1"/>
              <a:t>f.r</a:t>
            </a:r>
            <a:r>
              <a:rPr lang="en-US" dirty="0"/>
              <a:t>.  (It is NOT at the inflection of the functional response).</a:t>
            </a:r>
          </a:p>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12</a:t>
            </a:fld>
            <a:endParaRPr lang="en-US" dirty="0"/>
          </a:p>
        </p:txBody>
      </p:sp>
    </p:spTree>
    <p:extLst>
      <p:ext uri="{BB962C8B-B14F-4D97-AF65-F5344CB8AC3E}">
        <p14:creationId xmlns:p14="http://schemas.microsoft.com/office/powerpoint/2010/main" val="13278228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13</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Congruence has been very appealing….we'll return to this later</a:t>
            </a:r>
            <a:r>
              <a:rPr lang="en-US" baseline="0" dirty="0"/>
              <a:t> when we discuss population cycles specifically.</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18</a:t>
            </a:fld>
            <a:endParaRPr lang="en-US"/>
          </a:p>
        </p:txBody>
      </p:sp>
    </p:spTree>
    <p:extLst>
      <p:ext uri="{BB962C8B-B14F-4D97-AF65-F5344CB8AC3E}">
        <p14:creationId xmlns:p14="http://schemas.microsoft.com/office/powerpoint/2010/main" val="20983804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19</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that a type III </a:t>
            </a:r>
            <a:r>
              <a:rPr lang="en-US" dirty="0" err="1"/>
              <a:t>fr</a:t>
            </a:r>
            <a:r>
              <a:rPr lang="en-US" dirty="0"/>
              <a:t> can stabilize the interaction but only if the equilibrium occurs at low N.</a:t>
            </a:r>
          </a:p>
        </p:txBody>
      </p:sp>
      <p:sp>
        <p:nvSpPr>
          <p:cNvPr id="4" name="Slide Number Placeholder 3"/>
          <p:cNvSpPr>
            <a:spLocks noGrp="1"/>
          </p:cNvSpPr>
          <p:nvPr>
            <p:ph type="sldNum" sz="quarter" idx="5"/>
          </p:nvPr>
        </p:nvSpPr>
        <p:spPr/>
        <p:txBody>
          <a:bodyPr/>
          <a:lstStyle/>
          <a:p>
            <a:fld id="{36D6E819-5D4C-4AFB-804E-27053C40940A}" type="slidenum">
              <a:rPr lang="en-US" smtClean="0"/>
              <a:pPr/>
              <a:t>20</a:t>
            </a:fld>
            <a:endParaRPr lang="en-US" dirty="0"/>
          </a:p>
        </p:txBody>
      </p:sp>
    </p:spTree>
    <p:extLst>
      <p:ext uri="{BB962C8B-B14F-4D97-AF65-F5344CB8AC3E}">
        <p14:creationId xmlns:p14="http://schemas.microsoft.com/office/powerpoint/2010/main" val="18690086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Other then a type III functional response (at low N).</a:t>
            </a:r>
          </a:p>
        </p:txBody>
      </p:sp>
      <p:sp>
        <p:nvSpPr>
          <p:cNvPr id="4" name="Slide Number Placeholder 3"/>
          <p:cNvSpPr>
            <a:spLocks noGrp="1"/>
          </p:cNvSpPr>
          <p:nvPr>
            <p:ph type="sldNum" sz="quarter" idx="10"/>
          </p:nvPr>
        </p:nvSpPr>
        <p:spPr/>
        <p:txBody>
          <a:bodyPr/>
          <a:lstStyle/>
          <a:p>
            <a:fld id="{36D6E819-5D4C-4AFB-804E-27053C40940A}" type="slidenum">
              <a:rPr lang="en-US" smtClean="0"/>
              <a:pPr/>
              <a:t>21</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Are there aspects of the “self feedback loops” (effects of N on N or P on P) that can add stability?</a:t>
            </a:r>
          </a:p>
          <a:p>
            <a:r>
              <a:rPr lang="en-US" dirty="0"/>
              <a:t>We’ll use the basic LV model as a null case because it is neutrally stable…</a:t>
            </a:r>
          </a:p>
        </p:txBody>
      </p:sp>
      <p:sp>
        <p:nvSpPr>
          <p:cNvPr id="4" name="Slide Number Placeholder 3"/>
          <p:cNvSpPr>
            <a:spLocks noGrp="1"/>
          </p:cNvSpPr>
          <p:nvPr>
            <p:ph type="sldNum" sz="quarter" idx="5"/>
          </p:nvPr>
        </p:nvSpPr>
        <p:spPr/>
        <p:txBody>
          <a:bodyPr/>
          <a:lstStyle/>
          <a:p>
            <a:fld id="{36D6E819-5D4C-4AFB-804E-27053C40940A}" type="slidenum">
              <a:rPr lang="en-US" smtClean="0"/>
              <a:pPr/>
              <a:t>22</a:t>
            </a:fld>
            <a:endParaRPr lang="en-US" dirty="0"/>
          </a:p>
        </p:txBody>
      </p:sp>
    </p:spTree>
    <p:extLst>
      <p:ext uri="{BB962C8B-B14F-4D97-AF65-F5344CB8AC3E}">
        <p14:creationId xmlns:p14="http://schemas.microsoft.com/office/powerpoint/2010/main" val="27868050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8A34B93-769C-47EE-A455-80D0573B56BE}" type="slidenum">
              <a:rPr lang="en-US" smtClean="0"/>
              <a:pPr/>
              <a:t>24</a:t>
            </a:fld>
            <a:endParaRPr lang="en-US"/>
          </a:p>
        </p:txBody>
      </p:sp>
    </p:spTree>
    <p:extLst>
      <p:ext uri="{BB962C8B-B14F-4D97-AF65-F5344CB8AC3E}">
        <p14:creationId xmlns:p14="http://schemas.microsoft.com/office/powerpoint/2010/main" val="3617629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a:t>
            </a:r>
            <a:r>
              <a:rPr lang="en-US" baseline="0" dirty="0"/>
              <a:t> the classic demographic response in predator-prey models (more prey=lower mortality or higher birth), but has also been extended to include migration (aggregation of </a:t>
            </a:r>
            <a:r>
              <a:rPr lang="en-US" baseline="0" dirty="0" err="1"/>
              <a:t>preds</a:t>
            </a:r>
            <a:r>
              <a:rPr lang="en-US" baseline="0" dirty="0"/>
              <a:t> to locally high densities of prey).</a:t>
            </a:r>
          </a:p>
          <a:p>
            <a:r>
              <a:rPr lang="en-US" dirty="0"/>
              <a:t>Developmental: Murdoch 1971</a:t>
            </a:r>
          </a:p>
          <a:p>
            <a:r>
              <a:rPr lang="en-US" dirty="0"/>
              <a:t>Functional: a series of paper by Buzz</a:t>
            </a:r>
            <a:r>
              <a:rPr lang="en-US" baseline="0" dirty="0"/>
              <a:t> </a:t>
            </a:r>
            <a:r>
              <a:rPr lang="en-US" baseline="0" dirty="0" err="1"/>
              <a:t>Holling</a:t>
            </a:r>
            <a:r>
              <a:rPr lang="en-US" baseline="0" dirty="0"/>
              <a:t> in 1950's and 1960's</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26</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Numerical:</a:t>
            </a:r>
            <a:r>
              <a:rPr lang="en-US" baseline="0" dirty="0"/>
              <a:t> the classic demographic response in predator-prey models (more prey=lower mortality or higher birth), but has also been extended to include migration (aggregation of </a:t>
            </a:r>
            <a:r>
              <a:rPr lang="en-US" baseline="0" dirty="0" err="1"/>
              <a:t>preds</a:t>
            </a:r>
            <a:r>
              <a:rPr lang="en-US" baseline="0" dirty="0"/>
              <a:t> to locally high densities of prey).</a:t>
            </a:r>
          </a:p>
          <a:p>
            <a:r>
              <a:rPr lang="en-US" dirty="0"/>
              <a:t>Developmental: Murdoch 1971</a:t>
            </a:r>
          </a:p>
          <a:p>
            <a:r>
              <a:rPr lang="en-US" dirty="0"/>
              <a:t>Functional: a series of paper by Buzz</a:t>
            </a:r>
            <a:r>
              <a:rPr lang="en-US" baseline="0" dirty="0"/>
              <a:t> </a:t>
            </a:r>
            <a:r>
              <a:rPr lang="en-US" baseline="0" dirty="0" err="1"/>
              <a:t>Holling</a:t>
            </a:r>
            <a:r>
              <a:rPr lang="en-US" baseline="0" dirty="0"/>
              <a:t> in 1950's and 1960's</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2</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Equilibrium is unstable, but at high prey densities, dens-</a:t>
            </a:r>
            <a:r>
              <a:rPr lang="en-US" dirty="0" err="1"/>
              <a:t>dep</a:t>
            </a:r>
            <a:r>
              <a:rPr lang="en-US" dirty="0"/>
              <a:t> is strong enough to constrain</a:t>
            </a:r>
            <a:r>
              <a:rPr lang="en-US" baseline="0" dirty="0"/>
              <a:t> the system and provides a source of stability (</a:t>
            </a:r>
            <a:r>
              <a:rPr lang="en-US" baseline="0" dirty="0" err="1"/>
              <a:t>neg</a:t>
            </a:r>
            <a:r>
              <a:rPr lang="en-US" baseline="0" dirty="0"/>
              <a:t> feedback).  This limit cycle is an "attractor".</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28</a:t>
            </a:fld>
            <a:endParaRPr lang="en-US"/>
          </a:p>
        </p:txBody>
      </p:sp>
    </p:spTree>
    <p:extLst>
      <p:ext uri="{BB962C8B-B14F-4D97-AF65-F5344CB8AC3E}">
        <p14:creationId xmlns:p14="http://schemas.microsoft.com/office/powerpoint/2010/main" val="400258251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29</a:t>
            </a:fld>
            <a:endParaRPr lang="en-US"/>
          </a:p>
        </p:txBody>
      </p:sp>
    </p:spTree>
    <p:extLst>
      <p:ext uri="{BB962C8B-B14F-4D97-AF65-F5344CB8AC3E}">
        <p14:creationId xmlns:p14="http://schemas.microsoft.com/office/powerpoint/2010/main" val="12103683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30</a:t>
            </a:fld>
            <a:endParaRPr lang="en-US"/>
          </a:p>
        </p:txBody>
      </p:sp>
    </p:spTree>
    <p:extLst>
      <p:ext uri="{BB962C8B-B14F-4D97-AF65-F5344CB8AC3E}">
        <p14:creationId xmlns:p14="http://schemas.microsoft.com/office/powerpoint/2010/main" val="17221869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35</a:t>
            </a:fld>
            <a:endParaRPr lang="en-US" dirty="0"/>
          </a:p>
        </p:txBody>
      </p:sp>
    </p:spTree>
    <p:extLst>
      <p:ext uri="{BB962C8B-B14F-4D97-AF65-F5344CB8AC3E}">
        <p14:creationId xmlns:p14="http://schemas.microsoft.com/office/powerpoint/2010/main" val="34655390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36</a:t>
            </a:fld>
            <a:endParaRPr lang="en-US" dirty="0"/>
          </a:p>
        </p:txBody>
      </p:sp>
    </p:spTree>
    <p:extLst>
      <p:ext uri="{BB962C8B-B14F-4D97-AF65-F5344CB8AC3E}">
        <p14:creationId xmlns:p14="http://schemas.microsoft.com/office/powerpoint/2010/main" val="199783644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have more predators in the system, the depletion will be greater and you will estimate a lower than actual feeding rate for “that initial density”…</a:t>
            </a:r>
          </a:p>
        </p:txBody>
      </p:sp>
      <p:sp>
        <p:nvSpPr>
          <p:cNvPr id="4" name="Slide Number Placeholder 3"/>
          <p:cNvSpPr>
            <a:spLocks noGrp="1"/>
          </p:cNvSpPr>
          <p:nvPr>
            <p:ph type="sldNum" sz="quarter" idx="5"/>
          </p:nvPr>
        </p:nvSpPr>
        <p:spPr/>
        <p:txBody>
          <a:bodyPr/>
          <a:lstStyle/>
          <a:p>
            <a:fld id="{36D6E819-5D4C-4AFB-804E-27053C40940A}" type="slidenum">
              <a:rPr lang="en-US" smtClean="0"/>
              <a:pPr/>
              <a:t>41</a:t>
            </a:fld>
            <a:endParaRPr lang="en-US" dirty="0"/>
          </a:p>
        </p:txBody>
      </p:sp>
    </p:spTree>
    <p:extLst>
      <p:ext uri="{BB962C8B-B14F-4D97-AF65-F5344CB8AC3E}">
        <p14:creationId xmlns:p14="http://schemas.microsoft.com/office/powerpoint/2010/main" val="29799525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i.e., let’s ignore possible problems with estimation of the interference parameter…and accept that ratio dependence is “real”.</a:t>
            </a:r>
          </a:p>
        </p:txBody>
      </p:sp>
      <p:sp>
        <p:nvSpPr>
          <p:cNvPr id="4" name="Slide Number Placeholder 3"/>
          <p:cNvSpPr>
            <a:spLocks noGrp="1"/>
          </p:cNvSpPr>
          <p:nvPr>
            <p:ph type="sldNum" sz="quarter" idx="5"/>
          </p:nvPr>
        </p:nvSpPr>
        <p:spPr/>
        <p:txBody>
          <a:bodyPr/>
          <a:lstStyle/>
          <a:p>
            <a:fld id="{36D6E819-5D4C-4AFB-804E-27053C40940A}" type="slidenum">
              <a:rPr lang="en-US" smtClean="0"/>
              <a:pPr/>
              <a:t>43</a:t>
            </a:fld>
            <a:endParaRPr lang="en-US" dirty="0"/>
          </a:p>
        </p:txBody>
      </p:sp>
    </p:spTree>
    <p:extLst>
      <p:ext uri="{BB962C8B-B14F-4D97-AF65-F5344CB8AC3E}">
        <p14:creationId xmlns:p14="http://schemas.microsoft.com/office/powerpoint/2010/main" val="3626597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goes through origin:  essentially, the feeding</a:t>
            </a:r>
            <a:r>
              <a:rPr lang="en-US" baseline="0" dirty="0"/>
              <a:t> rate is constant for a fixed value of N/P; so if you keep N/P the same, the feeding rate is the same.  Hence there is a single N/P at which the birth rate balances the death rate.  Increasing the predator mortality would reduce the slope of this line.</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44</a:t>
            </a:fld>
            <a:endParaRPr lang="en-US"/>
          </a:p>
        </p:txBody>
      </p:sp>
    </p:spTree>
    <p:extLst>
      <p:ext uri="{BB962C8B-B14F-4D97-AF65-F5344CB8AC3E}">
        <p14:creationId xmlns:p14="http://schemas.microsoft.com/office/powerpoint/2010/main" val="110678981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err="1"/>
              <a:t>dN</a:t>
            </a:r>
            <a:r>
              <a:rPr lang="en-US" baseline="0" dirty="0"/>
              <a:t>/dt when P=0 and N=K, and as N decreases, </a:t>
            </a:r>
            <a:r>
              <a:rPr lang="en-US" baseline="0" dirty="0" err="1"/>
              <a:t>dN</a:t>
            </a:r>
            <a:r>
              <a:rPr lang="en-US" baseline="0" dirty="0"/>
              <a:t>/</a:t>
            </a:r>
            <a:r>
              <a:rPr lang="en-US" baseline="0" dirty="0" err="1"/>
              <a:t>Ndt</a:t>
            </a:r>
            <a:r>
              <a:rPr lang="en-US" baseline="0" dirty="0"/>
              <a:t> increases, which requires more Predators to constrain growth of prey.  But each predator is becoming much less efficient (because feeding rate decreases as N/P goes down or P/N goes up).  In fact, the per capita mortality imposed by the predator population approaches a as </a:t>
            </a:r>
            <a:r>
              <a:rPr lang="en-US" baseline="0" dirty="0" err="1"/>
              <a:t>P</a:t>
            </a:r>
            <a:r>
              <a:rPr lang="en-US" baseline="0" dirty="0" err="1">
                <a:sym typeface="Wingdings" pitchFamily="2" charset="2"/>
              </a:rPr>
              <a:t>infinite</a:t>
            </a:r>
            <a:r>
              <a:rPr lang="en-US" baseline="0" dirty="0">
                <a:sym typeface="Wingdings" pitchFamily="2" charset="2"/>
              </a:rPr>
              <a:t> (i.e., limit of a/(1+ahN/P))  And this critical value of N is the density at which the combined effect of a mortality rate of a and intraspecific competition balance r.  In other words, r-a is the growth, and this is negated by the deleterious effect of intraspecific competition.  </a:t>
            </a:r>
          </a:p>
          <a:p>
            <a:r>
              <a:rPr lang="en-US" baseline="0" dirty="0"/>
              <a:t>  </a:t>
            </a:r>
          </a:p>
          <a:p>
            <a:r>
              <a:rPr lang="en-US" baseline="0" dirty="0"/>
              <a:t>If a&gt;r then prey isocline is humped and goes through 0,0 and 0,K</a:t>
            </a:r>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46</a:t>
            </a:fld>
            <a:endParaRPr lang="en-US"/>
          </a:p>
        </p:txBody>
      </p:sp>
    </p:spTree>
    <p:extLst>
      <p:ext uri="{BB962C8B-B14F-4D97-AF65-F5344CB8AC3E}">
        <p14:creationId xmlns:p14="http://schemas.microsoft.com/office/powerpoint/2010/main" val="399458129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Prey growth is logistic with Ratio-</a:t>
            </a:r>
            <a:r>
              <a:rPr lang="en-US" dirty="0" err="1"/>
              <a:t>Dep</a:t>
            </a:r>
            <a:r>
              <a:rPr lang="en-US" dirty="0"/>
              <a:t> functional response</a:t>
            </a:r>
          </a:p>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49</a:t>
            </a:fld>
            <a:endParaRPr lang="en-US" dirty="0"/>
          </a:p>
        </p:txBody>
      </p:sp>
    </p:spTree>
    <p:extLst>
      <p:ext uri="{BB962C8B-B14F-4D97-AF65-F5344CB8AC3E}">
        <p14:creationId xmlns:p14="http://schemas.microsoft.com/office/powerpoint/2010/main" val="4130832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4</a:t>
            </a:fld>
            <a:endParaRPr lang="en-US"/>
          </a:p>
        </p:txBody>
      </p:sp>
    </p:spTree>
    <p:extLst>
      <p:ext uri="{BB962C8B-B14F-4D97-AF65-F5344CB8AC3E}">
        <p14:creationId xmlns:p14="http://schemas.microsoft.com/office/powerpoint/2010/main" val="211267641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51</a:t>
            </a:fld>
            <a:endParaRPr lang="en-US" dirty="0"/>
          </a:p>
        </p:txBody>
      </p:sp>
    </p:spTree>
    <p:extLst>
      <p:ext uri="{BB962C8B-B14F-4D97-AF65-F5344CB8AC3E}">
        <p14:creationId xmlns:p14="http://schemas.microsoft.com/office/powerpoint/2010/main" val="42402415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5</a:t>
            </a:fld>
            <a:endParaRPr lang="en-US"/>
          </a:p>
        </p:txBody>
      </p:sp>
    </p:spTree>
    <p:extLst>
      <p:ext uri="{BB962C8B-B14F-4D97-AF65-F5344CB8AC3E}">
        <p14:creationId xmlns:p14="http://schemas.microsoft.com/office/powerpoint/2010/main" val="2914297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our simple predator-prey model, we assumed a TYPE I functional response.</a:t>
            </a:r>
          </a:p>
          <a:p>
            <a:r>
              <a:rPr lang="en-US" dirty="0"/>
              <a:t>This is pretty unrealistic (for feeding rate to continue to increase as N increases)…</a:t>
            </a:r>
          </a:p>
        </p:txBody>
      </p:sp>
      <p:sp>
        <p:nvSpPr>
          <p:cNvPr id="4" name="Slide Number Placeholder 3"/>
          <p:cNvSpPr>
            <a:spLocks noGrp="1"/>
          </p:cNvSpPr>
          <p:nvPr>
            <p:ph type="sldNum" sz="quarter" idx="10"/>
          </p:nvPr>
        </p:nvSpPr>
        <p:spPr/>
        <p:txBody>
          <a:bodyPr/>
          <a:lstStyle/>
          <a:p>
            <a:fld id="{36D6E819-5D4C-4AFB-804E-27053C40940A}" type="slidenum">
              <a:rPr lang="en-US" smtClean="0"/>
              <a:pPr/>
              <a:t>6</a:t>
            </a:fld>
            <a:endParaRPr lang="en-US"/>
          </a:p>
        </p:txBody>
      </p:sp>
    </p:spTree>
    <p:extLst>
      <p:ext uri="{BB962C8B-B14F-4D97-AF65-F5344CB8AC3E}">
        <p14:creationId xmlns:p14="http://schemas.microsoft.com/office/powerpoint/2010/main" val="3616289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7</a:t>
            </a:fld>
            <a:endParaRPr lang="en-US"/>
          </a:p>
        </p:txBody>
      </p:sp>
    </p:spTree>
    <p:extLst>
      <p:ext uri="{BB962C8B-B14F-4D97-AF65-F5344CB8AC3E}">
        <p14:creationId xmlns:p14="http://schemas.microsoft.com/office/powerpoint/2010/main" val="421857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Recall our discussions from foraging theory…</a:t>
            </a:r>
          </a:p>
        </p:txBody>
      </p:sp>
      <p:sp>
        <p:nvSpPr>
          <p:cNvPr id="4" name="Slide Number Placeholder 3"/>
          <p:cNvSpPr>
            <a:spLocks noGrp="1"/>
          </p:cNvSpPr>
          <p:nvPr>
            <p:ph type="sldNum" sz="quarter" idx="10"/>
          </p:nvPr>
        </p:nvSpPr>
        <p:spPr/>
        <p:txBody>
          <a:bodyPr/>
          <a:lstStyle/>
          <a:p>
            <a:fld id="{36D6E819-5D4C-4AFB-804E-27053C40940A}" type="slidenum">
              <a:rPr lang="en-US" smtClean="0"/>
              <a:pPr/>
              <a:t>8</a:t>
            </a:fld>
            <a:endParaRPr lang="en-US"/>
          </a:p>
        </p:txBody>
      </p:sp>
    </p:spTree>
    <p:extLst>
      <p:ext uri="{BB962C8B-B14F-4D97-AF65-F5344CB8AC3E}">
        <p14:creationId xmlns:p14="http://schemas.microsoft.com/office/powerpoint/2010/main" val="1279288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e.g., search image formation..</a:t>
            </a:r>
          </a:p>
          <a:p>
            <a:endParaRPr lang="en-US" dirty="0"/>
          </a:p>
        </p:txBody>
      </p:sp>
      <p:sp>
        <p:nvSpPr>
          <p:cNvPr id="4" name="Slide Number Placeholder 3"/>
          <p:cNvSpPr>
            <a:spLocks noGrp="1"/>
          </p:cNvSpPr>
          <p:nvPr>
            <p:ph type="sldNum" sz="quarter" idx="5"/>
          </p:nvPr>
        </p:nvSpPr>
        <p:spPr/>
        <p:txBody>
          <a:bodyPr/>
          <a:lstStyle/>
          <a:p>
            <a:fld id="{36D6E819-5D4C-4AFB-804E-27053C40940A}" type="slidenum">
              <a:rPr lang="en-US" smtClean="0"/>
              <a:pPr/>
              <a:t>9</a:t>
            </a:fld>
            <a:endParaRPr lang="en-US" dirty="0"/>
          </a:p>
        </p:txBody>
      </p:sp>
    </p:spTree>
    <p:extLst>
      <p:ext uri="{BB962C8B-B14F-4D97-AF65-F5344CB8AC3E}">
        <p14:creationId xmlns:p14="http://schemas.microsoft.com/office/powerpoint/2010/main" val="4129744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6D6E819-5D4C-4AFB-804E-27053C40940A}" type="slidenum">
              <a:rPr lang="en-US" smtClean="0"/>
              <a:pPr/>
              <a:t>10</a:t>
            </a:fld>
            <a:endParaRPr lang="en-US"/>
          </a:p>
        </p:txBody>
      </p:sp>
    </p:spTree>
    <p:extLst>
      <p:ext uri="{BB962C8B-B14F-4D97-AF65-F5344CB8AC3E}">
        <p14:creationId xmlns:p14="http://schemas.microsoft.com/office/powerpoint/2010/main" val="148951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B662919-3EC1-4462-9F0A-C6B6B72158F9}"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5E0976C-28D0-4AD2-A34D-9D1A0E6E4B94}"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60960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ACD339D-AF54-43A5-B407-2608357DC83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BE639AB-E93A-470E-A13C-11DD8360014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4117DCF-52AD-400C-9EC6-DE9FAAA39ED4}"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B31A9AC-5EC1-4A33-93D3-A137D0F2712B}"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5636DEE-4967-4249-B094-3281CAC04A16}"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956B882-2D9C-4EE4-8948-DB78930AD230}"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5A462CC6-150D-4F7E-B984-5A44DFB8DCC2}"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98015AC-7EE2-4DE5-A5C7-906305D0D3EE}"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751C84C9-998B-4228-9B85-90CE0CE134DA}"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atin typeface="Avenir Book"/>
              </a:defRPr>
            </a:lvl1pPr>
          </a:lstStyle>
          <a:p>
            <a:endParaRPr lang="en-US" dirty="0"/>
          </a:p>
        </p:txBody>
      </p:sp>
      <p:sp>
        <p:nvSpPr>
          <p:cNvPr id="1029" name="Rectangle 5"/>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400">
                <a:latin typeface="Avenir Book"/>
              </a:defRPr>
            </a:lvl1pPr>
          </a:lstStyle>
          <a:p>
            <a:endParaRPr lang="en-US" dirty="0"/>
          </a:p>
        </p:txBody>
      </p:sp>
      <p:sp>
        <p:nvSpPr>
          <p:cNvPr id="1030" name="Rectangle 6"/>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venir Book"/>
              </a:defRPr>
            </a:lvl1pPr>
          </a:lstStyle>
          <a:p>
            <a:fld id="{130A0F7D-9365-4D32-B4F4-55E07A7A7F5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a:solidFill>
            <a:schemeClr val="tx2"/>
          </a:solidFill>
          <a:latin typeface="Avenir Book"/>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fontAlgn="base">
        <a:spcBef>
          <a:spcPct val="20000"/>
        </a:spcBef>
        <a:spcAft>
          <a:spcPct val="0"/>
        </a:spcAft>
        <a:buChar char="•"/>
        <a:defRPr sz="3200">
          <a:solidFill>
            <a:schemeClr val="tx1"/>
          </a:solidFill>
          <a:latin typeface="Avenir Book"/>
          <a:ea typeface="+mn-ea"/>
          <a:cs typeface="+mn-cs"/>
        </a:defRPr>
      </a:lvl1pPr>
      <a:lvl2pPr marL="742950" indent="-285750" algn="l" rtl="0" fontAlgn="base">
        <a:spcBef>
          <a:spcPct val="20000"/>
        </a:spcBef>
        <a:spcAft>
          <a:spcPct val="0"/>
        </a:spcAft>
        <a:buChar char="–"/>
        <a:defRPr sz="2800">
          <a:solidFill>
            <a:schemeClr val="tx1"/>
          </a:solidFill>
          <a:latin typeface="Avenir Book"/>
        </a:defRPr>
      </a:lvl2pPr>
      <a:lvl3pPr marL="1143000" indent="-228600" algn="l" rtl="0" fontAlgn="base">
        <a:spcBef>
          <a:spcPct val="20000"/>
        </a:spcBef>
        <a:spcAft>
          <a:spcPct val="0"/>
        </a:spcAft>
        <a:buChar char="•"/>
        <a:defRPr sz="2400">
          <a:solidFill>
            <a:schemeClr val="tx1"/>
          </a:solidFill>
          <a:latin typeface="Avenir Book"/>
        </a:defRPr>
      </a:lvl3pPr>
      <a:lvl4pPr marL="1600200" indent="-228600" algn="l" rtl="0" fontAlgn="base">
        <a:spcBef>
          <a:spcPct val="20000"/>
        </a:spcBef>
        <a:spcAft>
          <a:spcPct val="0"/>
        </a:spcAft>
        <a:buChar char="–"/>
        <a:defRPr sz="2000">
          <a:solidFill>
            <a:schemeClr val="tx1"/>
          </a:solidFill>
          <a:latin typeface="Avenir Book"/>
        </a:defRPr>
      </a:lvl4pPr>
      <a:lvl5pPr marL="2057400" indent="-228600" algn="l" rtl="0" fontAlgn="base">
        <a:spcBef>
          <a:spcPct val="20000"/>
        </a:spcBef>
        <a:spcAft>
          <a:spcPct val="0"/>
        </a:spcAft>
        <a:buChar char="»"/>
        <a:defRPr sz="2000">
          <a:solidFill>
            <a:schemeClr val="tx1"/>
          </a:solidFill>
          <a:latin typeface="Avenir Book"/>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customXml" Target="../ink/ink2.xml"/><Relationship Id="rId10" Type="http://schemas.openxmlformats.org/officeDocument/2006/relationships/image" Target="../media/image20.png"/><Relationship Id="rId4" Type="http://schemas.openxmlformats.org/officeDocument/2006/relationships/image" Target="../media/image17.png"/><Relationship Id="rId9" Type="http://schemas.openxmlformats.org/officeDocument/2006/relationships/customXml" Target="../ink/ink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6200" y="434975"/>
            <a:ext cx="8991600" cy="1470025"/>
          </a:xfrm>
        </p:spPr>
        <p:txBody>
          <a:bodyPr>
            <a:normAutofit fontScale="90000"/>
          </a:bodyPr>
          <a:lstStyle/>
          <a:p>
            <a:r>
              <a:rPr lang="en-US" dirty="0">
                <a:solidFill>
                  <a:srgbClr val="3964AA"/>
                </a:solidFill>
                <a:latin typeface="Avenir Book"/>
                <a:cs typeface="Avenir Book"/>
              </a:rPr>
              <a:t>Ecology 8310</a:t>
            </a:r>
            <a:br>
              <a:rPr lang="en-US" dirty="0">
                <a:solidFill>
                  <a:srgbClr val="3964AA"/>
                </a:solidFill>
                <a:latin typeface="Avenir Book"/>
                <a:cs typeface="Avenir Book"/>
              </a:rPr>
            </a:br>
            <a:r>
              <a:rPr lang="en-US" dirty="0">
                <a:solidFill>
                  <a:srgbClr val="3964AA"/>
                </a:solidFill>
                <a:latin typeface="Avenir Book"/>
                <a:cs typeface="Avenir Book"/>
              </a:rPr>
              <a:t>Population (and Community) Ecology</a:t>
            </a:r>
          </a:p>
        </p:txBody>
      </p:sp>
      <p:pic>
        <p:nvPicPr>
          <p:cNvPr id="5" name="Picture 4" descr="C:\Users\osenberg\AppData\Local\Microsoft\Windows\Temporary Internet Files\Content.Outlook\GWG773IU\moua puta panorama.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2412772"/>
            <a:ext cx="9144000" cy="631146"/>
          </a:xfrm>
          <a:prstGeom prst="rect">
            <a:avLst/>
          </a:prstGeom>
          <a:noFill/>
          <a:effectLst>
            <a:outerShdw blurRad="152400" dist="76200" dir="2700000" algn="tl" rotWithShape="0">
              <a:prstClr val="black">
                <a:alpha val="40000"/>
              </a:prstClr>
            </a:outerShdw>
          </a:effectLst>
          <a:scene3d>
            <a:camera prst="orthographicFront"/>
            <a:lightRig rig="threePt" dir="t"/>
          </a:scene3d>
          <a:sp3d>
            <a:bevelT/>
          </a:sp3d>
          <a:extLst>
            <a:ext uri="{909E8E84-426E-40dd-AFC4-6F175D3DCCD1}">
              <a14:hiddenFill xmlns="" xmlns:a14="http://schemas.microsoft.com/office/drawing/2010/main">
                <a:solidFill>
                  <a:srgbClr val="FFFFFF"/>
                </a:solidFill>
              </a14:hiddenFill>
            </a:ext>
          </a:extLst>
        </p:spPr>
      </p:pic>
      <p:sp>
        <p:nvSpPr>
          <p:cNvPr id="7" name="TextBox 6"/>
          <p:cNvSpPr txBox="1"/>
          <p:nvPr/>
        </p:nvSpPr>
        <p:spPr>
          <a:xfrm>
            <a:off x="1981200" y="3276600"/>
            <a:ext cx="6477000" cy="3434786"/>
          </a:xfrm>
          <a:prstGeom prst="rect">
            <a:avLst/>
          </a:prstGeom>
          <a:noFill/>
        </p:spPr>
        <p:txBody>
          <a:bodyPr wrap="square" rtlCol="0">
            <a:spAutoFit/>
          </a:bodyPr>
          <a:lstStyle/>
          <a:p>
            <a:pPr algn="l">
              <a:lnSpc>
                <a:spcPct val="110000"/>
              </a:lnSpc>
            </a:pPr>
            <a:r>
              <a:rPr lang="en-US" sz="2400" dirty="0">
                <a:latin typeface="Avenir Book"/>
                <a:cs typeface="Avenir Book"/>
              </a:rPr>
              <a:t>Predator-prey theory</a:t>
            </a:r>
          </a:p>
          <a:p>
            <a:pPr marL="912813" lvl="1" indent="-455613" algn="l">
              <a:lnSpc>
                <a:spcPct val="70000"/>
              </a:lnSpc>
              <a:buFont typeface="Arial"/>
              <a:buChar char="•"/>
            </a:pPr>
            <a:r>
              <a:rPr lang="en-US" sz="2400" dirty="0">
                <a:latin typeface="Avenir Book"/>
                <a:cs typeface="Avenir Book"/>
              </a:rPr>
              <a:t>Basics (</a:t>
            </a:r>
            <a:r>
              <a:rPr lang="en-US" sz="2400" dirty="0" err="1">
                <a:latin typeface="Avenir Book"/>
                <a:cs typeface="Avenir Book"/>
              </a:rPr>
              <a:t>Lotka-Volterra</a:t>
            </a:r>
            <a:r>
              <a:rPr lang="en-US" sz="2400" dirty="0">
                <a:latin typeface="Avenir Book"/>
                <a:cs typeface="Avenir Book"/>
              </a:rPr>
              <a:t>)</a:t>
            </a:r>
          </a:p>
          <a:p>
            <a:pPr marL="912813" lvl="1" indent="-455613" algn="l">
              <a:lnSpc>
                <a:spcPct val="70000"/>
              </a:lnSpc>
              <a:buFont typeface="Arial"/>
              <a:buChar char="•"/>
            </a:pPr>
            <a:r>
              <a:rPr lang="en-US" sz="2400" dirty="0">
                <a:latin typeface="Avenir Book"/>
                <a:cs typeface="Avenir Book"/>
              </a:rPr>
              <a:t>Functional responses and risk</a:t>
            </a:r>
          </a:p>
          <a:p>
            <a:pPr marL="912813" lvl="1" indent="-455613" algn="l">
              <a:lnSpc>
                <a:spcPct val="70000"/>
              </a:lnSpc>
              <a:buFont typeface="Arial"/>
              <a:buChar char="•"/>
            </a:pPr>
            <a:r>
              <a:rPr lang="en-US" sz="2400" dirty="0">
                <a:latin typeface="Avenir Book"/>
                <a:cs typeface="Avenir Book"/>
              </a:rPr>
              <a:t>Effect on phase-planes</a:t>
            </a:r>
          </a:p>
          <a:p>
            <a:pPr marL="912813" lvl="1" indent="-455613" algn="l">
              <a:lnSpc>
                <a:spcPct val="70000"/>
              </a:lnSpc>
              <a:buFont typeface="Arial"/>
              <a:buChar char="•"/>
            </a:pPr>
            <a:r>
              <a:rPr lang="en-US" sz="2400" dirty="0">
                <a:latin typeface="Avenir Book"/>
                <a:cs typeface="Avenir Book"/>
              </a:rPr>
              <a:t>Dynamics</a:t>
            </a:r>
          </a:p>
          <a:p>
            <a:pPr marL="912813" lvl="1" indent="-455613" algn="l">
              <a:lnSpc>
                <a:spcPct val="70000"/>
              </a:lnSpc>
              <a:buFont typeface="Arial"/>
              <a:buChar char="•"/>
            </a:pPr>
            <a:r>
              <a:rPr lang="en-US" sz="2400" dirty="0">
                <a:latin typeface="Avenir Book"/>
                <a:cs typeface="Avenir Book"/>
              </a:rPr>
              <a:t>Paradox of enrichment</a:t>
            </a:r>
          </a:p>
          <a:p>
            <a:pPr marL="912813" lvl="1" indent="-455613" algn="l">
              <a:lnSpc>
                <a:spcPct val="70000"/>
              </a:lnSpc>
              <a:buFont typeface="Arial"/>
              <a:buChar char="•"/>
            </a:pPr>
            <a:r>
              <a:rPr lang="en-US" sz="2400" dirty="0">
                <a:latin typeface="Avenir Book"/>
                <a:cs typeface="Avenir Book"/>
              </a:rPr>
              <a:t>Predator interference and ratio dependence</a:t>
            </a:r>
          </a:p>
        </p:txBody>
      </p:sp>
    </p:spTree>
    <p:extLst>
      <p:ext uri="{BB962C8B-B14F-4D97-AF65-F5344CB8AC3E}">
        <p14:creationId xmlns:p14="http://schemas.microsoft.com/office/powerpoint/2010/main" val="12977035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2743200"/>
            <a:ext cx="8763000" cy="1323439"/>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What are the consequences:</a:t>
            </a:r>
          </a:p>
          <a:p>
            <a:r>
              <a:rPr lang="en-US" sz="3200" dirty="0">
                <a:solidFill>
                  <a:srgbClr val="3964AA"/>
                </a:solidFill>
                <a:latin typeface="Avenir Book"/>
                <a:cs typeface="Avenir Book"/>
              </a:rPr>
              <a:t>e.g., per capita mortality (risk) of prey…</a:t>
            </a:r>
          </a:p>
        </p:txBody>
      </p:sp>
    </p:spTree>
    <p:extLst>
      <p:ext uri="{BB962C8B-B14F-4D97-AF65-F5344CB8AC3E}">
        <p14:creationId xmlns:p14="http://schemas.microsoft.com/office/powerpoint/2010/main" val="5946592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a:extLst>
              <a:ext uri="{FF2B5EF4-FFF2-40B4-BE49-F238E27FC236}">
                <a16:creationId xmlns:a16="http://schemas.microsoft.com/office/drawing/2014/main" id="{D96DF5BD-9DD9-1F46-8DCA-11F94F646DE3}"/>
              </a:ext>
            </a:extLst>
          </p:cNvPr>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Functional responses:</a:t>
            </a:r>
          </a:p>
        </p:txBody>
      </p:sp>
      <p:grpSp>
        <p:nvGrpSpPr>
          <p:cNvPr id="9" name="Group 8">
            <a:extLst>
              <a:ext uri="{FF2B5EF4-FFF2-40B4-BE49-F238E27FC236}">
                <a16:creationId xmlns:a16="http://schemas.microsoft.com/office/drawing/2014/main" id="{108E83CF-0143-9A47-9021-7FEB943507B1}"/>
              </a:ext>
            </a:extLst>
          </p:cNvPr>
          <p:cNvGrpSpPr/>
          <p:nvPr/>
        </p:nvGrpSpPr>
        <p:grpSpPr>
          <a:xfrm>
            <a:off x="152400" y="1828800"/>
            <a:ext cx="3607724" cy="3962400"/>
            <a:chOff x="1802476" y="1713457"/>
            <a:chExt cx="6701444" cy="4153943"/>
          </a:xfrm>
        </p:grpSpPr>
        <p:grpSp>
          <p:nvGrpSpPr>
            <p:cNvPr id="2" name="Group 1">
              <a:extLst>
                <a:ext uri="{FF2B5EF4-FFF2-40B4-BE49-F238E27FC236}">
                  <a16:creationId xmlns:a16="http://schemas.microsoft.com/office/drawing/2014/main" id="{146F7717-8C95-E641-B4D5-A12A7AE067FC}"/>
                </a:ext>
              </a:extLst>
            </p:cNvPr>
            <p:cNvGrpSpPr>
              <a:grpSpLocks/>
            </p:cNvGrpSpPr>
            <p:nvPr/>
          </p:nvGrpSpPr>
          <p:grpSpPr bwMode="auto">
            <a:xfrm>
              <a:off x="1802476" y="1905055"/>
              <a:ext cx="6700631" cy="3962345"/>
              <a:chOff x="1198" y="1220"/>
              <a:chExt cx="2960" cy="2517"/>
            </a:xfrm>
          </p:grpSpPr>
          <p:sp>
            <p:nvSpPr>
              <p:cNvPr id="3" name="Line 4">
                <a:extLst>
                  <a:ext uri="{FF2B5EF4-FFF2-40B4-BE49-F238E27FC236}">
                    <a16:creationId xmlns:a16="http://schemas.microsoft.com/office/drawing/2014/main" id="{F9F6DDB4-0809-5D43-81DE-7256BCF1533B}"/>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4" name="Line 5">
                <a:extLst>
                  <a:ext uri="{FF2B5EF4-FFF2-40B4-BE49-F238E27FC236}">
                    <a16:creationId xmlns:a16="http://schemas.microsoft.com/office/drawing/2014/main" id="{432DB9AF-7E9E-E040-94DE-179A15559FEE}"/>
                  </a:ext>
                </a:extLst>
              </p:cNvPr>
              <p:cNvSpPr>
                <a:spLocks noChangeShapeType="1"/>
              </p:cNvSpPr>
              <p:nvPr/>
            </p:nvSpPr>
            <p:spPr bwMode="auto">
              <a:xfrm flipV="1">
                <a:off x="1632" y="3263"/>
                <a:ext cx="2526" cy="1"/>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5" name="Text Box 6">
                <a:extLst>
                  <a:ext uri="{FF2B5EF4-FFF2-40B4-BE49-F238E27FC236}">
                    <a16:creationId xmlns:a16="http://schemas.microsoft.com/office/drawing/2014/main" id="{9E446F55-CCA9-F345-AD79-183936AB386E}"/>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6" name="Text Box 7">
                <a:extLst>
                  <a:ext uri="{FF2B5EF4-FFF2-40B4-BE49-F238E27FC236}">
                    <a16:creationId xmlns:a16="http://schemas.microsoft.com/office/drawing/2014/main" id="{9B9B61FD-6B40-5C46-A9A0-853C388558AB}"/>
                  </a:ext>
                </a:extLst>
              </p:cNvPr>
              <p:cNvSpPr txBox="1">
                <a:spLocks noChangeArrowheads="1"/>
              </p:cNvSpPr>
              <p:nvPr/>
            </p:nvSpPr>
            <p:spPr bwMode="auto">
              <a:xfrm rot="16200000">
                <a:off x="683" y="2253"/>
                <a:ext cx="1277" cy="247"/>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Feeding rate</a:t>
                </a:r>
              </a:p>
            </p:txBody>
          </p:sp>
        </p:grpSp>
        <p:cxnSp>
          <p:nvCxnSpPr>
            <p:cNvPr id="7" name="Straight Connector 6">
              <a:extLst>
                <a:ext uri="{FF2B5EF4-FFF2-40B4-BE49-F238E27FC236}">
                  <a16:creationId xmlns:a16="http://schemas.microsoft.com/office/drawing/2014/main" id="{A81501A2-E68E-5747-B40D-BC11ED39FD7F}"/>
                </a:ext>
              </a:extLst>
            </p:cNvPr>
            <p:cNvCxnSpPr>
              <a:cxnSpLocks/>
              <a:stCxn id="3" idx="1"/>
            </p:cNvCxnSpPr>
            <p:nvPr/>
          </p:nvCxnSpPr>
          <p:spPr bwMode="auto">
            <a:xfrm flipV="1">
              <a:off x="2784934" y="1713457"/>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8" name="Freeform 7">
              <a:extLst>
                <a:ext uri="{FF2B5EF4-FFF2-40B4-BE49-F238E27FC236}">
                  <a16:creationId xmlns:a16="http://schemas.microsoft.com/office/drawing/2014/main" id="{5ECF5F20-2EBD-F44B-840D-A785005F351D}"/>
                </a:ext>
              </a:extLst>
            </p:cNvPr>
            <p:cNvSpPr/>
            <p:nvPr/>
          </p:nvSpPr>
          <p:spPr>
            <a:xfrm>
              <a:off x="2788920" y="2301762"/>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13" name="Freeform 12">
              <a:extLst>
                <a:ext uri="{FF2B5EF4-FFF2-40B4-BE49-F238E27FC236}">
                  <a16:creationId xmlns:a16="http://schemas.microsoft.com/office/drawing/2014/main" id="{74376E5E-BC93-4644-9E33-20327C445889}"/>
                </a:ext>
              </a:extLst>
            </p:cNvPr>
            <p:cNvSpPr/>
            <p:nvPr/>
          </p:nvSpPr>
          <p:spPr>
            <a:xfrm>
              <a:off x="2808513" y="2307336"/>
              <a:ext cx="5573487" cy="2798064"/>
            </a:xfrm>
            <a:custGeom>
              <a:avLst/>
              <a:gdLst>
                <a:gd name="connsiteX0" fmla="*/ 0 w 5470072"/>
                <a:gd name="connsiteY0" fmla="*/ 2533077 h 2533077"/>
                <a:gd name="connsiteX1" fmla="*/ 685800 w 5470072"/>
                <a:gd name="connsiteY1" fmla="*/ 2467763 h 2533077"/>
                <a:gd name="connsiteX2" fmla="*/ 1257300 w 5470072"/>
                <a:gd name="connsiteY2" fmla="*/ 2255491 h 2533077"/>
                <a:gd name="connsiteX3" fmla="*/ 1616529 w 5470072"/>
                <a:gd name="connsiteY3" fmla="*/ 1928920 h 2533077"/>
                <a:gd name="connsiteX4" fmla="*/ 1959429 w 5470072"/>
                <a:gd name="connsiteY4" fmla="*/ 1341091 h 2533077"/>
                <a:gd name="connsiteX5" fmla="*/ 2204357 w 5470072"/>
                <a:gd name="connsiteY5" fmla="*/ 867563 h 2533077"/>
                <a:gd name="connsiteX6" fmla="*/ 2498272 w 5470072"/>
                <a:gd name="connsiteY6" fmla="*/ 557320 h 2533077"/>
                <a:gd name="connsiteX7" fmla="*/ 3004457 w 5470072"/>
                <a:gd name="connsiteY7" fmla="*/ 296063 h 2533077"/>
                <a:gd name="connsiteX8" fmla="*/ 3461657 w 5470072"/>
                <a:gd name="connsiteY8" fmla="*/ 165434 h 2533077"/>
                <a:gd name="connsiteX9" fmla="*/ 4359729 w 5470072"/>
                <a:gd name="connsiteY9" fmla="*/ 51134 h 2533077"/>
                <a:gd name="connsiteX10" fmla="*/ 5290457 w 5470072"/>
                <a:gd name="connsiteY10" fmla="*/ 2148 h 2533077"/>
                <a:gd name="connsiteX11" fmla="*/ 5470072 w 5470072"/>
                <a:gd name="connsiteY11" fmla="*/ 116448 h 2533077"/>
                <a:gd name="connsiteX0" fmla="*/ 0 w 5290457"/>
                <a:gd name="connsiteY0" fmla="*/ 2533077 h 2533077"/>
                <a:gd name="connsiteX1" fmla="*/ 685800 w 5290457"/>
                <a:gd name="connsiteY1" fmla="*/ 2467763 h 2533077"/>
                <a:gd name="connsiteX2" fmla="*/ 1257300 w 5290457"/>
                <a:gd name="connsiteY2" fmla="*/ 2255491 h 2533077"/>
                <a:gd name="connsiteX3" fmla="*/ 1616529 w 5290457"/>
                <a:gd name="connsiteY3" fmla="*/ 1928920 h 2533077"/>
                <a:gd name="connsiteX4" fmla="*/ 1959429 w 5290457"/>
                <a:gd name="connsiteY4" fmla="*/ 1341091 h 2533077"/>
                <a:gd name="connsiteX5" fmla="*/ 2204357 w 5290457"/>
                <a:gd name="connsiteY5" fmla="*/ 867563 h 2533077"/>
                <a:gd name="connsiteX6" fmla="*/ 2498272 w 5290457"/>
                <a:gd name="connsiteY6" fmla="*/ 557320 h 2533077"/>
                <a:gd name="connsiteX7" fmla="*/ 3004457 w 5290457"/>
                <a:gd name="connsiteY7" fmla="*/ 296063 h 2533077"/>
                <a:gd name="connsiteX8" fmla="*/ 3461657 w 5290457"/>
                <a:gd name="connsiteY8" fmla="*/ 165434 h 2533077"/>
                <a:gd name="connsiteX9" fmla="*/ 4359729 w 5290457"/>
                <a:gd name="connsiteY9" fmla="*/ 51134 h 2533077"/>
                <a:gd name="connsiteX10" fmla="*/ 5290457 w 5290457"/>
                <a:gd name="connsiteY10" fmla="*/ 2148 h 253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0457" h="2533077">
                  <a:moveTo>
                    <a:pt x="0" y="2533077"/>
                  </a:moveTo>
                  <a:cubicBezTo>
                    <a:pt x="238125" y="2523552"/>
                    <a:pt x="476250" y="2514027"/>
                    <a:pt x="685800" y="2467763"/>
                  </a:cubicBezTo>
                  <a:cubicBezTo>
                    <a:pt x="895350" y="2421499"/>
                    <a:pt x="1102179" y="2345298"/>
                    <a:pt x="1257300" y="2255491"/>
                  </a:cubicBezTo>
                  <a:cubicBezTo>
                    <a:pt x="1412421" y="2165684"/>
                    <a:pt x="1499508" y="2081320"/>
                    <a:pt x="1616529" y="1928920"/>
                  </a:cubicBezTo>
                  <a:cubicBezTo>
                    <a:pt x="1733550" y="1776520"/>
                    <a:pt x="1861458" y="1517984"/>
                    <a:pt x="1959429" y="1341091"/>
                  </a:cubicBezTo>
                  <a:cubicBezTo>
                    <a:pt x="2057400" y="1164198"/>
                    <a:pt x="2114550" y="998191"/>
                    <a:pt x="2204357" y="867563"/>
                  </a:cubicBezTo>
                  <a:cubicBezTo>
                    <a:pt x="2294164" y="736935"/>
                    <a:pt x="2364922" y="652570"/>
                    <a:pt x="2498272" y="557320"/>
                  </a:cubicBezTo>
                  <a:cubicBezTo>
                    <a:pt x="2631622" y="462070"/>
                    <a:pt x="2843893" y="361377"/>
                    <a:pt x="3004457" y="296063"/>
                  </a:cubicBezTo>
                  <a:cubicBezTo>
                    <a:pt x="3165021" y="230749"/>
                    <a:pt x="3235778" y="206255"/>
                    <a:pt x="3461657" y="165434"/>
                  </a:cubicBezTo>
                  <a:cubicBezTo>
                    <a:pt x="3687536" y="124612"/>
                    <a:pt x="4054929" y="78348"/>
                    <a:pt x="4359729" y="51134"/>
                  </a:cubicBezTo>
                  <a:cubicBezTo>
                    <a:pt x="4664529" y="23920"/>
                    <a:pt x="5105400" y="-8738"/>
                    <a:pt x="5290457" y="2148"/>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grpSp>
      <p:grpSp>
        <p:nvGrpSpPr>
          <p:cNvPr id="25" name="Group 24">
            <a:extLst>
              <a:ext uri="{FF2B5EF4-FFF2-40B4-BE49-F238E27FC236}">
                <a16:creationId xmlns:a16="http://schemas.microsoft.com/office/drawing/2014/main" id="{AECD5336-BEBD-AD46-B311-D4AC6C4FE6B9}"/>
              </a:ext>
            </a:extLst>
          </p:cNvPr>
          <p:cNvGrpSpPr/>
          <p:nvPr/>
        </p:nvGrpSpPr>
        <p:grpSpPr>
          <a:xfrm>
            <a:off x="3865432" y="1894436"/>
            <a:ext cx="5049365" cy="3896766"/>
            <a:chOff x="3865432" y="1894436"/>
            <a:chExt cx="5049365" cy="3896766"/>
          </a:xfrm>
        </p:grpSpPr>
        <p:grpSp>
          <p:nvGrpSpPr>
            <p:cNvPr id="14" name="Group 13">
              <a:extLst>
                <a:ext uri="{FF2B5EF4-FFF2-40B4-BE49-F238E27FC236}">
                  <a16:creationId xmlns:a16="http://schemas.microsoft.com/office/drawing/2014/main" id="{6230A052-B3C0-BE49-BE34-949AD5047FFB}"/>
                </a:ext>
              </a:extLst>
            </p:cNvPr>
            <p:cNvGrpSpPr/>
            <p:nvPr/>
          </p:nvGrpSpPr>
          <p:grpSpPr>
            <a:xfrm>
              <a:off x="3865432" y="1894436"/>
              <a:ext cx="5049365" cy="3896766"/>
              <a:chOff x="1707400" y="1782266"/>
              <a:chExt cx="6795708" cy="4085136"/>
            </a:xfrm>
          </p:grpSpPr>
          <p:grpSp>
            <p:nvGrpSpPr>
              <p:cNvPr id="15" name="Group 14">
                <a:extLst>
                  <a:ext uri="{FF2B5EF4-FFF2-40B4-BE49-F238E27FC236}">
                    <a16:creationId xmlns:a16="http://schemas.microsoft.com/office/drawing/2014/main" id="{1E9EDEAE-5254-9B41-A2F5-243C6E2D86C1}"/>
                  </a:ext>
                </a:extLst>
              </p:cNvPr>
              <p:cNvGrpSpPr>
                <a:grpSpLocks/>
              </p:cNvGrpSpPr>
              <p:nvPr/>
            </p:nvGrpSpPr>
            <p:grpSpPr bwMode="auto">
              <a:xfrm>
                <a:off x="1707400" y="1782266"/>
                <a:ext cx="6795708" cy="4085136"/>
                <a:chOff x="1156" y="1142"/>
                <a:chExt cx="3002" cy="2595"/>
              </a:xfrm>
            </p:grpSpPr>
            <p:sp>
              <p:nvSpPr>
                <p:cNvPr id="19" name="Line 4">
                  <a:extLst>
                    <a:ext uri="{FF2B5EF4-FFF2-40B4-BE49-F238E27FC236}">
                      <a16:creationId xmlns:a16="http://schemas.microsoft.com/office/drawing/2014/main" id="{6CAEF755-82A0-BA4F-A7D9-70C7207813CF}"/>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0" name="Line 5">
                  <a:extLst>
                    <a:ext uri="{FF2B5EF4-FFF2-40B4-BE49-F238E27FC236}">
                      <a16:creationId xmlns:a16="http://schemas.microsoft.com/office/drawing/2014/main" id="{9BDE9B03-8D83-4147-8FD5-C77AEBF35D5A}"/>
                    </a:ext>
                  </a:extLst>
                </p:cNvPr>
                <p:cNvSpPr>
                  <a:spLocks noChangeShapeType="1"/>
                </p:cNvSpPr>
                <p:nvPr/>
              </p:nvSpPr>
              <p:spPr bwMode="auto">
                <a:xfrm flipV="1">
                  <a:off x="1632" y="3263"/>
                  <a:ext cx="2526" cy="1"/>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21" name="Text Box 6">
                  <a:extLst>
                    <a:ext uri="{FF2B5EF4-FFF2-40B4-BE49-F238E27FC236}">
                      <a16:creationId xmlns:a16="http://schemas.microsoft.com/office/drawing/2014/main" id="{84DAE85D-8CF1-E34B-9D8B-A74707AC1674}"/>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22" name="Text Box 7">
                  <a:extLst>
                    <a:ext uri="{FF2B5EF4-FFF2-40B4-BE49-F238E27FC236}">
                      <a16:creationId xmlns:a16="http://schemas.microsoft.com/office/drawing/2014/main" id="{A4079941-7A78-1B4F-B778-6C3CD4608D02}"/>
                    </a:ext>
                  </a:extLst>
                </p:cNvPr>
                <p:cNvSpPr txBox="1">
                  <a:spLocks noChangeArrowheads="1"/>
                </p:cNvSpPr>
                <p:nvPr/>
              </p:nvSpPr>
              <p:spPr bwMode="auto">
                <a:xfrm rot="16200000">
                  <a:off x="88" y="2210"/>
                  <a:ext cx="2467" cy="332"/>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Per capita mortality rate</a:t>
                  </a:r>
                </a:p>
              </p:txBody>
            </p:sp>
          </p:grpSp>
          <p:cxnSp>
            <p:nvCxnSpPr>
              <p:cNvPr id="16" name="Straight Connector 15">
                <a:extLst>
                  <a:ext uri="{FF2B5EF4-FFF2-40B4-BE49-F238E27FC236}">
                    <a16:creationId xmlns:a16="http://schemas.microsoft.com/office/drawing/2014/main" id="{77CBB44A-0DA3-A547-A62A-32F52C104A9C}"/>
                  </a:ext>
                </a:extLst>
              </p:cNvPr>
              <p:cNvCxnSpPr>
                <a:cxnSpLocks/>
              </p:cNvCxnSpPr>
              <p:nvPr/>
            </p:nvCxnSpPr>
            <p:spPr bwMode="auto">
              <a:xfrm flipV="1">
                <a:off x="2804528" y="2112875"/>
                <a:ext cx="5698580" cy="1"/>
              </a:xfrm>
              <a:prstGeom prst="line">
                <a:avLst/>
              </a:prstGeom>
              <a:noFill/>
              <a:ln w="38100" cap="flat" cmpd="sng" algn="ctr">
                <a:solidFill>
                  <a:srgbClr val="B6749D"/>
                </a:solidFill>
                <a:prstDash val="solid"/>
                <a:round/>
                <a:headEnd type="none" w="med" len="med"/>
                <a:tailEnd type="none" w="med" len="med"/>
              </a:ln>
              <a:effectLst/>
            </p:spPr>
          </p:cxnSp>
          <p:sp>
            <p:nvSpPr>
              <p:cNvPr id="17" name="Freeform 16">
                <a:extLst>
                  <a:ext uri="{FF2B5EF4-FFF2-40B4-BE49-F238E27FC236}">
                    <a16:creationId xmlns:a16="http://schemas.microsoft.com/office/drawing/2014/main" id="{7EB7047A-2C40-9448-9A90-254D5FF3EA2A}"/>
                  </a:ext>
                </a:extLst>
              </p:cNvPr>
              <p:cNvSpPr/>
              <p:nvPr/>
            </p:nvSpPr>
            <p:spPr>
              <a:xfrm>
                <a:off x="2832872" y="2142648"/>
                <a:ext cx="5605120" cy="2898379"/>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 name="connsiteX0" fmla="*/ 0 w 5671048"/>
                  <a:gd name="connsiteY0" fmla="*/ 202003 h 1187327"/>
                  <a:gd name="connsiteX1" fmla="*/ 1815328 w 5671048"/>
                  <a:gd name="connsiteY1" fmla="*/ 1184078 h 1187327"/>
                  <a:gd name="connsiteX2" fmla="*/ 3583168 w 5671048"/>
                  <a:gd name="connsiteY2" fmla="*/ 513518 h 1187327"/>
                  <a:gd name="connsiteX3" fmla="*/ 5671048 w 5671048"/>
                  <a:gd name="connsiteY3" fmla="*/ 361118 h 1187327"/>
                  <a:gd name="connsiteX0" fmla="*/ 0 w 5671048"/>
                  <a:gd name="connsiteY0" fmla="*/ 0 h 985325"/>
                  <a:gd name="connsiteX1" fmla="*/ 1815328 w 5671048"/>
                  <a:gd name="connsiteY1" fmla="*/ 982075 h 985325"/>
                  <a:gd name="connsiteX2" fmla="*/ 3583168 w 5671048"/>
                  <a:gd name="connsiteY2" fmla="*/ 311515 h 985325"/>
                  <a:gd name="connsiteX3" fmla="*/ 5671048 w 5671048"/>
                  <a:gd name="connsiteY3" fmla="*/ 159115 h 985325"/>
                  <a:gd name="connsiteX0" fmla="*/ 0 w 5671048"/>
                  <a:gd name="connsiteY0" fmla="*/ 0 h 1805280"/>
                  <a:gd name="connsiteX1" fmla="*/ 1749402 w 5671048"/>
                  <a:gd name="connsiteY1" fmla="*/ 1803733 h 1805280"/>
                  <a:gd name="connsiteX2" fmla="*/ 3583168 w 5671048"/>
                  <a:gd name="connsiteY2" fmla="*/ 311515 h 1805280"/>
                  <a:gd name="connsiteX3" fmla="*/ 5671048 w 5671048"/>
                  <a:gd name="connsiteY3" fmla="*/ 159115 h 1805280"/>
                  <a:gd name="connsiteX0" fmla="*/ 0 w 5671048"/>
                  <a:gd name="connsiteY0" fmla="*/ 0 h 2687330"/>
                  <a:gd name="connsiteX1" fmla="*/ 1749402 w 5671048"/>
                  <a:gd name="connsiteY1" fmla="*/ 1803733 h 2687330"/>
                  <a:gd name="connsiteX2" fmla="*/ 3517241 w 5671048"/>
                  <a:gd name="connsiteY2" fmla="*/ 2622432 h 2687330"/>
                  <a:gd name="connsiteX3" fmla="*/ 5671048 w 5671048"/>
                  <a:gd name="connsiteY3" fmla="*/ 159115 h 2687330"/>
                  <a:gd name="connsiteX0" fmla="*/ 0 w 5605120"/>
                  <a:gd name="connsiteY0" fmla="*/ 0 h 2898379"/>
                  <a:gd name="connsiteX1" fmla="*/ 1749402 w 5605120"/>
                  <a:gd name="connsiteY1" fmla="*/ 1803733 h 2898379"/>
                  <a:gd name="connsiteX2" fmla="*/ 3517241 w 5605120"/>
                  <a:gd name="connsiteY2" fmla="*/ 2622432 h 2898379"/>
                  <a:gd name="connsiteX3" fmla="*/ 5605120 w 5605120"/>
                  <a:gd name="connsiteY3" fmla="*/ 2897977 h 2898379"/>
                </a:gdLst>
                <a:ahLst/>
                <a:cxnLst>
                  <a:cxn ang="0">
                    <a:pos x="connsiteX0" y="connsiteY0"/>
                  </a:cxn>
                  <a:cxn ang="0">
                    <a:pos x="connsiteX1" y="connsiteY1"/>
                  </a:cxn>
                  <a:cxn ang="0">
                    <a:pos x="connsiteX2" y="connsiteY2"/>
                  </a:cxn>
                  <a:cxn ang="0">
                    <a:pos x="connsiteX3" y="connsiteY3"/>
                  </a:cxn>
                </a:cxnLst>
                <a:rect l="l" t="t" r="r" b="b"/>
                <a:pathLst>
                  <a:path w="5605120" h="2898379">
                    <a:moveTo>
                      <a:pt x="0" y="0"/>
                    </a:moveTo>
                    <a:cubicBezTo>
                      <a:pt x="539478" y="1004291"/>
                      <a:pt x="1163195" y="1366661"/>
                      <a:pt x="1749402" y="1803733"/>
                    </a:cubicBezTo>
                    <a:cubicBezTo>
                      <a:pt x="2335609" y="2240805"/>
                      <a:pt x="2874621" y="2440058"/>
                      <a:pt x="3517241" y="2622432"/>
                    </a:cubicBezTo>
                    <a:cubicBezTo>
                      <a:pt x="4159861" y="2804806"/>
                      <a:pt x="4882490" y="2905597"/>
                      <a:pt x="5605120" y="2897977"/>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grpSp>
        <p:sp>
          <p:nvSpPr>
            <p:cNvPr id="24" name="TextBox 23">
              <a:extLst>
                <a:ext uri="{FF2B5EF4-FFF2-40B4-BE49-F238E27FC236}">
                  <a16:creationId xmlns:a16="http://schemas.microsoft.com/office/drawing/2014/main" id="{65A10013-3DDE-8943-AA89-974F92DA0A46}"/>
                </a:ext>
              </a:extLst>
            </p:cNvPr>
            <p:cNvSpPr txBox="1"/>
            <p:nvPr/>
          </p:nvSpPr>
          <p:spPr>
            <a:xfrm>
              <a:off x="4320117" y="1939161"/>
              <a:ext cx="356188"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a</a:t>
              </a:r>
            </a:p>
          </p:txBody>
        </p:sp>
      </p:grpSp>
      <p:sp>
        <p:nvSpPr>
          <p:cNvPr id="26" name="Freeform 25">
            <a:extLst>
              <a:ext uri="{FF2B5EF4-FFF2-40B4-BE49-F238E27FC236}">
                <a16:creationId xmlns:a16="http://schemas.microsoft.com/office/drawing/2014/main" id="{2EC0D88E-9E48-0F4D-B997-CBA83F728185}"/>
              </a:ext>
            </a:extLst>
          </p:cNvPr>
          <p:cNvSpPr/>
          <p:nvPr/>
        </p:nvSpPr>
        <p:spPr>
          <a:xfrm>
            <a:off x="4686300" y="4005369"/>
            <a:ext cx="4196443" cy="1040159"/>
          </a:xfrm>
          <a:custGeom>
            <a:avLst/>
            <a:gdLst>
              <a:gd name="connsiteX0" fmla="*/ 0 w 4196443"/>
              <a:gd name="connsiteY0" fmla="*/ 763831 h 1090403"/>
              <a:gd name="connsiteX1" fmla="*/ 310243 w 4196443"/>
              <a:gd name="connsiteY1" fmla="*/ 290303 h 1090403"/>
              <a:gd name="connsiteX2" fmla="*/ 620486 w 4196443"/>
              <a:gd name="connsiteY2" fmla="*/ 45374 h 1090403"/>
              <a:gd name="connsiteX3" fmla="*/ 816429 w 4196443"/>
              <a:gd name="connsiteY3" fmla="*/ 12717 h 1090403"/>
              <a:gd name="connsiteX4" fmla="*/ 1077686 w 4196443"/>
              <a:gd name="connsiteY4" fmla="*/ 192331 h 1090403"/>
              <a:gd name="connsiteX5" fmla="*/ 1828800 w 4196443"/>
              <a:gd name="connsiteY5" fmla="*/ 600545 h 1090403"/>
              <a:gd name="connsiteX6" fmla="*/ 2645229 w 4196443"/>
              <a:gd name="connsiteY6" fmla="*/ 861803 h 1090403"/>
              <a:gd name="connsiteX7" fmla="*/ 3380014 w 4196443"/>
              <a:gd name="connsiteY7" fmla="*/ 1025088 h 1090403"/>
              <a:gd name="connsiteX8" fmla="*/ 4196443 w 4196443"/>
              <a:gd name="connsiteY8" fmla="*/ 1090403 h 1090403"/>
              <a:gd name="connsiteX0" fmla="*/ 0 w 4196443"/>
              <a:gd name="connsiteY0" fmla="*/ 731783 h 1058355"/>
              <a:gd name="connsiteX1" fmla="*/ 310243 w 4196443"/>
              <a:gd name="connsiteY1" fmla="*/ 258255 h 1058355"/>
              <a:gd name="connsiteX2" fmla="*/ 620486 w 4196443"/>
              <a:gd name="connsiteY2" fmla="*/ 13326 h 1058355"/>
              <a:gd name="connsiteX3" fmla="*/ 832757 w 4196443"/>
              <a:gd name="connsiteY3" fmla="*/ 45983 h 1058355"/>
              <a:gd name="connsiteX4" fmla="*/ 1077686 w 4196443"/>
              <a:gd name="connsiteY4" fmla="*/ 160283 h 1058355"/>
              <a:gd name="connsiteX5" fmla="*/ 1828800 w 4196443"/>
              <a:gd name="connsiteY5" fmla="*/ 568497 h 1058355"/>
              <a:gd name="connsiteX6" fmla="*/ 2645229 w 4196443"/>
              <a:gd name="connsiteY6" fmla="*/ 829755 h 1058355"/>
              <a:gd name="connsiteX7" fmla="*/ 3380014 w 4196443"/>
              <a:gd name="connsiteY7" fmla="*/ 993040 h 1058355"/>
              <a:gd name="connsiteX8" fmla="*/ 4196443 w 4196443"/>
              <a:gd name="connsiteY8" fmla="*/ 1058355 h 1058355"/>
              <a:gd name="connsiteX0" fmla="*/ 0 w 4196443"/>
              <a:gd name="connsiteY0" fmla="*/ 733694 h 1060266"/>
              <a:gd name="connsiteX1" fmla="*/ 310243 w 4196443"/>
              <a:gd name="connsiteY1" fmla="*/ 260166 h 1060266"/>
              <a:gd name="connsiteX2" fmla="*/ 620486 w 4196443"/>
              <a:gd name="connsiteY2" fmla="*/ 15237 h 1060266"/>
              <a:gd name="connsiteX3" fmla="*/ 832757 w 4196443"/>
              <a:gd name="connsiteY3" fmla="*/ 47894 h 1060266"/>
              <a:gd name="connsiteX4" fmla="*/ 1338943 w 4196443"/>
              <a:gd name="connsiteY4" fmla="*/ 227508 h 1060266"/>
              <a:gd name="connsiteX5" fmla="*/ 1828800 w 4196443"/>
              <a:gd name="connsiteY5" fmla="*/ 570408 h 1060266"/>
              <a:gd name="connsiteX6" fmla="*/ 2645229 w 4196443"/>
              <a:gd name="connsiteY6" fmla="*/ 831666 h 1060266"/>
              <a:gd name="connsiteX7" fmla="*/ 3380014 w 4196443"/>
              <a:gd name="connsiteY7" fmla="*/ 994951 h 1060266"/>
              <a:gd name="connsiteX8" fmla="*/ 4196443 w 4196443"/>
              <a:gd name="connsiteY8" fmla="*/ 1060266 h 1060266"/>
              <a:gd name="connsiteX0" fmla="*/ 0 w 4196443"/>
              <a:gd name="connsiteY0" fmla="*/ 733694 h 1060266"/>
              <a:gd name="connsiteX1" fmla="*/ 310243 w 4196443"/>
              <a:gd name="connsiteY1" fmla="*/ 260166 h 1060266"/>
              <a:gd name="connsiteX2" fmla="*/ 620486 w 4196443"/>
              <a:gd name="connsiteY2" fmla="*/ 15237 h 1060266"/>
              <a:gd name="connsiteX3" fmla="*/ 832757 w 4196443"/>
              <a:gd name="connsiteY3" fmla="*/ 47894 h 1060266"/>
              <a:gd name="connsiteX4" fmla="*/ 1338943 w 4196443"/>
              <a:gd name="connsiteY4" fmla="*/ 227508 h 1060266"/>
              <a:gd name="connsiteX5" fmla="*/ 1926771 w 4196443"/>
              <a:gd name="connsiteY5" fmla="*/ 554079 h 1060266"/>
              <a:gd name="connsiteX6" fmla="*/ 2645229 w 4196443"/>
              <a:gd name="connsiteY6" fmla="*/ 831666 h 1060266"/>
              <a:gd name="connsiteX7" fmla="*/ 3380014 w 4196443"/>
              <a:gd name="connsiteY7" fmla="*/ 994951 h 1060266"/>
              <a:gd name="connsiteX8" fmla="*/ 4196443 w 4196443"/>
              <a:gd name="connsiteY8" fmla="*/ 1060266 h 1060266"/>
              <a:gd name="connsiteX0" fmla="*/ 0 w 4196443"/>
              <a:gd name="connsiteY0" fmla="*/ 768665 h 1095237"/>
              <a:gd name="connsiteX1" fmla="*/ 310243 w 4196443"/>
              <a:gd name="connsiteY1" fmla="*/ 295137 h 1095237"/>
              <a:gd name="connsiteX2" fmla="*/ 620486 w 4196443"/>
              <a:gd name="connsiteY2" fmla="*/ 50208 h 1095237"/>
              <a:gd name="connsiteX3" fmla="*/ 996043 w 4196443"/>
              <a:gd name="connsiteY3" fmla="*/ 17551 h 1095237"/>
              <a:gd name="connsiteX4" fmla="*/ 1338943 w 4196443"/>
              <a:gd name="connsiteY4" fmla="*/ 262479 h 1095237"/>
              <a:gd name="connsiteX5" fmla="*/ 1926771 w 4196443"/>
              <a:gd name="connsiteY5" fmla="*/ 589050 h 1095237"/>
              <a:gd name="connsiteX6" fmla="*/ 2645229 w 4196443"/>
              <a:gd name="connsiteY6" fmla="*/ 866637 h 1095237"/>
              <a:gd name="connsiteX7" fmla="*/ 3380014 w 4196443"/>
              <a:gd name="connsiteY7" fmla="*/ 1029922 h 1095237"/>
              <a:gd name="connsiteX8" fmla="*/ 4196443 w 4196443"/>
              <a:gd name="connsiteY8" fmla="*/ 1095237 h 1095237"/>
              <a:gd name="connsiteX0" fmla="*/ 0 w 4196443"/>
              <a:gd name="connsiteY0" fmla="*/ 760291 h 1086863"/>
              <a:gd name="connsiteX1" fmla="*/ 310243 w 4196443"/>
              <a:gd name="connsiteY1" fmla="*/ 286763 h 1086863"/>
              <a:gd name="connsiteX2" fmla="*/ 669472 w 4196443"/>
              <a:gd name="connsiteY2" fmla="*/ 74491 h 1086863"/>
              <a:gd name="connsiteX3" fmla="*/ 996043 w 4196443"/>
              <a:gd name="connsiteY3" fmla="*/ 9177 h 1086863"/>
              <a:gd name="connsiteX4" fmla="*/ 1338943 w 4196443"/>
              <a:gd name="connsiteY4" fmla="*/ 254105 h 1086863"/>
              <a:gd name="connsiteX5" fmla="*/ 1926771 w 4196443"/>
              <a:gd name="connsiteY5" fmla="*/ 580676 h 1086863"/>
              <a:gd name="connsiteX6" fmla="*/ 2645229 w 4196443"/>
              <a:gd name="connsiteY6" fmla="*/ 858263 h 1086863"/>
              <a:gd name="connsiteX7" fmla="*/ 3380014 w 4196443"/>
              <a:gd name="connsiteY7" fmla="*/ 1021548 h 1086863"/>
              <a:gd name="connsiteX8" fmla="*/ 4196443 w 4196443"/>
              <a:gd name="connsiteY8" fmla="*/ 1086863 h 1086863"/>
              <a:gd name="connsiteX0" fmla="*/ 0 w 4196443"/>
              <a:gd name="connsiteY0" fmla="*/ 761238 h 1087810"/>
              <a:gd name="connsiteX1" fmla="*/ 359228 w 4196443"/>
              <a:gd name="connsiteY1" fmla="*/ 336696 h 1087810"/>
              <a:gd name="connsiteX2" fmla="*/ 669472 w 4196443"/>
              <a:gd name="connsiteY2" fmla="*/ 75438 h 1087810"/>
              <a:gd name="connsiteX3" fmla="*/ 996043 w 4196443"/>
              <a:gd name="connsiteY3" fmla="*/ 10124 h 1087810"/>
              <a:gd name="connsiteX4" fmla="*/ 1338943 w 4196443"/>
              <a:gd name="connsiteY4" fmla="*/ 255052 h 1087810"/>
              <a:gd name="connsiteX5" fmla="*/ 1926771 w 4196443"/>
              <a:gd name="connsiteY5" fmla="*/ 581623 h 1087810"/>
              <a:gd name="connsiteX6" fmla="*/ 2645229 w 4196443"/>
              <a:gd name="connsiteY6" fmla="*/ 859210 h 1087810"/>
              <a:gd name="connsiteX7" fmla="*/ 3380014 w 4196443"/>
              <a:gd name="connsiteY7" fmla="*/ 1022495 h 1087810"/>
              <a:gd name="connsiteX8" fmla="*/ 4196443 w 4196443"/>
              <a:gd name="connsiteY8" fmla="*/ 1087810 h 1087810"/>
              <a:gd name="connsiteX0" fmla="*/ 0 w 4196443"/>
              <a:gd name="connsiteY0" fmla="*/ 713587 h 1040159"/>
              <a:gd name="connsiteX1" fmla="*/ 359228 w 4196443"/>
              <a:gd name="connsiteY1" fmla="*/ 289045 h 1040159"/>
              <a:gd name="connsiteX2" fmla="*/ 669472 w 4196443"/>
              <a:gd name="connsiteY2" fmla="*/ 27787 h 1040159"/>
              <a:gd name="connsiteX3" fmla="*/ 996043 w 4196443"/>
              <a:gd name="connsiteY3" fmla="*/ 27787 h 1040159"/>
              <a:gd name="connsiteX4" fmla="*/ 1338943 w 4196443"/>
              <a:gd name="connsiteY4" fmla="*/ 207401 h 1040159"/>
              <a:gd name="connsiteX5" fmla="*/ 1926771 w 4196443"/>
              <a:gd name="connsiteY5" fmla="*/ 533972 h 1040159"/>
              <a:gd name="connsiteX6" fmla="*/ 2645229 w 4196443"/>
              <a:gd name="connsiteY6" fmla="*/ 811559 h 1040159"/>
              <a:gd name="connsiteX7" fmla="*/ 3380014 w 4196443"/>
              <a:gd name="connsiteY7" fmla="*/ 974844 h 1040159"/>
              <a:gd name="connsiteX8" fmla="*/ 4196443 w 4196443"/>
              <a:gd name="connsiteY8" fmla="*/ 1040159 h 104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6443" h="1040159">
                <a:moveTo>
                  <a:pt x="0" y="713587"/>
                </a:moveTo>
                <a:cubicBezTo>
                  <a:pt x="103414" y="536694"/>
                  <a:pt x="247649" y="403345"/>
                  <a:pt x="359228" y="289045"/>
                </a:cubicBezTo>
                <a:cubicBezTo>
                  <a:pt x="470807" y="174745"/>
                  <a:pt x="563336" y="71330"/>
                  <a:pt x="669472" y="27787"/>
                </a:cubicBezTo>
                <a:cubicBezTo>
                  <a:pt x="775608" y="-15756"/>
                  <a:pt x="884465" y="-2149"/>
                  <a:pt x="996043" y="27787"/>
                </a:cubicBezTo>
                <a:cubicBezTo>
                  <a:pt x="1107621" y="57723"/>
                  <a:pt x="1183822" y="123037"/>
                  <a:pt x="1338943" y="207401"/>
                </a:cubicBezTo>
                <a:cubicBezTo>
                  <a:pt x="1494064" y="291765"/>
                  <a:pt x="1709057" y="433279"/>
                  <a:pt x="1926771" y="533972"/>
                </a:cubicBezTo>
                <a:cubicBezTo>
                  <a:pt x="2144485" y="634665"/>
                  <a:pt x="2403022" y="738080"/>
                  <a:pt x="2645229" y="811559"/>
                </a:cubicBezTo>
                <a:cubicBezTo>
                  <a:pt x="2887436" y="885038"/>
                  <a:pt x="3121478" y="936744"/>
                  <a:pt x="3380014" y="974844"/>
                </a:cubicBezTo>
                <a:cubicBezTo>
                  <a:pt x="3638550" y="1012944"/>
                  <a:pt x="3917496" y="1026551"/>
                  <a:pt x="4196443" y="1040159"/>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3149057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 Box 3">
            <a:extLst>
              <a:ext uri="{FF2B5EF4-FFF2-40B4-BE49-F238E27FC236}">
                <a16:creationId xmlns:a16="http://schemas.microsoft.com/office/drawing/2014/main" id="{D96DF5BD-9DD9-1F46-8DCA-11F94F646DE3}"/>
              </a:ext>
            </a:extLst>
          </p:cNvPr>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Functional responses:</a:t>
            </a:r>
          </a:p>
        </p:txBody>
      </p:sp>
      <p:grpSp>
        <p:nvGrpSpPr>
          <p:cNvPr id="9" name="Group 8">
            <a:extLst>
              <a:ext uri="{FF2B5EF4-FFF2-40B4-BE49-F238E27FC236}">
                <a16:creationId xmlns:a16="http://schemas.microsoft.com/office/drawing/2014/main" id="{108E83CF-0143-9A47-9021-7FEB943507B1}"/>
              </a:ext>
            </a:extLst>
          </p:cNvPr>
          <p:cNvGrpSpPr/>
          <p:nvPr/>
        </p:nvGrpSpPr>
        <p:grpSpPr>
          <a:xfrm>
            <a:off x="152400" y="1828800"/>
            <a:ext cx="3607724" cy="3962400"/>
            <a:chOff x="1802476" y="1713457"/>
            <a:chExt cx="6701444" cy="4153943"/>
          </a:xfrm>
        </p:grpSpPr>
        <p:grpSp>
          <p:nvGrpSpPr>
            <p:cNvPr id="2" name="Group 1">
              <a:extLst>
                <a:ext uri="{FF2B5EF4-FFF2-40B4-BE49-F238E27FC236}">
                  <a16:creationId xmlns:a16="http://schemas.microsoft.com/office/drawing/2014/main" id="{146F7717-8C95-E641-B4D5-A12A7AE067FC}"/>
                </a:ext>
              </a:extLst>
            </p:cNvPr>
            <p:cNvGrpSpPr>
              <a:grpSpLocks/>
            </p:cNvGrpSpPr>
            <p:nvPr/>
          </p:nvGrpSpPr>
          <p:grpSpPr bwMode="auto">
            <a:xfrm>
              <a:off x="1802476" y="1905055"/>
              <a:ext cx="6700631" cy="3962345"/>
              <a:chOff x="1198" y="1220"/>
              <a:chExt cx="2960" cy="2517"/>
            </a:xfrm>
          </p:grpSpPr>
          <p:sp>
            <p:nvSpPr>
              <p:cNvPr id="3" name="Line 4">
                <a:extLst>
                  <a:ext uri="{FF2B5EF4-FFF2-40B4-BE49-F238E27FC236}">
                    <a16:creationId xmlns:a16="http://schemas.microsoft.com/office/drawing/2014/main" id="{F9F6DDB4-0809-5D43-81DE-7256BCF1533B}"/>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4" name="Line 5">
                <a:extLst>
                  <a:ext uri="{FF2B5EF4-FFF2-40B4-BE49-F238E27FC236}">
                    <a16:creationId xmlns:a16="http://schemas.microsoft.com/office/drawing/2014/main" id="{432DB9AF-7E9E-E040-94DE-179A15559FEE}"/>
                  </a:ext>
                </a:extLst>
              </p:cNvPr>
              <p:cNvSpPr>
                <a:spLocks noChangeShapeType="1"/>
              </p:cNvSpPr>
              <p:nvPr/>
            </p:nvSpPr>
            <p:spPr bwMode="auto">
              <a:xfrm flipV="1">
                <a:off x="1632" y="3263"/>
                <a:ext cx="2526" cy="1"/>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5" name="Text Box 6">
                <a:extLst>
                  <a:ext uri="{FF2B5EF4-FFF2-40B4-BE49-F238E27FC236}">
                    <a16:creationId xmlns:a16="http://schemas.microsoft.com/office/drawing/2014/main" id="{9E446F55-CCA9-F345-AD79-183936AB386E}"/>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6" name="Text Box 7">
                <a:extLst>
                  <a:ext uri="{FF2B5EF4-FFF2-40B4-BE49-F238E27FC236}">
                    <a16:creationId xmlns:a16="http://schemas.microsoft.com/office/drawing/2014/main" id="{9B9B61FD-6B40-5C46-A9A0-853C388558AB}"/>
                  </a:ext>
                </a:extLst>
              </p:cNvPr>
              <p:cNvSpPr txBox="1">
                <a:spLocks noChangeArrowheads="1"/>
              </p:cNvSpPr>
              <p:nvPr/>
            </p:nvSpPr>
            <p:spPr bwMode="auto">
              <a:xfrm rot="16200000">
                <a:off x="683" y="2253"/>
                <a:ext cx="1277" cy="247"/>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Feeding rate</a:t>
                </a:r>
              </a:p>
            </p:txBody>
          </p:sp>
        </p:grpSp>
        <p:cxnSp>
          <p:nvCxnSpPr>
            <p:cNvPr id="7" name="Straight Connector 6">
              <a:extLst>
                <a:ext uri="{FF2B5EF4-FFF2-40B4-BE49-F238E27FC236}">
                  <a16:creationId xmlns:a16="http://schemas.microsoft.com/office/drawing/2014/main" id="{A81501A2-E68E-5747-B40D-BC11ED39FD7F}"/>
                </a:ext>
              </a:extLst>
            </p:cNvPr>
            <p:cNvCxnSpPr>
              <a:cxnSpLocks/>
              <a:stCxn id="3" idx="1"/>
            </p:cNvCxnSpPr>
            <p:nvPr/>
          </p:nvCxnSpPr>
          <p:spPr bwMode="auto">
            <a:xfrm flipV="1">
              <a:off x="2784934" y="1713457"/>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8" name="Freeform 7">
              <a:extLst>
                <a:ext uri="{FF2B5EF4-FFF2-40B4-BE49-F238E27FC236}">
                  <a16:creationId xmlns:a16="http://schemas.microsoft.com/office/drawing/2014/main" id="{5ECF5F20-2EBD-F44B-840D-A785005F351D}"/>
                </a:ext>
              </a:extLst>
            </p:cNvPr>
            <p:cNvSpPr/>
            <p:nvPr/>
          </p:nvSpPr>
          <p:spPr>
            <a:xfrm>
              <a:off x="2788920" y="2301762"/>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13" name="Freeform 12">
              <a:extLst>
                <a:ext uri="{FF2B5EF4-FFF2-40B4-BE49-F238E27FC236}">
                  <a16:creationId xmlns:a16="http://schemas.microsoft.com/office/drawing/2014/main" id="{74376E5E-BC93-4644-9E33-20327C445889}"/>
                </a:ext>
              </a:extLst>
            </p:cNvPr>
            <p:cNvSpPr/>
            <p:nvPr/>
          </p:nvSpPr>
          <p:spPr>
            <a:xfrm>
              <a:off x="2808513" y="2307336"/>
              <a:ext cx="5573487" cy="2798064"/>
            </a:xfrm>
            <a:custGeom>
              <a:avLst/>
              <a:gdLst>
                <a:gd name="connsiteX0" fmla="*/ 0 w 5470072"/>
                <a:gd name="connsiteY0" fmla="*/ 2533077 h 2533077"/>
                <a:gd name="connsiteX1" fmla="*/ 685800 w 5470072"/>
                <a:gd name="connsiteY1" fmla="*/ 2467763 h 2533077"/>
                <a:gd name="connsiteX2" fmla="*/ 1257300 w 5470072"/>
                <a:gd name="connsiteY2" fmla="*/ 2255491 h 2533077"/>
                <a:gd name="connsiteX3" fmla="*/ 1616529 w 5470072"/>
                <a:gd name="connsiteY3" fmla="*/ 1928920 h 2533077"/>
                <a:gd name="connsiteX4" fmla="*/ 1959429 w 5470072"/>
                <a:gd name="connsiteY4" fmla="*/ 1341091 h 2533077"/>
                <a:gd name="connsiteX5" fmla="*/ 2204357 w 5470072"/>
                <a:gd name="connsiteY5" fmla="*/ 867563 h 2533077"/>
                <a:gd name="connsiteX6" fmla="*/ 2498272 w 5470072"/>
                <a:gd name="connsiteY6" fmla="*/ 557320 h 2533077"/>
                <a:gd name="connsiteX7" fmla="*/ 3004457 w 5470072"/>
                <a:gd name="connsiteY7" fmla="*/ 296063 h 2533077"/>
                <a:gd name="connsiteX8" fmla="*/ 3461657 w 5470072"/>
                <a:gd name="connsiteY8" fmla="*/ 165434 h 2533077"/>
                <a:gd name="connsiteX9" fmla="*/ 4359729 w 5470072"/>
                <a:gd name="connsiteY9" fmla="*/ 51134 h 2533077"/>
                <a:gd name="connsiteX10" fmla="*/ 5290457 w 5470072"/>
                <a:gd name="connsiteY10" fmla="*/ 2148 h 2533077"/>
                <a:gd name="connsiteX11" fmla="*/ 5470072 w 5470072"/>
                <a:gd name="connsiteY11" fmla="*/ 116448 h 2533077"/>
                <a:gd name="connsiteX0" fmla="*/ 0 w 5290457"/>
                <a:gd name="connsiteY0" fmla="*/ 2533077 h 2533077"/>
                <a:gd name="connsiteX1" fmla="*/ 685800 w 5290457"/>
                <a:gd name="connsiteY1" fmla="*/ 2467763 h 2533077"/>
                <a:gd name="connsiteX2" fmla="*/ 1257300 w 5290457"/>
                <a:gd name="connsiteY2" fmla="*/ 2255491 h 2533077"/>
                <a:gd name="connsiteX3" fmla="*/ 1616529 w 5290457"/>
                <a:gd name="connsiteY3" fmla="*/ 1928920 h 2533077"/>
                <a:gd name="connsiteX4" fmla="*/ 1959429 w 5290457"/>
                <a:gd name="connsiteY4" fmla="*/ 1341091 h 2533077"/>
                <a:gd name="connsiteX5" fmla="*/ 2204357 w 5290457"/>
                <a:gd name="connsiteY5" fmla="*/ 867563 h 2533077"/>
                <a:gd name="connsiteX6" fmla="*/ 2498272 w 5290457"/>
                <a:gd name="connsiteY6" fmla="*/ 557320 h 2533077"/>
                <a:gd name="connsiteX7" fmla="*/ 3004457 w 5290457"/>
                <a:gd name="connsiteY7" fmla="*/ 296063 h 2533077"/>
                <a:gd name="connsiteX8" fmla="*/ 3461657 w 5290457"/>
                <a:gd name="connsiteY8" fmla="*/ 165434 h 2533077"/>
                <a:gd name="connsiteX9" fmla="*/ 4359729 w 5290457"/>
                <a:gd name="connsiteY9" fmla="*/ 51134 h 2533077"/>
                <a:gd name="connsiteX10" fmla="*/ 5290457 w 5290457"/>
                <a:gd name="connsiteY10" fmla="*/ 2148 h 253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0457" h="2533077">
                  <a:moveTo>
                    <a:pt x="0" y="2533077"/>
                  </a:moveTo>
                  <a:cubicBezTo>
                    <a:pt x="238125" y="2523552"/>
                    <a:pt x="476250" y="2514027"/>
                    <a:pt x="685800" y="2467763"/>
                  </a:cubicBezTo>
                  <a:cubicBezTo>
                    <a:pt x="895350" y="2421499"/>
                    <a:pt x="1102179" y="2345298"/>
                    <a:pt x="1257300" y="2255491"/>
                  </a:cubicBezTo>
                  <a:cubicBezTo>
                    <a:pt x="1412421" y="2165684"/>
                    <a:pt x="1499508" y="2081320"/>
                    <a:pt x="1616529" y="1928920"/>
                  </a:cubicBezTo>
                  <a:cubicBezTo>
                    <a:pt x="1733550" y="1776520"/>
                    <a:pt x="1861458" y="1517984"/>
                    <a:pt x="1959429" y="1341091"/>
                  </a:cubicBezTo>
                  <a:cubicBezTo>
                    <a:pt x="2057400" y="1164198"/>
                    <a:pt x="2114550" y="998191"/>
                    <a:pt x="2204357" y="867563"/>
                  </a:cubicBezTo>
                  <a:cubicBezTo>
                    <a:pt x="2294164" y="736935"/>
                    <a:pt x="2364922" y="652570"/>
                    <a:pt x="2498272" y="557320"/>
                  </a:cubicBezTo>
                  <a:cubicBezTo>
                    <a:pt x="2631622" y="462070"/>
                    <a:pt x="2843893" y="361377"/>
                    <a:pt x="3004457" y="296063"/>
                  </a:cubicBezTo>
                  <a:cubicBezTo>
                    <a:pt x="3165021" y="230749"/>
                    <a:pt x="3235778" y="206255"/>
                    <a:pt x="3461657" y="165434"/>
                  </a:cubicBezTo>
                  <a:cubicBezTo>
                    <a:pt x="3687536" y="124612"/>
                    <a:pt x="4054929" y="78348"/>
                    <a:pt x="4359729" y="51134"/>
                  </a:cubicBezTo>
                  <a:cubicBezTo>
                    <a:pt x="4664529" y="23920"/>
                    <a:pt x="5105400" y="-8738"/>
                    <a:pt x="5290457" y="2148"/>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grpSp>
      <p:grpSp>
        <p:nvGrpSpPr>
          <p:cNvPr id="25" name="Group 24">
            <a:extLst>
              <a:ext uri="{FF2B5EF4-FFF2-40B4-BE49-F238E27FC236}">
                <a16:creationId xmlns:a16="http://schemas.microsoft.com/office/drawing/2014/main" id="{AECD5336-BEBD-AD46-B311-D4AC6C4FE6B9}"/>
              </a:ext>
            </a:extLst>
          </p:cNvPr>
          <p:cNvGrpSpPr/>
          <p:nvPr/>
        </p:nvGrpSpPr>
        <p:grpSpPr>
          <a:xfrm>
            <a:off x="3865432" y="1894436"/>
            <a:ext cx="5049365" cy="3896766"/>
            <a:chOff x="3865432" y="1894436"/>
            <a:chExt cx="5049365" cy="3896766"/>
          </a:xfrm>
        </p:grpSpPr>
        <p:grpSp>
          <p:nvGrpSpPr>
            <p:cNvPr id="14" name="Group 13">
              <a:extLst>
                <a:ext uri="{FF2B5EF4-FFF2-40B4-BE49-F238E27FC236}">
                  <a16:creationId xmlns:a16="http://schemas.microsoft.com/office/drawing/2014/main" id="{6230A052-B3C0-BE49-BE34-949AD5047FFB}"/>
                </a:ext>
              </a:extLst>
            </p:cNvPr>
            <p:cNvGrpSpPr/>
            <p:nvPr/>
          </p:nvGrpSpPr>
          <p:grpSpPr>
            <a:xfrm>
              <a:off x="3865432" y="1894436"/>
              <a:ext cx="5049365" cy="3896766"/>
              <a:chOff x="1707400" y="1782266"/>
              <a:chExt cx="6795708" cy="4085136"/>
            </a:xfrm>
          </p:grpSpPr>
          <p:grpSp>
            <p:nvGrpSpPr>
              <p:cNvPr id="15" name="Group 14">
                <a:extLst>
                  <a:ext uri="{FF2B5EF4-FFF2-40B4-BE49-F238E27FC236}">
                    <a16:creationId xmlns:a16="http://schemas.microsoft.com/office/drawing/2014/main" id="{1E9EDEAE-5254-9B41-A2F5-243C6E2D86C1}"/>
                  </a:ext>
                </a:extLst>
              </p:cNvPr>
              <p:cNvGrpSpPr>
                <a:grpSpLocks/>
              </p:cNvGrpSpPr>
              <p:nvPr/>
            </p:nvGrpSpPr>
            <p:grpSpPr bwMode="auto">
              <a:xfrm>
                <a:off x="1707400" y="1782266"/>
                <a:ext cx="6795708" cy="4085136"/>
                <a:chOff x="1156" y="1142"/>
                <a:chExt cx="3002" cy="2595"/>
              </a:xfrm>
            </p:grpSpPr>
            <p:sp>
              <p:nvSpPr>
                <p:cNvPr id="19" name="Line 4">
                  <a:extLst>
                    <a:ext uri="{FF2B5EF4-FFF2-40B4-BE49-F238E27FC236}">
                      <a16:creationId xmlns:a16="http://schemas.microsoft.com/office/drawing/2014/main" id="{6CAEF755-82A0-BA4F-A7D9-70C7207813CF}"/>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0" name="Line 5">
                  <a:extLst>
                    <a:ext uri="{FF2B5EF4-FFF2-40B4-BE49-F238E27FC236}">
                      <a16:creationId xmlns:a16="http://schemas.microsoft.com/office/drawing/2014/main" id="{9BDE9B03-8D83-4147-8FD5-C77AEBF35D5A}"/>
                    </a:ext>
                  </a:extLst>
                </p:cNvPr>
                <p:cNvSpPr>
                  <a:spLocks noChangeShapeType="1"/>
                </p:cNvSpPr>
                <p:nvPr/>
              </p:nvSpPr>
              <p:spPr bwMode="auto">
                <a:xfrm flipV="1">
                  <a:off x="1632" y="3263"/>
                  <a:ext cx="2526" cy="1"/>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21" name="Text Box 6">
                  <a:extLst>
                    <a:ext uri="{FF2B5EF4-FFF2-40B4-BE49-F238E27FC236}">
                      <a16:creationId xmlns:a16="http://schemas.microsoft.com/office/drawing/2014/main" id="{84DAE85D-8CF1-E34B-9D8B-A74707AC1674}"/>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22" name="Text Box 7">
                  <a:extLst>
                    <a:ext uri="{FF2B5EF4-FFF2-40B4-BE49-F238E27FC236}">
                      <a16:creationId xmlns:a16="http://schemas.microsoft.com/office/drawing/2014/main" id="{A4079941-7A78-1B4F-B778-6C3CD4608D02}"/>
                    </a:ext>
                  </a:extLst>
                </p:cNvPr>
                <p:cNvSpPr txBox="1">
                  <a:spLocks noChangeArrowheads="1"/>
                </p:cNvSpPr>
                <p:nvPr/>
              </p:nvSpPr>
              <p:spPr bwMode="auto">
                <a:xfrm rot="16200000">
                  <a:off x="88" y="2210"/>
                  <a:ext cx="2467" cy="332"/>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Per capita mortality rate</a:t>
                  </a:r>
                </a:p>
              </p:txBody>
            </p:sp>
          </p:grpSp>
          <p:cxnSp>
            <p:nvCxnSpPr>
              <p:cNvPr id="16" name="Straight Connector 15">
                <a:extLst>
                  <a:ext uri="{FF2B5EF4-FFF2-40B4-BE49-F238E27FC236}">
                    <a16:creationId xmlns:a16="http://schemas.microsoft.com/office/drawing/2014/main" id="{77CBB44A-0DA3-A547-A62A-32F52C104A9C}"/>
                  </a:ext>
                </a:extLst>
              </p:cNvPr>
              <p:cNvCxnSpPr>
                <a:cxnSpLocks/>
              </p:cNvCxnSpPr>
              <p:nvPr/>
            </p:nvCxnSpPr>
            <p:spPr bwMode="auto">
              <a:xfrm flipV="1">
                <a:off x="2804528" y="2112875"/>
                <a:ext cx="5698580" cy="1"/>
              </a:xfrm>
              <a:prstGeom prst="line">
                <a:avLst/>
              </a:prstGeom>
              <a:noFill/>
              <a:ln w="38100" cap="flat" cmpd="sng" algn="ctr">
                <a:solidFill>
                  <a:srgbClr val="B6749D"/>
                </a:solidFill>
                <a:prstDash val="solid"/>
                <a:round/>
                <a:headEnd type="none" w="med" len="med"/>
                <a:tailEnd type="none" w="med" len="med"/>
              </a:ln>
              <a:effectLst/>
            </p:spPr>
          </p:cxnSp>
          <p:sp>
            <p:nvSpPr>
              <p:cNvPr id="17" name="Freeform 16">
                <a:extLst>
                  <a:ext uri="{FF2B5EF4-FFF2-40B4-BE49-F238E27FC236}">
                    <a16:creationId xmlns:a16="http://schemas.microsoft.com/office/drawing/2014/main" id="{7EB7047A-2C40-9448-9A90-254D5FF3EA2A}"/>
                  </a:ext>
                </a:extLst>
              </p:cNvPr>
              <p:cNvSpPr/>
              <p:nvPr/>
            </p:nvSpPr>
            <p:spPr>
              <a:xfrm>
                <a:off x="2832872" y="2142648"/>
                <a:ext cx="5605120" cy="2898379"/>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 name="connsiteX0" fmla="*/ 0 w 5671048"/>
                  <a:gd name="connsiteY0" fmla="*/ 202003 h 1187327"/>
                  <a:gd name="connsiteX1" fmla="*/ 1815328 w 5671048"/>
                  <a:gd name="connsiteY1" fmla="*/ 1184078 h 1187327"/>
                  <a:gd name="connsiteX2" fmla="*/ 3583168 w 5671048"/>
                  <a:gd name="connsiteY2" fmla="*/ 513518 h 1187327"/>
                  <a:gd name="connsiteX3" fmla="*/ 5671048 w 5671048"/>
                  <a:gd name="connsiteY3" fmla="*/ 361118 h 1187327"/>
                  <a:gd name="connsiteX0" fmla="*/ 0 w 5671048"/>
                  <a:gd name="connsiteY0" fmla="*/ 0 h 985325"/>
                  <a:gd name="connsiteX1" fmla="*/ 1815328 w 5671048"/>
                  <a:gd name="connsiteY1" fmla="*/ 982075 h 985325"/>
                  <a:gd name="connsiteX2" fmla="*/ 3583168 w 5671048"/>
                  <a:gd name="connsiteY2" fmla="*/ 311515 h 985325"/>
                  <a:gd name="connsiteX3" fmla="*/ 5671048 w 5671048"/>
                  <a:gd name="connsiteY3" fmla="*/ 159115 h 985325"/>
                  <a:gd name="connsiteX0" fmla="*/ 0 w 5671048"/>
                  <a:gd name="connsiteY0" fmla="*/ 0 h 1805280"/>
                  <a:gd name="connsiteX1" fmla="*/ 1749402 w 5671048"/>
                  <a:gd name="connsiteY1" fmla="*/ 1803733 h 1805280"/>
                  <a:gd name="connsiteX2" fmla="*/ 3583168 w 5671048"/>
                  <a:gd name="connsiteY2" fmla="*/ 311515 h 1805280"/>
                  <a:gd name="connsiteX3" fmla="*/ 5671048 w 5671048"/>
                  <a:gd name="connsiteY3" fmla="*/ 159115 h 1805280"/>
                  <a:gd name="connsiteX0" fmla="*/ 0 w 5671048"/>
                  <a:gd name="connsiteY0" fmla="*/ 0 h 2687330"/>
                  <a:gd name="connsiteX1" fmla="*/ 1749402 w 5671048"/>
                  <a:gd name="connsiteY1" fmla="*/ 1803733 h 2687330"/>
                  <a:gd name="connsiteX2" fmla="*/ 3517241 w 5671048"/>
                  <a:gd name="connsiteY2" fmla="*/ 2622432 h 2687330"/>
                  <a:gd name="connsiteX3" fmla="*/ 5671048 w 5671048"/>
                  <a:gd name="connsiteY3" fmla="*/ 159115 h 2687330"/>
                  <a:gd name="connsiteX0" fmla="*/ 0 w 5605120"/>
                  <a:gd name="connsiteY0" fmla="*/ 0 h 2898379"/>
                  <a:gd name="connsiteX1" fmla="*/ 1749402 w 5605120"/>
                  <a:gd name="connsiteY1" fmla="*/ 1803733 h 2898379"/>
                  <a:gd name="connsiteX2" fmla="*/ 3517241 w 5605120"/>
                  <a:gd name="connsiteY2" fmla="*/ 2622432 h 2898379"/>
                  <a:gd name="connsiteX3" fmla="*/ 5605120 w 5605120"/>
                  <a:gd name="connsiteY3" fmla="*/ 2897977 h 2898379"/>
                </a:gdLst>
                <a:ahLst/>
                <a:cxnLst>
                  <a:cxn ang="0">
                    <a:pos x="connsiteX0" y="connsiteY0"/>
                  </a:cxn>
                  <a:cxn ang="0">
                    <a:pos x="connsiteX1" y="connsiteY1"/>
                  </a:cxn>
                  <a:cxn ang="0">
                    <a:pos x="connsiteX2" y="connsiteY2"/>
                  </a:cxn>
                  <a:cxn ang="0">
                    <a:pos x="connsiteX3" y="connsiteY3"/>
                  </a:cxn>
                </a:cxnLst>
                <a:rect l="l" t="t" r="r" b="b"/>
                <a:pathLst>
                  <a:path w="5605120" h="2898379">
                    <a:moveTo>
                      <a:pt x="0" y="0"/>
                    </a:moveTo>
                    <a:cubicBezTo>
                      <a:pt x="539478" y="1004291"/>
                      <a:pt x="1163195" y="1366661"/>
                      <a:pt x="1749402" y="1803733"/>
                    </a:cubicBezTo>
                    <a:cubicBezTo>
                      <a:pt x="2335609" y="2240805"/>
                      <a:pt x="2874621" y="2440058"/>
                      <a:pt x="3517241" y="2622432"/>
                    </a:cubicBezTo>
                    <a:cubicBezTo>
                      <a:pt x="4159861" y="2804806"/>
                      <a:pt x="4882490" y="2905597"/>
                      <a:pt x="5605120" y="2897977"/>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grpSp>
        <p:sp>
          <p:nvSpPr>
            <p:cNvPr id="24" name="TextBox 23">
              <a:extLst>
                <a:ext uri="{FF2B5EF4-FFF2-40B4-BE49-F238E27FC236}">
                  <a16:creationId xmlns:a16="http://schemas.microsoft.com/office/drawing/2014/main" id="{65A10013-3DDE-8943-AA89-974F92DA0A46}"/>
                </a:ext>
              </a:extLst>
            </p:cNvPr>
            <p:cNvSpPr txBox="1"/>
            <p:nvPr/>
          </p:nvSpPr>
          <p:spPr>
            <a:xfrm>
              <a:off x="4320117" y="1939161"/>
              <a:ext cx="356188"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a</a:t>
              </a:r>
            </a:p>
          </p:txBody>
        </p:sp>
      </p:grpSp>
      <p:sp>
        <p:nvSpPr>
          <p:cNvPr id="26" name="Freeform 25">
            <a:extLst>
              <a:ext uri="{FF2B5EF4-FFF2-40B4-BE49-F238E27FC236}">
                <a16:creationId xmlns:a16="http://schemas.microsoft.com/office/drawing/2014/main" id="{2EC0D88E-9E48-0F4D-B997-CBA83F728185}"/>
              </a:ext>
            </a:extLst>
          </p:cNvPr>
          <p:cNvSpPr/>
          <p:nvPr/>
        </p:nvSpPr>
        <p:spPr>
          <a:xfrm>
            <a:off x="4686300" y="4005369"/>
            <a:ext cx="4196443" cy="1040159"/>
          </a:xfrm>
          <a:custGeom>
            <a:avLst/>
            <a:gdLst>
              <a:gd name="connsiteX0" fmla="*/ 0 w 4196443"/>
              <a:gd name="connsiteY0" fmla="*/ 763831 h 1090403"/>
              <a:gd name="connsiteX1" fmla="*/ 310243 w 4196443"/>
              <a:gd name="connsiteY1" fmla="*/ 290303 h 1090403"/>
              <a:gd name="connsiteX2" fmla="*/ 620486 w 4196443"/>
              <a:gd name="connsiteY2" fmla="*/ 45374 h 1090403"/>
              <a:gd name="connsiteX3" fmla="*/ 816429 w 4196443"/>
              <a:gd name="connsiteY3" fmla="*/ 12717 h 1090403"/>
              <a:gd name="connsiteX4" fmla="*/ 1077686 w 4196443"/>
              <a:gd name="connsiteY4" fmla="*/ 192331 h 1090403"/>
              <a:gd name="connsiteX5" fmla="*/ 1828800 w 4196443"/>
              <a:gd name="connsiteY5" fmla="*/ 600545 h 1090403"/>
              <a:gd name="connsiteX6" fmla="*/ 2645229 w 4196443"/>
              <a:gd name="connsiteY6" fmla="*/ 861803 h 1090403"/>
              <a:gd name="connsiteX7" fmla="*/ 3380014 w 4196443"/>
              <a:gd name="connsiteY7" fmla="*/ 1025088 h 1090403"/>
              <a:gd name="connsiteX8" fmla="*/ 4196443 w 4196443"/>
              <a:gd name="connsiteY8" fmla="*/ 1090403 h 1090403"/>
              <a:gd name="connsiteX0" fmla="*/ 0 w 4196443"/>
              <a:gd name="connsiteY0" fmla="*/ 731783 h 1058355"/>
              <a:gd name="connsiteX1" fmla="*/ 310243 w 4196443"/>
              <a:gd name="connsiteY1" fmla="*/ 258255 h 1058355"/>
              <a:gd name="connsiteX2" fmla="*/ 620486 w 4196443"/>
              <a:gd name="connsiteY2" fmla="*/ 13326 h 1058355"/>
              <a:gd name="connsiteX3" fmla="*/ 832757 w 4196443"/>
              <a:gd name="connsiteY3" fmla="*/ 45983 h 1058355"/>
              <a:gd name="connsiteX4" fmla="*/ 1077686 w 4196443"/>
              <a:gd name="connsiteY4" fmla="*/ 160283 h 1058355"/>
              <a:gd name="connsiteX5" fmla="*/ 1828800 w 4196443"/>
              <a:gd name="connsiteY5" fmla="*/ 568497 h 1058355"/>
              <a:gd name="connsiteX6" fmla="*/ 2645229 w 4196443"/>
              <a:gd name="connsiteY6" fmla="*/ 829755 h 1058355"/>
              <a:gd name="connsiteX7" fmla="*/ 3380014 w 4196443"/>
              <a:gd name="connsiteY7" fmla="*/ 993040 h 1058355"/>
              <a:gd name="connsiteX8" fmla="*/ 4196443 w 4196443"/>
              <a:gd name="connsiteY8" fmla="*/ 1058355 h 1058355"/>
              <a:gd name="connsiteX0" fmla="*/ 0 w 4196443"/>
              <a:gd name="connsiteY0" fmla="*/ 733694 h 1060266"/>
              <a:gd name="connsiteX1" fmla="*/ 310243 w 4196443"/>
              <a:gd name="connsiteY1" fmla="*/ 260166 h 1060266"/>
              <a:gd name="connsiteX2" fmla="*/ 620486 w 4196443"/>
              <a:gd name="connsiteY2" fmla="*/ 15237 h 1060266"/>
              <a:gd name="connsiteX3" fmla="*/ 832757 w 4196443"/>
              <a:gd name="connsiteY3" fmla="*/ 47894 h 1060266"/>
              <a:gd name="connsiteX4" fmla="*/ 1338943 w 4196443"/>
              <a:gd name="connsiteY4" fmla="*/ 227508 h 1060266"/>
              <a:gd name="connsiteX5" fmla="*/ 1828800 w 4196443"/>
              <a:gd name="connsiteY5" fmla="*/ 570408 h 1060266"/>
              <a:gd name="connsiteX6" fmla="*/ 2645229 w 4196443"/>
              <a:gd name="connsiteY6" fmla="*/ 831666 h 1060266"/>
              <a:gd name="connsiteX7" fmla="*/ 3380014 w 4196443"/>
              <a:gd name="connsiteY7" fmla="*/ 994951 h 1060266"/>
              <a:gd name="connsiteX8" fmla="*/ 4196443 w 4196443"/>
              <a:gd name="connsiteY8" fmla="*/ 1060266 h 1060266"/>
              <a:gd name="connsiteX0" fmla="*/ 0 w 4196443"/>
              <a:gd name="connsiteY0" fmla="*/ 733694 h 1060266"/>
              <a:gd name="connsiteX1" fmla="*/ 310243 w 4196443"/>
              <a:gd name="connsiteY1" fmla="*/ 260166 h 1060266"/>
              <a:gd name="connsiteX2" fmla="*/ 620486 w 4196443"/>
              <a:gd name="connsiteY2" fmla="*/ 15237 h 1060266"/>
              <a:gd name="connsiteX3" fmla="*/ 832757 w 4196443"/>
              <a:gd name="connsiteY3" fmla="*/ 47894 h 1060266"/>
              <a:gd name="connsiteX4" fmla="*/ 1338943 w 4196443"/>
              <a:gd name="connsiteY4" fmla="*/ 227508 h 1060266"/>
              <a:gd name="connsiteX5" fmla="*/ 1926771 w 4196443"/>
              <a:gd name="connsiteY5" fmla="*/ 554079 h 1060266"/>
              <a:gd name="connsiteX6" fmla="*/ 2645229 w 4196443"/>
              <a:gd name="connsiteY6" fmla="*/ 831666 h 1060266"/>
              <a:gd name="connsiteX7" fmla="*/ 3380014 w 4196443"/>
              <a:gd name="connsiteY7" fmla="*/ 994951 h 1060266"/>
              <a:gd name="connsiteX8" fmla="*/ 4196443 w 4196443"/>
              <a:gd name="connsiteY8" fmla="*/ 1060266 h 1060266"/>
              <a:gd name="connsiteX0" fmla="*/ 0 w 4196443"/>
              <a:gd name="connsiteY0" fmla="*/ 768665 h 1095237"/>
              <a:gd name="connsiteX1" fmla="*/ 310243 w 4196443"/>
              <a:gd name="connsiteY1" fmla="*/ 295137 h 1095237"/>
              <a:gd name="connsiteX2" fmla="*/ 620486 w 4196443"/>
              <a:gd name="connsiteY2" fmla="*/ 50208 h 1095237"/>
              <a:gd name="connsiteX3" fmla="*/ 996043 w 4196443"/>
              <a:gd name="connsiteY3" fmla="*/ 17551 h 1095237"/>
              <a:gd name="connsiteX4" fmla="*/ 1338943 w 4196443"/>
              <a:gd name="connsiteY4" fmla="*/ 262479 h 1095237"/>
              <a:gd name="connsiteX5" fmla="*/ 1926771 w 4196443"/>
              <a:gd name="connsiteY5" fmla="*/ 589050 h 1095237"/>
              <a:gd name="connsiteX6" fmla="*/ 2645229 w 4196443"/>
              <a:gd name="connsiteY6" fmla="*/ 866637 h 1095237"/>
              <a:gd name="connsiteX7" fmla="*/ 3380014 w 4196443"/>
              <a:gd name="connsiteY7" fmla="*/ 1029922 h 1095237"/>
              <a:gd name="connsiteX8" fmla="*/ 4196443 w 4196443"/>
              <a:gd name="connsiteY8" fmla="*/ 1095237 h 1095237"/>
              <a:gd name="connsiteX0" fmla="*/ 0 w 4196443"/>
              <a:gd name="connsiteY0" fmla="*/ 760291 h 1086863"/>
              <a:gd name="connsiteX1" fmla="*/ 310243 w 4196443"/>
              <a:gd name="connsiteY1" fmla="*/ 286763 h 1086863"/>
              <a:gd name="connsiteX2" fmla="*/ 669472 w 4196443"/>
              <a:gd name="connsiteY2" fmla="*/ 74491 h 1086863"/>
              <a:gd name="connsiteX3" fmla="*/ 996043 w 4196443"/>
              <a:gd name="connsiteY3" fmla="*/ 9177 h 1086863"/>
              <a:gd name="connsiteX4" fmla="*/ 1338943 w 4196443"/>
              <a:gd name="connsiteY4" fmla="*/ 254105 h 1086863"/>
              <a:gd name="connsiteX5" fmla="*/ 1926771 w 4196443"/>
              <a:gd name="connsiteY5" fmla="*/ 580676 h 1086863"/>
              <a:gd name="connsiteX6" fmla="*/ 2645229 w 4196443"/>
              <a:gd name="connsiteY6" fmla="*/ 858263 h 1086863"/>
              <a:gd name="connsiteX7" fmla="*/ 3380014 w 4196443"/>
              <a:gd name="connsiteY7" fmla="*/ 1021548 h 1086863"/>
              <a:gd name="connsiteX8" fmla="*/ 4196443 w 4196443"/>
              <a:gd name="connsiteY8" fmla="*/ 1086863 h 1086863"/>
              <a:gd name="connsiteX0" fmla="*/ 0 w 4196443"/>
              <a:gd name="connsiteY0" fmla="*/ 761238 h 1087810"/>
              <a:gd name="connsiteX1" fmla="*/ 359228 w 4196443"/>
              <a:gd name="connsiteY1" fmla="*/ 336696 h 1087810"/>
              <a:gd name="connsiteX2" fmla="*/ 669472 w 4196443"/>
              <a:gd name="connsiteY2" fmla="*/ 75438 h 1087810"/>
              <a:gd name="connsiteX3" fmla="*/ 996043 w 4196443"/>
              <a:gd name="connsiteY3" fmla="*/ 10124 h 1087810"/>
              <a:gd name="connsiteX4" fmla="*/ 1338943 w 4196443"/>
              <a:gd name="connsiteY4" fmla="*/ 255052 h 1087810"/>
              <a:gd name="connsiteX5" fmla="*/ 1926771 w 4196443"/>
              <a:gd name="connsiteY5" fmla="*/ 581623 h 1087810"/>
              <a:gd name="connsiteX6" fmla="*/ 2645229 w 4196443"/>
              <a:gd name="connsiteY6" fmla="*/ 859210 h 1087810"/>
              <a:gd name="connsiteX7" fmla="*/ 3380014 w 4196443"/>
              <a:gd name="connsiteY7" fmla="*/ 1022495 h 1087810"/>
              <a:gd name="connsiteX8" fmla="*/ 4196443 w 4196443"/>
              <a:gd name="connsiteY8" fmla="*/ 1087810 h 1087810"/>
              <a:gd name="connsiteX0" fmla="*/ 0 w 4196443"/>
              <a:gd name="connsiteY0" fmla="*/ 713587 h 1040159"/>
              <a:gd name="connsiteX1" fmla="*/ 359228 w 4196443"/>
              <a:gd name="connsiteY1" fmla="*/ 289045 h 1040159"/>
              <a:gd name="connsiteX2" fmla="*/ 669472 w 4196443"/>
              <a:gd name="connsiteY2" fmla="*/ 27787 h 1040159"/>
              <a:gd name="connsiteX3" fmla="*/ 996043 w 4196443"/>
              <a:gd name="connsiteY3" fmla="*/ 27787 h 1040159"/>
              <a:gd name="connsiteX4" fmla="*/ 1338943 w 4196443"/>
              <a:gd name="connsiteY4" fmla="*/ 207401 h 1040159"/>
              <a:gd name="connsiteX5" fmla="*/ 1926771 w 4196443"/>
              <a:gd name="connsiteY5" fmla="*/ 533972 h 1040159"/>
              <a:gd name="connsiteX6" fmla="*/ 2645229 w 4196443"/>
              <a:gd name="connsiteY6" fmla="*/ 811559 h 1040159"/>
              <a:gd name="connsiteX7" fmla="*/ 3380014 w 4196443"/>
              <a:gd name="connsiteY7" fmla="*/ 974844 h 1040159"/>
              <a:gd name="connsiteX8" fmla="*/ 4196443 w 4196443"/>
              <a:gd name="connsiteY8" fmla="*/ 1040159 h 1040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196443" h="1040159">
                <a:moveTo>
                  <a:pt x="0" y="713587"/>
                </a:moveTo>
                <a:cubicBezTo>
                  <a:pt x="103414" y="536694"/>
                  <a:pt x="247649" y="403345"/>
                  <a:pt x="359228" y="289045"/>
                </a:cubicBezTo>
                <a:cubicBezTo>
                  <a:pt x="470807" y="174745"/>
                  <a:pt x="563336" y="71330"/>
                  <a:pt x="669472" y="27787"/>
                </a:cubicBezTo>
                <a:cubicBezTo>
                  <a:pt x="775608" y="-15756"/>
                  <a:pt x="884465" y="-2149"/>
                  <a:pt x="996043" y="27787"/>
                </a:cubicBezTo>
                <a:cubicBezTo>
                  <a:pt x="1107621" y="57723"/>
                  <a:pt x="1183822" y="123037"/>
                  <a:pt x="1338943" y="207401"/>
                </a:cubicBezTo>
                <a:cubicBezTo>
                  <a:pt x="1494064" y="291765"/>
                  <a:pt x="1709057" y="433279"/>
                  <a:pt x="1926771" y="533972"/>
                </a:cubicBezTo>
                <a:cubicBezTo>
                  <a:pt x="2144485" y="634665"/>
                  <a:pt x="2403022" y="738080"/>
                  <a:pt x="2645229" y="811559"/>
                </a:cubicBezTo>
                <a:cubicBezTo>
                  <a:pt x="2887436" y="885038"/>
                  <a:pt x="3121478" y="936744"/>
                  <a:pt x="3380014" y="974844"/>
                </a:cubicBezTo>
                <a:cubicBezTo>
                  <a:pt x="3638550" y="1012944"/>
                  <a:pt x="3917496" y="1026551"/>
                  <a:pt x="4196443" y="1040159"/>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cxnSp>
        <p:nvCxnSpPr>
          <p:cNvPr id="27" name="Straight Connector 26">
            <a:extLst>
              <a:ext uri="{FF2B5EF4-FFF2-40B4-BE49-F238E27FC236}">
                <a16:creationId xmlns:a16="http://schemas.microsoft.com/office/drawing/2014/main" id="{7450EBA0-4558-C447-AE57-0E74A4C95EFD}"/>
              </a:ext>
            </a:extLst>
          </p:cNvPr>
          <p:cNvCxnSpPr>
            <a:cxnSpLocks/>
            <a:stCxn id="4" idx="0"/>
          </p:cNvCxnSpPr>
          <p:nvPr/>
        </p:nvCxnSpPr>
        <p:spPr bwMode="auto">
          <a:xfrm flipV="1">
            <a:off x="681306" y="2011563"/>
            <a:ext cx="2061894" cy="3069360"/>
          </a:xfrm>
          <a:prstGeom prst="line">
            <a:avLst/>
          </a:prstGeom>
          <a:noFill/>
          <a:ln w="38100" cap="flat" cmpd="sng" algn="ctr">
            <a:solidFill>
              <a:schemeClr val="tx1"/>
            </a:solidFill>
            <a:prstDash val="sysDot"/>
            <a:round/>
            <a:headEnd type="none" w="med" len="med"/>
            <a:tailEnd type="none" w="med" len="med"/>
          </a:ln>
          <a:effectLst/>
        </p:spPr>
      </p:cxnSp>
      <p:cxnSp>
        <p:nvCxnSpPr>
          <p:cNvPr id="28" name="Straight Connector 27">
            <a:extLst>
              <a:ext uri="{FF2B5EF4-FFF2-40B4-BE49-F238E27FC236}">
                <a16:creationId xmlns:a16="http://schemas.microsoft.com/office/drawing/2014/main" id="{EAB01BF4-DB35-CF47-820F-0CBFEBC26836}"/>
              </a:ext>
            </a:extLst>
          </p:cNvPr>
          <p:cNvCxnSpPr>
            <a:cxnSpLocks/>
          </p:cNvCxnSpPr>
          <p:nvPr/>
        </p:nvCxnSpPr>
        <p:spPr bwMode="auto">
          <a:xfrm>
            <a:off x="4709249" y="3962400"/>
            <a:ext cx="1843951" cy="0"/>
          </a:xfrm>
          <a:prstGeom prst="line">
            <a:avLst/>
          </a:prstGeom>
          <a:noFill/>
          <a:ln w="38100" cap="flat" cmpd="sng" algn="ctr">
            <a:solidFill>
              <a:schemeClr val="tx1"/>
            </a:solidFill>
            <a:prstDash val="sysDot"/>
            <a:round/>
            <a:headEnd type="none" w="med" len="med"/>
            <a:tailEnd type="none" w="med" len="med"/>
          </a:ln>
          <a:effectLst/>
        </p:spPr>
      </p:cxnSp>
    </p:spTree>
    <p:extLst>
      <p:ext uri="{BB962C8B-B14F-4D97-AF65-F5344CB8AC3E}">
        <p14:creationId xmlns:p14="http://schemas.microsoft.com/office/powerpoint/2010/main" val="1454008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2743200"/>
            <a:ext cx="8763000" cy="1323439"/>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Let's look at the </a:t>
            </a:r>
            <a:r>
              <a:rPr lang="en-US" sz="3200" dirty="0">
                <a:solidFill>
                  <a:srgbClr val="3B66A8"/>
                </a:solidFill>
                <a:latin typeface="Avenir Book"/>
                <a:cs typeface="Avenir Book"/>
              </a:rPr>
              <a:t>basic</a:t>
            </a:r>
            <a:r>
              <a:rPr lang="en-US" sz="3200" dirty="0">
                <a:solidFill>
                  <a:srgbClr val="3964AA"/>
                </a:solidFill>
                <a:latin typeface="Avenir Book"/>
                <a:cs typeface="Avenir Book"/>
              </a:rPr>
              <a:t> predator-prey model</a:t>
            </a:r>
          </a:p>
          <a:p>
            <a:r>
              <a:rPr lang="en-US" sz="3200" dirty="0">
                <a:solidFill>
                  <a:srgbClr val="3964AA"/>
                </a:solidFill>
                <a:latin typeface="Avenir Book"/>
                <a:cs typeface="Avenir Book"/>
              </a:rPr>
              <a:t>(which assumes a Type I functional response)</a:t>
            </a:r>
          </a:p>
        </p:txBody>
      </p:sp>
    </p:spTree>
    <p:extLst>
      <p:ext uri="{BB962C8B-B14F-4D97-AF65-F5344CB8AC3E}">
        <p14:creationId xmlns:p14="http://schemas.microsoft.com/office/powerpoint/2010/main" val="1369680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707" name="Text Box 75"/>
          <p:cNvSpPr txBox="1">
            <a:spLocks noChangeArrowheads="1"/>
          </p:cNvSpPr>
          <p:nvPr/>
        </p:nvSpPr>
        <p:spPr bwMode="auto">
          <a:xfrm>
            <a:off x="0" y="228600"/>
            <a:ext cx="2971800" cy="579438"/>
          </a:xfrm>
          <a:prstGeom prst="rect">
            <a:avLst/>
          </a:prstGeom>
          <a:noFill/>
          <a:ln w="63500">
            <a:noFill/>
            <a:prstDash val="dash"/>
            <a:miter lim="800000"/>
            <a:headEnd/>
            <a:tailEnd/>
          </a:ln>
          <a:effectLst/>
        </p:spPr>
        <p:txBody>
          <a:bodyPr>
            <a:spAutoFit/>
          </a:bodyPr>
          <a:lstStyle/>
          <a:p>
            <a:pPr algn="l"/>
            <a:r>
              <a:rPr lang="en-US" sz="3200" dirty="0">
                <a:solidFill>
                  <a:srgbClr val="3B66A8"/>
                </a:solidFill>
                <a:latin typeface="Avenir Book"/>
              </a:rPr>
              <a:t>Predation:</a:t>
            </a:r>
          </a:p>
        </p:txBody>
      </p:sp>
      <p:grpSp>
        <p:nvGrpSpPr>
          <p:cNvPr id="197725" name="Group 93"/>
          <p:cNvGrpSpPr>
            <a:grpSpLocks/>
          </p:cNvGrpSpPr>
          <p:nvPr/>
        </p:nvGrpSpPr>
        <p:grpSpPr bwMode="auto">
          <a:xfrm>
            <a:off x="6705602" y="457200"/>
            <a:ext cx="1985963" cy="3541713"/>
            <a:chOff x="3984" y="968"/>
            <a:chExt cx="1251" cy="2231"/>
          </a:xfrm>
        </p:grpSpPr>
        <p:grpSp>
          <p:nvGrpSpPr>
            <p:cNvPr id="197709" name="Group 77"/>
            <p:cNvGrpSpPr>
              <a:grpSpLocks noChangeAspect="1"/>
            </p:cNvGrpSpPr>
            <p:nvPr/>
          </p:nvGrpSpPr>
          <p:grpSpPr bwMode="auto">
            <a:xfrm>
              <a:off x="4320" y="968"/>
              <a:ext cx="672" cy="655"/>
              <a:chOff x="1758" y="2400"/>
              <a:chExt cx="838" cy="816"/>
            </a:xfrm>
          </p:grpSpPr>
          <p:sp>
            <p:nvSpPr>
              <p:cNvPr id="197710" name="Oval 78"/>
              <p:cNvSpPr>
                <a:spLocks noChangeAspect="1" noChangeArrowheads="1"/>
              </p:cNvSpPr>
              <p:nvPr/>
            </p:nvSpPr>
            <p:spPr bwMode="auto">
              <a:xfrm>
                <a:off x="1776" y="2400"/>
                <a:ext cx="816" cy="816"/>
              </a:xfrm>
              <a:prstGeom prst="ellipse">
                <a:avLst/>
              </a:prstGeom>
              <a:solidFill>
                <a:srgbClr val="FFFF99"/>
              </a:solidFill>
              <a:ln w="9525">
                <a:solidFill>
                  <a:schemeClr val="tx1"/>
                </a:solidFill>
                <a:round/>
                <a:headEnd/>
                <a:tailEnd/>
              </a:ln>
              <a:effectLst/>
            </p:spPr>
            <p:txBody>
              <a:bodyPr wrap="none" anchor="ctr"/>
              <a:lstStyle/>
              <a:p>
                <a:endParaRPr lang="en-US" dirty="0">
                  <a:latin typeface="Avenir Book"/>
                </a:endParaRPr>
              </a:p>
            </p:txBody>
          </p:sp>
          <p:sp>
            <p:nvSpPr>
              <p:cNvPr id="197711" name="Text Box 79"/>
              <p:cNvSpPr txBox="1">
                <a:spLocks noChangeAspect="1" noChangeArrowheads="1"/>
              </p:cNvSpPr>
              <p:nvPr/>
            </p:nvSpPr>
            <p:spPr bwMode="auto">
              <a:xfrm>
                <a:off x="1758" y="2670"/>
                <a:ext cx="838" cy="312"/>
              </a:xfrm>
              <a:prstGeom prst="rect">
                <a:avLst/>
              </a:prstGeom>
              <a:noFill/>
              <a:ln w="9525">
                <a:noFill/>
                <a:miter lim="800000"/>
                <a:headEnd/>
                <a:tailEnd/>
              </a:ln>
              <a:effectLst/>
            </p:spPr>
            <p:txBody>
              <a:bodyPr>
                <a:spAutoFit/>
              </a:bodyPr>
              <a:lstStyle/>
              <a:p>
                <a:r>
                  <a:rPr lang="en-US" sz="2000" dirty="0">
                    <a:latin typeface="Avenir Book"/>
                  </a:rPr>
                  <a:t>P</a:t>
                </a:r>
              </a:p>
            </p:txBody>
          </p:sp>
        </p:grpSp>
        <p:sp>
          <p:nvSpPr>
            <p:cNvPr id="197713" name="Text Box 81"/>
            <p:cNvSpPr txBox="1">
              <a:spLocks noChangeArrowheads="1"/>
            </p:cNvSpPr>
            <p:nvPr/>
          </p:nvSpPr>
          <p:spPr bwMode="auto">
            <a:xfrm>
              <a:off x="3984" y="1920"/>
              <a:ext cx="576" cy="327"/>
            </a:xfrm>
            <a:prstGeom prst="rect">
              <a:avLst/>
            </a:prstGeom>
            <a:noFill/>
            <a:ln w="38100" algn="ctr">
              <a:noFill/>
              <a:miter lim="800000"/>
              <a:headEnd/>
              <a:tailEnd/>
            </a:ln>
            <a:effectLst/>
          </p:spPr>
          <p:txBody>
            <a:bodyPr wrap="square">
              <a:spAutoFit/>
            </a:bodyPr>
            <a:lstStyle/>
            <a:p>
              <a:r>
                <a:rPr lang="en-US" dirty="0" err="1">
                  <a:latin typeface="Avenir Book"/>
                </a:rPr>
                <a:t>a</a:t>
              </a:r>
              <a:r>
                <a:rPr lang="en-US" baseline="-25000" dirty="0" err="1">
                  <a:latin typeface="Avenir Book"/>
                </a:rPr>
                <a:t>NP</a:t>
              </a:r>
              <a:endParaRPr lang="en-US" baseline="-25000" dirty="0">
                <a:latin typeface="Avenir Book"/>
              </a:endParaRPr>
            </a:p>
          </p:txBody>
        </p:sp>
        <p:sp>
          <p:nvSpPr>
            <p:cNvPr id="197714" name="Line 82"/>
            <p:cNvSpPr>
              <a:spLocks noChangeShapeType="1"/>
            </p:cNvSpPr>
            <p:nvPr/>
          </p:nvSpPr>
          <p:spPr bwMode="auto">
            <a:xfrm rot="15158297" flipH="1" flipV="1">
              <a:off x="4169" y="1944"/>
              <a:ext cx="848" cy="272"/>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grpSp>
          <p:nvGrpSpPr>
            <p:cNvPr id="197715" name="Group 83"/>
            <p:cNvGrpSpPr>
              <a:grpSpLocks noChangeAspect="1"/>
            </p:cNvGrpSpPr>
            <p:nvPr/>
          </p:nvGrpSpPr>
          <p:grpSpPr bwMode="auto">
            <a:xfrm>
              <a:off x="4320" y="2544"/>
              <a:ext cx="672" cy="655"/>
              <a:chOff x="1758" y="2400"/>
              <a:chExt cx="838" cy="816"/>
            </a:xfrm>
          </p:grpSpPr>
          <p:sp>
            <p:nvSpPr>
              <p:cNvPr id="197716" name="Oval 84"/>
              <p:cNvSpPr>
                <a:spLocks noChangeAspect="1" noChangeArrowheads="1"/>
              </p:cNvSpPr>
              <p:nvPr/>
            </p:nvSpPr>
            <p:spPr bwMode="auto">
              <a:xfrm>
                <a:off x="1776" y="2400"/>
                <a:ext cx="816" cy="816"/>
              </a:xfrm>
              <a:prstGeom prst="ellipse">
                <a:avLst/>
              </a:prstGeom>
              <a:solidFill>
                <a:srgbClr val="FFFF99"/>
              </a:solidFill>
              <a:ln w="9525">
                <a:solidFill>
                  <a:schemeClr val="tx1"/>
                </a:solidFill>
                <a:round/>
                <a:headEnd/>
                <a:tailEnd/>
              </a:ln>
              <a:effectLst/>
            </p:spPr>
            <p:txBody>
              <a:bodyPr wrap="none" anchor="ctr"/>
              <a:lstStyle/>
              <a:p>
                <a:endParaRPr lang="en-US" dirty="0">
                  <a:latin typeface="Avenir Book"/>
                </a:endParaRPr>
              </a:p>
            </p:txBody>
          </p:sp>
          <p:sp>
            <p:nvSpPr>
              <p:cNvPr id="197717" name="Text Box 85"/>
              <p:cNvSpPr txBox="1">
                <a:spLocks noChangeAspect="1" noChangeArrowheads="1"/>
              </p:cNvSpPr>
              <p:nvPr/>
            </p:nvSpPr>
            <p:spPr bwMode="auto">
              <a:xfrm>
                <a:off x="1758" y="2670"/>
                <a:ext cx="838" cy="312"/>
              </a:xfrm>
              <a:prstGeom prst="rect">
                <a:avLst/>
              </a:prstGeom>
              <a:noFill/>
              <a:ln w="9525">
                <a:noFill/>
                <a:miter lim="800000"/>
                <a:headEnd/>
                <a:tailEnd/>
              </a:ln>
              <a:effectLst/>
            </p:spPr>
            <p:txBody>
              <a:bodyPr>
                <a:spAutoFit/>
              </a:bodyPr>
              <a:lstStyle/>
              <a:p>
                <a:r>
                  <a:rPr lang="en-US" sz="2000" dirty="0">
                    <a:latin typeface="Avenir Book"/>
                  </a:rPr>
                  <a:t>N</a:t>
                </a:r>
              </a:p>
            </p:txBody>
          </p:sp>
        </p:grpSp>
        <p:sp>
          <p:nvSpPr>
            <p:cNvPr id="197718" name="Line 86"/>
            <p:cNvSpPr>
              <a:spLocks noChangeShapeType="1"/>
            </p:cNvSpPr>
            <p:nvPr/>
          </p:nvSpPr>
          <p:spPr bwMode="auto">
            <a:xfrm rot="15158297">
              <a:off x="4289" y="1928"/>
              <a:ext cx="864" cy="288"/>
            </a:xfrm>
            <a:prstGeom prst="line">
              <a:avLst/>
            </a:prstGeom>
            <a:noFill/>
            <a:ln w="38100">
              <a:solidFill>
                <a:srgbClr val="008000"/>
              </a:solidFill>
              <a:round/>
              <a:headEnd/>
              <a:tailEnd type="triangle" w="med" len="med"/>
            </a:ln>
            <a:effectLst/>
          </p:spPr>
          <p:txBody>
            <a:bodyPr>
              <a:spAutoFit/>
            </a:bodyPr>
            <a:lstStyle/>
            <a:p>
              <a:endParaRPr lang="en-US" dirty="0">
                <a:latin typeface="Avenir Book"/>
              </a:endParaRPr>
            </a:p>
          </p:txBody>
        </p:sp>
        <p:sp>
          <p:nvSpPr>
            <p:cNvPr id="197719" name="Text Box 87"/>
            <p:cNvSpPr txBox="1">
              <a:spLocks noChangeArrowheads="1"/>
            </p:cNvSpPr>
            <p:nvPr/>
          </p:nvSpPr>
          <p:spPr bwMode="auto">
            <a:xfrm>
              <a:off x="4800" y="1920"/>
              <a:ext cx="435" cy="327"/>
            </a:xfrm>
            <a:prstGeom prst="rect">
              <a:avLst/>
            </a:prstGeom>
            <a:noFill/>
            <a:ln w="38100" algn="ctr">
              <a:noFill/>
              <a:miter lim="800000"/>
              <a:headEnd/>
              <a:tailEnd/>
            </a:ln>
            <a:effectLst/>
          </p:spPr>
          <p:txBody>
            <a:bodyPr wrap="square">
              <a:spAutoFit/>
            </a:bodyPr>
            <a:lstStyle/>
            <a:p>
              <a:r>
                <a:rPr lang="en-US" dirty="0" err="1">
                  <a:latin typeface="Avenir Book"/>
                </a:rPr>
                <a:t>a</a:t>
              </a:r>
              <a:r>
                <a:rPr lang="en-US" baseline="-25000" dirty="0" err="1">
                  <a:latin typeface="Avenir Book"/>
                </a:rPr>
                <a:t>PN</a:t>
              </a:r>
              <a:endParaRPr lang="en-US" baseline="-25000" dirty="0">
                <a:latin typeface="Avenir Book"/>
              </a:endParaRPr>
            </a:p>
          </p:txBody>
        </p:sp>
      </p:grpSp>
      <p:sp>
        <p:nvSpPr>
          <p:cNvPr id="197726" name="Text Box 94"/>
          <p:cNvSpPr txBox="1">
            <a:spLocks noChangeArrowheads="1"/>
          </p:cNvSpPr>
          <p:nvPr/>
        </p:nvSpPr>
        <p:spPr bwMode="auto">
          <a:xfrm>
            <a:off x="152400" y="4267200"/>
            <a:ext cx="5867400" cy="2443163"/>
          </a:xfrm>
          <a:prstGeom prst="rect">
            <a:avLst/>
          </a:prstGeom>
          <a:noFill/>
          <a:ln w="38100" algn="ctr">
            <a:noFill/>
            <a:miter lim="800000"/>
            <a:headEnd/>
            <a:tailEnd/>
          </a:ln>
          <a:effectLst/>
        </p:spPr>
        <p:txBody>
          <a:bodyPr>
            <a:spAutoFit/>
          </a:bodyPr>
          <a:lstStyle/>
          <a:p>
            <a:pPr algn="l"/>
            <a:r>
              <a:rPr lang="en-US" dirty="0">
                <a:latin typeface="Symbol" pitchFamily="18" charset="2"/>
              </a:rPr>
              <a:t>μ</a:t>
            </a:r>
            <a:r>
              <a:rPr lang="en-US" dirty="0">
                <a:latin typeface="Avenir Book"/>
              </a:rPr>
              <a:t> is death rate of predator,</a:t>
            </a:r>
          </a:p>
          <a:p>
            <a:pPr algn="l"/>
            <a:r>
              <a:rPr lang="en-US" dirty="0">
                <a:latin typeface="Avenir Book"/>
              </a:rPr>
              <a:t>a is attack rate</a:t>
            </a:r>
          </a:p>
          <a:p>
            <a:pPr algn="l"/>
            <a:r>
              <a:rPr lang="en-US" dirty="0">
                <a:latin typeface="Avenir Book"/>
              </a:rPr>
              <a:t>c is conversion efficiency</a:t>
            </a:r>
          </a:p>
          <a:p>
            <a:pPr algn="l"/>
            <a:r>
              <a:rPr lang="en-US" dirty="0">
                <a:latin typeface="Avenir Book"/>
              </a:rPr>
              <a:t>r is prey growth w/o predation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9B0F7740-6C5C-0D48-9280-331372D02D48}"/>
                  </a:ext>
                </a:extLst>
              </p:cNvPr>
              <p:cNvSpPr txBox="1"/>
              <p:nvPr/>
            </p:nvSpPr>
            <p:spPr>
              <a:xfrm>
                <a:off x="244758" y="1404456"/>
                <a:ext cx="549124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𝑃𝑑𝑡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𝑃𝑁</m:t>
                          </m:r>
                        </m:sub>
                      </m:sSub>
                      <m:r>
                        <a:rPr lang="en-US" b="0" i="1" smtClean="0">
                          <a:latin typeface="Cambria Math" panose="02040503050406030204" pitchFamily="18" charset="0"/>
                        </a:rPr>
                        <m:t>𝑁</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𝑐𝑎𝑁</m:t>
                      </m:r>
                    </m:oMath>
                  </m:oMathPara>
                </a14:m>
                <a:endParaRPr lang="en-US" b="0" dirty="0">
                  <a:ea typeface="Cambria Math" panose="02040503050406030204" pitchFamily="18" charset="0"/>
                </a:endParaRPr>
              </a:p>
            </p:txBody>
          </p:sp>
        </mc:Choice>
        <mc:Fallback xmlns="">
          <p:sp>
            <p:nvSpPr>
              <p:cNvPr id="2" name="TextBox 1">
                <a:extLst>
                  <a:ext uri="{FF2B5EF4-FFF2-40B4-BE49-F238E27FC236}">
                    <a16:creationId xmlns:a16="http://schemas.microsoft.com/office/drawing/2014/main" id="{9B0F7740-6C5C-0D48-9280-331372D02D48}"/>
                  </a:ext>
                </a:extLst>
              </p:cNvPr>
              <p:cNvSpPr txBox="1">
                <a:spLocks noRot="1" noChangeAspect="1" noMove="1" noResize="1" noEditPoints="1" noAdjustHandles="1" noChangeArrowheads="1" noChangeShapeType="1" noTextEdit="1"/>
              </p:cNvSpPr>
              <p:nvPr/>
            </p:nvSpPr>
            <p:spPr>
              <a:xfrm>
                <a:off x="244758" y="1404456"/>
                <a:ext cx="5491247" cy="430887"/>
              </a:xfrm>
              <a:prstGeom prst="rect">
                <a:avLst/>
              </a:prstGeom>
              <a:blipFill>
                <a:blip r:embed="rId2"/>
                <a:stretch>
                  <a:fillRect l="-2995" t="-160000" b="-24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1942CF7E-0E9D-4742-9B2E-8D0F3AC9BE20}"/>
                  </a:ext>
                </a:extLst>
              </p:cNvPr>
              <p:cNvSpPr txBox="1"/>
              <p:nvPr/>
            </p:nvSpPr>
            <p:spPr>
              <a:xfrm>
                <a:off x="234955" y="2106731"/>
                <a:ext cx="5099986"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𝑑𝑁</m:t>
                          </m:r>
                        </m:num>
                        <m:den>
                          <m:r>
                            <a:rPr lang="en-US" b="0" i="1" smtClean="0">
                              <a:latin typeface="Cambria Math" panose="02040503050406030204" pitchFamily="18" charset="0"/>
                            </a:rPr>
                            <m:t>𝑁𝑑𝑡</m:t>
                          </m:r>
                        </m:den>
                      </m:f>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𝑁</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𝑁𝑃</m:t>
                          </m:r>
                        </m:sub>
                      </m:sSub>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𝑎𝑃</m:t>
                      </m:r>
                    </m:oMath>
                  </m:oMathPara>
                </a14:m>
                <a:endParaRPr lang="en-US" b="0" dirty="0">
                  <a:ea typeface="Cambria Math" panose="02040503050406030204" pitchFamily="18" charset="0"/>
                </a:endParaRPr>
              </a:p>
            </p:txBody>
          </p:sp>
        </mc:Choice>
        <mc:Fallback xmlns="">
          <p:sp>
            <p:nvSpPr>
              <p:cNvPr id="17" name="TextBox 16">
                <a:extLst>
                  <a:ext uri="{FF2B5EF4-FFF2-40B4-BE49-F238E27FC236}">
                    <a16:creationId xmlns:a16="http://schemas.microsoft.com/office/drawing/2014/main" id="{1942CF7E-0E9D-4742-9B2E-8D0F3AC9BE20}"/>
                  </a:ext>
                </a:extLst>
              </p:cNvPr>
              <p:cNvSpPr txBox="1">
                <a:spLocks noRot="1" noChangeAspect="1" noMove="1" noResize="1" noEditPoints="1" noAdjustHandles="1" noChangeArrowheads="1" noChangeShapeType="1" noTextEdit="1"/>
              </p:cNvSpPr>
              <p:nvPr/>
            </p:nvSpPr>
            <p:spPr>
              <a:xfrm>
                <a:off x="234955" y="2106731"/>
                <a:ext cx="5099986" cy="430887"/>
              </a:xfrm>
              <a:prstGeom prst="rect">
                <a:avLst/>
              </a:prstGeom>
              <a:blipFill>
                <a:blip r:embed="rId3"/>
                <a:stretch>
                  <a:fillRect l="-2239" t="-160000" b="-242857"/>
                </a:stretch>
              </a:blipFill>
            </p:spPr>
            <p:txBody>
              <a:bodyPr/>
              <a:lstStyle/>
              <a:p>
                <a:r>
                  <a:rPr lang="en-US">
                    <a:noFill/>
                  </a:rPr>
                  <a:t> </a:t>
                </a:r>
              </a:p>
            </p:txBody>
          </p:sp>
        </mc:Fallback>
      </mc:AlternateContent>
    </p:spTree>
    <p:extLst>
      <p:ext uri="{BB962C8B-B14F-4D97-AF65-F5344CB8AC3E}">
        <p14:creationId xmlns:p14="http://schemas.microsoft.com/office/powerpoint/2010/main" val="635026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97725"/>
                                        </p:tgtEl>
                                        <p:attrNameLst>
                                          <p:attrName>style.visibility</p:attrName>
                                        </p:attrNameLst>
                                      </p:cBhvr>
                                      <p:to>
                                        <p:strVal val="visible"/>
                                      </p:to>
                                    </p:set>
                                    <p:animEffect transition="in" filter="fade">
                                      <p:cBhvr>
                                        <p:cTn id="7" dur="1000"/>
                                        <p:tgtEl>
                                          <p:spTgt spid="19772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7726"/>
                                        </p:tgtEl>
                                        <p:attrNameLst>
                                          <p:attrName>style.visibility</p:attrName>
                                        </p:attrNameLst>
                                      </p:cBhvr>
                                      <p:to>
                                        <p:strVal val="visible"/>
                                      </p:to>
                                    </p:set>
                                    <p:animEffect transition="in" filter="fade">
                                      <p:cBhvr>
                                        <p:cTn id="10" dur="1000"/>
                                        <p:tgtEl>
                                          <p:spTgt spid="1977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72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 Box 75"/>
          <p:cNvSpPr txBox="1">
            <a:spLocks noChangeArrowheads="1"/>
          </p:cNvSpPr>
          <p:nvPr/>
        </p:nvSpPr>
        <p:spPr bwMode="auto">
          <a:xfrm>
            <a:off x="0" y="24824"/>
            <a:ext cx="5257800" cy="584776"/>
          </a:xfrm>
          <a:prstGeom prst="rect">
            <a:avLst/>
          </a:prstGeom>
          <a:noFill/>
          <a:ln w="63500">
            <a:noFill/>
            <a:prstDash val="dash"/>
            <a:miter lim="800000"/>
            <a:headEnd/>
            <a:tailEnd/>
          </a:ln>
          <a:effectLst/>
        </p:spPr>
        <p:txBody>
          <a:bodyPr wrap="square">
            <a:spAutoFit/>
          </a:bodyPr>
          <a:lstStyle/>
          <a:p>
            <a:pPr algn="l"/>
            <a:r>
              <a:rPr lang="en-US" sz="3200" dirty="0">
                <a:solidFill>
                  <a:srgbClr val="3B66A8"/>
                </a:solidFill>
                <a:latin typeface="Avenir Book"/>
              </a:rPr>
              <a:t>Solve for equilibrium:</a:t>
            </a:r>
          </a:p>
        </p:txBody>
      </p:sp>
      <p:sp>
        <p:nvSpPr>
          <p:cNvPr id="7" name="Text Box 75"/>
          <p:cNvSpPr txBox="1">
            <a:spLocks noChangeArrowheads="1"/>
          </p:cNvSpPr>
          <p:nvPr/>
        </p:nvSpPr>
        <p:spPr bwMode="auto">
          <a:xfrm>
            <a:off x="0" y="5077361"/>
            <a:ext cx="7391400" cy="1323439"/>
          </a:xfrm>
          <a:prstGeom prst="rect">
            <a:avLst/>
          </a:prstGeom>
          <a:noFill/>
          <a:ln w="63500">
            <a:noFill/>
            <a:prstDash val="dash"/>
            <a:miter lim="800000"/>
            <a:headEnd/>
            <a:tailEnd/>
          </a:ln>
          <a:effectLst/>
        </p:spPr>
        <p:txBody>
          <a:bodyPr wrap="square">
            <a:spAutoFit/>
          </a:bodyPr>
          <a:lstStyle/>
          <a:p>
            <a:pPr algn="l"/>
            <a:r>
              <a:rPr lang="en-US" sz="3200" dirty="0">
                <a:solidFill>
                  <a:srgbClr val="3B66A8"/>
                </a:solidFill>
                <a:latin typeface="Avenir Book"/>
              </a:rPr>
              <a:t>Analyze stability:</a:t>
            </a:r>
          </a:p>
          <a:p>
            <a:pPr algn="l"/>
            <a:r>
              <a:rPr lang="en-US" sz="3200" dirty="0">
                <a:latin typeface="Avenir Book"/>
                <a:cs typeface="Avenir Book"/>
              </a:rPr>
              <a:t>  …maybe later (qualitative for now)</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2B59311-A3BD-4C41-9348-4BF914CF7A10}"/>
                  </a:ext>
                </a:extLst>
              </p:cNvPr>
              <p:cNvSpPr txBox="1"/>
              <p:nvPr/>
            </p:nvSpPr>
            <p:spPr>
              <a:xfrm>
                <a:off x="196336" y="2028477"/>
                <a:ext cx="4339906" cy="1877437"/>
              </a:xfrm>
              <a:prstGeom prst="rect">
                <a:avLst/>
              </a:prstGeom>
              <a:noFill/>
              <a:ln>
                <a:solidFill>
                  <a:schemeClr val="tx1"/>
                </a:solidFill>
              </a:ln>
            </p:spPr>
            <p:txBody>
              <a:bodyPr wrap="none" lIns="182880" tIns="182880" rIns="182880" bIns="18288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𝑑𝑃</m:t>
                          </m:r>
                        </m:num>
                        <m:den>
                          <m:r>
                            <a:rPr lang="en-US" b="0" i="1" smtClean="0">
                              <a:latin typeface="Cambria Math" panose="02040503050406030204" pitchFamily="18" charset="0"/>
                            </a:rPr>
                            <m:t>𝑃𝑑𝑡</m:t>
                          </m:r>
                        </m:den>
                      </m:f>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𝑐𝑎𝑁</m:t>
                      </m:r>
                      <m:r>
                        <a:rPr lang="en-US" b="0" i="1" smtClean="0">
                          <a:latin typeface="Cambria Math" panose="02040503050406030204" pitchFamily="18" charset="0"/>
                          <a:ea typeface="Cambria Math" panose="02040503050406030204" pitchFamily="18" charset="0"/>
                        </a:rPr>
                        <m:t>=0</m:t>
                      </m:r>
                    </m:oMath>
                  </m:oMathPara>
                </a14:m>
                <a:endParaRPr lang="en-US" b="0" i="1" dirty="0">
                  <a:latin typeface="Cambria Math" panose="02040503050406030204" pitchFamily="18" charset="0"/>
                  <a:ea typeface="Cambria Math" panose="02040503050406030204" pitchFamily="18" charset="0"/>
                </a:endParaRPr>
              </a:p>
              <a:p>
                <a:endParaRPr lang="en-US"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𝑐𝑎</m:t>
                      </m:r>
                      <m:r>
                        <a:rPr lang="en-US" b="0" i="1" smtClean="0">
                          <a:latin typeface="Cambria Math" panose="02040503050406030204" pitchFamily="18" charset="0"/>
                          <a:ea typeface="Cambria Math" panose="02040503050406030204" pitchFamily="18" charset="0"/>
                        </a:rPr>
                        <m:t> </m:t>
                      </m:r>
                    </m:oMath>
                  </m:oMathPara>
                </a14:m>
                <a:endParaRPr lang="en-US" b="0" dirty="0">
                  <a:ea typeface="Cambria Math" panose="02040503050406030204" pitchFamily="18" charset="0"/>
                </a:endParaRPr>
              </a:p>
            </p:txBody>
          </p:sp>
        </mc:Choice>
        <mc:Fallback xmlns="">
          <p:sp>
            <p:nvSpPr>
              <p:cNvPr id="6" name="TextBox 5">
                <a:extLst>
                  <a:ext uri="{FF2B5EF4-FFF2-40B4-BE49-F238E27FC236}">
                    <a16:creationId xmlns:a16="http://schemas.microsoft.com/office/drawing/2014/main" id="{E2B59311-A3BD-4C41-9348-4BF914CF7A10}"/>
                  </a:ext>
                </a:extLst>
              </p:cNvPr>
              <p:cNvSpPr txBox="1">
                <a:spLocks noRot="1" noChangeAspect="1" noMove="1" noResize="1" noEditPoints="1" noAdjustHandles="1" noChangeArrowheads="1" noChangeShapeType="1" noTextEdit="1"/>
              </p:cNvSpPr>
              <p:nvPr/>
            </p:nvSpPr>
            <p:spPr>
              <a:xfrm>
                <a:off x="196336" y="2028477"/>
                <a:ext cx="4339906" cy="1877437"/>
              </a:xfrm>
              <a:prstGeom prst="rect">
                <a:avLst/>
              </a:prstGeom>
              <a:blipFill>
                <a:blip r:embed="rId2"/>
                <a:stretch>
                  <a:fillRect t="-28667"/>
                </a:stretch>
              </a:blipFill>
              <a:ln>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6254CA3-3A49-CA44-B6E5-3F92F9ED3B23}"/>
                  </a:ext>
                </a:extLst>
              </p:cNvPr>
              <p:cNvSpPr txBox="1"/>
              <p:nvPr/>
            </p:nvSpPr>
            <p:spPr>
              <a:xfrm>
                <a:off x="4953000" y="2028477"/>
                <a:ext cx="4027193" cy="1877437"/>
              </a:xfrm>
              <a:prstGeom prst="rect">
                <a:avLst/>
              </a:prstGeom>
              <a:noFill/>
              <a:ln>
                <a:solidFill>
                  <a:schemeClr val="tx1"/>
                </a:solidFill>
              </a:ln>
            </p:spPr>
            <p:txBody>
              <a:bodyPr wrap="none" lIns="182880" tIns="182880" rIns="182880" bIns="182880" rtlCol="0">
                <a:spAutoFit/>
              </a:bodyPr>
              <a:lstStyle/>
              <a:p>
                <a:pPr/>
                <a14:m>
                  <m:oMathPara xmlns:m="http://schemas.openxmlformats.org/officeDocument/2006/math">
                    <m:oMathParaPr>
                      <m:jc m:val="centerGroup"/>
                    </m:oMathParaPr>
                    <m:oMath xmlns:m="http://schemas.openxmlformats.org/officeDocument/2006/math">
                      <m:f>
                        <m:fPr>
                          <m:type m:val="lin"/>
                          <m:ctrlPr>
                            <a:rPr lang="en-US" b="0" i="1" smtClean="0">
                              <a:latin typeface="Cambria Math" panose="02040503050406030204" pitchFamily="18" charset="0"/>
                            </a:rPr>
                          </m:ctrlPr>
                        </m:fPr>
                        <m:num>
                          <m:r>
                            <a:rPr lang="en-US" b="0" i="1" smtClean="0">
                              <a:latin typeface="Cambria Math" panose="02040503050406030204" pitchFamily="18" charset="0"/>
                            </a:rPr>
                            <m:t>𝑑𝑁</m:t>
                          </m:r>
                        </m:num>
                        <m:den>
                          <m:r>
                            <a:rPr lang="en-US" b="0" i="1" smtClean="0">
                              <a:latin typeface="Cambria Math" panose="02040503050406030204" pitchFamily="18" charset="0"/>
                            </a:rPr>
                            <m:t>𝑁𝑑𝑡</m:t>
                          </m:r>
                        </m:den>
                      </m:f>
                      <m:r>
                        <a:rPr lang="en-US" b="0" i="1" smtClean="0">
                          <a:latin typeface="Cambria Math" panose="02040503050406030204" pitchFamily="18" charset="0"/>
                        </a:rPr>
                        <m:t>= </m:t>
                      </m:r>
                      <m:r>
                        <a:rPr lang="en-US" b="0" i="1" smtClean="0">
                          <a:latin typeface="Cambria Math" panose="02040503050406030204" pitchFamily="18" charset="0"/>
                        </a:rPr>
                        <m:t>𝑟</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𝑎𝑃</m:t>
                      </m:r>
                      <m:r>
                        <a:rPr lang="en-US" b="0" i="1" smtClean="0">
                          <a:latin typeface="Cambria Math" panose="02040503050406030204" pitchFamily="18" charset="0"/>
                          <a:ea typeface="Cambria Math" panose="02040503050406030204" pitchFamily="18" charset="0"/>
                        </a:rPr>
                        <m:t>=0</m:t>
                      </m:r>
                    </m:oMath>
                  </m:oMathPara>
                </a14:m>
                <a:endParaRPr lang="en-US" b="0" dirty="0">
                  <a:ea typeface="Cambria Math" panose="02040503050406030204" pitchFamily="18" charset="0"/>
                </a:endParaRPr>
              </a:p>
              <a:p>
                <a:endParaRPr lang="en-US"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𝑃</m:t>
                          </m:r>
                        </m:e>
                        <m:sup>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oMath>
                  </m:oMathPara>
                </a14:m>
                <a:endParaRPr lang="en-US" b="0" dirty="0">
                  <a:ea typeface="Cambria Math" panose="02040503050406030204" pitchFamily="18" charset="0"/>
                </a:endParaRPr>
              </a:p>
            </p:txBody>
          </p:sp>
        </mc:Choice>
        <mc:Fallback xmlns="">
          <p:sp>
            <p:nvSpPr>
              <p:cNvPr id="8" name="TextBox 7">
                <a:extLst>
                  <a:ext uri="{FF2B5EF4-FFF2-40B4-BE49-F238E27FC236}">
                    <a16:creationId xmlns:a16="http://schemas.microsoft.com/office/drawing/2014/main" id="{86254CA3-3A49-CA44-B6E5-3F92F9ED3B23}"/>
                  </a:ext>
                </a:extLst>
              </p:cNvPr>
              <p:cNvSpPr txBox="1">
                <a:spLocks noRot="1" noChangeAspect="1" noMove="1" noResize="1" noEditPoints="1" noAdjustHandles="1" noChangeArrowheads="1" noChangeShapeType="1" noTextEdit="1"/>
              </p:cNvSpPr>
              <p:nvPr/>
            </p:nvSpPr>
            <p:spPr>
              <a:xfrm>
                <a:off x="4953000" y="2028477"/>
                <a:ext cx="4027193" cy="1877437"/>
              </a:xfrm>
              <a:prstGeom prst="rect">
                <a:avLst/>
              </a:prstGeom>
              <a:blipFill>
                <a:blip r:embed="rId3"/>
                <a:stretch>
                  <a:fillRect t="-28000"/>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426732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Line 2"/>
          <p:cNvSpPr>
            <a:spLocks noChangeShapeType="1"/>
          </p:cNvSpPr>
          <p:nvPr/>
        </p:nvSpPr>
        <p:spPr bwMode="auto">
          <a:xfrm>
            <a:off x="1905000" y="3886200"/>
            <a:ext cx="4343400" cy="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grpSp>
        <p:nvGrpSpPr>
          <p:cNvPr id="226307" name="Group 3"/>
          <p:cNvGrpSpPr>
            <a:grpSpLocks/>
          </p:cNvGrpSpPr>
          <p:nvPr/>
        </p:nvGrpSpPr>
        <p:grpSpPr bwMode="auto">
          <a:xfrm>
            <a:off x="385528" y="2362200"/>
            <a:ext cx="5835886" cy="4124325"/>
            <a:chOff x="974" y="1488"/>
            <a:chExt cx="2578" cy="2142"/>
          </a:xfrm>
        </p:grpSpPr>
        <p:sp>
          <p:nvSpPr>
            <p:cNvPr id="226308"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26309"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26310" name="Text Box 6"/>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26311" name="Text Box 7"/>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26313" name="Text Box 9"/>
          <p:cNvSpPr txBox="1">
            <a:spLocks noChangeArrowheads="1"/>
          </p:cNvSpPr>
          <p:nvPr/>
        </p:nvSpPr>
        <p:spPr bwMode="auto">
          <a:xfrm>
            <a:off x="-152400" y="182563"/>
            <a:ext cx="2971800" cy="579437"/>
          </a:xfrm>
          <a:prstGeom prst="rect">
            <a:avLst/>
          </a:prstGeom>
          <a:noFill/>
          <a:ln w="63500">
            <a:noFill/>
            <a:prstDash val="dash"/>
            <a:miter lim="800000"/>
            <a:headEnd/>
            <a:tailEnd/>
          </a:ln>
          <a:effectLst/>
        </p:spPr>
        <p:txBody>
          <a:bodyPr>
            <a:spAutoFit/>
          </a:bodyPr>
          <a:lstStyle/>
          <a:p>
            <a:r>
              <a:rPr lang="en-US" sz="3200" dirty="0">
                <a:latin typeface="Avenir Book"/>
              </a:rPr>
              <a:t>Phase planes:</a:t>
            </a:r>
          </a:p>
        </p:txBody>
      </p:sp>
      <p:sp>
        <p:nvSpPr>
          <p:cNvPr id="226314" name="Text Box 10"/>
          <p:cNvSpPr txBox="1">
            <a:spLocks noChangeArrowheads="1"/>
          </p:cNvSpPr>
          <p:nvPr/>
        </p:nvSpPr>
        <p:spPr bwMode="auto">
          <a:xfrm>
            <a:off x="838200" y="3595688"/>
            <a:ext cx="1143000" cy="519112"/>
          </a:xfrm>
          <a:prstGeom prst="rect">
            <a:avLst/>
          </a:prstGeom>
          <a:noFill/>
          <a:ln w="38100" algn="ctr">
            <a:noFill/>
            <a:miter lim="800000"/>
            <a:headEnd/>
            <a:tailEnd/>
          </a:ln>
          <a:effectLst/>
        </p:spPr>
        <p:txBody>
          <a:bodyPr>
            <a:spAutoFit/>
          </a:bodyPr>
          <a:lstStyle/>
          <a:p>
            <a:r>
              <a:rPr lang="en-US" dirty="0">
                <a:latin typeface="Avenir Book"/>
              </a:rPr>
              <a:t>r/a</a:t>
            </a:r>
            <a:endParaRPr lang="en-US" baseline="-25000" dirty="0">
              <a:latin typeface="Avenir Book"/>
            </a:endParaRPr>
          </a:p>
        </p:txBody>
      </p:sp>
      <p:sp>
        <p:nvSpPr>
          <p:cNvPr id="226315" name="Text Box 11"/>
          <p:cNvSpPr txBox="1">
            <a:spLocks noChangeArrowheads="1"/>
          </p:cNvSpPr>
          <p:nvPr/>
        </p:nvSpPr>
        <p:spPr bwMode="auto">
          <a:xfrm>
            <a:off x="3657600" y="577850"/>
            <a:ext cx="5257800" cy="519113"/>
          </a:xfrm>
          <a:prstGeom prst="rect">
            <a:avLst/>
          </a:prstGeom>
          <a:noFill/>
          <a:ln w="38100" algn="ctr">
            <a:noFill/>
            <a:miter lim="800000"/>
            <a:headEnd/>
            <a:tailEnd/>
          </a:ln>
          <a:effectLst/>
        </p:spPr>
        <p:txBody>
          <a:bodyPr>
            <a:spAutoFit/>
          </a:bodyPr>
          <a:lstStyle/>
          <a:p>
            <a:pPr algn="l"/>
            <a:r>
              <a:rPr lang="en-US" dirty="0">
                <a:latin typeface="Avenir Book"/>
              </a:rPr>
              <a:t>Putting it together…</a:t>
            </a:r>
          </a:p>
        </p:txBody>
      </p:sp>
      <p:sp>
        <p:nvSpPr>
          <p:cNvPr id="226316" name="Text Box 12"/>
          <p:cNvSpPr txBox="1">
            <a:spLocks noChangeArrowheads="1"/>
          </p:cNvSpPr>
          <p:nvPr/>
        </p:nvSpPr>
        <p:spPr bwMode="auto">
          <a:xfrm>
            <a:off x="6019800" y="3581400"/>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226317" name="Text Box 13"/>
          <p:cNvSpPr txBox="1">
            <a:spLocks noChangeArrowheads="1"/>
          </p:cNvSpPr>
          <p:nvPr/>
        </p:nvSpPr>
        <p:spPr bwMode="auto">
          <a:xfrm>
            <a:off x="4114800" y="5867400"/>
            <a:ext cx="1066800" cy="519113"/>
          </a:xfrm>
          <a:prstGeom prst="rect">
            <a:avLst/>
          </a:prstGeom>
          <a:noFill/>
          <a:ln w="38100" algn="ctr">
            <a:noFill/>
            <a:miter lim="800000"/>
            <a:headEnd/>
            <a:tailEnd/>
          </a:ln>
          <a:effectLst/>
        </p:spPr>
        <p:txBody>
          <a:bodyPr>
            <a:spAutoFit/>
          </a:bodyPr>
          <a:lstStyle/>
          <a:p>
            <a:r>
              <a:rPr lang="en-US" dirty="0">
                <a:latin typeface="Symbol" pitchFamily="18" charset="2"/>
              </a:rPr>
              <a:t>μ</a:t>
            </a:r>
            <a:r>
              <a:rPr lang="en-US" dirty="0">
                <a:latin typeface="Avenir Book"/>
              </a:rPr>
              <a:t>/</a:t>
            </a:r>
            <a:r>
              <a:rPr lang="en-US" dirty="0" err="1">
                <a:latin typeface="Avenir Book"/>
              </a:rPr>
              <a:t>ca</a:t>
            </a:r>
            <a:endParaRPr lang="en-US" baseline="-25000" dirty="0">
              <a:latin typeface="Avenir Book"/>
            </a:endParaRPr>
          </a:p>
        </p:txBody>
      </p:sp>
      <p:sp>
        <p:nvSpPr>
          <p:cNvPr id="226318" name="Line 14"/>
          <p:cNvSpPr>
            <a:spLocks noChangeShapeType="1"/>
          </p:cNvSpPr>
          <p:nvPr/>
        </p:nvSpPr>
        <p:spPr bwMode="auto">
          <a:xfrm>
            <a:off x="4495800" y="2286000"/>
            <a:ext cx="7620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26319" name="Text Box 15"/>
          <p:cNvSpPr txBox="1">
            <a:spLocks noChangeArrowheads="1"/>
          </p:cNvSpPr>
          <p:nvPr/>
        </p:nvSpPr>
        <p:spPr bwMode="auto">
          <a:xfrm>
            <a:off x="35814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sp>
        <p:nvSpPr>
          <p:cNvPr id="226321" name="Line 17"/>
          <p:cNvSpPr>
            <a:spLocks noChangeShapeType="1"/>
          </p:cNvSpPr>
          <p:nvPr/>
        </p:nvSpPr>
        <p:spPr bwMode="auto">
          <a:xfrm rot="-5400000">
            <a:off x="5092700" y="43434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22" name="Line 18"/>
          <p:cNvSpPr>
            <a:spLocks noChangeShapeType="1"/>
          </p:cNvSpPr>
          <p:nvPr/>
        </p:nvSpPr>
        <p:spPr bwMode="auto">
          <a:xfrm>
            <a:off x="5435600" y="46863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23" name="Line 19"/>
          <p:cNvSpPr>
            <a:spLocks noChangeShapeType="1"/>
          </p:cNvSpPr>
          <p:nvPr/>
        </p:nvSpPr>
        <p:spPr bwMode="auto">
          <a:xfrm flipV="1">
            <a:off x="5397500" y="4191000"/>
            <a:ext cx="419100" cy="40640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25" name="Line 21"/>
          <p:cNvSpPr>
            <a:spLocks noChangeShapeType="1"/>
          </p:cNvSpPr>
          <p:nvPr/>
        </p:nvSpPr>
        <p:spPr bwMode="auto">
          <a:xfrm rot="-5400000" flipH="1" flipV="1">
            <a:off x="3467100" y="34163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26" name="Line 22"/>
          <p:cNvSpPr>
            <a:spLocks noChangeShapeType="1"/>
          </p:cNvSpPr>
          <p:nvPr/>
        </p:nvSpPr>
        <p:spPr bwMode="auto">
          <a:xfrm flipH="1" flipV="1">
            <a:off x="3124200" y="30734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27" name="Line 23"/>
          <p:cNvSpPr>
            <a:spLocks noChangeShapeType="1"/>
          </p:cNvSpPr>
          <p:nvPr/>
        </p:nvSpPr>
        <p:spPr bwMode="auto">
          <a:xfrm flipH="1">
            <a:off x="3187700" y="3149600"/>
            <a:ext cx="419100" cy="40640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29" name="Line 25"/>
          <p:cNvSpPr>
            <a:spLocks noChangeShapeType="1"/>
          </p:cNvSpPr>
          <p:nvPr/>
        </p:nvSpPr>
        <p:spPr bwMode="auto">
          <a:xfrm rot="-5400000">
            <a:off x="5600700" y="35306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30" name="Line 26"/>
          <p:cNvSpPr>
            <a:spLocks noChangeShapeType="1"/>
          </p:cNvSpPr>
          <p:nvPr/>
        </p:nvSpPr>
        <p:spPr bwMode="auto">
          <a:xfrm rot="-5400000">
            <a:off x="5600700" y="3530600"/>
            <a:ext cx="457200" cy="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32" name="Line 28"/>
          <p:cNvSpPr>
            <a:spLocks noChangeShapeType="1"/>
          </p:cNvSpPr>
          <p:nvPr/>
        </p:nvSpPr>
        <p:spPr bwMode="auto">
          <a:xfrm flipH="1" flipV="1">
            <a:off x="3937000" y="26924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33" name="Line 29"/>
          <p:cNvSpPr>
            <a:spLocks noChangeShapeType="1"/>
          </p:cNvSpPr>
          <p:nvPr/>
        </p:nvSpPr>
        <p:spPr bwMode="auto">
          <a:xfrm flipH="1" flipV="1">
            <a:off x="3937000" y="2692400"/>
            <a:ext cx="457200" cy="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35" name="Line 31"/>
          <p:cNvSpPr>
            <a:spLocks noChangeShapeType="1"/>
          </p:cNvSpPr>
          <p:nvPr/>
        </p:nvSpPr>
        <p:spPr bwMode="auto">
          <a:xfrm rot="5400000" flipH="1">
            <a:off x="5194300" y="26797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36" name="Line 32"/>
          <p:cNvSpPr>
            <a:spLocks noChangeShapeType="1"/>
          </p:cNvSpPr>
          <p:nvPr/>
        </p:nvSpPr>
        <p:spPr bwMode="auto">
          <a:xfrm flipH="1" flipV="1">
            <a:off x="4851400" y="30226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37" name="Line 33"/>
          <p:cNvSpPr>
            <a:spLocks noChangeShapeType="1"/>
          </p:cNvSpPr>
          <p:nvPr/>
        </p:nvSpPr>
        <p:spPr bwMode="auto">
          <a:xfrm flipH="1" flipV="1">
            <a:off x="4914900" y="2527300"/>
            <a:ext cx="419100" cy="40640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43" name="Line 39"/>
          <p:cNvSpPr>
            <a:spLocks noChangeShapeType="1"/>
          </p:cNvSpPr>
          <p:nvPr/>
        </p:nvSpPr>
        <p:spPr bwMode="auto">
          <a:xfrm rot="-5400000" flipH="1" flipV="1">
            <a:off x="3632200" y="49149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44" name="Line 40"/>
          <p:cNvSpPr>
            <a:spLocks noChangeShapeType="1"/>
          </p:cNvSpPr>
          <p:nvPr/>
        </p:nvSpPr>
        <p:spPr bwMode="auto">
          <a:xfrm flipV="1">
            <a:off x="3975100" y="45720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45" name="Line 41"/>
          <p:cNvSpPr>
            <a:spLocks noChangeShapeType="1"/>
          </p:cNvSpPr>
          <p:nvPr/>
        </p:nvSpPr>
        <p:spPr bwMode="auto">
          <a:xfrm>
            <a:off x="3924300" y="4660900"/>
            <a:ext cx="419100" cy="40640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47" name="Line 43"/>
          <p:cNvSpPr>
            <a:spLocks noChangeShapeType="1"/>
          </p:cNvSpPr>
          <p:nvPr/>
        </p:nvSpPr>
        <p:spPr bwMode="auto">
          <a:xfrm rot="5400000" flipV="1">
            <a:off x="3149600" y="4203700"/>
            <a:ext cx="457200" cy="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sp>
        <p:nvSpPr>
          <p:cNvPr id="226348" name="Line 44"/>
          <p:cNvSpPr>
            <a:spLocks noChangeShapeType="1"/>
          </p:cNvSpPr>
          <p:nvPr/>
        </p:nvSpPr>
        <p:spPr bwMode="auto">
          <a:xfrm rot="5400000" flipV="1">
            <a:off x="3149600" y="4203700"/>
            <a:ext cx="457200" cy="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50" name="Line 46"/>
          <p:cNvSpPr>
            <a:spLocks noChangeShapeType="1"/>
          </p:cNvSpPr>
          <p:nvPr/>
        </p:nvSpPr>
        <p:spPr bwMode="auto">
          <a:xfrm flipV="1">
            <a:off x="4673600" y="4965700"/>
            <a:ext cx="457200" cy="0"/>
          </a:xfrm>
          <a:prstGeom prst="line">
            <a:avLst/>
          </a:prstGeom>
          <a:noFill/>
          <a:ln w="38100">
            <a:solidFill>
              <a:srgbClr val="0000FF"/>
            </a:solidFill>
            <a:round/>
            <a:headEnd/>
            <a:tailEnd type="triangle" w="med" len="med"/>
          </a:ln>
          <a:effectLst/>
        </p:spPr>
        <p:txBody>
          <a:bodyPr>
            <a:spAutoFit/>
          </a:bodyPr>
          <a:lstStyle/>
          <a:p>
            <a:endParaRPr lang="en-US" dirty="0">
              <a:latin typeface="Avenir Book"/>
            </a:endParaRPr>
          </a:p>
        </p:txBody>
      </p:sp>
      <p:sp>
        <p:nvSpPr>
          <p:cNvPr id="226351" name="Line 47"/>
          <p:cNvSpPr>
            <a:spLocks noChangeShapeType="1"/>
          </p:cNvSpPr>
          <p:nvPr/>
        </p:nvSpPr>
        <p:spPr bwMode="auto">
          <a:xfrm flipV="1">
            <a:off x="4673600" y="4965700"/>
            <a:ext cx="457200" cy="0"/>
          </a:xfrm>
          <a:prstGeom prst="line">
            <a:avLst/>
          </a:prstGeom>
          <a:noFill/>
          <a:ln w="38100">
            <a:solidFill>
              <a:srgbClr val="800080"/>
            </a:solidFill>
            <a:round/>
            <a:headEnd/>
            <a:tailEnd type="triangle" w="med" len="med"/>
          </a:ln>
          <a:effectLst/>
        </p:spPr>
        <p:txBody>
          <a:bodyPr>
            <a:spAutoFit/>
          </a:bodyPr>
          <a:lstStyle/>
          <a:p>
            <a:endParaRPr lang="en-US" dirty="0">
              <a:latin typeface="Avenir Book"/>
            </a:endParaRPr>
          </a:p>
        </p:txBody>
      </p:sp>
      <p:sp>
        <p:nvSpPr>
          <p:cNvPr id="226364" name="Text Box 60"/>
          <p:cNvSpPr txBox="1">
            <a:spLocks noChangeArrowheads="1"/>
          </p:cNvSpPr>
          <p:nvPr/>
        </p:nvSpPr>
        <p:spPr bwMode="auto">
          <a:xfrm>
            <a:off x="5715000" y="1873250"/>
            <a:ext cx="3581400" cy="946150"/>
          </a:xfrm>
          <a:prstGeom prst="rect">
            <a:avLst/>
          </a:prstGeom>
          <a:noFill/>
          <a:ln w="38100" algn="ctr">
            <a:noFill/>
            <a:miter lim="800000"/>
            <a:headEnd/>
            <a:tailEnd/>
          </a:ln>
          <a:effectLst/>
        </p:spPr>
        <p:txBody>
          <a:bodyPr>
            <a:spAutoFit/>
          </a:bodyPr>
          <a:lstStyle/>
          <a:p>
            <a:r>
              <a:rPr lang="en-US" dirty="0">
                <a:latin typeface="Avenir Book"/>
              </a:rPr>
              <a:t>The equilibrium is</a:t>
            </a:r>
            <a:br>
              <a:rPr lang="en-US" dirty="0">
                <a:latin typeface="Avenir Book"/>
              </a:rPr>
            </a:br>
            <a:r>
              <a:rPr lang="en-US" dirty="0">
                <a:latin typeface="Avenir Book"/>
              </a:rPr>
              <a:t>neutrally stable</a:t>
            </a:r>
          </a:p>
        </p:txBody>
      </p:sp>
      <p:sp>
        <p:nvSpPr>
          <p:cNvPr id="226320" name="Oval 16"/>
          <p:cNvSpPr>
            <a:spLocks noChangeArrowheads="1"/>
          </p:cNvSpPr>
          <p:nvPr/>
        </p:nvSpPr>
        <p:spPr bwMode="auto">
          <a:xfrm>
            <a:off x="5207000" y="45593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24" name="Oval 20"/>
          <p:cNvSpPr>
            <a:spLocks noChangeArrowheads="1"/>
          </p:cNvSpPr>
          <p:nvPr/>
        </p:nvSpPr>
        <p:spPr bwMode="auto">
          <a:xfrm flipH="1" flipV="1">
            <a:off x="3581400" y="29464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28" name="Oval 24"/>
          <p:cNvSpPr>
            <a:spLocks noChangeArrowheads="1"/>
          </p:cNvSpPr>
          <p:nvPr/>
        </p:nvSpPr>
        <p:spPr bwMode="auto">
          <a:xfrm>
            <a:off x="5715000" y="37465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31" name="Oval 27"/>
          <p:cNvSpPr>
            <a:spLocks noChangeArrowheads="1"/>
          </p:cNvSpPr>
          <p:nvPr/>
        </p:nvSpPr>
        <p:spPr bwMode="auto">
          <a:xfrm flipH="1" flipV="1">
            <a:off x="4394200" y="25654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34" name="Oval 30"/>
          <p:cNvSpPr>
            <a:spLocks noChangeArrowheads="1"/>
          </p:cNvSpPr>
          <p:nvPr/>
        </p:nvSpPr>
        <p:spPr bwMode="auto">
          <a:xfrm flipH="1" flipV="1">
            <a:off x="5308600" y="28956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42" name="Oval 38"/>
          <p:cNvSpPr>
            <a:spLocks noChangeArrowheads="1"/>
          </p:cNvSpPr>
          <p:nvPr/>
        </p:nvSpPr>
        <p:spPr bwMode="auto">
          <a:xfrm flipH="1" flipV="1">
            <a:off x="3746500" y="44450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46" name="Oval 42"/>
          <p:cNvSpPr>
            <a:spLocks noChangeArrowheads="1"/>
          </p:cNvSpPr>
          <p:nvPr/>
        </p:nvSpPr>
        <p:spPr bwMode="auto">
          <a:xfrm flipV="1">
            <a:off x="3263900" y="37465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26349" name="Oval 45"/>
          <p:cNvSpPr>
            <a:spLocks noChangeArrowheads="1"/>
          </p:cNvSpPr>
          <p:nvPr/>
        </p:nvSpPr>
        <p:spPr bwMode="auto">
          <a:xfrm flipV="1">
            <a:off x="4432300" y="48387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Tree>
    <p:extLst>
      <p:ext uri="{BB962C8B-B14F-4D97-AF65-F5344CB8AC3E}">
        <p14:creationId xmlns:p14="http://schemas.microsoft.com/office/powerpoint/2010/main" val="908427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6328"/>
                                        </p:tgtEl>
                                        <p:attrNameLst>
                                          <p:attrName>style.visibility</p:attrName>
                                        </p:attrNameLst>
                                      </p:cBhvr>
                                      <p:to>
                                        <p:strVal val="visible"/>
                                      </p:to>
                                    </p:set>
                                    <p:animEffect transition="in" filter="fade">
                                      <p:cBhvr>
                                        <p:cTn id="7" dur="1000"/>
                                        <p:tgtEl>
                                          <p:spTgt spid="2263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6329"/>
                                        </p:tgtEl>
                                        <p:attrNameLst>
                                          <p:attrName>style.visibility</p:attrName>
                                        </p:attrNameLst>
                                      </p:cBhvr>
                                      <p:to>
                                        <p:strVal val="visible"/>
                                      </p:to>
                                    </p:set>
                                    <p:animEffect transition="in" filter="fade">
                                      <p:cBhvr>
                                        <p:cTn id="12" dur="1000"/>
                                        <p:tgtEl>
                                          <p:spTgt spid="22632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6330"/>
                                        </p:tgtEl>
                                        <p:attrNameLst>
                                          <p:attrName>style.visibility</p:attrName>
                                        </p:attrNameLst>
                                      </p:cBhvr>
                                      <p:to>
                                        <p:strVal val="visible"/>
                                      </p:to>
                                    </p:set>
                                    <p:animEffect transition="in" filter="fade">
                                      <p:cBhvr>
                                        <p:cTn id="17" dur="1000"/>
                                        <p:tgtEl>
                                          <p:spTgt spid="2263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26334"/>
                                        </p:tgtEl>
                                        <p:attrNameLst>
                                          <p:attrName>style.visibility</p:attrName>
                                        </p:attrNameLst>
                                      </p:cBhvr>
                                      <p:to>
                                        <p:strVal val="visible"/>
                                      </p:to>
                                    </p:set>
                                    <p:animEffect transition="in" filter="fade">
                                      <p:cBhvr>
                                        <p:cTn id="22" dur="1000"/>
                                        <p:tgtEl>
                                          <p:spTgt spid="2263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6335"/>
                                        </p:tgtEl>
                                        <p:attrNameLst>
                                          <p:attrName>style.visibility</p:attrName>
                                        </p:attrNameLst>
                                      </p:cBhvr>
                                      <p:to>
                                        <p:strVal val="visible"/>
                                      </p:to>
                                    </p:set>
                                    <p:animEffect transition="in" filter="fade">
                                      <p:cBhvr>
                                        <p:cTn id="27" dur="1000"/>
                                        <p:tgtEl>
                                          <p:spTgt spid="22633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26336"/>
                                        </p:tgtEl>
                                        <p:attrNameLst>
                                          <p:attrName>style.visibility</p:attrName>
                                        </p:attrNameLst>
                                      </p:cBhvr>
                                      <p:to>
                                        <p:strVal val="visible"/>
                                      </p:to>
                                    </p:set>
                                    <p:animEffect transition="in" filter="fade">
                                      <p:cBhvr>
                                        <p:cTn id="32" dur="1000"/>
                                        <p:tgtEl>
                                          <p:spTgt spid="226336"/>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26337"/>
                                        </p:tgtEl>
                                        <p:attrNameLst>
                                          <p:attrName>style.visibility</p:attrName>
                                        </p:attrNameLst>
                                      </p:cBhvr>
                                      <p:to>
                                        <p:strVal val="visible"/>
                                      </p:to>
                                    </p:set>
                                    <p:animEffect transition="in" filter="fade">
                                      <p:cBhvr>
                                        <p:cTn id="37" dur="1000"/>
                                        <p:tgtEl>
                                          <p:spTgt spid="226337"/>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26331"/>
                                        </p:tgtEl>
                                        <p:attrNameLst>
                                          <p:attrName>style.visibility</p:attrName>
                                        </p:attrNameLst>
                                      </p:cBhvr>
                                      <p:to>
                                        <p:strVal val="visible"/>
                                      </p:to>
                                    </p:set>
                                    <p:animEffect transition="in" filter="fade">
                                      <p:cBhvr>
                                        <p:cTn id="42" dur="1000"/>
                                        <p:tgtEl>
                                          <p:spTgt spid="22633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26332"/>
                                        </p:tgtEl>
                                        <p:attrNameLst>
                                          <p:attrName>style.visibility</p:attrName>
                                        </p:attrNameLst>
                                      </p:cBhvr>
                                      <p:to>
                                        <p:strVal val="visible"/>
                                      </p:to>
                                    </p:set>
                                    <p:animEffect transition="in" filter="fade">
                                      <p:cBhvr>
                                        <p:cTn id="47" dur="1000"/>
                                        <p:tgtEl>
                                          <p:spTgt spid="22633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226333"/>
                                        </p:tgtEl>
                                        <p:attrNameLst>
                                          <p:attrName>style.visibility</p:attrName>
                                        </p:attrNameLst>
                                      </p:cBhvr>
                                      <p:to>
                                        <p:strVal val="visible"/>
                                      </p:to>
                                    </p:set>
                                    <p:animEffect transition="in" filter="fade">
                                      <p:cBhvr>
                                        <p:cTn id="52" dur="1000"/>
                                        <p:tgtEl>
                                          <p:spTgt spid="22633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226324"/>
                                        </p:tgtEl>
                                        <p:attrNameLst>
                                          <p:attrName>style.visibility</p:attrName>
                                        </p:attrNameLst>
                                      </p:cBhvr>
                                      <p:to>
                                        <p:strVal val="visible"/>
                                      </p:to>
                                    </p:set>
                                    <p:animEffect transition="in" filter="fade">
                                      <p:cBhvr>
                                        <p:cTn id="57" dur="1000"/>
                                        <p:tgtEl>
                                          <p:spTgt spid="226324"/>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226325"/>
                                        </p:tgtEl>
                                        <p:attrNameLst>
                                          <p:attrName>style.visibility</p:attrName>
                                        </p:attrNameLst>
                                      </p:cBhvr>
                                      <p:to>
                                        <p:strVal val="visible"/>
                                      </p:to>
                                    </p:set>
                                    <p:animEffect transition="in" filter="fade">
                                      <p:cBhvr>
                                        <p:cTn id="62" dur="1000"/>
                                        <p:tgtEl>
                                          <p:spTgt spid="226325"/>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226326"/>
                                        </p:tgtEl>
                                        <p:attrNameLst>
                                          <p:attrName>style.visibility</p:attrName>
                                        </p:attrNameLst>
                                      </p:cBhvr>
                                      <p:to>
                                        <p:strVal val="visible"/>
                                      </p:to>
                                    </p:set>
                                    <p:animEffect transition="in" filter="fade">
                                      <p:cBhvr>
                                        <p:cTn id="67" dur="1000"/>
                                        <p:tgtEl>
                                          <p:spTgt spid="226326"/>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226327"/>
                                        </p:tgtEl>
                                        <p:attrNameLst>
                                          <p:attrName>style.visibility</p:attrName>
                                        </p:attrNameLst>
                                      </p:cBhvr>
                                      <p:to>
                                        <p:strVal val="visible"/>
                                      </p:to>
                                    </p:set>
                                    <p:animEffect transition="in" filter="fade">
                                      <p:cBhvr>
                                        <p:cTn id="72" dur="1000"/>
                                        <p:tgtEl>
                                          <p:spTgt spid="226327"/>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26346"/>
                                        </p:tgtEl>
                                        <p:attrNameLst>
                                          <p:attrName>style.visibility</p:attrName>
                                        </p:attrNameLst>
                                      </p:cBhvr>
                                      <p:to>
                                        <p:strVal val="visible"/>
                                      </p:to>
                                    </p:set>
                                    <p:animEffect transition="in" filter="fade">
                                      <p:cBhvr>
                                        <p:cTn id="75" dur="1000"/>
                                        <p:tgtEl>
                                          <p:spTgt spid="226346"/>
                                        </p:tgtEl>
                                      </p:cBhvr>
                                    </p:animEffect>
                                  </p:childTnLst>
                                </p:cTn>
                              </p:par>
                              <p:par>
                                <p:cTn id="76" presetID="10" presetClass="entr" presetSubtype="0" fill="hold" grpId="0" nodeType="withEffect">
                                  <p:stCondLst>
                                    <p:cond delay="0"/>
                                  </p:stCondLst>
                                  <p:childTnLst>
                                    <p:set>
                                      <p:cBhvr>
                                        <p:cTn id="77" dur="1" fill="hold">
                                          <p:stCondLst>
                                            <p:cond delay="0"/>
                                          </p:stCondLst>
                                        </p:cTn>
                                        <p:tgtEl>
                                          <p:spTgt spid="226347"/>
                                        </p:tgtEl>
                                        <p:attrNameLst>
                                          <p:attrName>style.visibility</p:attrName>
                                        </p:attrNameLst>
                                      </p:cBhvr>
                                      <p:to>
                                        <p:strVal val="visible"/>
                                      </p:to>
                                    </p:set>
                                    <p:animEffect transition="in" filter="fade">
                                      <p:cBhvr>
                                        <p:cTn id="78" dur="1000"/>
                                        <p:tgtEl>
                                          <p:spTgt spid="22634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226348"/>
                                        </p:tgtEl>
                                        <p:attrNameLst>
                                          <p:attrName>style.visibility</p:attrName>
                                        </p:attrNameLst>
                                      </p:cBhvr>
                                      <p:to>
                                        <p:strVal val="visible"/>
                                      </p:to>
                                    </p:set>
                                    <p:animEffect transition="in" filter="fade">
                                      <p:cBhvr>
                                        <p:cTn id="81" dur="1000"/>
                                        <p:tgtEl>
                                          <p:spTgt spid="226348"/>
                                        </p:tgtEl>
                                      </p:cBhvr>
                                    </p:animEffect>
                                  </p:childTnLst>
                                </p:cTn>
                              </p:par>
                              <p:par>
                                <p:cTn id="82" presetID="10" presetClass="entr" presetSubtype="0" fill="hold" grpId="0" nodeType="withEffect">
                                  <p:stCondLst>
                                    <p:cond delay="0"/>
                                  </p:stCondLst>
                                  <p:childTnLst>
                                    <p:set>
                                      <p:cBhvr>
                                        <p:cTn id="83" dur="1" fill="hold">
                                          <p:stCondLst>
                                            <p:cond delay="0"/>
                                          </p:stCondLst>
                                        </p:cTn>
                                        <p:tgtEl>
                                          <p:spTgt spid="226342"/>
                                        </p:tgtEl>
                                        <p:attrNameLst>
                                          <p:attrName>style.visibility</p:attrName>
                                        </p:attrNameLst>
                                      </p:cBhvr>
                                      <p:to>
                                        <p:strVal val="visible"/>
                                      </p:to>
                                    </p:set>
                                    <p:animEffect transition="in" filter="fade">
                                      <p:cBhvr>
                                        <p:cTn id="84" dur="1000"/>
                                        <p:tgtEl>
                                          <p:spTgt spid="226342"/>
                                        </p:tgtEl>
                                      </p:cBhvr>
                                    </p:animEffect>
                                  </p:childTnLst>
                                </p:cTn>
                              </p:par>
                              <p:par>
                                <p:cTn id="85" presetID="10" presetClass="entr" presetSubtype="0" fill="hold" grpId="0" nodeType="withEffect">
                                  <p:stCondLst>
                                    <p:cond delay="0"/>
                                  </p:stCondLst>
                                  <p:childTnLst>
                                    <p:set>
                                      <p:cBhvr>
                                        <p:cTn id="86" dur="1" fill="hold">
                                          <p:stCondLst>
                                            <p:cond delay="0"/>
                                          </p:stCondLst>
                                        </p:cTn>
                                        <p:tgtEl>
                                          <p:spTgt spid="226343"/>
                                        </p:tgtEl>
                                        <p:attrNameLst>
                                          <p:attrName>style.visibility</p:attrName>
                                        </p:attrNameLst>
                                      </p:cBhvr>
                                      <p:to>
                                        <p:strVal val="visible"/>
                                      </p:to>
                                    </p:set>
                                    <p:animEffect transition="in" filter="fade">
                                      <p:cBhvr>
                                        <p:cTn id="87" dur="1000"/>
                                        <p:tgtEl>
                                          <p:spTgt spid="226343"/>
                                        </p:tgtEl>
                                      </p:cBhvr>
                                    </p:animEffect>
                                  </p:childTnLst>
                                </p:cTn>
                              </p:par>
                              <p:par>
                                <p:cTn id="88" presetID="10" presetClass="entr" presetSubtype="0" fill="hold" grpId="0" nodeType="withEffect">
                                  <p:stCondLst>
                                    <p:cond delay="0"/>
                                  </p:stCondLst>
                                  <p:childTnLst>
                                    <p:set>
                                      <p:cBhvr>
                                        <p:cTn id="89" dur="1" fill="hold">
                                          <p:stCondLst>
                                            <p:cond delay="0"/>
                                          </p:stCondLst>
                                        </p:cTn>
                                        <p:tgtEl>
                                          <p:spTgt spid="226344"/>
                                        </p:tgtEl>
                                        <p:attrNameLst>
                                          <p:attrName>style.visibility</p:attrName>
                                        </p:attrNameLst>
                                      </p:cBhvr>
                                      <p:to>
                                        <p:strVal val="visible"/>
                                      </p:to>
                                    </p:set>
                                    <p:animEffect transition="in" filter="fade">
                                      <p:cBhvr>
                                        <p:cTn id="90" dur="1000"/>
                                        <p:tgtEl>
                                          <p:spTgt spid="226344"/>
                                        </p:tgtEl>
                                      </p:cBhvr>
                                    </p:animEffect>
                                  </p:childTnLst>
                                </p:cTn>
                              </p:par>
                              <p:par>
                                <p:cTn id="91" presetID="10" presetClass="entr" presetSubtype="0" fill="hold" grpId="0" nodeType="withEffect">
                                  <p:stCondLst>
                                    <p:cond delay="0"/>
                                  </p:stCondLst>
                                  <p:childTnLst>
                                    <p:set>
                                      <p:cBhvr>
                                        <p:cTn id="92" dur="1" fill="hold">
                                          <p:stCondLst>
                                            <p:cond delay="0"/>
                                          </p:stCondLst>
                                        </p:cTn>
                                        <p:tgtEl>
                                          <p:spTgt spid="226345"/>
                                        </p:tgtEl>
                                        <p:attrNameLst>
                                          <p:attrName>style.visibility</p:attrName>
                                        </p:attrNameLst>
                                      </p:cBhvr>
                                      <p:to>
                                        <p:strVal val="visible"/>
                                      </p:to>
                                    </p:set>
                                    <p:animEffect transition="in" filter="fade">
                                      <p:cBhvr>
                                        <p:cTn id="93" dur="1000"/>
                                        <p:tgtEl>
                                          <p:spTgt spid="226345"/>
                                        </p:tgtEl>
                                      </p:cBhvr>
                                    </p:animEffect>
                                  </p:childTnLst>
                                </p:cTn>
                              </p:par>
                              <p:par>
                                <p:cTn id="94" presetID="10" presetClass="entr" presetSubtype="0" fill="hold" grpId="0" nodeType="withEffect">
                                  <p:stCondLst>
                                    <p:cond delay="0"/>
                                  </p:stCondLst>
                                  <p:childTnLst>
                                    <p:set>
                                      <p:cBhvr>
                                        <p:cTn id="95" dur="1" fill="hold">
                                          <p:stCondLst>
                                            <p:cond delay="0"/>
                                          </p:stCondLst>
                                        </p:cTn>
                                        <p:tgtEl>
                                          <p:spTgt spid="226349"/>
                                        </p:tgtEl>
                                        <p:attrNameLst>
                                          <p:attrName>style.visibility</p:attrName>
                                        </p:attrNameLst>
                                      </p:cBhvr>
                                      <p:to>
                                        <p:strVal val="visible"/>
                                      </p:to>
                                    </p:set>
                                    <p:animEffect transition="in" filter="fade">
                                      <p:cBhvr>
                                        <p:cTn id="96" dur="1000"/>
                                        <p:tgtEl>
                                          <p:spTgt spid="226349"/>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226350"/>
                                        </p:tgtEl>
                                        <p:attrNameLst>
                                          <p:attrName>style.visibility</p:attrName>
                                        </p:attrNameLst>
                                      </p:cBhvr>
                                      <p:to>
                                        <p:strVal val="visible"/>
                                      </p:to>
                                    </p:set>
                                    <p:animEffect transition="in" filter="fade">
                                      <p:cBhvr>
                                        <p:cTn id="99" dur="1000"/>
                                        <p:tgtEl>
                                          <p:spTgt spid="226350"/>
                                        </p:tgtEl>
                                      </p:cBhvr>
                                    </p:animEffect>
                                  </p:childTnLst>
                                </p:cTn>
                              </p:par>
                              <p:par>
                                <p:cTn id="100" presetID="10" presetClass="entr" presetSubtype="0" fill="hold" grpId="0" nodeType="withEffect">
                                  <p:stCondLst>
                                    <p:cond delay="0"/>
                                  </p:stCondLst>
                                  <p:childTnLst>
                                    <p:set>
                                      <p:cBhvr>
                                        <p:cTn id="101" dur="1" fill="hold">
                                          <p:stCondLst>
                                            <p:cond delay="0"/>
                                          </p:stCondLst>
                                        </p:cTn>
                                        <p:tgtEl>
                                          <p:spTgt spid="226351"/>
                                        </p:tgtEl>
                                        <p:attrNameLst>
                                          <p:attrName>style.visibility</p:attrName>
                                        </p:attrNameLst>
                                      </p:cBhvr>
                                      <p:to>
                                        <p:strVal val="visible"/>
                                      </p:to>
                                    </p:set>
                                    <p:animEffect transition="in" filter="fade">
                                      <p:cBhvr>
                                        <p:cTn id="102" dur="1000"/>
                                        <p:tgtEl>
                                          <p:spTgt spid="226351"/>
                                        </p:tgtEl>
                                      </p:cBhvr>
                                    </p:animEffect>
                                  </p:childTnLst>
                                </p:cTn>
                              </p:par>
                              <p:par>
                                <p:cTn id="103" presetID="10" presetClass="entr" presetSubtype="0" fill="hold" grpId="0" nodeType="withEffect">
                                  <p:stCondLst>
                                    <p:cond delay="0"/>
                                  </p:stCondLst>
                                  <p:childTnLst>
                                    <p:set>
                                      <p:cBhvr>
                                        <p:cTn id="104" dur="1" fill="hold">
                                          <p:stCondLst>
                                            <p:cond delay="0"/>
                                          </p:stCondLst>
                                        </p:cTn>
                                        <p:tgtEl>
                                          <p:spTgt spid="226320"/>
                                        </p:tgtEl>
                                        <p:attrNameLst>
                                          <p:attrName>style.visibility</p:attrName>
                                        </p:attrNameLst>
                                      </p:cBhvr>
                                      <p:to>
                                        <p:strVal val="visible"/>
                                      </p:to>
                                    </p:set>
                                    <p:animEffect transition="in" filter="fade">
                                      <p:cBhvr>
                                        <p:cTn id="105" dur="1000"/>
                                        <p:tgtEl>
                                          <p:spTgt spid="226320"/>
                                        </p:tgtEl>
                                      </p:cBhvr>
                                    </p:animEffect>
                                  </p:childTnLst>
                                </p:cTn>
                              </p:par>
                              <p:par>
                                <p:cTn id="106" presetID="10" presetClass="entr" presetSubtype="0" fill="hold" grpId="0" nodeType="withEffect">
                                  <p:stCondLst>
                                    <p:cond delay="0"/>
                                  </p:stCondLst>
                                  <p:childTnLst>
                                    <p:set>
                                      <p:cBhvr>
                                        <p:cTn id="107" dur="1" fill="hold">
                                          <p:stCondLst>
                                            <p:cond delay="0"/>
                                          </p:stCondLst>
                                        </p:cTn>
                                        <p:tgtEl>
                                          <p:spTgt spid="226321"/>
                                        </p:tgtEl>
                                        <p:attrNameLst>
                                          <p:attrName>style.visibility</p:attrName>
                                        </p:attrNameLst>
                                      </p:cBhvr>
                                      <p:to>
                                        <p:strVal val="visible"/>
                                      </p:to>
                                    </p:set>
                                    <p:animEffect transition="in" filter="fade">
                                      <p:cBhvr>
                                        <p:cTn id="108" dur="1000"/>
                                        <p:tgtEl>
                                          <p:spTgt spid="226321"/>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226322"/>
                                        </p:tgtEl>
                                        <p:attrNameLst>
                                          <p:attrName>style.visibility</p:attrName>
                                        </p:attrNameLst>
                                      </p:cBhvr>
                                      <p:to>
                                        <p:strVal val="visible"/>
                                      </p:to>
                                    </p:set>
                                    <p:animEffect transition="in" filter="fade">
                                      <p:cBhvr>
                                        <p:cTn id="111" dur="1000"/>
                                        <p:tgtEl>
                                          <p:spTgt spid="226322"/>
                                        </p:tgtEl>
                                      </p:cBhvr>
                                    </p:animEffect>
                                  </p:childTnLst>
                                </p:cTn>
                              </p:par>
                              <p:par>
                                <p:cTn id="112" presetID="10" presetClass="entr" presetSubtype="0" fill="hold" grpId="0" nodeType="withEffect">
                                  <p:stCondLst>
                                    <p:cond delay="0"/>
                                  </p:stCondLst>
                                  <p:childTnLst>
                                    <p:set>
                                      <p:cBhvr>
                                        <p:cTn id="113" dur="1" fill="hold">
                                          <p:stCondLst>
                                            <p:cond delay="0"/>
                                          </p:stCondLst>
                                        </p:cTn>
                                        <p:tgtEl>
                                          <p:spTgt spid="226323"/>
                                        </p:tgtEl>
                                        <p:attrNameLst>
                                          <p:attrName>style.visibility</p:attrName>
                                        </p:attrNameLst>
                                      </p:cBhvr>
                                      <p:to>
                                        <p:strVal val="visible"/>
                                      </p:to>
                                    </p:set>
                                    <p:animEffect transition="in" filter="fade">
                                      <p:cBhvr>
                                        <p:cTn id="114" dur="1000"/>
                                        <p:tgtEl>
                                          <p:spTgt spid="226323"/>
                                        </p:tgtEl>
                                      </p:cBhvr>
                                    </p:animEffect>
                                  </p:childTnLst>
                                </p:cTn>
                              </p:par>
                            </p:childTnLst>
                          </p:cTn>
                        </p:par>
                      </p:childTnLst>
                    </p:cTn>
                  </p:par>
                  <p:par>
                    <p:cTn id="115" fill="hold">
                      <p:stCondLst>
                        <p:cond delay="indefinite"/>
                      </p:stCondLst>
                      <p:childTnLst>
                        <p:par>
                          <p:cTn id="116" fill="hold">
                            <p:stCondLst>
                              <p:cond delay="0"/>
                            </p:stCondLst>
                            <p:childTnLst>
                              <p:par>
                                <p:cTn id="117" presetID="10" presetClass="exit" presetSubtype="0" fill="hold" grpId="1" nodeType="clickEffect">
                                  <p:stCondLst>
                                    <p:cond delay="0"/>
                                  </p:stCondLst>
                                  <p:childTnLst>
                                    <p:animEffect transition="out" filter="fade">
                                      <p:cBhvr>
                                        <p:cTn id="118" dur="1000"/>
                                        <p:tgtEl>
                                          <p:spTgt spid="226320"/>
                                        </p:tgtEl>
                                      </p:cBhvr>
                                    </p:animEffect>
                                    <p:set>
                                      <p:cBhvr>
                                        <p:cTn id="119" dur="1" fill="hold">
                                          <p:stCondLst>
                                            <p:cond delay="999"/>
                                          </p:stCondLst>
                                        </p:cTn>
                                        <p:tgtEl>
                                          <p:spTgt spid="226320"/>
                                        </p:tgtEl>
                                        <p:attrNameLst>
                                          <p:attrName>style.visibility</p:attrName>
                                        </p:attrNameLst>
                                      </p:cBhvr>
                                      <p:to>
                                        <p:strVal val="hidden"/>
                                      </p:to>
                                    </p:set>
                                  </p:childTnLst>
                                </p:cTn>
                              </p:par>
                              <p:par>
                                <p:cTn id="120" presetID="10" presetClass="exit" presetSubtype="0" fill="hold" grpId="1" nodeType="withEffect">
                                  <p:stCondLst>
                                    <p:cond delay="0"/>
                                  </p:stCondLst>
                                  <p:childTnLst>
                                    <p:animEffect transition="out" filter="fade">
                                      <p:cBhvr>
                                        <p:cTn id="121" dur="1000"/>
                                        <p:tgtEl>
                                          <p:spTgt spid="226321"/>
                                        </p:tgtEl>
                                      </p:cBhvr>
                                    </p:animEffect>
                                    <p:set>
                                      <p:cBhvr>
                                        <p:cTn id="122" dur="1" fill="hold">
                                          <p:stCondLst>
                                            <p:cond delay="999"/>
                                          </p:stCondLst>
                                        </p:cTn>
                                        <p:tgtEl>
                                          <p:spTgt spid="22632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1000"/>
                                        <p:tgtEl>
                                          <p:spTgt spid="226322"/>
                                        </p:tgtEl>
                                      </p:cBhvr>
                                    </p:animEffect>
                                    <p:set>
                                      <p:cBhvr>
                                        <p:cTn id="125" dur="1" fill="hold">
                                          <p:stCondLst>
                                            <p:cond delay="999"/>
                                          </p:stCondLst>
                                        </p:cTn>
                                        <p:tgtEl>
                                          <p:spTgt spid="226322"/>
                                        </p:tgtEl>
                                        <p:attrNameLst>
                                          <p:attrName>style.visibility</p:attrName>
                                        </p:attrNameLst>
                                      </p:cBhvr>
                                      <p:to>
                                        <p:strVal val="hidden"/>
                                      </p:to>
                                    </p:set>
                                  </p:childTnLst>
                                </p:cTn>
                              </p:par>
                              <p:par>
                                <p:cTn id="126" presetID="10" presetClass="exit" presetSubtype="0" fill="hold" grpId="1" nodeType="withEffect">
                                  <p:stCondLst>
                                    <p:cond delay="0"/>
                                  </p:stCondLst>
                                  <p:childTnLst>
                                    <p:animEffect transition="out" filter="fade">
                                      <p:cBhvr>
                                        <p:cTn id="127" dur="1000"/>
                                        <p:tgtEl>
                                          <p:spTgt spid="226323"/>
                                        </p:tgtEl>
                                      </p:cBhvr>
                                    </p:animEffect>
                                    <p:set>
                                      <p:cBhvr>
                                        <p:cTn id="128" dur="1" fill="hold">
                                          <p:stCondLst>
                                            <p:cond delay="999"/>
                                          </p:stCondLst>
                                        </p:cTn>
                                        <p:tgtEl>
                                          <p:spTgt spid="226323"/>
                                        </p:tgtEl>
                                        <p:attrNameLst>
                                          <p:attrName>style.visibility</p:attrName>
                                        </p:attrNameLst>
                                      </p:cBhvr>
                                      <p:to>
                                        <p:strVal val="hidden"/>
                                      </p:to>
                                    </p:set>
                                  </p:childTnLst>
                                </p:cTn>
                              </p:par>
                              <p:par>
                                <p:cTn id="129" presetID="10" presetClass="exit" presetSubtype="0" fill="hold" grpId="1" nodeType="withEffect">
                                  <p:stCondLst>
                                    <p:cond delay="0"/>
                                  </p:stCondLst>
                                  <p:childTnLst>
                                    <p:animEffect transition="out" filter="fade">
                                      <p:cBhvr>
                                        <p:cTn id="130" dur="1000"/>
                                        <p:tgtEl>
                                          <p:spTgt spid="226324"/>
                                        </p:tgtEl>
                                      </p:cBhvr>
                                    </p:animEffect>
                                    <p:set>
                                      <p:cBhvr>
                                        <p:cTn id="131" dur="1" fill="hold">
                                          <p:stCondLst>
                                            <p:cond delay="999"/>
                                          </p:stCondLst>
                                        </p:cTn>
                                        <p:tgtEl>
                                          <p:spTgt spid="226324"/>
                                        </p:tgtEl>
                                        <p:attrNameLst>
                                          <p:attrName>style.visibility</p:attrName>
                                        </p:attrNameLst>
                                      </p:cBhvr>
                                      <p:to>
                                        <p:strVal val="hidden"/>
                                      </p:to>
                                    </p:set>
                                  </p:childTnLst>
                                </p:cTn>
                              </p:par>
                              <p:par>
                                <p:cTn id="132" presetID="10" presetClass="exit" presetSubtype="0" fill="hold" grpId="1" nodeType="withEffect">
                                  <p:stCondLst>
                                    <p:cond delay="0"/>
                                  </p:stCondLst>
                                  <p:childTnLst>
                                    <p:animEffect transition="out" filter="fade">
                                      <p:cBhvr>
                                        <p:cTn id="133" dur="1000"/>
                                        <p:tgtEl>
                                          <p:spTgt spid="226325"/>
                                        </p:tgtEl>
                                      </p:cBhvr>
                                    </p:animEffect>
                                    <p:set>
                                      <p:cBhvr>
                                        <p:cTn id="134" dur="1" fill="hold">
                                          <p:stCondLst>
                                            <p:cond delay="999"/>
                                          </p:stCondLst>
                                        </p:cTn>
                                        <p:tgtEl>
                                          <p:spTgt spid="226325"/>
                                        </p:tgtEl>
                                        <p:attrNameLst>
                                          <p:attrName>style.visibility</p:attrName>
                                        </p:attrNameLst>
                                      </p:cBhvr>
                                      <p:to>
                                        <p:strVal val="hidden"/>
                                      </p:to>
                                    </p:set>
                                  </p:childTnLst>
                                </p:cTn>
                              </p:par>
                              <p:par>
                                <p:cTn id="135" presetID="10" presetClass="exit" presetSubtype="0" fill="hold" grpId="1" nodeType="withEffect">
                                  <p:stCondLst>
                                    <p:cond delay="0"/>
                                  </p:stCondLst>
                                  <p:childTnLst>
                                    <p:animEffect transition="out" filter="fade">
                                      <p:cBhvr>
                                        <p:cTn id="136" dur="1000"/>
                                        <p:tgtEl>
                                          <p:spTgt spid="226326"/>
                                        </p:tgtEl>
                                      </p:cBhvr>
                                    </p:animEffect>
                                    <p:set>
                                      <p:cBhvr>
                                        <p:cTn id="137" dur="1" fill="hold">
                                          <p:stCondLst>
                                            <p:cond delay="999"/>
                                          </p:stCondLst>
                                        </p:cTn>
                                        <p:tgtEl>
                                          <p:spTgt spid="226326"/>
                                        </p:tgtEl>
                                        <p:attrNameLst>
                                          <p:attrName>style.visibility</p:attrName>
                                        </p:attrNameLst>
                                      </p:cBhvr>
                                      <p:to>
                                        <p:strVal val="hidden"/>
                                      </p:to>
                                    </p:set>
                                  </p:childTnLst>
                                </p:cTn>
                              </p:par>
                              <p:par>
                                <p:cTn id="138" presetID="10" presetClass="exit" presetSubtype="0" fill="hold" grpId="1" nodeType="withEffect">
                                  <p:stCondLst>
                                    <p:cond delay="0"/>
                                  </p:stCondLst>
                                  <p:childTnLst>
                                    <p:animEffect transition="out" filter="fade">
                                      <p:cBhvr>
                                        <p:cTn id="139" dur="1000"/>
                                        <p:tgtEl>
                                          <p:spTgt spid="226327"/>
                                        </p:tgtEl>
                                      </p:cBhvr>
                                    </p:animEffect>
                                    <p:set>
                                      <p:cBhvr>
                                        <p:cTn id="140" dur="1" fill="hold">
                                          <p:stCondLst>
                                            <p:cond delay="999"/>
                                          </p:stCondLst>
                                        </p:cTn>
                                        <p:tgtEl>
                                          <p:spTgt spid="226327"/>
                                        </p:tgtEl>
                                        <p:attrNameLst>
                                          <p:attrName>style.visibility</p:attrName>
                                        </p:attrNameLst>
                                      </p:cBhvr>
                                      <p:to>
                                        <p:strVal val="hidden"/>
                                      </p:to>
                                    </p:set>
                                  </p:childTnLst>
                                </p:cTn>
                              </p:par>
                              <p:par>
                                <p:cTn id="141" presetID="10" presetClass="exit" presetSubtype="0" fill="hold" grpId="1" nodeType="withEffect">
                                  <p:stCondLst>
                                    <p:cond delay="0"/>
                                  </p:stCondLst>
                                  <p:childTnLst>
                                    <p:animEffect transition="out" filter="fade">
                                      <p:cBhvr>
                                        <p:cTn id="142" dur="1000"/>
                                        <p:tgtEl>
                                          <p:spTgt spid="226329"/>
                                        </p:tgtEl>
                                      </p:cBhvr>
                                    </p:animEffect>
                                    <p:set>
                                      <p:cBhvr>
                                        <p:cTn id="143" dur="1" fill="hold">
                                          <p:stCondLst>
                                            <p:cond delay="999"/>
                                          </p:stCondLst>
                                        </p:cTn>
                                        <p:tgtEl>
                                          <p:spTgt spid="226329"/>
                                        </p:tgtEl>
                                        <p:attrNameLst>
                                          <p:attrName>style.visibility</p:attrName>
                                        </p:attrNameLst>
                                      </p:cBhvr>
                                      <p:to>
                                        <p:strVal val="hidden"/>
                                      </p:to>
                                    </p:set>
                                  </p:childTnLst>
                                </p:cTn>
                              </p:par>
                              <p:par>
                                <p:cTn id="144" presetID="10" presetClass="exit" presetSubtype="0" fill="hold" grpId="1" nodeType="withEffect">
                                  <p:stCondLst>
                                    <p:cond delay="0"/>
                                  </p:stCondLst>
                                  <p:childTnLst>
                                    <p:animEffect transition="out" filter="fade">
                                      <p:cBhvr>
                                        <p:cTn id="145" dur="1000"/>
                                        <p:tgtEl>
                                          <p:spTgt spid="226330"/>
                                        </p:tgtEl>
                                      </p:cBhvr>
                                    </p:animEffect>
                                    <p:set>
                                      <p:cBhvr>
                                        <p:cTn id="146" dur="1" fill="hold">
                                          <p:stCondLst>
                                            <p:cond delay="999"/>
                                          </p:stCondLst>
                                        </p:cTn>
                                        <p:tgtEl>
                                          <p:spTgt spid="226330"/>
                                        </p:tgtEl>
                                        <p:attrNameLst>
                                          <p:attrName>style.visibility</p:attrName>
                                        </p:attrNameLst>
                                      </p:cBhvr>
                                      <p:to>
                                        <p:strVal val="hidden"/>
                                      </p:to>
                                    </p:set>
                                  </p:childTnLst>
                                </p:cTn>
                              </p:par>
                              <p:par>
                                <p:cTn id="147" presetID="10" presetClass="exit" presetSubtype="0" fill="hold" grpId="1" nodeType="withEffect">
                                  <p:stCondLst>
                                    <p:cond delay="0"/>
                                  </p:stCondLst>
                                  <p:childTnLst>
                                    <p:animEffect transition="out" filter="fade">
                                      <p:cBhvr>
                                        <p:cTn id="148" dur="1000"/>
                                        <p:tgtEl>
                                          <p:spTgt spid="226331"/>
                                        </p:tgtEl>
                                      </p:cBhvr>
                                    </p:animEffect>
                                    <p:set>
                                      <p:cBhvr>
                                        <p:cTn id="149" dur="1" fill="hold">
                                          <p:stCondLst>
                                            <p:cond delay="999"/>
                                          </p:stCondLst>
                                        </p:cTn>
                                        <p:tgtEl>
                                          <p:spTgt spid="226331"/>
                                        </p:tgtEl>
                                        <p:attrNameLst>
                                          <p:attrName>style.visibility</p:attrName>
                                        </p:attrNameLst>
                                      </p:cBhvr>
                                      <p:to>
                                        <p:strVal val="hidden"/>
                                      </p:to>
                                    </p:set>
                                  </p:childTnLst>
                                </p:cTn>
                              </p:par>
                              <p:par>
                                <p:cTn id="150" presetID="10" presetClass="exit" presetSubtype="0" fill="hold" grpId="1" nodeType="withEffect">
                                  <p:stCondLst>
                                    <p:cond delay="0"/>
                                  </p:stCondLst>
                                  <p:childTnLst>
                                    <p:animEffect transition="out" filter="fade">
                                      <p:cBhvr>
                                        <p:cTn id="151" dur="1000"/>
                                        <p:tgtEl>
                                          <p:spTgt spid="226332"/>
                                        </p:tgtEl>
                                      </p:cBhvr>
                                    </p:animEffect>
                                    <p:set>
                                      <p:cBhvr>
                                        <p:cTn id="152" dur="1" fill="hold">
                                          <p:stCondLst>
                                            <p:cond delay="999"/>
                                          </p:stCondLst>
                                        </p:cTn>
                                        <p:tgtEl>
                                          <p:spTgt spid="226332"/>
                                        </p:tgtEl>
                                        <p:attrNameLst>
                                          <p:attrName>style.visibility</p:attrName>
                                        </p:attrNameLst>
                                      </p:cBhvr>
                                      <p:to>
                                        <p:strVal val="hidden"/>
                                      </p:to>
                                    </p:set>
                                  </p:childTnLst>
                                </p:cTn>
                              </p:par>
                              <p:par>
                                <p:cTn id="153" presetID="10" presetClass="exit" presetSubtype="0" fill="hold" grpId="1" nodeType="withEffect">
                                  <p:stCondLst>
                                    <p:cond delay="0"/>
                                  </p:stCondLst>
                                  <p:childTnLst>
                                    <p:animEffect transition="out" filter="fade">
                                      <p:cBhvr>
                                        <p:cTn id="154" dur="1000"/>
                                        <p:tgtEl>
                                          <p:spTgt spid="226333"/>
                                        </p:tgtEl>
                                      </p:cBhvr>
                                    </p:animEffect>
                                    <p:set>
                                      <p:cBhvr>
                                        <p:cTn id="155" dur="1" fill="hold">
                                          <p:stCondLst>
                                            <p:cond delay="999"/>
                                          </p:stCondLst>
                                        </p:cTn>
                                        <p:tgtEl>
                                          <p:spTgt spid="226333"/>
                                        </p:tgtEl>
                                        <p:attrNameLst>
                                          <p:attrName>style.visibility</p:attrName>
                                        </p:attrNameLst>
                                      </p:cBhvr>
                                      <p:to>
                                        <p:strVal val="hidden"/>
                                      </p:to>
                                    </p:set>
                                  </p:childTnLst>
                                </p:cTn>
                              </p:par>
                              <p:par>
                                <p:cTn id="156" presetID="10" presetClass="exit" presetSubtype="0" fill="hold" grpId="1" nodeType="withEffect">
                                  <p:stCondLst>
                                    <p:cond delay="0"/>
                                  </p:stCondLst>
                                  <p:childTnLst>
                                    <p:animEffect transition="out" filter="fade">
                                      <p:cBhvr>
                                        <p:cTn id="157" dur="1000"/>
                                        <p:tgtEl>
                                          <p:spTgt spid="226334"/>
                                        </p:tgtEl>
                                      </p:cBhvr>
                                    </p:animEffect>
                                    <p:set>
                                      <p:cBhvr>
                                        <p:cTn id="158" dur="1" fill="hold">
                                          <p:stCondLst>
                                            <p:cond delay="999"/>
                                          </p:stCondLst>
                                        </p:cTn>
                                        <p:tgtEl>
                                          <p:spTgt spid="226334"/>
                                        </p:tgtEl>
                                        <p:attrNameLst>
                                          <p:attrName>style.visibility</p:attrName>
                                        </p:attrNameLst>
                                      </p:cBhvr>
                                      <p:to>
                                        <p:strVal val="hidden"/>
                                      </p:to>
                                    </p:set>
                                  </p:childTnLst>
                                </p:cTn>
                              </p:par>
                              <p:par>
                                <p:cTn id="159" presetID="10" presetClass="exit" presetSubtype="0" fill="hold" grpId="1" nodeType="withEffect">
                                  <p:stCondLst>
                                    <p:cond delay="0"/>
                                  </p:stCondLst>
                                  <p:childTnLst>
                                    <p:animEffect transition="out" filter="fade">
                                      <p:cBhvr>
                                        <p:cTn id="160" dur="1000"/>
                                        <p:tgtEl>
                                          <p:spTgt spid="226335"/>
                                        </p:tgtEl>
                                      </p:cBhvr>
                                    </p:animEffect>
                                    <p:set>
                                      <p:cBhvr>
                                        <p:cTn id="161" dur="1" fill="hold">
                                          <p:stCondLst>
                                            <p:cond delay="999"/>
                                          </p:stCondLst>
                                        </p:cTn>
                                        <p:tgtEl>
                                          <p:spTgt spid="226335"/>
                                        </p:tgtEl>
                                        <p:attrNameLst>
                                          <p:attrName>style.visibility</p:attrName>
                                        </p:attrNameLst>
                                      </p:cBhvr>
                                      <p:to>
                                        <p:strVal val="hidden"/>
                                      </p:to>
                                    </p:set>
                                  </p:childTnLst>
                                </p:cTn>
                              </p:par>
                              <p:par>
                                <p:cTn id="162" presetID="10" presetClass="exit" presetSubtype="0" fill="hold" grpId="1" nodeType="withEffect">
                                  <p:stCondLst>
                                    <p:cond delay="0"/>
                                  </p:stCondLst>
                                  <p:childTnLst>
                                    <p:animEffect transition="out" filter="fade">
                                      <p:cBhvr>
                                        <p:cTn id="163" dur="1000"/>
                                        <p:tgtEl>
                                          <p:spTgt spid="226336"/>
                                        </p:tgtEl>
                                      </p:cBhvr>
                                    </p:animEffect>
                                    <p:set>
                                      <p:cBhvr>
                                        <p:cTn id="164" dur="1" fill="hold">
                                          <p:stCondLst>
                                            <p:cond delay="999"/>
                                          </p:stCondLst>
                                        </p:cTn>
                                        <p:tgtEl>
                                          <p:spTgt spid="226336"/>
                                        </p:tgtEl>
                                        <p:attrNameLst>
                                          <p:attrName>style.visibility</p:attrName>
                                        </p:attrNameLst>
                                      </p:cBhvr>
                                      <p:to>
                                        <p:strVal val="hidden"/>
                                      </p:to>
                                    </p:set>
                                  </p:childTnLst>
                                </p:cTn>
                              </p:par>
                              <p:par>
                                <p:cTn id="165" presetID="10" presetClass="exit" presetSubtype="0" fill="hold" grpId="1" nodeType="withEffect">
                                  <p:stCondLst>
                                    <p:cond delay="0"/>
                                  </p:stCondLst>
                                  <p:childTnLst>
                                    <p:animEffect transition="out" filter="fade">
                                      <p:cBhvr>
                                        <p:cTn id="166" dur="1000"/>
                                        <p:tgtEl>
                                          <p:spTgt spid="226337"/>
                                        </p:tgtEl>
                                      </p:cBhvr>
                                    </p:animEffect>
                                    <p:set>
                                      <p:cBhvr>
                                        <p:cTn id="167" dur="1" fill="hold">
                                          <p:stCondLst>
                                            <p:cond delay="999"/>
                                          </p:stCondLst>
                                        </p:cTn>
                                        <p:tgtEl>
                                          <p:spTgt spid="226337"/>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1000"/>
                                        <p:tgtEl>
                                          <p:spTgt spid="226342"/>
                                        </p:tgtEl>
                                      </p:cBhvr>
                                    </p:animEffect>
                                    <p:set>
                                      <p:cBhvr>
                                        <p:cTn id="170" dur="1" fill="hold">
                                          <p:stCondLst>
                                            <p:cond delay="999"/>
                                          </p:stCondLst>
                                        </p:cTn>
                                        <p:tgtEl>
                                          <p:spTgt spid="226342"/>
                                        </p:tgtEl>
                                        <p:attrNameLst>
                                          <p:attrName>style.visibility</p:attrName>
                                        </p:attrNameLst>
                                      </p:cBhvr>
                                      <p:to>
                                        <p:strVal val="hidden"/>
                                      </p:to>
                                    </p:set>
                                  </p:childTnLst>
                                </p:cTn>
                              </p:par>
                              <p:par>
                                <p:cTn id="171" presetID="10" presetClass="exit" presetSubtype="0" fill="hold" grpId="1" nodeType="withEffect">
                                  <p:stCondLst>
                                    <p:cond delay="0"/>
                                  </p:stCondLst>
                                  <p:childTnLst>
                                    <p:animEffect transition="out" filter="fade">
                                      <p:cBhvr>
                                        <p:cTn id="172" dur="1000"/>
                                        <p:tgtEl>
                                          <p:spTgt spid="226343"/>
                                        </p:tgtEl>
                                      </p:cBhvr>
                                    </p:animEffect>
                                    <p:set>
                                      <p:cBhvr>
                                        <p:cTn id="173" dur="1" fill="hold">
                                          <p:stCondLst>
                                            <p:cond delay="999"/>
                                          </p:stCondLst>
                                        </p:cTn>
                                        <p:tgtEl>
                                          <p:spTgt spid="226343"/>
                                        </p:tgtEl>
                                        <p:attrNameLst>
                                          <p:attrName>style.visibility</p:attrName>
                                        </p:attrNameLst>
                                      </p:cBhvr>
                                      <p:to>
                                        <p:strVal val="hidden"/>
                                      </p:to>
                                    </p:set>
                                  </p:childTnLst>
                                </p:cTn>
                              </p:par>
                              <p:par>
                                <p:cTn id="174" presetID="10" presetClass="exit" presetSubtype="0" fill="hold" grpId="1" nodeType="withEffect">
                                  <p:stCondLst>
                                    <p:cond delay="0"/>
                                  </p:stCondLst>
                                  <p:childTnLst>
                                    <p:animEffect transition="out" filter="fade">
                                      <p:cBhvr>
                                        <p:cTn id="175" dur="1000"/>
                                        <p:tgtEl>
                                          <p:spTgt spid="226344"/>
                                        </p:tgtEl>
                                      </p:cBhvr>
                                    </p:animEffect>
                                    <p:set>
                                      <p:cBhvr>
                                        <p:cTn id="176" dur="1" fill="hold">
                                          <p:stCondLst>
                                            <p:cond delay="999"/>
                                          </p:stCondLst>
                                        </p:cTn>
                                        <p:tgtEl>
                                          <p:spTgt spid="226344"/>
                                        </p:tgtEl>
                                        <p:attrNameLst>
                                          <p:attrName>style.visibility</p:attrName>
                                        </p:attrNameLst>
                                      </p:cBhvr>
                                      <p:to>
                                        <p:strVal val="hidden"/>
                                      </p:to>
                                    </p:set>
                                  </p:childTnLst>
                                </p:cTn>
                              </p:par>
                              <p:par>
                                <p:cTn id="177" presetID="10" presetClass="exit" presetSubtype="0" fill="hold" grpId="1" nodeType="withEffect">
                                  <p:stCondLst>
                                    <p:cond delay="0"/>
                                  </p:stCondLst>
                                  <p:childTnLst>
                                    <p:animEffect transition="out" filter="fade">
                                      <p:cBhvr>
                                        <p:cTn id="178" dur="1000"/>
                                        <p:tgtEl>
                                          <p:spTgt spid="226345"/>
                                        </p:tgtEl>
                                      </p:cBhvr>
                                    </p:animEffect>
                                    <p:set>
                                      <p:cBhvr>
                                        <p:cTn id="179" dur="1" fill="hold">
                                          <p:stCondLst>
                                            <p:cond delay="999"/>
                                          </p:stCondLst>
                                        </p:cTn>
                                        <p:tgtEl>
                                          <p:spTgt spid="226345"/>
                                        </p:tgtEl>
                                        <p:attrNameLst>
                                          <p:attrName>style.visibility</p:attrName>
                                        </p:attrNameLst>
                                      </p:cBhvr>
                                      <p:to>
                                        <p:strVal val="hidden"/>
                                      </p:to>
                                    </p:set>
                                  </p:childTnLst>
                                </p:cTn>
                              </p:par>
                              <p:par>
                                <p:cTn id="180" presetID="10" presetClass="exit" presetSubtype="0" fill="hold" grpId="1" nodeType="withEffect">
                                  <p:stCondLst>
                                    <p:cond delay="0"/>
                                  </p:stCondLst>
                                  <p:childTnLst>
                                    <p:animEffect transition="out" filter="fade">
                                      <p:cBhvr>
                                        <p:cTn id="181" dur="1000"/>
                                        <p:tgtEl>
                                          <p:spTgt spid="226346"/>
                                        </p:tgtEl>
                                      </p:cBhvr>
                                    </p:animEffect>
                                    <p:set>
                                      <p:cBhvr>
                                        <p:cTn id="182" dur="1" fill="hold">
                                          <p:stCondLst>
                                            <p:cond delay="999"/>
                                          </p:stCondLst>
                                        </p:cTn>
                                        <p:tgtEl>
                                          <p:spTgt spid="226346"/>
                                        </p:tgtEl>
                                        <p:attrNameLst>
                                          <p:attrName>style.visibility</p:attrName>
                                        </p:attrNameLst>
                                      </p:cBhvr>
                                      <p:to>
                                        <p:strVal val="hidden"/>
                                      </p:to>
                                    </p:set>
                                  </p:childTnLst>
                                </p:cTn>
                              </p:par>
                              <p:par>
                                <p:cTn id="183" presetID="10" presetClass="exit" presetSubtype="0" fill="hold" grpId="1" nodeType="withEffect">
                                  <p:stCondLst>
                                    <p:cond delay="0"/>
                                  </p:stCondLst>
                                  <p:childTnLst>
                                    <p:animEffect transition="out" filter="fade">
                                      <p:cBhvr>
                                        <p:cTn id="184" dur="1000"/>
                                        <p:tgtEl>
                                          <p:spTgt spid="226347"/>
                                        </p:tgtEl>
                                      </p:cBhvr>
                                    </p:animEffect>
                                    <p:set>
                                      <p:cBhvr>
                                        <p:cTn id="185" dur="1" fill="hold">
                                          <p:stCondLst>
                                            <p:cond delay="999"/>
                                          </p:stCondLst>
                                        </p:cTn>
                                        <p:tgtEl>
                                          <p:spTgt spid="226347"/>
                                        </p:tgtEl>
                                        <p:attrNameLst>
                                          <p:attrName>style.visibility</p:attrName>
                                        </p:attrNameLst>
                                      </p:cBhvr>
                                      <p:to>
                                        <p:strVal val="hidden"/>
                                      </p:to>
                                    </p:set>
                                  </p:childTnLst>
                                </p:cTn>
                              </p:par>
                              <p:par>
                                <p:cTn id="186" presetID="10" presetClass="exit" presetSubtype="0" fill="hold" grpId="1" nodeType="withEffect">
                                  <p:stCondLst>
                                    <p:cond delay="0"/>
                                  </p:stCondLst>
                                  <p:childTnLst>
                                    <p:animEffect transition="out" filter="fade">
                                      <p:cBhvr>
                                        <p:cTn id="187" dur="1000"/>
                                        <p:tgtEl>
                                          <p:spTgt spid="226348"/>
                                        </p:tgtEl>
                                      </p:cBhvr>
                                    </p:animEffect>
                                    <p:set>
                                      <p:cBhvr>
                                        <p:cTn id="188" dur="1" fill="hold">
                                          <p:stCondLst>
                                            <p:cond delay="999"/>
                                          </p:stCondLst>
                                        </p:cTn>
                                        <p:tgtEl>
                                          <p:spTgt spid="226348"/>
                                        </p:tgtEl>
                                        <p:attrNameLst>
                                          <p:attrName>style.visibility</p:attrName>
                                        </p:attrNameLst>
                                      </p:cBhvr>
                                      <p:to>
                                        <p:strVal val="hidden"/>
                                      </p:to>
                                    </p:set>
                                  </p:childTnLst>
                                </p:cTn>
                              </p:par>
                              <p:par>
                                <p:cTn id="189" presetID="10" presetClass="exit" presetSubtype="0" fill="hold" grpId="1" nodeType="withEffect">
                                  <p:stCondLst>
                                    <p:cond delay="0"/>
                                  </p:stCondLst>
                                  <p:childTnLst>
                                    <p:animEffect transition="out" filter="fade">
                                      <p:cBhvr>
                                        <p:cTn id="190" dur="1000"/>
                                        <p:tgtEl>
                                          <p:spTgt spid="226349"/>
                                        </p:tgtEl>
                                      </p:cBhvr>
                                    </p:animEffect>
                                    <p:set>
                                      <p:cBhvr>
                                        <p:cTn id="191" dur="1" fill="hold">
                                          <p:stCondLst>
                                            <p:cond delay="999"/>
                                          </p:stCondLst>
                                        </p:cTn>
                                        <p:tgtEl>
                                          <p:spTgt spid="226349"/>
                                        </p:tgtEl>
                                        <p:attrNameLst>
                                          <p:attrName>style.visibility</p:attrName>
                                        </p:attrNameLst>
                                      </p:cBhvr>
                                      <p:to>
                                        <p:strVal val="hidden"/>
                                      </p:to>
                                    </p:set>
                                  </p:childTnLst>
                                </p:cTn>
                              </p:par>
                              <p:par>
                                <p:cTn id="192" presetID="10" presetClass="exit" presetSubtype="0" fill="hold" grpId="1" nodeType="withEffect">
                                  <p:stCondLst>
                                    <p:cond delay="0"/>
                                  </p:stCondLst>
                                  <p:childTnLst>
                                    <p:animEffect transition="out" filter="fade">
                                      <p:cBhvr>
                                        <p:cTn id="193" dur="1000"/>
                                        <p:tgtEl>
                                          <p:spTgt spid="226350"/>
                                        </p:tgtEl>
                                      </p:cBhvr>
                                    </p:animEffect>
                                    <p:set>
                                      <p:cBhvr>
                                        <p:cTn id="194" dur="1" fill="hold">
                                          <p:stCondLst>
                                            <p:cond delay="999"/>
                                          </p:stCondLst>
                                        </p:cTn>
                                        <p:tgtEl>
                                          <p:spTgt spid="226350"/>
                                        </p:tgtEl>
                                        <p:attrNameLst>
                                          <p:attrName>style.visibility</p:attrName>
                                        </p:attrNameLst>
                                      </p:cBhvr>
                                      <p:to>
                                        <p:strVal val="hidden"/>
                                      </p:to>
                                    </p:set>
                                  </p:childTnLst>
                                </p:cTn>
                              </p:par>
                              <p:par>
                                <p:cTn id="195" presetID="10" presetClass="exit" presetSubtype="0" fill="hold" grpId="1" nodeType="withEffect">
                                  <p:stCondLst>
                                    <p:cond delay="0"/>
                                  </p:stCondLst>
                                  <p:childTnLst>
                                    <p:animEffect transition="out" filter="fade">
                                      <p:cBhvr>
                                        <p:cTn id="196" dur="1000"/>
                                        <p:tgtEl>
                                          <p:spTgt spid="226351"/>
                                        </p:tgtEl>
                                      </p:cBhvr>
                                    </p:animEffect>
                                    <p:set>
                                      <p:cBhvr>
                                        <p:cTn id="197" dur="1" fill="hold">
                                          <p:stCondLst>
                                            <p:cond delay="999"/>
                                          </p:stCondLst>
                                        </p:cTn>
                                        <p:tgtEl>
                                          <p:spTgt spid="226351"/>
                                        </p:tgtEl>
                                        <p:attrNameLst>
                                          <p:attrName>style.visibility</p:attrName>
                                        </p:attrNameLst>
                                      </p:cBhvr>
                                      <p:to>
                                        <p:strVal val="hidden"/>
                                      </p:to>
                                    </p:set>
                                  </p:childTnLst>
                                </p:cTn>
                              </p:par>
                            </p:childTnLst>
                          </p:cTn>
                        </p:par>
                      </p:childTnLst>
                    </p:cTn>
                  </p:par>
                  <p:par>
                    <p:cTn id="198" fill="hold">
                      <p:stCondLst>
                        <p:cond delay="indefinite"/>
                      </p:stCondLst>
                      <p:childTnLst>
                        <p:par>
                          <p:cTn id="199" fill="hold">
                            <p:stCondLst>
                              <p:cond delay="0"/>
                            </p:stCondLst>
                            <p:childTnLst>
                              <p:par>
                                <p:cTn id="200" presetID="1" presetClass="path" presetSubtype="0" accel="50000" decel="50000" fill="hold" grpId="1" nodeType="clickEffect">
                                  <p:stCondLst>
                                    <p:cond delay="0"/>
                                  </p:stCondLst>
                                  <p:childTnLst>
                                    <p:animMotion origin="layout" path="M 0.00087 0.00093 C 0.00087 0.09908 -0.06094 0.17871 -0.13663 0.17871 C -0.2125 0.17871 -0.27413 0.09908 -0.27413 0.00093 C -0.27413 -0.09699 -0.2125 -0.17685 -0.13663 -0.17685 C -0.06094 -0.17685 0.00087 -0.09699 0.00087 0.00093 Z " pathEditMode="relative" rAng="16200000" ptsTypes="fffff">
                                      <p:cBhvr>
                                        <p:cTn id="201" dur="2000" spd="-100000" fill="hold"/>
                                        <p:tgtEl>
                                          <p:spTgt spid="226328"/>
                                        </p:tgtEl>
                                        <p:attrNameLst>
                                          <p:attrName>ppt_x</p:attrName>
                                          <p:attrName>ppt_y</p:attrName>
                                        </p:attrNameLst>
                                      </p:cBhvr>
                                      <p:rCtr x="-138" y="0"/>
                                    </p:animMotion>
                                  </p:childTnLst>
                                </p:cTn>
                              </p:par>
                            </p:childTnLst>
                          </p:cTn>
                        </p:par>
                      </p:childTnLst>
                    </p:cTn>
                  </p:par>
                  <p:par>
                    <p:cTn id="202" fill="hold">
                      <p:stCondLst>
                        <p:cond delay="indefinite"/>
                      </p:stCondLst>
                      <p:childTnLst>
                        <p:par>
                          <p:cTn id="203" fill="hold">
                            <p:stCondLst>
                              <p:cond delay="0"/>
                            </p:stCondLst>
                            <p:childTnLst>
                              <p:par>
                                <p:cTn id="204" presetID="63" presetClass="path" presetSubtype="0" accel="50000" decel="50000" fill="hold" grpId="2" nodeType="clickEffect">
                                  <p:stCondLst>
                                    <p:cond delay="0"/>
                                  </p:stCondLst>
                                  <p:childTnLst>
                                    <p:animMotion origin="layout" path="M -0.04583 0.00186 L 0.20417 0.00186 " pathEditMode="relative" rAng="0" ptsTypes="AA">
                                      <p:cBhvr>
                                        <p:cTn id="205" dur="2000" fill="hold"/>
                                        <p:tgtEl>
                                          <p:spTgt spid="226328"/>
                                        </p:tgtEl>
                                        <p:attrNameLst>
                                          <p:attrName>ppt_x</p:attrName>
                                          <p:attrName>ppt_y</p:attrName>
                                        </p:attrNameLst>
                                      </p:cBhvr>
                                      <p:rCtr x="125" y="0"/>
                                    </p:animMotion>
                                  </p:childTnLst>
                                </p:cTn>
                              </p:par>
                            </p:childTnLst>
                          </p:cTn>
                        </p:par>
                      </p:childTnLst>
                    </p:cTn>
                  </p:par>
                  <p:par>
                    <p:cTn id="206" fill="hold">
                      <p:stCondLst>
                        <p:cond delay="indefinite"/>
                      </p:stCondLst>
                      <p:childTnLst>
                        <p:par>
                          <p:cTn id="207" fill="hold">
                            <p:stCondLst>
                              <p:cond delay="0"/>
                            </p:stCondLst>
                            <p:childTnLst>
                              <p:par>
                                <p:cTn id="208" presetID="0" presetClass="path" presetSubtype="0" accel="50000" decel="50000" fill="hold" grpId="3" nodeType="clickEffect">
                                  <p:stCondLst>
                                    <p:cond delay="0"/>
                                  </p:stCondLst>
                                  <p:childTnLst>
                                    <p:animMotion origin="layout" path="M 0.20417 0.00186 C 0.20399 -0.0287 0.2125 -0.1 0.20278 -0.14814 C 0.19306 -0.19629 0.17344 -0.24837 0.14583 -0.28703 C 0.11823 -0.32569 0.07778 -0.36111 0.0375 -0.37962 C -0.00278 -0.39814 -0.05399 -0.39722 -0.09583 -0.39814 C -0.13767 -0.39907 -0.17292 -0.3993 -0.21389 -0.38518 C -0.25486 -0.37106 -0.30851 -0.3493 -0.34167 -0.31296 C -0.37483 -0.27662 -0.39878 -0.21296 -0.4125 -0.16666 C -0.42621 -0.12037 -0.42153 -0.08125 -0.42361 -0.03518 C -0.42569 0.01088 -0.42448 0.07663 -0.425 0.10926 C -0.42552 0.1419 -0.43385 0.14098 -0.42639 0.16088 C -0.41892 0.18125 -0.40156 0.21297 -0.38055 0.22963 C -0.35955 0.2463 -0.32864 0.25463 -0.3 0.26112 C -0.27135 0.26737 -0.24948 0.26505 -0.20833 0.26667 C -0.16719 0.26829 -0.10121 0.27524 -0.05278 0.27038 C -0.00434 0.26528 0.04531 0.25857 0.08195 0.23704 C 0.11858 0.21551 0.14636 0.17431 0.16667 0.14075 C 0.18698 0.10718 0.19774 0.05834 0.20417 0.03519 C 0.21059 0.01204 0.20434 0.03241 0.20417 0.00186 Z " pathEditMode="relative" ptsTypes="aaaaaaaaaaaaaaaaaaa">
                                      <p:cBhvr>
                                        <p:cTn id="209" dur="5000" fill="hold"/>
                                        <p:tgtEl>
                                          <p:spTgt spid="226328"/>
                                        </p:tgtEl>
                                        <p:attrNameLst>
                                          <p:attrName>ppt_x</p:attrName>
                                          <p:attrName>ppt_y</p:attrName>
                                        </p:attrNameLst>
                                      </p:cBhvr>
                                    </p:animMotion>
                                  </p:childTnLst>
                                </p:cTn>
                              </p:par>
                            </p:childTnLst>
                          </p:cTn>
                        </p:par>
                      </p:childTnLst>
                    </p:cTn>
                  </p:par>
                  <p:par>
                    <p:cTn id="210" fill="hold">
                      <p:stCondLst>
                        <p:cond delay="indefinite"/>
                      </p:stCondLst>
                      <p:childTnLst>
                        <p:par>
                          <p:cTn id="211" fill="hold">
                            <p:stCondLst>
                              <p:cond delay="0"/>
                            </p:stCondLst>
                            <p:childTnLst>
                              <p:par>
                                <p:cTn id="212" presetID="35" presetClass="path" presetSubtype="0" accel="50000" decel="50000" fill="hold" grpId="4" nodeType="clickEffect">
                                  <p:stCondLst>
                                    <p:cond delay="0"/>
                                  </p:stCondLst>
                                  <p:childTnLst>
                                    <p:animMotion origin="layout" path="M 0.20417 0.00186 L -0.09583 0.00186 " pathEditMode="relative" rAng="0" ptsTypes="AA">
                                      <p:cBhvr>
                                        <p:cTn id="213" dur="2000" fill="hold"/>
                                        <p:tgtEl>
                                          <p:spTgt spid="226328"/>
                                        </p:tgtEl>
                                        <p:attrNameLst>
                                          <p:attrName>ppt_x</p:attrName>
                                          <p:attrName>ppt_y</p:attrName>
                                        </p:attrNameLst>
                                      </p:cBhvr>
                                      <p:rCtr x="-15000" y="0"/>
                                    </p:animMotion>
                                  </p:childTnLst>
                                </p:cTn>
                              </p:par>
                            </p:childTnLst>
                          </p:cTn>
                        </p:par>
                      </p:childTnLst>
                    </p:cTn>
                  </p:par>
                  <p:par>
                    <p:cTn id="214" fill="hold">
                      <p:stCondLst>
                        <p:cond delay="indefinite"/>
                      </p:stCondLst>
                      <p:childTnLst>
                        <p:par>
                          <p:cTn id="215" fill="hold">
                            <p:stCondLst>
                              <p:cond delay="0"/>
                            </p:stCondLst>
                            <p:childTnLst>
                              <p:par>
                                <p:cTn id="216" presetID="0" presetClass="path" presetSubtype="0" accel="50000" decel="50000" fill="hold" grpId="5" nodeType="clickEffect">
                                  <p:stCondLst>
                                    <p:cond delay="0"/>
                                  </p:stCondLst>
                                  <p:childTnLst>
                                    <p:animMotion origin="layout" path="M -0.09583 0.0037 C -0.09653 -0.00486 -0.09566 -0.01852 -0.09861 -0.02592 C -0.10156 -0.03333 -0.10781 -0.03773 -0.11389 -0.04074 C -0.11997 -0.04375 -0.12865 -0.04375 -0.13472 -0.04444 C -0.1408 -0.04514 -0.14462 -0.0456 -0.15 -0.04444 C -0.15538 -0.04329 -0.16337 -0.04143 -0.16667 -0.03704 C -0.16997 -0.03264 -0.16788 -0.02662 -0.16944 -0.01852 C -0.17101 -0.01042 -0.17587 0.00278 -0.17639 0.01111 C -0.17691 0.01945 -0.17708 0.02616 -0.17222 0.03148 C -0.16736 0.03681 -0.15295 0.04051 -0.14722 0.04259 C -0.14149 0.04468 -0.14184 0.04421 -0.1375 0.04445 C -0.13316 0.04468 -0.12656 0.04607 -0.12083 0.04445 C -0.1151 0.04283 -0.10712 0.0382 -0.10278 0.03519 C -0.09844 0.03218 -0.09583 0.03033 -0.09444 0.02593 C -0.09306 0.02153 -0.09514 0.01227 -0.09583 0.0037 Z " pathEditMode="relative" ptsTypes="aaaaaaaaaaaaaaa">
                                      <p:cBhvr>
                                        <p:cTn id="217" dur="3000" fill="hold"/>
                                        <p:tgtEl>
                                          <p:spTgt spid="226328"/>
                                        </p:tgtEl>
                                        <p:attrNameLst>
                                          <p:attrName>ppt_x</p:attrName>
                                          <p:attrName>ppt_y</p:attrName>
                                        </p:attrNameLst>
                                      </p:cBhvr>
                                    </p:animMotion>
                                  </p:childTnLst>
                                </p:cTn>
                              </p:par>
                            </p:childTnLst>
                          </p:cTn>
                        </p:par>
                      </p:childTnLst>
                    </p:cTn>
                  </p:par>
                  <p:par>
                    <p:cTn id="218" fill="hold">
                      <p:stCondLst>
                        <p:cond delay="indefinite"/>
                      </p:stCondLst>
                      <p:childTnLst>
                        <p:par>
                          <p:cTn id="219" fill="hold">
                            <p:stCondLst>
                              <p:cond delay="0"/>
                            </p:stCondLst>
                            <p:childTnLst>
                              <p:par>
                                <p:cTn id="220" presetID="10" presetClass="entr" presetSubtype="0" fill="hold" grpId="0" nodeType="clickEffect">
                                  <p:stCondLst>
                                    <p:cond delay="0"/>
                                  </p:stCondLst>
                                  <p:childTnLst>
                                    <p:set>
                                      <p:cBhvr>
                                        <p:cTn id="221" dur="1" fill="hold">
                                          <p:stCondLst>
                                            <p:cond delay="0"/>
                                          </p:stCondLst>
                                        </p:cTn>
                                        <p:tgtEl>
                                          <p:spTgt spid="226364"/>
                                        </p:tgtEl>
                                        <p:attrNameLst>
                                          <p:attrName>style.visibility</p:attrName>
                                        </p:attrNameLst>
                                      </p:cBhvr>
                                      <p:to>
                                        <p:strVal val="visible"/>
                                      </p:to>
                                    </p:set>
                                    <p:animEffect transition="in" filter="fade">
                                      <p:cBhvr>
                                        <p:cTn id="222" dur="1000"/>
                                        <p:tgtEl>
                                          <p:spTgt spid="2263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6321" grpId="0" animBg="1"/>
      <p:bldP spid="226321" grpId="1" animBg="1"/>
      <p:bldP spid="226322" grpId="0" animBg="1"/>
      <p:bldP spid="226322" grpId="1" animBg="1"/>
      <p:bldP spid="226323" grpId="0" animBg="1"/>
      <p:bldP spid="226323" grpId="1" animBg="1"/>
      <p:bldP spid="226325" grpId="0" animBg="1"/>
      <p:bldP spid="226325" grpId="1" animBg="1"/>
      <p:bldP spid="226326" grpId="0" animBg="1"/>
      <p:bldP spid="226326" grpId="1" animBg="1"/>
      <p:bldP spid="226327" grpId="0" animBg="1"/>
      <p:bldP spid="226327" grpId="1" animBg="1"/>
      <p:bldP spid="226329" grpId="0" animBg="1"/>
      <p:bldP spid="226329" grpId="1" animBg="1"/>
      <p:bldP spid="226330" grpId="0" animBg="1"/>
      <p:bldP spid="226330" grpId="1" animBg="1"/>
      <p:bldP spid="226332" grpId="0" animBg="1"/>
      <p:bldP spid="226332" grpId="1" animBg="1"/>
      <p:bldP spid="226333" grpId="0" animBg="1"/>
      <p:bldP spid="226333" grpId="1" animBg="1"/>
      <p:bldP spid="226335" grpId="0" animBg="1"/>
      <p:bldP spid="226335" grpId="1" animBg="1"/>
      <p:bldP spid="226336" grpId="0" animBg="1"/>
      <p:bldP spid="226336" grpId="1" animBg="1"/>
      <p:bldP spid="226337" grpId="0" animBg="1"/>
      <p:bldP spid="226337" grpId="1" animBg="1"/>
      <p:bldP spid="226343" grpId="0" animBg="1"/>
      <p:bldP spid="226343" grpId="1" animBg="1"/>
      <p:bldP spid="226344" grpId="0" animBg="1"/>
      <p:bldP spid="226344" grpId="1" animBg="1"/>
      <p:bldP spid="226345" grpId="0" animBg="1"/>
      <p:bldP spid="226345" grpId="1" animBg="1"/>
      <p:bldP spid="226347" grpId="0" animBg="1"/>
      <p:bldP spid="226347" grpId="1" animBg="1"/>
      <p:bldP spid="226348" grpId="0" animBg="1"/>
      <p:bldP spid="226348" grpId="1" animBg="1"/>
      <p:bldP spid="226350" grpId="0" animBg="1"/>
      <p:bldP spid="226350" grpId="1" animBg="1"/>
      <p:bldP spid="226351" grpId="0" animBg="1"/>
      <p:bldP spid="226351" grpId="1" animBg="1"/>
      <p:bldP spid="226364" grpId="0"/>
      <p:bldP spid="226320" grpId="0" animBg="1"/>
      <p:bldP spid="226320" grpId="1" animBg="1"/>
      <p:bldP spid="226324" grpId="0" animBg="1"/>
      <p:bldP spid="226324" grpId="1" animBg="1"/>
      <p:bldP spid="226328" grpId="0" animBg="1"/>
      <p:bldP spid="226328" grpId="1" animBg="1"/>
      <p:bldP spid="226328" grpId="2" animBg="1"/>
      <p:bldP spid="226328" grpId="3" animBg="1"/>
      <p:bldP spid="226328" grpId="4" animBg="1"/>
      <p:bldP spid="226328" grpId="5" animBg="1"/>
      <p:bldP spid="226331" grpId="0" animBg="1"/>
      <p:bldP spid="226331" grpId="1" animBg="1"/>
      <p:bldP spid="226334" grpId="0" animBg="1"/>
      <p:bldP spid="226334" grpId="1" animBg="1"/>
      <p:bldP spid="226342" grpId="0" animBg="1"/>
      <p:bldP spid="226342" grpId="1" animBg="1"/>
      <p:bldP spid="226346" grpId="0" animBg="1"/>
      <p:bldP spid="226346" grpId="1" animBg="1"/>
      <p:bldP spid="226349" grpId="0" animBg="1"/>
      <p:bldP spid="226349"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1530" name="Picture 106" descr="picture"/>
          <p:cNvPicPr>
            <a:picLocks noChangeAspect="1" noChangeArrowheads="1"/>
          </p:cNvPicPr>
          <p:nvPr/>
        </p:nvPicPr>
        <p:blipFill>
          <a:blip r:embed="rId2" cstate="print"/>
          <a:srcRect/>
          <a:stretch>
            <a:fillRect/>
          </a:stretch>
        </p:blipFill>
        <p:spPr bwMode="auto">
          <a:xfrm>
            <a:off x="73025" y="3638550"/>
            <a:ext cx="9020175" cy="3181350"/>
          </a:xfrm>
          <a:prstGeom prst="rect">
            <a:avLst/>
          </a:prstGeom>
          <a:noFill/>
        </p:spPr>
      </p:pic>
      <p:sp>
        <p:nvSpPr>
          <p:cNvPr id="231433" name="Text Box 9"/>
          <p:cNvSpPr txBox="1">
            <a:spLocks noChangeArrowheads="1"/>
          </p:cNvSpPr>
          <p:nvPr/>
        </p:nvSpPr>
        <p:spPr bwMode="auto">
          <a:xfrm>
            <a:off x="0" y="25400"/>
            <a:ext cx="2971800" cy="579437"/>
          </a:xfrm>
          <a:prstGeom prst="rect">
            <a:avLst/>
          </a:prstGeom>
          <a:noFill/>
          <a:ln w="63500">
            <a:noFill/>
            <a:prstDash val="dash"/>
            <a:miter lim="800000"/>
            <a:headEnd/>
            <a:tailEnd/>
          </a:ln>
          <a:effectLst/>
        </p:spPr>
        <p:txBody>
          <a:bodyPr>
            <a:spAutoFit/>
          </a:bodyPr>
          <a:lstStyle/>
          <a:p>
            <a:pPr algn="l"/>
            <a:r>
              <a:rPr lang="en-US" sz="3200" dirty="0">
                <a:solidFill>
                  <a:srgbClr val="3B66A8"/>
                </a:solidFill>
                <a:latin typeface="Avenir Book"/>
              </a:rPr>
              <a:t>Dynamics:</a:t>
            </a:r>
          </a:p>
        </p:txBody>
      </p:sp>
      <p:grpSp>
        <p:nvGrpSpPr>
          <p:cNvPr id="231509" name="Group 85"/>
          <p:cNvGrpSpPr>
            <a:grpSpLocks/>
          </p:cNvGrpSpPr>
          <p:nvPr/>
        </p:nvGrpSpPr>
        <p:grpSpPr bwMode="auto">
          <a:xfrm>
            <a:off x="4792596" y="198438"/>
            <a:ext cx="4035492" cy="2824162"/>
            <a:chOff x="974" y="1488"/>
            <a:chExt cx="2578" cy="2406"/>
          </a:xfrm>
        </p:grpSpPr>
        <p:sp>
          <p:nvSpPr>
            <p:cNvPr id="231510" name="Line 86"/>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1511" name="Line 87"/>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1512" name="Text Box 88"/>
            <p:cNvSpPr txBox="1">
              <a:spLocks noChangeArrowheads="1"/>
            </p:cNvSpPr>
            <p:nvPr/>
          </p:nvSpPr>
          <p:spPr bwMode="auto">
            <a:xfrm>
              <a:off x="2294" y="3218"/>
              <a:ext cx="377" cy="676"/>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1513" name="Text Box 89"/>
            <p:cNvSpPr txBox="1">
              <a:spLocks noChangeArrowheads="1"/>
            </p:cNvSpPr>
            <p:nvPr/>
          </p:nvSpPr>
          <p:spPr bwMode="auto">
            <a:xfrm rot="16200000">
              <a:off x="1021" y="2122"/>
              <a:ext cx="408" cy="501"/>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1514" name="Line 90"/>
          <p:cNvSpPr>
            <a:spLocks noChangeShapeType="1"/>
          </p:cNvSpPr>
          <p:nvPr/>
        </p:nvSpPr>
        <p:spPr bwMode="auto">
          <a:xfrm>
            <a:off x="5854700" y="960438"/>
            <a:ext cx="2590800" cy="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sp>
        <p:nvSpPr>
          <p:cNvPr id="231516" name="Line 92"/>
          <p:cNvSpPr>
            <a:spLocks noChangeShapeType="1"/>
          </p:cNvSpPr>
          <p:nvPr/>
        </p:nvSpPr>
        <p:spPr bwMode="auto">
          <a:xfrm>
            <a:off x="7531100" y="198438"/>
            <a:ext cx="0" cy="20828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1518" name="Oval 94"/>
          <p:cNvSpPr>
            <a:spLocks noChangeArrowheads="1"/>
          </p:cNvSpPr>
          <p:nvPr/>
        </p:nvSpPr>
        <p:spPr bwMode="auto">
          <a:xfrm flipV="1">
            <a:off x="8216900" y="8382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1519" name="Oval 95"/>
          <p:cNvSpPr>
            <a:spLocks noChangeArrowheads="1"/>
          </p:cNvSpPr>
          <p:nvPr/>
        </p:nvSpPr>
        <p:spPr bwMode="auto">
          <a:xfrm flipV="1">
            <a:off x="7416800" y="14986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1520" name="Oval 96"/>
          <p:cNvSpPr>
            <a:spLocks noChangeArrowheads="1"/>
          </p:cNvSpPr>
          <p:nvPr/>
        </p:nvSpPr>
        <p:spPr bwMode="auto">
          <a:xfrm flipV="1">
            <a:off x="6616700" y="8509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1521" name="Oval 97"/>
          <p:cNvSpPr>
            <a:spLocks noChangeArrowheads="1"/>
          </p:cNvSpPr>
          <p:nvPr/>
        </p:nvSpPr>
        <p:spPr bwMode="auto">
          <a:xfrm flipV="1">
            <a:off x="7404100" y="2032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1522" name="Text Box 98"/>
          <p:cNvSpPr txBox="1">
            <a:spLocks noChangeArrowheads="1"/>
          </p:cNvSpPr>
          <p:nvPr/>
        </p:nvSpPr>
        <p:spPr bwMode="auto">
          <a:xfrm>
            <a:off x="8369300" y="960438"/>
            <a:ext cx="381000" cy="519112"/>
          </a:xfrm>
          <a:prstGeom prst="rect">
            <a:avLst/>
          </a:prstGeom>
          <a:noFill/>
          <a:ln w="38100" algn="ctr">
            <a:noFill/>
            <a:miter lim="800000"/>
            <a:headEnd/>
            <a:tailEnd/>
          </a:ln>
          <a:effectLst/>
        </p:spPr>
        <p:txBody>
          <a:bodyPr>
            <a:spAutoFit/>
          </a:bodyPr>
          <a:lstStyle/>
          <a:p>
            <a:r>
              <a:rPr lang="en-US" dirty="0">
                <a:latin typeface="Avenir Book"/>
              </a:rPr>
              <a:t>1</a:t>
            </a:r>
          </a:p>
        </p:txBody>
      </p:sp>
      <p:sp>
        <p:nvSpPr>
          <p:cNvPr id="231523" name="Text Box 99"/>
          <p:cNvSpPr txBox="1">
            <a:spLocks noChangeArrowheads="1"/>
          </p:cNvSpPr>
          <p:nvPr/>
        </p:nvSpPr>
        <p:spPr bwMode="auto">
          <a:xfrm>
            <a:off x="7556500" y="122238"/>
            <a:ext cx="381000" cy="519112"/>
          </a:xfrm>
          <a:prstGeom prst="rect">
            <a:avLst/>
          </a:prstGeom>
          <a:noFill/>
          <a:ln w="38100" algn="ctr">
            <a:noFill/>
            <a:miter lim="800000"/>
            <a:headEnd/>
            <a:tailEnd/>
          </a:ln>
          <a:effectLst/>
        </p:spPr>
        <p:txBody>
          <a:bodyPr>
            <a:spAutoFit/>
          </a:bodyPr>
          <a:lstStyle/>
          <a:p>
            <a:r>
              <a:rPr lang="en-US" dirty="0">
                <a:latin typeface="Avenir Book"/>
              </a:rPr>
              <a:t>2</a:t>
            </a:r>
          </a:p>
        </p:txBody>
      </p:sp>
      <p:sp>
        <p:nvSpPr>
          <p:cNvPr id="231524" name="Text Box 100"/>
          <p:cNvSpPr txBox="1">
            <a:spLocks noChangeArrowheads="1"/>
          </p:cNvSpPr>
          <p:nvPr/>
        </p:nvSpPr>
        <p:spPr bwMode="auto">
          <a:xfrm>
            <a:off x="6692900" y="960438"/>
            <a:ext cx="381000" cy="519112"/>
          </a:xfrm>
          <a:prstGeom prst="rect">
            <a:avLst/>
          </a:prstGeom>
          <a:noFill/>
          <a:ln w="38100" algn="ctr">
            <a:noFill/>
            <a:miter lim="800000"/>
            <a:headEnd/>
            <a:tailEnd/>
          </a:ln>
          <a:effectLst/>
        </p:spPr>
        <p:txBody>
          <a:bodyPr>
            <a:spAutoFit/>
          </a:bodyPr>
          <a:lstStyle/>
          <a:p>
            <a:r>
              <a:rPr lang="en-US" dirty="0">
                <a:latin typeface="Avenir Book"/>
              </a:rPr>
              <a:t>3</a:t>
            </a:r>
          </a:p>
        </p:txBody>
      </p:sp>
      <p:sp>
        <p:nvSpPr>
          <p:cNvPr id="231525" name="Text Box 101"/>
          <p:cNvSpPr txBox="1">
            <a:spLocks noChangeArrowheads="1"/>
          </p:cNvSpPr>
          <p:nvPr/>
        </p:nvSpPr>
        <p:spPr bwMode="auto">
          <a:xfrm>
            <a:off x="7531100" y="1570038"/>
            <a:ext cx="381000" cy="519112"/>
          </a:xfrm>
          <a:prstGeom prst="rect">
            <a:avLst/>
          </a:prstGeom>
          <a:noFill/>
          <a:ln w="38100" algn="ctr">
            <a:noFill/>
            <a:miter lim="800000"/>
            <a:headEnd/>
            <a:tailEnd/>
          </a:ln>
          <a:effectLst/>
        </p:spPr>
        <p:txBody>
          <a:bodyPr>
            <a:spAutoFit/>
          </a:bodyPr>
          <a:lstStyle/>
          <a:p>
            <a:r>
              <a:rPr lang="en-US" dirty="0">
                <a:latin typeface="Avenir Book"/>
              </a:rPr>
              <a:t>4</a:t>
            </a:r>
          </a:p>
        </p:txBody>
      </p:sp>
      <p:sp>
        <p:nvSpPr>
          <p:cNvPr id="231526" name="Text Box 102"/>
          <p:cNvSpPr txBox="1">
            <a:spLocks noChangeArrowheads="1"/>
          </p:cNvSpPr>
          <p:nvPr/>
        </p:nvSpPr>
        <p:spPr bwMode="auto">
          <a:xfrm>
            <a:off x="3276600" y="3733800"/>
            <a:ext cx="381000" cy="519113"/>
          </a:xfrm>
          <a:prstGeom prst="rect">
            <a:avLst/>
          </a:prstGeom>
          <a:noFill/>
          <a:ln w="38100" algn="ctr">
            <a:noFill/>
            <a:miter lim="800000"/>
            <a:headEnd/>
            <a:tailEnd/>
          </a:ln>
          <a:effectLst/>
        </p:spPr>
        <p:txBody>
          <a:bodyPr>
            <a:spAutoFit/>
          </a:bodyPr>
          <a:lstStyle/>
          <a:p>
            <a:r>
              <a:rPr lang="en-US" dirty="0">
                <a:latin typeface="Avenir Book"/>
              </a:rPr>
              <a:t>1</a:t>
            </a:r>
          </a:p>
        </p:txBody>
      </p:sp>
      <p:sp>
        <p:nvSpPr>
          <p:cNvPr id="231527" name="Text Box 103"/>
          <p:cNvSpPr txBox="1">
            <a:spLocks noChangeArrowheads="1"/>
          </p:cNvSpPr>
          <p:nvPr/>
        </p:nvSpPr>
        <p:spPr bwMode="auto">
          <a:xfrm>
            <a:off x="3962400" y="3886200"/>
            <a:ext cx="381000" cy="519113"/>
          </a:xfrm>
          <a:prstGeom prst="rect">
            <a:avLst/>
          </a:prstGeom>
          <a:noFill/>
          <a:ln w="38100" algn="ctr">
            <a:noFill/>
            <a:miter lim="800000"/>
            <a:headEnd/>
            <a:tailEnd/>
          </a:ln>
          <a:effectLst/>
        </p:spPr>
        <p:txBody>
          <a:bodyPr>
            <a:spAutoFit/>
          </a:bodyPr>
          <a:lstStyle/>
          <a:p>
            <a:r>
              <a:rPr lang="en-US" dirty="0">
                <a:latin typeface="Avenir Book"/>
              </a:rPr>
              <a:t>2</a:t>
            </a:r>
          </a:p>
        </p:txBody>
      </p:sp>
      <p:sp>
        <p:nvSpPr>
          <p:cNvPr id="231528" name="Text Box 104"/>
          <p:cNvSpPr txBox="1">
            <a:spLocks noChangeArrowheads="1"/>
          </p:cNvSpPr>
          <p:nvPr/>
        </p:nvSpPr>
        <p:spPr bwMode="auto">
          <a:xfrm>
            <a:off x="4876800" y="4129088"/>
            <a:ext cx="381000" cy="519112"/>
          </a:xfrm>
          <a:prstGeom prst="rect">
            <a:avLst/>
          </a:prstGeom>
          <a:noFill/>
          <a:ln w="38100" algn="ctr">
            <a:noFill/>
            <a:miter lim="800000"/>
            <a:headEnd/>
            <a:tailEnd/>
          </a:ln>
          <a:effectLst/>
        </p:spPr>
        <p:txBody>
          <a:bodyPr>
            <a:spAutoFit/>
          </a:bodyPr>
          <a:lstStyle/>
          <a:p>
            <a:r>
              <a:rPr lang="en-US" dirty="0">
                <a:latin typeface="Avenir Book"/>
              </a:rPr>
              <a:t>3</a:t>
            </a:r>
          </a:p>
        </p:txBody>
      </p:sp>
      <p:sp>
        <p:nvSpPr>
          <p:cNvPr id="231529" name="Text Box 105"/>
          <p:cNvSpPr txBox="1">
            <a:spLocks noChangeArrowheads="1"/>
          </p:cNvSpPr>
          <p:nvPr/>
        </p:nvSpPr>
        <p:spPr bwMode="auto">
          <a:xfrm>
            <a:off x="6019800" y="4205288"/>
            <a:ext cx="381000" cy="519112"/>
          </a:xfrm>
          <a:prstGeom prst="rect">
            <a:avLst/>
          </a:prstGeom>
          <a:noFill/>
          <a:ln w="38100" algn="ctr">
            <a:noFill/>
            <a:miter lim="800000"/>
            <a:headEnd/>
            <a:tailEnd/>
          </a:ln>
          <a:effectLst/>
        </p:spPr>
        <p:txBody>
          <a:bodyPr>
            <a:spAutoFit/>
          </a:bodyPr>
          <a:lstStyle/>
          <a:p>
            <a:r>
              <a:rPr lang="en-US" dirty="0">
                <a:latin typeface="Avenir Book"/>
              </a:rPr>
              <a:t>4</a:t>
            </a:r>
          </a:p>
        </p:txBody>
      </p:sp>
      <p:sp>
        <p:nvSpPr>
          <p:cNvPr id="231531" name="Text Box 107"/>
          <p:cNvSpPr txBox="1">
            <a:spLocks noChangeArrowheads="1"/>
          </p:cNvSpPr>
          <p:nvPr/>
        </p:nvSpPr>
        <p:spPr bwMode="auto">
          <a:xfrm>
            <a:off x="6845300" y="3733800"/>
            <a:ext cx="381000" cy="519113"/>
          </a:xfrm>
          <a:prstGeom prst="rect">
            <a:avLst/>
          </a:prstGeom>
          <a:noFill/>
          <a:ln w="38100" algn="ctr">
            <a:noFill/>
            <a:miter lim="800000"/>
            <a:headEnd/>
            <a:tailEnd/>
          </a:ln>
          <a:effectLst/>
        </p:spPr>
        <p:txBody>
          <a:bodyPr>
            <a:spAutoFit/>
          </a:bodyPr>
          <a:lstStyle/>
          <a:p>
            <a:r>
              <a:rPr lang="en-US" dirty="0">
                <a:latin typeface="Avenir Book"/>
              </a:rPr>
              <a:t>1</a:t>
            </a:r>
          </a:p>
        </p:txBody>
      </p:sp>
      <p:sp>
        <p:nvSpPr>
          <p:cNvPr id="231532" name="Text Box 108"/>
          <p:cNvSpPr txBox="1">
            <a:spLocks noChangeArrowheads="1"/>
          </p:cNvSpPr>
          <p:nvPr/>
        </p:nvSpPr>
        <p:spPr bwMode="auto">
          <a:xfrm>
            <a:off x="7531100" y="3886200"/>
            <a:ext cx="381000" cy="519113"/>
          </a:xfrm>
          <a:prstGeom prst="rect">
            <a:avLst/>
          </a:prstGeom>
          <a:noFill/>
          <a:ln w="38100" algn="ctr">
            <a:noFill/>
            <a:miter lim="800000"/>
            <a:headEnd/>
            <a:tailEnd/>
          </a:ln>
          <a:effectLst/>
        </p:spPr>
        <p:txBody>
          <a:bodyPr>
            <a:spAutoFit/>
          </a:bodyPr>
          <a:lstStyle/>
          <a:p>
            <a:r>
              <a:rPr lang="en-US" dirty="0">
                <a:latin typeface="Avenir Book"/>
              </a:rPr>
              <a:t>2</a:t>
            </a:r>
          </a:p>
        </p:txBody>
      </p:sp>
      <p:sp>
        <p:nvSpPr>
          <p:cNvPr id="231533" name="Text Box 109"/>
          <p:cNvSpPr txBox="1">
            <a:spLocks noChangeArrowheads="1"/>
          </p:cNvSpPr>
          <p:nvPr/>
        </p:nvSpPr>
        <p:spPr bwMode="auto">
          <a:xfrm>
            <a:off x="8445500" y="4129088"/>
            <a:ext cx="381000" cy="519112"/>
          </a:xfrm>
          <a:prstGeom prst="rect">
            <a:avLst/>
          </a:prstGeom>
          <a:noFill/>
          <a:ln w="38100" algn="ctr">
            <a:noFill/>
            <a:miter lim="800000"/>
            <a:headEnd/>
            <a:tailEnd/>
          </a:ln>
          <a:effectLst/>
        </p:spPr>
        <p:txBody>
          <a:bodyPr>
            <a:spAutoFit/>
          </a:bodyPr>
          <a:lstStyle/>
          <a:p>
            <a:r>
              <a:rPr lang="en-US" dirty="0">
                <a:latin typeface="Avenir Book"/>
              </a:rPr>
              <a:t>3</a:t>
            </a:r>
          </a:p>
        </p:txBody>
      </p:sp>
      <p:sp>
        <p:nvSpPr>
          <p:cNvPr id="231536" name="Text Box 112"/>
          <p:cNvSpPr txBox="1">
            <a:spLocks noChangeArrowheads="1"/>
          </p:cNvSpPr>
          <p:nvPr/>
        </p:nvSpPr>
        <p:spPr bwMode="auto">
          <a:xfrm>
            <a:off x="520700" y="3886200"/>
            <a:ext cx="381000" cy="519113"/>
          </a:xfrm>
          <a:prstGeom prst="rect">
            <a:avLst/>
          </a:prstGeom>
          <a:noFill/>
          <a:ln w="38100" algn="ctr">
            <a:noFill/>
            <a:miter lim="800000"/>
            <a:headEnd/>
            <a:tailEnd/>
          </a:ln>
          <a:effectLst/>
        </p:spPr>
        <p:txBody>
          <a:bodyPr>
            <a:spAutoFit/>
          </a:bodyPr>
          <a:lstStyle/>
          <a:p>
            <a:r>
              <a:rPr lang="en-US" dirty="0">
                <a:latin typeface="Avenir Book"/>
              </a:rPr>
              <a:t>2</a:t>
            </a:r>
          </a:p>
        </p:txBody>
      </p:sp>
      <p:sp>
        <p:nvSpPr>
          <p:cNvPr id="231537" name="Text Box 113"/>
          <p:cNvSpPr txBox="1">
            <a:spLocks noChangeArrowheads="1"/>
          </p:cNvSpPr>
          <p:nvPr/>
        </p:nvSpPr>
        <p:spPr bwMode="auto">
          <a:xfrm>
            <a:off x="1371600" y="4129088"/>
            <a:ext cx="381000" cy="519112"/>
          </a:xfrm>
          <a:prstGeom prst="rect">
            <a:avLst/>
          </a:prstGeom>
          <a:noFill/>
          <a:ln w="38100" algn="ctr">
            <a:noFill/>
            <a:miter lim="800000"/>
            <a:headEnd/>
            <a:tailEnd/>
          </a:ln>
          <a:effectLst/>
        </p:spPr>
        <p:txBody>
          <a:bodyPr>
            <a:spAutoFit/>
          </a:bodyPr>
          <a:lstStyle/>
          <a:p>
            <a:r>
              <a:rPr lang="en-US" dirty="0">
                <a:latin typeface="Avenir Book"/>
              </a:rPr>
              <a:t>3</a:t>
            </a:r>
          </a:p>
        </p:txBody>
      </p:sp>
      <p:sp>
        <p:nvSpPr>
          <p:cNvPr id="231538" name="Text Box 114"/>
          <p:cNvSpPr txBox="1">
            <a:spLocks noChangeArrowheads="1"/>
          </p:cNvSpPr>
          <p:nvPr/>
        </p:nvSpPr>
        <p:spPr bwMode="auto">
          <a:xfrm>
            <a:off x="2514600" y="4205288"/>
            <a:ext cx="381000" cy="519112"/>
          </a:xfrm>
          <a:prstGeom prst="rect">
            <a:avLst/>
          </a:prstGeom>
          <a:noFill/>
          <a:ln w="38100" algn="ctr">
            <a:noFill/>
            <a:miter lim="800000"/>
            <a:headEnd/>
            <a:tailEnd/>
          </a:ln>
          <a:effectLst/>
        </p:spPr>
        <p:txBody>
          <a:bodyPr>
            <a:spAutoFit/>
          </a:bodyPr>
          <a:lstStyle/>
          <a:p>
            <a:r>
              <a:rPr lang="en-US" dirty="0">
                <a:latin typeface="Avenir Book"/>
              </a:rPr>
              <a:t>4</a:t>
            </a:r>
          </a:p>
        </p:txBody>
      </p:sp>
      <p:sp>
        <p:nvSpPr>
          <p:cNvPr id="231540" name="Text Box 116"/>
          <p:cNvSpPr txBox="1">
            <a:spLocks noChangeArrowheads="1"/>
          </p:cNvSpPr>
          <p:nvPr/>
        </p:nvSpPr>
        <p:spPr bwMode="auto">
          <a:xfrm>
            <a:off x="50801" y="2157413"/>
            <a:ext cx="9042398" cy="1384995"/>
          </a:xfrm>
          <a:prstGeom prst="rect">
            <a:avLst/>
          </a:prstGeom>
          <a:noFill/>
          <a:ln w="38100" algn="ctr">
            <a:noFill/>
            <a:miter lim="800000"/>
            <a:headEnd/>
            <a:tailEnd/>
          </a:ln>
          <a:effectLst/>
        </p:spPr>
        <p:txBody>
          <a:bodyPr wrap="square">
            <a:spAutoFit/>
          </a:bodyPr>
          <a:lstStyle/>
          <a:p>
            <a:pPr algn="l"/>
            <a:r>
              <a:rPr lang="en-US" dirty="0">
                <a:latin typeface="Avenir Book"/>
              </a:rPr>
              <a:t>Out of phase by ¼ cycle.</a:t>
            </a:r>
            <a:br>
              <a:rPr lang="en-US" dirty="0">
                <a:latin typeface="Avenir Book"/>
              </a:rPr>
            </a:br>
            <a:br>
              <a:rPr lang="en-US" dirty="0">
                <a:latin typeface="Avenir Book"/>
              </a:rPr>
            </a:br>
            <a:r>
              <a:rPr lang="en-US" dirty="0">
                <a:latin typeface="Avenir Book"/>
              </a:rPr>
              <a:t> “Time-lags” (instant. response, but numbers lag).</a:t>
            </a:r>
          </a:p>
        </p:txBody>
      </p:sp>
    </p:spTree>
    <p:extLst>
      <p:ext uri="{BB962C8B-B14F-4D97-AF65-F5344CB8AC3E}">
        <p14:creationId xmlns:p14="http://schemas.microsoft.com/office/powerpoint/2010/main" val="251203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1540">
                                            <p:txEl>
                                              <p:pRg st="0" end="0"/>
                                            </p:txEl>
                                          </p:spTgt>
                                        </p:tgtEl>
                                        <p:attrNameLst>
                                          <p:attrName>style.visibility</p:attrName>
                                        </p:attrNameLst>
                                      </p:cBhvr>
                                      <p:to>
                                        <p:strVal val="visible"/>
                                      </p:to>
                                    </p:set>
                                    <p:animEffect transition="in" filter="fade">
                                      <p:cBhvr>
                                        <p:cTn id="7" dur="1000"/>
                                        <p:tgtEl>
                                          <p:spTgt spid="23154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1540"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_15_02.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1896" y="152400"/>
            <a:ext cx="7918704" cy="6534912"/>
          </a:xfrm>
          <a:prstGeom prst="rect">
            <a:avLst/>
          </a:prstGeom>
        </p:spPr>
      </p:pic>
    </p:spTree>
    <p:extLst>
      <p:ext uri="{BB962C8B-B14F-4D97-AF65-F5344CB8AC3E}">
        <p14:creationId xmlns:p14="http://schemas.microsoft.com/office/powerpoint/2010/main" val="15081313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304800" y="838200"/>
            <a:ext cx="8610600" cy="3539430"/>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What if the functional response </a:t>
            </a:r>
          </a:p>
          <a:p>
            <a:r>
              <a:rPr lang="en-US" sz="3200" dirty="0">
                <a:solidFill>
                  <a:srgbClr val="3964AA"/>
                </a:solidFill>
                <a:latin typeface="Avenir Book"/>
                <a:cs typeface="Avenir Book"/>
              </a:rPr>
              <a:t>wasn’t a Type I?</a:t>
            </a:r>
          </a:p>
          <a:p>
            <a:endParaRPr lang="en-US" sz="3200" dirty="0">
              <a:solidFill>
                <a:srgbClr val="3964AA"/>
              </a:solidFill>
              <a:latin typeface="Avenir Book"/>
              <a:cs typeface="Avenir Book"/>
            </a:endParaRPr>
          </a:p>
          <a:p>
            <a:r>
              <a:rPr lang="en-US" sz="3200" dirty="0">
                <a:solidFill>
                  <a:srgbClr val="3964AA"/>
                </a:solidFill>
                <a:latin typeface="Avenir Book"/>
                <a:cs typeface="Avenir Book"/>
              </a:rPr>
              <a:t>What is the effect on isoclines</a:t>
            </a:r>
          </a:p>
          <a:p>
            <a:r>
              <a:rPr lang="en-US" sz="3200" dirty="0">
                <a:solidFill>
                  <a:srgbClr val="3964AA"/>
                </a:solidFill>
                <a:latin typeface="Avenir Book"/>
                <a:cs typeface="Avenir Book"/>
              </a:rPr>
              <a:t>(and stability)?</a:t>
            </a:r>
          </a:p>
        </p:txBody>
      </p:sp>
    </p:spTree>
    <p:extLst>
      <p:ext uri="{BB962C8B-B14F-4D97-AF65-F5344CB8AC3E}">
        <p14:creationId xmlns:p14="http://schemas.microsoft.com/office/powerpoint/2010/main" val="2929350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1524000"/>
            <a:ext cx="8610600" cy="4093428"/>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How do predators respond to prey?</a:t>
            </a:r>
          </a:p>
          <a:p>
            <a:endParaRPr lang="en-US" sz="3200" dirty="0">
              <a:solidFill>
                <a:srgbClr val="3964AA"/>
              </a:solidFill>
              <a:latin typeface="Avenir Book"/>
              <a:cs typeface="Avenir Book"/>
            </a:endParaRPr>
          </a:p>
          <a:p>
            <a:endParaRPr lang="en-US" sz="3200" dirty="0">
              <a:solidFill>
                <a:srgbClr val="3964AA"/>
              </a:solidFill>
              <a:latin typeface="Avenir Book"/>
              <a:cs typeface="Avenir Book"/>
            </a:endParaRPr>
          </a:p>
          <a:p>
            <a:pPr marL="228600" indent="-228600" algn="l">
              <a:buFont typeface="Arial"/>
              <a:buChar char="•"/>
            </a:pPr>
            <a:r>
              <a:rPr lang="en-US" i="1" dirty="0">
                <a:solidFill>
                  <a:srgbClr val="3964AA"/>
                </a:solidFill>
                <a:latin typeface="Avenir Book"/>
                <a:cs typeface="Avenir Book"/>
              </a:rPr>
              <a:t>Numerical response</a:t>
            </a:r>
            <a:r>
              <a:rPr lang="en-US" dirty="0">
                <a:solidFill>
                  <a:srgbClr val="3964AA"/>
                </a:solidFill>
                <a:latin typeface="Avenir Book"/>
                <a:cs typeface="Avenir Book"/>
              </a:rPr>
              <a:t> </a:t>
            </a:r>
            <a:r>
              <a:rPr lang="en-US" sz="2400" dirty="0">
                <a:solidFill>
                  <a:srgbClr val="3964AA"/>
                </a:solidFill>
                <a:latin typeface="Avenir Book"/>
                <a:cs typeface="Avenir Book"/>
              </a:rPr>
              <a:t>(demographic and aggregative)</a:t>
            </a:r>
          </a:p>
          <a:p>
            <a:pPr marL="228600" indent="-228600" algn="l">
              <a:buFont typeface="Arial"/>
              <a:buChar char="•"/>
            </a:pPr>
            <a:r>
              <a:rPr lang="en-US" i="1" dirty="0">
                <a:solidFill>
                  <a:srgbClr val="3964AA"/>
                </a:solidFill>
                <a:latin typeface="Avenir Book"/>
                <a:cs typeface="Avenir Book"/>
              </a:rPr>
              <a:t>Functional response</a:t>
            </a:r>
            <a:r>
              <a:rPr lang="en-US" sz="2400" dirty="0">
                <a:solidFill>
                  <a:srgbClr val="3964AA"/>
                </a:solidFill>
                <a:latin typeface="Avenir Book"/>
                <a:cs typeface="Avenir Book"/>
              </a:rPr>
              <a:t> (feeding rate)</a:t>
            </a:r>
          </a:p>
          <a:p>
            <a:pPr marL="228600" indent="-228600" algn="l">
              <a:buFont typeface="Arial"/>
              <a:buChar char="•"/>
            </a:pPr>
            <a:r>
              <a:rPr lang="en-US" i="1" dirty="0">
                <a:solidFill>
                  <a:srgbClr val="3964AA"/>
                </a:solidFill>
                <a:latin typeface="Avenir Book"/>
                <a:cs typeface="Avenir Book"/>
              </a:rPr>
              <a:t>Developmental response </a:t>
            </a:r>
            <a:r>
              <a:rPr lang="en-US" sz="2400" dirty="0">
                <a:solidFill>
                  <a:srgbClr val="3964AA"/>
                </a:solidFill>
                <a:latin typeface="Avenir Book"/>
                <a:cs typeface="Avenir Book"/>
              </a:rPr>
              <a:t>(predator </a:t>
            </a:r>
            <a:r>
              <a:rPr lang="en-US" sz="2400" dirty="0" err="1">
                <a:solidFill>
                  <a:srgbClr val="3964AA"/>
                </a:solidFill>
                <a:latin typeface="Avenir Book"/>
                <a:cs typeface="Avenir Book"/>
              </a:rPr>
              <a:t>ind.</a:t>
            </a:r>
            <a:r>
              <a:rPr lang="en-US" sz="2400" dirty="0">
                <a:solidFill>
                  <a:srgbClr val="3964AA"/>
                </a:solidFill>
                <a:latin typeface="Avenir Book"/>
                <a:cs typeface="Avenir Book"/>
              </a:rPr>
              <a:t> growth)</a:t>
            </a:r>
          </a:p>
        </p:txBody>
      </p:sp>
    </p:spTree>
    <p:extLst>
      <p:ext uri="{BB962C8B-B14F-4D97-AF65-F5344CB8AC3E}">
        <p14:creationId xmlns:p14="http://schemas.microsoft.com/office/powerpoint/2010/main" val="33664740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4499" name="Group 3"/>
          <p:cNvGrpSpPr>
            <a:grpSpLocks/>
          </p:cNvGrpSpPr>
          <p:nvPr/>
        </p:nvGrpSpPr>
        <p:grpSpPr bwMode="auto">
          <a:xfrm>
            <a:off x="385528" y="1981200"/>
            <a:ext cx="5835886" cy="4124325"/>
            <a:chOff x="974" y="1488"/>
            <a:chExt cx="2578" cy="2142"/>
          </a:xfrm>
        </p:grpSpPr>
        <p:sp>
          <p:nvSpPr>
            <p:cNvPr id="234500"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4501"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4502" name="Text Box 6"/>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4503" name="Text Box 7"/>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4505" name="Text Box 9"/>
          <p:cNvSpPr txBox="1">
            <a:spLocks noChangeArrowheads="1"/>
          </p:cNvSpPr>
          <p:nvPr/>
        </p:nvSpPr>
        <p:spPr bwMode="auto">
          <a:xfrm>
            <a:off x="0" y="24824"/>
            <a:ext cx="5257800" cy="584776"/>
          </a:xfrm>
          <a:prstGeom prst="rect">
            <a:avLst/>
          </a:prstGeom>
          <a:noFill/>
          <a:ln w="63500">
            <a:noFill/>
            <a:prstDash val="dash"/>
            <a:miter lim="800000"/>
            <a:headEnd/>
            <a:tailEnd/>
          </a:ln>
          <a:effectLst/>
        </p:spPr>
        <p:txBody>
          <a:bodyPr wrap="square">
            <a:spAutoFit/>
          </a:bodyPr>
          <a:lstStyle/>
          <a:p>
            <a:pPr algn="l"/>
            <a:r>
              <a:rPr lang="en-US" sz="3200" dirty="0">
                <a:solidFill>
                  <a:srgbClr val="3B66A8"/>
                </a:solidFill>
                <a:latin typeface="Avenir Book"/>
              </a:rPr>
              <a:t>Effect on prey isocline:</a:t>
            </a:r>
          </a:p>
        </p:txBody>
      </p:sp>
      <p:sp>
        <p:nvSpPr>
          <p:cNvPr id="234507" name="Text Box 11"/>
          <p:cNvSpPr txBox="1">
            <a:spLocks noChangeArrowheads="1"/>
          </p:cNvSpPr>
          <p:nvPr/>
        </p:nvSpPr>
        <p:spPr bwMode="auto">
          <a:xfrm>
            <a:off x="4800600" y="4114800"/>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234508" name="Line 12"/>
          <p:cNvSpPr>
            <a:spLocks noChangeShapeType="1"/>
          </p:cNvSpPr>
          <p:nvPr/>
        </p:nvSpPr>
        <p:spPr bwMode="auto">
          <a:xfrm flipH="1">
            <a:off x="4191000" y="1905000"/>
            <a:ext cx="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4509" name="Text Box 13"/>
          <p:cNvSpPr txBox="1">
            <a:spLocks noChangeArrowheads="1"/>
          </p:cNvSpPr>
          <p:nvPr/>
        </p:nvSpPr>
        <p:spPr bwMode="auto">
          <a:xfrm>
            <a:off x="3581400" y="1371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grpSp>
        <p:nvGrpSpPr>
          <p:cNvPr id="2" name="Group 1"/>
          <p:cNvGrpSpPr/>
          <p:nvPr/>
        </p:nvGrpSpPr>
        <p:grpSpPr>
          <a:xfrm>
            <a:off x="1905000" y="3429000"/>
            <a:ext cx="6705600" cy="533400"/>
            <a:chOff x="1905000" y="3810000"/>
            <a:chExt cx="6705600" cy="533400"/>
          </a:xfrm>
        </p:grpSpPr>
        <p:sp>
          <p:nvSpPr>
            <p:cNvPr id="234498" name="Line 2"/>
            <p:cNvSpPr>
              <a:spLocks noChangeShapeType="1"/>
            </p:cNvSpPr>
            <p:nvPr/>
          </p:nvSpPr>
          <p:spPr bwMode="auto">
            <a:xfrm>
              <a:off x="1905000" y="4343400"/>
              <a:ext cx="4114800" cy="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sp>
          <p:nvSpPr>
            <p:cNvPr id="234511" name="Text Box 15"/>
            <p:cNvSpPr txBox="1">
              <a:spLocks noChangeArrowheads="1"/>
            </p:cNvSpPr>
            <p:nvPr/>
          </p:nvSpPr>
          <p:spPr bwMode="auto">
            <a:xfrm>
              <a:off x="5029200" y="3810000"/>
              <a:ext cx="3581400" cy="519113"/>
            </a:xfrm>
            <a:prstGeom prst="rect">
              <a:avLst/>
            </a:prstGeom>
            <a:noFill/>
            <a:ln w="38100" algn="ctr">
              <a:noFill/>
              <a:miter lim="800000"/>
              <a:headEnd/>
              <a:tailEnd/>
            </a:ln>
            <a:effectLst/>
          </p:spPr>
          <p:txBody>
            <a:bodyPr>
              <a:spAutoFit/>
            </a:bodyPr>
            <a:lstStyle/>
            <a:p>
              <a:r>
                <a:rPr lang="en-US" dirty="0">
                  <a:latin typeface="Avenir Book"/>
                </a:rPr>
                <a:t>I: neutral</a:t>
              </a:r>
            </a:p>
          </p:txBody>
        </p:sp>
      </p:grpSp>
      <p:grpSp>
        <p:nvGrpSpPr>
          <p:cNvPr id="3" name="Group 2"/>
          <p:cNvGrpSpPr/>
          <p:nvPr/>
        </p:nvGrpSpPr>
        <p:grpSpPr>
          <a:xfrm>
            <a:off x="1866900" y="2438400"/>
            <a:ext cx="7277100" cy="1524000"/>
            <a:chOff x="1866900" y="2819400"/>
            <a:chExt cx="7277100" cy="1524000"/>
          </a:xfrm>
        </p:grpSpPr>
        <p:sp>
          <p:nvSpPr>
            <p:cNvPr id="234512" name="Line 16"/>
            <p:cNvSpPr>
              <a:spLocks noChangeShapeType="1"/>
            </p:cNvSpPr>
            <p:nvPr/>
          </p:nvSpPr>
          <p:spPr bwMode="auto">
            <a:xfrm flipV="1">
              <a:off x="1866900" y="2819400"/>
              <a:ext cx="4152900" cy="152400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sp>
          <p:nvSpPr>
            <p:cNvPr id="234514" name="Text Box 18"/>
            <p:cNvSpPr txBox="1">
              <a:spLocks noChangeArrowheads="1"/>
            </p:cNvSpPr>
            <p:nvPr/>
          </p:nvSpPr>
          <p:spPr bwMode="auto">
            <a:xfrm>
              <a:off x="5562600" y="2895600"/>
              <a:ext cx="3581400" cy="519113"/>
            </a:xfrm>
            <a:prstGeom prst="rect">
              <a:avLst/>
            </a:prstGeom>
            <a:noFill/>
            <a:ln w="38100" algn="ctr">
              <a:noFill/>
              <a:miter lim="800000"/>
              <a:headEnd/>
              <a:tailEnd/>
            </a:ln>
            <a:effectLst/>
          </p:spPr>
          <p:txBody>
            <a:bodyPr>
              <a:spAutoFit/>
            </a:bodyPr>
            <a:lstStyle/>
            <a:p>
              <a:r>
                <a:rPr lang="en-US" dirty="0">
                  <a:latin typeface="Avenir Book"/>
                </a:rPr>
                <a:t>II: destabilizing</a:t>
              </a:r>
            </a:p>
          </p:txBody>
        </p:sp>
      </p:grpSp>
      <p:grpSp>
        <p:nvGrpSpPr>
          <p:cNvPr id="4" name="Group 3"/>
          <p:cNvGrpSpPr/>
          <p:nvPr/>
        </p:nvGrpSpPr>
        <p:grpSpPr>
          <a:xfrm>
            <a:off x="1905000" y="1828800"/>
            <a:ext cx="7239000" cy="751820"/>
            <a:chOff x="1905000" y="2209800"/>
            <a:chExt cx="7239000" cy="751820"/>
          </a:xfrm>
        </p:grpSpPr>
        <p:sp>
          <p:nvSpPr>
            <p:cNvPr id="234513" name="Freeform 17"/>
            <p:cNvSpPr>
              <a:spLocks/>
            </p:cNvSpPr>
            <p:nvPr/>
          </p:nvSpPr>
          <p:spPr bwMode="auto">
            <a:xfrm>
              <a:off x="1905000" y="2438400"/>
              <a:ext cx="4267200" cy="523220"/>
            </a:xfrm>
            <a:custGeom>
              <a:avLst/>
              <a:gdLst/>
              <a:ahLst/>
              <a:cxnLst>
                <a:cxn ang="0">
                  <a:pos x="0" y="0"/>
                </a:cxn>
                <a:cxn ang="0">
                  <a:pos x="432" y="384"/>
                </a:cxn>
                <a:cxn ang="0">
                  <a:pos x="912" y="528"/>
                </a:cxn>
                <a:cxn ang="0">
                  <a:pos x="1632" y="480"/>
                </a:cxn>
                <a:cxn ang="0">
                  <a:pos x="2256" y="336"/>
                </a:cxn>
                <a:cxn ang="0">
                  <a:pos x="2688" y="192"/>
                </a:cxn>
              </a:cxnLst>
              <a:rect l="0" t="0" r="r" b="b"/>
              <a:pathLst>
                <a:path w="2688" h="544">
                  <a:moveTo>
                    <a:pt x="0" y="0"/>
                  </a:moveTo>
                  <a:cubicBezTo>
                    <a:pt x="140" y="148"/>
                    <a:pt x="280" y="296"/>
                    <a:pt x="432" y="384"/>
                  </a:cubicBezTo>
                  <a:cubicBezTo>
                    <a:pt x="584" y="472"/>
                    <a:pt x="712" y="512"/>
                    <a:pt x="912" y="528"/>
                  </a:cubicBezTo>
                  <a:cubicBezTo>
                    <a:pt x="1112" y="544"/>
                    <a:pt x="1408" y="512"/>
                    <a:pt x="1632" y="480"/>
                  </a:cubicBezTo>
                  <a:cubicBezTo>
                    <a:pt x="1856" y="448"/>
                    <a:pt x="2080" y="384"/>
                    <a:pt x="2256" y="336"/>
                  </a:cubicBezTo>
                  <a:cubicBezTo>
                    <a:pt x="2432" y="288"/>
                    <a:pt x="2560" y="240"/>
                    <a:pt x="2688" y="192"/>
                  </a:cubicBezTo>
                </a:path>
              </a:pathLst>
            </a:custGeom>
            <a:noFill/>
            <a:ln w="38100" cap="flat" cmpd="sng">
              <a:solidFill>
                <a:srgbClr val="0000FF"/>
              </a:solidFill>
              <a:prstDash val="solid"/>
              <a:round/>
              <a:headEnd type="none" w="med" len="med"/>
              <a:tailEnd type="none" w="med" len="med"/>
            </a:ln>
            <a:effectLst/>
          </p:spPr>
          <p:txBody>
            <a:bodyPr>
              <a:spAutoFit/>
            </a:bodyPr>
            <a:lstStyle/>
            <a:p>
              <a:endParaRPr lang="en-US" dirty="0">
                <a:latin typeface="Avenir Book"/>
              </a:endParaRPr>
            </a:p>
          </p:txBody>
        </p:sp>
        <p:sp>
          <p:nvSpPr>
            <p:cNvPr id="234515" name="Text Box 19"/>
            <p:cNvSpPr txBox="1">
              <a:spLocks noChangeArrowheads="1"/>
            </p:cNvSpPr>
            <p:nvPr/>
          </p:nvSpPr>
          <p:spPr bwMode="auto">
            <a:xfrm>
              <a:off x="5562600" y="2209800"/>
              <a:ext cx="3581400" cy="519113"/>
            </a:xfrm>
            <a:prstGeom prst="rect">
              <a:avLst/>
            </a:prstGeom>
            <a:noFill/>
            <a:ln w="38100" algn="ctr">
              <a:noFill/>
              <a:miter lim="800000"/>
              <a:headEnd/>
              <a:tailEnd/>
            </a:ln>
            <a:effectLst/>
          </p:spPr>
          <p:txBody>
            <a:bodyPr>
              <a:spAutoFit/>
            </a:bodyPr>
            <a:lstStyle/>
            <a:p>
              <a:r>
                <a:rPr lang="en-US" dirty="0">
                  <a:latin typeface="Avenir Book"/>
                </a:rPr>
                <a:t>III: depends</a:t>
              </a:r>
            </a:p>
          </p:txBody>
        </p:sp>
      </p:grpSp>
      <p:sp>
        <p:nvSpPr>
          <p:cNvPr id="21" name="Text Box 19"/>
          <p:cNvSpPr txBox="1">
            <a:spLocks noChangeArrowheads="1"/>
          </p:cNvSpPr>
          <p:nvPr/>
        </p:nvSpPr>
        <p:spPr bwMode="auto">
          <a:xfrm>
            <a:off x="5562600" y="5842337"/>
            <a:ext cx="3581400" cy="1015663"/>
          </a:xfrm>
          <a:prstGeom prst="rect">
            <a:avLst/>
          </a:prstGeom>
          <a:noFill/>
          <a:ln w="38100" algn="ctr">
            <a:noFill/>
            <a:miter lim="800000"/>
            <a:headEnd/>
            <a:tailEnd/>
          </a:ln>
          <a:effectLst/>
        </p:spPr>
        <p:txBody>
          <a:bodyPr>
            <a:spAutoFit/>
          </a:bodyPr>
          <a:lstStyle/>
          <a:p>
            <a:r>
              <a:rPr lang="en-US" sz="2000" dirty="0">
                <a:latin typeface="Avenir Book"/>
              </a:rPr>
              <a:t>Note: </a:t>
            </a:r>
            <a:r>
              <a:rPr lang="en-US" sz="2000" i="1" dirty="0">
                <a:latin typeface="Avenir Book"/>
              </a:rPr>
              <a:t>shape</a:t>
            </a:r>
            <a:r>
              <a:rPr lang="en-US" sz="2000" dirty="0">
                <a:latin typeface="Avenir Book"/>
              </a:rPr>
              <a:t> of predator isocline remains the same (but it will </a:t>
            </a:r>
            <a:r>
              <a:rPr lang="en-US" sz="2000" i="1" dirty="0">
                <a:latin typeface="Avenir Book"/>
              </a:rPr>
              <a:t>shift</a:t>
            </a:r>
            <a:r>
              <a:rPr lang="en-US" sz="2000" dirty="0">
                <a:latin typeface="Avenir Book"/>
              </a:rPr>
              <a:t> left/right)</a:t>
            </a:r>
          </a:p>
        </p:txBody>
      </p:sp>
    </p:spTree>
    <p:extLst>
      <p:ext uri="{BB962C8B-B14F-4D97-AF65-F5344CB8AC3E}">
        <p14:creationId xmlns:p14="http://schemas.microsoft.com/office/powerpoint/2010/main" val="1482364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dissolv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dissolve">
                                      <p:cBhvr>
                                        <p:cTn id="17"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2743200"/>
            <a:ext cx="9144000" cy="584776"/>
          </a:xfrm>
          <a:prstGeom prst="rect">
            <a:avLst/>
          </a:prstGeom>
          <a:noFill/>
          <a:ln w="63500">
            <a:noFill/>
            <a:prstDash val="dash"/>
            <a:miter lim="800000"/>
            <a:headEnd/>
            <a:tailEnd/>
          </a:ln>
          <a:effectLst/>
        </p:spPr>
        <p:txBody>
          <a:bodyPr wrap="square">
            <a:spAutoFit/>
          </a:bodyPr>
          <a:lstStyle/>
          <a:p>
            <a:r>
              <a:rPr lang="en-US" sz="3200" dirty="0">
                <a:solidFill>
                  <a:srgbClr val="3B66A8"/>
                </a:solidFill>
                <a:latin typeface="Avenir Book"/>
                <a:cs typeface="Avenir Book"/>
              </a:rPr>
              <a:t>How can we stabilize predator-prey dynamics?</a:t>
            </a:r>
          </a:p>
        </p:txBody>
      </p:sp>
    </p:spTree>
    <p:extLst>
      <p:ext uri="{BB962C8B-B14F-4D97-AF65-F5344CB8AC3E}">
        <p14:creationId xmlns:p14="http://schemas.microsoft.com/office/powerpoint/2010/main" val="2811104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Arc 12"/>
          <p:cNvSpPr>
            <a:spLocks noChangeAspect="1"/>
          </p:cNvSpPr>
          <p:nvPr/>
        </p:nvSpPr>
        <p:spPr bwMode="auto">
          <a:xfrm rot="7732037">
            <a:off x="4903787" y="1358459"/>
            <a:ext cx="685800" cy="685800"/>
          </a:xfrm>
          <a:custGeom>
            <a:avLst/>
            <a:gdLst>
              <a:gd name="G0" fmla="+- 21600 0 0"/>
              <a:gd name="G1" fmla="+- 21600 0 0"/>
              <a:gd name="G2" fmla="+- 21600 0 0"/>
              <a:gd name="T0" fmla="*/ 20855 w 43200"/>
              <a:gd name="T1" fmla="*/ 43187 h 43187"/>
              <a:gd name="T2" fmla="*/ 43200 w 43200"/>
              <a:gd name="T3" fmla="*/ 21600 h 43187"/>
              <a:gd name="T4" fmla="*/ 21600 w 43200"/>
              <a:gd name="T5" fmla="*/ 21600 h 43187"/>
            </a:gdLst>
            <a:ahLst/>
            <a:cxnLst>
              <a:cxn ang="0">
                <a:pos x="T0" y="T1"/>
              </a:cxn>
              <a:cxn ang="0">
                <a:pos x="T2" y="T3"/>
              </a:cxn>
              <a:cxn ang="0">
                <a:pos x="T4" y="T5"/>
              </a:cxn>
            </a:cxnLst>
            <a:rect l="0" t="0" r="r" b="b"/>
            <a:pathLst>
              <a:path w="43200" h="43187" fill="none" extrusionOk="0">
                <a:moveTo>
                  <a:pt x="20854" y="43187"/>
                </a:moveTo>
                <a:cubicBezTo>
                  <a:pt x="9222" y="42785"/>
                  <a:pt x="0" y="33239"/>
                  <a:pt x="0" y="21600"/>
                </a:cubicBezTo>
                <a:cubicBezTo>
                  <a:pt x="0" y="9670"/>
                  <a:pt x="9670" y="0"/>
                  <a:pt x="21600" y="0"/>
                </a:cubicBezTo>
                <a:cubicBezTo>
                  <a:pt x="33529" y="-1"/>
                  <a:pt x="43199" y="9670"/>
                  <a:pt x="43200" y="21599"/>
                </a:cubicBezTo>
              </a:path>
              <a:path w="43200" h="43187" stroke="0" extrusionOk="0">
                <a:moveTo>
                  <a:pt x="20854" y="43187"/>
                </a:moveTo>
                <a:cubicBezTo>
                  <a:pt x="9222" y="42785"/>
                  <a:pt x="0" y="33239"/>
                  <a:pt x="0" y="21600"/>
                </a:cubicBezTo>
                <a:cubicBezTo>
                  <a:pt x="0" y="9670"/>
                  <a:pt x="9670" y="0"/>
                  <a:pt x="21600" y="0"/>
                </a:cubicBezTo>
                <a:cubicBezTo>
                  <a:pt x="33529" y="-1"/>
                  <a:pt x="43199" y="9670"/>
                  <a:pt x="43200" y="21599"/>
                </a:cubicBezTo>
                <a:lnTo>
                  <a:pt x="21600" y="21600"/>
                </a:lnTo>
                <a:close/>
              </a:path>
            </a:pathLst>
          </a:custGeom>
          <a:noFill/>
          <a:ln w="31750">
            <a:solidFill>
              <a:srgbClr val="FF0000"/>
            </a:solidFill>
            <a:round/>
            <a:headEnd/>
            <a:tailEnd type="stealth" w="lg" len="lg"/>
          </a:ln>
          <a:effectLst/>
        </p:spPr>
        <p:txBody>
          <a:bodyPr wrap="none" anchor="ctr"/>
          <a:lstStyle/>
          <a:p>
            <a:endParaRPr lang="en-US" dirty="0">
              <a:latin typeface="Avenir Book"/>
            </a:endParaRPr>
          </a:p>
        </p:txBody>
      </p:sp>
      <p:sp>
        <p:nvSpPr>
          <p:cNvPr id="22" name="Arc 20"/>
          <p:cNvSpPr>
            <a:spLocks noChangeAspect="1"/>
          </p:cNvSpPr>
          <p:nvPr/>
        </p:nvSpPr>
        <p:spPr bwMode="auto">
          <a:xfrm rot="13419178">
            <a:off x="4217987" y="4698559"/>
            <a:ext cx="685800" cy="685800"/>
          </a:xfrm>
          <a:custGeom>
            <a:avLst/>
            <a:gdLst>
              <a:gd name="G0" fmla="+- 21600 0 0"/>
              <a:gd name="G1" fmla="+- 21600 0 0"/>
              <a:gd name="G2" fmla="+- 21600 0 0"/>
              <a:gd name="T0" fmla="*/ 20855 w 43200"/>
              <a:gd name="T1" fmla="*/ 43187 h 43187"/>
              <a:gd name="T2" fmla="*/ 43200 w 43200"/>
              <a:gd name="T3" fmla="*/ 21600 h 43187"/>
              <a:gd name="T4" fmla="*/ 21600 w 43200"/>
              <a:gd name="T5" fmla="*/ 21600 h 43187"/>
            </a:gdLst>
            <a:ahLst/>
            <a:cxnLst>
              <a:cxn ang="0">
                <a:pos x="T0" y="T1"/>
              </a:cxn>
              <a:cxn ang="0">
                <a:pos x="T2" y="T3"/>
              </a:cxn>
              <a:cxn ang="0">
                <a:pos x="T4" y="T5"/>
              </a:cxn>
            </a:cxnLst>
            <a:rect l="0" t="0" r="r" b="b"/>
            <a:pathLst>
              <a:path w="43200" h="43187" fill="none" extrusionOk="0">
                <a:moveTo>
                  <a:pt x="20854" y="43187"/>
                </a:moveTo>
                <a:cubicBezTo>
                  <a:pt x="9222" y="42785"/>
                  <a:pt x="0" y="33239"/>
                  <a:pt x="0" y="21600"/>
                </a:cubicBezTo>
                <a:cubicBezTo>
                  <a:pt x="0" y="9670"/>
                  <a:pt x="9670" y="0"/>
                  <a:pt x="21600" y="0"/>
                </a:cubicBezTo>
                <a:cubicBezTo>
                  <a:pt x="33529" y="-1"/>
                  <a:pt x="43199" y="9670"/>
                  <a:pt x="43200" y="21599"/>
                </a:cubicBezTo>
              </a:path>
              <a:path w="43200" h="43187" stroke="0" extrusionOk="0">
                <a:moveTo>
                  <a:pt x="20854" y="43187"/>
                </a:moveTo>
                <a:cubicBezTo>
                  <a:pt x="9222" y="42785"/>
                  <a:pt x="0" y="33239"/>
                  <a:pt x="0" y="21600"/>
                </a:cubicBezTo>
                <a:cubicBezTo>
                  <a:pt x="0" y="9670"/>
                  <a:pt x="9670" y="0"/>
                  <a:pt x="21600" y="0"/>
                </a:cubicBezTo>
                <a:cubicBezTo>
                  <a:pt x="33529" y="-1"/>
                  <a:pt x="43199" y="9670"/>
                  <a:pt x="43200" y="21599"/>
                </a:cubicBezTo>
                <a:lnTo>
                  <a:pt x="21600" y="21600"/>
                </a:lnTo>
                <a:close/>
              </a:path>
            </a:pathLst>
          </a:custGeom>
          <a:noFill/>
          <a:ln w="31750">
            <a:solidFill>
              <a:srgbClr val="FF0000"/>
            </a:solidFill>
            <a:round/>
            <a:headEnd/>
            <a:tailEnd type="stealth" w="lg" len="lg"/>
          </a:ln>
          <a:effectLst/>
        </p:spPr>
        <p:txBody>
          <a:bodyPr wrap="none" anchor="ctr"/>
          <a:lstStyle/>
          <a:p>
            <a:endParaRPr lang="en-US" dirty="0">
              <a:latin typeface="Avenir Book"/>
            </a:endParaRPr>
          </a:p>
        </p:txBody>
      </p:sp>
      <p:grpSp>
        <p:nvGrpSpPr>
          <p:cNvPr id="23" name="Group 23"/>
          <p:cNvGrpSpPr>
            <a:grpSpLocks noChangeAspect="1"/>
          </p:cNvGrpSpPr>
          <p:nvPr/>
        </p:nvGrpSpPr>
        <p:grpSpPr bwMode="auto">
          <a:xfrm>
            <a:off x="3989387" y="1233047"/>
            <a:ext cx="1066800" cy="1039812"/>
            <a:chOff x="1758" y="2400"/>
            <a:chExt cx="838" cy="816"/>
          </a:xfrm>
        </p:grpSpPr>
        <p:sp>
          <p:nvSpPr>
            <p:cNvPr id="24" name="Oval 24"/>
            <p:cNvSpPr>
              <a:spLocks noChangeAspect="1" noChangeArrowheads="1"/>
            </p:cNvSpPr>
            <p:nvPr/>
          </p:nvSpPr>
          <p:spPr bwMode="auto">
            <a:xfrm>
              <a:off x="1776" y="2400"/>
              <a:ext cx="816" cy="816"/>
            </a:xfrm>
            <a:prstGeom prst="ellipse">
              <a:avLst/>
            </a:prstGeom>
            <a:solidFill>
              <a:srgbClr val="FFFF99"/>
            </a:solidFill>
            <a:ln w="9525">
              <a:solidFill>
                <a:schemeClr val="tx1"/>
              </a:solidFill>
              <a:round/>
              <a:headEnd/>
              <a:tailEnd/>
            </a:ln>
            <a:effectLst/>
          </p:spPr>
          <p:txBody>
            <a:bodyPr wrap="none" anchor="ctr"/>
            <a:lstStyle/>
            <a:p>
              <a:endParaRPr lang="en-US" dirty="0">
                <a:latin typeface="Avenir Book"/>
              </a:endParaRPr>
            </a:p>
          </p:txBody>
        </p:sp>
        <p:sp>
          <p:nvSpPr>
            <p:cNvPr id="25" name="Text Box 25"/>
            <p:cNvSpPr txBox="1">
              <a:spLocks noChangeAspect="1" noChangeArrowheads="1"/>
            </p:cNvSpPr>
            <p:nvPr/>
          </p:nvSpPr>
          <p:spPr bwMode="auto">
            <a:xfrm>
              <a:off x="1758" y="2670"/>
              <a:ext cx="838" cy="312"/>
            </a:xfrm>
            <a:prstGeom prst="rect">
              <a:avLst/>
            </a:prstGeom>
            <a:noFill/>
            <a:ln w="9525">
              <a:noFill/>
              <a:miter lim="800000"/>
              <a:headEnd/>
              <a:tailEnd/>
            </a:ln>
            <a:effectLst/>
          </p:spPr>
          <p:txBody>
            <a:bodyPr>
              <a:spAutoFit/>
            </a:bodyPr>
            <a:lstStyle/>
            <a:p>
              <a:r>
                <a:rPr lang="en-US" sz="2000" dirty="0">
                  <a:latin typeface="Avenir Book"/>
                </a:rPr>
                <a:t>P</a:t>
              </a:r>
            </a:p>
          </p:txBody>
        </p:sp>
      </p:grpSp>
      <p:sp>
        <p:nvSpPr>
          <p:cNvPr id="26" name="Text Box 26"/>
          <p:cNvSpPr txBox="1">
            <a:spLocks noChangeArrowheads="1"/>
          </p:cNvSpPr>
          <p:nvPr/>
        </p:nvSpPr>
        <p:spPr bwMode="auto">
          <a:xfrm>
            <a:off x="3352800" y="2744347"/>
            <a:ext cx="990600" cy="519112"/>
          </a:xfrm>
          <a:prstGeom prst="rect">
            <a:avLst/>
          </a:prstGeom>
          <a:noFill/>
          <a:ln w="38100" algn="ctr">
            <a:noFill/>
            <a:miter lim="800000"/>
            <a:headEnd/>
            <a:tailEnd/>
          </a:ln>
          <a:effectLst/>
        </p:spPr>
        <p:txBody>
          <a:bodyPr wrap="square">
            <a:spAutoFit/>
          </a:bodyPr>
          <a:lstStyle/>
          <a:p>
            <a:r>
              <a:rPr lang="en-US" dirty="0" err="1">
                <a:latin typeface="Avenir Book"/>
              </a:rPr>
              <a:t>a</a:t>
            </a:r>
            <a:r>
              <a:rPr lang="en-US" baseline="-25000" dirty="0" err="1">
                <a:latin typeface="Avenir Book"/>
              </a:rPr>
              <a:t>NP</a:t>
            </a:r>
            <a:endParaRPr lang="en-US" baseline="-25000" dirty="0">
              <a:latin typeface="Avenir Book"/>
            </a:endParaRPr>
          </a:p>
        </p:txBody>
      </p:sp>
      <p:sp>
        <p:nvSpPr>
          <p:cNvPr id="27" name="Line 27"/>
          <p:cNvSpPr>
            <a:spLocks noChangeShapeType="1"/>
          </p:cNvSpPr>
          <p:nvPr/>
        </p:nvSpPr>
        <p:spPr bwMode="auto">
          <a:xfrm rot="15158297" flipH="1" flipV="1">
            <a:off x="3722687" y="2782447"/>
            <a:ext cx="1346200" cy="431800"/>
          </a:xfrm>
          <a:prstGeom prst="line">
            <a:avLst/>
          </a:prstGeom>
          <a:noFill/>
          <a:ln w="38100">
            <a:solidFill>
              <a:srgbClr val="FF0000"/>
            </a:solidFill>
            <a:round/>
            <a:headEnd/>
            <a:tailEnd type="triangle" w="med" len="med"/>
          </a:ln>
          <a:effectLst/>
        </p:spPr>
        <p:txBody>
          <a:bodyPr>
            <a:spAutoFit/>
          </a:bodyPr>
          <a:lstStyle/>
          <a:p>
            <a:endParaRPr lang="en-US" dirty="0">
              <a:latin typeface="Avenir Book"/>
            </a:endParaRPr>
          </a:p>
        </p:txBody>
      </p:sp>
      <p:grpSp>
        <p:nvGrpSpPr>
          <p:cNvPr id="28" name="Group 28"/>
          <p:cNvGrpSpPr>
            <a:grpSpLocks noChangeAspect="1"/>
          </p:cNvGrpSpPr>
          <p:nvPr/>
        </p:nvGrpSpPr>
        <p:grpSpPr bwMode="auto">
          <a:xfrm>
            <a:off x="3989387" y="3734947"/>
            <a:ext cx="1066800" cy="1039812"/>
            <a:chOff x="1758" y="2400"/>
            <a:chExt cx="838" cy="816"/>
          </a:xfrm>
        </p:grpSpPr>
        <p:sp>
          <p:nvSpPr>
            <p:cNvPr id="29" name="Oval 29"/>
            <p:cNvSpPr>
              <a:spLocks noChangeAspect="1" noChangeArrowheads="1"/>
            </p:cNvSpPr>
            <p:nvPr/>
          </p:nvSpPr>
          <p:spPr bwMode="auto">
            <a:xfrm>
              <a:off x="1776" y="2400"/>
              <a:ext cx="816" cy="816"/>
            </a:xfrm>
            <a:prstGeom prst="ellipse">
              <a:avLst/>
            </a:prstGeom>
            <a:solidFill>
              <a:srgbClr val="FFFF99"/>
            </a:solidFill>
            <a:ln w="9525">
              <a:solidFill>
                <a:schemeClr val="tx1"/>
              </a:solidFill>
              <a:round/>
              <a:headEnd/>
              <a:tailEnd/>
            </a:ln>
            <a:effectLst/>
          </p:spPr>
          <p:txBody>
            <a:bodyPr wrap="none" anchor="ctr"/>
            <a:lstStyle/>
            <a:p>
              <a:endParaRPr lang="en-US" dirty="0">
                <a:latin typeface="Avenir Book"/>
              </a:endParaRPr>
            </a:p>
          </p:txBody>
        </p:sp>
        <p:sp>
          <p:nvSpPr>
            <p:cNvPr id="30" name="Text Box 30"/>
            <p:cNvSpPr txBox="1">
              <a:spLocks noChangeAspect="1" noChangeArrowheads="1"/>
            </p:cNvSpPr>
            <p:nvPr/>
          </p:nvSpPr>
          <p:spPr bwMode="auto">
            <a:xfrm>
              <a:off x="1758" y="2670"/>
              <a:ext cx="838" cy="312"/>
            </a:xfrm>
            <a:prstGeom prst="rect">
              <a:avLst/>
            </a:prstGeom>
            <a:noFill/>
            <a:ln w="9525">
              <a:noFill/>
              <a:miter lim="800000"/>
              <a:headEnd/>
              <a:tailEnd/>
            </a:ln>
            <a:effectLst/>
          </p:spPr>
          <p:txBody>
            <a:bodyPr>
              <a:spAutoFit/>
            </a:bodyPr>
            <a:lstStyle/>
            <a:p>
              <a:r>
                <a:rPr lang="en-US" sz="2000" dirty="0">
                  <a:latin typeface="Avenir Book"/>
                </a:rPr>
                <a:t>N</a:t>
              </a:r>
            </a:p>
          </p:txBody>
        </p:sp>
      </p:grpSp>
      <p:sp>
        <p:nvSpPr>
          <p:cNvPr id="31" name="Line 31"/>
          <p:cNvSpPr>
            <a:spLocks noChangeShapeType="1"/>
          </p:cNvSpPr>
          <p:nvPr/>
        </p:nvSpPr>
        <p:spPr bwMode="auto">
          <a:xfrm rot="15158297">
            <a:off x="3913187" y="2757047"/>
            <a:ext cx="1371600" cy="457200"/>
          </a:xfrm>
          <a:prstGeom prst="line">
            <a:avLst/>
          </a:prstGeom>
          <a:noFill/>
          <a:ln w="38100">
            <a:solidFill>
              <a:srgbClr val="008000"/>
            </a:solidFill>
            <a:round/>
            <a:headEnd/>
            <a:tailEnd type="triangle" w="med" len="med"/>
          </a:ln>
          <a:effectLst/>
        </p:spPr>
        <p:txBody>
          <a:bodyPr>
            <a:spAutoFit/>
          </a:bodyPr>
          <a:lstStyle/>
          <a:p>
            <a:endParaRPr lang="en-US" dirty="0">
              <a:latin typeface="Avenir Book"/>
            </a:endParaRPr>
          </a:p>
        </p:txBody>
      </p:sp>
      <p:sp>
        <p:nvSpPr>
          <p:cNvPr id="32" name="Text Box 32"/>
          <p:cNvSpPr txBox="1">
            <a:spLocks noChangeArrowheads="1"/>
          </p:cNvSpPr>
          <p:nvPr/>
        </p:nvSpPr>
        <p:spPr bwMode="auto">
          <a:xfrm>
            <a:off x="4751386" y="2744347"/>
            <a:ext cx="977459" cy="519112"/>
          </a:xfrm>
          <a:prstGeom prst="rect">
            <a:avLst/>
          </a:prstGeom>
          <a:noFill/>
          <a:ln w="38100" algn="ctr">
            <a:noFill/>
            <a:miter lim="800000"/>
            <a:headEnd/>
            <a:tailEnd/>
          </a:ln>
          <a:effectLst/>
        </p:spPr>
        <p:txBody>
          <a:bodyPr wrap="square">
            <a:spAutoFit/>
          </a:bodyPr>
          <a:lstStyle/>
          <a:p>
            <a:r>
              <a:rPr lang="en-US" dirty="0" err="1">
                <a:latin typeface="Avenir Book"/>
              </a:rPr>
              <a:t>a</a:t>
            </a:r>
            <a:r>
              <a:rPr lang="en-US" baseline="-25000" dirty="0" err="1">
                <a:latin typeface="Avenir Book"/>
              </a:rPr>
              <a:t>PN</a:t>
            </a:r>
            <a:endParaRPr lang="en-US" baseline="-25000" dirty="0">
              <a:latin typeface="Avenir Book"/>
            </a:endParaRPr>
          </a:p>
        </p:txBody>
      </p:sp>
    </p:spTree>
    <p:extLst>
      <p:ext uri="{BB962C8B-B14F-4D97-AF65-F5344CB8AC3E}">
        <p14:creationId xmlns:p14="http://schemas.microsoft.com/office/powerpoint/2010/main" val="39170542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10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1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Line 2"/>
          <p:cNvSpPr>
            <a:spLocks noChangeShapeType="1"/>
          </p:cNvSpPr>
          <p:nvPr/>
        </p:nvSpPr>
        <p:spPr bwMode="auto">
          <a:xfrm>
            <a:off x="1905000" y="3886200"/>
            <a:ext cx="4343400" cy="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grpSp>
        <p:nvGrpSpPr>
          <p:cNvPr id="232451" name="Group 3"/>
          <p:cNvGrpSpPr>
            <a:grpSpLocks/>
          </p:cNvGrpSpPr>
          <p:nvPr/>
        </p:nvGrpSpPr>
        <p:grpSpPr bwMode="auto">
          <a:xfrm>
            <a:off x="385528" y="2362200"/>
            <a:ext cx="5835886" cy="4124325"/>
            <a:chOff x="974" y="1488"/>
            <a:chExt cx="2578" cy="2142"/>
          </a:xfrm>
        </p:grpSpPr>
        <p:sp>
          <p:nvSpPr>
            <p:cNvPr id="232452"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2453"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2454" name="Text Box 6"/>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2455" name="Text Box 7"/>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2457" name="Text Box 9"/>
          <p:cNvSpPr txBox="1">
            <a:spLocks noChangeArrowheads="1"/>
          </p:cNvSpPr>
          <p:nvPr/>
        </p:nvSpPr>
        <p:spPr bwMode="auto">
          <a:xfrm>
            <a:off x="-152400" y="0"/>
            <a:ext cx="5105400" cy="584776"/>
          </a:xfrm>
          <a:prstGeom prst="rect">
            <a:avLst/>
          </a:prstGeom>
          <a:noFill/>
          <a:ln w="63500">
            <a:noFill/>
            <a:prstDash val="dash"/>
            <a:miter lim="800000"/>
            <a:headEnd/>
            <a:tailEnd/>
          </a:ln>
          <a:effectLst/>
        </p:spPr>
        <p:txBody>
          <a:bodyPr wrap="square">
            <a:spAutoFit/>
          </a:bodyPr>
          <a:lstStyle/>
          <a:p>
            <a:r>
              <a:rPr lang="en-US" sz="3200" dirty="0">
                <a:solidFill>
                  <a:srgbClr val="3B66A8"/>
                </a:solidFill>
                <a:latin typeface="Avenir Book"/>
              </a:rPr>
              <a:t>Predator interference:</a:t>
            </a:r>
          </a:p>
        </p:txBody>
      </p:sp>
      <p:sp>
        <p:nvSpPr>
          <p:cNvPr id="232458" name="Text Box 10"/>
          <p:cNvSpPr txBox="1">
            <a:spLocks noChangeArrowheads="1"/>
          </p:cNvSpPr>
          <p:nvPr/>
        </p:nvSpPr>
        <p:spPr bwMode="auto">
          <a:xfrm>
            <a:off x="838200" y="3595688"/>
            <a:ext cx="1143000" cy="519112"/>
          </a:xfrm>
          <a:prstGeom prst="rect">
            <a:avLst/>
          </a:prstGeom>
          <a:noFill/>
          <a:ln w="38100" algn="ctr">
            <a:noFill/>
            <a:miter lim="800000"/>
            <a:headEnd/>
            <a:tailEnd/>
          </a:ln>
          <a:effectLst/>
        </p:spPr>
        <p:txBody>
          <a:bodyPr>
            <a:spAutoFit/>
          </a:bodyPr>
          <a:lstStyle/>
          <a:p>
            <a:r>
              <a:rPr lang="en-US" dirty="0">
                <a:latin typeface="Avenir Book"/>
              </a:rPr>
              <a:t>r/a</a:t>
            </a:r>
            <a:endParaRPr lang="en-US" baseline="-25000" dirty="0">
              <a:latin typeface="Avenir Book"/>
            </a:endParaRPr>
          </a:p>
        </p:txBody>
      </p:sp>
      <p:sp>
        <p:nvSpPr>
          <p:cNvPr id="232460" name="Text Box 12"/>
          <p:cNvSpPr txBox="1">
            <a:spLocks noChangeArrowheads="1"/>
          </p:cNvSpPr>
          <p:nvPr/>
        </p:nvSpPr>
        <p:spPr bwMode="auto">
          <a:xfrm>
            <a:off x="6019800" y="3581400"/>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232462" name="Line 14"/>
          <p:cNvSpPr>
            <a:spLocks noChangeShapeType="1"/>
          </p:cNvSpPr>
          <p:nvPr/>
        </p:nvSpPr>
        <p:spPr bwMode="auto">
          <a:xfrm flipH="1">
            <a:off x="3429000" y="2209800"/>
            <a:ext cx="1600200" cy="35814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2463" name="Text Box 15"/>
          <p:cNvSpPr txBox="1">
            <a:spLocks noChangeArrowheads="1"/>
          </p:cNvSpPr>
          <p:nvPr/>
        </p:nvSpPr>
        <p:spPr bwMode="auto">
          <a:xfrm>
            <a:off x="35814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sp>
        <p:nvSpPr>
          <p:cNvPr id="232472" name="Oval 24"/>
          <p:cNvSpPr>
            <a:spLocks noChangeArrowheads="1"/>
          </p:cNvSpPr>
          <p:nvPr/>
        </p:nvSpPr>
        <p:spPr bwMode="auto">
          <a:xfrm>
            <a:off x="5727700" y="37719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2492" name="Text Box 44"/>
          <p:cNvSpPr txBox="1">
            <a:spLocks noChangeArrowheads="1"/>
          </p:cNvSpPr>
          <p:nvPr/>
        </p:nvSpPr>
        <p:spPr bwMode="auto">
          <a:xfrm>
            <a:off x="5715000" y="2178050"/>
            <a:ext cx="3581400" cy="946150"/>
          </a:xfrm>
          <a:prstGeom prst="rect">
            <a:avLst/>
          </a:prstGeom>
          <a:noFill/>
          <a:ln w="38100" algn="ctr">
            <a:noFill/>
            <a:miter lim="800000"/>
            <a:headEnd/>
            <a:tailEnd/>
          </a:ln>
          <a:effectLst/>
        </p:spPr>
        <p:txBody>
          <a:bodyPr>
            <a:spAutoFit/>
          </a:bodyPr>
          <a:lstStyle/>
          <a:p>
            <a:r>
              <a:rPr lang="en-US" dirty="0">
                <a:latin typeface="Avenir Book"/>
              </a:rPr>
              <a:t>The equilibrium is</a:t>
            </a:r>
            <a:br>
              <a:rPr lang="en-US" dirty="0">
                <a:latin typeface="Avenir Book"/>
              </a:rPr>
            </a:br>
            <a:r>
              <a:rPr lang="en-US" dirty="0">
                <a:latin typeface="Avenir Book"/>
              </a:rPr>
              <a:t> stable</a:t>
            </a:r>
          </a:p>
        </p:txBody>
      </p:sp>
      <p:sp>
        <p:nvSpPr>
          <p:cNvPr id="16" name="Line 14"/>
          <p:cNvSpPr>
            <a:spLocks noChangeShapeType="1"/>
          </p:cNvSpPr>
          <p:nvPr/>
        </p:nvSpPr>
        <p:spPr bwMode="auto">
          <a:xfrm flipH="1">
            <a:off x="3429000" y="2133600"/>
            <a:ext cx="0" cy="3657600"/>
          </a:xfrm>
          <a:prstGeom prst="line">
            <a:avLst/>
          </a:prstGeom>
          <a:noFill/>
          <a:ln w="38100">
            <a:solidFill>
              <a:srgbClr val="FF0000"/>
            </a:solidFill>
            <a:round/>
            <a:headEnd/>
            <a:tailEnd/>
          </a:ln>
          <a:effectLst/>
        </p:spPr>
        <p:txBody>
          <a:bodyPr wrap="square">
            <a:spAutoFit/>
          </a:bodyPr>
          <a:lstStyle/>
          <a:p>
            <a:endParaRPr lang="en-US" dirty="0">
              <a:latin typeface="Avenir Book"/>
            </a:endParaRPr>
          </a:p>
        </p:txBody>
      </p:sp>
    </p:spTree>
    <p:extLst>
      <p:ext uri="{BB962C8B-B14F-4D97-AF65-F5344CB8AC3E}">
        <p14:creationId xmlns:p14="http://schemas.microsoft.com/office/powerpoint/2010/main" val="3980428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xit" presetSubtype="0" fill="hold" grpId="0" nodeType="clickEffect">
                                  <p:stCondLst>
                                    <p:cond delay="0"/>
                                  </p:stCondLst>
                                  <p:childTnLst>
                                    <p:animEffect transition="out" filter="dissolv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par>
                                <p:cTn id="8" presetID="9" presetClass="entr" presetSubtype="0" fill="hold" grpId="0" nodeType="withEffect">
                                  <p:stCondLst>
                                    <p:cond delay="0"/>
                                  </p:stCondLst>
                                  <p:childTnLst>
                                    <p:set>
                                      <p:cBhvr>
                                        <p:cTn id="9" dur="1" fill="hold">
                                          <p:stCondLst>
                                            <p:cond delay="0"/>
                                          </p:stCondLst>
                                        </p:cTn>
                                        <p:tgtEl>
                                          <p:spTgt spid="232462"/>
                                        </p:tgtEl>
                                        <p:attrNameLst>
                                          <p:attrName>style.visibility</p:attrName>
                                        </p:attrNameLst>
                                      </p:cBhvr>
                                      <p:to>
                                        <p:strVal val="visible"/>
                                      </p:to>
                                    </p:set>
                                    <p:animEffect transition="in" filter="dissolve">
                                      <p:cBhvr>
                                        <p:cTn id="10" dur="500"/>
                                        <p:tgtEl>
                                          <p:spTgt spid="23246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32472"/>
                                        </p:tgtEl>
                                        <p:attrNameLst>
                                          <p:attrName>style.visibility</p:attrName>
                                        </p:attrNameLst>
                                      </p:cBhvr>
                                      <p:to>
                                        <p:strVal val="visible"/>
                                      </p:to>
                                    </p:set>
                                    <p:animEffect transition="in" filter="fade">
                                      <p:cBhvr>
                                        <p:cTn id="15" dur="1000"/>
                                        <p:tgtEl>
                                          <p:spTgt spid="232472"/>
                                        </p:tgtEl>
                                      </p:cBhvr>
                                    </p:animEffect>
                                  </p:childTnLst>
                                </p:cTn>
                              </p:par>
                            </p:childTnLst>
                          </p:cTn>
                        </p:par>
                      </p:childTnLst>
                    </p:cTn>
                  </p:par>
                  <p:par>
                    <p:cTn id="16" fill="hold">
                      <p:stCondLst>
                        <p:cond delay="indefinite"/>
                      </p:stCondLst>
                      <p:childTnLst>
                        <p:par>
                          <p:cTn id="17" fill="hold">
                            <p:stCondLst>
                              <p:cond delay="0"/>
                            </p:stCondLst>
                            <p:childTnLst>
                              <p:par>
                                <p:cTn id="18" presetID="0" presetClass="path" presetSubtype="0" accel="50000" decel="50000" fill="hold" grpId="1" nodeType="clickEffect">
                                  <p:stCondLst>
                                    <p:cond delay="0"/>
                                  </p:stCondLst>
                                  <p:childTnLst>
                                    <p:animMotion origin="layout" path="M 3.33333E-6 4.81481E-6 C 0.00139 -0.02362 0.00277 -0.047 -0.00417 -0.06667 C -0.01111 -0.08635 -0.02657 -0.10533 -0.04167 -0.11852 C -0.05677 -0.13172 -0.07657 -0.14167 -0.09445 -0.1463 C -0.11233 -0.15093 -0.12969 -0.15533 -0.14861 -0.1463 C -0.16754 -0.13727 -0.19584 -0.11065 -0.20834 -0.0926 C -0.22084 -0.07454 -0.21997 -0.05764 -0.22361 -0.03704 C -0.22726 -0.01644 -0.23542 0.01481 -0.23056 0.03148 C -0.2257 0.04814 -0.20539 0.0581 -0.19445 0.06296 C -0.18351 0.06782 -0.17448 0.06736 -0.16528 0.06111 C -0.15608 0.05486 -0.14358 0.03819 -0.13889 0.02592 C -0.1342 0.01365 -0.13264 -0.00371 -0.1375 -0.01297 C -0.14236 -0.02223 -0.15973 -0.02963 -0.16806 -0.02963 C -0.17639 -0.02963 -0.18455 -0.02107 -0.1875 -0.01297 C -0.19045 -0.00487 -0.19045 0.01319 -0.18611 0.01851 C -0.18177 0.02384 -0.16528 0.02129 -0.16111 0.01851 C -0.15695 0.01574 -0.15973 0.00486 -0.16111 0.00185 C -0.1625 -0.00116 -0.16806 4.81481E-6 -0.16945 4.81481E-6 " pathEditMode="relative" rAng="0" ptsTypes="aaaaaaaaaaaaaaaaaA">
                                      <p:cBhvr>
                                        <p:cTn id="19" dur="5000" fill="hold"/>
                                        <p:tgtEl>
                                          <p:spTgt spid="232472"/>
                                        </p:tgtEl>
                                        <p:attrNameLst>
                                          <p:attrName>ppt_x</p:attrName>
                                          <p:attrName>ppt_y</p:attrName>
                                        </p:attrNameLst>
                                      </p:cBhvr>
                                      <p:rCtr x="-11632" y="-4375"/>
                                    </p:animMotion>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32492"/>
                                        </p:tgtEl>
                                        <p:attrNameLst>
                                          <p:attrName>style.visibility</p:attrName>
                                        </p:attrNameLst>
                                      </p:cBhvr>
                                      <p:to>
                                        <p:strVal val="visible"/>
                                      </p:to>
                                    </p:set>
                                    <p:animEffect transition="in" filter="fade">
                                      <p:cBhvr>
                                        <p:cTn id="24" dur="1000"/>
                                        <p:tgtEl>
                                          <p:spTgt spid="2324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2462" grpId="0" animBg="1"/>
      <p:bldP spid="232472" grpId="0" animBg="1"/>
      <p:bldP spid="232472" grpId="1" animBg="1"/>
      <p:bldP spid="232492" grpId="0"/>
      <p:bldP spid="1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2"/>
          <p:cNvSpPr>
            <a:spLocks noChangeArrowheads="1"/>
          </p:cNvSpPr>
          <p:nvPr/>
        </p:nvSpPr>
        <p:spPr bwMode="auto">
          <a:xfrm>
            <a:off x="476250" y="811213"/>
            <a:ext cx="9144000" cy="523220"/>
          </a:xfrm>
          <a:prstGeom prst="rect">
            <a:avLst/>
          </a:prstGeom>
          <a:noFill/>
          <a:ln w="9525">
            <a:noFill/>
            <a:miter lim="800000"/>
            <a:headEnd/>
            <a:tailEnd/>
          </a:ln>
          <a:effectLst/>
        </p:spPr>
        <p:txBody>
          <a:bodyPr>
            <a:spAutoFit/>
          </a:bodyPr>
          <a:lstStyle/>
          <a:p>
            <a:endParaRPr lang="en-US" dirty="0">
              <a:latin typeface="Avenir Book"/>
            </a:endParaRPr>
          </a:p>
        </p:txBody>
      </p:sp>
      <p:sp>
        <p:nvSpPr>
          <p:cNvPr id="249860" name="Text Box 4"/>
          <p:cNvSpPr txBox="1">
            <a:spLocks noChangeArrowheads="1"/>
          </p:cNvSpPr>
          <p:nvPr/>
        </p:nvSpPr>
        <p:spPr bwMode="auto">
          <a:xfrm>
            <a:off x="0" y="0"/>
            <a:ext cx="6248400" cy="1077218"/>
          </a:xfrm>
          <a:prstGeom prst="rect">
            <a:avLst/>
          </a:prstGeom>
          <a:noFill/>
          <a:ln w="63500">
            <a:noFill/>
            <a:prstDash val="dash"/>
            <a:miter lim="800000"/>
            <a:headEnd/>
            <a:tailEnd/>
          </a:ln>
          <a:effectLst/>
        </p:spPr>
        <p:txBody>
          <a:bodyPr wrap="square">
            <a:spAutoFit/>
          </a:bodyPr>
          <a:lstStyle/>
          <a:p>
            <a:pPr algn="l"/>
            <a:r>
              <a:rPr lang="en-US" sz="3200" dirty="0">
                <a:solidFill>
                  <a:srgbClr val="3B66A8"/>
                </a:solidFill>
                <a:latin typeface="Avenir Book"/>
              </a:rPr>
              <a:t>Intraspecific competition among prey:</a:t>
            </a:r>
          </a:p>
        </p:txBody>
      </p:sp>
      <p:sp>
        <p:nvSpPr>
          <p:cNvPr id="249863" name="Line 7"/>
          <p:cNvSpPr>
            <a:spLocks noChangeShapeType="1"/>
          </p:cNvSpPr>
          <p:nvPr/>
        </p:nvSpPr>
        <p:spPr bwMode="auto">
          <a:xfrm>
            <a:off x="2514600" y="3810000"/>
            <a:ext cx="4191000" cy="1905000"/>
          </a:xfrm>
          <a:prstGeom prst="line">
            <a:avLst/>
          </a:prstGeom>
          <a:noFill/>
          <a:ln w="38100">
            <a:solidFill>
              <a:srgbClr val="0000FF"/>
            </a:solidFill>
            <a:round/>
            <a:headEnd/>
            <a:tailEnd/>
          </a:ln>
          <a:effectLst/>
        </p:spPr>
        <p:txBody>
          <a:bodyPr>
            <a:spAutoFit/>
          </a:bodyPr>
          <a:lstStyle/>
          <a:p>
            <a:endParaRPr lang="en-US" dirty="0">
              <a:latin typeface="Avenir Book"/>
            </a:endParaRPr>
          </a:p>
        </p:txBody>
      </p:sp>
      <p:grpSp>
        <p:nvGrpSpPr>
          <p:cNvPr id="249864" name="Group 8"/>
          <p:cNvGrpSpPr>
            <a:grpSpLocks/>
          </p:cNvGrpSpPr>
          <p:nvPr/>
        </p:nvGrpSpPr>
        <p:grpSpPr bwMode="auto">
          <a:xfrm>
            <a:off x="995128" y="2286000"/>
            <a:ext cx="5835886" cy="4648049"/>
            <a:chOff x="974" y="1488"/>
            <a:chExt cx="2578" cy="2414"/>
          </a:xfrm>
        </p:grpSpPr>
        <p:sp>
          <p:nvSpPr>
            <p:cNvPr id="249865" name="Line 9"/>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49866" name="Line 10"/>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49867" name="Text Box 11"/>
            <p:cNvSpPr txBox="1">
              <a:spLocks noChangeArrowheads="1"/>
            </p:cNvSpPr>
            <p:nvPr/>
          </p:nvSpPr>
          <p:spPr bwMode="auto">
            <a:xfrm>
              <a:off x="2429" y="3490"/>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49868" name="Text Box 12"/>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49869" name="Text Box 13"/>
          <p:cNvSpPr txBox="1">
            <a:spLocks noChangeArrowheads="1"/>
          </p:cNvSpPr>
          <p:nvPr/>
        </p:nvSpPr>
        <p:spPr bwMode="auto">
          <a:xfrm>
            <a:off x="1447800" y="3519488"/>
            <a:ext cx="1143000" cy="519112"/>
          </a:xfrm>
          <a:prstGeom prst="rect">
            <a:avLst/>
          </a:prstGeom>
          <a:noFill/>
          <a:ln w="38100" algn="ctr">
            <a:noFill/>
            <a:miter lim="800000"/>
            <a:headEnd/>
            <a:tailEnd/>
          </a:ln>
          <a:effectLst/>
        </p:spPr>
        <p:txBody>
          <a:bodyPr>
            <a:spAutoFit/>
          </a:bodyPr>
          <a:lstStyle/>
          <a:p>
            <a:r>
              <a:rPr lang="en-US" dirty="0">
                <a:latin typeface="Avenir Book"/>
              </a:rPr>
              <a:t>r/a</a:t>
            </a:r>
            <a:endParaRPr lang="en-US" baseline="-25000" dirty="0">
              <a:latin typeface="Avenir Book"/>
            </a:endParaRPr>
          </a:p>
        </p:txBody>
      </p:sp>
      <p:sp>
        <p:nvSpPr>
          <p:cNvPr id="249870" name="Text Box 14"/>
          <p:cNvSpPr txBox="1">
            <a:spLocks noChangeArrowheads="1"/>
          </p:cNvSpPr>
          <p:nvPr/>
        </p:nvSpPr>
        <p:spPr bwMode="auto">
          <a:xfrm>
            <a:off x="6096000" y="5638800"/>
            <a:ext cx="1066800" cy="519113"/>
          </a:xfrm>
          <a:prstGeom prst="rect">
            <a:avLst/>
          </a:prstGeom>
          <a:noFill/>
          <a:ln w="38100" algn="ctr">
            <a:noFill/>
            <a:miter lim="800000"/>
            <a:headEnd/>
            <a:tailEnd/>
          </a:ln>
          <a:effectLst/>
        </p:spPr>
        <p:txBody>
          <a:bodyPr>
            <a:spAutoFit/>
          </a:bodyPr>
          <a:lstStyle/>
          <a:p>
            <a:r>
              <a:rPr lang="en-US" dirty="0">
                <a:latin typeface="Avenir Book"/>
                <a:cs typeface="Avenir Book"/>
              </a:rPr>
              <a:t>K</a:t>
            </a:r>
            <a:endParaRPr lang="en-US" baseline="-25000" dirty="0">
              <a:latin typeface="Avenir Book"/>
              <a:cs typeface="Avenir Book"/>
            </a:endParaRPr>
          </a:p>
        </p:txBody>
      </p:sp>
      <p:sp>
        <p:nvSpPr>
          <p:cNvPr id="249871" name="Line 15"/>
          <p:cNvSpPr>
            <a:spLocks noChangeShapeType="1"/>
          </p:cNvSpPr>
          <p:nvPr/>
        </p:nvSpPr>
        <p:spPr bwMode="auto">
          <a:xfrm>
            <a:off x="4267200" y="2209800"/>
            <a:ext cx="7620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49872" name="Text Box 16"/>
          <p:cNvSpPr txBox="1">
            <a:spLocks noChangeArrowheads="1"/>
          </p:cNvSpPr>
          <p:nvPr/>
        </p:nvSpPr>
        <p:spPr bwMode="auto">
          <a:xfrm>
            <a:off x="3962400" y="16764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sp>
        <p:nvSpPr>
          <p:cNvPr id="18" name="Text Box 12"/>
          <p:cNvSpPr txBox="1">
            <a:spLocks noChangeArrowheads="1"/>
          </p:cNvSpPr>
          <p:nvPr/>
        </p:nvSpPr>
        <p:spPr bwMode="auto">
          <a:xfrm>
            <a:off x="5334000" y="4800600"/>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19" name="Oval 24"/>
          <p:cNvSpPr>
            <a:spLocks noChangeArrowheads="1"/>
          </p:cNvSpPr>
          <p:nvPr/>
        </p:nvSpPr>
        <p:spPr bwMode="auto">
          <a:xfrm>
            <a:off x="5334000" y="44958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0" name="Text Box 44"/>
          <p:cNvSpPr txBox="1">
            <a:spLocks noChangeArrowheads="1"/>
          </p:cNvSpPr>
          <p:nvPr/>
        </p:nvSpPr>
        <p:spPr bwMode="auto">
          <a:xfrm>
            <a:off x="5562600" y="2178050"/>
            <a:ext cx="3581400" cy="946150"/>
          </a:xfrm>
          <a:prstGeom prst="rect">
            <a:avLst/>
          </a:prstGeom>
          <a:noFill/>
          <a:ln w="38100" algn="ctr">
            <a:noFill/>
            <a:miter lim="800000"/>
            <a:headEnd/>
            <a:tailEnd/>
          </a:ln>
          <a:effectLst/>
        </p:spPr>
        <p:txBody>
          <a:bodyPr>
            <a:spAutoFit/>
          </a:bodyPr>
          <a:lstStyle/>
          <a:p>
            <a:r>
              <a:rPr lang="en-US" dirty="0">
                <a:latin typeface="Avenir Book"/>
              </a:rPr>
              <a:t>The equilibrium is</a:t>
            </a:r>
            <a:br>
              <a:rPr lang="en-US" dirty="0">
                <a:latin typeface="Avenir Book"/>
              </a:rPr>
            </a:br>
            <a:r>
              <a:rPr lang="en-US" dirty="0">
                <a:latin typeface="Avenir Book"/>
              </a:rPr>
              <a:t> stable</a:t>
            </a:r>
          </a:p>
        </p:txBody>
      </p:sp>
    </p:spTree>
    <p:extLst>
      <p:ext uri="{BB962C8B-B14F-4D97-AF65-F5344CB8AC3E}">
        <p14:creationId xmlns:p14="http://schemas.microsoft.com/office/powerpoint/2010/main" val="3966846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0" presetClass="path" presetSubtype="0" accel="50000" decel="50000" fill="hold" grpId="1" nodeType="clickEffect">
                                  <p:stCondLst>
                                    <p:cond delay="0"/>
                                  </p:stCondLst>
                                  <p:childTnLst>
                                    <p:animMotion origin="layout" path="M 0.00226 0.00509 C 0.00105 -0.00393 -0.00173 -0.03333 -0.00694 -0.0493 C -0.01215 -0.06528 -0.01649 -0.07893 -0.02916 -0.0912 C -0.04184 -0.10347 -0.06597 -0.11805 -0.08298 -0.12338 C -0.1 -0.1287 -0.11753 -0.12963 -0.13107 -0.12338 C -0.14461 -0.11713 -0.15503 -0.10046 -0.16423 -0.08518 C -0.17343 -0.06991 -0.1842 -0.05231 -0.18663 -0.03194 C -0.18906 -0.01157 -0.18524 0.02037 -0.17916 0.03727 C -0.17309 0.05417 -0.16198 0.06435 -0.14965 0.06922 C -0.13732 0.07408 -0.11475 0.07315 -0.1052 0.0669 C -0.09566 0.06065 -0.09427 0.04398 -0.09184 0.03172 C -0.08941 0.01945 -0.08524 0.00255 -0.09027 -0.00648 C -0.09548 -0.01574 -0.11354 -0.02291 -0.12222 -0.02291 C -0.13073 -0.02291 -0.13975 -0.01412 -0.14253 -0.00648 C -0.14531 0.00116 -0.14323 0.01736 -0.13854 0.02246 C -0.13385 0.02755 -0.11875 0.02685 -0.11475 0.02454 C -0.11076 0.02222 -0.11354 0.01111 -0.11475 0.0081 C -0.11632 0.00509 -0.12222 0.00625 -0.12361 0.00625 " pathEditMode="relative" rAng="0" ptsTypes="AAAAAAAAAAAAAAAAAA">
                                      <p:cBhvr>
                                        <p:cTn id="11" dur="5000" fill="hold"/>
                                        <p:tgtEl>
                                          <p:spTgt spid="19"/>
                                        </p:tgtEl>
                                        <p:attrNameLst>
                                          <p:attrName>ppt_x</p:attrName>
                                          <p:attrName>ppt_y</p:attrName>
                                        </p:attrNameLst>
                                      </p:cBhvr>
                                      <p:rCtr x="-9497" y="-3287"/>
                                    </p:animMotion>
                                  </p:childTnLst>
                                </p:cTn>
                              </p:par>
                            </p:childTnLst>
                          </p:cTn>
                        </p:par>
                        <p:par>
                          <p:cTn id="12" fill="hold">
                            <p:stCondLst>
                              <p:cond delay="5000"/>
                            </p:stCondLst>
                            <p:childTnLst>
                              <p:par>
                                <p:cTn id="13" presetID="10" presetClass="entr" presetSubtype="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10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9" grpId="1" animBg="1"/>
      <p:bldP spid="2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95300" y="2006600"/>
            <a:ext cx="8153400" cy="2832100"/>
          </a:xfrm>
          <a:prstGeom prst="rect">
            <a:avLst/>
          </a:prstGeom>
        </p:spPr>
      </p:pic>
      <p:pic>
        <p:nvPicPr>
          <p:cNvPr id="3" name="Picture 2"/>
          <p:cNvPicPr>
            <a:picLocks noChangeAspect="1"/>
          </p:cNvPicPr>
          <p:nvPr/>
        </p:nvPicPr>
        <p:blipFill>
          <a:blip r:embed="rId3"/>
          <a:stretch>
            <a:fillRect/>
          </a:stretch>
        </p:blipFill>
        <p:spPr>
          <a:xfrm>
            <a:off x="4356100" y="5067300"/>
            <a:ext cx="4102100" cy="1104900"/>
          </a:xfrm>
          <a:prstGeom prst="rect">
            <a:avLst/>
          </a:prstGeom>
        </p:spPr>
      </p:pic>
      <p:pic>
        <p:nvPicPr>
          <p:cNvPr id="7" name="Picture 6"/>
          <p:cNvPicPr>
            <a:picLocks noChangeAspect="1"/>
          </p:cNvPicPr>
          <p:nvPr/>
        </p:nvPicPr>
        <p:blipFill>
          <a:blip r:embed="rId4"/>
          <a:stretch>
            <a:fillRect/>
          </a:stretch>
        </p:blipFill>
        <p:spPr>
          <a:xfrm>
            <a:off x="7251700" y="6477000"/>
            <a:ext cx="1892300" cy="368300"/>
          </a:xfrm>
          <a:prstGeom prst="rect">
            <a:avLst/>
          </a:prstGeom>
        </p:spPr>
      </p:pic>
      <p:pic>
        <p:nvPicPr>
          <p:cNvPr id="8" name="Picture 7"/>
          <p:cNvPicPr>
            <a:picLocks noChangeAspect="1"/>
          </p:cNvPicPr>
          <p:nvPr/>
        </p:nvPicPr>
        <p:blipFill>
          <a:blip r:embed="rId5"/>
          <a:stretch>
            <a:fillRect/>
          </a:stretch>
        </p:blipFill>
        <p:spPr>
          <a:xfrm>
            <a:off x="6248400" y="1524000"/>
            <a:ext cx="2743200" cy="1600200"/>
          </a:xfrm>
          <a:prstGeom prst="rect">
            <a:avLst/>
          </a:prstGeom>
        </p:spPr>
      </p:pic>
    </p:spTree>
    <p:extLst>
      <p:ext uri="{BB962C8B-B14F-4D97-AF65-F5344CB8AC3E}">
        <p14:creationId xmlns:p14="http://schemas.microsoft.com/office/powerpoint/2010/main" val="1183199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2743200"/>
            <a:ext cx="9144000" cy="584776"/>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Type II functional response and prey competition</a:t>
            </a:r>
          </a:p>
        </p:txBody>
      </p:sp>
    </p:spTree>
    <p:extLst>
      <p:ext uri="{BB962C8B-B14F-4D97-AF65-F5344CB8AC3E}">
        <p14:creationId xmlns:p14="http://schemas.microsoft.com/office/powerpoint/2010/main" val="772757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47" name="Group 3"/>
          <p:cNvGrpSpPr>
            <a:grpSpLocks/>
          </p:cNvGrpSpPr>
          <p:nvPr/>
        </p:nvGrpSpPr>
        <p:grpSpPr bwMode="auto">
          <a:xfrm>
            <a:off x="385528" y="2362200"/>
            <a:ext cx="6700629" cy="4124325"/>
            <a:chOff x="974" y="1488"/>
            <a:chExt cx="2960" cy="2142"/>
          </a:xfrm>
        </p:grpSpPr>
        <p:sp>
          <p:nvSpPr>
            <p:cNvPr id="236548"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6549" name="Line 5"/>
            <p:cNvSpPr>
              <a:spLocks noChangeShapeType="1"/>
            </p:cNvSpPr>
            <p:nvPr/>
          </p:nvSpPr>
          <p:spPr bwMode="auto">
            <a:xfrm>
              <a:off x="1632" y="3264"/>
              <a:ext cx="2302" cy="5"/>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236550" name="Text Box 6"/>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6551" name="Text Box 7"/>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6553" name="Text Box 9"/>
          <p:cNvSpPr txBox="1">
            <a:spLocks noChangeArrowheads="1"/>
          </p:cNvSpPr>
          <p:nvPr/>
        </p:nvSpPr>
        <p:spPr bwMode="auto">
          <a:xfrm>
            <a:off x="0" y="0"/>
            <a:ext cx="2971800" cy="1077218"/>
          </a:xfrm>
          <a:prstGeom prst="rect">
            <a:avLst/>
          </a:prstGeom>
          <a:noFill/>
          <a:ln w="63500">
            <a:noFill/>
            <a:prstDash val="dash"/>
            <a:miter lim="800000"/>
            <a:headEnd/>
            <a:tailEnd/>
          </a:ln>
          <a:effectLst/>
        </p:spPr>
        <p:txBody>
          <a:bodyPr>
            <a:spAutoFit/>
          </a:bodyPr>
          <a:lstStyle/>
          <a:p>
            <a:pPr algn="l"/>
            <a:r>
              <a:rPr lang="en-US" sz="3200" dirty="0">
                <a:solidFill>
                  <a:srgbClr val="3B66A8"/>
                </a:solidFill>
                <a:latin typeface="Avenir Book"/>
              </a:rPr>
              <a:t>Paradox of enrichment:</a:t>
            </a:r>
          </a:p>
        </p:txBody>
      </p:sp>
      <p:sp>
        <p:nvSpPr>
          <p:cNvPr id="236554" name="Text Box 10"/>
          <p:cNvSpPr txBox="1">
            <a:spLocks noChangeArrowheads="1"/>
          </p:cNvSpPr>
          <p:nvPr/>
        </p:nvSpPr>
        <p:spPr bwMode="auto">
          <a:xfrm>
            <a:off x="6019800" y="4891087"/>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236555" name="Line 11"/>
          <p:cNvSpPr>
            <a:spLocks noChangeShapeType="1"/>
          </p:cNvSpPr>
          <p:nvPr/>
        </p:nvSpPr>
        <p:spPr bwMode="auto">
          <a:xfrm flipH="1">
            <a:off x="4876800" y="2273300"/>
            <a:ext cx="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6556" name="Text Box 12"/>
          <p:cNvSpPr txBox="1">
            <a:spLocks noChangeArrowheads="1"/>
          </p:cNvSpPr>
          <p:nvPr/>
        </p:nvSpPr>
        <p:spPr bwMode="auto">
          <a:xfrm>
            <a:off x="35814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sp>
        <p:nvSpPr>
          <p:cNvPr id="236562" name="Freeform 18"/>
          <p:cNvSpPr>
            <a:spLocks/>
          </p:cNvSpPr>
          <p:nvPr/>
        </p:nvSpPr>
        <p:spPr bwMode="auto">
          <a:xfrm>
            <a:off x="1905000" y="3797300"/>
            <a:ext cx="4800600" cy="19939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6564" name="Oval 20"/>
          <p:cNvSpPr>
            <a:spLocks noChangeArrowheads="1"/>
          </p:cNvSpPr>
          <p:nvPr/>
        </p:nvSpPr>
        <p:spPr bwMode="auto">
          <a:xfrm>
            <a:off x="4749800" y="3975100"/>
            <a:ext cx="266700" cy="265176"/>
          </a:xfrm>
          <a:prstGeom prst="ellipse">
            <a:avLst/>
          </a:prstGeom>
          <a:solidFill>
            <a:srgbClr val="800080"/>
          </a:solidFill>
          <a:ln w="19050" algn="ctr">
            <a:solidFill>
              <a:schemeClr val="tx1"/>
            </a:solidFill>
            <a:round/>
            <a:headEnd/>
            <a:tailEnd/>
          </a:ln>
          <a:effectLst/>
        </p:spPr>
        <p:txBody>
          <a:bodyPr wrap="square" anchor="ctr">
            <a:spAutoFit/>
          </a:bodyPr>
          <a:lstStyle/>
          <a:p>
            <a:endParaRPr lang="en-US" dirty="0">
              <a:latin typeface="Avenir Book"/>
            </a:endParaRPr>
          </a:p>
        </p:txBody>
      </p:sp>
      <p:sp>
        <p:nvSpPr>
          <p:cNvPr id="18" name="Text Box 17"/>
          <p:cNvSpPr txBox="1">
            <a:spLocks noChangeArrowheads="1"/>
          </p:cNvSpPr>
          <p:nvPr/>
        </p:nvSpPr>
        <p:spPr bwMode="auto">
          <a:xfrm>
            <a:off x="4305300" y="3455564"/>
            <a:ext cx="3124200" cy="523220"/>
          </a:xfrm>
          <a:prstGeom prst="rect">
            <a:avLst/>
          </a:prstGeom>
          <a:noFill/>
          <a:ln w="38100" algn="ctr">
            <a:noFill/>
            <a:miter lim="800000"/>
            <a:headEnd/>
            <a:tailEnd/>
          </a:ln>
          <a:effectLst/>
        </p:spPr>
        <p:txBody>
          <a:bodyPr wrap="square">
            <a:spAutoFit/>
          </a:bodyPr>
          <a:lstStyle/>
          <a:p>
            <a:r>
              <a:rPr lang="en-US" dirty="0">
                <a:latin typeface="Avenir Book"/>
              </a:rPr>
              <a:t>Stable</a:t>
            </a:r>
          </a:p>
        </p:txBody>
      </p:sp>
    </p:spTree>
    <p:extLst>
      <p:ext uri="{BB962C8B-B14F-4D97-AF65-F5344CB8AC3E}">
        <p14:creationId xmlns:p14="http://schemas.microsoft.com/office/powerpoint/2010/main" val="28367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36564"/>
                                        </p:tgtEl>
                                        <p:attrNameLst>
                                          <p:attrName>style.visibility</p:attrName>
                                        </p:attrNameLst>
                                      </p:cBhvr>
                                      <p:to>
                                        <p:strVal val="visible"/>
                                      </p:to>
                                    </p:set>
                                    <p:animEffect transition="in" filter="fade">
                                      <p:cBhvr>
                                        <p:cTn id="7" dur="1000"/>
                                        <p:tgtEl>
                                          <p:spTgt spid="236564"/>
                                        </p:tgtEl>
                                      </p:cBhvr>
                                    </p:animEffect>
                                  </p:childTnLst>
                                </p:cTn>
                              </p:par>
                            </p:childTnLst>
                          </p:cTn>
                        </p:par>
                      </p:childTnLst>
                    </p:cTn>
                  </p:par>
                  <p:par>
                    <p:cTn id="8" fill="hold">
                      <p:stCondLst>
                        <p:cond delay="indefinite"/>
                      </p:stCondLst>
                      <p:childTnLst>
                        <p:par>
                          <p:cTn id="9" fill="hold">
                            <p:stCondLst>
                              <p:cond delay="0"/>
                            </p:stCondLst>
                            <p:childTnLst>
                              <p:par>
                                <p:cTn id="10" presetID="42" presetClass="path" presetSubtype="0" accel="50000" decel="50000" fill="hold" grpId="2" nodeType="clickEffect">
                                  <p:stCondLst>
                                    <p:cond delay="0"/>
                                  </p:stCondLst>
                                  <p:childTnLst>
                                    <p:animMotion origin="layout" path="M -3.33333E-6 1.85185E-6 L 0.08334 0.00185 " pathEditMode="relative" rAng="0" ptsTypes="AA">
                                      <p:cBhvr>
                                        <p:cTn id="11" dur="2000" fill="hold"/>
                                        <p:tgtEl>
                                          <p:spTgt spid="236564"/>
                                        </p:tgtEl>
                                        <p:attrNameLst>
                                          <p:attrName>ppt_x</p:attrName>
                                          <p:attrName>ppt_y</p:attrName>
                                        </p:attrNameLst>
                                      </p:cBhvr>
                                      <p:rCtr x="4167" y="93"/>
                                    </p:animMotion>
                                  </p:childTnLst>
                                </p:cTn>
                              </p:par>
                            </p:childTnLst>
                          </p:cTn>
                        </p:par>
                      </p:childTnLst>
                    </p:cTn>
                  </p:par>
                  <p:par>
                    <p:cTn id="12" fill="hold">
                      <p:stCondLst>
                        <p:cond delay="indefinite"/>
                      </p:stCondLst>
                      <p:childTnLst>
                        <p:par>
                          <p:cTn id="13" fill="hold">
                            <p:stCondLst>
                              <p:cond delay="0"/>
                            </p:stCondLst>
                            <p:childTnLst>
                              <p:par>
                                <p:cTn id="14" presetID="55" presetClass="path" presetSubtype="0" accel="50000" decel="50000" fill="hold" grpId="1" nodeType="clickEffect">
                                  <p:stCondLst>
                                    <p:cond delay="0"/>
                                  </p:stCondLst>
                                  <p:childTnLst>
                                    <p:animMotion origin="layout" path="M 0.08333 0.00185 C 0.08594 -0.04607 0.05503 -0.08773 0.01424 -0.09074 C -0.025 -0.09375 -0.06146 -0.06227 -0.06389 -0.01528 C -0.06649 0.02777 -0.04132 0.06782 -0.00451 0.0706 C 0.02899 0.07338 0.06042 0.04629 0.06302 0.00625 C 0.06528 -0.03033 0.0441 -0.06505 0.01302 -0.0676 C -0.0158 -0.06991 -0.04253 -0.04746 -0.04427 -0.01412 C -0.04601 0.0162 -0.02899 0.04583 -0.00347 0.04699 C 0.01979 0.0493 0.04167 0.03194 0.04358 0.00463 C 0.04462 -0.01991 0.03194 -0.04352 0.01181 -0.04468 C -0.00608 -0.04607 -0.02344 -0.03311 -0.025 -0.0125 C -0.02587 0.00555 -0.01684 0.02268 -0.00208 0.02407 C 0.01007 0.02546 0.02292 0.01759 0.02326 0.00324 C 0.02448 -0.00834 0.01979 -0.02014 0.01059 -0.02176 C 0.00312 -0.02176 -0.00417 -0.01898 -0.00503 -0.01135 C -0.00608 -0.00602 -0.00451 -0.00093 -0.00122 0.00115 C 0.00069 0.00185 0.00208 0.00185 0.00382 0.00115 " pathEditMode="relative" rAng="0" ptsTypes="fffffffffffffffff">
                                      <p:cBhvr>
                                        <p:cTn id="15" dur="2000" fill="hold"/>
                                        <p:tgtEl>
                                          <p:spTgt spid="236564"/>
                                        </p:tgtEl>
                                        <p:attrNameLst>
                                          <p:attrName>ppt_x</p:attrName>
                                          <p:attrName>ppt_y</p:attrName>
                                        </p:attrNameLst>
                                      </p:cBhvr>
                                      <p:rCtr x="-7361" y="-1204"/>
                                    </p:animMotion>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dissolve">
                                      <p:cBhvr>
                                        <p:cTn id="20"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64" grpId="0" animBg="1"/>
      <p:bldP spid="236564" grpId="1" animBg="1"/>
      <p:bldP spid="236564" grpId="2"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6547" name="Group 3"/>
          <p:cNvGrpSpPr>
            <a:grpSpLocks/>
          </p:cNvGrpSpPr>
          <p:nvPr/>
        </p:nvGrpSpPr>
        <p:grpSpPr bwMode="auto">
          <a:xfrm>
            <a:off x="385528" y="2362200"/>
            <a:ext cx="7234869" cy="4124325"/>
            <a:chOff x="974" y="1488"/>
            <a:chExt cx="3196" cy="2142"/>
          </a:xfrm>
        </p:grpSpPr>
        <p:sp>
          <p:nvSpPr>
            <p:cNvPr id="236548"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6549" name="Line 5"/>
            <p:cNvSpPr>
              <a:spLocks noChangeShapeType="1"/>
            </p:cNvSpPr>
            <p:nvPr/>
          </p:nvSpPr>
          <p:spPr bwMode="auto">
            <a:xfrm>
              <a:off x="1632" y="3264"/>
              <a:ext cx="2538" cy="5"/>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236550" name="Text Box 6"/>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6551" name="Text Box 7"/>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6553" name="Text Box 9"/>
          <p:cNvSpPr txBox="1">
            <a:spLocks noChangeArrowheads="1"/>
          </p:cNvSpPr>
          <p:nvPr/>
        </p:nvSpPr>
        <p:spPr bwMode="auto">
          <a:xfrm>
            <a:off x="12700" y="4763"/>
            <a:ext cx="2971800" cy="1077218"/>
          </a:xfrm>
          <a:prstGeom prst="rect">
            <a:avLst/>
          </a:prstGeom>
          <a:noFill/>
          <a:ln w="63500">
            <a:noFill/>
            <a:prstDash val="dash"/>
            <a:miter lim="800000"/>
            <a:headEnd/>
            <a:tailEnd/>
          </a:ln>
          <a:effectLst/>
        </p:spPr>
        <p:txBody>
          <a:bodyPr>
            <a:spAutoFit/>
          </a:bodyPr>
          <a:lstStyle/>
          <a:p>
            <a:pPr algn="l"/>
            <a:r>
              <a:rPr lang="en-US" sz="3200" dirty="0">
                <a:solidFill>
                  <a:srgbClr val="3B66A8"/>
                </a:solidFill>
                <a:latin typeface="Avenir Book"/>
              </a:rPr>
              <a:t>Paradox of enrichment:</a:t>
            </a:r>
          </a:p>
        </p:txBody>
      </p:sp>
      <p:sp>
        <p:nvSpPr>
          <p:cNvPr id="236554" name="Text Box 10"/>
          <p:cNvSpPr txBox="1">
            <a:spLocks noChangeArrowheads="1"/>
          </p:cNvSpPr>
          <p:nvPr/>
        </p:nvSpPr>
        <p:spPr bwMode="auto">
          <a:xfrm>
            <a:off x="5410200" y="4191000"/>
            <a:ext cx="2514600" cy="519113"/>
          </a:xfrm>
          <a:prstGeom prst="rect">
            <a:avLst/>
          </a:prstGeom>
          <a:noFill/>
          <a:ln w="38100" algn="ctr">
            <a:noFill/>
            <a:miter lim="800000"/>
            <a:headEnd/>
            <a:tailEnd/>
          </a:ln>
          <a:effectLst/>
        </p:spPr>
        <p:txBody>
          <a:bodyPr>
            <a:spAutoFit/>
          </a:bodyPr>
          <a:lstStyle/>
          <a:p>
            <a:r>
              <a:rPr lang="en-US" dirty="0" err="1">
                <a:solidFill>
                  <a:schemeClr val="accent2"/>
                </a:solidFill>
                <a:latin typeface="Avenir Book"/>
              </a:rPr>
              <a:t>dN</a:t>
            </a:r>
            <a:r>
              <a:rPr lang="en-US" dirty="0">
                <a:solidFill>
                  <a:schemeClr val="accent2"/>
                </a:solidFill>
                <a:latin typeface="Avenir Book"/>
              </a:rPr>
              <a:t>/</a:t>
            </a:r>
            <a:r>
              <a:rPr lang="en-US" dirty="0" err="1">
                <a:solidFill>
                  <a:schemeClr val="accent2"/>
                </a:solidFill>
                <a:latin typeface="Avenir Book"/>
              </a:rPr>
              <a:t>Ndt</a:t>
            </a:r>
            <a:r>
              <a:rPr lang="en-US" dirty="0">
                <a:solidFill>
                  <a:schemeClr val="accent2"/>
                </a:solidFill>
                <a:latin typeface="Avenir Book"/>
              </a:rPr>
              <a:t>=0</a:t>
            </a:r>
          </a:p>
        </p:txBody>
      </p:sp>
      <p:sp>
        <p:nvSpPr>
          <p:cNvPr id="236555" name="Line 11"/>
          <p:cNvSpPr>
            <a:spLocks noChangeShapeType="1"/>
          </p:cNvSpPr>
          <p:nvPr/>
        </p:nvSpPr>
        <p:spPr bwMode="auto">
          <a:xfrm flipH="1">
            <a:off x="5143500" y="2286000"/>
            <a:ext cx="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6556" name="Text Box 12"/>
          <p:cNvSpPr txBox="1">
            <a:spLocks noChangeArrowheads="1"/>
          </p:cNvSpPr>
          <p:nvPr/>
        </p:nvSpPr>
        <p:spPr bwMode="auto">
          <a:xfrm>
            <a:off x="35814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Pdt</a:t>
            </a:r>
            <a:r>
              <a:rPr lang="en-US" dirty="0">
                <a:solidFill>
                  <a:srgbClr val="FF0000"/>
                </a:solidFill>
                <a:latin typeface="Avenir Book"/>
              </a:rPr>
              <a:t>=0</a:t>
            </a:r>
          </a:p>
        </p:txBody>
      </p:sp>
      <p:sp>
        <p:nvSpPr>
          <p:cNvPr id="236561" name="Text Box 17"/>
          <p:cNvSpPr txBox="1">
            <a:spLocks noChangeArrowheads="1"/>
          </p:cNvSpPr>
          <p:nvPr/>
        </p:nvSpPr>
        <p:spPr bwMode="auto">
          <a:xfrm>
            <a:off x="4114800" y="76200"/>
            <a:ext cx="4876800" cy="1384995"/>
          </a:xfrm>
          <a:prstGeom prst="rect">
            <a:avLst/>
          </a:prstGeom>
          <a:noFill/>
          <a:ln w="38100" algn="ctr">
            <a:noFill/>
            <a:miter lim="800000"/>
            <a:headEnd/>
            <a:tailEnd/>
          </a:ln>
          <a:effectLst/>
        </p:spPr>
        <p:txBody>
          <a:bodyPr wrap="square">
            <a:spAutoFit/>
          </a:bodyPr>
          <a:lstStyle/>
          <a:p>
            <a:r>
              <a:rPr lang="en-US" dirty="0">
                <a:latin typeface="Avenir Book"/>
              </a:rPr>
              <a:t>Now shift the relative position of the predator isocline:</a:t>
            </a:r>
          </a:p>
        </p:txBody>
      </p:sp>
      <p:sp>
        <p:nvSpPr>
          <p:cNvPr id="236562" name="Freeform 18"/>
          <p:cNvSpPr>
            <a:spLocks/>
          </p:cNvSpPr>
          <p:nvPr/>
        </p:nvSpPr>
        <p:spPr bwMode="auto">
          <a:xfrm>
            <a:off x="1879600" y="3797300"/>
            <a:ext cx="4826000" cy="1984248"/>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a:spAutoFit/>
          </a:bodyPr>
          <a:lstStyle/>
          <a:p>
            <a:endParaRPr lang="en-US" dirty="0">
              <a:latin typeface="Avenir Book"/>
            </a:endParaRPr>
          </a:p>
        </p:txBody>
      </p:sp>
      <p:sp>
        <p:nvSpPr>
          <p:cNvPr id="236563" name="Oval 19"/>
          <p:cNvSpPr>
            <a:spLocks noChangeArrowheads="1"/>
          </p:cNvSpPr>
          <p:nvPr/>
        </p:nvSpPr>
        <p:spPr bwMode="auto">
          <a:xfrm>
            <a:off x="3213100" y="37719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6564" name="Oval 20"/>
          <p:cNvSpPr>
            <a:spLocks noChangeArrowheads="1"/>
          </p:cNvSpPr>
          <p:nvPr/>
        </p:nvSpPr>
        <p:spPr bwMode="auto">
          <a:xfrm>
            <a:off x="7620000" y="3276600"/>
            <a:ext cx="228600" cy="228600"/>
          </a:xfrm>
          <a:prstGeom prst="ellipse">
            <a:avLst/>
          </a:prstGeom>
          <a:solidFill>
            <a:srgbClr val="800080"/>
          </a:solidFill>
          <a:ln w="19050" algn="ctr">
            <a:solidFill>
              <a:schemeClr val="tx1"/>
            </a:solidFill>
            <a:round/>
            <a:headEnd/>
            <a:tailEnd/>
          </a:ln>
          <a:effectLst/>
        </p:spPr>
        <p:txBody>
          <a:bodyPr anchor="ctr">
            <a:spAutoFit/>
          </a:bodyPr>
          <a:lstStyle/>
          <a:p>
            <a:endParaRPr lang="en-US" dirty="0">
              <a:latin typeface="Avenir Book"/>
            </a:endParaRPr>
          </a:p>
        </p:txBody>
      </p:sp>
      <p:sp>
        <p:nvSpPr>
          <p:cNvPr id="236565" name="Freeform 21"/>
          <p:cNvSpPr>
            <a:spLocks/>
          </p:cNvSpPr>
          <p:nvPr/>
        </p:nvSpPr>
        <p:spPr bwMode="auto">
          <a:xfrm>
            <a:off x="1879600" y="2500312"/>
            <a:ext cx="3022600" cy="3214687"/>
          </a:xfrm>
          <a:custGeom>
            <a:avLst/>
            <a:gdLst/>
            <a:ahLst/>
            <a:cxnLst>
              <a:cxn ang="0">
                <a:pos x="1905" y="1009"/>
              </a:cxn>
              <a:cxn ang="0">
                <a:pos x="1881" y="729"/>
              </a:cxn>
              <a:cxn ang="0">
                <a:pos x="1729" y="417"/>
              </a:cxn>
              <a:cxn ang="0">
                <a:pos x="1329" y="145"/>
              </a:cxn>
              <a:cxn ang="0">
                <a:pos x="657" y="1"/>
              </a:cxn>
              <a:cxn ang="0">
                <a:pos x="233" y="137"/>
              </a:cxn>
              <a:cxn ang="0">
                <a:pos x="33" y="529"/>
              </a:cxn>
              <a:cxn ang="0">
                <a:pos x="33" y="1201"/>
              </a:cxn>
              <a:cxn ang="0">
                <a:pos x="81" y="1641"/>
              </a:cxn>
              <a:cxn ang="0">
                <a:pos x="417" y="1921"/>
              </a:cxn>
              <a:cxn ang="0">
                <a:pos x="1089" y="2017"/>
              </a:cxn>
              <a:cxn ang="0">
                <a:pos x="1617" y="1777"/>
              </a:cxn>
              <a:cxn ang="0">
                <a:pos x="1857" y="1353"/>
              </a:cxn>
              <a:cxn ang="0">
                <a:pos x="1905" y="1009"/>
              </a:cxn>
            </a:cxnLst>
            <a:rect l="0" t="0" r="r" b="b"/>
            <a:pathLst>
              <a:path w="1910" h="2041">
                <a:moveTo>
                  <a:pt x="1905" y="1009"/>
                </a:moveTo>
                <a:cubicBezTo>
                  <a:pt x="1909" y="905"/>
                  <a:pt x="1910" y="828"/>
                  <a:pt x="1881" y="729"/>
                </a:cubicBezTo>
                <a:cubicBezTo>
                  <a:pt x="1852" y="630"/>
                  <a:pt x="1821" y="514"/>
                  <a:pt x="1729" y="417"/>
                </a:cubicBezTo>
                <a:cubicBezTo>
                  <a:pt x="1637" y="320"/>
                  <a:pt x="1508" y="214"/>
                  <a:pt x="1329" y="145"/>
                </a:cubicBezTo>
                <a:cubicBezTo>
                  <a:pt x="1150" y="76"/>
                  <a:pt x="840" y="2"/>
                  <a:pt x="657" y="1"/>
                </a:cubicBezTo>
                <a:cubicBezTo>
                  <a:pt x="474" y="0"/>
                  <a:pt x="337" y="49"/>
                  <a:pt x="233" y="137"/>
                </a:cubicBezTo>
                <a:cubicBezTo>
                  <a:pt x="129" y="225"/>
                  <a:pt x="66" y="352"/>
                  <a:pt x="33" y="529"/>
                </a:cubicBezTo>
                <a:cubicBezTo>
                  <a:pt x="0" y="706"/>
                  <a:pt x="25" y="1016"/>
                  <a:pt x="33" y="1201"/>
                </a:cubicBezTo>
                <a:cubicBezTo>
                  <a:pt x="41" y="1386"/>
                  <a:pt x="17" y="1521"/>
                  <a:pt x="81" y="1641"/>
                </a:cubicBezTo>
                <a:cubicBezTo>
                  <a:pt x="145" y="1761"/>
                  <a:pt x="249" y="1858"/>
                  <a:pt x="417" y="1921"/>
                </a:cubicBezTo>
                <a:cubicBezTo>
                  <a:pt x="585" y="1984"/>
                  <a:pt x="889" y="2041"/>
                  <a:pt x="1089" y="2017"/>
                </a:cubicBezTo>
                <a:cubicBezTo>
                  <a:pt x="1289" y="1993"/>
                  <a:pt x="1489" y="1888"/>
                  <a:pt x="1617" y="1777"/>
                </a:cubicBezTo>
                <a:cubicBezTo>
                  <a:pt x="1745" y="1666"/>
                  <a:pt x="1809" y="1481"/>
                  <a:pt x="1857" y="1353"/>
                </a:cubicBezTo>
                <a:cubicBezTo>
                  <a:pt x="1905" y="1225"/>
                  <a:pt x="1895" y="1081"/>
                  <a:pt x="1905" y="1009"/>
                </a:cubicBezTo>
                <a:close/>
              </a:path>
            </a:pathLst>
          </a:custGeom>
          <a:noFill/>
          <a:ln w="38100" cap="flat" cmpd="sng">
            <a:solidFill>
              <a:srgbClr val="008000"/>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6566" name="Text Box 22"/>
          <p:cNvSpPr txBox="1">
            <a:spLocks noChangeArrowheads="1"/>
          </p:cNvSpPr>
          <p:nvPr/>
        </p:nvSpPr>
        <p:spPr bwMode="auto">
          <a:xfrm>
            <a:off x="5105400" y="3581400"/>
            <a:ext cx="3352800" cy="519113"/>
          </a:xfrm>
          <a:prstGeom prst="rect">
            <a:avLst/>
          </a:prstGeom>
          <a:noFill/>
          <a:ln w="38100" algn="ctr">
            <a:noFill/>
            <a:miter lim="800000"/>
            <a:headEnd/>
            <a:tailEnd/>
          </a:ln>
          <a:effectLst/>
        </p:spPr>
        <p:txBody>
          <a:bodyPr>
            <a:spAutoFit/>
          </a:bodyPr>
          <a:lstStyle/>
          <a:p>
            <a:r>
              <a:rPr lang="en-US" dirty="0">
                <a:latin typeface="Avenir Book"/>
              </a:rPr>
              <a:t>Stable limit cycle</a:t>
            </a:r>
          </a:p>
        </p:txBody>
      </p:sp>
    </p:spTree>
    <p:extLst>
      <p:ext uri="{BB962C8B-B14F-4D97-AF65-F5344CB8AC3E}">
        <p14:creationId xmlns:p14="http://schemas.microsoft.com/office/powerpoint/2010/main" val="116968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5" presetClass="path" presetSubtype="0" accel="50000" decel="50000" fill="hold" grpId="0" nodeType="clickEffect">
                                  <p:stCondLst>
                                    <p:cond delay="0"/>
                                  </p:stCondLst>
                                  <p:childTnLst>
                                    <p:animMotion origin="layout" path="M -3.33333E-6 2.96296E-6 L -0.2 0.00185 " pathEditMode="relative" rAng="0" ptsTypes="AA">
                                      <p:cBhvr>
                                        <p:cTn id="6" dur="2000" fill="hold"/>
                                        <p:tgtEl>
                                          <p:spTgt spid="236555"/>
                                        </p:tgtEl>
                                        <p:attrNameLst>
                                          <p:attrName>ppt_x</p:attrName>
                                          <p:attrName>ppt_y</p:attrName>
                                        </p:attrNameLst>
                                      </p:cBhvr>
                                      <p:rCtr x="-10000" y="100"/>
                                    </p:animMotion>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236563"/>
                                        </p:tgtEl>
                                        <p:attrNameLst>
                                          <p:attrName>style.visibility</p:attrName>
                                        </p:attrNameLst>
                                      </p:cBhvr>
                                      <p:to>
                                        <p:strVal val="visible"/>
                                      </p:to>
                                    </p:set>
                                    <p:animEffect transition="in" filter="fade">
                                      <p:cBhvr>
                                        <p:cTn id="11" dur="1000"/>
                                        <p:tgtEl>
                                          <p:spTgt spid="236563"/>
                                        </p:tgtEl>
                                      </p:cBhvr>
                                    </p:animEffect>
                                  </p:childTnLst>
                                </p:cTn>
                              </p:par>
                            </p:childTnLst>
                          </p:cTn>
                        </p:par>
                      </p:childTnLst>
                    </p:cTn>
                  </p:par>
                  <p:par>
                    <p:cTn id="12" fill="hold">
                      <p:stCondLst>
                        <p:cond delay="indefinite"/>
                      </p:stCondLst>
                      <p:childTnLst>
                        <p:par>
                          <p:cTn id="13" fill="hold">
                            <p:stCondLst>
                              <p:cond delay="0"/>
                            </p:stCondLst>
                            <p:childTnLst>
                              <p:par>
                                <p:cTn id="14" presetID="0" presetClass="path" presetSubtype="0" accel="50000" decel="50000" fill="hold" grpId="1" nodeType="clickEffect">
                                  <p:stCondLst>
                                    <p:cond delay="0"/>
                                  </p:stCondLst>
                                  <p:childTnLst>
                                    <p:animMotion origin="layout" path="M 3.33333E-6 -4.44444E-6 C -0.00278 -0.00925 -0.00556 -0.01851 -0.00834 -0.02222 C -0.01111 -0.02592 -0.0125 -0.02037 -0.01667 -0.02222 C -0.02084 -0.02407 -0.02639 -0.03518 -0.03334 -0.03333 C -0.04028 -0.03148 -0.05278 -0.02037 -0.05834 -0.01111 C -0.06389 -0.00185 -0.06528 0.01112 -0.06667 0.02223 C -0.06806 0.03334 -0.06806 0.0463 -0.06667 0.05556 C -0.06528 0.06482 -0.06528 0.07037 -0.05834 0.07778 C -0.05139 0.08519 -0.03611 0.1 -0.025 0.1 C -0.01389 0.1 -0.00278 0.08704 0.00833 0.07778 C 0.01944 0.06852 0.03472 0.05926 0.04166 0.04445 C 0.04861 0.02963 0.05 0.00556 0.05 -0.01111 C 0.05 -0.02777 0.05 -0.04259 0.04166 -0.05555 C 0.03333 -0.06851 0.0125 -0.08148 3.33333E-6 -0.08888 C -0.0125 -0.09629 -0.02084 -0.09814 -0.03334 -0.1 C -0.04584 -0.10185 -0.0625 -0.11481 -0.075 -0.1 C -0.0875 -0.08518 -0.10139 -0.03888 -0.10834 -0.01111 C -0.11528 0.01667 -0.11667 0.0426 -0.11667 0.06667 C -0.11667 0.09075 -0.1125 0.11667 -0.10834 0.13334 C -0.10417 0.15 -0.10695 0.15926 -0.09167 0.16667 C -0.07639 0.17408 -0.03889 0.17963 -0.01667 0.17778 C 0.00555 0.17593 0.02361 0.17037 0.04166 0.15556 C 0.05972 0.14075 0.07777 0.11112 0.09166 0.08889 C 0.10555 0.06667 0.12361 0.05741 0.125 0.02223 C 0.12639 -0.01296 0.11527 -0.08888 0.1 -0.12222 C 0.08472 -0.15555 0.07083 -0.16851 0.03333 -0.17777 C -0.00417 -0.18703 -0.09306 -0.21296 -0.125 -0.17777 C -0.15695 -0.14259 -0.15556 -0.03333 -0.15834 0.03334 C -0.16111 0.1 -0.16945 0.18704 -0.14167 0.22223 C -0.11389 0.25741 -0.03334 0.2463 0.00833 0.24445 C 0.05 0.2426 0.08333 0.23889 0.10833 0.21112 C 0.13333 0.18334 0.15 0.11297 0.15833 0.07778 C 0.16666 0.0426 0.1625 0.02963 0.15833 -4.44444E-6 C 0.15416 -0.02963 0.14722 -0.07037 0.13333 -0.1 C 0.11944 -0.12963 0.10416 -0.16111 0.075 -0.17777 C 0.04583 -0.19444 -0.00695 -0.2 -0.04167 -0.2 C -0.07639 -0.2 -0.11389 -0.21481 -0.13334 -0.17777 C -0.15278 -0.14074 -0.15695 -0.04074 -0.15834 0.02223 C -0.15973 0.08519 -0.16667 0.16112 -0.14167 0.2 C -0.11667 0.23889 -0.04861 0.25186 -0.00834 0.25556 C 0.03194 0.25926 0.07083 0.25741 0.1 0.22223 C 0.12916 0.18704 0.15555 0.08704 0.16666 0.04445 C 0.17777 0.00186 0.17639 -4.44444E-6 0.16666 -0.03333 C 0.15694 -0.06666 0.14166 -0.12777 0.10833 -0.15555 C 0.075 -0.18333 0.00416 -0.19629 -0.03334 -0.2 C -0.07084 -0.2037 -0.09584 -0.19629 -0.11667 -0.17777 C -0.1375 -0.15925 -0.15139 -0.12777 -0.15834 -0.08888 C -0.16528 -0.05 -0.1625 0.00741 -0.15834 0.05556 C -0.15417 0.10371 -0.14028 0.17223 -0.13334 0.2 C -0.12639 0.22778 -0.13473 0.21297 -0.11667 0.22223 C -0.09861 0.23149 -0.05973 0.25371 -0.025 0.25556 C 0.00972 0.25741 0.06389 0.25371 0.09166 0.23334 C 0.11944 0.21297 0.12777 0.16852 0.14166 0.13334 C 0.15555 0.09815 0.16527 0.06019 0.175 0.02223 " pathEditMode="relative" ptsTypes="aaaaaaaaaaaaaaaaaaaaaaaaaaaaaaaaaaaaaaaaaaaaaaaaaaaaaA">
                                      <p:cBhvr>
                                        <p:cTn id="15" dur="5000" fill="hold"/>
                                        <p:tgtEl>
                                          <p:spTgt spid="236563"/>
                                        </p:tgtEl>
                                        <p:attrNameLst>
                                          <p:attrName>ppt_x</p:attrName>
                                          <p:attrName>ppt_y</p:attrName>
                                        </p:attrNameLst>
                                      </p:cBhvr>
                                    </p:animMotion>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36564"/>
                                        </p:tgtEl>
                                        <p:attrNameLst>
                                          <p:attrName>style.visibility</p:attrName>
                                        </p:attrNameLst>
                                      </p:cBhvr>
                                      <p:to>
                                        <p:strVal val="visible"/>
                                      </p:to>
                                    </p:set>
                                    <p:animEffect transition="in" filter="fade">
                                      <p:cBhvr>
                                        <p:cTn id="20" dur="1000"/>
                                        <p:tgtEl>
                                          <p:spTgt spid="236564"/>
                                        </p:tgtEl>
                                      </p:cBhvr>
                                    </p:animEffect>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grpId="1" nodeType="clickEffect">
                                  <p:stCondLst>
                                    <p:cond delay="0"/>
                                  </p:stCondLst>
                                  <p:childTnLst>
                                    <p:animMotion origin="layout" path="M -3.33333E-6 -3.33333E-6 C -0.01111 -0.025 -0.02222 -0.05 -0.05 -0.07777 C -0.07777 -0.10555 -0.12639 -0.14259 -0.16666 -0.16666 C -0.20694 -0.19074 -0.25277 -0.20926 -0.29166 -0.22222 C -0.33055 -0.23518 -0.36527 -0.24444 -0.4 -0.24444 C -0.43472 -0.24444 -0.46527 -0.23889 -0.5 -0.22222 C -0.53472 -0.20555 -0.5875 -0.16666 -0.60833 -0.14444 C -0.62916 -0.12222 -0.62083 -0.12407 -0.625 -0.08889 C -0.62916 -0.0537 -0.63333 0.01482 -0.63333 0.06667 C -0.63333 0.11852 -0.63055 0.18334 -0.625 0.22223 C -0.61944 0.26111 -0.6375 0.28125 -0.6 0.3 C -0.5625 0.31852 -0.44583 0.35556 -0.4 0.33334 C -0.35416 0.31088 -0.34027 0.21297 -0.325 0.16667 C -0.30972 0.12037 -0.30555 0.09074 -0.30833 0.05556 C -0.31111 0.02037 -0.31805 -0.01481 -0.34166 -0.04444 C -0.36527 -0.07407 -0.41527 -0.1074 -0.45 -0.12222 C -0.48472 -0.13703 -0.52083 -0.14444 -0.55 -0.13333 C -0.57916 -0.12222 -0.61111 -0.08889 -0.625 -0.05555 C -0.63889 -0.02222 -0.63472 0.02037 -0.63333 0.06667 C -0.63194 0.11297 -0.62639 0.18148 -0.61666 0.22223 C -0.60694 0.26297 -0.6 0.2926 -0.575 0.31088 C -0.55 0.32963 -0.50416 0.33889 -0.46666 0.33334 C -0.42916 0.32755 -0.37639 0.31088 -0.35 0.27778 C -0.32361 0.24445 -0.31666 0.16852 -0.30833 0.13334 C -0.3 0.09815 -0.29444 0.0963 -0.3 0.06667 C -0.30555 0.03704 -0.31527 -0.01111 -0.34166 -0.04444 C -0.36805 -0.07777 -0.42083 -0.12222 -0.45833 -0.13333 C -0.49583 -0.14444 -0.5375 -0.13148 -0.56666 -0.11111 C -0.59583 -0.09074 -0.62222 -0.04814 -0.63333 -0.01111 C -0.64444 0.02593 -0.6375 0.06482 -0.63333 0.11111 C -0.62916 0.15741 -0.62639 0.23334 -0.60833 0.26667 C -0.59027 0.3 -0.55972 0.30186 -0.525 0.31088 C -0.49027 0.32037 -0.43194 0.33889 -0.4 0.32223 C -0.36805 0.30556 -0.34861 0.24931 -0.33333 0.21111 C -0.31805 0.17292 -0.31354 0.11736 -0.30833 0.0926 " pathEditMode="relative" rAng="0" ptsTypes="aaaaaaaaaaaaaaaaaaaaaaaaaaaaaaaaaaa">
                                      <p:cBhvr>
                                        <p:cTn id="24" dur="5000" fill="hold"/>
                                        <p:tgtEl>
                                          <p:spTgt spid="236564"/>
                                        </p:tgtEl>
                                        <p:attrNameLst>
                                          <p:attrName>ppt_x</p:attrName>
                                          <p:attrName>ppt_y</p:attrName>
                                        </p:attrNameLst>
                                      </p:cBhvr>
                                      <p:rCtr x="-32200" y="5600"/>
                                    </p:animMotion>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36565"/>
                                        </p:tgtEl>
                                        <p:attrNameLst>
                                          <p:attrName>style.visibility</p:attrName>
                                        </p:attrNameLst>
                                      </p:cBhvr>
                                      <p:to>
                                        <p:strVal val="visible"/>
                                      </p:to>
                                    </p:set>
                                    <p:animEffect transition="in" filter="fade">
                                      <p:cBhvr>
                                        <p:cTn id="29" dur="2000"/>
                                        <p:tgtEl>
                                          <p:spTgt spid="23656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236566"/>
                                        </p:tgtEl>
                                        <p:attrNameLst>
                                          <p:attrName>style.visibility</p:attrName>
                                        </p:attrNameLst>
                                      </p:cBhvr>
                                      <p:to>
                                        <p:strVal val="visible"/>
                                      </p:to>
                                    </p:set>
                                    <p:animEffect transition="in" filter="fade">
                                      <p:cBhvr>
                                        <p:cTn id="34" dur="1000"/>
                                        <p:tgtEl>
                                          <p:spTgt spid="2365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6555" grpId="0" animBg="1"/>
      <p:bldP spid="236563" grpId="0" animBg="1"/>
      <p:bldP spid="236563" grpId="1" animBg="1"/>
      <p:bldP spid="236564" grpId="0" animBg="1"/>
      <p:bldP spid="236564" grpId="1" animBg="1"/>
      <p:bldP spid="236565" grpId="0" animBg="1"/>
      <p:bldP spid="236566"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1981200"/>
            <a:ext cx="9144000" cy="1569660"/>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Note that during periods of low density, demographic stochasticity may cause extinction(s)</a:t>
            </a:r>
          </a:p>
        </p:txBody>
      </p:sp>
    </p:spTree>
    <p:extLst>
      <p:ext uri="{BB962C8B-B14F-4D97-AF65-F5344CB8AC3E}">
        <p14:creationId xmlns:p14="http://schemas.microsoft.com/office/powerpoint/2010/main" val="4159855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4648200" y="968276"/>
            <a:ext cx="4191000" cy="2308324"/>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Functional response:</a:t>
            </a:r>
          </a:p>
          <a:p>
            <a:r>
              <a:rPr lang="en-US" sz="3200" dirty="0">
                <a:solidFill>
                  <a:srgbClr val="3964AA"/>
                </a:solidFill>
                <a:latin typeface="Avenir Book"/>
                <a:cs typeface="Avenir Book"/>
              </a:rPr>
              <a:t>the feeding rate of a predator as f(prey density)</a:t>
            </a:r>
          </a:p>
        </p:txBody>
      </p:sp>
      <p:pic>
        <p:nvPicPr>
          <p:cNvPr id="3" name="Picture 2" descr="buzz holling.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0799" y="3886200"/>
            <a:ext cx="5283200" cy="2971800"/>
          </a:xfrm>
          <a:prstGeom prst="rect">
            <a:avLst/>
          </a:prstGeom>
        </p:spPr>
      </p:pic>
      <p:pic>
        <p:nvPicPr>
          <p:cNvPr id="4" name="Picture 3" descr="holling cover.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292100"/>
            <a:ext cx="4229100" cy="6337300"/>
          </a:xfrm>
          <a:prstGeom prst="rect">
            <a:avLst/>
          </a:prstGeom>
        </p:spPr>
      </p:pic>
    </p:spTree>
    <p:extLst>
      <p:ext uri="{BB962C8B-B14F-4D97-AF65-F5344CB8AC3E}">
        <p14:creationId xmlns:p14="http://schemas.microsoft.com/office/powerpoint/2010/main" val="26793685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0" y="2743200"/>
            <a:ext cx="9144000" cy="584776"/>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So, now enrich such a system … </a:t>
            </a:r>
          </a:p>
        </p:txBody>
      </p:sp>
    </p:spTree>
    <p:extLst>
      <p:ext uri="{BB962C8B-B14F-4D97-AF65-F5344CB8AC3E}">
        <p14:creationId xmlns:p14="http://schemas.microsoft.com/office/powerpoint/2010/main" val="21134312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7570" name="Group 2"/>
          <p:cNvGrpSpPr>
            <a:grpSpLocks/>
          </p:cNvGrpSpPr>
          <p:nvPr/>
        </p:nvGrpSpPr>
        <p:grpSpPr bwMode="auto">
          <a:xfrm>
            <a:off x="385528" y="2362200"/>
            <a:ext cx="8378050" cy="4124325"/>
            <a:chOff x="974" y="1488"/>
            <a:chExt cx="3701" cy="2142"/>
          </a:xfrm>
        </p:grpSpPr>
        <p:sp>
          <p:nvSpPr>
            <p:cNvPr id="237571" name="Line 3"/>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7572" name="Line 4"/>
            <p:cNvSpPr>
              <a:spLocks noChangeShapeType="1"/>
            </p:cNvSpPr>
            <p:nvPr/>
          </p:nvSpPr>
          <p:spPr bwMode="auto">
            <a:xfrm flipV="1">
              <a:off x="1632" y="3256"/>
              <a:ext cx="3043" cy="8"/>
            </a:xfrm>
            <a:prstGeom prst="line">
              <a:avLst/>
            </a:prstGeom>
            <a:noFill/>
            <a:ln w="50800">
              <a:solidFill>
                <a:schemeClr val="tx1"/>
              </a:solidFill>
              <a:round/>
              <a:headEnd/>
              <a:tailEnd/>
            </a:ln>
            <a:effectLst/>
          </p:spPr>
          <p:txBody>
            <a:bodyPr wrap="square">
              <a:spAutoFit/>
            </a:bodyPr>
            <a:lstStyle/>
            <a:p>
              <a:endParaRPr lang="en-US" dirty="0">
                <a:latin typeface="Avenir Book"/>
              </a:endParaRPr>
            </a:p>
          </p:txBody>
        </p:sp>
        <p:sp>
          <p:nvSpPr>
            <p:cNvPr id="237573" name="Text Box 5"/>
            <p:cNvSpPr txBox="1">
              <a:spLocks noChangeArrowheads="1"/>
            </p:cNvSpPr>
            <p:nvPr/>
          </p:nvSpPr>
          <p:spPr bwMode="auto">
            <a:xfrm>
              <a:off x="2294" y="3218"/>
              <a:ext cx="260" cy="412"/>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37574" name="Text Box 6"/>
            <p:cNvSpPr txBox="1">
              <a:spLocks noChangeArrowheads="1"/>
            </p:cNvSpPr>
            <p:nvPr/>
          </p:nvSpPr>
          <p:spPr bwMode="auto">
            <a:xfrm rot="16200000">
              <a:off x="1023" y="2274"/>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37576" name="Text Box 8"/>
          <p:cNvSpPr txBox="1">
            <a:spLocks noChangeArrowheads="1"/>
          </p:cNvSpPr>
          <p:nvPr/>
        </p:nvSpPr>
        <p:spPr bwMode="auto">
          <a:xfrm>
            <a:off x="-152400" y="182563"/>
            <a:ext cx="2971800" cy="1077218"/>
          </a:xfrm>
          <a:prstGeom prst="rect">
            <a:avLst/>
          </a:prstGeom>
          <a:noFill/>
          <a:ln w="63500">
            <a:noFill/>
            <a:prstDash val="dash"/>
            <a:miter lim="800000"/>
            <a:headEnd/>
            <a:tailEnd/>
          </a:ln>
          <a:effectLst/>
        </p:spPr>
        <p:txBody>
          <a:bodyPr>
            <a:spAutoFit/>
          </a:bodyPr>
          <a:lstStyle/>
          <a:p>
            <a:r>
              <a:rPr lang="en-US" sz="3200" dirty="0">
                <a:solidFill>
                  <a:srgbClr val="3B66A8"/>
                </a:solidFill>
                <a:latin typeface="Avenir Book"/>
              </a:rPr>
              <a:t>Paradox of enrichment:</a:t>
            </a:r>
          </a:p>
        </p:txBody>
      </p:sp>
      <p:sp>
        <p:nvSpPr>
          <p:cNvPr id="237578" name="Line 10"/>
          <p:cNvSpPr>
            <a:spLocks noChangeShapeType="1"/>
          </p:cNvSpPr>
          <p:nvPr/>
        </p:nvSpPr>
        <p:spPr bwMode="auto">
          <a:xfrm flipH="1">
            <a:off x="3200400" y="2273300"/>
            <a:ext cx="0" cy="3505200"/>
          </a:xfrm>
          <a:prstGeom prst="line">
            <a:avLst/>
          </a:prstGeom>
          <a:noFill/>
          <a:ln w="38100">
            <a:solidFill>
              <a:srgbClr val="FF0000"/>
            </a:solidFill>
            <a:round/>
            <a:headEnd/>
            <a:tailEnd/>
          </a:ln>
          <a:effectLst/>
        </p:spPr>
        <p:txBody>
          <a:bodyPr>
            <a:spAutoFit/>
          </a:bodyPr>
          <a:lstStyle/>
          <a:p>
            <a:endParaRPr lang="en-US" dirty="0">
              <a:latin typeface="Avenir Book"/>
            </a:endParaRPr>
          </a:p>
        </p:txBody>
      </p:sp>
      <p:sp>
        <p:nvSpPr>
          <p:cNvPr id="237580" name="Text Box 12"/>
          <p:cNvSpPr txBox="1">
            <a:spLocks noChangeArrowheads="1"/>
          </p:cNvSpPr>
          <p:nvPr/>
        </p:nvSpPr>
        <p:spPr bwMode="auto">
          <a:xfrm>
            <a:off x="4114800" y="76200"/>
            <a:ext cx="4495800" cy="1373188"/>
          </a:xfrm>
          <a:prstGeom prst="rect">
            <a:avLst/>
          </a:prstGeom>
          <a:noFill/>
          <a:ln w="38100" algn="ctr">
            <a:noFill/>
            <a:miter lim="800000"/>
            <a:headEnd/>
            <a:tailEnd/>
          </a:ln>
          <a:effectLst/>
        </p:spPr>
        <p:txBody>
          <a:bodyPr>
            <a:spAutoFit/>
          </a:bodyPr>
          <a:lstStyle/>
          <a:p>
            <a:r>
              <a:rPr lang="en-US" dirty="0">
                <a:latin typeface="Avenir Book"/>
              </a:rPr>
              <a:t>Enrich system: e.g., increase production of prey (r) and its K</a:t>
            </a:r>
          </a:p>
        </p:txBody>
      </p:sp>
      <p:sp>
        <p:nvSpPr>
          <p:cNvPr id="237581" name="Freeform 13"/>
          <p:cNvSpPr>
            <a:spLocks/>
          </p:cNvSpPr>
          <p:nvPr/>
        </p:nvSpPr>
        <p:spPr bwMode="auto">
          <a:xfrm>
            <a:off x="1879600" y="5258620"/>
            <a:ext cx="1489494" cy="53258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86" name="Freeform 18"/>
          <p:cNvSpPr>
            <a:spLocks/>
          </p:cNvSpPr>
          <p:nvPr/>
        </p:nvSpPr>
        <p:spPr bwMode="auto">
          <a:xfrm>
            <a:off x="1879600" y="5080000"/>
            <a:ext cx="1968500" cy="7112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87" name="Freeform 19"/>
          <p:cNvSpPr>
            <a:spLocks/>
          </p:cNvSpPr>
          <p:nvPr/>
        </p:nvSpPr>
        <p:spPr bwMode="auto">
          <a:xfrm>
            <a:off x="1879600" y="4787900"/>
            <a:ext cx="2895585" cy="9906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88" name="Freeform 20"/>
          <p:cNvSpPr>
            <a:spLocks/>
          </p:cNvSpPr>
          <p:nvPr/>
        </p:nvSpPr>
        <p:spPr bwMode="auto">
          <a:xfrm>
            <a:off x="1879600" y="4114800"/>
            <a:ext cx="4521200" cy="16764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89" name="Freeform 21"/>
          <p:cNvSpPr>
            <a:spLocks/>
          </p:cNvSpPr>
          <p:nvPr/>
        </p:nvSpPr>
        <p:spPr bwMode="auto">
          <a:xfrm>
            <a:off x="1866900" y="3124200"/>
            <a:ext cx="6705600" cy="25908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90" name="Freeform 22"/>
          <p:cNvSpPr>
            <a:spLocks/>
          </p:cNvSpPr>
          <p:nvPr/>
        </p:nvSpPr>
        <p:spPr bwMode="auto">
          <a:xfrm>
            <a:off x="1866900" y="5410200"/>
            <a:ext cx="1062239" cy="381000"/>
          </a:xfrm>
          <a:custGeom>
            <a:avLst/>
            <a:gdLst/>
            <a:ahLst/>
            <a:cxnLst>
              <a:cxn ang="0">
                <a:pos x="0" y="776"/>
              </a:cxn>
              <a:cxn ang="0">
                <a:pos x="192" y="536"/>
              </a:cxn>
              <a:cxn ang="0">
                <a:pos x="624" y="152"/>
              </a:cxn>
              <a:cxn ang="0">
                <a:pos x="1248" y="8"/>
              </a:cxn>
              <a:cxn ang="0">
                <a:pos x="1728" y="104"/>
              </a:cxn>
              <a:cxn ang="0">
                <a:pos x="2352" y="536"/>
              </a:cxn>
              <a:cxn ang="0">
                <a:pos x="2640" y="776"/>
              </a:cxn>
              <a:cxn ang="0">
                <a:pos x="2976" y="1160"/>
              </a:cxn>
              <a:cxn ang="0">
                <a:pos x="3024" y="1256"/>
              </a:cxn>
            </a:cxnLst>
            <a:rect l="0" t="0" r="r" b="b"/>
            <a:pathLst>
              <a:path w="3040" h="1256">
                <a:moveTo>
                  <a:pt x="0" y="776"/>
                </a:moveTo>
                <a:cubicBezTo>
                  <a:pt x="44" y="708"/>
                  <a:pt x="88" y="640"/>
                  <a:pt x="192" y="536"/>
                </a:cubicBezTo>
                <a:cubicBezTo>
                  <a:pt x="296" y="432"/>
                  <a:pt x="448" y="240"/>
                  <a:pt x="624" y="152"/>
                </a:cubicBezTo>
                <a:cubicBezTo>
                  <a:pt x="800" y="64"/>
                  <a:pt x="1064" y="16"/>
                  <a:pt x="1248" y="8"/>
                </a:cubicBezTo>
                <a:cubicBezTo>
                  <a:pt x="1432" y="0"/>
                  <a:pt x="1544" y="16"/>
                  <a:pt x="1728" y="104"/>
                </a:cubicBezTo>
                <a:cubicBezTo>
                  <a:pt x="1912" y="192"/>
                  <a:pt x="2200" y="424"/>
                  <a:pt x="2352" y="536"/>
                </a:cubicBezTo>
                <a:cubicBezTo>
                  <a:pt x="2504" y="648"/>
                  <a:pt x="2536" y="672"/>
                  <a:pt x="2640" y="776"/>
                </a:cubicBezTo>
                <a:cubicBezTo>
                  <a:pt x="2744" y="880"/>
                  <a:pt x="2912" y="1080"/>
                  <a:pt x="2976" y="1160"/>
                </a:cubicBezTo>
                <a:cubicBezTo>
                  <a:pt x="3040" y="1240"/>
                  <a:pt x="3032" y="1248"/>
                  <a:pt x="3024" y="1256"/>
                </a:cubicBezTo>
              </a:path>
            </a:pathLst>
          </a:custGeom>
          <a:noFill/>
          <a:ln w="38100" cap="flat" cmpd="sng">
            <a:solidFill>
              <a:srgbClr val="0000FF"/>
            </a:solidFill>
            <a:prstDash val="solid"/>
            <a:round/>
            <a:headEnd type="none" w="med" len="med"/>
            <a:tailEnd type="none" w="med" len="med"/>
          </a:ln>
          <a:effectLst/>
        </p:spPr>
        <p:txBody>
          <a:bodyPr wrap="square">
            <a:spAutoFit/>
          </a:bodyPr>
          <a:lstStyle/>
          <a:p>
            <a:endParaRPr lang="en-US" dirty="0">
              <a:latin typeface="Avenir Book"/>
            </a:endParaRPr>
          </a:p>
        </p:txBody>
      </p:sp>
      <p:sp>
        <p:nvSpPr>
          <p:cNvPr id="237591" name="Text Box 23"/>
          <p:cNvSpPr txBox="1">
            <a:spLocks noChangeArrowheads="1"/>
          </p:cNvSpPr>
          <p:nvPr/>
        </p:nvSpPr>
        <p:spPr bwMode="auto">
          <a:xfrm>
            <a:off x="4953000" y="2209800"/>
            <a:ext cx="4191000" cy="523220"/>
          </a:xfrm>
          <a:prstGeom prst="rect">
            <a:avLst/>
          </a:prstGeom>
          <a:noFill/>
          <a:ln w="38100" algn="ctr">
            <a:noFill/>
            <a:miter lim="800000"/>
            <a:headEnd/>
            <a:tailEnd/>
          </a:ln>
          <a:effectLst/>
        </p:spPr>
        <p:txBody>
          <a:bodyPr>
            <a:spAutoFit/>
          </a:bodyPr>
          <a:lstStyle/>
          <a:p>
            <a:r>
              <a:rPr lang="en-US" dirty="0">
                <a:latin typeface="Avenir Book"/>
              </a:rPr>
              <a:t>What will happen?  </a:t>
            </a:r>
          </a:p>
        </p:txBody>
      </p:sp>
    </p:spTree>
    <p:extLst>
      <p:ext uri="{BB962C8B-B14F-4D97-AF65-F5344CB8AC3E}">
        <p14:creationId xmlns:p14="http://schemas.microsoft.com/office/powerpoint/2010/main" val="6301006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37580"/>
                                        </p:tgtEl>
                                        <p:attrNameLst>
                                          <p:attrName>style.visibility</p:attrName>
                                        </p:attrNameLst>
                                      </p:cBhvr>
                                      <p:to>
                                        <p:strVal val="visible"/>
                                      </p:to>
                                    </p:set>
                                    <p:animEffect transition="in" filter="fade">
                                      <p:cBhvr>
                                        <p:cTn id="7" dur="1000"/>
                                        <p:tgtEl>
                                          <p:spTgt spid="23758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7591"/>
                                        </p:tgtEl>
                                        <p:attrNameLst>
                                          <p:attrName>style.visibility</p:attrName>
                                        </p:attrNameLst>
                                      </p:cBhvr>
                                      <p:to>
                                        <p:strVal val="visible"/>
                                      </p:to>
                                    </p:set>
                                    <p:animEffect transition="in" filter="fade">
                                      <p:cBhvr>
                                        <p:cTn id="12" dur="2000"/>
                                        <p:tgtEl>
                                          <p:spTgt spid="23759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37581"/>
                                        </p:tgtEl>
                                        <p:attrNameLst>
                                          <p:attrName>style.visibility</p:attrName>
                                        </p:attrNameLst>
                                      </p:cBhvr>
                                      <p:to>
                                        <p:strVal val="visible"/>
                                      </p:to>
                                    </p:set>
                                    <p:animEffect transition="in" filter="fade">
                                      <p:cBhvr>
                                        <p:cTn id="17" dur="1000"/>
                                        <p:tgtEl>
                                          <p:spTgt spid="23758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37586"/>
                                        </p:tgtEl>
                                        <p:attrNameLst>
                                          <p:attrName>style.visibility</p:attrName>
                                        </p:attrNameLst>
                                      </p:cBhvr>
                                      <p:to>
                                        <p:strVal val="visible"/>
                                      </p:to>
                                    </p:set>
                                    <p:animEffect transition="in" filter="fade">
                                      <p:cBhvr>
                                        <p:cTn id="22" dur="1000"/>
                                        <p:tgtEl>
                                          <p:spTgt spid="23758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37587"/>
                                        </p:tgtEl>
                                        <p:attrNameLst>
                                          <p:attrName>style.visibility</p:attrName>
                                        </p:attrNameLst>
                                      </p:cBhvr>
                                      <p:to>
                                        <p:strVal val="visible"/>
                                      </p:to>
                                    </p:set>
                                    <p:animEffect transition="in" filter="fade">
                                      <p:cBhvr>
                                        <p:cTn id="27" dur="1000"/>
                                        <p:tgtEl>
                                          <p:spTgt spid="23758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7588"/>
                                        </p:tgtEl>
                                        <p:attrNameLst>
                                          <p:attrName>style.visibility</p:attrName>
                                        </p:attrNameLst>
                                      </p:cBhvr>
                                      <p:to>
                                        <p:strVal val="visible"/>
                                      </p:to>
                                    </p:set>
                                    <p:animEffect transition="in" filter="fade">
                                      <p:cBhvr>
                                        <p:cTn id="32" dur="1000"/>
                                        <p:tgtEl>
                                          <p:spTgt spid="23758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37589"/>
                                        </p:tgtEl>
                                        <p:attrNameLst>
                                          <p:attrName>style.visibility</p:attrName>
                                        </p:attrNameLst>
                                      </p:cBhvr>
                                      <p:to>
                                        <p:strVal val="visible"/>
                                      </p:to>
                                    </p:set>
                                    <p:animEffect transition="in" filter="fade">
                                      <p:cBhvr>
                                        <p:cTn id="37" dur="1000"/>
                                        <p:tgtEl>
                                          <p:spTgt spid="2375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7580" grpId="0"/>
      <p:bldP spid="237581" grpId="0" animBg="1"/>
      <p:bldP spid="237586" grpId="0" animBg="1"/>
      <p:bldP spid="237587" grpId="0" animBg="1"/>
      <p:bldP spid="237588" grpId="0" animBg="1"/>
      <p:bldP spid="237589" grpId="0" animBg="1"/>
      <p:bldP spid="23759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304800" y="2590800"/>
            <a:ext cx="8534400" cy="584776"/>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Are there other types of functional responses?</a:t>
            </a:r>
          </a:p>
        </p:txBody>
      </p:sp>
    </p:spTree>
    <p:extLst>
      <p:ext uri="{BB962C8B-B14F-4D97-AF65-F5344CB8AC3E}">
        <p14:creationId xmlns:p14="http://schemas.microsoft.com/office/powerpoint/2010/main" val="78040247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528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033" y="4544600"/>
            <a:ext cx="8737600" cy="226739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86528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69866" b="-198"/>
          <a:stretch/>
        </p:blipFill>
        <p:spPr bwMode="auto">
          <a:xfrm>
            <a:off x="54100" y="3429000"/>
            <a:ext cx="9093200" cy="96012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 b="74001"/>
          <a:stretch/>
        </p:blipFill>
        <p:spPr bwMode="auto">
          <a:xfrm>
            <a:off x="50800" y="2514600"/>
            <a:ext cx="9093200" cy="82296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7" name="Rectangle 2"/>
          <p:cNvSpPr>
            <a:spLocks noGrp="1" noChangeArrowheads="1"/>
          </p:cNvSpPr>
          <p:nvPr>
            <p:ph type="title"/>
          </p:nvPr>
        </p:nvSpPr>
        <p:spPr>
          <a:xfrm>
            <a:off x="508002" y="342902"/>
            <a:ext cx="8166100" cy="1614488"/>
          </a:xfrm>
        </p:spPr>
        <p:txBody>
          <a:bodyPr/>
          <a:lstStyle/>
          <a:p>
            <a:r>
              <a:rPr lang="en-US" sz="4500" dirty="0">
                <a:solidFill>
                  <a:srgbClr val="3B66A8"/>
                </a:solidFill>
                <a:latin typeface="Avenir Book"/>
              </a:rPr>
              <a:t>Mutual interference &amp; ratio </a:t>
            </a:r>
            <a:r>
              <a:rPr lang="en-US" sz="4500" dirty="0">
                <a:solidFill>
                  <a:srgbClr val="3B66A8"/>
                </a:solidFill>
              </a:rPr>
              <a:t>d</a:t>
            </a:r>
            <a:r>
              <a:rPr lang="en-US" sz="4500" dirty="0">
                <a:solidFill>
                  <a:srgbClr val="3B66A8"/>
                </a:solidFill>
                <a:latin typeface="Avenir Book"/>
              </a:rPr>
              <a:t>ependence</a:t>
            </a:r>
          </a:p>
        </p:txBody>
      </p:sp>
    </p:spTree>
    <p:extLst>
      <p:ext uri="{BB962C8B-B14F-4D97-AF65-F5344CB8AC3E}">
        <p14:creationId xmlns:p14="http://schemas.microsoft.com/office/powerpoint/2010/main" val="29434154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63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6802" y="228600"/>
            <a:ext cx="4011239" cy="662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8" name="Group 7"/>
          <p:cNvGrpSpPr/>
          <p:nvPr/>
        </p:nvGrpSpPr>
        <p:grpSpPr>
          <a:xfrm>
            <a:off x="1016000" y="2400300"/>
            <a:ext cx="2946400" cy="2400300"/>
            <a:chOff x="762000" y="1066800"/>
            <a:chExt cx="2209800" cy="2133600"/>
          </a:xfrm>
        </p:grpSpPr>
        <p:cxnSp>
          <p:nvCxnSpPr>
            <p:cNvPr id="5" name="Straight Connector 4"/>
            <p:cNvCxnSpPr/>
            <p:nvPr/>
          </p:nvCxnSpPr>
          <p:spPr bwMode="auto">
            <a:xfrm>
              <a:off x="762000" y="1066800"/>
              <a:ext cx="0" cy="2133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62000" y="3200400"/>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9" name="Arc 8"/>
          <p:cNvSpPr/>
          <p:nvPr/>
        </p:nvSpPr>
        <p:spPr bwMode="auto">
          <a:xfrm rot="5400000" flipH="1" flipV="1">
            <a:off x="1746752" y="2171625"/>
            <a:ext cx="3828624" cy="5264727"/>
          </a:xfrm>
          <a:prstGeom prst="arc">
            <a:avLst/>
          </a:prstGeom>
          <a:noFill/>
          <a:ln w="25400" cap="flat" cmpd="sng" algn="ctr">
            <a:solidFill>
              <a:schemeClr val="accent2">
                <a:lumMod val="75000"/>
              </a:schemeClr>
            </a:solidFill>
            <a:prstDash val="solid"/>
            <a:round/>
            <a:headEnd type="none" w="med" len="med"/>
            <a:tailEnd type="none" w="med" len="med"/>
          </a:ln>
          <a:effectLst/>
        </p:spPr>
        <p:txBody>
          <a:bodyPr vert="horz" wrap="square" lIns="128001" tIns="64001" rIns="128001" bIns="64001" numCol="1" rtlCol="0" anchor="t" anchorCtr="0" compatLnSpc="1">
            <a:prstTxWarp prst="textNoShape">
              <a:avLst/>
            </a:prstTxWarp>
          </a:bodyPr>
          <a:lstStyle/>
          <a:p>
            <a:pPr defTabSz="873338"/>
            <a:endParaRPr lang="en-US" dirty="0">
              <a:latin typeface="Avenir Book"/>
            </a:endParaRPr>
          </a:p>
        </p:txBody>
      </p:sp>
      <p:sp>
        <p:nvSpPr>
          <p:cNvPr id="10" name="TextBox 9"/>
          <p:cNvSpPr txBox="1"/>
          <p:nvPr/>
        </p:nvSpPr>
        <p:spPr>
          <a:xfrm rot="16200000">
            <a:off x="-1146374" y="2863182"/>
            <a:ext cx="3314700" cy="560139"/>
          </a:xfrm>
          <a:prstGeom prst="rect">
            <a:avLst/>
          </a:prstGeom>
          <a:noFill/>
        </p:spPr>
        <p:txBody>
          <a:bodyPr wrap="square" lIns="128001" tIns="64001" rIns="128001" bIns="64001" rtlCol="0">
            <a:spAutoFit/>
          </a:bodyPr>
          <a:lstStyle/>
          <a:p>
            <a:r>
              <a:rPr lang="en-US" dirty="0">
                <a:latin typeface="Avenir Book"/>
              </a:rPr>
              <a:t>Feeding rate</a:t>
            </a:r>
          </a:p>
        </p:txBody>
      </p:sp>
      <p:sp>
        <p:nvSpPr>
          <p:cNvPr id="11" name="TextBox 10"/>
          <p:cNvSpPr txBox="1"/>
          <p:nvPr/>
        </p:nvSpPr>
        <p:spPr>
          <a:xfrm>
            <a:off x="1066800" y="4999195"/>
            <a:ext cx="3688080" cy="560139"/>
          </a:xfrm>
          <a:prstGeom prst="rect">
            <a:avLst/>
          </a:prstGeom>
          <a:noFill/>
        </p:spPr>
        <p:txBody>
          <a:bodyPr wrap="square" lIns="128001" tIns="64001" rIns="128001" bIns="64001" rtlCol="0">
            <a:spAutoFit/>
          </a:bodyPr>
          <a:lstStyle/>
          <a:p>
            <a:r>
              <a:rPr lang="en-US" dirty="0">
                <a:latin typeface="Avenir Book"/>
              </a:rPr>
              <a:t>Prey density</a:t>
            </a:r>
          </a:p>
        </p:txBody>
      </p:sp>
      <p:sp>
        <p:nvSpPr>
          <p:cNvPr id="12" name="TextBox 11"/>
          <p:cNvSpPr txBox="1"/>
          <p:nvPr/>
        </p:nvSpPr>
        <p:spPr>
          <a:xfrm>
            <a:off x="510977" y="228602"/>
            <a:ext cx="4162625" cy="991026"/>
          </a:xfrm>
          <a:prstGeom prst="rect">
            <a:avLst/>
          </a:prstGeom>
          <a:noFill/>
        </p:spPr>
        <p:txBody>
          <a:bodyPr wrap="square" lIns="128001" tIns="64001" rIns="128001" bIns="64001" rtlCol="0">
            <a:spAutoFit/>
          </a:bodyPr>
          <a:lstStyle/>
          <a:p>
            <a:r>
              <a:rPr lang="en-US" dirty="0">
                <a:solidFill>
                  <a:srgbClr val="3B66A8"/>
                </a:solidFill>
                <a:latin typeface="Avenir Book"/>
              </a:rPr>
              <a:t>Type II Functional Response (</a:t>
            </a:r>
            <a:r>
              <a:rPr lang="en-US" dirty="0" err="1">
                <a:solidFill>
                  <a:srgbClr val="3B66A8"/>
                </a:solidFill>
                <a:latin typeface="Avenir Book"/>
              </a:rPr>
              <a:t>Holling</a:t>
            </a:r>
            <a:r>
              <a:rPr lang="en-US" dirty="0">
                <a:solidFill>
                  <a:srgbClr val="3B66A8"/>
                </a:solidFill>
                <a:latin typeface="Avenir Book"/>
              </a:rPr>
              <a:t>)</a:t>
            </a:r>
          </a:p>
        </p:txBody>
      </p:sp>
      <p:sp>
        <p:nvSpPr>
          <p:cNvPr id="13" name="Rectangle 12"/>
          <p:cNvSpPr/>
          <p:nvPr/>
        </p:nvSpPr>
        <p:spPr bwMode="auto">
          <a:xfrm>
            <a:off x="4876800" y="-228600"/>
            <a:ext cx="4775200" cy="7543800"/>
          </a:xfrm>
          <a:prstGeom prst="rect">
            <a:avLst/>
          </a:prstGeom>
          <a:solidFill>
            <a:schemeClr val="bg1"/>
          </a:solidFill>
          <a:ln w="9525" cap="flat" cmpd="sng" algn="ctr">
            <a:noFill/>
            <a:prstDash val="solid"/>
            <a:round/>
            <a:headEnd type="none" w="med" len="med"/>
            <a:tailEnd type="none" w="med" len="med"/>
          </a:ln>
          <a:effectLst/>
        </p:spPr>
        <p:txBody>
          <a:bodyPr vert="horz" wrap="square" lIns="128001" tIns="64001" rIns="128001" bIns="64001" numCol="1" rtlCol="0" anchor="t" anchorCtr="0" compatLnSpc="1">
            <a:prstTxWarp prst="textNoShape">
              <a:avLst/>
            </a:prstTxWarp>
          </a:bodyPr>
          <a:lstStyle/>
          <a:p>
            <a:pPr defTabSz="873338"/>
            <a:endParaRPr lang="en-US" dirty="0">
              <a:latin typeface="Avenir Book"/>
            </a:endParaRPr>
          </a:p>
        </p:txBody>
      </p:sp>
      <p:sp>
        <p:nvSpPr>
          <p:cNvPr id="2" name="Freeform 1"/>
          <p:cNvSpPr/>
          <p:nvPr/>
        </p:nvSpPr>
        <p:spPr>
          <a:xfrm>
            <a:off x="1015186" y="2882900"/>
            <a:ext cx="3315514" cy="1905000"/>
          </a:xfrm>
          <a:custGeom>
            <a:avLst/>
            <a:gdLst>
              <a:gd name="connsiteX0" fmla="*/ 814 w 2705914"/>
              <a:gd name="connsiteY0" fmla="*/ 1994871 h 1994871"/>
              <a:gd name="connsiteX1" fmla="*/ 51614 w 2705914"/>
              <a:gd name="connsiteY1" fmla="*/ 1055071 h 1994871"/>
              <a:gd name="connsiteX2" fmla="*/ 331014 w 2705914"/>
              <a:gd name="connsiteY2" fmla="*/ 293071 h 1994871"/>
              <a:gd name="connsiteX3" fmla="*/ 1194614 w 2705914"/>
              <a:gd name="connsiteY3" fmla="*/ 39071 h 1994871"/>
              <a:gd name="connsiteX4" fmla="*/ 2705914 w 2705914"/>
              <a:gd name="connsiteY4" fmla="*/ 971 h 1994871"/>
              <a:gd name="connsiteX0" fmla="*/ 814 w 3300026"/>
              <a:gd name="connsiteY0" fmla="*/ 1994871 h 1994871"/>
              <a:gd name="connsiteX1" fmla="*/ 51614 w 3300026"/>
              <a:gd name="connsiteY1" fmla="*/ 1055071 h 1994871"/>
              <a:gd name="connsiteX2" fmla="*/ 331014 w 3300026"/>
              <a:gd name="connsiteY2" fmla="*/ 293071 h 1994871"/>
              <a:gd name="connsiteX3" fmla="*/ 1194614 w 3300026"/>
              <a:gd name="connsiteY3" fmla="*/ 39071 h 1994871"/>
              <a:gd name="connsiteX4" fmla="*/ 3300026 w 3300026"/>
              <a:gd name="connsiteY4" fmla="*/ 971 h 19948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00026" h="1994871">
                <a:moveTo>
                  <a:pt x="814" y="1994871"/>
                </a:moveTo>
                <a:cubicBezTo>
                  <a:pt x="-1303" y="1666787"/>
                  <a:pt x="-3419" y="1338704"/>
                  <a:pt x="51614" y="1055071"/>
                </a:cubicBezTo>
                <a:cubicBezTo>
                  <a:pt x="106647" y="771438"/>
                  <a:pt x="140514" y="462404"/>
                  <a:pt x="331014" y="293071"/>
                </a:cubicBezTo>
                <a:cubicBezTo>
                  <a:pt x="521514" y="123738"/>
                  <a:pt x="699779" y="87754"/>
                  <a:pt x="1194614" y="39071"/>
                </a:cubicBezTo>
                <a:cubicBezTo>
                  <a:pt x="1689449" y="-9612"/>
                  <a:pt x="3300026" y="971"/>
                  <a:pt x="3300026" y="971"/>
                </a:cubicBezTo>
              </a:path>
            </a:pathLst>
          </a:custGeom>
          <a:noFill/>
          <a:ln w="25400">
            <a:solidFill>
              <a:schemeClr val="accent6">
                <a:lumMod val="75000"/>
              </a:schemeClr>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3" name="Freeform 2"/>
          <p:cNvSpPr/>
          <p:nvPr/>
        </p:nvSpPr>
        <p:spPr>
          <a:xfrm>
            <a:off x="1016000" y="2971800"/>
            <a:ext cx="3263900" cy="1816100"/>
          </a:xfrm>
          <a:custGeom>
            <a:avLst/>
            <a:gdLst>
              <a:gd name="connsiteX0" fmla="*/ 0 w 3263900"/>
              <a:gd name="connsiteY0" fmla="*/ 1816100 h 1816100"/>
              <a:gd name="connsiteX1" fmla="*/ 787400 w 3263900"/>
              <a:gd name="connsiteY1" fmla="*/ 914400 h 1816100"/>
              <a:gd name="connsiteX2" fmla="*/ 1739900 w 3263900"/>
              <a:gd name="connsiteY2" fmla="*/ 355600 h 1816100"/>
              <a:gd name="connsiteX3" fmla="*/ 2819400 w 3263900"/>
              <a:gd name="connsiteY3" fmla="*/ 63500 h 1816100"/>
              <a:gd name="connsiteX4" fmla="*/ 3263900 w 3263900"/>
              <a:gd name="connsiteY4" fmla="*/ 0 h 18161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63900" h="1816100">
                <a:moveTo>
                  <a:pt x="0" y="1816100"/>
                </a:moveTo>
                <a:cubicBezTo>
                  <a:pt x="248708" y="1486958"/>
                  <a:pt x="497417" y="1157817"/>
                  <a:pt x="787400" y="914400"/>
                </a:cubicBezTo>
                <a:cubicBezTo>
                  <a:pt x="1077383" y="670983"/>
                  <a:pt x="1401233" y="497417"/>
                  <a:pt x="1739900" y="355600"/>
                </a:cubicBezTo>
                <a:cubicBezTo>
                  <a:pt x="2078567" y="213783"/>
                  <a:pt x="2565400" y="122767"/>
                  <a:pt x="2819400" y="63500"/>
                </a:cubicBezTo>
                <a:cubicBezTo>
                  <a:pt x="3073400" y="4233"/>
                  <a:pt x="3263900" y="0"/>
                  <a:pt x="3263900" y="0"/>
                </a:cubicBezTo>
              </a:path>
            </a:pathLst>
          </a:custGeom>
          <a:noFill/>
          <a:ln w="25400">
            <a:solidFill>
              <a:schemeClr val="accent6">
                <a:lumMod val="75000"/>
              </a:schemeClr>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4" name="Freeform 3"/>
          <p:cNvSpPr/>
          <p:nvPr/>
        </p:nvSpPr>
        <p:spPr>
          <a:xfrm>
            <a:off x="1016000" y="3632200"/>
            <a:ext cx="3260439" cy="1168400"/>
          </a:xfrm>
          <a:custGeom>
            <a:avLst/>
            <a:gdLst>
              <a:gd name="connsiteX0" fmla="*/ 0 w 3784600"/>
              <a:gd name="connsiteY0" fmla="*/ 1168400 h 1168400"/>
              <a:gd name="connsiteX1" fmla="*/ 1257300 w 3784600"/>
              <a:gd name="connsiteY1" fmla="*/ 622300 h 1168400"/>
              <a:gd name="connsiteX2" fmla="*/ 2781300 w 3784600"/>
              <a:gd name="connsiteY2" fmla="*/ 203200 h 1168400"/>
              <a:gd name="connsiteX3" fmla="*/ 3784600 w 3784600"/>
              <a:gd name="connsiteY3" fmla="*/ 0 h 1168400"/>
              <a:gd name="connsiteX4" fmla="*/ 3784600 w 3784600"/>
              <a:gd name="connsiteY4" fmla="*/ 0 h 1168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84600" h="1168400">
                <a:moveTo>
                  <a:pt x="0" y="1168400"/>
                </a:moveTo>
                <a:cubicBezTo>
                  <a:pt x="396875" y="975783"/>
                  <a:pt x="793750" y="783167"/>
                  <a:pt x="1257300" y="622300"/>
                </a:cubicBezTo>
                <a:cubicBezTo>
                  <a:pt x="1720850" y="461433"/>
                  <a:pt x="2360083" y="306917"/>
                  <a:pt x="2781300" y="203200"/>
                </a:cubicBezTo>
                <a:cubicBezTo>
                  <a:pt x="3202517" y="99483"/>
                  <a:pt x="3784600" y="0"/>
                  <a:pt x="3784600" y="0"/>
                </a:cubicBezTo>
                <a:lnTo>
                  <a:pt x="3784600" y="0"/>
                </a:lnTo>
              </a:path>
            </a:pathLst>
          </a:custGeom>
          <a:noFill/>
          <a:ln w="25400">
            <a:solidFill>
              <a:schemeClr val="accent6">
                <a:lumMod val="75000"/>
              </a:schemeClr>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6" name="TextBox 5">
            <a:extLst>
              <a:ext uri="{FF2B5EF4-FFF2-40B4-BE49-F238E27FC236}">
                <a16:creationId xmlns:a16="http://schemas.microsoft.com/office/drawing/2014/main" id="{9A7EABFF-DCF1-4141-8005-6F86A3670DA8}"/>
              </a:ext>
            </a:extLst>
          </p:cNvPr>
          <p:cNvSpPr txBox="1"/>
          <p:nvPr/>
        </p:nvSpPr>
        <p:spPr>
          <a:xfrm>
            <a:off x="1240141" y="2543146"/>
            <a:ext cx="2397131"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Low predator density</a:t>
            </a:r>
          </a:p>
        </p:txBody>
      </p:sp>
      <p:sp>
        <p:nvSpPr>
          <p:cNvPr id="15" name="TextBox 14">
            <a:extLst>
              <a:ext uri="{FF2B5EF4-FFF2-40B4-BE49-F238E27FC236}">
                <a16:creationId xmlns:a16="http://schemas.microsoft.com/office/drawing/2014/main" id="{AA1665D6-A8F1-704C-9951-7E99578DDF20}"/>
              </a:ext>
            </a:extLst>
          </p:cNvPr>
          <p:cNvSpPr txBox="1"/>
          <p:nvPr/>
        </p:nvSpPr>
        <p:spPr>
          <a:xfrm>
            <a:off x="2315548" y="4025265"/>
            <a:ext cx="2447850" cy="400110"/>
          </a:xfrm>
          <a:prstGeom prst="rect">
            <a:avLst/>
          </a:prstGeom>
          <a:noFill/>
        </p:spPr>
        <p:txBody>
          <a:bodyPr wrap="none" rtlCol="0">
            <a:spAutoFit/>
          </a:bodyPr>
          <a:lstStyle/>
          <a:p>
            <a:pPr algn="l"/>
            <a:r>
              <a:rPr lang="en-US" sz="2000" dirty="0">
                <a:latin typeface="Calibri" panose="020F0502020204030204" pitchFamily="34" charset="0"/>
                <a:cs typeface="Calibri" panose="020F0502020204030204" pitchFamily="34" charset="0"/>
              </a:rPr>
              <a:t>High predator density</a:t>
            </a:r>
          </a:p>
        </p:txBody>
      </p:sp>
    </p:spTree>
    <p:extLst>
      <p:ext uri="{BB962C8B-B14F-4D97-AF65-F5344CB8AC3E}">
        <p14:creationId xmlns:p14="http://schemas.microsoft.com/office/powerpoint/2010/main" val="912563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3"/>
                                        </p:tgtEl>
                                      </p:cBhvr>
                                    </p:animEffect>
                                    <p:set>
                                      <p:cBhvr>
                                        <p:cTn id="7" dur="1" fill="hold">
                                          <p:stCondLst>
                                            <p:cond delay="499"/>
                                          </p:stCondLst>
                                        </p:cTn>
                                        <p:tgtEl>
                                          <p:spTgt spid="1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1"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par>
                                <p:cTn id="13" presetID="9"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ssolve">
                                      <p:cBhvr>
                                        <p:cTn id="15" dur="500"/>
                                        <p:tgtEl>
                                          <p:spTgt spid="3"/>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dissolve">
                                      <p:cBhvr>
                                        <p:cTn id="18" dur="500"/>
                                        <p:tgtEl>
                                          <p:spTgt spid="4"/>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dissolve">
                                      <p:cBhvr>
                                        <p:cTn id="21" dur="500"/>
                                        <p:tgtEl>
                                          <p:spTgt spid="15"/>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dissolv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2" grpId="1" animBg="1"/>
      <p:bldP spid="3" grpId="1" animBg="1"/>
      <p:bldP spid="4" grpId="0" animBg="1"/>
      <p:bldP spid="6" grpId="0"/>
      <p:bldP spid="15"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406400" y="457200"/>
            <a:ext cx="8331200" cy="1143000"/>
          </a:xfrm>
        </p:spPr>
        <p:txBody>
          <a:bodyPr/>
          <a:lstStyle/>
          <a:p>
            <a:r>
              <a:rPr lang="en-US" sz="4500" dirty="0" err="1">
                <a:solidFill>
                  <a:srgbClr val="3B66A8"/>
                </a:solidFill>
                <a:latin typeface="Avenir Book"/>
              </a:rPr>
              <a:t>Hassell-Varley</a:t>
            </a:r>
            <a:r>
              <a:rPr lang="en-US" sz="4500" dirty="0">
                <a:solidFill>
                  <a:srgbClr val="3B66A8"/>
                </a:solidFill>
                <a:latin typeface="Avenir Book"/>
              </a:rPr>
              <a:t> model:</a:t>
            </a:r>
          </a:p>
        </p:txBody>
      </p:sp>
      <p:sp>
        <p:nvSpPr>
          <p:cNvPr id="830467" name="Text Box 3"/>
          <p:cNvSpPr txBox="1">
            <a:spLocks noChangeArrowheads="1"/>
          </p:cNvSpPr>
          <p:nvPr/>
        </p:nvSpPr>
        <p:spPr bwMode="auto">
          <a:xfrm>
            <a:off x="101600" y="2514602"/>
            <a:ext cx="8966200" cy="4470683"/>
          </a:xfrm>
          <a:prstGeom prst="rect">
            <a:avLst/>
          </a:prstGeom>
          <a:noFill/>
          <a:ln w="9525">
            <a:noFill/>
            <a:miter lim="800000"/>
            <a:headEnd/>
            <a:tailEnd/>
          </a:ln>
          <a:effectLst/>
        </p:spPr>
        <p:txBody>
          <a:bodyPr wrap="square" lIns="127985" tIns="63994" rIns="127985" bIns="63994">
            <a:spAutoFit/>
          </a:bodyPr>
          <a:lstStyle/>
          <a:p>
            <a:pPr marL="648892" indent="-6667">
              <a:lnSpc>
                <a:spcPct val="130000"/>
              </a:lnSpc>
              <a:spcAft>
                <a:spcPct val="20000"/>
              </a:spcAft>
            </a:pPr>
            <a:r>
              <a:rPr lang="en-US" dirty="0">
                <a:latin typeface="Avenir Book"/>
                <a:sym typeface="Symbol" pitchFamily="18" charset="2"/>
              </a:rPr>
              <a:t>f(N,P) = </a:t>
            </a:r>
            <a:r>
              <a:rPr lang="en-US" dirty="0" err="1">
                <a:latin typeface="Avenir Book"/>
                <a:sym typeface="Symbol" pitchFamily="18" charset="2"/>
              </a:rPr>
              <a:t>aNP</a:t>
            </a:r>
            <a:r>
              <a:rPr lang="en-US" baseline="30000" dirty="0">
                <a:latin typeface="Avenir Book"/>
                <a:sym typeface="Symbol" pitchFamily="18" charset="2"/>
              </a:rPr>
              <a:t>-m</a:t>
            </a:r>
            <a:r>
              <a:rPr lang="en-US" dirty="0">
                <a:latin typeface="Avenir Book"/>
                <a:sym typeface="Symbol" pitchFamily="18" charset="2"/>
              </a:rPr>
              <a:t> / (1 + </a:t>
            </a:r>
            <a:r>
              <a:rPr lang="en-US" dirty="0" err="1">
                <a:latin typeface="Avenir Book"/>
                <a:sym typeface="Symbol" pitchFamily="18" charset="2"/>
              </a:rPr>
              <a:t>ahNP</a:t>
            </a:r>
            <a:r>
              <a:rPr lang="en-US" baseline="30000" dirty="0">
                <a:latin typeface="Avenir Book"/>
                <a:sym typeface="Symbol" pitchFamily="18" charset="2"/>
              </a:rPr>
              <a:t>-m</a:t>
            </a:r>
            <a:r>
              <a:rPr lang="en-US" dirty="0">
                <a:latin typeface="Avenir Book"/>
                <a:sym typeface="Symbol" pitchFamily="18" charset="2"/>
              </a:rPr>
              <a:t>)</a:t>
            </a:r>
            <a:br>
              <a:rPr lang="en-US" dirty="0">
                <a:latin typeface="Avenir Book"/>
                <a:sym typeface="Symbol" pitchFamily="18" charset="2"/>
              </a:rPr>
            </a:br>
            <a:endParaRPr lang="en-US" dirty="0">
              <a:latin typeface="Avenir Book"/>
              <a:sym typeface="Symbol" pitchFamily="18" charset="2"/>
            </a:endParaRPr>
          </a:p>
          <a:p>
            <a:pPr marL="1280006" indent="-637781">
              <a:lnSpc>
                <a:spcPct val="130000"/>
              </a:lnSpc>
              <a:spcAft>
                <a:spcPct val="20000"/>
              </a:spcAft>
            </a:pPr>
            <a:r>
              <a:rPr lang="en-US" dirty="0">
                <a:latin typeface="Avenir Book"/>
                <a:sym typeface="Symbol" pitchFamily="18" charset="2"/>
              </a:rPr>
              <a:t>If m=0, then “prey dependent” (Type II </a:t>
            </a:r>
            <a:r>
              <a:rPr lang="en-US" dirty="0" err="1">
                <a:latin typeface="Avenir Book"/>
                <a:sym typeface="Symbol" pitchFamily="18" charset="2"/>
              </a:rPr>
              <a:t>funct</a:t>
            </a:r>
            <a:r>
              <a:rPr lang="en-US" dirty="0">
                <a:latin typeface="Avenir Book"/>
                <a:sym typeface="Symbol" pitchFamily="18" charset="2"/>
              </a:rPr>
              <a:t>. res.)</a:t>
            </a:r>
          </a:p>
          <a:p>
            <a:pPr marL="1282229" indent="-640003">
              <a:lnSpc>
                <a:spcPct val="130000"/>
              </a:lnSpc>
              <a:spcAft>
                <a:spcPct val="20000"/>
              </a:spcAft>
            </a:pPr>
            <a:r>
              <a:rPr lang="en-US" dirty="0">
                <a:latin typeface="Avenir Book"/>
                <a:sym typeface="Symbol" pitchFamily="18" charset="2"/>
              </a:rPr>
              <a:t>If m=1, then “ratio dependent”</a:t>
            </a:r>
          </a:p>
          <a:p>
            <a:pPr marL="6402255" indent="-640003">
              <a:lnSpc>
                <a:spcPct val="60000"/>
              </a:lnSpc>
              <a:spcAft>
                <a:spcPct val="20000"/>
              </a:spcAft>
            </a:pPr>
            <a:endParaRPr lang="en-US" sz="1800" dirty="0">
              <a:latin typeface="Avenir Book"/>
              <a:sym typeface="Symbol" pitchFamily="18" charset="2"/>
            </a:endParaRPr>
          </a:p>
          <a:p>
            <a:pPr marL="6402255" indent="-640003">
              <a:lnSpc>
                <a:spcPct val="60000"/>
              </a:lnSpc>
              <a:spcAft>
                <a:spcPct val="20000"/>
              </a:spcAft>
            </a:pPr>
            <a:r>
              <a:rPr lang="en-US" sz="1800" dirty="0" err="1">
                <a:latin typeface="Avenir Book"/>
                <a:sym typeface="Symbol" pitchFamily="18" charset="2"/>
              </a:rPr>
              <a:t>Arditi</a:t>
            </a:r>
            <a:r>
              <a:rPr lang="en-US" sz="1800" dirty="0">
                <a:latin typeface="Avenir Book"/>
                <a:sym typeface="Symbol" pitchFamily="18" charset="2"/>
              </a:rPr>
              <a:t> &amp; </a:t>
            </a:r>
            <a:r>
              <a:rPr lang="en-US" sz="1800" dirty="0" err="1">
                <a:latin typeface="Avenir Book"/>
                <a:sym typeface="Symbol" pitchFamily="18" charset="2"/>
              </a:rPr>
              <a:t>Akcakaya</a:t>
            </a:r>
            <a:r>
              <a:rPr lang="en-US" sz="1800" dirty="0">
                <a:latin typeface="Avenir Book"/>
                <a:sym typeface="Symbol" pitchFamily="18" charset="2"/>
              </a:rPr>
              <a:t> (1990)</a:t>
            </a:r>
          </a:p>
          <a:p>
            <a:pPr marL="6402255" indent="-640003">
              <a:lnSpc>
                <a:spcPct val="60000"/>
              </a:lnSpc>
              <a:spcAft>
                <a:spcPct val="20000"/>
              </a:spcAft>
            </a:pPr>
            <a:r>
              <a:rPr lang="en-US" sz="1800" dirty="0">
                <a:latin typeface="Avenir Book"/>
                <a:sym typeface="Symbol" pitchFamily="18" charset="2"/>
              </a:rPr>
              <a:t>Osenberg et al. (1999)</a:t>
            </a:r>
          </a:p>
          <a:p>
            <a:pPr marL="6402255" indent="-640003">
              <a:lnSpc>
                <a:spcPct val="60000"/>
              </a:lnSpc>
              <a:spcAft>
                <a:spcPct val="20000"/>
              </a:spcAft>
            </a:pPr>
            <a:r>
              <a:rPr lang="en-US" sz="1800" dirty="0">
                <a:latin typeface="Avenir Book"/>
                <a:sym typeface="Symbol" pitchFamily="18" charset="2"/>
              </a:rPr>
              <a:t>DeLong and </a:t>
            </a:r>
            <a:r>
              <a:rPr lang="en-US" sz="1800" dirty="0" err="1">
                <a:latin typeface="Avenir Book"/>
                <a:sym typeface="Symbol" pitchFamily="18" charset="2"/>
              </a:rPr>
              <a:t>Vasseur</a:t>
            </a:r>
            <a:r>
              <a:rPr lang="en-US" sz="1800" dirty="0">
                <a:latin typeface="Avenir Book"/>
                <a:sym typeface="Symbol" pitchFamily="18" charset="2"/>
              </a:rPr>
              <a:t> (2011)</a:t>
            </a:r>
          </a:p>
        </p:txBody>
      </p:sp>
    </p:spTree>
    <p:extLst>
      <p:ext uri="{BB962C8B-B14F-4D97-AF65-F5344CB8AC3E}">
        <p14:creationId xmlns:p14="http://schemas.microsoft.com/office/powerpoint/2010/main" val="22411014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0466" name="Rectangle 2"/>
          <p:cNvSpPr>
            <a:spLocks noGrp="1" noChangeArrowheads="1"/>
          </p:cNvSpPr>
          <p:nvPr>
            <p:ph type="title"/>
          </p:nvPr>
        </p:nvSpPr>
        <p:spPr>
          <a:xfrm>
            <a:off x="0" y="1371602"/>
            <a:ext cx="6858000" cy="1143000"/>
          </a:xfrm>
        </p:spPr>
        <p:txBody>
          <a:bodyPr/>
          <a:lstStyle/>
          <a:p>
            <a:r>
              <a:rPr lang="en-US" sz="4500" dirty="0">
                <a:solidFill>
                  <a:srgbClr val="3B66A8"/>
                </a:solidFill>
                <a:latin typeface="Avenir Book"/>
              </a:rPr>
              <a:t>Prey-dependent (m=0):</a:t>
            </a:r>
          </a:p>
        </p:txBody>
      </p:sp>
      <p:sp>
        <p:nvSpPr>
          <p:cNvPr id="830467" name="Text Box 3"/>
          <p:cNvSpPr txBox="1">
            <a:spLocks noChangeArrowheads="1"/>
          </p:cNvSpPr>
          <p:nvPr/>
        </p:nvSpPr>
        <p:spPr bwMode="auto">
          <a:xfrm>
            <a:off x="101600" y="2514602"/>
            <a:ext cx="8966200" cy="655023"/>
          </a:xfrm>
          <a:prstGeom prst="rect">
            <a:avLst/>
          </a:prstGeom>
          <a:noFill/>
          <a:ln w="9525">
            <a:noFill/>
            <a:miter lim="800000"/>
            <a:headEnd/>
            <a:tailEnd/>
          </a:ln>
          <a:effectLst/>
        </p:spPr>
        <p:txBody>
          <a:bodyPr wrap="square" lIns="127985" tIns="63994" rIns="127985" bIns="63994">
            <a:spAutoFit/>
          </a:bodyPr>
          <a:lstStyle/>
          <a:p>
            <a:pPr marL="648892" indent="-6667">
              <a:lnSpc>
                <a:spcPct val="130000"/>
              </a:lnSpc>
              <a:spcAft>
                <a:spcPct val="20000"/>
              </a:spcAft>
            </a:pPr>
            <a:r>
              <a:rPr lang="en-US" dirty="0">
                <a:latin typeface="Avenir Book"/>
                <a:sym typeface="Symbol" pitchFamily="18" charset="2"/>
              </a:rPr>
              <a:t>f(N) = </a:t>
            </a:r>
            <a:r>
              <a:rPr lang="en-US" dirty="0" err="1">
                <a:latin typeface="Avenir Book"/>
                <a:sym typeface="Symbol" pitchFamily="18" charset="2"/>
              </a:rPr>
              <a:t>aN</a:t>
            </a:r>
            <a:r>
              <a:rPr lang="en-US" dirty="0">
                <a:latin typeface="Avenir Book"/>
                <a:sym typeface="Symbol" pitchFamily="18" charset="2"/>
              </a:rPr>
              <a:t> / (1 + </a:t>
            </a:r>
            <a:r>
              <a:rPr lang="en-US" dirty="0" err="1">
                <a:latin typeface="Avenir Book"/>
                <a:sym typeface="Symbol" pitchFamily="18" charset="2"/>
              </a:rPr>
              <a:t>ahN</a:t>
            </a:r>
            <a:r>
              <a:rPr lang="en-US" dirty="0">
                <a:latin typeface="Avenir Book"/>
                <a:sym typeface="Symbol" pitchFamily="18" charset="2"/>
              </a:rPr>
              <a:t>)</a:t>
            </a:r>
          </a:p>
        </p:txBody>
      </p:sp>
      <p:grpSp>
        <p:nvGrpSpPr>
          <p:cNvPr id="9" name="Group 8">
            <a:extLst>
              <a:ext uri="{FF2B5EF4-FFF2-40B4-BE49-F238E27FC236}">
                <a16:creationId xmlns:a16="http://schemas.microsoft.com/office/drawing/2014/main" id="{1F3E9AEE-C463-D941-A990-460875B0E1FA}"/>
              </a:ext>
            </a:extLst>
          </p:cNvPr>
          <p:cNvGrpSpPr/>
          <p:nvPr/>
        </p:nvGrpSpPr>
        <p:grpSpPr>
          <a:xfrm>
            <a:off x="-228600" y="3688376"/>
            <a:ext cx="9296400" cy="2026624"/>
            <a:chOff x="-228600" y="3688376"/>
            <a:chExt cx="9296400" cy="2026624"/>
          </a:xfrm>
        </p:grpSpPr>
        <p:sp>
          <p:nvSpPr>
            <p:cNvPr id="4" name="Text Box 3">
              <a:extLst>
                <a:ext uri="{FF2B5EF4-FFF2-40B4-BE49-F238E27FC236}">
                  <a16:creationId xmlns:a16="http://schemas.microsoft.com/office/drawing/2014/main" id="{61D44187-9B81-3F47-A368-A5BDE174FCC2}"/>
                </a:ext>
              </a:extLst>
            </p:cNvPr>
            <p:cNvSpPr txBox="1">
              <a:spLocks noChangeArrowheads="1"/>
            </p:cNvSpPr>
            <p:nvPr/>
          </p:nvSpPr>
          <p:spPr bwMode="auto">
            <a:xfrm>
              <a:off x="101600" y="5059977"/>
              <a:ext cx="8966200" cy="655023"/>
            </a:xfrm>
            <a:prstGeom prst="rect">
              <a:avLst/>
            </a:prstGeom>
            <a:noFill/>
            <a:ln w="9525">
              <a:noFill/>
              <a:miter lim="800000"/>
              <a:headEnd/>
              <a:tailEnd/>
            </a:ln>
            <a:effectLst/>
          </p:spPr>
          <p:txBody>
            <a:bodyPr wrap="square" lIns="127985" tIns="63994" rIns="127985" bIns="63994">
              <a:spAutoFit/>
            </a:bodyPr>
            <a:lstStyle/>
            <a:p>
              <a:pPr marL="648892" indent="-6667">
                <a:lnSpc>
                  <a:spcPct val="130000"/>
                </a:lnSpc>
                <a:spcAft>
                  <a:spcPct val="20000"/>
                </a:spcAft>
              </a:pPr>
              <a:r>
                <a:rPr lang="en-US" dirty="0">
                  <a:latin typeface="Avenir Book"/>
                  <a:sym typeface="Symbol" pitchFamily="18" charset="2"/>
                </a:rPr>
                <a:t>f(N,P) = a(N/P) / (1 + ah(N/P))</a:t>
              </a:r>
            </a:p>
          </p:txBody>
        </p:sp>
        <p:sp>
          <p:nvSpPr>
            <p:cNvPr id="2" name="Rectangle 1">
              <a:extLst>
                <a:ext uri="{FF2B5EF4-FFF2-40B4-BE49-F238E27FC236}">
                  <a16:creationId xmlns:a16="http://schemas.microsoft.com/office/drawing/2014/main" id="{79E0C940-8689-2649-AC3F-0DCF360EA21B}"/>
                </a:ext>
              </a:extLst>
            </p:cNvPr>
            <p:cNvSpPr/>
            <p:nvPr/>
          </p:nvSpPr>
          <p:spPr>
            <a:xfrm>
              <a:off x="-228600" y="3688376"/>
              <a:ext cx="7458860" cy="784830"/>
            </a:xfrm>
            <a:prstGeom prst="rect">
              <a:avLst/>
            </a:prstGeom>
          </p:spPr>
          <p:txBody>
            <a:bodyPr wrap="square">
              <a:spAutoFit/>
            </a:bodyPr>
            <a:lstStyle/>
            <a:p>
              <a:r>
                <a:rPr lang="en-US" sz="4500" kern="0" dirty="0">
                  <a:solidFill>
                    <a:srgbClr val="3B66A8"/>
                  </a:solidFill>
                  <a:latin typeface="Avenir Book"/>
                  <a:ea typeface="+mj-ea"/>
                  <a:cs typeface="+mj-cs"/>
                </a:rPr>
                <a:t>Ratio-dependent (m=1):</a:t>
              </a:r>
              <a:endParaRPr lang="en-US" dirty="0"/>
            </a:p>
          </p:txBody>
        </p:sp>
      </p:grpSp>
      <p:grpSp>
        <p:nvGrpSpPr>
          <p:cNvPr id="8" name="Group 7">
            <a:extLst>
              <a:ext uri="{FF2B5EF4-FFF2-40B4-BE49-F238E27FC236}">
                <a16:creationId xmlns:a16="http://schemas.microsoft.com/office/drawing/2014/main" id="{3EF10A6B-8E9C-D14C-9C09-2C1A23BF98A2}"/>
              </a:ext>
            </a:extLst>
          </p:cNvPr>
          <p:cNvGrpSpPr/>
          <p:nvPr/>
        </p:nvGrpSpPr>
        <p:grpSpPr>
          <a:xfrm>
            <a:off x="4096534" y="2679985"/>
            <a:ext cx="2955960" cy="3158640"/>
            <a:chOff x="4096534" y="2679985"/>
            <a:chExt cx="2955960" cy="3158640"/>
          </a:xfrm>
        </p:grpSpPr>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732674BC-B0D8-E844-A27D-1211352E95AB}"/>
                    </a:ext>
                  </a:extLst>
                </p14:cNvPr>
                <p14:cNvContentPartPr/>
                <p14:nvPr/>
              </p14:nvContentPartPr>
              <p14:xfrm>
                <a:off x="4457254" y="2679985"/>
                <a:ext cx="378720" cy="497520"/>
              </p14:xfrm>
            </p:contentPart>
          </mc:Choice>
          <mc:Fallback>
            <p:pic>
              <p:nvPicPr>
                <p:cNvPr id="3" name="Ink 2">
                  <a:extLst>
                    <a:ext uri="{FF2B5EF4-FFF2-40B4-BE49-F238E27FC236}">
                      <a16:creationId xmlns:a16="http://schemas.microsoft.com/office/drawing/2014/main" id="{732674BC-B0D8-E844-A27D-1211352E95AB}"/>
                    </a:ext>
                  </a:extLst>
                </p:cNvPr>
                <p:cNvPicPr/>
                <p:nvPr/>
              </p:nvPicPr>
              <p:blipFill>
                <a:blip r:embed="rId4"/>
                <a:stretch>
                  <a:fillRect/>
                </a:stretch>
              </p:blipFill>
              <p:spPr>
                <a:xfrm>
                  <a:off x="4439254" y="2661985"/>
                  <a:ext cx="414360" cy="5331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5" name="Ink 4">
                  <a:extLst>
                    <a:ext uri="{FF2B5EF4-FFF2-40B4-BE49-F238E27FC236}">
                      <a16:creationId xmlns:a16="http://schemas.microsoft.com/office/drawing/2014/main" id="{C9A43148-BDAA-4449-A740-10CAF97A57A7}"/>
                    </a:ext>
                  </a:extLst>
                </p14:cNvPr>
                <p14:cNvContentPartPr/>
                <p14:nvPr/>
              </p14:nvContentPartPr>
              <p14:xfrm>
                <a:off x="4096534" y="3193705"/>
                <a:ext cx="906120" cy="2644920"/>
              </p14:xfrm>
            </p:contentPart>
          </mc:Choice>
          <mc:Fallback>
            <p:pic>
              <p:nvPicPr>
                <p:cNvPr id="5" name="Ink 4">
                  <a:extLst>
                    <a:ext uri="{FF2B5EF4-FFF2-40B4-BE49-F238E27FC236}">
                      <a16:creationId xmlns:a16="http://schemas.microsoft.com/office/drawing/2014/main" id="{C9A43148-BDAA-4449-A740-10CAF97A57A7}"/>
                    </a:ext>
                  </a:extLst>
                </p:cNvPr>
                <p:cNvPicPr/>
                <p:nvPr/>
              </p:nvPicPr>
              <p:blipFill>
                <a:blip r:embed="rId6"/>
                <a:stretch>
                  <a:fillRect/>
                </a:stretch>
              </p:blipFill>
              <p:spPr>
                <a:xfrm>
                  <a:off x="4078894" y="3175705"/>
                  <a:ext cx="941760" cy="268056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6" name="Ink 5">
                  <a:extLst>
                    <a:ext uri="{FF2B5EF4-FFF2-40B4-BE49-F238E27FC236}">
                      <a16:creationId xmlns:a16="http://schemas.microsoft.com/office/drawing/2014/main" id="{1AF2561E-386E-6C43-A675-A07DDEB889FD}"/>
                    </a:ext>
                  </a:extLst>
                </p14:cNvPr>
                <p14:cNvContentPartPr/>
                <p14:nvPr/>
              </p14:nvContentPartPr>
              <p14:xfrm>
                <a:off x="6050254" y="2702665"/>
                <a:ext cx="402840" cy="474480"/>
              </p14:xfrm>
            </p:contentPart>
          </mc:Choice>
          <mc:Fallback>
            <p:pic>
              <p:nvPicPr>
                <p:cNvPr id="6" name="Ink 5">
                  <a:extLst>
                    <a:ext uri="{FF2B5EF4-FFF2-40B4-BE49-F238E27FC236}">
                      <a16:creationId xmlns:a16="http://schemas.microsoft.com/office/drawing/2014/main" id="{1AF2561E-386E-6C43-A675-A07DDEB889FD}"/>
                    </a:ext>
                  </a:extLst>
                </p:cNvPr>
                <p:cNvPicPr/>
                <p:nvPr/>
              </p:nvPicPr>
              <p:blipFill>
                <a:blip r:embed="rId8"/>
                <a:stretch>
                  <a:fillRect/>
                </a:stretch>
              </p:blipFill>
              <p:spPr>
                <a:xfrm>
                  <a:off x="6032254" y="2685025"/>
                  <a:ext cx="438480" cy="51012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a:extLst>
                    <a:ext uri="{FF2B5EF4-FFF2-40B4-BE49-F238E27FC236}">
                      <a16:creationId xmlns:a16="http://schemas.microsoft.com/office/drawing/2014/main" id="{61AF4FA4-F1C3-8140-B2D4-2544408DA2DB}"/>
                    </a:ext>
                  </a:extLst>
                </p14:cNvPr>
                <p14:cNvContentPartPr/>
                <p14:nvPr/>
              </p14:nvContentPartPr>
              <p14:xfrm>
                <a:off x="6240334" y="3196225"/>
                <a:ext cx="812160" cy="2540160"/>
              </p14:xfrm>
            </p:contentPart>
          </mc:Choice>
          <mc:Fallback>
            <p:pic>
              <p:nvPicPr>
                <p:cNvPr id="7" name="Ink 6">
                  <a:extLst>
                    <a:ext uri="{FF2B5EF4-FFF2-40B4-BE49-F238E27FC236}">
                      <a16:creationId xmlns:a16="http://schemas.microsoft.com/office/drawing/2014/main" id="{61AF4FA4-F1C3-8140-B2D4-2544408DA2DB}"/>
                    </a:ext>
                  </a:extLst>
                </p:cNvPr>
                <p:cNvPicPr/>
                <p:nvPr/>
              </p:nvPicPr>
              <p:blipFill>
                <a:blip r:embed="rId10"/>
                <a:stretch>
                  <a:fillRect/>
                </a:stretch>
              </p:blipFill>
              <p:spPr>
                <a:xfrm>
                  <a:off x="6222694" y="3178225"/>
                  <a:ext cx="847800" cy="2575800"/>
                </a:xfrm>
                <a:prstGeom prst="rect">
                  <a:avLst/>
                </a:prstGeom>
              </p:spPr>
            </p:pic>
          </mc:Fallback>
        </mc:AlternateContent>
      </p:grpSp>
    </p:spTree>
    <p:extLst>
      <p:ext uri="{BB962C8B-B14F-4D97-AF65-F5344CB8AC3E}">
        <p14:creationId xmlns:p14="http://schemas.microsoft.com/office/powerpoint/2010/main" val="30318126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dissolv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1491" name="Text Box 3"/>
          <p:cNvSpPr txBox="1">
            <a:spLocks noChangeArrowheads="1"/>
          </p:cNvSpPr>
          <p:nvPr/>
        </p:nvSpPr>
        <p:spPr bwMode="auto">
          <a:xfrm>
            <a:off x="152400" y="342900"/>
            <a:ext cx="8839200" cy="5703200"/>
          </a:xfrm>
          <a:prstGeom prst="rect">
            <a:avLst/>
          </a:prstGeom>
          <a:noFill/>
          <a:ln w="9525">
            <a:noFill/>
            <a:miter lim="800000"/>
            <a:headEnd/>
            <a:tailEnd/>
          </a:ln>
          <a:effectLst/>
        </p:spPr>
        <p:txBody>
          <a:bodyPr lIns="127985" tIns="63994" rIns="127985" bIns="63994">
            <a:spAutoFit/>
          </a:bodyPr>
          <a:lstStyle/>
          <a:p>
            <a:pPr marL="635559" indent="6667">
              <a:lnSpc>
                <a:spcPct val="130000"/>
              </a:lnSpc>
              <a:spcAft>
                <a:spcPct val="20000"/>
              </a:spcAft>
            </a:pPr>
            <a:r>
              <a:rPr lang="en-US" sz="3600" dirty="0">
                <a:solidFill>
                  <a:srgbClr val="3B66A8"/>
                </a:solidFill>
                <a:latin typeface="Avenir Book"/>
                <a:sym typeface="Symbol" pitchFamily="18" charset="2"/>
              </a:rPr>
              <a:t>Estimate </a:t>
            </a:r>
            <a:r>
              <a:rPr lang="en-US" sz="3600" i="1" dirty="0">
                <a:solidFill>
                  <a:srgbClr val="3B66A8"/>
                </a:solidFill>
                <a:latin typeface="Avenir Book"/>
                <a:sym typeface="Symbol" pitchFamily="18" charset="2"/>
              </a:rPr>
              <a:t>m </a:t>
            </a:r>
            <a:r>
              <a:rPr lang="en-US" sz="3600" dirty="0">
                <a:solidFill>
                  <a:srgbClr val="3B66A8"/>
                </a:solidFill>
                <a:latin typeface="Avenir Book"/>
                <a:sym typeface="Symbol" pitchFamily="18" charset="2"/>
              </a:rPr>
              <a:t>: </a:t>
            </a:r>
            <a:r>
              <a:rPr lang="en-US" sz="3600" dirty="0" err="1">
                <a:solidFill>
                  <a:srgbClr val="3B66A8"/>
                </a:solidFill>
                <a:latin typeface="Avenir Book"/>
                <a:sym typeface="Symbol" pitchFamily="18" charset="2"/>
              </a:rPr>
              <a:t>Arditi</a:t>
            </a:r>
            <a:r>
              <a:rPr lang="en-US" sz="3600" dirty="0">
                <a:solidFill>
                  <a:srgbClr val="3B66A8"/>
                </a:solidFill>
                <a:latin typeface="Avenir Book"/>
                <a:sym typeface="Symbol" pitchFamily="18" charset="2"/>
              </a:rPr>
              <a:t> &amp; </a:t>
            </a:r>
            <a:r>
              <a:rPr lang="en-US" sz="3600" dirty="0" err="1">
                <a:solidFill>
                  <a:srgbClr val="3B66A8"/>
                </a:solidFill>
                <a:latin typeface="Avenir Book"/>
                <a:sym typeface="Symbol" pitchFamily="18" charset="2"/>
              </a:rPr>
              <a:t>Akcakaya</a:t>
            </a:r>
            <a:r>
              <a:rPr lang="en-US" sz="3600" dirty="0">
                <a:solidFill>
                  <a:srgbClr val="3B66A8"/>
                </a:solidFill>
                <a:latin typeface="Avenir Book"/>
                <a:sym typeface="Symbol" pitchFamily="18" charset="2"/>
              </a:rPr>
              <a:t> (1990)</a:t>
            </a:r>
            <a:endParaRPr lang="en-US" dirty="0">
              <a:latin typeface="Avenir Book"/>
              <a:sym typeface="Symbol" pitchFamily="18" charset="2"/>
            </a:endParaRPr>
          </a:p>
          <a:p>
            <a:pPr marL="635559" indent="6667">
              <a:lnSpc>
                <a:spcPct val="130000"/>
              </a:lnSpc>
              <a:spcAft>
                <a:spcPct val="20000"/>
              </a:spcAft>
            </a:pPr>
            <a:endParaRPr lang="en-US" dirty="0">
              <a:latin typeface="Avenir Book"/>
              <a:sym typeface="Symbol" pitchFamily="18" charset="2"/>
            </a:endParaRPr>
          </a:p>
          <a:p>
            <a:pPr marL="635559" indent="6667">
              <a:lnSpc>
                <a:spcPct val="130000"/>
              </a:lnSpc>
              <a:spcAft>
                <a:spcPct val="20000"/>
              </a:spcAft>
            </a:pPr>
            <a:r>
              <a:rPr lang="en-US" dirty="0">
                <a:latin typeface="Avenir Book"/>
                <a:sym typeface="Symbol" pitchFamily="18" charset="2"/>
              </a:rPr>
              <a:t>15 studies: estimated m for each</a:t>
            </a:r>
          </a:p>
          <a:p>
            <a:pPr marL="635559" indent="6667">
              <a:lnSpc>
                <a:spcPct val="130000"/>
              </a:lnSpc>
              <a:spcAft>
                <a:spcPct val="20000"/>
              </a:spcAft>
            </a:pPr>
            <a:r>
              <a:rPr lang="en-US" dirty="0">
                <a:latin typeface="Avenir Book"/>
                <a:sym typeface="Symbol" pitchFamily="18" charset="2"/>
              </a:rPr>
              <a:t>15/15 led to rejection m=0</a:t>
            </a:r>
          </a:p>
          <a:p>
            <a:pPr marL="635559" indent="6667">
              <a:lnSpc>
                <a:spcPct val="130000"/>
              </a:lnSpc>
              <a:spcAft>
                <a:spcPct val="20000"/>
              </a:spcAft>
            </a:pPr>
            <a:r>
              <a:rPr lang="en-US" dirty="0">
                <a:latin typeface="Avenir Book"/>
                <a:sym typeface="Symbol" pitchFamily="18" charset="2"/>
              </a:rPr>
              <a:t>3/15 led to rejection of m=1</a:t>
            </a:r>
          </a:p>
          <a:p>
            <a:pPr marL="635559" indent="6667">
              <a:lnSpc>
                <a:spcPct val="130000"/>
              </a:lnSpc>
              <a:spcAft>
                <a:spcPct val="20000"/>
              </a:spcAft>
            </a:pPr>
            <a:r>
              <a:rPr lang="en-US" dirty="0">
                <a:latin typeface="Avenir Book"/>
                <a:sym typeface="Wingdings" pitchFamily="2" charset="2"/>
              </a:rPr>
              <a:t> Prey dependence is “wrong”</a:t>
            </a:r>
            <a:br>
              <a:rPr lang="en-US" dirty="0">
                <a:latin typeface="Avenir Book"/>
                <a:sym typeface="Wingdings" pitchFamily="2" charset="2"/>
              </a:rPr>
            </a:br>
            <a:r>
              <a:rPr lang="en-US" dirty="0">
                <a:latin typeface="Avenir Book"/>
                <a:sym typeface="Wingdings" pitchFamily="2" charset="2"/>
              </a:rPr>
              <a:t> Ratio dependence is “right”</a:t>
            </a:r>
            <a:r>
              <a:rPr lang="en-US" dirty="0">
                <a:latin typeface="Avenir Book"/>
                <a:sym typeface="Symbol" pitchFamily="18" charset="2"/>
              </a:rPr>
              <a:t>	</a:t>
            </a:r>
            <a:endParaRPr lang="en-US" sz="2200" b="1" dirty="0">
              <a:latin typeface="Avenir Book"/>
              <a:sym typeface="Symbol" pitchFamily="18" charset="2"/>
            </a:endParaRPr>
          </a:p>
        </p:txBody>
      </p:sp>
    </p:spTree>
    <p:extLst>
      <p:ext uri="{BB962C8B-B14F-4D97-AF65-F5344CB8AC3E}">
        <p14:creationId xmlns:p14="http://schemas.microsoft.com/office/powerpoint/2010/main" val="3905393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2514" name="Text Box 2"/>
          <p:cNvSpPr txBox="1">
            <a:spLocks noChangeArrowheads="1"/>
          </p:cNvSpPr>
          <p:nvPr/>
        </p:nvSpPr>
        <p:spPr bwMode="auto">
          <a:xfrm>
            <a:off x="203200" y="342901"/>
            <a:ext cx="8839200" cy="5394782"/>
          </a:xfrm>
          <a:prstGeom prst="rect">
            <a:avLst/>
          </a:prstGeom>
          <a:noFill/>
          <a:ln w="9525">
            <a:noFill/>
            <a:miter lim="800000"/>
            <a:headEnd/>
            <a:tailEnd/>
          </a:ln>
          <a:effectLst/>
        </p:spPr>
        <p:txBody>
          <a:bodyPr lIns="127985" tIns="63994" rIns="127985" bIns="63994">
            <a:spAutoFit/>
          </a:bodyPr>
          <a:lstStyle/>
          <a:p>
            <a:pPr marL="635559" indent="6667">
              <a:lnSpc>
                <a:spcPct val="130000"/>
              </a:lnSpc>
              <a:spcAft>
                <a:spcPct val="20000"/>
              </a:spcAft>
            </a:pPr>
            <a:r>
              <a:rPr lang="en-US" sz="3600" dirty="0">
                <a:solidFill>
                  <a:srgbClr val="3B66A8"/>
                </a:solidFill>
                <a:latin typeface="Avenir Book"/>
                <a:sym typeface="Symbol" pitchFamily="18" charset="2"/>
              </a:rPr>
              <a:t>Re-analyze with meta-analysis </a:t>
            </a:r>
          </a:p>
          <a:p>
            <a:pPr marL="635559" indent="6667">
              <a:lnSpc>
                <a:spcPct val="130000"/>
              </a:lnSpc>
              <a:spcAft>
                <a:spcPct val="20000"/>
              </a:spcAft>
            </a:pPr>
            <a:r>
              <a:rPr lang="en-US" sz="3600" dirty="0">
                <a:solidFill>
                  <a:srgbClr val="3B66A8"/>
                </a:solidFill>
                <a:latin typeface="Avenir Book"/>
                <a:sym typeface="Symbol" pitchFamily="18" charset="2"/>
              </a:rPr>
              <a:t>(Osenberg et al. 1999) :</a:t>
            </a:r>
            <a:endParaRPr lang="en-US" sz="3600" dirty="0">
              <a:latin typeface="Avenir Book"/>
              <a:sym typeface="Symbol" pitchFamily="18" charset="2"/>
            </a:endParaRPr>
          </a:p>
          <a:p>
            <a:pPr marL="635559" indent="6667">
              <a:lnSpc>
                <a:spcPct val="130000"/>
              </a:lnSpc>
              <a:spcAft>
                <a:spcPct val="20000"/>
              </a:spcAft>
            </a:pPr>
            <a:endParaRPr lang="en-US" dirty="0">
              <a:latin typeface="Avenir Book"/>
              <a:sym typeface="Symbol" pitchFamily="18" charset="2"/>
            </a:endParaRPr>
          </a:p>
          <a:p>
            <a:pPr marL="635559" indent="6667">
              <a:lnSpc>
                <a:spcPct val="130000"/>
              </a:lnSpc>
              <a:spcAft>
                <a:spcPct val="20000"/>
              </a:spcAft>
            </a:pPr>
            <a:r>
              <a:rPr lang="en-US" dirty="0">
                <a:latin typeface="Avenir Book"/>
                <a:sym typeface="Symbol" pitchFamily="18" charset="2"/>
              </a:rPr>
              <a:t>m = 0.72 +/- 0.12 (mean +/- 95% CI)</a:t>
            </a:r>
          </a:p>
          <a:p>
            <a:pPr marL="635559" indent="6667">
              <a:lnSpc>
                <a:spcPct val="130000"/>
              </a:lnSpc>
              <a:spcAft>
                <a:spcPct val="20000"/>
              </a:spcAft>
              <a:buFont typeface="Wingdings" pitchFamily="2" charset="2"/>
              <a:buChar char="à"/>
            </a:pPr>
            <a:r>
              <a:rPr lang="en-US" dirty="0">
                <a:latin typeface="Avenir Book"/>
                <a:sym typeface="Wingdings" pitchFamily="2" charset="2"/>
              </a:rPr>
              <a:t> m ≠ </a:t>
            </a:r>
            <a:r>
              <a:rPr lang="en-US" dirty="0">
                <a:latin typeface="Avenir Book"/>
                <a:cs typeface="Avenir Book"/>
                <a:sym typeface="Symbol" pitchFamily="18" charset="2"/>
              </a:rPr>
              <a:t>0</a:t>
            </a:r>
          </a:p>
          <a:p>
            <a:pPr marL="1092759" lvl="1" indent="6667">
              <a:lnSpc>
                <a:spcPct val="130000"/>
              </a:lnSpc>
              <a:spcAft>
                <a:spcPct val="20000"/>
              </a:spcAft>
              <a:buFont typeface="Wingdings" pitchFamily="2" charset="2"/>
              <a:buChar char="à"/>
            </a:pPr>
            <a:r>
              <a:rPr lang="en-US" dirty="0">
                <a:latin typeface="Avenir Book"/>
                <a:sym typeface="Wingdings" pitchFamily="2" charset="2"/>
              </a:rPr>
              <a:t> m</a:t>
            </a:r>
            <a:r>
              <a:rPr lang="en-US" dirty="0">
                <a:latin typeface="Avenir Book"/>
                <a:cs typeface="Avenir Book"/>
                <a:sym typeface="Wingdings" pitchFamily="2" charset="2"/>
              </a:rPr>
              <a:t> </a:t>
            </a:r>
            <a:r>
              <a:rPr lang="en-US" dirty="0">
                <a:latin typeface="Avenir Book"/>
                <a:sym typeface="Wingdings" pitchFamily="2" charset="2"/>
              </a:rPr>
              <a:t>≠</a:t>
            </a:r>
            <a:r>
              <a:rPr lang="en-US" dirty="0">
                <a:latin typeface="Avenir Book"/>
                <a:cs typeface="Avenir Book"/>
                <a:sym typeface="Symbol" pitchFamily="18" charset="2"/>
              </a:rPr>
              <a:t> 1</a:t>
            </a:r>
            <a:r>
              <a:rPr lang="en-US" dirty="0">
                <a:latin typeface="Avenir Book"/>
                <a:sym typeface="Symbol" pitchFamily="18" charset="2"/>
              </a:rPr>
              <a:t>	</a:t>
            </a:r>
          </a:p>
        </p:txBody>
      </p:sp>
    </p:spTree>
    <p:extLst>
      <p:ext uri="{BB962C8B-B14F-4D97-AF65-F5344CB8AC3E}">
        <p14:creationId xmlns:p14="http://schemas.microsoft.com/office/powerpoint/2010/main" val="34024902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536700" y="2438400"/>
            <a:ext cx="6235700" cy="3873500"/>
          </a:xfrm>
          <a:prstGeom prst="rect">
            <a:avLst/>
          </a:prstGeom>
        </p:spPr>
      </p:pic>
      <p:sp>
        <p:nvSpPr>
          <p:cNvPr id="6" name="Title 1"/>
          <p:cNvSpPr txBox="1">
            <a:spLocks/>
          </p:cNvSpPr>
          <p:nvPr/>
        </p:nvSpPr>
        <p:spPr bwMode="auto">
          <a:xfrm>
            <a:off x="0" y="1"/>
            <a:ext cx="50292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normAutofit fontScale="97500"/>
          </a:bodyPr>
          <a:lst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itchFamily="18" charset="0"/>
              </a:defRPr>
            </a:lvl2pPr>
            <a:lvl3pPr algn="ctr" rtl="0" fontAlgn="base">
              <a:spcBef>
                <a:spcPct val="0"/>
              </a:spcBef>
              <a:spcAft>
                <a:spcPct val="0"/>
              </a:spcAft>
              <a:defRPr sz="4400">
                <a:solidFill>
                  <a:schemeClr val="tx2"/>
                </a:solidFill>
                <a:latin typeface="Times New Roman" pitchFamily="18" charset="0"/>
              </a:defRPr>
            </a:lvl3pPr>
            <a:lvl4pPr algn="ctr" rtl="0" fontAlgn="base">
              <a:spcBef>
                <a:spcPct val="0"/>
              </a:spcBef>
              <a:spcAft>
                <a:spcPct val="0"/>
              </a:spcAft>
              <a:defRPr sz="4400">
                <a:solidFill>
                  <a:schemeClr val="tx2"/>
                </a:solidFill>
                <a:latin typeface="Times New Roman" pitchFamily="18" charset="0"/>
              </a:defRPr>
            </a:lvl4pPr>
            <a:lvl5pPr algn="ctr" rtl="0" fontAlgn="base">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a:lstStyle>
          <a:p>
            <a:pPr algn="l"/>
            <a:r>
              <a:rPr lang="en-US" sz="2800" dirty="0">
                <a:solidFill>
                  <a:srgbClr val="3964AA"/>
                </a:solidFill>
                <a:latin typeface="Avenir Book"/>
                <a:cs typeface="Avenir Book"/>
              </a:rPr>
              <a:t>More recent analysis:</a:t>
            </a:r>
          </a:p>
        </p:txBody>
      </p:sp>
      <p:pic>
        <p:nvPicPr>
          <p:cNvPr id="5" name="Picture 4"/>
          <p:cNvPicPr>
            <a:picLocks noChangeAspect="1"/>
          </p:cNvPicPr>
          <p:nvPr/>
        </p:nvPicPr>
        <p:blipFill>
          <a:blip r:embed="rId3"/>
          <a:stretch>
            <a:fillRect/>
          </a:stretch>
        </p:blipFill>
        <p:spPr>
          <a:xfrm>
            <a:off x="3923554" y="152400"/>
            <a:ext cx="5220446" cy="1757378"/>
          </a:xfrm>
          <a:prstGeom prst="rect">
            <a:avLst/>
          </a:prstGeom>
        </p:spPr>
      </p:pic>
      <p:sp>
        <p:nvSpPr>
          <p:cNvPr id="7" name="TextBox 6"/>
          <p:cNvSpPr txBox="1"/>
          <p:nvPr/>
        </p:nvSpPr>
        <p:spPr>
          <a:xfrm>
            <a:off x="4267200" y="6248400"/>
            <a:ext cx="1143000" cy="523220"/>
          </a:xfrm>
          <a:prstGeom prst="rect">
            <a:avLst/>
          </a:prstGeom>
          <a:noFill/>
        </p:spPr>
        <p:txBody>
          <a:bodyPr wrap="square" rtlCol="0">
            <a:spAutoFit/>
          </a:bodyPr>
          <a:lstStyle/>
          <a:p>
            <a:r>
              <a:rPr lang="en-US" dirty="0">
                <a:latin typeface="Avenir Book"/>
                <a:cs typeface="Avenir Book"/>
              </a:rPr>
              <a:t>m</a:t>
            </a:r>
          </a:p>
        </p:txBody>
      </p:sp>
      <p:sp>
        <p:nvSpPr>
          <p:cNvPr id="9" name="TextBox 8"/>
          <p:cNvSpPr txBox="1"/>
          <p:nvPr/>
        </p:nvSpPr>
        <p:spPr>
          <a:xfrm rot="16200000">
            <a:off x="33010" y="3929389"/>
            <a:ext cx="2133601" cy="523220"/>
          </a:xfrm>
          <a:prstGeom prst="rect">
            <a:avLst/>
          </a:prstGeom>
          <a:noFill/>
        </p:spPr>
        <p:txBody>
          <a:bodyPr wrap="square" rtlCol="0">
            <a:spAutoFit/>
          </a:bodyPr>
          <a:lstStyle/>
          <a:p>
            <a:r>
              <a:rPr lang="en-US" dirty="0">
                <a:latin typeface="Avenir Book"/>
                <a:cs typeface="Avenir Book"/>
              </a:rPr>
              <a:t>Frequency</a:t>
            </a:r>
          </a:p>
        </p:txBody>
      </p:sp>
    </p:spTree>
    <p:extLst>
      <p:ext uri="{BB962C8B-B14F-4D97-AF65-F5344CB8AC3E}">
        <p14:creationId xmlns:p14="http://schemas.microsoft.com/office/powerpoint/2010/main" val="14693527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2743200"/>
            <a:ext cx="8763000" cy="1815882"/>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Functional response:</a:t>
            </a:r>
          </a:p>
          <a:p>
            <a:r>
              <a:rPr lang="en-US" sz="3200" dirty="0">
                <a:solidFill>
                  <a:srgbClr val="3964AA"/>
                </a:solidFill>
                <a:latin typeface="Avenir Book"/>
                <a:cs typeface="Avenir Book"/>
              </a:rPr>
              <a:t>The relationship between a predator’s feeding rate and prey density</a:t>
            </a:r>
          </a:p>
        </p:txBody>
      </p:sp>
    </p:spTree>
    <p:extLst>
      <p:ext uri="{BB962C8B-B14F-4D97-AF65-F5344CB8AC3E}">
        <p14:creationId xmlns:p14="http://schemas.microsoft.com/office/powerpoint/2010/main" val="10616369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203200" y="888209"/>
            <a:ext cx="8839200" cy="3985165"/>
          </a:xfrm>
          <a:prstGeom prst="rect">
            <a:avLst/>
          </a:prstGeom>
          <a:noFill/>
          <a:ln w="9525">
            <a:noFill/>
            <a:miter lim="800000"/>
            <a:headEnd/>
            <a:tailEnd/>
          </a:ln>
          <a:effectLst/>
        </p:spPr>
        <p:txBody>
          <a:bodyPr lIns="127985" tIns="63994" rIns="127985" bIns="63994">
            <a:spAutoFit/>
          </a:bodyPr>
          <a:lstStyle/>
          <a:p>
            <a:pPr marL="4445" indent="6667">
              <a:lnSpc>
                <a:spcPct val="130000"/>
              </a:lnSpc>
              <a:spcAft>
                <a:spcPct val="20000"/>
              </a:spcAft>
            </a:pPr>
            <a:r>
              <a:rPr lang="en-US" sz="3600" dirty="0">
                <a:solidFill>
                  <a:srgbClr val="3B66A8"/>
                </a:solidFill>
                <a:latin typeface="Avenir Book"/>
                <a:sym typeface="Symbol" pitchFamily="18" charset="2"/>
              </a:rPr>
              <a:t>Caveat:  study bias</a:t>
            </a:r>
          </a:p>
          <a:p>
            <a:pPr marL="4445" indent="6667">
              <a:lnSpc>
                <a:spcPct val="130000"/>
              </a:lnSpc>
              <a:spcAft>
                <a:spcPct val="20000"/>
              </a:spcAft>
            </a:pPr>
            <a:endParaRPr lang="en-US" dirty="0">
              <a:latin typeface="Avenir Book"/>
              <a:sym typeface="Symbol" pitchFamily="18" charset="2"/>
            </a:endParaRPr>
          </a:p>
          <a:p>
            <a:pPr marL="635559" indent="6667">
              <a:lnSpc>
                <a:spcPct val="130000"/>
              </a:lnSpc>
              <a:spcAft>
                <a:spcPct val="20000"/>
              </a:spcAft>
            </a:pPr>
            <a:r>
              <a:rPr lang="en-US" dirty="0">
                <a:latin typeface="Avenir Book"/>
                <a:sym typeface="Symbol" pitchFamily="18" charset="2"/>
              </a:rPr>
              <a:t>These 15 (or 35) studies were not randomly drawn from all predator-prey systems.</a:t>
            </a:r>
          </a:p>
          <a:p>
            <a:pPr marL="635559" indent="6667">
              <a:lnSpc>
                <a:spcPct val="130000"/>
              </a:lnSpc>
              <a:spcAft>
                <a:spcPct val="20000"/>
              </a:spcAft>
            </a:pPr>
            <a:r>
              <a:rPr lang="en-US" dirty="0">
                <a:latin typeface="Avenir Book"/>
                <a:sym typeface="Symbol" pitchFamily="18" charset="2"/>
              </a:rPr>
              <a:t>	</a:t>
            </a:r>
          </a:p>
        </p:txBody>
      </p:sp>
    </p:spTree>
    <p:extLst>
      <p:ext uri="{BB962C8B-B14F-4D97-AF65-F5344CB8AC3E}">
        <p14:creationId xmlns:p14="http://schemas.microsoft.com/office/powerpoint/2010/main" val="395237001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3538" name="Text Box 2"/>
          <p:cNvSpPr txBox="1">
            <a:spLocks noChangeArrowheads="1"/>
          </p:cNvSpPr>
          <p:nvPr/>
        </p:nvSpPr>
        <p:spPr bwMode="auto">
          <a:xfrm>
            <a:off x="203200" y="381000"/>
            <a:ext cx="8839200" cy="4156302"/>
          </a:xfrm>
          <a:prstGeom prst="rect">
            <a:avLst/>
          </a:prstGeom>
          <a:noFill/>
          <a:ln w="9525">
            <a:noFill/>
            <a:miter lim="800000"/>
            <a:headEnd/>
            <a:tailEnd/>
          </a:ln>
          <a:effectLst/>
        </p:spPr>
        <p:txBody>
          <a:bodyPr lIns="127985" tIns="63994" rIns="127985" bIns="63994">
            <a:spAutoFit/>
          </a:bodyPr>
          <a:lstStyle/>
          <a:p>
            <a:pPr marL="4445" indent="6667">
              <a:lnSpc>
                <a:spcPct val="130000"/>
              </a:lnSpc>
              <a:spcAft>
                <a:spcPct val="20000"/>
              </a:spcAft>
            </a:pPr>
            <a:r>
              <a:rPr lang="en-US" sz="3600" dirty="0">
                <a:solidFill>
                  <a:srgbClr val="3B66A8"/>
                </a:solidFill>
                <a:latin typeface="Avenir Book"/>
                <a:sym typeface="Symbol" pitchFamily="18" charset="2"/>
              </a:rPr>
              <a:t>Caveat:  depletion</a:t>
            </a:r>
          </a:p>
          <a:p>
            <a:pPr marL="4445" indent="6667">
              <a:lnSpc>
                <a:spcPct val="130000"/>
              </a:lnSpc>
              <a:spcAft>
                <a:spcPct val="20000"/>
              </a:spcAft>
            </a:pPr>
            <a:endParaRPr lang="en-US" dirty="0">
              <a:latin typeface="Avenir Book"/>
              <a:sym typeface="Symbol" pitchFamily="18" charset="2"/>
            </a:endParaRPr>
          </a:p>
          <a:p>
            <a:pPr marL="635559" indent="6667">
              <a:lnSpc>
                <a:spcPct val="130000"/>
              </a:lnSpc>
              <a:spcAft>
                <a:spcPct val="20000"/>
              </a:spcAft>
            </a:pPr>
            <a:r>
              <a:rPr lang="en-US" sz="2400" dirty="0">
                <a:latin typeface="Avenir Book"/>
                <a:sym typeface="Symbol" pitchFamily="18" charset="2"/>
              </a:rPr>
              <a:t>Estimates of "mutual interference" have not accounted for depletion (e.g., Abrams 2015).</a:t>
            </a:r>
          </a:p>
          <a:p>
            <a:pPr marL="635559" indent="6667">
              <a:lnSpc>
                <a:spcPct val="130000"/>
              </a:lnSpc>
              <a:spcAft>
                <a:spcPct val="20000"/>
              </a:spcAft>
            </a:pPr>
            <a:r>
              <a:rPr lang="en-US" sz="2400" dirty="0">
                <a:latin typeface="Avenir Book"/>
                <a:sym typeface="Symbol" pitchFamily="18" charset="2"/>
              </a:rPr>
              <a:t>What do you expect if you allow prey to deplete in the trials in which you estimate feeding rate?	</a:t>
            </a:r>
          </a:p>
        </p:txBody>
      </p:sp>
      <p:sp>
        <p:nvSpPr>
          <p:cNvPr id="4" name="TextBox 3">
            <a:extLst>
              <a:ext uri="{FF2B5EF4-FFF2-40B4-BE49-F238E27FC236}">
                <a16:creationId xmlns:a16="http://schemas.microsoft.com/office/drawing/2014/main" id="{074478FF-8DE4-B94E-8C9A-406D94690BD0}"/>
              </a:ext>
            </a:extLst>
          </p:cNvPr>
          <p:cNvSpPr txBox="1"/>
          <p:nvPr/>
        </p:nvSpPr>
        <p:spPr>
          <a:xfrm>
            <a:off x="10711543" y="9192986"/>
            <a:ext cx="184731" cy="523220"/>
          </a:xfrm>
          <a:prstGeom prst="rect">
            <a:avLst/>
          </a:prstGeom>
          <a:noFill/>
        </p:spPr>
        <p:txBody>
          <a:bodyPr wrap="none" rtlCol="0">
            <a:spAutoFit/>
          </a:bodyPr>
          <a:lstStyle/>
          <a:p>
            <a:pPr algn="l"/>
            <a:endParaRPr lang="en-US" dirty="0">
              <a:latin typeface="Calibri" panose="020F0502020204030204" pitchFamily="34" charset="0"/>
              <a:cs typeface="Calibri" panose="020F0502020204030204" pitchFamily="34" charset="0"/>
            </a:endParaRPr>
          </a:p>
        </p:txBody>
      </p:sp>
      <p:grpSp>
        <p:nvGrpSpPr>
          <p:cNvPr id="10" name="Group 9">
            <a:extLst>
              <a:ext uri="{FF2B5EF4-FFF2-40B4-BE49-F238E27FC236}">
                <a16:creationId xmlns:a16="http://schemas.microsoft.com/office/drawing/2014/main" id="{ECAFF86A-BB29-374D-B395-3BC7A7C85A28}"/>
              </a:ext>
            </a:extLst>
          </p:cNvPr>
          <p:cNvGrpSpPr/>
          <p:nvPr/>
        </p:nvGrpSpPr>
        <p:grpSpPr>
          <a:xfrm>
            <a:off x="-28760" y="3962350"/>
            <a:ext cx="6531160" cy="3810049"/>
            <a:chOff x="-28760" y="3962350"/>
            <a:chExt cx="6531160" cy="3810049"/>
          </a:xfrm>
        </p:grpSpPr>
        <p:grpSp>
          <p:nvGrpSpPr>
            <p:cNvPr id="11" name="Group 10"/>
            <p:cNvGrpSpPr/>
            <p:nvPr/>
          </p:nvGrpSpPr>
          <p:grpSpPr>
            <a:xfrm>
              <a:off x="-28760" y="3962350"/>
              <a:ext cx="6531160" cy="3810049"/>
              <a:chOff x="51986" y="3778274"/>
              <a:chExt cx="6450414" cy="4603726"/>
            </a:xfrm>
          </p:grpSpPr>
          <p:grpSp>
            <p:nvGrpSpPr>
              <p:cNvPr id="2" name="Group 1"/>
              <p:cNvGrpSpPr/>
              <p:nvPr/>
            </p:nvGrpSpPr>
            <p:grpSpPr>
              <a:xfrm>
                <a:off x="51986" y="3778274"/>
                <a:ext cx="4393364" cy="3439082"/>
                <a:chOff x="51986" y="1946208"/>
                <a:chExt cx="4393364" cy="3439082"/>
              </a:xfrm>
            </p:grpSpPr>
            <p:grpSp>
              <p:nvGrpSpPr>
                <p:cNvPr id="5" name="Group 4"/>
                <p:cNvGrpSpPr/>
                <p:nvPr/>
              </p:nvGrpSpPr>
              <p:grpSpPr>
                <a:xfrm>
                  <a:off x="1016000" y="2400300"/>
                  <a:ext cx="2946400" cy="2400300"/>
                  <a:chOff x="762000" y="1066800"/>
                  <a:chExt cx="2209800" cy="2133600"/>
                </a:xfrm>
              </p:grpSpPr>
              <p:cxnSp>
                <p:nvCxnSpPr>
                  <p:cNvPr id="6" name="Straight Connector 5"/>
                  <p:cNvCxnSpPr/>
                  <p:nvPr/>
                </p:nvCxnSpPr>
                <p:spPr bwMode="auto">
                  <a:xfrm>
                    <a:off x="762000" y="1066800"/>
                    <a:ext cx="0" cy="2133600"/>
                  </a:xfrm>
                  <a:prstGeom prst="line">
                    <a:avLst/>
                  </a:prstGeom>
                  <a:solidFill>
                    <a:schemeClr val="accent1"/>
                  </a:solidFill>
                  <a:ln w="9525" cap="flat" cmpd="sng" algn="ctr">
                    <a:solidFill>
                      <a:schemeClr val="tx1"/>
                    </a:solidFill>
                    <a:prstDash val="solid"/>
                    <a:round/>
                    <a:headEnd type="none" w="med" len="med"/>
                    <a:tailEnd type="none" w="med" len="med"/>
                  </a:ln>
                  <a:effectLst/>
                </p:spPr>
              </p:cxnSp>
              <p:cxnSp>
                <p:nvCxnSpPr>
                  <p:cNvPr id="7" name="Straight Connector 6"/>
                  <p:cNvCxnSpPr/>
                  <p:nvPr/>
                </p:nvCxnSpPr>
                <p:spPr bwMode="auto">
                  <a:xfrm>
                    <a:off x="762000" y="3200400"/>
                    <a:ext cx="2209800" cy="0"/>
                  </a:xfrm>
                  <a:prstGeom prst="line">
                    <a:avLst/>
                  </a:prstGeom>
                  <a:solidFill>
                    <a:schemeClr val="accent1"/>
                  </a:solidFill>
                  <a:ln w="9525" cap="flat" cmpd="sng" algn="ctr">
                    <a:solidFill>
                      <a:schemeClr val="tx1"/>
                    </a:solidFill>
                    <a:prstDash val="solid"/>
                    <a:round/>
                    <a:headEnd type="none" w="med" len="med"/>
                    <a:tailEnd type="none" w="med" len="med"/>
                  </a:ln>
                  <a:effectLst/>
                </p:spPr>
              </p:cxnSp>
            </p:grpSp>
            <p:sp>
              <p:nvSpPr>
                <p:cNvPr id="8" name="TextBox 7"/>
                <p:cNvSpPr txBox="1"/>
                <p:nvPr/>
              </p:nvSpPr>
              <p:spPr>
                <a:xfrm rot="16200000">
                  <a:off x="-1146374" y="3144568"/>
                  <a:ext cx="3314700" cy="917980"/>
                </a:xfrm>
                <a:prstGeom prst="rect">
                  <a:avLst/>
                </a:prstGeom>
                <a:noFill/>
              </p:spPr>
              <p:txBody>
                <a:bodyPr wrap="square" lIns="128001" tIns="64001" rIns="128001" bIns="64001" rtlCol="0">
                  <a:spAutoFit/>
                </a:bodyPr>
                <a:lstStyle/>
                <a:p>
                  <a:r>
                    <a:rPr lang="en-US" dirty="0">
                      <a:latin typeface="Avenir Book"/>
                    </a:rPr>
                    <a:t>Feeding rate</a:t>
                  </a:r>
                  <a:r>
                    <a:rPr lang="en-US" sz="1600" dirty="0">
                      <a:latin typeface="Avenir Book"/>
                    </a:rPr>
                    <a:t> </a:t>
                  </a:r>
                </a:p>
                <a:p>
                  <a:r>
                    <a:rPr lang="en-US" sz="1600" dirty="0">
                      <a:latin typeface="Avenir Book"/>
                    </a:rPr>
                    <a:t>(per predator)</a:t>
                  </a:r>
                  <a:endParaRPr lang="en-US" dirty="0">
                    <a:latin typeface="Avenir Book"/>
                  </a:endParaRPr>
                </a:p>
              </p:txBody>
            </p:sp>
            <p:sp>
              <p:nvSpPr>
                <p:cNvPr id="9" name="TextBox 8"/>
                <p:cNvSpPr txBox="1"/>
                <p:nvPr/>
              </p:nvSpPr>
              <p:spPr>
                <a:xfrm>
                  <a:off x="757270" y="4708468"/>
                  <a:ext cx="3688080" cy="676822"/>
                </a:xfrm>
                <a:prstGeom prst="rect">
                  <a:avLst/>
                </a:prstGeom>
                <a:noFill/>
              </p:spPr>
              <p:txBody>
                <a:bodyPr wrap="square" lIns="128001" tIns="64001" rIns="128001" bIns="64001" rtlCol="0">
                  <a:spAutoFit/>
                </a:bodyPr>
                <a:lstStyle/>
                <a:p>
                  <a:r>
                    <a:rPr lang="en-US" b="1" i="1" dirty="0">
                      <a:latin typeface="Avenir Book"/>
                    </a:rPr>
                    <a:t>Initial</a:t>
                  </a:r>
                  <a:r>
                    <a:rPr lang="en-US" dirty="0">
                      <a:latin typeface="Avenir Book"/>
                    </a:rPr>
                    <a:t> prey density</a:t>
                  </a:r>
                </a:p>
              </p:txBody>
            </p:sp>
          </p:grpSp>
          <p:sp>
            <p:nvSpPr>
              <p:cNvPr id="12" name="Arc 11"/>
              <p:cNvSpPr/>
              <p:nvPr/>
            </p:nvSpPr>
            <p:spPr bwMode="auto">
              <a:xfrm rot="5400000" flipH="1" flipV="1">
                <a:off x="2016125" y="3895725"/>
                <a:ext cx="3486150" cy="5486400"/>
              </a:xfrm>
              <a:prstGeom prst="arc">
                <a:avLst/>
              </a:prstGeom>
              <a:noFill/>
              <a:ln w="25400" cap="flat" cmpd="sng" algn="ctr">
                <a:solidFill>
                  <a:schemeClr val="accent2">
                    <a:lumMod val="75000"/>
                  </a:schemeClr>
                </a:solidFill>
                <a:prstDash val="solid"/>
                <a:round/>
                <a:headEnd type="none" w="med" len="med"/>
                <a:tailEnd type="none" w="med" len="med"/>
              </a:ln>
              <a:effectLst/>
            </p:spPr>
            <p:txBody>
              <a:bodyPr vert="horz" wrap="square" lIns="128001" tIns="64001" rIns="128001" bIns="64001" numCol="1" rtlCol="0" anchor="t" anchorCtr="0" compatLnSpc="1">
                <a:prstTxWarp prst="textNoShape">
                  <a:avLst/>
                </a:prstTxWarp>
              </a:bodyPr>
              <a:lstStyle/>
              <a:p>
                <a:pPr defTabSz="873338"/>
                <a:endParaRPr lang="en-US" dirty="0">
                  <a:latin typeface="Avenir Book"/>
                </a:endParaRPr>
              </a:p>
            </p:txBody>
          </p:sp>
        </p:grpSp>
        <p:sp>
          <p:nvSpPr>
            <p:cNvPr id="14" name="Arc 13"/>
            <p:cNvSpPr/>
            <p:nvPr/>
          </p:nvSpPr>
          <p:spPr bwMode="auto">
            <a:xfrm rot="5400000" flipH="1" flipV="1">
              <a:off x="2851150" y="3549650"/>
              <a:ext cx="1752600" cy="5524500"/>
            </a:xfrm>
            <a:prstGeom prst="arc">
              <a:avLst/>
            </a:prstGeom>
            <a:noFill/>
            <a:ln w="25400" cap="flat" cmpd="sng" algn="ctr">
              <a:solidFill>
                <a:schemeClr val="accent2">
                  <a:lumMod val="75000"/>
                </a:schemeClr>
              </a:solidFill>
              <a:prstDash val="solid"/>
              <a:round/>
              <a:headEnd type="none" w="med" len="med"/>
              <a:tailEnd type="none" w="med" len="med"/>
            </a:ln>
            <a:effectLst/>
          </p:spPr>
          <p:txBody>
            <a:bodyPr vert="horz" wrap="square" lIns="128001" tIns="64001" rIns="128001" bIns="64001" numCol="1" rtlCol="0" anchor="t" anchorCtr="0" compatLnSpc="1">
              <a:prstTxWarp prst="textNoShape">
                <a:avLst/>
              </a:prstTxWarp>
            </a:bodyPr>
            <a:lstStyle/>
            <a:p>
              <a:pPr defTabSz="873338"/>
              <a:endParaRPr lang="en-US" dirty="0">
                <a:latin typeface="Avenir Book"/>
              </a:endParaRPr>
            </a:p>
          </p:txBody>
        </p:sp>
        <p:sp>
          <p:nvSpPr>
            <p:cNvPr id="3" name="Rectangle 2">
              <a:extLst>
                <a:ext uri="{FF2B5EF4-FFF2-40B4-BE49-F238E27FC236}">
                  <a16:creationId xmlns:a16="http://schemas.microsoft.com/office/drawing/2014/main" id="{81127B4A-5E4F-D844-9486-1C07382F41D8}"/>
                </a:ext>
              </a:extLst>
            </p:cNvPr>
            <p:cNvSpPr/>
            <p:nvPr/>
          </p:nvSpPr>
          <p:spPr>
            <a:xfrm>
              <a:off x="3657600" y="4622820"/>
              <a:ext cx="2183098" cy="1077218"/>
            </a:xfrm>
            <a:prstGeom prst="rect">
              <a:avLst/>
            </a:prstGeom>
          </p:spPr>
          <p:txBody>
            <a:bodyPr wrap="none">
              <a:spAutoFit/>
            </a:bodyPr>
            <a:lstStyle/>
            <a:p>
              <a:r>
                <a:rPr lang="en-US" sz="1600" dirty="0">
                  <a:latin typeface="Avenir Book"/>
                  <a:sym typeface="Symbol" pitchFamily="18" charset="2"/>
                </a:rPr>
                <a:t>High predator density</a:t>
              </a:r>
            </a:p>
            <a:p>
              <a:endParaRPr lang="en-US" sz="1600" dirty="0">
                <a:latin typeface="Avenir Book"/>
                <a:sym typeface="Symbol" pitchFamily="18" charset="2"/>
              </a:endParaRPr>
            </a:p>
            <a:p>
              <a:r>
                <a:rPr lang="en-US" sz="1600" dirty="0">
                  <a:latin typeface="Avenir Book"/>
                  <a:sym typeface="Symbol" pitchFamily="18" charset="2"/>
                </a:rPr>
                <a:t>Low predator density</a:t>
              </a:r>
              <a:endParaRPr lang="en-US" sz="1600" dirty="0"/>
            </a:p>
          </p:txBody>
        </p:sp>
      </p:grpSp>
    </p:spTree>
    <p:extLst>
      <p:ext uri="{BB962C8B-B14F-4D97-AF65-F5344CB8AC3E}">
        <p14:creationId xmlns:p14="http://schemas.microsoft.com/office/powerpoint/2010/main" val="3047033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28600"/>
            <a:ext cx="4011239" cy="66294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cxnSp>
        <p:nvCxnSpPr>
          <p:cNvPr id="8" name="Straight Arrow Connector 7"/>
          <p:cNvCxnSpPr/>
          <p:nvPr/>
        </p:nvCxnSpPr>
        <p:spPr bwMode="auto">
          <a:xfrm flipH="1" flipV="1">
            <a:off x="5105400" y="1752600"/>
            <a:ext cx="1219200" cy="1066800"/>
          </a:xfrm>
          <a:prstGeom prst="straightConnector1">
            <a:avLst/>
          </a:prstGeom>
          <a:noFill/>
          <a:ln w="38100" cap="flat" cmpd="sng" algn="ctr">
            <a:solidFill>
              <a:srgbClr val="008000"/>
            </a:solidFill>
            <a:prstDash val="solid"/>
            <a:round/>
            <a:headEnd type="none" w="med" len="med"/>
            <a:tailEnd type="arrow"/>
          </a:ln>
          <a:effectLst/>
        </p:spPr>
      </p:cxnSp>
      <p:sp>
        <p:nvSpPr>
          <p:cNvPr id="9" name="TextBox 8"/>
          <p:cNvSpPr txBox="1"/>
          <p:nvPr/>
        </p:nvSpPr>
        <p:spPr>
          <a:xfrm>
            <a:off x="6019800" y="2743200"/>
            <a:ext cx="2362200" cy="400110"/>
          </a:xfrm>
          <a:prstGeom prst="rect">
            <a:avLst/>
          </a:prstGeom>
          <a:noFill/>
        </p:spPr>
        <p:txBody>
          <a:bodyPr wrap="square" rtlCol="0">
            <a:spAutoFit/>
          </a:bodyPr>
          <a:lstStyle/>
          <a:p>
            <a:r>
              <a:rPr lang="en-US" sz="2000" dirty="0">
                <a:latin typeface="Avenir Book"/>
                <a:cs typeface="Avenir Book"/>
              </a:rPr>
              <a:t>70% depletion </a:t>
            </a:r>
          </a:p>
        </p:txBody>
      </p:sp>
      <p:cxnSp>
        <p:nvCxnSpPr>
          <p:cNvPr id="11" name="Straight Arrow Connector 10"/>
          <p:cNvCxnSpPr/>
          <p:nvPr/>
        </p:nvCxnSpPr>
        <p:spPr bwMode="auto">
          <a:xfrm flipH="1" flipV="1">
            <a:off x="5168900" y="736600"/>
            <a:ext cx="2057400" cy="838200"/>
          </a:xfrm>
          <a:prstGeom prst="straightConnector1">
            <a:avLst/>
          </a:prstGeom>
          <a:noFill/>
          <a:ln w="38100" cap="flat" cmpd="sng" algn="ctr">
            <a:solidFill>
              <a:srgbClr val="008000"/>
            </a:solidFill>
            <a:prstDash val="solid"/>
            <a:round/>
            <a:headEnd type="none" w="med" len="med"/>
            <a:tailEnd type="arrow"/>
          </a:ln>
          <a:effectLst/>
        </p:spPr>
      </p:cxnSp>
      <p:sp>
        <p:nvSpPr>
          <p:cNvPr id="12" name="TextBox 11"/>
          <p:cNvSpPr txBox="1"/>
          <p:nvPr/>
        </p:nvSpPr>
        <p:spPr>
          <a:xfrm>
            <a:off x="6324600" y="1575137"/>
            <a:ext cx="2362200" cy="1015663"/>
          </a:xfrm>
          <a:prstGeom prst="rect">
            <a:avLst/>
          </a:prstGeom>
          <a:noFill/>
        </p:spPr>
        <p:txBody>
          <a:bodyPr wrap="square" rtlCol="0">
            <a:spAutoFit/>
          </a:bodyPr>
          <a:lstStyle/>
          <a:p>
            <a:r>
              <a:rPr lang="en-US" sz="2000" dirty="0">
                <a:latin typeface="Avenir Book"/>
                <a:cs typeface="Avenir Book"/>
              </a:rPr>
              <a:t>8 </a:t>
            </a:r>
            <a:r>
              <a:rPr lang="en-US" sz="2000" dirty="0" err="1">
                <a:latin typeface="Avenir Book"/>
                <a:cs typeface="Avenir Book"/>
              </a:rPr>
              <a:t>preds</a:t>
            </a:r>
            <a:r>
              <a:rPr lang="en-US" sz="2000" dirty="0">
                <a:latin typeface="Avenir Book"/>
                <a:cs typeface="Avenir Book"/>
              </a:rPr>
              <a:t> x 4 prey/</a:t>
            </a:r>
            <a:r>
              <a:rPr lang="en-US" sz="2000" dirty="0" err="1">
                <a:latin typeface="Avenir Book"/>
                <a:cs typeface="Avenir Book"/>
              </a:rPr>
              <a:t>pred</a:t>
            </a:r>
            <a:r>
              <a:rPr lang="en-US" sz="2000" dirty="0">
                <a:latin typeface="Avenir Book"/>
                <a:cs typeface="Avenir Book"/>
              </a:rPr>
              <a:t> = 20% depletion </a:t>
            </a:r>
          </a:p>
        </p:txBody>
      </p:sp>
      <p:sp>
        <p:nvSpPr>
          <p:cNvPr id="13" name="TextBox 12"/>
          <p:cNvSpPr txBox="1"/>
          <p:nvPr/>
        </p:nvSpPr>
        <p:spPr>
          <a:xfrm>
            <a:off x="5867400" y="4267200"/>
            <a:ext cx="3124200" cy="2246769"/>
          </a:xfrm>
          <a:prstGeom prst="rect">
            <a:avLst/>
          </a:prstGeom>
          <a:noFill/>
        </p:spPr>
        <p:txBody>
          <a:bodyPr wrap="square" rtlCol="0">
            <a:spAutoFit/>
          </a:bodyPr>
          <a:lstStyle/>
          <a:p>
            <a:r>
              <a:rPr lang="en-US" sz="2000" dirty="0">
                <a:latin typeface="Avenir Book"/>
                <a:cs typeface="Avenir Book"/>
              </a:rPr>
              <a:t>Thus, these patterns may have been misinterpreted.  Feeding rate is intended to measure an "instantaneous" rate, not a long-term feeding rate.</a:t>
            </a:r>
          </a:p>
        </p:txBody>
      </p:sp>
      <p:cxnSp>
        <p:nvCxnSpPr>
          <p:cNvPr id="14" name="Straight Arrow Connector 13"/>
          <p:cNvCxnSpPr/>
          <p:nvPr/>
        </p:nvCxnSpPr>
        <p:spPr bwMode="auto">
          <a:xfrm flipH="1">
            <a:off x="3505200" y="3581400"/>
            <a:ext cx="2819400" cy="1981200"/>
          </a:xfrm>
          <a:prstGeom prst="straightConnector1">
            <a:avLst/>
          </a:prstGeom>
          <a:noFill/>
          <a:ln w="38100" cap="flat" cmpd="sng" algn="ctr">
            <a:solidFill>
              <a:srgbClr val="008000"/>
            </a:solidFill>
            <a:prstDash val="solid"/>
            <a:round/>
            <a:headEnd type="none" w="med" len="med"/>
            <a:tailEnd type="arrow"/>
          </a:ln>
          <a:effectLst/>
        </p:spPr>
      </p:cxnSp>
      <p:sp>
        <p:nvSpPr>
          <p:cNvPr id="19" name="TextBox 18"/>
          <p:cNvSpPr txBox="1"/>
          <p:nvPr/>
        </p:nvSpPr>
        <p:spPr>
          <a:xfrm>
            <a:off x="6019800" y="3409890"/>
            <a:ext cx="2362200" cy="400110"/>
          </a:xfrm>
          <a:prstGeom prst="rect">
            <a:avLst/>
          </a:prstGeom>
          <a:noFill/>
        </p:spPr>
        <p:txBody>
          <a:bodyPr wrap="square" rtlCol="0">
            <a:spAutoFit/>
          </a:bodyPr>
          <a:lstStyle/>
          <a:p>
            <a:r>
              <a:rPr lang="en-US" sz="2000" dirty="0">
                <a:latin typeface="Avenir Book"/>
                <a:cs typeface="Avenir Book"/>
              </a:rPr>
              <a:t>&gt;90% depletion </a:t>
            </a:r>
          </a:p>
        </p:txBody>
      </p:sp>
    </p:spTree>
    <p:extLst>
      <p:ext uri="{BB962C8B-B14F-4D97-AF65-F5344CB8AC3E}">
        <p14:creationId xmlns:p14="http://schemas.microsoft.com/office/powerpoint/2010/main" val="23086218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304800" y="1371600"/>
            <a:ext cx="8534400" cy="4154984"/>
          </a:xfrm>
          <a:prstGeom prst="rect">
            <a:avLst/>
          </a:prstGeom>
          <a:noFill/>
          <a:ln w="63500">
            <a:noFill/>
            <a:prstDash val="dash"/>
            <a:miter lim="800000"/>
            <a:headEnd/>
            <a:tailEnd/>
          </a:ln>
          <a:effectLst/>
        </p:spPr>
        <p:txBody>
          <a:bodyPr wrap="square">
            <a:spAutoFit/>
          </a:bodyPr>
          <a:lstStyle/>
          <a:p>
            <a:r>
              <a:rPr lang="en-US" sz="3600" dirty="0">
                <a:solidFill>
                  <a:srgbClr val="3964AA"/>
                </a:solidFill>
                <a:latin typeface="Avenir Book"/>
                <a:cs typeface="Avenir Book"/>
              </a:rPr>
              <a:t>If we accept ratio-dependence, what is its effect on isoclines?</a:t>
            </a:r>
          </a:p>
          <a:p>
            <a:endParaRPr lang="en-US" sz="3200" dirty="0">
              <a:solidFill>
                <a:srgbClr val="3964AA"/>
              </a:solidFill>
              <a:latin typeface="Avenir Book"/>
              <a:cs typeface="Avenir Book"/>
            </a:endParaRPr>
          </a:p>
          <a:p>
            <a:r>
              <a:rPr lang="en-US" sz="3200" dirty="0">
                <a:solidFill>
                  <a:srgbClr val="3964AA"/>
                </a:solidFill>
                <a:latin typeface="Avenir Book"/>
                <a:cs typeface="Avenir Book"/>
              </a:rPr>
              <a:t>--prey grow logistically without predator</a:t>
            </a:r>
          </a:p>
          <a:p>
            <a:r>
              <a:rPr lang="en-US" sz="3200" dirty="0">
                <a:solidFill>
                  <a:srgbClr val="3964AA"/>
                </a:solidFill>
                <a:latin typeface="Avenir Book"/>
                <a:cs typeface="Avenir Book"/>
              </a:rPr>
              <a:t>--predator has ratio-dependent </a:t>
            </a:r>
            <a:r>
              <a:rPr lang="en-US" sz="3200" dirty="0" err="1">
                <a:solidFill>
                  <a:srgbClr val="3964AA"/>
                </a:solidFill>
                <a:latin typeface="Avenir Book"/>
                <a:cs typeface="Avenir Book"/>
              </a:rPr>
              <a:t>func</a:t>
            </a:r>
            <a:r>
              <a:rPr lang="en-US" sz="3200" dirty="0">
                <a:solidFill>
                  <a:srgbClr val="3964AA"/>
                </a:solidFill>
                <a:latin typeface="Avenir Book"/>
                <a:cs typeface="Avenir Book"/>
              </a:rPr>
              <a:t>. resp.</a:t>
            </a:r>
          </a:p>
          <a:p>
            <a:r>
              <a:rPr lang="en-US" sz="3200" dirty="0">
                <a:solidFill>
                  <a:srgbClr val="3964AA"/>
                </a:solidFill>
                <a:latin typeface="Avenir Book"/>
                <a:cs typeface="Avenir Book"/>
              </a:rPr>
              <a:t>--predator incurs a constant mortality rate</a:t>
            </a:r>
          </a:p>
        </p:txBody>
      </p:sp>
    </p:spTree>
    <p:extLst>
      <p:ext uri="{BB962C8B-B14F-4D97-AF65-F5344CB8AC3E}">
        <p14:creationId xmlns:p14="http://schemas.microsoft.com/office/powerpoint/2010/main" val="105960075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1" name="Text Box 9"/>
          <p:cNvSpPr txBox="1">
            <a:spLocks noChangeArrowheads="1"/>
          </p:cNvSpPr>
          <p:nvPr/>
        </p:nvSpPr>
        <p:spPr bwMode="auto">
          <a:xfrm>
            <a:off x="0" y="0"/>
            <a:ext cx="2971800" cy="1077218"/>
          </a:xfrm>
          <a:prstGeom prst="rect">
            <a:avLst/>
          </a:prstGeom>
          <a:noFill/>
          <a:ln w="63500">
            <a:noFill/>
            <a:prstDash val="dash"/>
            <a:miter lim="800000"/>
            <a:headEnd/>
            <a:tailEnd/>
          </a:ln>
          <a:effectLst/>
        </p:spPr>
        <p:txBody>
          <a:bodyPr>
            <a:spAutoFit/>
          </a:bodyPr>
          <a:lstStyle/>
          <a:p>
            <a:pPr algn="l"/>
            <a:r>
              <a:rPr lang="en-US" sz="3200" dirty="0">
                <a:solidFill>
                  <a:srgbClr val="3964AA"/>
                </a:solidFill>
                <a:latin typeface="Avenir Book"/>
              </a:rPr>
              <a:t>Predator isocline:</a:t>
            </a:r>
          </a:p>
        </p:txBody>
      </p:sp>
      <p:sp>
        <p:nvSpPr>
          <p:cNvPr id="18" name="Line 2"/>
          <p:cNvSpPr>
            <a:spLocks noChangeShapeType="1"/>
          </p:cNvSpPr>
          <p:nvPr/>
        </p:nvSpPr>
        <p:spPr bwMode="auto">
          <a:xfrm flipH="1">
            <a:off x="2628900" y="2209800"/>
            <a:ext cx="3200400" cy="2895600"/>
          </a:xfrm>
          <a:prstGeom prst="line">
            <a:avLst/>
          </a:prstGeom>
          <a:noFill/>
          <a:ln w="38100">
            <a:solidFill>
              <a:srgbClr val="FF0000"/>
            </a:solidFill>
            <a:round/>
            <a:headEnd/>
            <a:tailEnd/>
          </a:ln>
          <a:effectLst/>
        </p:spPr>
        <p:txBody>
          <a:bodyPr wrap="square">
            <a:spAutoFit/>
          </a:bodyPr>
          <a:lstStyle/>
          <a:p>
            <a:endParaRPr lang="en-US" dirty="0">
              <a:latin typeface="Avenir Book"/>
            </a:endParaRPr>
          </a:p>
        </p:txBody>
      </p:sp>
      <p:grpSp>
        <p:nvGrpSpPr>
          <p:cNvPr id="19" name="Group 3"/>
          <p:cNvGrpSpPr>
            <a:grpSpLocks/>
          </p:cNvGrpSpPr>
          <p:nvPr/>
        </p:nvGrpSpPr>
        <p:grpSpPr bwMode="auto">
          <a:xfrm>
            <a:off x="1190539" y="1676400"/>
            <a:ext cx="5792874" cy="4800160"/>
            <a:chOff x="993" y="1488"/>
            <a:chExt cx="2559" cy="2493"/>
          </a:xfrm>
        </p:grpSpPr>
        <p:sp>
          <p:nvSpPr>
            <p:cNvPr id="20"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2"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 name="Text Box 6"/>
            <p:cNvSpPr txBox="1">
              <a:spLocks noChangeArrowheads="1"/>
            </p:cNvSpPr>
            <p:nvPr/>
          </p:nvSpPr>
          <p:spPr bwMode="auto">
            <a:xfrm>
              <a:off x="2465" y="3573"/>
              <a:ext cx="262" cy="408"/>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5" name="Text Box 7"/>
            <p:cNvSpPr txBox="1">
              <a:spLocks noChangeArrowheads="1"/>
            </p:cNvSpPr>
            <p:nvPr/>
          </p:nvSpPr>
          <p:spPr bwMode="auto">
            <a:xfrm rot="16200000">
              <a:off x="1042" y="2373"/>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6" name="Text Box 12"/>
          <p:cNvSpPr txBox="1">
            <a:spLocks noChangeArrowheads="1"/>
          </p:cNvSpPr>
          <p:nvPr/>
        </p:nvSpPr>
        <p:spPr bwMode="auto">
          <a:xfrm>
            <a:off x="52578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dt</a:t>
            </a:r>
            <a:r>
              <a:rPr lang="en-US" dirty="0">
                <a:solidFill>
                  <a:srgbClr val="FF0000"/>
                </a:solidFill>
                <a:latin typeface="Avenir Book"/>
              </a:rPr>
              <a:t>=0</a:t>
            </a:r>
          </a:p>
        </p:txBody>
      </p:sp>
    </p:spTree>
    <p:extLst>
      <p:ext uri="{BB962C8B-B14F-4D97-AF65-F5344CB8AC3E}">
        <p14:creationId xmlns:p14="http://schemas.microsoft.com/office/powerpoint/2010/main" val="367294619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304800" y="2590800"/>
            <a:ext cx="8534400" cy="584775"/>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What about the prey isocline?</a:t>
            </a:r>
          </a:p>
        </p:txBody>
      </p:sp>
    </p:spTree>
    <p:extLst>
      <p:ext uri="{BB962C8B-B14F-4D97-AF65-F5344CB8AC3E}">
        <p14:creationId xmlns:p14="http://schemas.microsoft.com/office/powerpoint/2010/main" val="9926115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1" name="Text Box 9"/>
          <p:cNvSpPr txBox="1">
            <a:spLocks noChangeArrowheads="1"/>
          </p:cNvSpPr>
          <p:nvPr/>
        </p:nvSpPr>
        <p:spPr bwMode="auto">
          <a:xfrm>
            <a:off x="0" y="0"/>
            <a:ext cx="2971800" cy="1077218"/>
          </a:xfrm>
          <a:prstGeom prst="rect">
            <a:avLst/>
          </a:prstGeom>
          <a:noFill/>
          <a:ln w="63500">
            <a:noFill/>
            <a:prstDash val="dash"/>
            <a:miter lim="800000"/>
            <a:headEnd/>
            <a:tailEnd/>
          </a:ln>
          <a:effectLst/>
        </p:spPr>
        <p:txBody>
          <a:bodyPr>
            <a:spAutoFit/>
          </a:bodyPr>
          <a:lstStyle/>
          <a:p>
            <a:pPr algn="l"/>
            <a:r>
              <a:rPr lang="en-US" sz="3200" dirty="0">
                <a:solidFill>
                  <a:srgbClr val="3964AA"/>
                </a:solidFill>
                <a:latin typeface="Avenir Book"/>
              </a:rPr>
              <a:t>Predator isocline:</a:t>
            </a:r>
          </a:p>
        </p:txBody>
      </p:sp>
      <p:sp>
        <p:nvSpPr>
          <p:cNvPr id="18" name="Line 2"/>
          <p:cNvSpPr>
            <a:spLocks noChangeShapeType="1"/>
          </p:cNvSpPr>
          <p:nvPr/>
        </p:nvSpPr>
        <p:spPr bwMode="auto">
          <a:xfrm flipH="1">
            <a:off x="2628900" y="2209800"/>
            <a:ext cx="3200400" cy="2895600"/>
          </a:xfrm>
          <a:prstGeom prst="line">
            <a:avLst/>
          </a:prstGeom>
          <a:noFill/>
          <a:ln w="38100">
            <a:solidFill>
              <a:srgbClr val="FF0000"/>
            </a:solidFill>
            <a:round/>
            <a:headEnd/>
            <a:tailEnd/>
          </a:ln>
          <a:effectLst/>
        </p:spPr>
        <p:txBody>
          <a:bodyPr wrap="square">
            <a:spAutoFit/>
          </a:bodyPr>
          <a:lstStyle/>
          <a:p>
            <a:endParaRPr lang="en-US" dirty="0">
              <a:latin typeface="Avenir Book"/>
            </a:endParaRPr>
          </a:p>
        </p:txBody>
      </p:sp>
      <p:grpSp>
        <p:nvGrpSpPr>
          <p:cNvPr id="19" name="Group 3"/>
          <p:cNvGrpSpPr>
            <a:grpSpLocks/>
          </p:cNvGrpSpPr>
          <p:nvPr/>
        </p:nvGrpSpPr>
        <p:grpSpPr bwMode="auto">
          <a:xfrm>
            <a:off x="1190539" y="1676400"/>
            <a:ext cx="5792874" cy="4800160"/>
            <a:chOff x="993" y="1488"/>
            <a:chExt cx="2559" cy="2493"/>
          </a:xfrm>
        </p:grpSpPr>
        <p:sp>
          <p:nvSpPr>
            <p:cNvPr id="20"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2"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 name="Text Box 6"/>
            <p:cNvSpPr txBox="1">
              <a:spLocks noChangeArrowheads="1"/>
            </p:cNvSpPr>
            <p:nvPr/>
          </p:nvSpPr>
          <p:spPr bwMode="auto">
            <a:xfrm>
              <a:off x="2465" y="3573"/>
              <a:ext cx="262" cy="408"/>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5" name="Text Box 7"/>
            <p:cNvSpPr txBox="1">
              <a:spLocks noChangeArrowheads="1"/>
            </p:cNvSpPr>
            <p:nvPr/>
          </p:nvSpPr>
          <p:spPr bwMode="auto">
            <a:xfrm rot="16200000">
              <a:off x="1042" y="2373"/>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6" name="Text Box 12"/>
          <p:cNvSpPr txBox="1">
            <a:spLocks noChangeArrowheads="1"/>
          </p:cNvSpPr>
          <p:nvPr/>
        </p:nvSpPr>
        <p:spPr bwMode="auto">
          <a:xfrm>
            <a:off x="5257800" y="1752600"/>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dt</a:t>
            </a:r>
            <a:r>
              <a:rPr lang="en-US" dirty="0">
                <a:solidFill>
                  <a:srgbClr val="FF0000"/>
                </a:solidFill>
                <a:latin typeface="Avenir Book"/>
              </a:rPr>
              <a:t>=0</a:t>
            </a:r>
          </a:p>
        </p:txBody>
      </p:sp>
      <p:sp>
        <p:nvSpPr>
          <p:cNvPr id="2" name="Freeform 1">
            <a:extLst>
              <a:ext uri="{FF2B5EF4-FFF2-40B4-BE49-F238E27FC236}">
                <a16:creationId xmlns:a16="http://schemas.microsoft.com/office/drawing/2014/main" id="{962ECB57-8D71-C449-AB5D-BAD101A810E1}"/>
              </a:ext>
            </a:extLst>
          </p:cNvPr>
          <p:cNvSpPr/>
          <p:nvPr/>
        </p:nvSpPr>
        <p:spPr>
          <a:xfrm>
            <a:off x="3526447" y="1533378"/>
            <a:ext cx="3268248" cy="3559127"/>
          </a:xfrm>
          <a:custGeom>
            <a:avLst/>
            <a:gdLst>
              <a:gd name="connsiteX0" fmla="*/ 9503 w 3245072"/>
              <a:gd name="connsiteY0" fmla="*/ 0 h 3460653"/>
              <a:gd name="connsiteX1" fmla="*/ 65774 w 3245072"/>
              <a:gd name="connsiteY1" fmla="*/ 1350499 h 3460653"/>
              <a:gd name="connsiteX2" fmla="*/ 501872 w 3245072"/>
              <a:gd name="connsiteY2" fmla="*/ 2307102 h 3460653"/>
              <a:gd name="connsiteX3" fmla="*/ 1289663 w 3245072"/>
              <a:gd name="connsiteY3" fmla="*/ 2926080 h 3460653"/>
              <a:gd name="connsiteX4" fmla="*/ 2555755 w 3245072"/>
              <a:gd name="connsiteY4" fmla="*/ 3235570 h 3460653"/>
              <a:gd name="connsiteX5" fmla="*/ 3245072 w 3245072"/>
              <a:gd name="connsiteY5" fmla="*/ 3460653 h 3460653"/>
              <a:gd name="connsiteX6" fmla="*/ 3245072 w 3245072"/>
              <a:gd name="connsiteY6" fmla="*/ 3460653 h 3460653"/>
              <a:gd name="connsiteX0" fmla="*/ 9503 w 3245072"/>
              <a:gd name="connsiteY0" fmla="*/ 0 h 3460653"/>
              <a:gd name="connsiteX1" fmla="*/ 65774 w 3245072"/>
              <a:gd name="connsiteY1" fmla="*/ 1350499 h 3460653"/>
              <a:gd name="connsiteX2" fmla="*/ 501872 w 3245072"/>
              <a:gd name="connsiteY2" fmla="*/ 2307102 h 3460653"/>
              <a:gd name="connsiteX3" fmla="*/ 1289663 w 3245072"/>
              <a:gd name="connsiteY3" fmla="*/ 2926080 h 3460653"/>
              <a:gd name="connsiteX4" fmla="*/ 2555755 w 3245072"/>
              <a:gd name="connsiteY4" fmla="*/ 3291841 h 3460653"/>
              <a:gd name="connsiteX5" fmla="*/ 3245072 w 3245072"/>
              <a:gd name="connsiteY5" fmla="*/ 3460653 h 3460653"/>
              <a:gd name="connsiteX6" fmla="*/ 3245072 w 3245072"/>
              <a:gd name="connsiteY6" fmla="*/ 3460653 h 3460653"/>
              <a:gd name="connsiteX0" fmla="*/ 4544 w 3268248"/>
              <a:gd name="connsiteY0" fmla="*/ 0 h 3559127"/>
              <a:gd name="connsiteX1" fmla="*/ 88950 w 3268248"/>
              <a:gd name="connsiteY1" fmla="*/ 1448973 h 3559127"/>
              <a:gd name="connsiteX2" fmla="*/ 525048 w 3268248"/>
              <a:gd name="connsiteY2" fmla="*/ 2405576 h 3559127"/>
              <a:gd name="connsiteX3" fmla="*/ 1312839 w 3268248"/>
              <a:gd name="connsiteY3" fmla="*/ 3024554 h 3559127"/>
              <a:gd name="connsiteX4" fmla="*/ 2578931 w 3268248"/>
              <a:gd name="connsiteY4" fmla="*/ 3390315 h 3559127"/>
              <a:gd name="connsiteX5" fmla="*/ 3268248 w 3268248"/>
              <a:gd name="connsiteY5" fmla="*/ 3559127 h 3559127"/>
              <a:gd name="connsiteX6" fmla="*/ 3268248 w 3268248"/>
              <a:gd name="connsiteY6" fmla="*/ 3559127 h 355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68248" h="3559127">
                <a:moveTo>
                  <a:pt x="4544" y="0"/>
                </a:moveTo>
                <a:cubicBezTo>
                  <a:pt x="-8351" y="482991"/>
                  <a:pt x="2199" y="1048044"/>
                  <a:pt x="88950" y="1448973"/>
                </a:cubicBezTo>
                <a:cubicBezTo>
                  <a:pt x="175701" y="1849902"/>
                  <a:pt x="321066" y="2142979"/>
                  <a:pt x="525048" y="2405576"/>
                </a:cubicBezTo>
                <a:cubicBezTo>
                  <a:pt x="729030" y="2668173"/>
                  <a:pt x="970525" y="2860431"/>
                  <a:pt x="1312839" y="3024554"/>
                </a:cubicBezTo>
                <a:cubicBezTo>
                  <a:pt x="1655153" y="3188677"/>
                  <a:pt x="2253030" y="3301220"/>
                  <a:pt x="2578931" y="3390315"/>
                </a:cubicBezTo>
                <a:cubicBezTo>
                  <a:pt x="2904832" y="3479410"/>
                  <a:pt x="3153362" y="3530992"/>
                  <a:pt x="3268248" y="3559127"/>
                </a:cubicBezTo>
                <a:lnTo>
                  <a:pt x="3268248" y="3559127"/>
                </a:lnTo>
              </a:path>
            </a:pathLst>
          </a:custGeom>
          <a:noFill/>
          <a:ln w="38100">
            <a:solidFill>
              <a:srgbClr val="0000F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11" name="Text Box 12">
            <a:extLst>
              <a:ext uri="{FF2B5EF4-FFF2-40B4-BE49-F238E27FC236}">
                <a16:creationId xmlns:a16="http://schemas.microsoft.com/office/drawing/2014/main" id="{8F1D3095-B0E1-2541-8948-6DBC710BFFB2}"/>
              </a:ext>
            </a:extLst>
          </p:cNvPr>
          <p:cNvSpPr txBox="1">
            <a:spLocks noChangeArrowheads="1"/>
          </p:cNvSpPr>
          <p:nvPr/>
        </p:nvSpPr>
        <p:spPr bwMode="auto">
          <a:xfrm>
            <a:off x="3009314" y="986950"/>
            <a:ext cx="2514600" cy="519113"/>
          </a:xfrm>
          <a:prstGeom prst="rect">
            <a:avLst/>
          </a:prstGeom>
          <a:noFill/>
          <a:ln w="38100" algn="ctr">
            <a:noFill/>
            <a:miter lim="800000"/>
            <a:headEnd/>
            <a:tailEnd/>
          </a:ln>
          <a:effectLst/>
        </p:spPr>
        <p:txBody>
          <a:bodyPr>
            <a:spAutoFit/>
          </a:bodyPr>
          <a:lstStyle/>
          <a:p>
            <a:r>
              <a:rPr lang="en-US" dirty="0" err="1">
                <a:solidFill>
                  <a:srgbClr val="0B24FB"/>
                </a:solidFill>
                <a:latin typeface="Avenir Book"/>
              </a:rPr>
              <a:t>dN</a:t>
            </a:r>
            <a:r>
              <a:rPr lang="en-US" dirty="0">
                <a:solidFill>
                  <a:srgbClr val="0B24FB"/>
                </a:solidFill>
                <a:latin typeface="Avenir Book"/>
              </a:rPr>
              <a:t>/</a:t>
            </a:r>
            <a:r>
              <a:rPr lang="en-US" dirty="0" err="1">
                <a:solidFill>
                  <a:srgbClr val="0B24FB"/>
                </a:solidFill>
                <a:latin typeface="Avenir Book"/>
              </a:rPr>
              <a:t>dt</a:t>
            </a:r>
            <a:r>
              <a:rPr lang="en-US" dirty="0">
                <a:solidFill>
                  <a:srgbClr val="0B24FB"/>
                </a:solidFill>
                <a:latin typeface="Avenir Book"/>
              </a:rPr>
              <a:t>=0</a:t>
            </a:r>
          </a:p>
        </p:txBody>
      </p:sp>
      <p:cxnSp>
        <p:nvCxnSpPr>
          <p:cNvPr id="4" name="Straight Connector 3">
            <a:extLst>
              <a:ext uri="{FF2B5EF4-FFF2-40B4-BE49-F238E27FC236}">
                <a16:creationId xmlns:a16="http://schemas.microsoft.com/office/drawing/2014/main" id="{9F711D5E-747F-144B-ACDA-A51F7708F616}"/>
              </a:ext>
            </a:extLst>
          </p:cNvPr>
          <p:cNvCxnSpPr>
            <a:cxnSpLocks/>
          </p:cNvCxnSpPr>
          <p:nvPr/>
        </p:nvCxnSpPr>
        <p:spPr bwMode="auto">
          <a:xfrm>
            <a:off x="3505200" y="1533378"/>
            <a:ext cx="0" cy="3553241"/>
          </a:xfrm>
          <a:prstGeom prst="line">
            <a:avLst/>
          </a:prstGeom>
          <a:noFill/>
          <a:ln w="6350" cap="flat" cmpd="sng" algn="ctr">
            <a:solidFill>
              <a:schemeClr val="tx1"/>
            </a:solidFill>
            <a:prstDash val="sysDot"/>
            <a:round/>
            <a:headEnd type="none" w="med" len="med"/>
            <a:tailEnd type="none" w="med" len="med"/>
          </a:ln>
          <a:effectLst/>
        </p:spPr>
      </p:cxnSp>
      <p:sp>
        <p:nvSpPr>
          <p:cNvPr id="7" name="TextBox 6">
            <a:extLst>
              <a:ext uri="{FF2B5EF4-FFF2-40B4-BE49-F238E27FC236}">
                <a16:creationId xmlns:a16="http://schemas.microsoft.com/office/drawing/2014/main" id="{A058822E-EF66-C241-9A5E-651F6C8A6CA5}"/>
              </a:ext>
            </a:extLst>
          </p:cNvPr>
          <p:cNvSpPr txBox="1"/>
          <p:nvPr/>
        </p:nvSpPr>
        <p:spPr>
          <a:xfrm>
            <a:off x="6643279" y="5123925"/>
            <a:ext cx="370614"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K</a:t>
            </a:r>
          </a:p>
        </p:txBody>
      </p:sp>
      <p:sp>
        <p:nvSpPr>
          <p:cNvPr id="8" name="TextBox 7">
            <a:extLst>
              <a:ext uri="{FF2B5EF4-FFF2-40B4-BE49-F238E27FC236}">
                <a16:creationId xmlns:a16="http://schemas.microsoft.com/office/drawing/2014/main" id="{1BACFC77-61EE-FF4A-AA16-BA065CD315BD}"/>
              </a:ext>
            </a:extLst>
          </p:cNvPr>
          <p:cNvSpPr txBox="1"/>
          <p:nvPr/>
        </p:nvSpPr>
        <p:spPr>
          <a:xfrm>
            <a:off x="6400800" y="76200"/>
            <a:ext cx="2667000" cy="523220"/>
          </a:xfrm>
          <a:prstGeom prst="rect">
            <a:avLst/>
          </a:prstGeom>
          <a:noFill/>
        </p:spPr>
        <p:txBody>
          <a:bodyPr wrap="square" rtlCol="0">
            <a:spAutoFit/>
          </a:bodyPr>
          <a:lstStyle/>
          <a:p>
            <a:pPr algn="r"/>
            <a:r>
              <a:rPr lang="en-US" dirty="0">
                <a:latin typeface="Calibri" panose="020F0502020204030204" pitchFamily="34" charset="0"/>
                <a:cs typeface="Calibri" panose="020F0502020204030204" pitchFamily="34" charset="0"/>
              </a:rPr>
              <a:t>Assumes a&lt;r</a:t>
            </a:r>
          </a:p>
        </p:txBody>
      </p:sp>
      <p:sp>
        <p:nvSpPr>
          <p:cNvPr id="21" name="TextBox 20">
            <a:extLst>
              <a:ext uri="{FF2B5EF4-FFF2-40B4-BE49-F238E27FC236}">
                <a16:creationId xmlns:a16="http://schemas.microsoft.com/office/drawing/2014/main" id="{C4CF9FD1-F960-2244-A381-2F2D99BDC0BE}"/>
              </a:ext>
            </a:extLst>
          </p:cNvPr>
          <p:cNvSpPr txBox="1"/>
          <p:nvPr/>
        </p:nvSpPr>
        <p:spPr>
          <a:xfrm>
            <a:off x="3886200" y="6477000"/>
            <a:ext cx="5410200" cy="338554"/>
          </a:xfrm>
          <a:prstGeom prst="rect">
            <a:avLst/>
          </a:prstGeom>
          <a:noFill/>
        </p:spPr>
        <p:txBody>
          <a:bodyPr wrap="square" rtlCol="0">
            <a:spAutoFit/>
          </a:bodyPr>
          <a:lstStyle/>
          <a:p>
            <a:r>
              <a:rPr lang="en-US" sz="1600" dirty="0">
                <a:latin typeface="Avenir Book"/>
                <a:cs typeface="Avenir Book"/>
              </a:rPr>
              <a:t>see </a:t>
            </a:r>
            <a:r>
              <a:rPr lang="en-US" sz="1600" dirty="0" err="1">
                <a:latin typeface="Avenir Book"/>
                <a:cs typeface="Avenir Book"/>
              </a:rPr>
              <a:t>Arditi</a:t>
            </a:r>
            <a:r>
              <a:rPr lang="en-US" sz="1600" dirty="0">
                <a:latin typeface="Avenir Book"/>
                <a:cs typeface="Avenir Book"/>
              </a:rPr>
              <a:t> and Ginzburg 2012. </a:t>
            </a:r>
            <a:r>
              <a:rPr lang="en-US" sz="1600" i="1" dirty="0">
                <a:latin typeface="Avenir Book"/>
                <a:cs typeface="Avenir Book"/>
              </a:rPr>
              <a:t> How Species Interact</a:t>
            </a:r>
          </a:p>
        </p:txBody>
      </p:sp>
    </p:spTree>
    <p:extLst>
      <p:ext uri="{BB962C8B-B14F-4D97-AF65-F5344CB8AC3E}">
        <p14:creationId xmlns:p14="http://schemas.microsoft.com/office/powerpoint/2010/main" val="126325046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Screen Shot 2015-10-22 at 9.02.08 A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393" y="1524000"/>
            <a:ext cx="8331807" cy="4495800"/>
          </a:xfrm>
          <a:prstGeom prst="rect">
            <a:avLst/>
          </a:prstGeom>
        </p:spPr>
      </p:pic>
      <p:sp>
        <p:nvSpPr>
          <p:cNvPr id="3" name="TextBox 2"/>
          <p:cNvSpPr txBox="1"/>
          <p:nvPr/>
        </p:nvSpPr>
        <p:spPr>
          <a:xfrm>
            <a:off x="1371600" y="1066800"/>
            <a:ext cx="2667000" cy="533400"/>
          </a:xfrm>
          <a:prstGeom prst="rect">
            <a:avLst/>
          </a:prstGeom>
          <a:noFill/>
        </p:spPr>
        <p:txBody>
          <a:bodyPr wrap="square" rtlCol="0">
            <a:spAutoFit/>
          </a:bodyPr>
          <a:lstStyle/>
          <a:p>
            <a:r>
              <a:rPr lang="en-US" dirty="0">
                <a:latin typeface="Avenir Book"/>
              </a:rPr>
              <a:t>For r&gt;a</a:t>
            </a:r>
          </a:p>
        </p:txBody>
      </p:sp>
      <p:sp>
        <p:nvSpPr>
          <p:cNvPr id="4" name="TextBox 3"/>
          <p:cNvSpPr txBox="1"/>
          <p:nvPr/>
        </p:nvSpPr>
        <p:spPr>
          <a:xfrm>
            <a:off x="5410200" y="1066800"/>
            <a:ext cx="2667000" cy="533400"/>
          </a:xfrm>
          <a:prstGeom prst="rect">
            <a:avLst/>
          </a:prstGeom>
          <a:noFill/>
        </p:spPr>
        <p:txBody>
          <a:bodyPr wrap="square" rtlCol="0">
            <a:spAutoFit/>
          </a:bodyPr>
          <a:lstStyle/>
          <a:p>
            <a:r>
              <a:rPr lang="en-US" dirty="0">
                <a:latin typeface="Avenir Book"/>
              </a:rPr>
              <a:t>For r&lt;a</a:t>
            </a:r>
          </a:p>
        </p:txBody>
      </p:sp>
      <p:sp>
        <p:nvSpPr>
          <p:cNvPr id="5" name="TextBox 4"/>
          <p:cNvSpPr txBox="1"/>
          <p:nvPr/>
        </p:nvSpPr>
        <p:spPr>
          <a:xfrm>
            <a:off x="3886200" y="6477000"/>
            <a:ext cx="5410200" cy="338554"/>
          </a:xfrm>
          <a:prstGeom prst="rect">
            <a:avLst/>
          </a:prstGeom>
          <a:noFill/>
        </p:spPr>
        <p:txBody>
          <a:bodyPr wrap="square" rtlCol="0">
            <a:spAutoFit/>
          </a:bodyPr>
          <a:lstStyle/>
          <a:p>
            <a:r>
              <a:rPr lang="en-US" sz="1600" dirty="0">
                <a:latin typeface="Avenir Book"/>
                <a:cs typeface="Avenir Book"/>
              </a:rPr>
              <a:t>From </a:t>
            </a:r>
            <a:r>
              <a:rPr lang="en-US" sz="1600" dirty="0" err="1">
                <a:latin typeface="Avenir Book"/>
                <a:cs typeface="Avenir Book"/>
              </a:rPr>
              <a:t>Arditi</a:t>
            </a:r>
            <a:r>
              <a:rPr lang="en-US" sz="1600" dirty="0">
                <a:latin typeface="Avenir Book"/>
                <a:cs typeface="Avenir Book"/>
              </a:rPr>
              <a:t> and </a:t>
            </a:r>
            <a:r>
              <a:rPr lang="en-US" sz="1600" dirty="0" err="1">
                <a:latin typeface="Avenir Book"/>
                <a:cs typeface="Avenir Book"/>
              </a:rPr>
              <a:t>Ginzburg</a:t>
            </a:r>
            <a:r>
              <a:rPr lang="en-US" sz="1600" dirty="0">
                <a:latin typeface="Avenir Book"/>
                <a:cs typeface="Avenir Book"/>
              </a:rPr>
              <a:t> 2012. </a:t>
            </a:r>
            <a:r>
              <a:rPr lang="en-US" sz="1600" i="1" dirty="0">
                <a:latin typeface="Avenir Book"/>
                <a:cs typeface="Avenir Book"/>
              </a:rPr>
              <a:t> How Species Interact</a:t>
            </a:r>
          </a:p>
        </p:txBody>
      </p:sp>
    </p:spTree>
    <p:extLst>
      <p:ext uri="{BB962C8B-B14F-4D97-AF65-F5344CB8AC3E}">
        <p14:creationId xmlns:p14="http://schemas.microsoft.com/office/powerpoint/2010/main" val="30773105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304800" y="2590800"/>
            <a:ext cx="8534400" cy="584776"/>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Effect of prey productivity?</a:t>
            </a:r>
          </a:p>
        </p:txBody>
      </p:sp>
    </p:spTree>
    <p:extLst>
      <p:ext uri="{BB962C8B-B14F-4D97-AF65-F5344CB8AC3E}">
        <p14:creationId xmlns:p14="http://schemas.microsoft.com/office/powerpoint/2010/main" val="28634827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001" name="Text Box 9"/>
          <p:cNvSpPr txBox="1">
            <a:spLocks noChangeArrowheads="1"/>
          </p:cNvSpPr>
          <p:nvPr/>
        </p:nvSpPr>
        <p:spPr bwMode="auto">
          <a:xfrm>
            <a:off x="0" y="0"/>
            <a:ext cx="2971800" cy="1077218"/>
          </a:xfrm>
          <a:prstGeom prst="rect">
            <a:avLst/>
          </a:prstGeom>
          <a:noFill/>
          <a:ln w="63500">
            <a:noFill/>
            <a:prstDash val="dash"/>
            <a:miter lim="800000"/>
            <a:headEnd/>
            <a:tailEnd/>
          </a:ln>
          <a:effectLst/>
        </p:spPr>
        <p:txBody>
          <a:bodyPr>
            <a:spAutoFit/>
          </a:bodyPr>
          <a:lstStyle/>
          <a:p>
            <a:pPr algn="l"/>
            <a:r>
              <a:rPr lang="en-US" sz="3200" dirty="0">
                <a:solidFill>
                  <a:srgbClr val="3964AA"/>
                </a:solidFill>
                <a:latin typeface="Avenir Book"/>
              </a:rPr>
              <a:t>Change prey productivity:</a:t>
            </a:r>
          </a:p>
        </p:txBody>
      </p:sp>
      <p:sp>
        <p:nvSpPr>
          <p:cNvPr id="18" name="Line 2"/>
          <p:cNvSpPr>
            <a:spLocks noChangeShapeType="1"/>
          </p:cNvSpPr>
          <p:nvPr/>
        </p:nvSpPr>
        <p:spPr bwMode="auto">
          <a:xfrm flipH="1">
            <a:off x="2628900" y="2948267"/>
            <a:ext cx="3200400" cy="2895600"/>
          </a:xfrm>
          <a:prstGeom prst="line">
            <a:avLst/>
          </a:prstGeom>
          <a:noFill/>
          <a:ln w="38100">
            <a:solidFill>
              <a:srgbClr val="FF0000"/>
            </a:solidFill>
            <a:round/>
            <a:headEnd/>
            <a:tailEnd/>
          </a:ln>
          <a:effectLst/>
        </p:spPr>
        <p:txBody>
          <a:bodyPr wrap="square">
            <a:spAutoFit/>
          </a:bodyPr>
          <a:lstStyle/>
          <a:p>
            <a:endParaRPr lang="en-US" dirty="0">
              <a:latin typeface="Avenir Book"/>
            </a:endParaRPr>
          </a:p>
        </p:txBody>
      </p:sp>
      <p:grpSp>
        <p:nvGrpSpPr>
          <p:cNvPr id="19" name="Group 3"/>
          <p:cNvGrpSpPr>
            <a:grpSpLocks/>
          </p:cNvGrpSpPr>
          <p:nvPr/>
        </p:nvGrpSpPr>
        <p:grpSpPr bwMode="auto">
          <a:xfrm>
            <a:off x="1190539" y="2414867"/>
            <a:ext cx="5792874" cy="4366933"/>
            <a:chOff x="993" y="1488"/>
            <a:chExt cx="2559" cy="2268"/>
          </a:xfrm>
        </p:grpSpPr>
        <p:sp>
          <p:nvSpPr>
            <p:cNvPr id="20" name="Line 4"/>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2" name="Line 5"/>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23" name="Text Box 6"/>
            <p:cNvSpPr txBox="1">
              <a:spLocks noChangeArrowheads="1"/>
            </p:cNvSpPr>
            <p:nvPr/>
          </p:nvSpPr>
          <p:spPr bwMode="auto">
            <a:xfrm>
              <a:off x="2465" y="3348"/>
              <a:ext cx="262" cy="408"/>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N</a:t>
              </a:r>
              <a:endParaRPr lang="en-US" sz="4000" baseline="-16000" dirty="0">
                <a:latin typeface="Avenir Book"/>
                <a:cs typeface="Avenir Book"/>
              </a:endParaRPr>
            </a:p>
          </p:txBody>
        </p:sp>
        <p:sp>
          <p:nvSpPr>
            <p:cNvPr id="25" name="Text Box 7"/>
            <p:cNvSpPr txBox="1">
              <a:spLocks noChangeArrowheads="1"/>
            </p:cNvSpPr>
            <p:nvPr/>
          </p:nvSpPr>
          <p:spPr bwMode="auto">
            <a:xfrm rot="16200000">
              <a:off x="1042" y="2373"/>
              <a:ext cx="249" cy="347"/>
            </a:xfrm>
            <a:prstGeom prst="rect">
              <a:avLst/>
            </a:prstGeom>
            <a:noFill/>
            <a:ln w="9525">
              <a:noFill/>
              <a:miter lim="800000"/>
              <a:headEnd/>
              <a:tailEnd/>
            </a:ln>
            <a:effectLst/>
          </p:spPr>
          <p:txBody>
            <a:bodyPr wrap="none">
              <a:spAutoFit/>
            </a:bodyPr>
            <a:lstStyle/>
            <a:p>
              <a:pPr algn="l">
                <a:lnSpc>
                  <a:spcPct val="115000"/>
                </a:lnSpc>
                <a:spcBef>
                  <a:spcPct val="0"/>
                </a:spcBef>
              </a:pPr>
              <a:r>
                <a:rPr lang="en-US" sz="4000" dirty="0">
                  <a:latin typeface="Avenir Book"/>
                  <a:cs typeface="Avenir Book"/>
                </a:rPr>
                <a:t>P</a:t>
              </a:r>
              <a:endParaRPr lang="en-US" sz="4000" baseline="-16000" dirty="0">
                <a:latin typeface="Avenir Book"/>
                <a:cs typeface="Avenir Book"/>
              </a:endParaRPr>
            </a:p>
          </p:txBody>
        </p:sp>
      </p:grpSp>
      <p:sp>
        <p:nvSpPr>
          <p:cNvPr id="26" name="Text Box 12"/>
          <p:cNvSpPr txBox="1">
            <a:spLocks noChangeArrowheads="1"/>
          </p:cNvSpPr>
          <p:nvPr/>
        </p:nvSpPr>
        <p:spPr bwMode="auto">
          <a:xfrm>
            <a:off x="5257800" y="2491067"/>
            <a:ext cx="2514600" cy="519113"/>
          </a:xfrm>
          <a:prstGeom prst="rect">
            <a:avLst/>
          </a:prstGeom>
          <a:noFill/>
          <a:ln w="38100" algn="ctr">
            <a:noFill/>
            <a:miter lim="800000"/>
            <a:headEnd/>
            <a:tailEnd/>
          </a:ln>
          <a:effectLst/>
        </p:spPr>
        <p:txBody>
          <a:bodyPr>
            <a:spAutoFit/>
          </a:bodyPr>
          <a:lstStyle/>
          <a:p>
            <a:r>
              <a:rPr lang="en-US" dirty="0" err="1">
                <a:solidFill>
                  <a:srgbClr val="FF0000"/>
                </a:solidFill>
                <a:latin typeface="Avenir Book"/>
              </a:rPr>
              <a:t>dP</a:t>
            </a:r>
            <a:r>
              <a:rPr lang="en-US" dirty="0">
                <a:solidFill>
                  <a:srgbClr val="FF0000"/>
                </a:solidFill>
                <a:latin typeface="Avenir Book"/>
              </a:rPr>
              <a:t>/</a:t>
            </a:r>
            <a:r>
              <a:rPr lang="en-US" dirty="0" err="1">
                <a:solidFill>
                  <a:srgbClr val="FF0000"/>
                </a:solidFill>
                <a:latin typeface="Avenir Book"/>
              </a:rPr>
              <a:t>dt</a:t>
            </a:r>
            <a:r>
              <a:rPr lang="en-US" dirty="0">
                <a:solidFill>
                  <a:srgbClr val="FF0000"/>
                </a:solidFill>
                <a:latin typeface="Avenir Book"/>
              </a:rPr>
              <a:t>=0</a:t>
            </a:r>
          </a:p>
        </p:txBody>
      </p:sp>
      <p:sp>
        <p:nvSpPr>
          <p:cNvPr id="28" name="Text Box 12"/>
          <p:cNvSpPr txBox="1">
            <a:spLocks noChangeArrowheads="1"/>
          </p:cNvSpPr>
          <p:nvPr/>
        </p:nvSpPr>
        <p:spPr bwMode="auto">
          <a:xfrm>
            <a:off x="5943600" y="4943754"/>
            <a:ext cx="2514600" cy="519113"/>
          </a:xfrm>
          <a:prstGeom prst="rect">
            <a:avLst/>
          </a:prstGeom>
          <a:noFill/>
          <a:ln w="38100" algn="ctr">
            <a:noFill/>
            <a:miter lim="800000"/>
            <a:headEnd/>
            <a:tailEnd/>
          </a:ln>
          <a:effectLst/>
        </p:spPr>
        <p:txBody>
          <a:bodyPr>
            <a:spAutoFit/>
          </a:bodyPr>
          <a:lstStyle/>
          <a:p>
            <a:r>
              <a:rPr lang="en-US" dirty="0" err="1">
                <a:solidFill>
                  <a:srgbClr val="0000FF"/>
                </a:solidFill>
                <a:latin typeface="Avenir Book"/>
              </a:rPr>
              <a:t>dN</a:t>
            </a:r>
            <a:r>
              <a:rPr lang="en-US" dirty="0">
                <a:solidFill>
                  <a:srgbClr val="0000FF"/>
                </a:solidFill>
                <a:latin typeface="Avenir Book"/>
              </a:rPr>
              <a:t>/</a:t>
            </a:r>
            <a:r>
              <a:rPr lang="en-US" dirty="0" err="1">
                <a:solidFill>
                  <a:srgbClr val="0000FF"/>
                </a:solidFill>
                <a:latin typeface="Avenir Book"/>
              </a:rPr>
              <a:t>dt</a:t>
            </a:r>
            <a:r>
              <a:rPr lang="en-US" dirty="0">
                <a:solidFill>
                  <a:srgbClr val="0000FF"/>
                </a:solidFill>
                <a:latin typeface="Avenir Book"/>
              </a:rPr>
              <a:t>=0</a:t>
            </a:r>
          </a:p>
        </p:txBody>
      </p:sp>
      <p:sp>
        <p:nvSpPr>
          <p:cNvPr id="4" name="Freeform 3"/>
          <p:cNvSpPr/>
          <p:nvPr/>
        </p:nvSpPr>
        <p:spPr>
          <a:xfrm>
            <a:off x="4775200" y="1627467"/>
            <a:ext cx="29972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21" name="Freeform 20"/>
          <p:cNvSpPr/>
          <p:nvPr/>
        </p:nvSpPr>
        <p:spPr>
          <a:xfrm>
            <a:off x="4038600" y="1640167"/>
            <a:ext cx="27686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31" name="Freeform 30"/>
          <p:cNvSpPr/>
          <p:nvPr/>
        </p:nvSpPr>
        <p:spPr>
          <a:xfrm>
            <a:off x="3276600" y="1640167"/>
            <a:ext cx="23876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32" name="Freeform 31"/>
          <p:cNvSpPr/>
          <p:nvPr/>
        </p:nvSpPr>
        <p:spPr>
          <a:xfrm>
            <a:off x="2971800" y="1614767"/>
            <a:ext cx="17018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33" name="Freeform 32"/>
          <p:cNvSpPr/>
          <p:nvPr/>
        </p:nvSpPr>
        <p:spPr>
          <a:xfrm>
            <a:off x="2819400" y="1627467"/>
            <a:ext cx="10160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34" name="Freeform 33"/>
          <p:cNvSpPr/>
          <p:nvPr/>
        </p:nvSpPr>
        <p:spPr>
          <a:xfrm>
            <a:off x="2743200" y="1627467"/>
            <a:ext cx="5588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35" name="Freeform 34"/>
          <p:cNvSpPr/>
          <p:nvPr/>
        </p:nvSpPr>
        <p:spPr>
          <a:xfrm>
            <a:off x="2667000" y="1614767"/>
            <a:ext cx="304800" cy="4178808"/>
          </a:xfrm>
          <a:custGeom>
            <a:avLst/>
            <a:gdLst>
              <a:gd name="connsiteX0" fmla="*/ 0 w 2997200"/>
              <a:gd name="connsiteY0" fmla="*/ 0 h 4203700"/>
              <a:gd name="connsiteX1" fmla="*/ 114300 w 2997200"/>
              <a:gd name="connsiteY1" fmla="*/ 2159000 h 4203700"/>
              <a:gd name="connsiteX2" fmla="*/ 609600 w 2997200"/>
              <a:gd name="connsiteY2" fmla="*/ 3263900 h 4203700"/>
              <a:gd name="connsiteX3" fmla="*/ 1676400 w 2997200"/>
              <a:gd name="connsiteY3" fmla="*/ 3797300 h 4203700"/>
              <a:gd name="connsiteX4" fmla="*/ 2997200 w 2997200"/>
              <a:gd name="connsiteY4" fmla="*/ 4203700 h 4203700"/>
              <a:gd name="connsiteX5" fmla="*/ 2997200 w 2997200"/>
              <a:gd name="connsiteY5" fmla="*/ 4203700 h 4203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997200" h="4203700">
                <a:moveTo>
                  <a:pt x="0" y="0"/>
                </a:moveTo>
                <a:cubicBezTo>
                  <a:pt x="6350" y="807508"/>
                  <a:pt x="12700" y="1615017"/>
                  <a:pt x="114300" y="2159000"/>
                </a:cubicBezTo>
                <a:cubicBezTo>
                  <a:pt x="215900" y="2702983"/>
                  <a:pt x="349250" y="2990850"/>
                  <a:pt x="609600" y="3263900"/>
                </a:cubicBezTo>
                <a:cubicBezTo>
                  <a:pt x="869950" y="3536950"/>
                  <a:pt x="1278467" y="3640667"/>
                  <a:pt x="1676400" y="3797300"/>
                </a:cubicBezTo>
                <a:cubicBezTo>
                  <a:pt x="2074333" y="3953933"/>
                  <a:pt x="2777067" y="4135967"/>
                  <a:pt x="2997200" y="4203700"/>
                </a:cubicBezTo>
                <a:lnTo>
                  <a:pt x="2997200" y="4203700"/>
                </a:lnTo>
              </a:path>
            </a:pathLst>
          </a:custGeom>
          <a:ln w="38100" cmpd="sng">
            <a:solidFill>
              <a:schemeClr val="accent6"/>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dirty="0">
              <a:ln>
                <a:noFill/>
              </a:ln>
              <a:solidFill>
                <a:schemeClr val="tx1"/>
              </a:solidFill>
              <a:effectLst/>
              <a:latin typeface="Avenir Book"/>
            </a:endParaRPr>
          </a:p>
        </p:txBody>
      </p:sp>
      <p:sp>
        <p:nvSpPr>
          <p:cNvPr id="2" name="TextBox 1"/>
          <p:cNvSpPr txBox="1"/>
          <p:nvPr/>
        </p:nvSpPr>
        <p:spPr>
          <a:xfrm>
            <a:off x="4724400" y="12918"/>
            <a:ext cx="4419600" cy="1815882"/>
          </a:xfrm>
          <a:prstGeom prst="rect">
            <a:avLst/>
          </a:prstGeom>
          <a:noFill/>
        </p:spPr>
        <p:txBody>
          <a:bodyPr wrap="square" rtlCol="0">
            <a:spAutoFit/>
          </a:bodyPr>
          <a:lstStyle/>
          <a:p>
            <a:r>
              <a:rPr lang="en-US" dirty="0">
                <a:solidFill>
                  <a:srgbClr val="008000"/>
                </a:solidFill>
                <a:latin typeface="Avenir Book"/>
                <a:cs typeface="Avenir Book"/>
              </a:rPr>
              <a:t>Thus P* and N* both increase with increasing productivity (keep this in mind for next lecture)</a:t>
            </a:r>
          </a:p>
        </p:txBody>
      </p:sp>
    </p:spTree>
    <p:extLst>
      <p:ext uri="{BB962C8B-B14F-4D97-AF65-F5344CB8AC3E}">
        <p14:creationId xmlns:p14="http://schemas.microsoft.com/office/powerpoint/2010/main" val="133914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2743200"/>
            <a:ext cx="8763000" cy="584775"/>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This assumes a Type I functional response …</a:t>
            </a:r>
          </a:p>
        </p:txBody>
      </p:sp>
    </p:spTree>
    <p:extLst>
      <p:ext uri="{BB962C8B-B14F-4D97-AF65-F5344CB8AC3E}">
        <p14:creationId xmlns:p14="http://schemas.microsoft.com/office/powerpoint/2010/main" val="317234613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38200" y="381000"/>
            <a:ext cx="7772400" cy="2862322"/>
          </a:xfrm>
          <a:prstGeom prst="rect">
            <a:avLst/>
          </a:prstGeom>
        </p:spPr>
        <p:txBody>
          <a:bodyPr wrap="square">
            <a:spAutoFit/>
          </a:bodyPr>
          <a:lstStyle/>
          <a:p>
            <a:pPr algn="l"/>
            <a:r>
              <a:rPr lang="en-US" sz="2400" dirty="0">
                <a:latin typeface="Avenir Book"/>
                <a:cs typeface="Avenir Book"/>
              </a:rPr>
              <a:t>Ideas, once they take root, are hard to kill.…they persist not just in spite of a single inconvenient fact, but in spite of repeated theoretical refutations and whole piles of contrary facts. They are not truly alive—because they are not true—but neither are they dead. They are undead. They are zombie ideas.</a:t>
            </a:r>
          </a:p>
          <a:p>
            <a:pPr algn="l"/>
            <a:r>
              <a:rPr lang="en-US" sz="2400" dirty="0">
                <a:latin typeface="Avenir Book"/>
                <a:cs typeface="Avenir Book"/>
              </a:rPr>
              <a:t>		</a:t>
            </a:r>
            <a:r>
              <a:rPr lang="en-US" sz="1800" dirty="0">
                <a:latin typeface="Avenir Book"/>
                <a:cs typeface="Avenir Book"/>
              </a:rPr>
              <a:t>-Jeremy Fox (2011, Dynamic Ecology blog) </a:t>
            </a:r>
          </a:p>
        </p:txBody>
      </p:sp>
      <p:pic>
        <p:nvPicPr>
          <p:cNvPr id="3" name="Picture 2"/>
          <p:cNvPicPr>
            <a:picLocks noChangeAspect="1"/>
          </p:cNvPicPr>
          <p:nvPr/>
        </p:nvPicPr>
        <p:blipFill>
          <a:blip r:embed="rId2"/>
          <a:stretch>
            <a:fillRect/>
          </a:stretch>
        </p:blipFill>
        <p:spPr>
          <a:xfrm>
            <a:off x="990600" y="4191000"/>
            <a:ext cx="7086600" cy="2683803"/>
          </a:xfrm>
          <a:prstGeom prst="rect">
            <a:avLst/>
          </a:prstGeom>
        </p:spPr>
      </p:pic>
    </p:spTree>
    <p:extLst>
      <p:ext uri="{BB962C8B-B14F-4D97-AF65-F5344CB8AC3E}">
        <p14:creationId xmlns:p14="http://schemas.microsoft.com/office/powerpoint/2010/main" val="3394937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6200" y="2667000"/>
            <a:ext cx="9144000" cy="3005302"/>
          </a:xfrm>
          <a:prstGeom prst="rect">
            <a:avLst/>
          </a:prstGeom>
        </p:spPr>
      </p:pic>
      <p:sp>
        <p:nvSpPr>
          <p:cNvPr id="4" name="Text Box 9"/>
          <p:cNvSpPr txBox="1">
            <a:spLocks noChangeArrowheads="1"/>
          </p:cNvSpPr>
          <p:nvPr/>
        </p:nvSpPr>
        <p:spPr bwMode="auto">
          <a:xfrm>
            <a:off x="990600" y="980182"/>
            <a:ext cx="7315200" cy="1077218"/>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rPr>
              <a:t>But can ratio dependence explain empirical patterns</a:t>
            </a:r>
            <a:r>
              <a:rPr lang="is-IS" sz="3200" dirty="0">
                <a:solidFill>
                  <a:srgbClr val="3964AA"/>
                </a:solidFill>
                <a:latin typeface="Avenir Book"/>
              </a:rPr>
              <a:t>…</a:t>
            </a:r>
            <a:endParaRPr lang="en-US" sz="3200" dirty="0">
              <a:solidFill>
                <a:srgbClr val="3964AA"/>
              </a:solidFill>
              <a:latin typeface="Avenir Book"/>
            </a:endParaRPr>
          </a:p>
        </p:txBody>
      </p:sp>
      <p:sp>
        <p:nvSpPr>
          <p:cNvPr id="5" name="Text Box 9">
            <a:extLst>
              <a:ext uri="{FF2B5EF4-FFF2-40B4-BE49-F238E27FC236}">
                <a16:creationId xmlns:a16="http://schemas.microsoft.com/office/drawing/2014/main" id="{F0B1DA8B-843E-1E4B-8E34-62547E4798B7}"/>
              </a:ext>
            </a:extLst>
          </p:cNvPr>
          <p:cNvSpPr txBox="1">
            <a:spLocks noChangeArrowheads="1"/>
          </p:cNvSpPr>
          <p:nvPr/>
        </p:nvSpPr>
        <p:spPr bwMode="auto">
          <a:xfrm>
            <a:off x="990600" y="6229220"/>
            <a:ext cx="7315200" cy="584775"/>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rPr>
              <a:t>Next week’s discussion paper</a:t>
            </a:r>
          </a:p>
        </p:txBody>
      </p:sp>
    </p:spTree>
    <p:extLst>
      <p:ext uri="{BB962C8B-B14F-4D97-AF65-F5344CB8AC3E}">
        <p14:creationId xmlns:p14="http://schemas.microsoft.com/office/powerpoint/2010/main" val="2621666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par>
                                <p:cTn id="8" presetID="1" presetClass="entr" presetSubtype="0" fill="hold" grpId="0" nodeType="withEffect">
                                  <p:stCondLst>
                                    <p:cond delay="300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Type I functional response: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67528E3-8D95-494F-8B16-57708D1BD3D6}"/>
                  </a:ext>
                </a:extLst>
              </p:cNvPr>
              <p:cNvSpPr txBox="1"/>
              <p:nvPr/>
            </p:nvSpPr>
            <p:spPr>
              <a:xfrm>
                <a:off x="2080914" y="1800292"/>
                <a:ext cx="53148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𝑝𝑟𝑒𝑑𝑎𝑡𝑜𝑟</m:t>
                      </m:r>
                      <m:r>
                        <a:rPr lang="en-US" b="0" i="1" smtClean="0">
                          <a:latin typeface="Cambria Math" panose="02040503050406030204" pitchFamily="18" charset="0"/>
                        </a:rPr>
                        <m:t> </m:t>
                      </m:r>
                      <m:r>
                        <a:rPr lang="en-US" b="0" i="1" smtClean="0">
                          <a:latin typeface="Cambria Math" panose="02040503050406030204" pitchFamily="18" charset="0"/>
                        </a:rPr>
                        <m:t>𝑓𝑒𝑒𝑑𝑖𝑛𝑔</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r>
                        <a:rPr lang="en-US" b="0" i="1" smtClean="0">
                          <a:latin typeface="Cambria Math" panose="02040503050406030204" pitchFamily="18" charset="0"/>
                        </a:rPr>
                        <m:t>𝑎𝑁</m:t>
                      </m:r>
                    </m:oMath>
                  </m:oMathPara>
                </a14:m>
                <a:endParaRPr lang="en-US" dirty="0"/>
              </a:p>
            </p:txBody>
          </p:sp>
        </mc:Choice>
        <mc:Fallback xmlns="">
          <p:sp>
            <p:nvSpPr>
              <p:cNvPr id="2" name="TextBox 1">
                <a:extLst>
                  <a:ext uri="{FF2B5EF4-FFF2-40B4-BE49-F238E27FC236}">
                    <a16:creationId xmlns:a16="http://schemas.microsoft.com/office/drawing/2014/main" id="{A67528E3-8D95-494F-8B16-57708D1BD3D6}"/>
                  </a:ext>
                </a:extLst>
              </p:cNvPr>
              <p:cNvSpPr txBox="1">
                <a:spLocks noRot="1" noChangeAspect="1" noMove="1" noResize="1" noEditPoints="1" noAdjustHandles="1" noChangeArrowheads="1" noChangeShapeType="1" noTextEdit="1"/>
              </p:cNvSpPr>
              <p:nvPr/>
            </p:nvSpPr>
            <p:spPr>
              <a:xfrm>
                <a:off x="2080914" y="1800292"/>
                <a:ext cx="5314853" cy="430887"/>
              </a:xfrm>
              <a:prstGeom prst="rect">
                <a:avLst/>
              </a:prstGeom>
              <a:blipFill>
                <a:blip r:embed="rId3"/>
                <a:stretch>
                  <a:fillRect l="-1671" t="-5714" b="-37143"/>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77BF962-12EC-C147-8604-339CE6B4ACD7}"/>
              </a:ext>
            </a:extLst>
          </p:cNvPr>
          <p:cNvGrpSpPr>
            <a:grpSpLocks/>
          </p:cNvGrpSpPr>
          <p:nvPr/>
        </p:nvGrpSpPr>
        <p:grpSpPr bwMode="auto">
          <a:xfrm>
            <a:off x="1802476" y="3352800"/>
            <a:ext cx="5328813" cy="3504679"/>
            <a:chOff x="1198" y="1488"/>
            <a:chExt cx="2354" cy="2249"/>
          </a:xfrm>
        </p:grpSpPr>
        <p:sp>
          <p:nvSpPr>
            <p:cNvPr id="5" name="Line 4">
              <a:extLst>
                <a:ext uri="{FF2B5EF4-FFF2-40B4-BE49-F238E27FC236}">
                  <a16:creationId xmlns:a16="http://schemas.microsoft.com/office/drawing/2014/main" id="{4E00C053-9060-4745-B263-69E091A856B6}"/>
                </a:ext>
              </a:extLst>
            </p:cNvPr>
            <p:cNvSpPr>
              <a:spLocks noChangeShapeType="1"/>
            </p:cNvSpPr>
            <p:nvPr/>
          </p:nvSpPr>
          <p:spPr bwMode="auto">
            <a:xfrm>
              <a:off x="1632" y="1488"/>
              <a:ext cx="0" cy="1776"/>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6" name="Line 5">
              <a:extLst>
                <a:ext uri="{FF2B5EF4-FFF2-40B4-BE49-F238E27FC236}">
                  <a16:creationId xmlns:a16="http://schemas.microsoft.com/office/drawing/2014/main" id="{C4A9245D-DA07-F045-BFCE-C47EF26EA73B}"/>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Text Box 6">
              <a:extLst>
                <a:ext uri="{FF2B5EF4-FFF2-40B4-BE49-F238E27FC236}">
                  <a16:creationId xmlns:a16="http://schemas.microsoft.com/office/drawing/2014/main" id="{10A1CD41-92BC-F14F-9B4F-8479C1AA895F}"/>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8" name="Text Box 7">
              <a:extLst>
                <a:ext uri="{FF2B5EF4-FFF2-40B4-BE49-F238E27FC236}">
                  <a16:creationId xmlns:a16="http://schemas.microsoft.com/office/drawing/2014/main" id="{A92EE869-5D6B-E741-9BD6-A441D3DA6DBC}"/>
                </a:ext>
              </a:extLst>
            </p:cNvPr>
            <p:cNvSpPr txBox="1">
              <a:spLocks noChangeArrowheads="1"/>
            </p:cNvSpPr>
            <p:nvPr/>
          </p:nvSpPr>
          <p:spPr bwMode="auto">
            <a:xfrm rot="16200000">
              <a:off x="683" y="2253"/>
              <a:ext cx="1277" cy="247"/>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Feeding rate</a:t>
              </a:r>
            </a:p>
          </p:txBody>
        </p:sp>
      </p:grpSp>
      <p:cxnSp>
        <p:nvCxnSpPr>
          <p:cNvPr id="9" name="Straight Connector 8">
            <a:extLst>
              <a:ext uri="{FF2B5EF4-FFF2-40B4-BE49-F238E27FC236}">
                <a16:creationId xmlns:a16="http://schemas.microsoft.com/office/drawing/2014/main" id="{51570CF0-399E-AD49-9B47-A9EC789B1CFD}"/>
              </a:ext>
            </a:extLst>
          </p:cNvPr>
          <p:cNvCxnSpPr>
            <a:cxnSpLocks/>
            <a:stCxn id="5" idx="1"/>
          </p:cNvCxnSpPr>
          <p:nvPr/>
        </p:nvCxnSpPr>
        <p:spPr bwMode="auto">
          <a:xfrm flipV="1">
            <a:off x="2784934" y="3352799"/>
            <a:ext cx="2172046" cy="2767591"/>
          </a:xfrm>
          <a:prstGeom prst="line">
            <a:avLst/>
          </a:prstGeom>
          <a:noFill/>
          <a:ln w="38100" cap="flat" cmpd="sng" algn="ctr">
            <a:solidFill>
              <a:srgbClr val="B6749D"/>
            </a:solidFill>
            <a:prstDash val="solid"/>
            <a:round/>
            <a:headEnd type="none" w="med" len="med"/>
            <a:tailEnd type="none" w="med" len="med"/>
          </a:ln>
          <a:effectLst/>
        </p:spPr>
      </p:cxnSp>
      <p:sp>
        <p:nvSpPr>
          <p:cNvPr id="12" name="TextBox 11">
            <a:extLst>
              <a:ext uri="{FF2B5EF4-FFF2-40B4-BE49-F238E27FC236}">
                <a16:creationId xmlns:a16="http://schemas.microsoft.com/office/drawing/2014/main" id="{62C1E71C-D572-BF49-8056-5767FEAB776D}"/>
              </a:ext>
            </a:extLst>
          </p:cNvPr>
          <p:cNvSpPr txBox="1"/>
          <p:nvPr/>
        </p:nvSpPr>
        <p:spPr>
          <a:xfrm rot="18388672">
            <a:off x="2835997" y="4330334"/>
            <a:ext cx="1502334"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Slope = a</a:t>
            </a:r>
          </a:p>
        </p:txBody>
      </p:sp>
    </p:spTree>
    <p:extLst>
      <p:ext uri="{BB962C8B-B14F-4D97-AF65-F5344CB8AC3E}">
        <p14:creationId xmlns:p14="http://schemas.microsoft.com/office/powerpoint/2010/main" val="317839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228600" y="2743200"/>
            <a:ext cx="8763000" cy="584775"/>
          </a:xfrm>
          <a:prstGeom prst="rect">
            <a:avLst/>
          </a:prstGeom>
          <a:noFill/>
          <a:ln w="63500">
            <a:noFill/>
            <a:prstDash val="dash"/>
            <a:miter lim="800000"/>
            <a:headEnd/>
            <a:tailEnd/>
          </a:ln>
          <a:effectLst/>
        </p:spPr>
        <p:txBody>
          <a:bodyPr wrap="square">
            <a:spAutoFit/>
          </a:bodyPr>
          <a:lstStyle/>
          <a:p>
            <a:r>
              <a:rPr lang="en-US" sz="3200" dirty="0">
                <a:solidFill>
                  <a:srgbClr val="3964AA"/>
                </a:solidFill>
                <a:latin typeface="Avenir Book"/>
                <a:cs typeface="Avenir Book"/>
              </a:rPr>
              <a:t>Other options?</a:t>
            </a:r>
          </a:p>
        </p:txBody>
      </p:sp>
    </p:spTree>
    <p:extLst>
      <p:ext uri="{BB962C8B-B14F-4D97-AF65-F5344CB8AC3E}">
        <p14:creationId xmlns:p14="http://schemas.microsoft.com/office/powerpoint/2010/main" val="15187574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3" name="Text Box 3"/>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Type II functional response:</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67528E3-8D95-494F-8B16-57708D1BD3D6}"/>
                  </a:ext>
                </a:extLst>
              </p:cNvPr>
              <p:cNvSpPr txBox="1"/>
              <p:nvPr/>
            </p:nvSpPr>
            <p:spPr>
              <a:xfrm>
                <a:off x="1669840" y="1447800"/>
                <a:ext cx="6137001" cy="8138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𝑝𝑒𝑟</m:t>
                      </m:r>
                      <m:r>
                        <a:rPr lang="en-US" b="0" i="1" smtClean="0">
                          <a:latin typeface="Cambria Math" panose="02040503050406030204" pitchFamily="18" charset="0"/>
                        </a:rPr>
                        <m:t> </m:t>
                      </m:r>
                      <m:r>
                        <a:rPr lang="en-US" b="0" i="1" smtClean="0">
                          <a:latin typeface="Cambria Math" panose="02040503050406030204" pitchFamily="18" charset="0"/>
                        </a:rPr>
                        <m:t>𝑝𝑟𝑒𝑑𝑎𝑡𝑜𝑟</m:t>
                      </m:r>
                      <m:r>
                        <a:rPr lang="en-US" b="0" i="1" smtClean="0">
                          <a:latin typeface="Cambria Math" panose="02040503050406030204" pitchFamily="18" charset="0"/>
                        </a:rPr>
                        <m:t> </m:t>
                      </m:r>
                      <m:r>
                        <a:rPr lang="en-US" b="0" i="1" smtClean="0">
                          <a:latin typeface="Cambria Math" panose="02040503050406030204" pitchFamily="18" charset="0"/>
                        </a:rPr>
                        <m:t>𝑓𝑒𝑒𝑑𝑖𝑛𝑔</m:t>
                      </m:r>
                      <m:r>
                        <a:rPr lang="en-US" b="0" i="1" smtClean="0">
                          <a:latin typeface="Cambria Math" panose="02040503050406030204" pitchFamily="18" charset="0"/>
                        </a:rPr>
                        <m:t> </m:t>
                      </m:r>
                      <m:r>
                        <a:rPr lang="en-US" b="0" i="1" smtClean="0">
                          <a:latin typeface="Cambria Math" panose="02040503050406030204" pitchFamily="18" charset="0"/>
                        </a:rPr>
                        <m:t>𝑟𝑎𝑡𝑒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a:latin typeface="Cambria Math" panose="02040503050406030204" pitchFamily="18" charset="0"/>
                            </a:rPr>
                            <m:t>𝑎𝑁</m:t>
                          </m:r>
                        </m:num>
                        <m:den>
                          <m:r>
                            <a:rPr lang="en-US" b="0" i="1" smtClean="0">
                              <a:latin typeface="Cambria Math" panose="02040503050406030204" pitchFamily="18" charset="0"/>
                            </a:rPr>
                            <m:t>1+</m:t>
                          </m:r>
                          <m:r>
                            <a:rPr lang="en-US" b="0" i="1" smtClean="0">
                              <a:latin typeface="Cambria Math" panose="02040503050406030204" pitchFamily="18" charset="0"/>
                            </a:rPr>
                            <m:t>𝑎𝑁h</m:t>
                          </m:r>
                        </m:den>
                      </m:f>
                    </m:oMath>
                  </m:oMathPara>
                </a14:m>
                <a:endParaRPr lang="en-US" dirty="0"/>
              </a:p>
            </p:txBody>
          </p:sp>
        </mc:Choice>
        <mc:Fallback xmlns="">
          <p:sp>
            <p:nvSpPr>
              <p:cNvPr id="2" name="TextBox 1">
                <a:extLst>
                  <a:ext uri="{FF2B5EF4-FFF2-40B4-BE49-F238E27FC236}">
                    <a16:creationId xmlns:a16="http://schemas.microsoft.com/office/drawing/2014/main" id="{A67528E3-8D95-494F-8B16-57708D1BD3D6}"/>
                  </a:ext>
                </a:extLst>
              </p:cNvPr>
              <p:cNvSpPr txBox="1">
                <a:spLocks noRot="1" noChangeAspect="1" noMove="1" noResize="1" noEditPoints="1" noAdjustHandles="1" noChangeArrowheads="1" noChangeShapeType="1" noTextEdit="1"/>
              </p:cNvSpPr>
              <p:nvPr/>
            </p:nvSpPr>
            <p:spPr>
              <a:xfrm>
                <a:off x="1669840" y="1447800"/>
                <a:ext cx="6137001" cy="813813"/>
              </a:xfrm>
              <a:prstGeom prst="rect">
                <a:avLst/>
              </a:prstGeom>
              <a:blipFill>
                <a:blip r:embed="rId3"/>
                <a:stretch>
                  <a:fillRect l="-1237" b="-1384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C77BF962-12EC-C147-8604-339CE6B4ACD7}"/>
              </a:ext>
            </a:extLst>
          </p:cNvPr>
          <p:cNvGrpSpPr>
            <a:grpSpLocks/>
          </p:cNvGrpSpPr>
          <p:nvPr/>
        </p:nvGrpSpPr>
        <p:grpSpPr bwMode="auto">
          <a:xfrm>
            <a:off x="1802476" y="2895133"/>
            <a:ext cx="5328813" cy="3962345"/>
            <a:chOff x="1198" y="1220"/>
            <a:chExt cx="2354" cy="2517"/>
          </a:xfrm>
        </p:grpSpPr>
        <p:sp>
          <p:nvSpPr>
            <p:cNvPr id="5" name="Line 4">
              <a:extLst>
                <a:ext uri="{FF2B5EF4-FFF2-40B4-BE49-F238E27FC236}">
                  <a16:creationId xmlns:a16="http://schemas.microsoft.com/office/drawing/2014/main" id="{4E00C053-9060-4745-B263-69E091A856B6}"/>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6" name="Line 5">
              <a:extLst>
                <a:ext uri="{FF2B5EF4-FFF2-40B4-BE49-F238E27FC236}">
                  <a16:creationId xmlns:a16="http://schemas.microsoft.com/office/drawing/2014/main" id="{C4A9245D-DA07-F045-BFCE-C47EF26EA73B}"/>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7" name="Text Box 6">
              <a:extLst>
                <a:ext uri="{FF2B5EF4-FFF2-40B4-BE49-F238E27FC236}">
                  <a16:creationId xmlns:a16="http://schemas.microsoft.com/office/drawing/2014/main" id="{10A1CD41-92BC-F14F-9B4F-8479C1AA895F}"/>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8" name="Text Box 7">
              <a:extLst>
                <a:ext uri="{FF2B5EF4-FFF2-40B4-BE49-F238E27FC236}">
                  <a16:creationId xmlns:a16="http://schemas.microsoft.com/office/drawing/2014/main" id="{A92EE869-5D6B-E741-9BD6-A441D3DA6DBC}"/>
                </a:ext>
              </a:extLst>
            </p:cNvPr>
            <p:cNvSpPr txBox="1">
              <a:spLocks noChangeArrowheads="1"/>
            </p:cNvSpPr>
            <p:nvPr/>
          </p:nvSpPr>
          <p:spPr bwMode="auto">
            <a:xfrm rot="16200000">
              <a:off x="683" y="2253"/>
              <a:ext cx="1277" cy="247"/>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Feeding rate</a:t>
              </a:r>
            </a:p>
          </p:txBody>
        </p:sp>
      </p:grpSp>
      <p:cxnSp>
        <p:nvCxnSpPr>
          <p:cNvPr id="9" name="Straight Connector 8">
            <a:extLst>
              <a:ext uri="{FF2B5EF4-FFF2-40B4-BE49-F238E27FC236}">
                <a16:creationId xmlns:a16="http://schemas.microsoft.com/office/drawing/2014/main" id="{51570CF0-399E-AD49-9B47-A9EC789B1CFD}"/>
              </a:ext>
            </a:extLst>
          </p:cNvPr>
          <p:cNvCxnSpPr>
            <a:cxnSpLocks/>
            <a:stCxn id="5" idx="1"/>
          </p:cNvCxnSpPr>
          <p:nvPr/>
        </p:nvCxnSpPr>
        <p:spPr bwMode="auto">
          <a:xfrm flipV="1">
            <a:off x="2784934" y="2703535"/>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3" name="Freeform 2">
            <a:extLst>
              <a:ext uri="{FF2B5EF4-FFF2-40B4-BE49-F238E27FC236}">
                <a16:creationId xmlns:a16="http://schemas.microsoft.com/office/drawing/2014/main" id="{5CD63657-F3F2-7940-9BCC-444B04E0736A}"/>
              </a:ext>
            </a:extLst>
          </p:cNvPr>
          <p:cNvSpPr/>
          <p:nvPr/>
        </p:nvSpPr>
        <p:spPr>
          <a:xfrm>
            <a:off x="2788920" y="3291840"/>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cxnSp>
        <p:nvCxnSpPr>
          <p:cNvPr id="11" name="Straight Connector 10">
            <a:extLst>
              <a:ext uri="{FF2B5EF4-FFF2-40B4-BE49-F238E27FC236}">
                <a16:creationId xmlns:a16="http://schemas.microsoft.com/office/drawing/2014/main" id="{6A67F598-8484-EE49-826E-1ABE05B173F1}"/>
              </a:ext>
            </a:extLst>
          </p:cNvPr>
          <p:cNvCxnSpPr>
            <a:cxnSpLocks/>
          </p:cNvCxnSpPr>
          <p:nvPr/>
        </p:nvCxnSpPr>
        <p:spPr bwMode="auto">
          <a:xfrm flipH="1">
            <a:off x="2784933" y="3234964"/>
            <a:ext cx="5718988" cy="41636"/>
          </a:xfrm>
          <a:prstGeom prst="line">
            <a:avLst/>
          </a:prstGeom>
          <a:noFill/>
          <a:ln w="19050" cap="flat" cmpd="sng" algn="ctr">
            <a:solidFill>
              <a:schemeClr val="tx1"/>
            </a:solidFill>
            <a:prstDash val="sysDot"/>
            <a:round/>
            <a:headEnd type="none" w="med" len="med"/>
            <a:tailEnd type="none" w="med" len="med"/>
          </a:ln>
          <a:effectLst/>
        </p:spPr>
      </p:cxnSp>
      <p:sp>
        <p:nvSpPr>
          <p:cNvPr id="14" name="TextBox 13">
            <a:extLst>
              <a:ext uri="{FF2B5EF4-FFF2-40B4-BE49-F238E27FC236}">
                <a16:creationId xmlns:a16="http://schemas.microsoft.com/office/drawing/2014/main" id="{BD46C8F1-EF96-384B-BEE1-444DC7A7FD89}"/>
              </a:ext>
            </a:extLst>
          </p:cNvPr>
          <p:cNvSpPr txBox="1"/>
          <p:nvPr/>
        </p:nvSpPr>
        <p:spPr>
          <a:xfrm>
            <a:off x="2039399" y="3048000"/>
            <a:ext cx="696023" cy="523220"/>
          </a:xfrm>
          <a:prstGeom prst="rect">
            <a:avLst/>
          </a:prstGeom>
          <a:noFill/>
        </p:spPr>
        <p:txBody>
          <a:bodyPr wrap="none" rtlCol="0">
            <a:spAutoFit/>
          </a:bodyPr>
          <a:lstStyle/>
          <a:p>
            <a:r>
              <a:rPr lang="en-US" dirty="0">
                <a:latin typeface="Calibri" panose="020F0502020204030204" pitchFamily="34" charset="0"/>
                <a:cs typeface="Calibri" panose="020F0502020204030204" pitchFamily="34" charset="0"/>
              </a:rPr>
              <a:t>1/h</a:t>
            </a:r>
          </a:p>
        </p:txBody>
      </p:sp>
      <p:sp>
        <p:nvSpPr>
          <p:cNvPr id="21" name="TextBox 20">
            <a:extLst>
              <a:ext uri="{FF2B5EF4-FFF2-40B4-BE49-F238E27FC236}">
                <a16:creationId xmlns:a16="http://schemas.microsoft.com/office/drawing/2014/main" id="{860F9088-2A85-234F-A102-E51A524D75BE}"/>
              </a:ext>
            </a:extLst>
          </p:cNvPr>
          <p:cNvSpPr txBox="1"/>
          <p:nvPr/>
        </p:nvSpPr>
        <p:spPr>
          <a:xfrm rot="18264208">
            <a:off x="2835997" y="4330334"/>
            <a:ext cx="1502334"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Slope = a</a:t>
            </a:r>
          </a:p>
        </p:txBody>
      </p:sp>
    </p:spTree>
    <p:extLst>
      <p:ext uri="{BB962C8B-B14F-4D97-AF65-F5344CB8AC3E}">
        <p14:creationId xmlns:p14="http://schemas.microsoft.com/office/powerpoint/2010/main" val="3741751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146F7717-8C95-E641-B4D5-A12A7AE067FC}"/>
              </a:ext>
            </a:extLst>
          </p:cNvPr>
          <p:cNvGrpSpPr>
            <a:grpSpLocks/>
          </p:cNvGrpSpPr>
          <p:nvPr/>
        </p:nvGrpSpPr>
        <p:grpSpPr bwMode="auto">
          <a:xfrm>
            <a:off x="1802476" y="1905055"/>
            <a:ext cx="5328813" cy="3962345"/>
            <a:chOff x="1198" y="1220"/>
            <a:chExt cx="2354" cy="2517"/>
          </a:xfrm>
        </p:grpSpPr>
        <p:sp>
          <p:nvSpPr>
            <p:cNvPr id="3" name="Line 4">
              <a:extLst>
                <a:ext uri="{FF2B5EF4-FFF2-40B4-BE49-F238E27FC236}">
                  <a16:creationId xmlns:a16="http://schemas.microsoft.com/office/drawing/2014/main" id="{F9F6DDB4-0809-5D43-81DE-7256BCF1533B}"/>
                </a:ext>
              </a:extLst>
            </p:cNvPr>
            <p:cNvSpPr>
              <a:spLocks noChangeShapeType="1"/>
            </p:cNvSpPr>
            <p:nvPr/>
          </p:nvSpPr>
          <p:spPr bwMode="auto">
            <a:xfrm>
              <a:off x="1632" y="1220"/>
              <a:ext cx="0" cy="2033"/>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4" name="Line 5">
              <a:extLst>
                <a:ext uri="{FF2B5EF4-FFF2-40B4-BE49-F238E27FC236}">
                  <a16:creationId xmlns:a16="http://schemas.microsoft.com/office/drawing/2014/main" id="{432DB9AF-7E9E-E040-94DE-179A15559FEE}"/>
                </a:ext>
              </a:extLst>
            </p:cNvPr>
            <p:cNvSpPr>
              <a:spLocks noChangeShapeType="1"/>
            </p:cNvSpPr>
            <p:nvPr/>
          </p:nvSpPr>
          <p:spPr bwMode="auto">
            <a:xfrm>
              <a:off x="1632" y="3264"/>
              <a:ext cx="1920" cy="0"/>
            </a:xfrm>
            <a:prstGeom prst="line">
              <a:avLst/>
            </a:prstGeom>
            <a:noFill/>
            <a:ln w="50800">
              <a:solidFill>
                <a:schemeClr val="tx1"/>
              </a:solidFill>
              <a:round/>
              <a:headEnd/>
              <a:tailEnd/>
            </a:ln>
            <a:effectLst/>
          </p:spPr>
          <p:txBody>
            <a:bodyPr>
              <a:spAutoFit/>
            </a:bodyPr>
            <a:lstStyle/>
            <a:p>
              <a:endParaRPr lang="en-US" dirty="0">
                <a:latin typeface="Avenir Book"/>
              </a:endParaRPr>
            </a:p>
          </p:txBody>
        </p:sp>
        <p:sp>
          <p:nvSpPr>
            <p:cNvPr id="5" name="Text Box 6">
              <a:extLst>
                <a:ext uri="{FF2B5EF4-FFF2-40B4-BE49-F238E27FC236}">
                  <a16:creationId xmlns:a16="http://schemas.microsoft.com/office/drawing/2014/main" id="{9E446F55-CCA9-F345-AD79-183936AB386E}"/>
                </a:ext>
              </a:extLst>
            </p:cNvPr>
            <p:cNvSpPr txBox="1">
              <a:spLocks noChangeArrowheads="1"/>
            </p:cNvSpPr>
            <p:nvPr/>
          </p:nvSpPr>
          <p:spPr bwMode="auto">
            <a:xfrm>
              <a:off x="2049" y="3378"/>
              <a:ext cx="1085" cy="359"/>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Prey density , N</a:t>
              </a:r>
              <a:endParaRPr lang="en-US" baseline="-16000" dirty="0">
                <a:latin typeface="Calibri" panose="020F0502020204030204" pitchFamily="34" charset="0"/>
                <a:cs typeface="Calibri" panose="020F0502020204030204" pitchFamily="34" charset="0"/>
              </a:endParaRPr>
            </a:p>
          </p:txBody>
        </p:sp>
        <p:sp>
          <p:nvSpPr>
            <p:cNvPr id="6" name="Text Box 7">
              <a:extLst>
                <a:ext uri="{FF2B5EF4-FFF2-40B4-BE49-F238E27FC236}">
                  <a16:creationId xmlns:a16="http://schemas.microsoft.com/office/drawing/2014/main" id="{9B9B61FD-6B40-5C46-A9A0-853C388558AB}"/>
                </a:ext>
              </a:extLst>
            </p:cNvPr>
            <p:cNvSpPr txBox="1">
              <a:spLocks noChangeArrowheads="1"/>
            </p:cNvSpPr>
            <p:nvPr/>
          </p:nvSpPr>
          <p:spPr bwMode="auto">
            <a:xfrm rot="16200000">
              <a:off x="683" y="2253"/>
              <a:ext cx="1277" cy="247"/>
            </a:xfrm>
            <a:prstGeom prst="rect">
              <a:avLst/>
            </a:prstGeom>
            <a:noFill/>
            <a:ln w="9525">
              <a:noFill/>
              <a:miter lim="800000"/>
              <a:headEnd/>
              <a:tailEnd/>
            </a:ln>
            <a:effectLst/>
          </p:spPr>
          <p:txBody>
            <a:bodyPr wrap="none">
              <a:spAutoFit/>
            </a:bodyPr>
            <a:lstStyle/>
            <a:p>
              <a:pPr algn="l">
                <a:lnSpc>
                  <a:spcPct val="115000"/>
                </a:lnSpc>
                <a:spcBef>
                  <a:spcPct val="0"/>
                </a:spcBef>
              </a:pPr>
              <a:r>
                <a:rPr lang="en-US" dirty="0">
                  <a:latin typeface="Calibri" panose="020F0502020204030204" pitchFamily="34" charset="0"/>
                  <a:cs typeface="Calibri" panose="020F0502020204030204" pitchFamily="34" charset="0"/>
                </a:rPr>
                <a:t>Feeding rate</a:t>
              </a:r>
            </a:p>
          </p:txBody>
        </p:sp>
      </p:grpSp>
      <p:cxnSp>
        <p:nvCxnSpPr>
          <p:cNvPr id="7" name="Straight Connector 6">
            <a:extLst>
              <a:ext uri="{FF2B5EF4-FFF2-40B4-BE49-F238E27FC236}">
                <a16:creationId xmlns:a16="http://schemas.microsoft.com/office/drawing/2014/main" id="{A81501A2-E68E-5747-B40D-BC11ED39FD7F}"/>
              </a:ext>
            </a:extLst>
          </p:cNvPr>
          <p:cNvCxnSpPr>
            <a:cxnSpLocks/>
            <a:stCxn id="3" idx="1"/>
          </p:cNvCxnSpPr>
          <p:nvPr/>
        </p:nvCxnSpPr>
        <p:spPr bwMode="auto">
          <a:xfrm flipV="1">
            <a:off x="2784934" y="1713457"/>
            <a:ext cx="2396666" cy="3391270"/>
          </a:xfrm>
          <a:prstGeom prst="line">
            <a:avLst/>
          </a:prstGeom>
          <a:noFill/>
          <a:ln w="38100" cap="flat" cmpd="sng" algn="ctr">
            <a:solidFill>
              <a:srgbClr val="B6749D"/>
            </a:solidFill>
            <a:prstDash val="solid"/>
            <a:round/>
            <a:headEnd type="none" w="med" len="med"/>
            <a:tailEnd type="none" w="med" len="med"/>
          </a:ln>
          <a:effectLst/>
        </p:spPr>
      </p:cxnSp>
      <p:sp>
        <p:nvSpPr>
          <p:cNvPr id="8" name="Freeform 7">
            <a:extLst>
              <a:ext uri="{FF2B5EF4-FFF2-40B4-BE49-F238E27FC236}">
                <a16:creationId xmlns:a16="http://schemas.microsoft.com/office/drawing/2014/main" id="{5ECF5F20-2EBD-F44B-840D-A785005F351D}"/>
              </a:ext>
            </a:extLst>
          </p:cNvPr>
          <p:cNvSpPr/>
          <p:nvPr/>
        </p:nvSpPr>
        <p:spPr>
          <a:xfrm>
            <a:off x="2788920" y="2301762"/>
            <a:ext cx="5715000" cy="2819400"/>
          </a:xfrm>
          <a:custGeom>
            <a:avLst/>
            <a:gdLst>
              <a:gd name="connsiteX0" fmla="*/ 0 w 5715000"/>
              <a:gd name="connsiteY0" fmla="*/ 2819400 h 2819400"/>
              <a:gd name="connsiteX1" fmla="*/ 1859280 w 5715000"/>
              <a:gd name="connsiteY1" fmla="*/ 822960 h 2819400"/>
              <a:gd name="connsiteX2" fmla="*/ 3627120 w 5715000"/>
              <a:gd name="connsiteY2" fmla="*/ 152400 h 2819400"/>
              <a:gd name="connsiteX3" fmla="*/ 5715000 w 5715000"/>
              <a:gd name="connsiteY3" fmla="*/ 0 h 2819400"/>
            </a:gdLst>
            <a:ahLst/>
            <a:cxnLst>
              <a:cxn ang="0">
                <a:pos x="connsiteX0" y="connsiteY0"/>
              </a:cxn>
              <a:cxn ang="0">
                <a:pos x="connsiteX1" y="connsiteY1"/>
              </a:cxn>
              <a:cxn ang="0">
                <a:pos x="connsiteX2" y="connsiteY2"/>
              </a:cxn>
              <a:cxn ang="0">
                <a:pos x="connsiteX3" y="connsiteY3"/>
              </a:cxn>
            </a:cxnLst>
            <a:rect l="l" t="t" r="r" b="b"/>
            <a:pathLst>
              <a:path w="5715000" h="2819400">
                <a:moveTo>
                  <a:pt x="0" y="2819400"/>
                </a:moveTo>
                <a:cubicBezTo>
                  <a:pt x="627380" y="2043430"/>
                  <a:pt x="1254760" y="1267460"/>
                  <a:pt x="1859280" y="822960"/>
                </a:cubicBezTo>
                <a:cubicBezTo>
                  <a:pt x="2463800" y="378460"/>
                  <a:pt x="2984500" y="289560"/>
                  <a:pt x="3627120" y="152400"/>
                </a:cubicBezTo>
                <a:cubicBezTo>
                  <a:pt x="4269740" y="15240"/>
                  <a:pt x="4992370" y="7620"/>
                  <a:pt x="5715000" y="0"/>
                </a:cubicBezTo>
              </a:path>
            </a:pathLst>
          </a:custGeom>
          <a:noFill/>
          <a:ln w="38100">
            <a:solidFill>
              <a:srgbClr val="EA944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
        <p:nvSpPr>
          <p:cNvPr id="11" name="TextBox 10">
            <a:extLst>
              <a:ext uri="{FF2B5EF4-FFF2-40B4-BE49-F238E27FC236}">
                <a16:creationId xmlns:a16="http://schemas.microsoft.com/office/drawing/2014/main" id="{BDD44DCE-E2BB-EB4E-AC1A-F5AB85D4BA4A}"/>
              </a:ext>
            </a:extLst>
          </p:cNvPr>
          <p:cNvSpPr txBox="1"/>
          <p:nvPr/>
        </p:nvSpPr>
        <p:spPr>
          <a:xfrm rot="18264208">
            <a:off x="2835997" y="3340256"/>
            <a:ext cx="1502334" cy="523220"/>
          </a:xfrm>
          <a:prstGeom prst="rect">
            <a:avLst/>
          </a:prstGeom>
          <a:noFill/>
        </p:spPr>
        <p:txBody>
          <a:bodyPr wrap="none" rtlCol="0">
            <a:spAutoFit/>
          </a:bodyPr>
          <a:lstStyle/>
          <a:p>
            <a:pPr algn="l"/>
            <a:r>
              <a:rPr lang="en-US" dirty="0">
                <a:latin typeface="Calibri" panose="020F0502020204030204" pitchFamily="34" charset="0"/>
                <a:cs typeface="Calibri" panose="020F0502020204030204" pitchFamily="34" charset="0"/>
              </a:rPr>
              <a:t>Slope = a</a:t>
            </a:r>
          </a:p>
        </p:txBody>
      </p:sp>
      <p:sp>
        <p:nvSpPr>
          <p:cNvPr id="12" name="Text Box 3">
            <a:extLst>
              <a:ext uri="{FF2B5EF4-FFF2-40B4-BE49-F238E27FC236}">
                <a16:creationId xmlns:a16="http://schemas.microsoft.com/office/drawing/2014/main" id="{D96DF5BD-9DD9-1F46-8DCA-11F94F646DE3}"/>
              </a:ext>
            </a:extLst>
          </p:cNvPr>
          <p:cNvSpPr txBox="1">
            <a:spLocks noChangeArrowheads="1"/>
          </p:cNvSpPr>
          <p:nvPr/>
        </p:nvSpPr>
        <p:spPr bwMode="auto">
          <a:xfrm>
            <a:off x="152400" y="228600"/>
            <a:ext cx="8763000" cy="584775"/>
          </a:xfrm>
          <a:prstGeom prst="rect">
            <a:avLst/>
          </a:prstGeom>
          <a:noFill/>
          <a:ln w="63500">
            <a:noFill/>
            <a:prstDash val="dash"/>
            <a:miter lim="800000"/>
            <a:headEnd/>
            <a:tailEnd/>
          </a:ln>
          <a:effectLst/>
        </p:spPr>
        <p:txBody>
          <a:bodyPr wrap="square">
            <a:spAutoFit/>
          </a:bodyPr>
          <a:lstStyle/>
          <a:p>
            <a:pPr algn="l"/>
            <a:r>
              <a:rPr lang="en-US" sz="3200" dirty="0">
                <a:solidFill>
                  <a:srgbClr val="3964AA"/>
                </a:solidFill>
                <a:latin typeface="Avenir Book"/>
                <a:cs typeface="Avenir Book"/>
              </a:rPr>
              <a:t>Type III functional response:</a:t>
            </a:r>
          </a:p>
        </p:txBody>
      </p:sp>
      <p:sp>
        <p:nvSpPr>
          <p:cNvPr id="13" name="Freeform 12">
            <a:extLst>
              <a:ext uri="{FF2B5EF4-FFF2-40B4-BE49-F238E27FC236}">
                <a16:creationId xmlns:a16="http://schemas.microsoft.com/office/drawing/2014/main" id="{74376E5E-BC93-4644-9E33-20327C445889}"/>
              </a:ext>
            </a:extLst>
          </p:cNvPr>
          <p:cNvSpPr/>
          <p:nvPr/>
        </p:nvSpPr>
        <p:spPr>
          <a:xfrm>
            <a:off x="2808513" y="2307336"/>
            <a:ext cx="5573487" cy="2798064"/>
          </a:xfrm>
          <a:custGeom>
            <a:avLst/>
            <a:gdLst>
              <a:gd name="connsiteX0" fmla="*/ 0 w 5470072"/>
              <a:gd name="connsiteY0" fmla="*/ 2533077 h 2533077"/>
              <a:gd name="connsiteX1" fmla="*/ 685800 w 5470072"/>
              <a:gd name="connsiteY1" fmla="*/ 2467763 h 2533077"/>
              <a:gd name="connsiteX2" fmla="*/ 1257300 w 5470072"/>
              <a:gd name="connsiteY2" fmla="*/ 2255491 h 2533077"/>
              <a:gd name="connsiteX3" fmla="*/ 1616529 w 5470072"/>
              <a:gd name="connsiteY3" fmla="*/ 1928920 h 2533077"/>
              <a:gd name="connsiteX4" fmla="*/ 1959429 w 5470072"/>
              <a:gd name="connsiteY4" fmla="*/ 1341091 h 2533077"/>
              <a:gd name="connsiteX5" fmla="*/ 2204357 w 5470072"/>
              <a:gd name="connsiteY5" fmla="*/ 867563 h 2533077"/>
              <a:gd name="connsiteX6" fmla="*/ 2498272 w 5470072"/>
              <a:gd name="connsiteY6" fmla="*/ 557320 h 2533077"/>
              <a:gd name="connsiteX7" fmla="*/ 3004457 w 5470072"/>
              <a:gd name="connsiteY7" fmla="*/ 296063 h 2533077"/>
              <a:gd name="connsiteX8" fmla="*/ 3461657 w 5470072"/>
              <a:gd name="connsiteY8" fmla="*/ 165434 h 2533077"/>
              <a:gd name="connsiteX9" fmla="*/ 4359729 w 5470072"/>
              <a:gd name="connsiteY9" fmla="*/ 51134 h 2533077"/>
              <a:gd name="connsiteX10" fmla="*/ 5290457 w 5470072"/>
              <a:gd name="connsiteY10" fmla="*/ 2148 h 2533077"/>
              <a:gd name="connsiteX11" fmla="*/ 5470072 w 5470072"/>
              <a:gd name="connsiteY11" fmla="*/ 116448 h 2533077"/>
              <a:gd name="connsiteX0" fmla="*/ 0 w 5290457"/>
              <a:gd name="connsiteY0" fmla="*/ 2533077 h 2533077"/>
              <a:gd name="connsiteX1" fmla="*/ 685800 w 5290457"/>
              <a:gd name="connsiteY1" fmla="*/ 2467763 h 2533077"/>
              <a:gd name="connsiteX2" fmla="*/ 1257300 w 5290457"/>
              <a:gd name="connsiteY2" fmla="*/ 2255491 h 2533077"/>
              <a:gd name="connsiteX3" fmla="*/ 1616529 w 5290457"/>
              <a:gd name="connsiteY3" fmla="*/ 1928920 h 2533077"/>
              <a:gd name="connsiteX4" fmla="*/ 1959429 w 5290457"/>
              <a:gd name="connsiteY4" fmla="*/ 1341091 h 2533077"/>
              <a:gd name="connsiteX5" fmla="*/ 2204357 w 5290457"/>
              <a:gd name="connsiteY5" fmla="*/ 867563 h 2533077"/>
              <a:gd name="connsiteX6" fmla="*/ 2498272 w 5290457"/>
              <a:gd name="connsiteY6" fmla="*/ 557320 h 2533077"/>
              <a:gd name="connsiteX7" fmla="*/ 3004457 w 5290457"/>
              <a:gd name="connsiteY7" fmla="*/ 296063 h 2533077"/>
              <a:gd name="connsiteX8" fmla="*/ 3461657 w 5290457"/>
              <a:gd name="connsiteY8" fmla="*/ 165434 h 2533077"/>
              <a:gd name="connsiteX9" fmla="*/ 4359729 w 5290457"/>
              <a:gd name="connsiteY9" fmla="*/ 51134 h 2533077"/>
              <a:gd name="connsiteX10" fmla="*/ 5290457 w 5290457"/>
              <a:gd name="connsiteY10" fmla="*/ 2148 h 25330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90457" h="2533077">
                <a:moveTo>
                  <a:pt x="0" y="2533077"/>
                </a:moveTo>
                <a:cubicBezTo>
                  <a:pt x="238125" y="2523552"/>
                  <a:pt x="476250" y="2514027"/>
                  <a:pt x="685800" y="2467763"/>
                </a:cubicBezTo>
                <a:cubicBezTo>
                  <a:pt x="895350" y="2421499"/>
                  <a:pt x="1102179" y="2345298"/>
                  <a:pt x="1257300" y="2255491"/>
                </a:cubicBezTo>
                <a:cubicBezTo>
                  <a:pt x="1412421" y="2165684"/>
                  <a:pt x="1499508" y="2081320"/>
                  <a:pt x="1616529" y="1928920"/>
                </a:cubicBezTo>
                <a:cubicBezTo>
                  <a:pt x="1733550" y="1776520"/>
                  <a:pt x="1861458" y="1517984"/>
                  <a:pt x="1959429" y="1341091"/>
                </a:cubicBezTo>
                <a:cubicBezTo>
                  <a:pt x="2057400" y="1164198"/>
                  <a:pt x="2114550" y="998191"/>
                  <a:pt x="2204357" y="867563"/>
                </a:cubicBezTo>
                <a:cubicBezTo>
                  <a:pt x="2294164" y="736935"/>
                  <a:pt x="2364922" y="652570"/>
                  <a:pt x="2498272" y="557320"/>
                </a:cubicBezTo>
                <a:cubicBezTo>
                  <a:pt x="2631622" y="462070"/>
                  <a:pt x="2843893" y="361377"/>
                  <a:pt x="3004457" y="296063"/>
                </a:cubicBezTo>
                <a:cubicBezTo>
                  <a:pt x="3165021" y="230749"/>
                  <a:pt x="3235778" y="206255"/>
                  <a:pt x="3461657" y="165434"/>
                </a:cubicBezTo>
                <a:cubicBezTo>
                  <a:pt x="3687536" y="124612"/>
                  <a:pt x="4054929" y="78348"/>
                  <a:pt x="4359729" y="51134"/>
                </a:cubicBezTo>
                <a:cubicBezTo>
                  <a:pt x="4664529" y="23920"/>
                  <a:pt x="5105400" y="-8738"/>
                  <a:pt x="5290457" y="2148"/>
                </a:cubicBezTo>
              </a:path>
            </a:pathLst>
          </a:custGeom>
          <a:noFill/>
          <a:ln w="38100">
            <a:solidFill>
              <a:srgbClr val="2B4B7F"/>
            </a:solidFill>
          </a:ln>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US" sz="2800" b="0" i="0" u="none" strike="noStrike" cap="none" normalizeH="0" baseline="0">
              <a:ln>
                <a:noFill/>
              </a:ln>
              <a:solidFill>
                <a:schemeClr val="tx1"/>
              </a:solidFill>
              <a:effectLst/>
              <a:latin typeface="Comic Sans MS" pitchFamily="66" charset="0"/>
            </a:endParaRPr>
          </a:p>
        </p:txBody>
      </p:sp>
    </p:spTree>
    <p:extLst>
      <p:ext uri="{BB962C8B-B14F-4D97-AF65-F5344CB8AC3E}">
        <p14:creationId xmlns:p14="http://schemas.microsoft.com/office/powerpoint/2010/main" val="1129320095"/>
      </p:ext>
    </p:extLst>
  </p:cSld>
  <p:clrMapOvr>
    <a:masterClrMapping/>
  </p:clrMapOvr>
</p:sld>
</file>

<file path=ppt/theme/theme1.xml><?xml version="1.0" encoding="utf-8"?>
<a:theme xmlns:a="http://schemas.openxmlformats.org/drawingml/2006/main" name="Default Design">
  <a:themeElements>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olidFill>
            <a:srgbClr val="0000FF"/>
          </a:solidFill>
        </a:ln>
      </a:spPr>
      <a:bodyPr vert="horz" wrap="square" lIns="91440" tIns="45720" rIns="91440" bIns="45720" numCol="1" rtlCol="0"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sz="2800" b="0"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noFill/>
        <a:ln w="38100" cap="flat" cmpd="sng" algn="ctr">
          <a:solidFill>
            <a:srgbClr val="008000"/>
          </a:solid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0"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lgn="l">
          <a:defRPr dirty="0" smtClean="0">
            <a:latin typeface="Calibri" panose="020F0502020204030204" pitchFamily="34" charset="0"/>
            <a:cs typeface="Calibri" panose="020F0502020204030204" pitchFamily="34" charset="0"/>
          </a:defRPr>
        </a:defPPr>
      </a:lstStyle>
    </a:txDef>
  </a:objectDefaults>
  <a:extraClrSchemeLst>
    <a:extraClrScheme>
      <a:clrScheme name="Default 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5950</TotalTime>
  <Words>1829</Words>
  <Application>Microsoft Macintosh PowerPoint</Application>
  <PresentationFormat>On-screen Show (4:3)</PresentationFormat>
  <Paragraphs>292</Paragraphs>
  <Slides>51</Slides>
  <Notes>30</Notes>
  <HiddenSlides>1</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51</vt:i4>
      </vt:variant>
    </vt:vector>
  </HeadingPairs>
  <TitlesOfParts>
    <vt:vector size="60" baseType="lpstr">
      <vt:lpstr>Arial</vt:lpstr>
      <vt:lpstr>Avenir Book</vt:lpstr>
      <vt:lpstr>Calibri</vt:lpstr>
      <vt:lpstr>Cambria Math</vt:lpstr>
      <vt:lpstr>Comic Sans MS</vt:lpstr>
      <vt:lpstr>Symbol</vt:lpstr>
      <vt:lpstr>Times New Roman</vt:lpstr>
      <vt:lpstr>Wingdings</vt:lpstr>
      <vt:lpstr>Default Design</vt:lpstr>
      <vt:lpstr>Ecology 8310 Population (and Community) Ecology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Mutual interference &amp; ratio dependence</vt:lpstr>
      <vt:lpstr>PowerPoint Presentation</vt:lpstr>
      <vt:lpstr>Hassell-Varley model:</vt:lpstr>
      <vt:lpstr>Prey-dependent (m=0):</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University of Georgia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Osenberg</dc:creator>
  <cp:keywords/>
  <dc:description/>
  <cp:lastModifiedBy>Craig W Osenberg</cp:lastModifiedBy>
  <cp:revision>169</cp:revision>
  <dcterms:created xsi:type="dcterms:W3CDTF">2004-02-10T17:04:18Z</dcterms:created>
  <dcterms:modified xsi:type="dcterms:W3CDTF">2021-10-06T21:20:15Z</dcterms:modified>
  <cp:category/>
</cp:coreProperties>
</file>