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291" r:id="rId3"/>
    <p:sldId id="292" r:id="rId4"/>
    <p:sldId id="294" r:id="rId5"/>
    <p:sldId id="326" r:id="rId6"/>
    <p:sldId id="295" r:id="rId7"/>
    <p:sldId id="296" r:id="rId8"/>
    <p:sldId id="298" r:id="rId9"/>
    <p:sldId id="299" r:id="rId10"/>
    <p:sldId id="297" r:id="rId11"/>
    <p:sldId id="293" r:id="rId12"/>
    <p:sldId id="300" r:id="rId13"/>
    <p:sldId id="605" r:id="rId14"/>
    <p:sldId id="301" r:id="rId15"/>
    <p:sldId id="607" r:id="rId16"/>
    <p:sldId id="608" r:id="rId17"/>
    <p:sldId id="596" r:id="rId18"/>
    <p:sldId id="568" r:id="rId19"/>
    <p:sldId id="594" r:id="rId20"/>
    <p:sldId id="598" r:id="rId21"/>
    <p:sldId id="612" r:id="rId22"/>
    <p:sldId id="593" r:id="rId23"/>
    <p:sldId id="609" r:id="rId24"/>
    <p:sldId id="591" r:id="rId25"/>
    <p:sldId id="610" r:id="rId26"/>
    <p:sldId id="595" r:id="rId27"/>
    <p:sldId id="328" r:id="rId28"/>
    <p:sldId id="611" r:id="rId29"/>
    <p:sldId id="606" r:id="rId30"/>
    <p:sldId id="302" r:id="rId31"/>
    <p:sldId id="601" r:id="rId32"/>
    <p:sldId id="600" r:id="rId33"/>
    <p:sldId id="304" r:id="rId34"/>
    <p:sldId id="330" r:id="rId35"/>
    <p:sldId id="331" r:id="rId36"/>
    <p:sldId id="309" r:id="rId37"/>
    <p:sldId id="307" r:id="rId38"/>
    <p:sldId id="604" r:id="rId39"/>
    <p:sldId id="303" r:id="rId40"/>
    <p:sldId id="308" r:id="rId41"/>
    <p:sldId id="602" r:id="rId42"/>
    <p:sldId id="320" r:id="rId43"/>
    <p:sldId id="321" r:id="rId44"/>
    <p:sldId id="603" r:id="rId45"/>
    <p:sldId id="310" r:id="rId46"/>
    <p:sldId id="311" r:id="rId47"/>
    <p:sldId id="312" r:id="rId48"/>
    <p:sldId id="314" r:id="rId49"/>
    <p:sldId id="315" r:id="rId50"/>
    <p:sldId id="316" r:id="rId51"/>
    <p:sldId id="317" r:id="rId52"/>
    <p:sldId id="313" r:id="rId53"/>
    <p:sldId id="334" r:id="rId54"/>
    <p:sldId id="333" r:id="rId55"/>
    <p:sldId id="332" r:id="rId56"/>
    <p:sldId id="319" r:id="rId57"/>
    <p:sldId id="322" r:id="rId58"/>
    <p:sldId id="323" r:id="rId59"/>
    <p:sldId id="324" r:id="rId60"/>
    <p:sldId id="318" r:id="rId61"/>
    <p:sldId id="325" r:id="rId62"/>
    <p:sldId id="335" r:id="rId63"/>
    <p:sldId id="613"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4AA"/>
    <a:srgbClr val="B7739C"/>
    <a:srgbClr val="E9954E"/>
    <a:srgbClr val="BD0C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6"/>
    <p:restoredTop sz="84421"/>
  </p:normalViewPr>
  <p:slideViewPr>
    <p:cSldViewPr snapToGrid="0" snapToObjects="1">
      <p:cViewPr varScale="1">
        <p:scale>
          <a:sx n="105" d="100"/>
          <a:sy n="105" d="100"/>
        </p:scale>
        <p:origin x="172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venir Book"/>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venir Book"/>
              </a:defRPr>
            </a:lvl1pPr>
          </a:lstStyle>
          <a:p>
            <a:fld id="{B992822E-8C00-0545-865E-9A2E39CD8374}" type="datetimeFigureOut">
              <a:rPr lang="en-US" smtClean="0"/>
              <a:pPr/>
              <a:t>9/16/21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venir Book"/>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venir Book"/>
              </a:defRPr>
            </a:lvl1pPr>
          </a:lstStyle>
          <a:p>
            <a:fld id="{A4EA21EB-591E-144E-AF05-295D2F63B57C}" type="slidenum">
              <a:rPr lang="en-US" smtClean="0"/>
              <a:pPr/>
              <a:t>‹#›</a:t>
            </a:fld>
            <a:endParaRPr lang="en-US" dirty="0"/>
          </a:p>
        </p:txBody>
      </p:sp>
    </p:spTree>
    <p:extLst>
      <p:ext uri="{BB962C8B-B14F-4D97-AF65-F5344CB8AC3E}">
        <p14:creationId xmlns:p14="http://schemas.microsoft.com/office/powerpoint/2010/main" val="659291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venir Book"/>
        <a:ea typeface="+mn-ea"/>
        <a:cs typeface="+mn-cs"/>
      </a:defRPr>
    </a:lvl1pPr>
    <a:lvl2pPr marL="457200" algn="l" defTabSz="457200" rtl="0" eaLnBrk="1" latinLnBrk="0" hangingPunct="1">
      <a:defRPr sz="1200" kern="1200">
        <a:solidFill>
          <a:schemeClr val="tx1"/>
        </a:solidFill>
        <a:latin typeface="Avenir Book"/>
        <a:ea typeface="+mn-ea"/>
        <a:cs typeface="+mn-cs"/>
      </a:defRPr>
    </a:lvl2pPr>
    <a:lvl3pPr marL="914400" algn="l" defTabSz="457200" rtl="0" eaLnBrk="1" latinLnBrk="0" hangingPunct="1">
      <a:defRPr sz="1200" kern="1200">
        <a:solidFill>
          <a:schemeClr val="tx1"/>
        </a:solidFill>
        <a:latin typeface="Avenir Book"/>
        <a:ea typeface="+mn-ea"/>
        <a:cs typeface="+mn-cs"/>
      </a:defRPr>
    </a:lvl3pPr>
    <a:lvl4pPr marL="1371600" algn="l" defTabSz="457200" rtl="0" eaLnBrk="1" latinLnBrk="0" hangingPunct="1">
      <a:defRPr sz="1200" kern="1200">
        <a:solidFill>
          <a:schemeClr val="tx1"/>
        </a:solidFill>
        <a:latin typeface="Avenir Book"/>
        <a:ea typeface="+mn-ea"/>
        <a:cs typeface="+mn-cs"/>
      </a:defRPr>
    </a:lvl4pPr>
    <a:lvl5pPr marL="1828800" algn="l" defTabSz="457200" rtl="0" eaLnBrk="1" latinLnBrk="0" hangingPunct="1">
      <a:defRPr sz="1200" kern="1200">
        <a:solidFill>
          <a:schemeClr val="tx1"/>
        </a:solidFill>
        <a:latin typeface="Avenir Book"/>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Foraging</a:t>
            </a:r>
            <a:r>
              <a:rPr lang="en-US" baseline="0" dirty="0"/>
              <a:t> theory had it's hay-day in 1970's and early 80's.  Not common today, but the basis of the theory remains with us; engrained in how we model systems and think about consumer-resource interactions and spatial dynamics.  </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a:t>
            </a:fld>
            <a:endParaRPr lang="en-US"/>
          </a:p>
        </p:txBody>
      </p:sp>
    </p:spTree>
    <p:extLst>
      <p:ext uri="{BB962C8B-B14F-4D97-AF65-F5344CB8AC3E}">
        <p14:creationId xmlns:p14="http://schemas.microsoft.com/office/powerpoint/2010/main" val="293369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12</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13</a:t>
            </a:fld>
            <a:endParaRPr lang="en-US"/>
          </a:p>
        </p:txBody>
      </p:sp>
    </p:spTree>
    <p:extLst>
      <p:ext uri="{BB962C8B-B14F-4D97-AF65-F5344CB8AC3E}">
        <p14:creationId xmlns:p14="http://schemas.microsoft.com/office/powerpoint/2010/main" val="4033993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14</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15</a:t>
            </a:fld>
            <a:endParaRPr lang="en-US"/>
          </a:p>
        </p:txBody>
      </p:sp>
    </p:spTree>
    <p:extLst>
      <p:ext uri="{BB962C8B-B14F-4D97-AF65-F5344CB8AC3E}">
        <p14:creationId xmlns:p14="http://schemas.microsoft.com/office/powerpoint/2010/main" val="3957837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16</a:t>
            </a:fld>
            <a:endParaRPr lang="en-US"/>
          </a:p>
        </p:txBody>
      </p:sp>
    </p:spTree>
    <p:extLst>
      <p:ext uri="{BB962C8B-B14F-4D97-AF65-F5344CB8AC3E}">
        <p14:creationId xmlns:p14="http://schemas.microsoft.com/office/powerpoint/2010/main" val="710453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17</a:t>
            </a:fld>
            <a:endParaRPr lang="en-US"/>
          </a:p>
        </p:txBody>
      </p:sp>
    </p:spTree>
    <p:extLst>
      <p:ext uri="{BB962C8B-B14F-4D97-AF65-F5344CB8AC3E}">
        <p14:creationId xmlns:p14="http://schemas.microsoft.com/office/powerpoint/2010/main" val="3061540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19</a:t>
            </a:fld>
            <a:endParaRPr lang="en-US"/>
          </a:p>
        </p:txBody>
      </p:sp>
    </p:spTree>
    <p:extLst>
      <p:ext uri="{BB962C8B-B14F-4D97-AF65-F5344CB8AC3E}">
        <p14:creationId xmlns:p14="http://schemas.microsoft.com/office/powerpoint/2010/main" val="2080007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20</a:t>
            </a:fld>
            <a:endParaRPr lang="en-US"/>
          </a:p>
        </p:txBody>
      </p:sp>
    </p:spTree>
    <p:extLst>
      <p:ext uri="{BB962C8B-B14F-4D97-AF65-F5344CB8AC3E}">
        <p14:creationId xmlns:p14="http://schemas.microsoft.com/office/powerpoint/2010/main" val="39933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21</a:t>
            </a:fld>
            <a:endParaRPr lang="en-US"/>
          </a:p>
        </p:txBody>
      </p:sp>
    </p:spTree>
    <p:extLst>
      <p:ext uri="{BB962C8B-B14F-4D97-AF65-F5344CB8AC3E}">
        <p14:creationId xmlns:p14="http://schemas.microsoft.com/office/powerpoint/2010/main" val="3600229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our discussions from foraging theory…</a:t>
            </a:r>
          </a:p>
        </p:txBody>
      </p:sp>
      <p:sp>
        <p:nvSpPr>
          <p:cNvPr id="4" name="Slide Number Placeholder 3"/>
          <p:cNvSpPr>
            <a:spLocks noGrp="1"/>
          </p:cNvSpPr>
          <p:nvPr>
            <p:ph type="sldNum" sz="quarter" idx="10"/>
          </p:nvPr>
        </p:nvSpPr>
        <p:spPr/>
        <p:txBody>
          <a:bodyPr/>
          <a:lstStyle/>
          <a:p>
            <a:fld id="{36D6E819-5D4C-4AFB-804E-27053C40940A}" type="slidenum">
              <a:rPr lang="en-US" smtClean="0"/>
              <a:pPr/>
              <a:t>22</a:t>
            </a:fld>
            <a:endParaRPr lang="en-US"/>
          </a:p>
        </p:txBody>
      </p:sp>
    </p:spTree>
    <p:extLst>
      <p:ext uri="{BB962C8B-B14F-4D97-AF65-F5344CB8AC3E}">
        <p14:creationId xmlns:p14="http://schemas.microsoft.com/office/powerpoint/2010/main" val="250923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Cited over 2500</a:t>
            </a:r>
            <a:r>
              <a:rPr lang="en-US" baseline="0" dirty="0"/>
              <a:t> times!</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23</a:t>
            </a:fld>
            <a:endParaRPr lang="en-US"/>
          </a:p>
        </p:txBody>
      </p:sp>
    </p:spTree>
    <p:extLst>
      <p:ext uri="{BB962C8B-B14F-4D97-AF65-F5344CB8AC3E}">
        <p14:creationId xmlns:p14="http://schemas.microsoft.com/office/powerpoint/2010/main" val="216231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predators encounter prey at random – i.e., in proportion to their density in the environment.  Thus, this feeding rate is really a rate at which predators encounter prey (because it assumes no handling time).</a:t>
            </a:r>
          </a:p>
          <a:p>
            <a:r>
              <a:rPr lang="en-US" dirty="0"/>
              <a:t>This is pretty unrealistic (for feeding rate to continue to increase as N increases)…prey require time to capture, consumer, and potentially digest (predators get satiated).  </a:t>
            </a:r>
          </a:p>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24</a:t>
            </a:fld>
            <a:endParaRPr lang="en-US"/>
          </a:p>
        </p:txBody>
      </p:sp>
    </p:spTree>
    <p:extLst>
      <p:ext uri="{BB962C8B-B14F-4D97-AF65-F5344CB8AC3E}">
        <p14:creationId xmlns:p14="http://schemas.microsoft.com/office/powerpoint/2010/main" val="3579627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25</a:t>
            </a:fld>
            <a:endParaRPr lang="en-US"/>
          </a:p>
        </p:txBody>
      </p:sp>
    </p:spTree>
    <p:extLst>
      <p:ext uri="{BB962C8B-B14F-4D97-AF65-F5344CB8AC3E}">
        <p14:creationId xmlns:p14="http://schemas.microsoft.com/office/powerpoint/2010/main" val="1908903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search image formation..</a:t>
            </a:r>
          </a:p>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26</a:t>
            </a:fld>
            <a:endParaRPr lang="en-US" dirty="0"/>
          </a:p>
        </p:txBody>
      </p:sp>
    </p:spTree>
    <p:extLst>
      <p:ext uri="{BB962C8B-B14F-4D97-AF65-F5344CB8AC3E}">
        <p14:creationId xmlns:p14="http://schemas.microsoft.com/office/powerpoint/2010/main" val="1416310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But this is only</a:t>
            </a:r>
            <a:r>
              <a:rPr lang="en-US" baseline="0" dirty="0"/>
              <a:t> for one prey.  How do we modify this to incorporate a </a:t>
            </a:r>
            <a:r>
              <a:rPr lang="en-US" dirty="0"/>
              <a:t>multi-prey type II functional response:</a:t>
            </a:r>
          </a:p>
          <a:p>
            <a:endParaRPr lang="en-US" dirty="0"/>
          </a:p>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pPr/>
              <a:t>27</a:t>
            </a:fld>
            <a:endParaRPr lang="en-US" dirty="0"/>
          </a:p>
        </p:txBody>
      </p:sp>
    </p:spTree>
    <p:extLst>
      <p:ext uri="{BB962C8B-B14F-4D97-AF65-F5344CB8AC3E}">
        <p14:creationId xmlns:p14="http://schemas.microsoft.com/office/powerpoint/2010/main" val="297377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28</a:t>
            </a:fld>
            <a:endParaRPr lang="en-US"/>
          </a:p>
        </p:txBody>
      </p:sp>
    </p:spTree>
    <p:extLst>
      <p:ext uri="{BB962C8B-B14F-4D97-AF65-F5344CB8AC3E}">
        <p14:creationId xmlns:p14="http://schemas.microsoft.com/office/powerpoint/2010/main" val="3582857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29</a:t>
            </a:fld>
            <a:endParaRPr lang="en-US"/>
          </a:p>
        </p:txBody>
      </p:sp>
    </p:spTree>
    <p:extLst>
      <p:ext uri="{BB962C8B-B14F-4D97-AF65-F5344CB8AC3E}">
        <p14:creationId xmlns:p14="http://schemas.microsoft.com/office/powerpoint/2010/main" val="3591492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30</a:t>
            </a:fld>
            <a:endParaRPr lang="en-US"/>
          </a:p>
        </p:txBody>
      </p:sp>
    </p:spTree>
    <p:extLst>
      <p:ext uri="{BB962C8B-B14F-4D97-AF65-F5344CB8AC3E}">
        <p14:creationId xmlns:p14="http://schemas.microsoft.com/office/powerpoint/2010/main" val="2992876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31</a:t>
            </a:fld>
            <a:endParaRPr lang="en-US"/>
          </a:p>
        </p:txBody>
      </p:sp>
    </p:spTree>
    <p:extLst>
      <p:ext uri="{BB962C8B-B14F-4D97-AF65-F5344CB8AC3E}">
        <p14:creationId xmlns:p14="http://schemas.microsoft.com/office/powerpoint/2010/main" val="433077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 includes assimilation</a:t>
            </a:r>
          </a:p>
          <a:p>
            <a:r>
              <a:rPr lang="en-US" dirty="0"/>
              <a:t>Ignores metabolic costs…could include, but the basic message is the same.</a:t>
            </a:r>
          </a:p>
        </p:txBody>
      </p:sp>
      <p:sp>
        <p:nvSpPr>
          <p:cNvPr id="4" name="Slide Number Placeholder 3"/>
          <p:cNvSpPr>
            <a:spLocks noGrp="1"/>
          </p:cNvSpPr>
          <p:nvPr>
            <p:ph type="sldNum" sz="quarter" idx="10"/>
          </p:nvPr>
        </p:nvSpPr>
        <p:spPr/>
        <p:txBody>
          <a:bodyPr/>
          <a:lstStyle/>
          <a:p>
            <a:fld id="{A4EA21EB-591E-144E-AF05-295D2F63B57C}" type="slidenum">
              <a:rPr lang="en-US" smtClean="0"/>
              <a:t>32</a:t>
            </a:fld>
            <a:endParaRPr lang="en-US"/>
          </a:p>
        </p:txBody>
      </p:sp>
    </p:spTree>
    <p:extLst>
      <p:ext uri="{BB962C8B-B14F-4D97-AF65-F5344CB8AC3E}">
        <p14:creationId xmlns:p14="http://schemas.microsoft.com/office/powerpoint/2010/main" val="15594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process</a:t>
            </a:r>
          </a:p>
        </p:txBody>
      </p:sp>
      <p:sp>
        <p:nvSpPr>
          <p:cNvPr id="4" name="Slide Number Placeholder 3"/>
          <p:cNvSpPr>
            <a:spLocks noGrp="1"/>
          </p:cNvSpPr>
          <p:nvPr>
            <p:ph type="sldNum" sz="quarter" idx="10"/>
          </p:nvPr>
        </p:nvSpPr>
        <p:spPr/>
        <p:txBody>
          <a:bodyPr/>
          <a:lstStyle/>
          <a:p>
            <a:fld id="{A4EA21EB-591E-144E-AF05-295D2F63B57C}" type="slidenum">
              <a:rPr lang="en-US" smtClean="0"/>
              <a:t>4</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33</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prey” are on the right</a:t>
            </a:r>
          </a:p>
          <a:p>
            <a:r>
              <a:rPr lang="en-US" dirty="0"/>
              <a:t>“least profitable prey” are on the left</a:t>
            </a:r>
          </a:p>
          <a:p>
            <a:r>
              <a:rPr lang="en-US" dirty="0"/>
              <a:t>So, think of progressing from being very choosy (don’t get much E/T because you go too long between really great bites of food); E/T increases as you become less choosy.  Eventually, you become too </a:t>
            </a:r>
            <a:r>
              <a:rPr lang="en-US" dirty="0" err="1"/>
              <a:t>indisciminant</a:t>
            </a:r>
            <a:r>
              <a:rPr lang="en-US" dirty="0"/>
              <a:t> and now you are spending too much time handling really crappy prey (think, celery wrapped in thick bag and taped shut).  The optimum diet can be found by drawing the 1:1 line: i.e., the peak occurs when the least profitable prey item has a profitability = E/T* ---as in the MVT.  </a:t>
            </a:r>
          </a:p>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pPr/>
              <a:t>34</a:t>
            </a:fld>
            <a:endParaRPr lang="en-US" dirty="0"/>
          </a:p>
        </p:txBody>
      </p:sp>
    </p:spTree>
    <p:extLst>
      <p:ext uri="{BB962C8B-B14F-4D97-AF65-F5344CB8AC3E}">
        <p14:creationId xmlns:p14="http://schemas.microsoft.com/office/powerpoint/2010/main" val="1879683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a:t>
            </a:r>
            <a:r>
              <a:rPr lang="en-US" dirty="0" err="1"/>
              <a:t>pref</a:t>
            </a:r>
            <a:r>
              <a:rPr lang="en-US" dirty="0"/>
              <a:t>: if there is variation in e/h within a type (and that can be discerned by the predator)</a:t>
            </a:r>
          </a:p>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35</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distributions</a:t>
            </a:r>
            <a:r>
              <a:rPr lang="en-US" baseline="0" dirty="0"/>
              <a:t> of clams in upper right.  Dotted is the actual size-</a:t>
            </a:r>
            <a:r>
              <a:rPr lang="en-US" baseline="0" dirty="0" err="1"/>
              <a:t>freq</a:t>
            </a:r>
            <a:r>
              <a:rPr lang="en-US" baseline="0" dirty="0"/>
              <a:t> distribution; solid is an attempt to adjust for “availability” (larger are easier to find) – but the specific correction isn’t well justified.  </a:t>
            </a:r>
          </a:p>
          <a:p>
            <a:endParaRPr lang="en-US" dirty="0"/>
          </a:p>
          <a:p>
            <a:r>
              <a:rPr lang="en-US" dirty="0"/>
              <a:t>My old slide has a note: “Predicted is not actually correct – because it uses</a:t>
            </a:r>
            <a:r>
              <a:rPr lang="en-US" baseline="0" dirty="0"/>
              <a:t> the observed diet and not the prediction based on availability”, but I can’t figure out what this meant.  R&amp;V are not explicit about how they come up with the optimal diet (i.e., &gt;=28.5)</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pPr/>
              <a:t>36</a:t>
            </a:fld>
            <a:endParaRPr lang="en-US" dirty="0"/>
          </a:p>
        </p:txBody>
      </p:sp>
    </p:spTree>
    <p:extLst>
      <p:ext uri="{BB962C8B-B14F-4D97-AF65-F5344CB8AC3E}">
        <p14:creationId xmlns:p14="http://schemas.microsoft.com/office/powerpoint/2010/main" val="4214993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importance of "encounter"</a:t>
            </a:r>
          </a:p>
        </p:txBody>
      </p:sp>
      <p:sp>
        <p:nvSpPr>
          <p:cNvPr id="4" name="Slide Number Placeholder 3"/>
          <p:cNvSpPr>
            <a:spLocks noGrp="1"/>
          </p:cNvSpPr>
          <p:nvPr>
            <p:ph type="sldNum" sz="quarter" idx="10"/>
          </p:nvPr>
        </p:nvSpPr>
        <p:spPr/>
        <p:txBody>
          <a:bodyPr/>
          <a:lstStyle/>
          <a:p>
            <a:fld id="{A4EA21EB-591E-144E-AF05-295D2F63B57C}" type="slidenum">
              <a:rPr lang="en-US" smtClean="0"/>
              <a:t>37</a:t>
            </a:fld>
            <a:endParaRPr lang="en-US"/>
          </a:p>
        </p:txBody>
      </p:sp>
    </p:spTree>
    <p:extLst>
      <p:ext uri="{BB962C8B-B14F-4D97-AF65-F5344CB8AC3E}">
        <p14:creationId xmlns:p14="http://schemas.microsoft.com/office/powerpoint/2010/main" val="219910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classic early work on OFT was done in the lab with bluegill….take it to the field.</a:t>
            </a:r>
          </a:p>
        </p:txBody>
      </p:sp>
      <p:sp>
        <p:nvSpPr>
          <p:cNvPr id="4" name="Slide Number Placeholder 3"/>
          <p:cNvSpPr>
            <a:spLocks noGrp="1"/>
          </p:cNvSpPr>
          <p:nvPr>
            <p:ph type="sldNum" sz="quarter" idx="5"/>
          </p:nvPr>
        </p:nvSpPr>
        <p:spPr/>
        <p:txBody>
          <a:bodyPr/>
          <a:lstStyle/>
          <a:p>
            <a:fld id="{A4EA21EB-591E-144E-AF05-295D2F63B57C}" type="slidenum">
              <a:rPr lang="en-US" smtClean="0"/>
              <a:pPr/>
              <a:t>38</a:t>
            </a:fld>
            <a:endParaRPr lang="en-US" dirty="0"/>
          </a:p>
        </p:txBody>
      </p:sp>
    </p:spTree>
    <p:extLst>
      <p:ext uri="{BB962C8B-B14F-4D97-AF65-F5344CB8AC3E}">
        <p14:creationId xmlns:p14="http://schemas.microsoft.com/office/powerpoint/2010/main" val="1926172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a:t>
            </a:r>
            <a:r>
              <a:rPr lang="en-US" baseline="0" dirty="0"/>
              <a:t> data</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39</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importance of how the biomass is packages – large </a:t>
            </a:r>
            <a:r>
              <a:rPr lang="en-US" dirty="0" err="1"/>
              <a:t>zoops</a:t>
            </a:r>
            <a:r>
              <a:rPr lang="en-US" dirty="0"/>
              <a:t> </a:t>
            </a:r>
            <a:r>
              <a:rPr lang="en-US" dirty="0" err="1"/>
              <a:t>vs</a:t>
            </a:r>
            <a:r>
              <a:rPr lang="en-US" dirty="0"/>
              <a:t> many small.</a:t>
            </a:r>
          </a:p>
        </p:txBody>
      </p:sp>
      <p:sp>
        <p:nvSpPr>
          <p:cNvPr id="4" name="Slide Number Placeholder 3"/>
          <p:cNvSpPr>
            <a:spLocks noGrp="1"/>
          </p:cNvSpPr>
          <p:nvPr>
            <p:ph type="sldNum" sz="quarter" idx="10"/>
          </p:nvPr>
        </p:nvSpPr>
        <p:spPr/>
        <p:txBody>
          <a:bodyPr/>
          <a:lstStyle/>
          <a:p>
            <a:fld id="{A4EA21EB-591E-144E-AF05-295D2F63B57C}" type="slidenum">
              <a:rPr lang="en-US" smtClean="0"/>
              <a:t>43</a:t>
            </a:fld>
            <a:endParaRPr lang="en-US"/>
          </a:p>
        </p:txBody>
      </p:sp>
    </p:spTree>
    <p:extLst>
      <p:ext uri="{BB962C8B-B14F-4D97-AF65-F5344CB8AC3E}">
        <p14:creationId xmlns:p14="http://schemas.microsoft.com/office/powerpoint/2010/main" val="3414734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a:t>
            </a:r>
            <a:r>
              <a:rPr lang="en-US" baseline="0" dirty="0"/>
              <a:t> data</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45</a:t>
            </a:fld>
            <a:endParaRPr lang="en-US"/>
          </a:p>
        </p:txBody>
      </p:sp>
    </p:spTree>
    <p:extLst>
      <p:ext uri="{BB962C8B-B14F-4D97-AF65-F5344CB8AC3E}">
        <p14:creationId xmlns:p14="http://schemas.microsoft.com/office/powerpoint/2010/main" val="346594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46</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this</a:t>
            </a:r>
            <a:r>
              <a:rPr lang="en-US" baseline="0" dirty="0"/>
              <a:t> ignores costs of foraging, so we expect these curves to be lower and for the forager to eventually lose energy</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6</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47</a:t>
            </a:fld>
            <a:endParaRPr lang="en-US" dirty="0"/>
          </a:p>
        </p:txBody>
      </p:sp>
    </p:spTree>
    <p:extLst>
      <p:ext uri="{BB962C8B-B14F-4D97-AF65-F5344CB8AC3E}">
        <p14:creationId xmlns:p14="http://schemas.microsoft.com/office/powerpoint/2010/main" val="1266235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Experimental tests in ponds.  </a:t>
            </a:r>
          </a:p>
        </p:txBody>
      </p:sp>
      <p:sp>
        <p:nvSpPr>
          <p:cNvPr id="4" name="Slide Number Placeholder 3"/>
          <p:cNvSpPr>
            <a:spLocks noGrp="1"/>
          </p:cNvSpPr>
          <p:nvPr>
            <p:ph type="sldNum" sz="quarter" idx="10"/>
          </p:nvPr>
        </p:nvSpPr>
        <p:spPr/>
        <p:txBody>
          <a:bodyPr/>
          <a:lstStyle/>
          <a:p>
            <a:fld id="{A4EA21EB-591E-144E-AF05-295D2F63B57C}" type="slidenum">
              <a:rPr lang="en-US" smtClean="0"/>
              <a:t>48</a:t>
            </a:fld>
            <a:endParaRPr lang="en-US"/>
          </a:p>
        </p:txBody>
      </p:sp>
    </p:spTree>
    <p:extLst>
      <p:ext uri="{BB962C8B-B14F-4D97-AF65-F5344CB8AC3E}">
        <p14:creationId xmlns:p14="http://schemas.microsoft.com/office/powerpoint/2010/main" val="14730736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1/g is the time spent at a size.   So u*1/g</a:t>
            </a:r>
            <a:r>
              <a:rPr lang="en-US" baseline="0" dirty="0"/>
              <a:t> is the mortality incurred at a size, so min(</a:t>
            </a:r>
            <a:r>
              <a:rPr lang="en-US" dirty="0"/>
              <a:t>u/g</a:t>
            </a:r>
            <a:r>
              <a:rPr lang="en-US" baseline="0" dirty="0"/>
              <a:t>) maximizes the </a:t>
            </a:r>
            <a:r>
              <a:rPr lang="en-US" baseline="0" dirty="0" err="1"/>
              <a:t>pr</a:t>
            </a:r>
            <a:r>
              <a:rPr lang="en-US" baseline="0" dirty="0"/>
              <a:t>(survival).  This rule only applies to juveniles: thus the rule maximized the </a:t>
            </a:r>
            <a:r>
              <a:rPr lang="en-US" baseline="0" dirty="0" err="1"/>
              <a:t>pr</a:t>
            </a:r>
            <a:r>
              <a:rPr lang="en-US" baseline="0" dirty="0"/>
              <a:t>(</a:t>
            </a:r>
            <a:r>
              <a:rPr lang="en-US" baseline="0" dirty="0" err="1"/>
              <a:t>surv</a:t>
            </a:r>
            <a:r>
              <a:rPr lang="en-US" baseline="0" dirty="0"/>
              <a:t>)  to maturation: i.e., through stage juvenile survival.  If you are looking at adults, then you also have to consider reproduction.</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51</a:t>
            </a:fld>
            <a:endParaRPr lang="en-US"/>
          </a:p>
        </p:txBody>
      </p:sp>
    </p:spTree>
    <p:extLst>
      <p:ext uri="{BB962C8B-B14F-4D97-AF65-F5344CB8AC3E}">
        <p14:creationId xmlns:p14="http://schemas.microsoft.com/office/powerpoint/2010/main" val="7492651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Experimental tests in ponds.  </a:t>
            </a:r>
          </a:p>
        </p:txBody>
      </p:sp>
      <p:sp>
        <p:nvSpPr>
          <p:cNvPr id="4" name="Slide Number Placeholder 3"/>
          <p:cNvSpPr>
            <a:spLocks noGrp="1"/>
          </p:cNvSpPr>
          <p:nvPr>
            <p:ph type="sldNum" sz="quarter" idx="10"/>
          </p:nvPr>
        </p:nvSpPr>
        <p:spPr/>
        <p:txBody>
          <a:bodyPr/>
          <a:lstStyle/>
          <a:p>
            <a:fld id="{A4EA21EB-591E-144E-AF05-295D2F63B57C}" type="slidenum">
              <a:rPr lang="en-US" smtClean="0"/>
              <a:t>54</a:t>
            </a:fld>
            <a:endParaRPr lang="en-US"/>
          </a:p>
        </p:txBody>
      </p:sp>
    </p:spTree>
    <p:extLst>
      <p:ext uri="{BB962C8B-B14F-4D97-AF65-F5344CB8AC3E}">
        <p14:creationId xmlns:p14="http://schemas.microsoft.com/office/powerpoint/2010/main" val="1473073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a pond; put bass on one side; other side without bass;  </a:t>
            </a:r>
          </a:p>
        </p:txBody>
      </p:sp>
      <p:sp>
        <p:nvSpPr>
          <p:cNvPr id="4" name="Slide Number Placeholder 3"/>
          <p:cNvSpPr>
            <a:spLocks noGrp="1"/>
          </p:cNvSpPr>
          <p:nvPr>
            <p:ph type="sldNum" sz="quarter" idx="5"/>
          </p:nvPr>
        </p:nvSpPr>
        <p:spPr/>
        <p:txBody>
          <a:bodyPr/>
          <a:lstStyle/>
          <a:p>
            <a:fld id="{A4EA21EB-591E-144E-AF05-295D2F63B57C}" type="slidenum">
              <a:rPr lang="en-US" smtClean="0"/>
              <a:pPr/>
              <a:t>55</a:t>
            </a:fld>
            <a:endParaRPr lang="en-US" dirty="0"/>
          </a:p>
        </p:txBody>
      </p:sp>
    </p:spTree>
    <p:extLst>
      <p:ext uri="{BB962C8B-B14F-4D97-AF65-F5344CB8AC3E}">
        <p14:creationId xmlns:p14="http://schemas.microsoft.com/office/powerpoint/2010/main" val="2190246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"equilibration</a:t>
            </a:r>
            <a:r>
              <a:rPr lang="en-US" baseline="0" dirty="0"/>
              <a:t>" arises as a trade-off between juvenile and </a:t>
            </a:r>
            <a:r>
              <a:rPr lang="en-US" baseline="0"/>
              <a:t>adult performance.</a:t>
            </a:r>
            <a:endParaRPr lang="en-US"/>
          </a:p>
        </p:txBody>
      </p:sp>
      <p:sp>
        <p:nvSpPr>
          <p:cNvPr id="4" name="Slide Number Placeholder 3"/>
          <p:cNvSpPr>
            <a:spLocks noGrp="1"/>
          </p:cNvSpPr>
          <p:nvPr>
            <p:ph type="sldNum" sz="quarter" idx="10"/>
          </p:nvPr>
        </p:nvSpPr>
        <p:spPr/>
        <p:txBody>
          <a:bodyPr/>
          <a:lstStyle/>
          <a:p>
            <a:fld id="{A4EA21EB-591E-144E-AF05-295D2F63B57C}" type="slidenum">
              <a:rPr lang="en-US" smtClean="0"/>
              <a:t>61</a:t>
            </a:fld>
            <a:endParaRPr lang="en-US"/>
          </a:p>
        </p:txBody>
      </p:sp>
    </p:spTree>
    <p:extLst>
      <p:ext uri="{BB962C8B-B14F-4D97-AF65-F5344CB8AC3E}">
        <p14:creationId xmlns:p14="http://schemas.microsoft.com/office/powerpoint/2010/main" val="376587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to discuss a paper by </a:t>
            </a:r>
            <a:r>
              <a:rPr lang="en-US" dirty="0" err="1"/>
              <a:t>doak</a:t>
            </a:r>
            <a:r>
              <a:rPr lang="en-US" dirty="0"/>
              <a:t> et al, but we don’t anymore; </a:t>
            </a:r>
            <a:r>
              <a:rPr lang="en-US" dirty="0" err="1"/>
              <a:t>stil</a:t>
            </a:r>
            <a:r>
              <a:rPr lang="en-US" dirty="0"/>
              <a:t> worth it to point out how there can be compensation at different points in the life history: e.g., if you increase the quality of the adult habitat, that may ultimately be “paid for” as a cost in juvenile survival… (traditional expectation is that density will increase until adult performance is reduced by den-dep back to original level).  You can also view this through the lens of the Vonesh and de la Cruz study.  Imagine that something increases the fecundity of adult frogs…. What affect will that have on adult density and on the performance (survival) of tadpoles?</a:t>
            </a:r>
          </a:p>
        </p:txBody>
      </p:sp>
      <p:sp>
        <p:nvSpPr>
          <p:cNvPr id="4" name="Slide Number Placeholder 3"/>
          <p:cNvSpPr>
            <a:spLocks noGrp="1"/>
          </p:cNvSpPr>
          <p:nvPr>
            <p:ph type="sldNum" sz="quarter" idx="5"/>
          </p:nvPr>
        </p:nvSpPr>
        <p:spPr/>
        <p:txBody>
          <a:bodyPr/>
          <a:lstStyle/>
          <a:p>
            <a:fld id="{A4EA21EB-591E-144E-AF05-295D2F63B57C}" type="slidenum">
              <a:rPr lang="en-US" smtClean="0"/>
              <a:pPr/>
              <a:t>62</a:t>
            </a:fld>
            <a:endParaRPr lang="en-US" dirty="0"/>
          </a:p>
        </p:txBody>
      </p:sp>
    </p:spTree>
    <p:extLst>
      <p:ext uri="{BB962C8B-B14F-4D97-AF65-F5344CB8AC3E}">
        <p14:creationId xmlns:p14="http://schemas.microsoft.com/office/powerpoint/2010/main" val="25754515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63</a:t>
            </a:fld>
            <a:endParaRPr lang="en-US" dirty="0"/>
          </a:p>
        </p:txBody>
      </p:sp>
    </p:spTree>
    <p:extLst>
      <p:ext uri="{BB962C8B-B14F-4D97-AF65-F5344CB8AC3E}">
        <p14:creationId xmlns:p14="http://schemas.microsoft.com/office/powerpoint/2010/main" val="408323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the concept of MV:  you leave when the return from the patch you are in, stops to drop below the expectation from the environment as a hole: i.e., when you could do better elsewhere.  (but this assume infinite time and an expectation over many patches)</a:t>
            </a:r>
            <a:r>
              <a:rPr lang="is-IS" baseline="0" dirty="0"/>
              <a:t>…if the forager had only limited time, then it might stay (vs. </a:t>
            </a:r>
            <a:r>
              <a:rPr lang="en-US" baseline="0" dirty="0"/>
              <a:t>R</a:t>
            </a:r>
            <a:r>
              <a:rPr lang="is-IS" baseline="0" dirty="0"/>
              <a:t>isking NOT finding any food: sure thing vs. </a:t>
            </a:r>
            <a:r>
              <a:rPr lang="en-US" baseline="0" dirty="0"/>
              <a:t>U</a:t>
            </a:r>
            <a:r>
              <a:rPr lang="is-IS" baseline="0" dirty="0"/>
              <a:t>ncertain pay off – but these issues aren't dealt with in our simplest models).</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7</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on average, each patch requires time to find the patch (travel time; to the left of black line)) and then the investment to forage in the patch (to the right).  During that time, the forager gains the energy indicated by the blue line.  Thus, the average rate of Energy Gain is the Energy / total time (sum of the two time components).  And this corresponds to the line with the steepest slope.</a:t>
            </a:r>
          </a:p>
        </p:txBody>
      </p:sp>
      <p:sp>
        <p:nvSpPr>
          <p:cNvPr id="4" name="Slide Number Placeholder 3"/>
          <p:cNvSpPr>
            <a:spLocks noGrp="1"/>
          </p:cNvSpPr>
          <p:nvPr>
            <p:ph type="sldNum" sz="quarter" idx="5"/>
          </p:nvPr>
        </p:nvSpPr>
        <p:spPr/>
        <p:txBody>
          <a:bodyPr/>
          <a:lstStyle/>
          <a:p>
            <a:fld id="{A4EA21EB-591E-144E-AF05-295D2F63B57C}" type="slidenum">
              <a:rPr lang="en-US" smtClean="0"/>
              <a:pPr/>
              <a:t>8</a:t>
            </a:fld>
            <a:endParaRPr lang="en-US" dirty="0"/>
          </a:p>
        </p:txBody>
      </p:sp>
    </p:spTree>
    <p:extLst>
      <p:ext uri="{BB962C8B-B14F-4D97-AF65-F5344CB8AC3E}">
        <p14:creationId xmlns:p14="http://schemas.microsoft.com/office/powerpoint/2010/main" val="178058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48ACF17-E982-4BFF-83A9-F2313303F749}" type="slidenum">
              <a:rPr lang="en-US" smtClean="0"/>
              <a:pPr>
                <a:defRPr/>
              </a:pPr>
              <a:t>9</a:t>
            </a:fld>
            <a:endParaRPr lang="en-US"/>
          </a:p>
        </p:txBody>
      </p:sp>
    </p:spTree>
    <p:extLst>
      <p:ext uri="{BB962C8B-B14F-4D97-AF65-F5344CB8AC3E}">
        <p14:creationId xmlns:p14="http://schemas.microsoft.com/office/powerpoint/2010/main" val="2376589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10</a:t>
            </a:fld>
            <a:endParaRPr lang="en-US"/>
          </a:p>
        </p:txBody>
      </p:sp>
    </p:spTree>
    <p:extLst>
      <p:ext uri="{BB962C8B-B14F-4D97-AF65-F5344CB8AC3E}">
        <p14:creationId xmlns:p14="http://schemas.microsoft.com/office/powerpoint/2010/main" val="39981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work by </a:t>
            </a:r>
            <a:r>
              <a:rPr lang="en-US" dirty="0" err="1"/>
              <a:t>Schoener</a:t>
            </a:r>
            <a:r>
              <a:rPr lang="en-US" dirty="0"/>
              <a:t>,</a:t>
            </a:r>
            <a:r>
              <a:rPr lang="en-US" baseline="0" dirty="0"/>
              <a:t> Pulliam and MacArthur and </a:t>
            </a:r>
            <a:r>
              <a:rPr lang="en-US" baseline="0" dirty="0" err="1"/>
              <a:t>Pianka</a:t>
            </a:r>
            <a:r>
              <a:rPr lang="en-US" baseline="0" dirty="0"/>
              <a:t>, </a:t>
            </a:r>
            <a:r>
              <a:rPr lang="en-US" baseline="0" dirty="0" err="1"/>
              <a:t>Emlen</a:t>
            </a:r>
            <a:r>
              <a:rPr lang="en-US" baseline="0" dirty="0"/>
              <a:t>; led to refinements and tests by others.  Sunfish became a model system….</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11</a:t>
            </a:fld>
            <a:endParaRPr lang="en-US"/>
          </a:p>
        </p:txBody>
      </p:sp>
    </p:spTree>
    <p:extLst>
      <p:ext uri="{BB962C8B-B14F-4D97-AF65-F5344CB8AC3E}">
        <p14:creationId xmlns:p14="http://schemas.microsoft.com/office/powerpoint/2010/main" val="346594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098EE6-1AA3-7242-A466-3EB7572AAF8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64589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97711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3935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98177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98EE6-1AA3-7242-A466-3EB7572AAF8F}" type="datetimeFigureOut">
              <a:rPr lang="en-US" smtClean="0"/>
              <a:t>9/16/21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4585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098EE6-1AA3-7242-A466-3EB7572AAF8F}"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33265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098EE6-1AA3-7242-A466-3EB7572AAF8F}" type="datetimeFigureOut">
              <a:rPr lang="en-US" smtClean="0"/>
              <a:t>9/16/21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36830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098EE6-1AA3-7242-A466-3EB7572AAF8F}" type="datetimeFigureOut">
              <a:rPr lang="en-US" smtClean="0"/>
              <a:t>9/16/21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777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8EE6-1AA3-7242-A466-3EB7572AAF8F}" type="datetimeFigureOut">
              <a:rPr lang="en-US" smtClean="0"/>
              <a:t>9/16/21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5131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7615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9/16/21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7550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venir Book"/>
              </a:defRPr>
            </a:lvl1pPr>
          </a:lstStyle>
          <a:p>
            <a:fld id="{D8098EE6-1AA3-7242-A466-3EB7572AAF8F}" type="datetimeFigureOut">
              <a:rPr lang="en-US" smtClean="0"/>
              <a:pPr/>
              <a:t>9/16/21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venir Book"/>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venir Book"/>
              </a:defRPr>
            </a:lvl1pPr>
          </a:lstStyle>
          <a:p>
            <a:fld id="{968D8FF4-F297-AB4F-9C9D-1FB3FECCA5CA}" type="slidenum">
              <a:rPr lang="en-US" smtClean="0"/>
              <a:pPr/>
              <a:t>‹#›</a:t>
            </a:fld>
            <a:endParaRPr lang="en-US" dirty="0"/>
          </a:p>
        </p:txBody>
      </p:sp>
    </p:spTree>
    <p:extLst>
      <p:ext uri="{BB962C8B-B14F-4D97-AF65-F5344CB8AC3E}">
        <p14:creationId xmlns:p14="http://schemas.microsoft.com/office/powerpoint/2010/main" val="274360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ook"/>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Book"/>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Book"/>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jpg"/></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jp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0.jpg"/><Relationship Id="rId5" Type="http://schemas.openxmlformats.org/officeDocument/2006/relationships/image" Target="../media/image29.gif"/><Relationship Id="rId4" Type="http://schemas.openxmlformats.org/officeDocument/2006/relationships/image" Target="../media/image28.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5984"/>
            <a:ext cx="7772400" cy="1470025"/>
          </a:xfrm>
        </p:spPr>
        <p:txBody>
          <a:bodyPr>
            <a:normAutofit fontScale="90000"/>
          </a:bodyPr>
          <a:lstStyle/>
          <a:p>
            <a:r>
              <a:rPr lang="en-US" dirty="0">
                <a:solidFill>
                  <a:schemeClr val="accent1">
                    <a:lumMod val="75000"/>
                  </a:schemeClr>
                </a:solidFill>
                <a:latin typeface="Avenir Book"/>
                <a:cs typeface="Avenir Book"/>
              </a:rPr>
              <a:t>Ecology 8310</a:t>
            </a:r>
            <a:br>
              <a:rPr lang="en-US" dirty="0">
                <a:solidFill>
                  <a:schemeClr val="accent1">
                    <a:lumMod val="75000"/>
                  </a:schemeClr>
                </a:solidFill>
                <a:latin typeface="Avenir Book"/>
                <a:cs typeface="Avenir Book"/>
              </a:rPr>
            </a:br>
            <a:r>
              <a:rPr lang="en-US" dirty="0">
                <a:solidFill>
                  <a:schemeClr val="accent1">
                    <a:lumMod val="75000"/>
                  </a:schemeClr>
                </a:solidFill>
                <a:latin typeface="Avenir Book"/>
                <a:cs typeface="Avenir Book"/>
              </a:rPr>
              <a:t>Population (and Community) Ecology</a:t>
            </a:r>
          </a:p>
        </p:txBody>
      </p:sp>
      <p:sp>
        <p:nvSpPr>
          <p:cNvPr id="4" name="TextBox 3"/>
          <p:cNvSpPr txBox="1"/>
          <p:nvPr/>
        </p:nvSpPr>
        <p:spPr>
          <a:xfrm>
            <a:off x="1158990" y="3484750"/>
            <a:ext cx="6943340" cy="2585323"/>
          </a:xfrm>
          <a:prstGeom prst="rect">
            <a:avLst/>
          </a:prstGeom>
          <a:noFill/>
        </p:spPr>
        <p:txBody>
          <a:bodyPr wrap="square" rtlCol="0">
            <a:spAutoFit/>
          </a:bodyPr>
          <a:lstStyle/>
          <a:p>
            <a:pPr marL="287338" lvl="2" indent="-285750">
              <a:buFont typeface="Arial"/>
              <a:buChar char="•"/>
            </a:pPr>
            <a:r>
              <a:rPr lang="en-US" dirty="0">
                <a:latin typeface="Avenir Book"/>
              </a:rPr>
              <a:t>Patch selection (e.g., Marginal Value Theorem)</a:t>
            </a:r>
          </a:p>
          <a:p>
            <a:pPr marL="287338" lvl="2" indent="-285750">
              <a:buFont typeface="Arial"/>
              <a:buChar char="•"/>
            </a:pPr>
            <a:endParaRPr lang="en-US" dirty="0">
              <a:latin typeface="Avenir Book"/>
            </a:endParaRPr>
          </a:p>
          <a:p>
            <a:pPr marL="287338" lvl="2" indent="-285750">
              <a:buFont typeface="Arial"/>
              <a:buChar char="•"/>
            </a:pPr>
            <a:r>
              <a:rPr lang="en-US" dirty="0">
                <a:latin typeface="Avenir Book"/>
              </a:rPr>
              <a:t>Prey selection (optimal diet theory)</a:t>
            </a:r>
          </a:p>
          <a:p>
            <a:pPr marL="287338" lvl="2" indent="-285750">
              <a:buFont typeface="Arial"/>
              <a:buChar char="•"/>
            </a:pPr>
            <a:endParaRPr lang="en-US" dirty="0">
              <a:latin typeface="Avenir Book"/>
            </a:endParaRPr>
          </a:p>
          <a:p>
            <a:pPr marL="287338" lvl="2" indent="-285750">
              <a:buFont typeface="Arial"/>
              <a:buChar char="•"/>
            </a:pPr>
            <a:r>
              <a:rPr lang="en-US" dirty="0">
                <a:latin typeface="Avenir Book"/>
              </a:rPr>
              <a:t>Moving beyond feeding (energy intake): predation risk (u/g)</a:t>
            </a:r>
          </a:p>
          <a:p>
            <a:pPr marL="287338" lvl="2" indent="-285750">
              <a:buFont typeface="Arial"/>
              <a:buChar char="•"/>
            </a:pPr>
            <a:endParaRPr lang="en-US" dirty="0">
              <a:latin typeface="Avenir Book"/>
            </a:endParaRPr>
          </a:p>
          <a:p>
            <a:pPr marL="287338" lvl="2" indent="-285750">
              <a:buFont typeface="Arial"/>
              <a:buChar char="•"/>
            </a:pPr>
            <a:endParaRPr lang="en-US" dirty="0">
              <a:latin typeface="Avenir Book"/>
            </a:endParaRPr>
          </a:p>
          <a:p>
            <a:pPr marL="285750" indent="-285750">
              <a:buFont typeface="Arial"/>
              <a:buChar char="•"/>
            </a:pPr>
            <a:endParaRPr lang="en-US" dirty="0">
              <a:latin typeface="Avenir Book"/>
            </a:endParaRPr>
          </a:p>
          <a:p>
            <a:pPr marL="285750" indent="-285750">
              <a:buFont typeface="Arial"/>
              <a:buChar char="•"/>
            </a:pPr>
            <a:endParaRPr lang="en-US" dirty="0">
              <a:latin typeface="Avenir Book"/>
            </a:endParaRPr>
          </a:p>
        </p:txBody>
      </p:sp>
      <p:pic>
        <p:nvPicPr>
          <p:cNvPr id="5" name="Picture 4" descr="C:\Users\osenberg\AppData\Local\Microsoft\Windows\Temporary Internet Files\Content.Outlook\GWG773IU\moua puta panoram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12772"/>
            <a:ext cx="9144000" cy="631146"/>
          </a:xfrm>
          <a:prstGeom prst="rect">
            <a:avLst/>
          </a:prstGeom>
          <a:noFill/>
          <a:effectLst>
            <a:outerShdw blurRad="152400" dist="76200" dir="2700000" algn="tl"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6240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sp>
        <p:nvSpPr>
          <p:cNvPr id="5" name="TextBox 4"/>
          <p:cNvSpPr txBox="1"/>
          <p:nvPr/>
        </p:nvSpPr>
        <p:spPr>
          <a:xfrm>
            <a:off x="789100" y="1109609"/>
            <a:ext cx="8248556" cy="5693867"/>
          </a:xfrm>
          <a:prstGeom prst="rect">
            <a:avLst/>
          </a:prstGeom>
          <a:noFill/>
        </p:spPr>
        <p:txBody>
          <a:bodyPr wrap="square" rtlCol="0">
            <a:spAutoFit/>
          </a:bodyPr>
          <a:lstStyle/>
          <a:p>
            <a:r>
              <a:rPr lang="en-US" sz="2800" dirty="0">
                <a:latin typeface="Avenir Book"/>
              </a:rPr>
              <a:t>Predictions of MVT:</a:t>
            </a:r>
          </a:p>
          <a:p>
            <a:endParaRPr lang="en-US" sz="2800" dirty="0">
              <a:latin typeface="Avenir Book"/>
            </a:endParaRPr>
          </a:p>
          <a:p>
            <a:pPr marL="514350" indent="-514350">
              <a:buFont typeface="+mj-lt"/>
              <a:buAutoNum type="arabicPeriod"/>
            </a:pPr>
            <a:r>
              <a:rPr lang="en-US" sz="2800" dirty="0">
                <a:latin typeface="Avenir Book"/>
              </a:rPr>
              <a:t>Leave at a fixed MV (</a:t>
            </a:r>
            <a:r>
              <a:rPr lang="en-US" sz="2800" dirty="0" err="1">
                <a:latin typeface="Avenir Book"/>
              </a:rPr>
              <a:t>indep</a:t>
            </a:r>
            <a:r>
              <a:rPr lang="en-US" sz="2800" dirty="0">
                <a:latin typeface="Avenir Book"/>
              </a:rPr>
              <a:t>. of patch quality)</a:t>
            </a:r>
          </a:p>
          <a:p>
            <a:pPr marL="514350" indent="-514350">
              <a:buFont typeface="+mj-lt"/>
              <a:buAutoNum type="arabicPeriod"/>
            </a:pPr>
            <a:r>
              <a:rPr lang="en-US" sz="2800" dirty="0">
                <a:latin typeface="Avenir Book"/>
              </a:rPr>
              <a:t>Stay in higher quality patches longer</a:t>
            </a:r>
          </a:p>
          <a:p>
            <a:pPr marL="514350" indent="-514350">
              <a:buFont typeface="+mj-lt"/>
              <a:buAutoNum type="arabicPeriod"/>
            </a:pPr>
            <a:r>
              <a:rPr lang="en-US" sz="2800" dirty="0">
                <a:latin typeface="Avenir Book"/>
              </a:rPr>
              <a:t>Skip patches in which dg/</a:t>
            </a:r>
            <a:r>
              <a:rPr lang="en-US" sz="2800" dirty="0" err="1">
                <a:latin typeface="Avenir Book"/>
              </a:rPr>
              <a:t>dt|</a:t>
            </a:r>
            <a:r>
              <a:rPr lang="en-US" sz="2800" baseline="-25000" dirty="0" err="1">
                <a:latin typeface="Avenir Book"/>
              </a:rPr>
              <a:t>t</a:t>
            </a:r>
            <a:r>
              <a:rPr lang="en-US" sz="2800" baseline="-25000" dirty="0">
                <a:latin typeface="Avenir Book"/>
              </a:rPr>
              <a:t>=0</a:t>
            </a:r>
            <a:r>
              <a:rPr lang="en-US" sz="2800" dirty="0">
                <a:latin typeface="Avenir Book"/>
              </a:rPr>
              <a:t> &lt; R</a:t>
            </a:r>
            <a:r>
              <a:rPr lang="en-US" sz="2800" baseline="-25000" dirty="0">
                <a:latin typeface="Avenir Book"/>
              </a:rPr>
              <a:t>n</a:t>
            </a:r>
            <a:r>
              <a:rPr lang="en-US" sz="2800" dirty="0">
                <a:latin typeface="Avenir Book"/>
              </a:rPr>
              <a:t>* (=E/T</a:t>
            </a:r>
            <a:r>
              <a:rPr lang="en-US" sz="2800" baseline="-25000" dirty="0">
                <a:latin typeface="Avenir Book"/>
              </a:rPr>
              <a:t>n</a:t>
            </a:r>
            <a:r>
              <a:rPr lang="en-US" sz="2800" baseline="30000" dirty="0">
                <a:latin typeface="Avenir Book"/>
              </a:rPr>
              <a:t>*</a:t>
            </a:r>
            <a:r>
              <a:rPr lang="en-US" sz="2800" dirty="0">
                <a:latin typeface="Avenir Book"/>
              </a:rPr>
              <a:t>)</a:t>
            </a:r>
          </a:p>
          <a:p>
            <a:pPr marL="514350" indent="-514350">
              <a:buFont typeface="+mj-lt"/>
              <a:buAutoNum type="arabicPeriod"/>
            </a:pPr>
            <a:r>
              <a:rPr lang="en-US" sz="2800" dirty="0">
                <a:latin typeface="Avenir Book"/>
              </a:rPr>
              <a:t>As the density of patches increase…</a:t>
            </a:r>
          </a:p>
          <a:p>
            <a:pPr marL="1428750" lvl="2" indent="-514350">
              <a:buFont typeface="+mj-lt"/>
              <a:buAutoNum type="alphaLcPeriod"/>
            </a:pPr>
            <a:r>
              <a:rPr lang="en-US" sz="2800" dirty="0">
                <a:latin typeface="Avenir Book"/>
              </a:rPr>
              <a:t>Reduce residency time</a:t>
            </a:r>
          </a:p>
          <a:p>
            <a:pPr marL="1428750" lvl="2" indent="-514350">
              <a:buFont typeface="+mj-lt"/>
              <a:buAutoNum type="alphaLcPeriod"/>
            </a:pPr>
            <a:r>
              <a:rPr lang="en-US" sz="2800" dirty="0">
                <a:latin typeface="Avenir Book"/>
              </a:rPr>
              <a:t>Drop low quality patches from diet</a:t>
            </a:r>
          </a:p>
          <a:p>
            <a:pPr marL="514350" indent="-514350">
              <a:buFont typeface="+mj-lt"/>
              <a:buAutoNum type="arabicPeriod"/>
            </a:pPr>
            <a:r>
              <a:rPr lang="en-US" sz="2800" dirty="0">
                <a:latin typeface="Avenir Book"/>
              </a:rPr>
              <a:t>Variants: </a:t>
            </a:r>
          </a:p>
          <a:p>
            <a:pPr marL="1428750" lvl="2" indent="-514350">
              <a:buFont typeface="+mj-lt"/>
              <a:buAutoNum type="alphaLcPeriod"/>
            </a:pPr>
            <a:r>
              <a:rPr lang="en-US" sz="2800" dirty="0">
                <a:latin typeface="Avenir Book"/>
              </a:rPr>
              <a:t>Giving up density (uniform among patches) – empirical tool</a:t>
            </a:r>
          </a:p>
          <a:p>
            <a:pPr marL="1428750" lvl="2" indent="-514350">
              <a:buFont typeface="+mj-lt"/>
              <a:buAutoNum type="alphaLcPeriod"/>
            </a:pPr>
            <a:r>
              <a:rPr lang="en-US" sz="2800" dirty="0">
                <a:latin typeface="Avenir Book"/>
              </a:rPr>
              <a:t>Giving up time (time since last prey taken) – rule of thumb</a:t>
            </a:r>
          </a:p>
        </p:txBody>
      </p:sp>
    </p:spTree>
    <p:extLst>
      <p:ext uri="{BB962C8B-B14F-4D97-AF65-F5344CB8AC3E}">
        <p14:creationId xmlns:p14="http://schemas.microsoft.com/office/powerpoint/2010/main" val="59320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5797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Prey selection</a:t>
            </a:r>
            <a:r>
              <a:rPr lang="en-US" sz="4000" b="1" dirty="0">
                <a:solidFill>
                  <a:srgbClr val="376092"/>
                </a:solidFill>
                <a:latin typeface="Avenir Book"/>
              </a:rPr>
              <a:t>:</a:t>
            </a:r>
          </a:p>
        </p:txBody>
      </p:sp>
      <p:pic>
        <p:nvPicPr>
          <p:cNvPr id="3" name="Picture 2"/>
          <p:cNvPicPr>
            <a:picLocks noChangeAspect="1"/>
          </p:cNvPicPr>
          <p:nvPr/>
        </p:nvPicPr>
        <p:blipFill>
          <a:blip r:embed="rId3"/>
          <a:stretch>
            <a:fillRect/>
          </a:stretch>
        </p:blipFill>
        <p:spPr>
          <a:xfrm>
            <a:off x="4509840" y="664"/>
            <a:ext cx="4634160" cy="1414443"/>
          </a:xfrm>
          <a:prstGeom prst="rect">
            <a:avLst/>
          </a:prstGeom>
        </p:spPr>
      </p:pic>
      <p:pic>
        <p:nvPicPr>
          <p:cNvPr id="9" name="Picture 8"/>
          <p:cNvPicPr>
            <a:picLocks noChangeAspect="1"/>
          </p:cNvPicPr>
          <p:nvPr/>
        </p:nvPicPr>
        <p:blipFill>
          <a:blip r:embed="rId4"/>
          <a:stretch>
            <a:fillRect/>
          </a:stretch>
        </p:blipFill>
        <p:spPr>
          <a:xfrm>
            <a:off x="0" y="815031"/>
            <a:ext cx="6164027" cy="1497925"/>
          </a:xfrm>
          <a:prstGeom prst="rect">
            <a:avLst/>
          </a:prstGeom>
        </p:spPr>
      </p:pic>
      <p:pic>
        <p:nvPicPr>
          <p:cNvPr id="10" name="Picture 9"/>
          <p:cNvPicPr>
            <a:picLocks noChangeAspect="1"/>
          </p:cNvPicPr>
          <p:nvPr/>
        </p:nvPicPr>
        <p:blipFill>
          <a:blip r:embed="rId5"/>
          <a:stretch>
            <a:fillRect/>
          </a:stretch>
        </p:blipFill>
        <p:spPr>
          <a:xfrm>
            <a:off x="-2" y="5089066"/>
            <a:ext cx="5979898" cy="1788858"/>
          </a:xfrm>
          <a:prstGeom prst="rect">
            <a:avLst/>
          </a:prstGeom>
        </p:spPr>
      </p:pic>
      <p:pic>
        <p:nvPicPr>
          <p:cNvPr id="11" name="Picture 10"/>
          <p:cNvPicPr>
            <a:picLocks noChangeAspect="1"/>
          </p:cNvPicPr>
          <p:nvPr/>
        </p:nvPicPr>
        <p:blipFill>
          <a:blip r:embed="rId6"/>
          <a:stretch>
            <a:fillRect/>
          </a:stretch>
        </p:blipFill>
        <p:spPr>
          <a:xfrm>
            <a:off x="0" y="2367073"/>
            <a:ext cx="6164027" cy="1812126"/>
          </a:xfrm>
          <a:prstGeom prst="rect">
            <a:avLst/>
          </a:prstGeom>
        </p:spPr>
      </p:pic>
      <p:pic>
        <p:nvPicPr>
          <p:cNvPr id="2" name="Picture 1"/>
          <p:cNvPicPr>
            <a:picLocks noChangeAspect="1"/>
          </p:cNvPicPr>
          <p:nvPr/>
        </p:nvPicPr>
        <p:blipFill>
          <a:blip r:embed="rId7"/>
          <a:stretch>
            <a:fillRect/>
          </a:stretch>
        </p:blipFill>
        <p:spPr>
          <a:xfrm>
            <a:off x="2959077" y="4107494"/>
            <a:ext cx="4820952" cy="1731608"/>
          </a:xfrm>
          <a:prstGeom prst="rect">
            <a:avLst/>
          </a:prstGeom>
        </p:spPr>
      </p:pic>
    </p:spTree>
    <p:extLst>
      <p:ext uri="{BB962C8B-B14F-4D97-AF65-F5344CB8AC3E}">
        <p14:creationId xmlns:p14="http://schemas.microsoft.com/office/powerpoint/2010/main" val="225936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5797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Prey selection</a:t>
            </a:r>
            <a:r>
              <a:rPr lang="en-US" sz="4000" b="1" dirty="0">
                <a:solidFill>
                  <a:srgbClr val="376092"/>
                </a:solidFill>
                <a:latin typeface="Avenir Book"/>
              </a:rPr>
              <a:t>:</a:t>
            </a:r>
          </a:p>
        </p:txBody>
      </p:sp>
      <p:sp>
        <p:nvSpPr>
          <p:cNvPr id="7" name="TextBox 6"/>
          <p:cNvSpPr txBox="1"/>
          <p:nvPr/>
        </p:nvSpPr>
        <p:spPr>
          <a:xfrm>
            <a:off x="508960" y="1698145"/>
            <a:ext cx="8359539" cy="4832092"/>
          </a:xfrm>
          <a:prstGeom prst="rect">
            <a:avLst/>
          </a:prstGeom>
          <a:noFill/>
        </p:spPr>
        <p:txBody>
          <a:bodyPr wrap="square" rtlCol="0">
            <a:spAutoFit/>
          </a:bodyPr>
          <a:lstStyle/>
          <a:p>
            <a:pPr marL="285750" indent="-285750">
              <a:buFont typeface="Arial"/>
              <a:buChar char="•"/>
            </a:pPr>
            <a:r>
              <a:rPr lang="en-US" sz="2800" dirty="0">
                <a:latin typeface="Avenir Book"/>
              </a:rPr>
              <a:t>Consider a forager moving WITHIN a patch</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What is it’s feeding rate?</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Which prey does it attack?</a:t>
            </a:r>
          </a:p>
          <a:p>
            <a:endParaRPr lang="en-US" sz="2800" dirty="0">
              <a:latin typeface="Avenir Book"/>
            </a:endParaRPr>
          </a:p>
          <a:p>
            <a:pPr marL="285750" indent="-285750">
              <a:buFont typeface="Arial"/>
              <a:buChar char="•"/>
            </a:pPr>
            <a:r>
              <a:rPr lang="en-US" sz="2800" dirty="0">
                <a:latin typeface="Avenir Book"/>
              </a:rPr>
              <a:t>How are these decisions altered by prey density?</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…or the types of prey available?</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Assume: maximize long-term rate of energy gain</a:t>
            </a:r>
          </a:p>
        </p:txBody>
      </p:sp>
    </p:spTree>
    <p:extLst>
      <p:ext uri="{BB962C8B-B14F-4D97-AF65-F5344CB8AC3E}">
        <p14:creationId xmlns:p14="http://schemas.microsoft.com/office/powerpoint/2010/main" val="16553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dissolv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dissolve">
                                      <p:cBhvr>
                                        <p:cTn id="3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71956" y="2426208"/>
            <a:ext cx="500008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But first, some basics</a:t>
            </a:r>
            <a:endParaRPr lang="en-US" sz="4000" b="1" dirty="0">
              <a:solidFill>
                <a:srgbClr val="376092"/>
              </a:solidFill>
              <a:latin typeface="Avenir Book"/>
            </a:endParaRPr>
          </a:p>
        </p:txBody>
      </p:sp>
    </p:spTree>
    <p:extLst>
      <p:ext uri="{BB962C8B-B14F-4D97-AF65-F5344CB8AC3E}">
        <p14:creationId xmlns:p14="http://schemas.microsoft.com/office/powerpoint/2010/main" val="26864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25762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Feeding rate:</a:t>
            </a:r>
          </a:p>
        </p:txBody>
      </p:sp>
      <p:sp>
        <p:nvSpPr>
          <p:cNvPr id="2" name="TextBox 1"/>
          <p:cNvSpPr txBox="1"/>
          <p:nvPr/>
        </p:nvSpPr>
        <p:spPr>
          <a:xfrm>
            <a:off x="955992" y="1588932"/>
            <a:ext cx="7432104" cy="4154984"/>
          </a:xfrm>
          <a:prstGeom prst="rect">
            <a:avLst/>
          </a:prstGeom>
          <a:noFill/>
        </p:spPr>
        <p:txBody>
          <a:bodyPr wrap="square" rtlCol="0">
            <a:spAutoFit/>
          </a:bodyPr>
          <a:lstStyle/>
          <a:p>
            <a:r>
              <a:rPr lang="en-US" sz="2400" dirty="0">
                <a:latin typeface="Avenir Book"/>
              </a:rPr>
              <a:t>Feeding rate = number of prey consumed per unit time</a:t>
            </a:r>
          </a:p>
          <a:p>
            <a:endParaRPr lang="en-US" sz="2400" dirty="0">
              <a:latin typeface="Avenir Book"/>
            </a:endParaRPr>
          </a:p>
          <a:p>
            <a:r>
              <a:rPr lang="en-US" sz="2400" dirty="0">
                <a:latin typeface="Avenir Book"/>
              </a:rPr>
              <a:t>How can we express the feeding rate of that forager during the foraging bout...</a:t>
            </a:r>
          </a:p>
          <a:p>
            <a:endParaRPr lang="en-US" sz="2400" dirty="0">
              <a:latin typeface="Avenir Book"/>
            </a:endParaRPr>
          </a:p>
          <a:p>
            <a:pPr marL="342900" indent="-342900">
              <a:buFont typeface="Arial" panose="020B0604020202020204" pitchFamily="34" charset="0"/>
              <a:buChar char="•"/>
            </a:pPr>
            <a:r>
              <a:rPr lang="en-US" sz="2400" dirty="0">
                <a:latin typeface="Avenir Book"/>
              </a:rPr>
              <a:t>If there is only one prey type in the environment?</a:t>
            </a:r>
          </a:p>
          <a:p>
            <a:pPr marL="342900" indent="-342900">
              <a:buFont typeface="Arial" panose="020B0604020202020204" pitchFamily="34" charset="0"/>
              <a:buChar char="•"/>
            </a:pPr>
            <a:endParaRPr lang="en-US" sz="2400" dirty="0">
              <a:latin typeface="Avenir Book"/>
            </a:endParaRPr>
          </a:p>
          <a:p>
            <a:pPr marL="342900" indent="-342900">
              <a:buFont typeface="Arial" panose="020B0604020202020204" pitchFamily="34" charset="0"/>
              <a:buChar char="•"/>
            </a:pPr>
            <a:r>
              <a:rPr lang="en-US" sz="2400" dirty="0">
                <a:latin typeface="Avenir Book"/>
              </a:rPr>
              <a:t>And the forager attacks (and captures and consumes) all prey that it finds.</a:t>
            </a:r>
          </a:p>
          <a:p>
            <a:endParaRPr lang="en-US" sz="2400" dirty="0">
              <a:latin typeface="Avenir Book"/>
            </a:endParaRPr>
          </a:p>
        </p:txBody>
      </p:sp>
    </p:spTree>
    <p:extLst>
      <p:ext uri="{BB962C8B-B14F-4D97-AF65-F5344CB8AC3E}">
        <p14:creationId xmlns:p14="http://schemas.microsoft.com/office/powerpoint/2010/main" val="298531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25441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Feeding rate:</a:t>
            </a:r>
            <a:endParaRPr lang="en-US" sz="4000" b="1" dirty="0">
              <a:solidFill>
                <a:srgbClr val="376092"/>
              </a:solidFill>
              <a:latin typeface="Avenir Book"/>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8339C9-E828-4640-9B00-D080CB445031}"/>
                  </a:ext>
                </a:extLst>
              </p:cNvPr>
              <p:cNvSpPr txBox="1"/>
              <p:nvPr/>
            </p:nvSpPr>
            <p:spPr>
              <a:xfrm>
                <a:off x="305646" y="707886"/>
                <a:ext cx="8753856" cy="5632311"/>
              </a:xfrm>
              <a:prstGeom prst="rect">
                <a:avLst/>
              </a:prstGeom>
              <a:noFill/>
            </p:spPr>
            <p:txBody>
              <a:bodyPr wrap="square" rtlCol="0">
                <a:spAutoFit/>
              </a:bodyPr>
              <a:lstStyle/>
              <a:p>
                <a:pPr marL="688975" indent="-688975"/>
                <a14:m>
                  <m:oMath xmlns:m="http://schemas.openxmlformats.org/officeDocument/2006/math">
                    <m:r>
                      <a:rPr lang="en-US" sz="2400" i="1">
                        <a:latin typeface="Cambria Math" panose="02040503050406030204" pitchFamily="18" charset="0"/>
                        <a:ea typeface="Cambria Math" panose="02040503050406030204" pitchFamily="18" charset="0"/>
                      </a:rPr>
                      <m:t>𝜆</m:t>
                    </m:r>
                  </m:oMath>
                </a14:m>
                <a:r>
                  <a:rPr lang="en-US" sz="2400" dirty="0">
                    <a:latin typeface="Avenir Book"/>
                  </a:rPr>
                  <a:t> = the encounter rate (number of prey detected per unit of search time)</a:t>
                </a:r>
              </a:p>
              <a:p>
                <a:pPr marL="688975" indent="-688975"/>
                <a:endParaRPr lang="en-US" sz="2400" dirty="0">
                  <a:latin typeface="Avenir Book"/>
                </a:endParaRPr>
              </a:p>
              <a:p>
                <a:pPr marL="688975" indent="-688975"/>
                <a:r>
                  <a:rPr lang="en-US" sz="2400" dirty="0">
                    <a:latin typeface="Avenir Book"/>
                  </a:rPr>
                  <a:t>T</a:t>
                </a:r>
                <a:r>
                  <a:rPr lang="en-US" sz="2400" baseline="-25000" dirty="0">
                    <a:latin typeface="Avenir Book"/>
                  </a:rPr>
                  <a:t>S</a:t>
                </a:r>
                <a:r>
                  <a:rPr lang="en-US" sz="2400" dirty="0">
                    <a:latin typeface="Avenir Book"/>
                  </a:rPr>
                  <a:t> = amount of search time available during a foraging bout of duration T</a:t>
                </a:r>
                <a:r>
                  <a:rPr lang="en-US" sz="2400" baseline="-25000" dirty="0">
                    <a:latin typeface="Avenir Book"/>
                  </a:rPr>
                  <a:t>T</a:t>
                </a:r>
              </a:p>
              <a:p>
                <a:pPr marL="688975" indent="-688975"/>
                <a:endParaRPr lang="en-US" sz="2400" dirty="0">
                  <a:latin typeface="Avenir Book"/>
                </a:endParaRPr>
              </a:p>
              <a:p>
                <a:pPr marL="688975" indent="-688975"/>
                <a:r>
                  <a:rPr lang="en-US" sz="2400" dirty="0">
                    <a:latin typeface="Avenir Book"/>
                  </a:rPr>
                  <a:t>h = time required to handle a prey item</a:t>
                </a:r>
              </a:p>
              <a:p>
                <a:pPr marL="688975" indent="-688975"/>
                <a:endParaRPr lang="en-US" sz="2400" dirty="0">
                  <a:latin typeface="Avenir Book"/>
                </a:endParaRPr>
              </a:p>
              <a:p>
                <a:pPr marL="688975" indent="-688975"/>
                <a:r>
                  <a:rPr lang="en-US" sz="2400" dirty="0">
                    <a:latin typeface="Avenir Book"/>
                  </a:rPr>
                  <a:t>T</a:t>
                </a:r>
                <a:r>
                  <a:rPr lang="en-US" sz="2400" baseline="-25000" dirty="0">
                    <a:latin typeface="Avenir Book"/>
                  </a:rPr>
                  <a:t>H</a:t>
                </a:r>
                <a:r>
                  <a:rPr lang="en-US" sz="2400" dirty="0">
                    <a:latin typeface="Avenir Book"/>
                  </a:rPr>
                  <a:t> = time required to handle all prey encountered during T</a:t>
                </a:r>
                <a:r>
                  <a:rPr lang="en-US" sz="2400" baseline="-25000" dirty="0">
                    <a:latin typeface="Avenir Book"/>
                  </a:rPr>
                  <a:t>S</a:t>
                </a:r>
                <a:r>
                  <a:rPr lang="en-US" sz="2400" dirty="0">
                    <a:latin typeface="Avenir Book"/>
                  </a:rPr>
                  <a:t> units of search: T</a:t>
                </a:r>
                <a:r>
                  <a:rPr lang="en-US" sz="2400" baseline="-25000" dirty="0">
                    <a:latin typeface="Avenir Book"/>
                  </a:rPr>
                  <a:t>T</a:t>
                </a:r>
                <a:r>
                  <a:rPr lang="en-US" sz="2400" dirty="0">
                    <a:latin typeface="Avenir Book"/>
                  </a:rPr>
                  <a:t>=T</a:t>
                </a:r>
                <a:r>
                  <a:rPr lang="en-US" sz="2400" baseline="-25000" dirty="0">
                    <a:latin typeface="Avenir Book"/>
                  </a:rPr>
                  <a:t>S</a:t>
                </a:r>
                <a:r>
                  <a:rPr lang="en-US" sz="2400" dirty="0">
                    <a:latin typeface="Avenir Book"/>
                  </a:rPr>
                  <a:t>+T</a:t>
                </a:r>
                <a:r>
                  <a:rPr lang="en-US" sz="2400" baseline="-25000" dirty="0">
                    <a:latin typeface="Avenir Book"/>
                  </a:rPr>
                  <a:t>H</a:t>
                </a:r>
              </a:p>
              <a:p>
                <a:pPr marL="688975" indent="-688975"/>
                <a:endParaRPr lang="en-US" sz="2400" dirty="0">
                  <a:latin typeface="Avenir Book"/>
                </a:endParaRPr>
              </a:p>
              <a:p>
                <a:pPr marL="688975" indent="-688975"/>
                <a:r>
                  <a:rPr lang="en-US" sz="2400" dirty="0">
                    <a:latin typeface="Avenir Book"/>
                  </a:rPr>
                  <a:t>Searching and handling are mutually exclusive</a:t>
                </a:r>
              </a:p>
              <a:p>
                <a:pPr marL="688975" indent="-688975"/>
                <a:endParaRPr lang="en-US" sz="2400" dirty="0">
                  <a:latin typeface="Avenir Book"/>
                </a:endParaRPr>
              </a:p>
              <a:p>
                <a:pPr marL="688975" indent="-688975"/>
                <a:r>
                  <a:rPr lang="en-US" sz="2400" dirty="0">
                    <a:latin typeface="Avenir Book"/>
                  </a:rPr>
                  <a:t>Then:</a:t>
                </a:r>
              </a:p>
              <a:p>
                <a:endParaRPr lang="en-US" sz="2400" dirty="0">
                  <a:latin typeface="Avenir Book"/>
                </a:endParaRPr>
              </a:p>
            </p:txBody>
          </p:sp>
        </mc:Choice>
        <mc:Fallback xmlns="">
          <p:sp>
            <p:nvSpPr>
              <p:cNvPr id="5" name="TextBox 4">
                <a:extLst>
                  <a:ext uri="{FF2B5EF4-FFF2-40B4-BE49-F238E27FC236}">
                    <a16:creationId xmlns:a16="http://schemas.microsoft.com/office/drawing/2014/main" id="{C38339C9-E828-4640-9B00-D080CB445031}"/>
                  </a:ext>
                </a:extLst>
              </p:cNvPr>
              <p:cNvSpPr txBox="1">
                <a:spLocks noRot="1" noChangeAspect="1" noMove="1" noResize="1" noEditPoints="1" noAdjustHandles="1" noChangeArrowheads="1" noChangeShapeType="1" noTextEdit="1"/>
              </p:cNvSpPr>
              <p:nvPr/>
            </p:nvSpPr>
            <p:spPr>
              <a:xfrm>
                <a:off x="305646" y="707886"/>
                <a:ext cx="8753856" cy="5632311"/>
              </a:xfrm>
              <a:prstGeom prst="rect">
                <a:avLst/>
              </a:prstGeom>
              <a:blipFill>
                <a:blip r:embed="rId3"/>
                <a:stretch>
                  <a:fillRect l="-1161" t="-901" r="-1306"/>
                </a:stretch>
              </a:blipFill>
            </p:spPr>
            <p:txBody>
              <a:bodyPr/>
              <a:lstStyle/>
              <a:p>
                <a:r>
                  <a:rPr lang="en-US">
                    <a:noFill/>
                  </a:rPr>
                  <a:t> </a:t>
                </a:r>
              </a:p>
            </p:txBody>
          </p:sp>
        </mc:Fallback>
      </mc:AlternateContent>
    </p:spTree>
    <p:extLst>
      <p:ext uri="{BB962C8B-B14F-4D97-AF65-F5344CB8AC3E}">
        <p14:creationId xmlns:p14="http://schemas.microsoft.com/office/powerpoint/2010/main" val="117109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F43B96-F1EA-2C4D-BCE4-669CA36F781B}"/>
                  </a:ext>
                </a:extLst>
              </p:cNvPr>
              <p:cNvSpPr txBox="1"/>
              <p:nvPr/>
            </p:nvSpPr>
            <p:spPr>
              <a:xfrm>
                <a:off x="109728" y="2431853"/>
                <a:ext cx="8899314" cy="10189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𝐹𝑒𝑒𝑑𝑖𝑛𝑔</m:t>
                      </m:r>
                      <m:r>
                        <a:rPr lang="en-US" sz="3200" b="0" i="1" smtClean="0">
                          <a:latin typeface="Cambria Math" panose="02040503050406030204" pitchFamily="18" charset="0"/>
                        </a:rPr>
                        <m:t> </m:t>
                      </m:r>
                      <m:r>
                        <a:rPr lang="en-US" sz="3200" b="0" i="1" smtClean="0">
                          <a:latin typeface="Cambria Math" panose="02040503050406030204" pitchFamily="18" charset="0"/>
                        </a:rPr>
                        <m:t>𝑟𝑎𝑡𝑒</m:t>
                      </m:r>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r>
                            <a:rPr lang="en-US" sz="3200" i="1">
                              <a:latin typeface="Cambria Math" panose="02040503050406030204" pitchFamily="18" charset="0"/>
                              <a:ea typeface="Cambria Math" panose="02040503050406030204" pitchFamily="18" charset="0"/>
                            </a:rPr>
                            <m:t>𝜆</m:t>
                          </m:r>
                        </m:num>
                        <m:den>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𝐻</m:t>
                              </m:r>
                            </m:sub>
                          </m:sSub>
                        </m:den>
                      </m:f>
                      <m:r>
                        <a:rPr lang="en-US" sz="3200" i="1">
                          <a:latin typeface="Cambria Math" panose="02040503050406030204" pitchFamily="18" charset="0"/>
                        </a:rPr>
                        <m:t>= </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r>
                            <a:rPr lang="en-US" sz="3200" i="1">
                              <a:latin typeface="Cambria Math" panose="02040503050406030204" pitchFamily="18" charset="0"/>
                              <a:ea typeface="Cambria Math" panose="02040503050406030204" pitchFamily="18" charset="0"/>
                            </a:rPr>
                            <m:t>𝜆</m:t>
                          </m:r>
                        </m:num>
                        <m:den>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r>
                            <a:rPr lang="en-US" sz="3200" i="1">
                              <a:latin typeface="Cambria Math" panose="02040503050406030204" pitchFamily="18" charset="0"/>
                              <a:ea typeface="Cambria Math" panose="02040503050406030204" pitchFamily="18" charset="0"/>
                            </a:rPr>
                            <m:t>𝜆</m:t>
                          </m:r>
                          <m:r>
                            <a:rPr lang="en-US" sz="3200" i="1">
                              <a:latin typeface="Cambria Math" panose="02040503050406030204" pitchFamily="18" charset="0"/>
                            </a:rPr>
                            <m:t>h</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𝜆</m:t>
                          </m:r>
                        </m:num>
                        <m:den>
                          <m:r>
                            <a:rPr lang="en-US" sz="3200" b="0" i="1" smtClean="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𝜆</m:t>
                          </m:r>
                          <m:r>
                            <a:rPr lang="en-US" sz="3200" i="1">
                              <a:latin typeface="Cambria Math" panose="02040503050406030204" pitchFamily="18" charset="0"/>
                            </a:rPr>
                            <m:t>h</m:t>
                          </m:r>
                        </m:den>
                      </m:f>
                    </m:oMath>
                  </m:oMathPara>
                </a14:m>
                <a:endParaRPr lang="en-US" sz="3200" dirty="0"/>
              </a:p>
            </p:txBody>
          </p:sp>
        </mc:Choice>
        <mc:Fallback xmlns="">
          <p:sp>
            <p:nvSpPr>
              <p:cNvPr id="6" name="TextBox 5">
                <a:extLst>
                  <a:ext uri="{FF2B5EF4-FFF2-40B4-BE49-F238E27FC236}">
                    <a16:creationId xmlns:a16="http://schemas.microsoft.com/office/drawing/2014/main" id="{0CF43B96-F1EA-2C4D-BCE4-669CA36F781B}"/>
                  </a:ext>
                </a:extLst>
              </p:cNvPr>
              <p:cNvSpPr txBox="1">
                <a:spLocks noRot="1" noChangeAspect="1" noMove="1" noResize="1" noEditPoints="1" noAdjustHandles="1" noChangeArrowheads="1" noChangeShapeType="1" noTextEdit="1"/>
              </p:cNvSpPr>
              <p:nvPr/>
            </p:nvSpPr>
            <p:spPr>
              <a:xfrm>
                <a:off x="109728" y="2431853"/>
                <a:ext cx="8899314" cy="1018933"/>
              </a:xfrm>
              <a:prstGeom prst="rect">
                <a:avLst/>
              </a:prstGeom>
              <a:blipFill>
                <a:blip r:embed="rId3"/>
                <a:stretch>
                  <a:fillRect t="-1250" b="-7500"/>
                </a:stretch>
              </a:blipFill>
            </p:spPr>
            <p:txBody>
              <a:bodyPr/>
              <a:lstStyle/>
              <a:p>
                <a:r>
                  <a:rPr lang="en-US">
                    <a:noFill/>
                  </a:rPr>
                  <a:t> </a:t>
                </a:r>
              </a:p>
            </p:txBody>
          </p:sp>
        </mc:Fallback>
      </mc:AlternateContent>
    </p:spTree>
    <p:extLst>
      <p:ext uri="{BB962C8B-B14F-4D97-AF65-F5344CB8AC3E}">
        <p14:creationId xmlns:p14="http://schemas.microsoft.com/office/powerpoint/2010/main" val="354160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Box 3"/>
              <p:cNvSpPr txBox="1">
                <a:spLocks noChangeArrowheads="1"/>
              </p:cNvSpPr>
              <p:nvPr/>
            </p:nvSpPr>
            <p:spPr bwMode="auto">
              <a:xfrm>
                <a:off x="2503359" y="2788171"/>
                <a:ext cx="3316101" cy="70788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But what is </a:t>
                </a:r>
                <a14:m>
                  <m:oMath xmlns:m="http://schemas.openxmlformats.org/officeDocument/2006/math">
                    <m:r>
                      <a:rPr lang="en-US" sz="4000" i="1" smtClean="0">
                        <a:solidFill>
                          <a:srgbClr val="376092"/>
                        </a:solidFill>
                        <a:latin typeface="Cambria Math" panose="02040503050406030204" pitchFamily="18" charset="0"/>
                        <a:ea typeface="Cambria Math" panose="02040503050406030204" pitchFamily="18" charset="0"/>
                      </a:rPr>
                      <m:t>𝜆</m:t>
                    </m:r>
                    <m:r>
                      <a:rPr lang="en-US" sz="4000" b="0" i="1" smtClean="0">
                        <a:solidFill>
                          <a:srgbClr val="376092"/>
                        </a:solidFill>
                        <a:latin typeface="Cambria Math" panose="02040503050406030204" pitchFamily="18" charset="0"/>
                        <a:ea typeface="Cambria Math" panose="02040503050406030204" pitchFamily="18" charset="0"/>
                      </a:rPr>
                      <m:t>?</m:t>
                    </m:r>
                  </m:oMath>
                </a14:m>
                <a:endParaRPr lang="en-US" sz="4000" b="1" dirty="0">
                  <a:solidFill>
                    <a:srgbClr val="376092"/>
                  </a:solidFill>
                  <a:latin typeface="Avenir Book"/>
                </a:endParaRPr>
              </a:p>
            </p:txBody>
          </p:sp>
        </mc:Choice>
        <mc:Fallback xmlns="">
          <p:sp>
            <p:nvSpPr>
              <p:cNvPr id="4" name="Text Box 3"/>
              <p:cNvSpPr txBox="1">
                <a:spLocks noRot="1" noChangeAspect="1" noMove="1" noResize="1" noEditPoints="1" noAdjustHandles="1" noChangeArrowheads="1" noChangeShapeType="1" noTextEdit="1"/>
              </p:cNvSpPr>
              <p:nvPr/>
            </p:nvSpPr>
            <p:spPr bwMode="auto">
              <a:xfrm>
                <a:off x="2503359" y="2788171"/>
                <a:ext cx="3316101" cy="707886"/>
              </a:xfrm>
              <a:prstGeom prst="rect">
                <a:avLst/>
              </a:prstGeom>
              <a:blipFill>
                <a:blip r:embed="rId3"/>
                <a:stretch>
                  <a:fillRect l="-6107" t="-14286" r="-1527" b="-37500"/>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33230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4648200" y="968276"/>
            <a:ext cx="4191000" cy="2308324"/>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Functional response:</a:t>
            </a:r>
          </a:p>
          <a:p>
            <a:r>
              <a:rPr lang="en-US" sz="3200" dirty="0">
                <a:solidFill>
                  <a:srgbClr val="3964AA"/>
                </a:solidFill>
                <a:latin typeface="Avenir Book"/>
                <a:cs typeface="Avenir Book"/>
              </a:rPr>
              <a:t>the feeding rate of a predator as f(prey density)</a:t>
            </a:r>
          </a:p>
        </p:txBody>
      </p:sp>
      <p:pic>
        <p:nvPicPr>
          <p:cNvPr id="3" name="Picture 2" descr="buzz holl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799" y="3886200"/>
            <a:ext cx="5283200" cy="2971800"/>
          </a:xfrm>
          <a:prstGeom prst="rect">
            <a:avLst/>
          </a:prstGeom>
        </p:spPr>
      </p:pic>
      <p:pic>
        <p:nvPicPr>
          <p:cNvPr id="4" name="Picture 3" descr="holling 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92100"/>
            <a:ext cx="4229100" cy="6337300"/>
          </a:xfrm>
          <a:prstGeom prst="rect">
            <a:avLst/>
          </a:prstGeom>
        </p:spPr>
      </p:pic>
    </p:spTree>
    <p:extLst>
      <p:ext uri="{BB962C8B-B14F-4D97-AF65-F5344CB8AC3E}">
        <p14:creationId xmlns:p14="http://schemas.microsoft.com/office/powerpoint/2010/main" val="307772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283" name="Text Box 3"/>
              <p:cNvSpPr txBox="1">
                <a:spLocks noChangeArrowheads="1"/>
              </p:cNvSpPr>
              <p:nvPr/>
            </p:nvSpPr>
            <p:spPr bwMode="auto">
              <a:xfrm>
                <a:off x="63710" y="1618935"/>
                <a:ext cx="9110271" cy="5072414"/>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But, feeding rate is driven by both encounter with prey and handling time:</a:t>
                </a:r>
              </a:p>
              <a:p>
                <a:endParaRPr lang="en-US" sz="3200" dirty="0">
                  <a:solidFill>
                    <a:srgbClr val="3964AA"/>
                  </a:solidFill>
                  <a:latin typeface="Avenir Book"/>
                  <a:cs typeface="Avenir Book"/>
                </a:endParaRPr>
              </a:p>
              <a:p>
                <a:endParaRPr lang="en-US" sz="3200" dirty="0">
                  <a:solidFill>
                    <a:srgbClr val="3964AA"/>
                  </a:solidFill>
                  <a:latin typeface="Avenir Book"/>
                  <a:cs typeface="Avenir Book"/>
                </a:endParaRPr>
              </a:p>
              <a:p>
                <a:endParaRPr lang="en-US" sz="3200" dirty="0">
                  <a:solidFill>
                    <a:srgbClr val="3964AA"/>
                  </a:solidFill>
                  <a:latin typeface="Avenir Book"/>
                  <a:cs typeface="Avenir Book"/>
                </a:endParaRPr>
              </a:p>
              <a:p>
                <a:r>
                  <a:rPr lang="en-US" sz="3200" dirty="0">
                    <a:solidFill>
                      <a:srgbClr val="3964AA"/>
                    </a:solidFill>
                    <a:latin typeface="Avenir Book"/>
                    <a:cs typeface="Avenir Book"/>
                  </a:rPr>
                  <a:t>Feeding rate = </a:t>
                </a:r>
                <a14:m>
                  <m:oMath xmlns:m="http://schemas.openxmlformats.org/officeDocument/2006/math">
                    <m:f>
                      <m:fPr>
                        <m:ctrlPr>
                          <a:rPr lang="en-US" sz="3200" b="0" i="1" smtClean="0">
                            <a:solidFill>
                              <a:srgbClr val="3964AA"/>
                            </a:solidFill>
                            <a:latin typeface="Cambria Math" panose="02040503050406030204" pitchFamily="18" charset="0"/>
                          </a:rPr>
                        </m:ctrlPr>
                      </m:fPr>
                      <m:num>
                        <m:r>
                          <a:rPr lang="en-US" sz="3200" i="1">
                            <a:solidFill>
                              <a:srgbClr val="3964AA"/>
                            </a:solidFill>
                            <a:latin typeface="Cambria Math" panose="02040503050406030204" pitchFamily="18" charset="0"/>
                            <a:cs typeface="Avenir Book"/>
                          </a:rPr>
                          <m:t>𝑃𝑟𝑒𝑦</m:t>
                        </m:r>
                        <m:r>
                          <a:rPr lang="en-US" sz="3200" i="1">
                            <a:solidFill>
                              <a:srgbClr val="3964AA"/>
                            </a:solidFill>
                            <a:latin typeface="Cambria Math" panose="02040503050406030204" pitchFamily="18" charset="0"/>
                            <a:cs typeface="Avenir Book"/>
                          </a:rPr>
                          <m:t> </m:t>
                        </m:r>
                        <m:r>
                          <a:rPr lang="en-US" sz="3200" i="1">
                            <a:solidFill>
                              <a:srgbClr val="3964AA"/>
                            </a:solidFill>
                            <a:latin typeface="Cambria Math" panose="02040503050406030204" pitchFamily="18" charset="0"/>
                            <a:cs typeface="Avenir Book"/>
                          </a:rPr>
                          <m:t>𝑒𝑛𝑐𝑜𝑢𝑛𝑡𝑒𝑟𝑒𝑑</m:t>
                        </m:r>
                        <m:r>
                          <a:rPr lang="en-US" sz="3200" b="0" i="1" smtClean="0">
                            <a:solidFill>
                              <a:srgbClr val="3964AA"/>
                            </a:solidFill>
                            <a:latin typeface="Cambria Math" panose="02040503050406030204" pitchFamily="18" charset="0"/>
                            <a:cs typeface="Avenir Book"/>
                          </a:rPr>
                          <m:t> </m:t>
                        </m:r>
                        <m:r>
                          <a:rPr lang="en-US" sz="3200" b="0" i="1" smtClean="0">
                            <a:solidFill>
                              <a:srgbClr val="3964AA"/>
                            </a:solidFill>
                            <a:latin typeface="Cambria Math" panose="02040503050406030204" pitchFamily="18" charset="0"/>
                            <a:cs typeface="Avenir Book"/>
                          </a:rPr>
                          <m:t>𝑑𝑢𝑟𝑖𝑛𝑔</m:t>
                        </m:r>
                        <m:r>
                          <a:rPr lang="en-US" sz="3200" b="0" i="1" smtClean="0">
                            <a:solidFill>
                              <a:srgbClr val="3964AA"/>
                            </a:solidFill>
                            <a:latin typeface="Cambria Math" panose="02040503050406030204" pitchFamily="18" charset="0"/>
                            <a:cs typeface="Avenir Book"/>
                          </a:rPr>
                          <m:t> </m:t>
                        </m:r>
                        <m:r>
                          <a:rPr lang="en-US" sz="3200" b="0" i="1" smtClean="0">
                            <a:solidFill>
                              <a:srgbClr val="3964AA"/>
                            </a:solidFill>
                            <a:latin typeface="Cambria Math" panose="02040503050406030204" pitchFamily="18" charset="0"/>
                            <a:cs typeface="Avenir Book"/>
                          </a:rPr>
                          <m:t>𝑠𝑒𝑎𝑟𝑐h</m:t>
                        </m:r>
                      </m:num>
                      <m:den>
                        <m:r>
                          <a:rPr lang="en-US" sz="3200" b="0" i="1" smtClean="0">
                            <a:solidFill>
                              <a:srgbClr val="3964AA"/>
                            </a:solidFill>
                            <a:latin typeface="Cambria Math" panose="02040503050406030204" pitchFamily="18" charset="0"/>
                          </a:rPr>
                          <m:t>𝑆𝑒𝑎𝑟𝑐h</m:t>
                        </m:r>
                        <m:r>
                          <a:rPr lang="en-US" sz="3200" b="0" i="1" smtClean="0">
                            <a:solidFill>
                              <a:srgbClr val="3964AA"/>
                            </a:solidFill>
                            <a:latin typeface="Cambria Math" panose="02040503050406030204" pitchFamily="18" charset="0"/>
                          </a:rPr>
                          <m:t> </m:t>
                        </m:r>
                        <m:r>
                          <a:rPr lang="en-US" sz="3200" b="0" i="1" smtClean="0">
                            <a:solidFill>
                              <a:srgbClr val="3964AA"/>
                            </a:solidFill>
                            <a:latin typeface="Cambria Math" panose="02040503050406030204" pitchFamily="18" charset="0"/>
                          </a:rPr>
                          <m:t>𝑡𝑖𝑚𝑒</m:t>
                        </m:r>
                        <m:r>
                          <a:rPr lang="en-US" sz="3200" b="0" i="1" smtClean="0">
                            <a:solidFill>
                              <a:srgbClr val="3964AA"/>
                            </a:solidFill>
                            <a:latin typeface="Cambria Math" panose="02040503050406030204" pitchFamily="18" charset="0"/>
                          </a:rPr>
                          <m:t>+</m:t>
                        </m:r>
                        <m:r>
                          <a:rPr lang="en-US" sz="3200" b="0" i="1" smtClean="0">
                            <a:solidFill>
                              <a:srgbClr val="3964AA"/>
                            </a:solidFill>
                            <a:latin typeface="Cambria Math" panose="02040503050406030204" pitchFamily="18" charset="0"/>
                          </a:rPr>
                          <m:t>𝑟𝑒𝑠𝑢𝑙𝑡𝑖𝑛𝑔</m:t>
                        </m:r>
                        <m:r>
                          <a:rPr lang="en-US" sz="3200" b="0" i="1" smtClean="0">
                            <a:solidFill>
                              <a:srgbClr val="3964AA"/>
                            </a:solidFill>
                            <a:latin typeface="Cambria Math" panose="02040503050406030204" pitchFamily="18" charset="0"/>
                          </a:rPr>
                          <m:t> </m:t>
                        </m:r>
                        <m:r>
                          <a:rPr lang="en-US" sz="3200" b="0" i="1" smtClean="0">
                            <a:solidFill>
                              <a:srgbClr val="3964AA"/>
                            </a:solidFill>
                            <a:latin typeface="Cambria Math" panose="02040503050406030204" pitchFamily="18" charset="0"/>
                          </a:rPr>
                          <m:t>h𝑎𝑛𝑑𝑙𝑖𝑛𝑔</m:t>
                        </m:r>
                        <m:r>
                          <a:rPr lang="en-US" sz="3200" b="0" i="1" smtClean="0">
                            <a:solidFill>
                              <a:srgbClr val="3964AA"/>
                            </a:solidFill>
                            <a:latin typeface="Cambria Math" panose="02040503050406030204" pitchFamily="18" charset="0"/>
                          </a:rPr>
                          <m:t> </m:t>
                        </m:r>
                        <m:r>
                          <a:rPr lang="en-US" sz="3200" b="0" i="1" smtClean="0">
                            <a:solidFill>
                              <a:srgbClr val="3964AA"/>
                            </a:solidFill>
                            <a:latin typeface="Cambria Math" panose="02040503050406030204" pitchFamily="18" charset="0"/>
                          </a:rPr>
                          <m:t>𝑡𝑖𝑚𝑒</m:t>
                        </m:r>
                      </m:den>
                    </m:f>
                  </m:oMath>
                </a14:m>
                <a:endParaRPr lang="en-US" sz="3200" b="0" dirty="0">
                  <a:solidFill>
                    <a:srgbClr val="3964AA"/>
                  </a:solidFill>
                  <a:latin typeface="Avenir Book"/>
                </a:endParaRPr>
              </a:p>
              <a:p>
                <a:endParaRPr lang="en-US" sz="3200" dirty="0">
                  <a:solidFill>
                    <a:srgbClr val="3964AA"/>
                  </a:solidFill>
                  <a:latin typeface="Avenir Book"/>
                  <a:cs typeface="Avenir Book"/>
                </a:endParaRPr>
              </a:p>
              <a:p>
                <a:r>
                  <a:rPr lang="en-US" sz="3200" dirty="0">
                    <a:solidFill>
                      <a:srgbClr val="0070C0"/>
                    </a:solidFill>
                    <a:latin typeface="Avenir Book"/>
                    <a:cs typeface="Avenir Book"/>
                  </a:rPr>
                  <a:t>						</a:t>
                </a:r>
                <a:r>
                  <a:rPr lang="en-US" sz="3200" dirty="0">
                    <a:solidFill>
                      <a:srgbClr val="3864AA"/>
                    </a:solidFill>
                    <a:latin typeface="Avenir Book"/>
                    <a:cs typeface="Avenir Book"/>
                  </a:rPr>
                  <a:t>=</a:t>
                </a:r>
                <a:r>
                  <a:rPr lang="en-US" sz="3200" dirty="0">
                    <a:solidFill>
                      <a:srgbClr val="3864AA"/>
                    </a:solidFill>
                  </a:rPr>
                  <a:t> </a:t>
                </a:r>
                <a14:m>
                  <m:oMath xmlns:m="http://schemas.openxmlformats.org/officeDocument/2006/math">
                    <m:f>
                      <m:fPr>
                        <m:ctrlPr>
                          <a:rPr lang="en-US" sz="3200" i="1">
                            <a:solidFill>
                              <a:srgbClr val="3864AA"/>
                            </a:solidFill>
                            <a:latin typeface="Cambria Math" panose="02040503050406030204" pitchFamily="18" charset="0"/>
                          </a:rPr>
                        </m:ctrlPr>
                      </m:fPr>
                      <m:num>
                        <m:r>
                          <a:rPr lang="en-US" sz="3200" i="1">
                            <a:solidFill>
                              <a:srgbClr val="3864AA"/>
                            </a:solidFill>
                            <a:latin typeface="Cambria Math" panose="02040503050406030204" pitchFamily="18" charset="0"/>
                          </a:rPr>
                          <m:t>𝑎𝑁</m:t>
                        </m:r>
                        <m:sSub>
                          <m:sSubPr>
                            <m:ctrlPr>
                              <a:rPr lang="en-US" sz="3200" i="1" smtClean="0">
                                <a:solidFill>
                                  <a:srgbClr val="3864AA"/>
                                </a:solidFill>
                                <a:latin typeface="Cambria Math" panose="02040503050406030204" pitchFamily="18" charset="0"/>
                              </a:rPr>
                            </m:ctrlPr>
                          </m:sSubPr>
                          <m:e>
                            <m:r>
                              <a:rPr lang="en-US" sz="3200" b="0" i="1" smtClean="0">
                                <a:solidFill>
                                  <a:srgbClr val="3864AA"/>
                                </a:solidFill>
                                <a:latin typeface="Cambria Math" panose="02040503050406030204" pitchFamily="18" charset="0"/>
                              </a:rPr>
                              <m:t>𝑇</m:t>
                            </m:r>
                          </m:e>
                          <m:sub>
                            <m:r>
                              <a:rPr lang="en-US" sz="3200" b="0" i="1" smtClean="0">
                                <a:solidFill>
                                  <a:srgbClr val="3864AA"/>
                                </a:solidFill>
                                <a:latin typeface="Cambria Math" panose="02040503050406030204" pitchFamily="18" charset="0"/>
                              </a:rPr>
                              <m:t>𝑠</m:t>
                            </m:r>
                          </m:sub>
                        </m:sSub>
                      </m:num>
                      <m:den>
                        <m:sSub>
                          <m:sSubPr>
                            <m:ctrlPr>
                              <a:rPr lang="en-US" sz="3200" i="1">
                                <a:solidFill>
                                  <a:srgbClr val="3864AA"/>
                                </a:solidFill>
                                <a:latin typeface="Cambria Math" panose="02040503050406030204" pitchFamily="18" charset="0"/>
                              </a:rPr>
                            </m:ctrlPr>
                          </m:sSubPr>
                          <m:e>
                            <m:r>
                              <a:rPr lang="en-US" sz="3200" i="1">
                                <a:solidFill>
                                  <a:srgbClr val="3864AA"/>
                                </a:solidFill>
                                <a:latin typeface="Cambria Math" panose="02040503050406030204" pitchFamily="18" charset="0"/>
                              </a:rPr>
                              <m:t>𝑇</m:t>
                            </m:r>
                          </m:e>
                          <m:sub>
                            <m:r>
                              <a:rPr lang="en-US" sz="3200" i="1">
                                <a:solidFill>
                                  <a:srgbClr val="3864AA"/>
                                </a:solidFill>
                                <a:latin typeface="Cambria Math" panose="02040503050406030204" pitchFamily="18" charset="0"/>
                              </a:rPr>
                              <m:t>𝑠</m:t>
                            </m:r>
                          </m:sub>
                        </m:sSub>
                        <m:r>
                          <a:rPr lang="en-US" sz="3200" i="1">
                            <a:solidFill>
                              <a:srgbClr val="3864AA"/>
                            </a:solidFill>
                            <a:latin typeface="Cambria Math" panose="02040503050406030204" pitchFamily="18" charset="0"/>
                          </a:rPr>
                          <m:t>+</m:t>
                        </m:r>
                        <m:r>
                          <a:rPr lang="en-US" sz="3200" i="1">
                            <a:solidFill>
                              <a:srgbClr val="3864AA"/>
                            </a:solidFill>
                            <a:latin typeface="Cambria Math" panose="02040503050406030204" pitchFamily="18" charset="0"/>
                          </a:rPr>
                          <m:t>𝑎𝑁h</m:t>
                        </m:r>
                        <m:sSub>
                          <m:sSubPr>
                            <m:ctrlPr>
                              <a:rPr lang="en-US" sz="3200" i="1">
                                <a:solidFill>
                                  <a:srgbClr val="3864AA"/>
                                </a:solidFill>
                                <a:latin typeface="Cambria Math" panose="02040503050406030204" pitchFamily="18" charset="0"/>
                              </a:rPr>
                            </m:ctrlPr>
                          </m:sSubPr>
                          <m:e>
                            <m:r>
                              <a:rPr lang="en-US" sz="3200" i="1">
                                <a:solidFill>
                                  <a:srgbClr val="3864AA"/>
                                </a:solidFill>
                                <a:latin typeface="Cambria Math" panose="02040503050406030204" pitchFamily="18" charset="0"/>
                              </a:rPr>
                              <m:t>𝑇</m:t>
                            </m:r>
                          </m:e>
                          <m:sub>
                            <m:r>
                              <a:rPr lang="en-US" sz="3200" i="1">
                                <a:solidFill>
                                  <a:srgbClr val="3864AA"/>
                                </a:solidFill>
                                <a:latin typeface="Cambria Math" panose="02040503050406030204" pitchFamily="18" charset="0"/>
                              </a:rPr>
                              <m:t>𝑠</m:t>
                            </m:r>
                          </m:sub>
                        </m:sSub>
                      </m:den>
                    </m:f>
                    <m:r>
                      <a:rPr lang="en-US" sz="3200" b="0" i="1" smtClean="0">
                        <a:solidFill>
                          <a:srgbClr val="3864AA"/>
                        </a:solidFill>
                        <a:latin typeface="Cambria Math" panose="02040503050406030204" pitchFamily="18" charset="0"/>
                      </a:rPr>
                      <m:t>=</m:t>
                    </m:r>
                    <m:f>
                      <m:fPr>
                        <m:ctrlPr>
                          <a:rPr lang="en-US" sz="3200" i="1">
                            <a:solidFill>
                              <a:srgbClr val="3864AA"/>
                            </a:solidFill>
                            <a:latin typeface="Cambria Math" panose="02040503050406030204" pitchFamily="18" charset="0"/>
                          </a:rPr>
                        </m:ctrlPr>
                      </m:fPr>
                      <m:num>
                        <m:r>
                          <a:rPr lang="en-US" sz="3200" i="1">
                            <a:solidFill>
                              <a:srgbClr val="3864AA"/>
                            </a:solidFill>
                            <a:latin typeface="Cambria Math" panose="02040503050406030204" pitchFamily="18" charset="0"/>
                          </a:rPr>
                          <m:t>𝑎𝑁</m:t>
                        </m:r>
                      </m:num>
                      <m:den>
                        <m:r>
                          <a:rPr lang="en-US" sz="3200" i="1">
                            <a:solidFill>
                              <a:srgbClr val="3864AA"/>
                            </a:solidFill>
                            <a:latin typeface="Cambria Math" panose="02040503050406030204" pitchFamily="18" charset="0"/>
                          </a:rPr>
                          <m:t>1+</m:t>
                        </m:r>
                        <m:r>
                          <a:rPr lang="en-US" sz="3200" i="1">
                            <a:solidFill>
                              <a:srgbClr val="3864AA"/>
                            </a:solidFill>
                            <a:latin typeface="Cambria Math" panose="02040503050406030204" pitchFamily="18" charset="0"/>
                          </a:rPr>
                          <m:t>𝑎𝑁h</m:t>
                        </m:r>
                      </m:den>
                    </m:f>
                  </m:oMath>
                </a14:m>
                <a:endParaRPr lang="en-US" sz="3200" dirty="0">
                  <a:solidFill>
                    <a:srgbClr val="3964AA"/>
                  </a:solidFill>
                  <a:latin typeface="Avenir Book"/>
                  <a:cs typeface="Avenir Book"/>
                </a:endParaRPr>
              </a:p>
              <a:p>
                <a:endParaRPr lang="en-US" sz="3200" dirty="0">
                  <a:solidFill>
                    <a:srgbClr val="3964AA"/>
                  </a:solidFill>
                  <a:latin typeface="Avenir Book"/>
                  <a:cs typeface="Avenir Book"/>
                </a:endParaRPr>
              </a:p>
            </p:txBody>
          </p:sp>
        </mc:Choice>
        <mc:Fallback xmlns="">
          <p:sp>
            <p:nvSpPr>
              <p:cNvPr id="225283" name="Text Box 3"/>
              <p:cNvSpPr txBox="1">
                <a:spLocks noRot="1" noChangeAspect="1" noMove="1" noResize="1" noEditPoints="1" noAdjustHandles="1" noChangeArrowheads="1" noChangeShapeType="1" noTextEdit="1"/>
              </p:cNvSpPr>
              <p:nvPr/>
            </p:nvSpPr>
            <p:spPr bwMode="auto">
              <a:xfrm>
                <a:off x="63710" y="1618935"/>
                <a:ext cx="9110271" cy="5072414"/>
              </a:xfrm>
              <a:prstGeom prst="rect">
                <a:avLst/>
              </a:prstGeom>
              <a:blipFill>
                <a:blip r:embed="rId3"/>
                <a:stretch>
                  <a:fillRect l="-1532" t="-1500"/>
                </a:stretch>
              </a:blipFill>
              <a:ln w="63500">
                <a:noFill/>
                <a:prstDash val="dash"/>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132885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sp>
        <p:nvSpPr>
          <p:cNvPr id="6" name="TextBox 5"/>
          <p:cNvSpPr txBox="1"/>
          <p:nvPr/>
        </p:nvSpPr>
        <p:spPr>
          <a:xfrm>
            <a:off x="508960" y="1304186"/>
            <a:ext cx="8359539" cy="5262980"/>
          </a:xfrm>
          <a:prstGeom prst="rect">
            <a:avLst/>
          </a:prstGeom>
          <a:noFill/>
        </p:spPr>
        <p:txBody>
          <a:bodyPr wrap="square" rtlCol="0">
            <a:spAutoFit/>
          </a:bodyPr>
          <a:lstStyle/>
          <a:p>
            <a:pPr marL="285750" indent="-285750">
              <a:buFont typeface="Arial"/>
              <a:buChar char="•"/>
            </a:pPr>
            <a:r>
              <a:rPr lang="en-US" sz="2800" dirty="0">
                <a:latin typeface="Avenir Book"/>
              </a:rPr>
              <a:t>Consider a forager moving among many patches during a foraging bout (rodent among seed caches, pollinator among flowers, etc.)</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Which patches does it feed in?</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For how long?  (when does it leave?)</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How are these decisions altered by patch density?</a:t>
            </a:r>
          </a:p>
          <a:p>
            <a:pPr marL="285750" indent="-285750">
              <a:buFont typeface="Arial"/>
              <a:buChar char="•"/>
            </a:pPr>
            <a:endParaRPr lang="en-US" sz="2800" dirty="0">
              <a:latin typeface="Avenir Book"/>
            </a:endParaRPr>
          </a:p>
          <a:p>
            <a:pPr marL="285750" indent="-285750">
              <a:buFont typeface="Arial"/>
              <a:buChar char="•"/>
            </a:pPr>
            <a:r>
              <a:rPr lang="en-US" sz="2800" dirty="0">
                <a:latin typeface="Avenir Book"/>
              </a:rPr>
              <a:t>Or the quality of other patches?</a:t>
            </a:r>
          </a:p>
        </p:txBody>
      </p:sp>
    </p:spTree>
    <p:extLst>
      <p:ext uri="{BB962C8B-B14F-4D97-AF65-F5344CB8AC3E}">
        <p14:creationId xmlns:p14="http://schemas.microsoft.com/office/powerpoint/2010/main" val="375208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107C4C6-0E79-C245-B7B3-9FB86F7E9DC1}"/>
                  </a:ext>
                </a:extLst>
              </p:cNvPr>
              <p:cNvSpPr txBox="1"/>
              <p:nvPr/>
            </p:nvSpPr>
            <p:spPr>
              <a:xfrm>
                <a:off x="1550952" y="822022"/>
                <a:ext cx="5801193" cy="58477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ea typeface="Cambria Math" panose="02040503050406030204" pitchFamily="18" charset="0"/>
                        </a:rPr>
                        <m:t>𝜆</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𝑎𝑁</m:t>
                      </m:r>
                    </m:oMath>
                  </m:oMathPara>
                </a14:m>
                <a:endParaRPr lang="en-US" sz="3200" dirty="0">
                  <a:latin typeface="Avenir" panose="02000503020000020003" pitchFamily="2" charset="0"/>
                </a:endParaRPr>
              </a:p>
            </p:txBody>
          </p:sp>
        </mc:Choice>
        <mc:Fallback xmlns="">
          <p:sp>
            <p:nvSpPr>
              <p:cNvPr id="2" name="TextBox 1">
                <a:extLst>
                  <a:ext uri="{FF2B5EF4-FFF2-40B4-BE49-F238E27FC236}">
                    <a16:creationId xmlns:a16="http://schemas.microsoft.com/office/drawing/2014/main" id="{2107C4C6-0E79-C245-B7B3-9FB86F7E9DC1}"/>
                  </a:ext>
                </a:extLst>
              </p:cNvPr>
              <p:cNvSpPr txBox="1">
                <a:spLocks noRot="1" noChangeAspect="1" noMove="1" noResize="1" noEditPoints="1" noAdjustHandles="1" noChangeArrowheads="1" noChangeShapeType="1" noTextEdit="1"/>
              </p:cNvSpPr>
              <p:nvPr/>
            </p:nvSpPr>
            <p:spPr>
              <a:xfrm>
                <a:off x="1550952" y="822022"/>
                <a:ext cx="5801193" cy="584775"/>
              </a:xfrm>
              <a:prstGeom prst="rect">
                <a:avLst/>
              </a:prstGeom>
              <a:blipFill>
                <a:blip r:embed="rId3"/>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AE3AA0E0-AF21-DE4B-88E6-7E1704799D8C}"/>
              </a:ext>
            </a:extLst>
          </p:cNvPr>
          <p:cNvGrpSpPr>
            <a:grpSpLocks/>
          </p:cNvGrpSpPr>
          <p:nvPr/>
        </p:nvGrpSpPr>
        <p:grpSpPr bwMode="auto">
          <a:xfrm>
            <a:off x="1842233" y="2250271"/>
            <a:ext cx="5509912" cy="3880234"/>
            <a:chOff x="1118" y="1204"/>
            <a:chExt cx="2434" cy="2490"/>
          </a:xfrm>
        </p:grpSpPr>
        <p:sp>
          <p:nvSpPr>
            <p:cNvPr id="6" name="Line 4">
              <a:extLst>
                <a:ext uri="{FF2B5EF4-FFF2-40B4-BE49-F238E27FC236}">
                  <a16:creationId xmlns:a16="http://schemas.microsoft.com/office/drawing/2014/main" id="{E43CCBEC-C6AC-F143-87A6-9B2B48453A87}"/>
                </a:ext>
              </a:extLst>
            </p:cNvPr>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Line 5">
              <a:extLst>
                <a:ext uri="{FF2B5EF4-FFF2-40B4-BE49-F238E27FC236}">
                  <a16:creationId xmlns:a16="http://schemas.microsoft.com/office/drawing/2014/main" id="{A6ADA6D2-E8D6-A14C-85A3-573340FAF487}"/>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8" name="Text Box 6">
              <a:extLst>
                <a:ext uri="{FF2B5EF4-FFF2-40B4-BE49-F238E27FC236}">
                  <a16:creationId xmlns:a16="http://schemas.microsoft.com/office/drawing/2014/main" id="{4B67B97E-7462-5F41-8F4A-5458A999EC70}"/>
                </a:ext>
              </a:extLst>
            </p:cNvPr>
            <p:cNvSpPr txBox="1">
              <a:spLocks noChangeArrowheads="1"/>
            </p:cNvSpPr>
            <p:nvPr/>
          </p:nvSpPr>
          <p:spPr bwMode="auto">
            <a:xfrm>
              <a:off x="2049" y="3378"/>
              <a:ext cx="941" cy="316"/>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Prey density , N</a:t>
              </a:r>
              <a:endParaRPr lang="en-US" sz="2400" baseline="-16000" dirty="0">
                <a:latin typeface="Calibri" panose="020F0502020204030204" pitchFamily="34" charset="0"/>
                <a:cs typeface="Calibri" panose="020F0502020204030204" pitchFamily="34" charset="0"/>
              </a:endParaRPr>
            </a:p>
          </p:txBody>
        </p:sp>
        <p:sp>
          <p:nvSpPr>
            <p:cNvPr id="9" name="Text Box 7">
              <a:extLst>
                <a:ext uri="{FF2B5EF4-FFF2-40B4-BE49-F238E27FC236}">
                  <a16:creationId xmlns:a16="http://schemas.microsoft.com/office/drawing/2014/main" id="{62F49437-0E9A-8347-A837-11BFC866AA74}"/>
                </a:ext>
              </a:extLst>
            </p:cNvPr>
            <p:cNvSpPr txBox="1">
              <a:spLocks noChangeArrowheads="1"/>
            </p:cNvSpPr>
            <p:nvPr/>
          </p:nvSpPr>
          <p:spPr bwMode="auto">
            <a:xfrm rot="16200000">
              <a:off x="172" y="2150"/>
              <a:ext cx="2298" cy="405"/>
            </a:xfrm>
            <a:prstGeom prst="rect">
              <a:avLst/>
            </a:prstGeom>
            <a:noFill/>
            <a:ln w="9525">
              <a:noFill/>
              <a:miter lim="800000"/>
              <a:headEnd/>
              <a:tailEnd/>
            </a:ln>
            <a:effectLst/>
          </p:spPr>
          <p:txBody>
            <a:bodyPr wrap="none">
              <a:spAutoFit/>
            </a:bodyPr>
            <a:lstStyle/>
            <a:p>
              <a:pPr algn="ctr">
                <a:lnSpc>
                  <a:spcPct val="115000"/>
                </a:lnSpc>
                <a:spcBef>
                  <a:spcPct val="0"/>
                </a:spcBef>
              </a:pPr>
              <a:r>
                <a:rPr lang="en-US" sz="2400" dirty="0">
                  <a:latin typeface="Calibri" panose="020F0502020204030204" pitchFamily="34" charset="0"/>
                  <a:cs typeface="Calibri" panose="020F0502020204030204" pitchFamily="34" charset="0"/>
                </a:rPr>
                <a:t>Rate of encountering prey </a:t>
              </a:r>
            </a:p>
            <a:p>
              <a:pPr algn="ctr">
                <a:lnSpc>
                  <a:spcPct val="115000"/>
                </a:lnSpc>
                <a:spcBef>
                  <a:spcPct val="0"/>
                </a:spcBef>
              </a:pPr>
              <a:r>
                <a:rPr lang="en-US" sz="2400" dirty="0">
                  <a:latin typeface="Calibri" panose="020F0502020204030204" pitchFamily="34" charset="0"/>
                  <a:cs typeface="Calibri" panose="020F0502020204030204" pitchFamily="34" charset="0"/>
                </a:rPr>
                <a:t>( prey per unit search time)</a:t>
              </a:r>
            </a:p>
          </p:txBody>
        </p:sp>
      </p:grpSp>
      <p:cxnSp>
        <p:nvCxnSpPr>
          <p:cNvPr id="10" name="Straight Connector 9">
            <a:extLst>
              <a:ext uri="{FF2B5EF4-FFF2-40B4-BE49-F238E27FC236}">
                <a16:creationId xmlns:a16="http://schemas.microsoft.com/office/drawing/2014/main" id="{25723692-3133-BA4F-9D8C-D0CCBA5200C1}"/>
              </a:ext>
            </a:extLst>
          </p:cNvPr>
          <p:cNvCxnSpPr>
            <a:cxnSpLocks/>
            <a:stCxn id="6" idx="1"/>
          </p:cNvCxnSpPr>
          <p:nvPr/>
        </p:nvCxnSpPr>
        <p:spPr bwMode="auto">
          <a:xfrm flipV="1">
            <a:off x="3005789" y="2692835"/>
            <a:ext cx="2172046" cy="2767591"/>
          </a:xfrm>
          <a:prstGeom prst="line">
            <a:avLst/>
          </a:prstGeom>
          <a:noFill/>
          <a:ln w="38100" cap="flat" cmpd="sng" algn="ctr">
            <a:solidFill>
              <a:srgbClr val="B6749D"/>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E40AF29A-4581-044D-96E4-5319A71A5DF2}"/>
              </a:ext>
            </a:extLst>
          </p:cNvPr>
          <p:cNvSpPr txBox="1"/>
          <p:nvPr/>
        </p:nvSpPr>
        <p:spPr>
          <a:xfrm rot="18388672">
            <a:off x="3386147" y="3741304"/>
            <a:ext cx="1127232"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Slope = a</a:t>
            </a:r>
          </a:p>
        </p:txBody>
      </p:sp>
    </p:spTree>
    <p:extLst>
      <p:ext uri="{BB962C8B-B14F-4D97-AF65-F5344CB8AC3E}">
        <p14:creationId xmlns:p14="http://schemas.microsoft.com/office/powerpoint/2010/main" val="4355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7C4C6-0E79-C245-B7B3-9FB86F7E9DC1}"/>
              </a:ext>
            </a:extLst>
          </p:cNvPr>
          <p:cNvSpPr txBox="1"/>
          <p:nvPr/>
        </p:nvSpPr>
        <p:spPr>
          <a:xfrm>
            <a:off x="151078" y="104296"/>
            <a:ext cx="6605492" cy="1569660"/>
          </a:xfrm>
          <a:prstGeom prst="rect">
            <a:avLst/>
          </a:prstGeom>
          <a:noFill/>
        </p:spPr>
        <p:txBody>
          <a:bodyPr wrap="square" rtlCol="0">
            <a:spAutoFit/>
          </a:bodyPr>
          <a:lstStyle/>
          <a:p>
            <a:r>
              <a:rPr lang="en-US" sz="3200" dirty="0">
                <a:solidFill>
                  <a:srgbClr val="3864AA"/>
                </a:solidFill>
                <a:latin typeface="Avenir" panose="02000503020000020003" pitchFamily="2" charset="0"/>
              </a:rPr>
              <a:t>Type I functional response: </a:t>
            </a:r>
          </a:p>
          <a:p>
            <a:r>
              <a:rPr lang="en-US" sz="3200" dirty="0">
                <a:solidFill>
                  <a:srgbClr val="3864AA"/>
                </a:solidFill>
                <a:latin typeface="Avenir" panose="02000503020000020003" pitchFamily="2" charset="0"/>
              </a:rPr>
              <a:t>(all encountered prey are eaten instantly)</a:t>
            </a:r>
          </a:p>
        </p:txBody>
      </p:sp>
      <p:grpSp>
        <p:nvGrpSpPr>
          <p:cNvPr id="5" name="Group 4">
            <a:extLst>
              <a:ext uri="{FF2B5EF4-FFF2-40B4-BE49-F238E27FC236}">
                <a16:creationId xmlns:a16="http://schemas.microsoft.com/office/drawing/2014/main" id="{AE3AA0E0-AF21-DE4B-88E6-7E1704799D8C}"/>
              </a:ext>
            </a:extLst>
          </p:cNvPr>
          <p:cNvGrpSpPr>
            <a:grpSpLocks/>
          </p:cNvGrpSpPr>
          <p:nvPr/>
        </p:nvGrpSpPr>
        <p:grpSpPr bwMode="auto">
          <a:xfrm>
            <a:off x="1846761" y="2147422"/>
            <a:ext cx="5505384" cy="3983082"/>
            <a:chOff x="1120" y="1138"/>
            <a:chExt cx="2432" cy="2556"/>
          </a:xfrm>
        </p:grpSpPr>
        <p:sp>
          <p:nvSpPr>
            <p:cNvPr id="6" name="Line 4">
              <a:extLst>
                <a:ext uri="{FF2B5EF4-FFF2-40B4-BE49-F238E27FC236}">
                  <a16:creationId xmlns:a16="http://schemas.microsoft.com/office/drawing/2014/main" id="{E43CCBEC-C6AC-F143-87A6-9B2B48453A87}"/>
                </a:ext>
              </a:extLst>
            </p:cNvPr>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Line 5">
              <a:extLst>
                <a:ext uri="{FF2B5EF4-FFF2-40B4-BE49-F238E27FC236}">
                  <a16:creationId xmlns:a16="http://schemas.microsoft.com/office/drawing/2014/main" id="{A6ADA6D2-E8D6-A14C-85A3-573340FAF487}"/>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8" name="Text Box 6">
              <a:extLst>
                <a:ext uri="{FF2B5EF4-FFF2-40B4-BE49-F238E27FC236}">
                  <a16:creationId xmlns:a16="http://schemas.microsoft.com/office/drawing/2014/main" id="{4B67B97E-7462-5F41-8F4A-5458A999EC70}"/>
                </a:ext>
              </a:extLst>
            </p:cNvPr>
            <p:cNvSpPr txBox="1">
              <a:spLocks noChangeArrowheads="1"/>
            </p:cNvSpPr>
            <p:nvPr/>
          </p:nvSpPr>
          <p:spPr bwMode="auto">
            <a:xfrm>
              <a:off x="2049" y="3378"/>
              <a:ext cx="941" cy="316"/>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Prey density , N</a:t>
              </a:r>
              <a:endParaRPr lang="en-US" sz="2400" baseline="-16000" dirty="0">
                <a:latin typeface="Calibri" panose="020F0502020204030204" pitchFamily="34" charset="0"/>
                <a:cs typeface="Calibri" panose="020F0502020204030204" pitchFamily="34" charset="0"/>
              </a:endParaRPr>
            </a:p>
          </p:txBody>
        </p:sp>
        <p:sp>
          <p:nvSpPr>
            <p:cNvPr id="9" name="Text Box 7">
              <a:extLst>
                <a:ext uri="{FF2B5EF4-FFF2-40B4-BE49-F238E27FC236}">
                  <a16:creationId xmlns:a16="http://schemas.microsoft.com/office/drawing/2014/main" id="{62F49437-0E9A-8347-A837-11BFC866AA74}"/>
                </a:ext>
              </a:extLst>
            </p:cNvPr>
            <p:cNvSpPr txBox="1">
              <a:spLocks noChangeArrowheads="1"/>
            </p:cNvSpPr>
            <p:nvPr/>
          </p:nvSpPr>
          <p:spPr bwMode="auto">
            <a:xfrm rot="16200000">
              <a:off x="108" y="2150"/>
              <a:ext cx="2429" cy="405"/>
            </a:xfrm>
            <a:prstGeom prst="rect">
              <a:avLst/>
            </a:prstGeom>
            <a:noFill/>
            <a:ln w="9525">
              <a:noFill/>
              <a:miter lim="800000"/>
              <a:headEnd/>
              <a:tailEnd/>
            </a:ln>
            <a:effectLst/>
          </p:spPr>
          <p:txBody>
            <a:bodyPr wrap="none">
              <a:spAutoFit/>
            </a:bodyPr>
            <a:lstStyle/>
            <a:p>
              <a:pPr algn="ctr">
                <a:lnSpc>
                  <a:spcPct val="115000"/>
                </a:lnSpc>
                <a:spcBef>
                  <a:spcPct val="0"/>
                </a:spcBef>
              </a:pPr>
              <a:r>
                <a:rPr lang="en-US" sz="2400" dirty="0">
                  <a:latin typeface="Calibri" panose="020F0502020204030204" pitchFamily="34" charset="0"/>
                  <a:cs typeface="Calibri" panose="020F0502020204030204" pitchFamily="34" charset="0"/>
                </a:rPr>
                <a:t>Feeding Rate </a:t>
              </a:r>
            </a:p>
            <a:p>
              <a:pPr algn="ctr">
                <a:lnSpc>
                  <a:spcPct val="115000"/>
                </a:lnSpc>
                <a:spcBef>
                  <a:spcPct val="0"/>
                </a:spcBef>
              </a:pPr>
              <a:r>
                <a:rPr lang="en-US" sz="2400" dirty="0">
                  <a:latin typeface="Calibri" panose="020F0502020204030204" pitchFamily="34" charset="0"/>
                  <a:cs typeface="Calibri" panose="020F0502020204030204" pitchFamily="34" charset="0"/>
                </a:rPr>
                <a:t>( prey per predator per time)</a:t>
              </a:r>
            </a:p>
          </p:txBody>
        </p:sp>
      </p:grpSp>
      <p:cxnSp>
        <p:nvCxnSpPr>
          <p:cNvPr id="10" name="Straight Connector 9">
            <a:extLst>
              <a:ext uri="{FF2B5EF4-FFF2-40B4-BE49-F238E27FC236}">
                <a16:creationId xmlns:a16="http://schemas.microsoft.com/office/drawing/2014/main" id="{25723692-3133-BA4F-9D8C-D0CCBA5200C1}"/>
              </a:ext>
            </a:extLst>
          </p:cNvPr>
          <p:cNvCxnSpPr>
            <a:cxnSpLocks/>
            <a:stCxn id="6" idx="1"/>
          </p:cNvCxnSpPr>
          <p:nvPr/>
        </p:nvCxnSpPr>
        <p:spPr bwMode="auto">
          <a:xfrm flipV="1">
            <a:off x="3005789" y="2692835"/>
            <a:ext cx="2172046" cy="2767591"/>
          </a:xfrm>
          <a:prstGeom prst="line">
            <a:avLst/>
          </a:prstGeom>
          <a:noFill/>
          <a:ln w="38100" cap="flat" cmpd="sng" algn="ctr">
            <a:solidFill>
              <a:srgbClr val="B6749D"/>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E40AF29A-4581-044D-96E4-5319A71A5DF2}"/>
              </a:ext>
            </a:extLst>
          </p:cNvPr>
          <p:cNvSpPr txBox="1"/>
          <p:nvPr/>
        </p:nvSpPr>
        <p:spPr>
          <a:xfrm rot="18388672">
            <a:off x="3386147" y="3741304"/>
            <a:ext cx="1127232"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Slope = 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EF4F311-AA20-474B-BBA4-266F65FFF3AC}"/>
                  </a:ext>
                </a:extLst>
              </p:cNvPr>
              <p:cNvSpPr txBox="1"/>
              <p:nvPr/>
            </p:nvSpPr>
            <p:spPr>
              <a:xfrm>
                <a:off x="3816329" y="1452170"/>
                <a:ext cx="45272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𝑝𝑟𝑒𝑑𝑎𝑡𝑜𝑟</m:t>
                      </m:r>
                      <m:r>
                        <a:rPr lang="en-US" sz="2400" b="0" i="1" smtClean="0">
                          <a:latin typeface="Cambria Math" panose="02040503050406030204" pitchFamily="18" charset="0"/>
                        </a:rPr>
                        <m:t> </m:t>
                      </m:r>
                      <m:r>
                        <a:rPr lang="en-US" sz="2400" b="0" i="1" smtClean="0">
                          <a:latin typeface="Cambria Math" panose="02040503050406030204" pitchFamily="18" charset="0"/>
                        </a:rPr>
                        <m:t>𝑓𝑒𝑒𝑑𝑖𝑛𝑔</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m:t>
                      </m:r>
                      <m:r>
                        <a:rPr lang="en-US" sz="2400" i="1">
                          <a:latin typeface="Cambria Math" panose="02040503050406030204" pitchFamily="18" charset="0"/>
                        </a:rPr>
                        <m:t>𝑎𝑁</m:t>
                      </m:r>
                    </m:oMath>
                  </m:oMathPara>
                </a14:m>
                <a:endParaRPr lang="en-US" sz="2400" dirty="0"/>
              </a:p>
            </p:txBody>
          </p:sp>
        </mc:Choice>
        <mc:Fallback xmlns="">
          <p:sp>
            <p:nvSpPr>
              <p:cNvPr id="12" name="TextBox 11">
                <a:extLst>
                  <a:ext uri="{FF2B5EF4-FFF2-40B4-BE49-F238E27FC236}">
                    <a16:creationId xmlns:a16="http://schemas.microsoft.com/office/drawing/2014/main" id="{7EF4F311-AA20-474B-BBA4-266F65FFF3AC}"/>
                  </a:ext>
                </a:extLst>
              </p:cNvPr>
              <p:cNvSpPr txBox="1">
                <a:spLocks noRot="1" noChangeAspect="1" noMove="1" noResize="1" noEditPoints="1" noAdjustHandles="1" noChangeArrowheads="1" noChangeShapeType="1" noTextEdit="1"/>
              </p:cNvSpPr>
              <p:nvPr/>
            </p:nvSpPr>
            <p:spPr>
              <a:xfrm>
                <a:off x="3816329" y="1452170"/>
                <a:ext cx="4527201" cy="369332"/>
              </a:xfrm>
              <a:prstGeom prst="rect">
                <a:avLst/>
              </a:prstGeom>
              <a:blipFill>
                <a:blip r:embed="rId3"/>
                <a:stretch>
                  <a:fillRect l="-1117" t="-6667" r="-559" b="-40000"/>
                </a:stretch>
              </a:blipFill>
            </p:spPr>
            <p:txBody>
              <a:bodyPr/>
              <a:lstStyle/>
              <a:p>
                <a:r>
                  <a:rPr lang="en-US">
                    <a:noFill/>
                  </a:rPr>
                  <a:t> </a:t>
                </a:r>
              </a:p>
            </p:txBody>
          </p:sp>
        </mc:Fallback>
      </mc:AlternateContent>
    </p:spTree>
    <p:extLst>
      <p:ext uri="{BB962C8B-B14F-4D97-AF65-F5344CB8AC3E}">
        <p14:creationId xmlns:p14="http://schemas.microsoft.com/office/powerpoint/2010/main" val="339491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52400" y="228600"/>
            <a:ext cx="8763000" cy="1077218"/>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Type II functional response </a:t>
            </a:r>
          </a:p>
          <a:p>
            <a:pPr algn="l"/>
            <a:r>
              <a:rPr lang="en-US" sz="3200" dirty="0">
                <a:solidFill>
                  <a:srgbClr val="3964AA"/>
                </a:solidFill>
                <a:latin typeface="Avenir Book"/>
                <a:cs typeface="Avenir Book"/>
              </a:rPr>
              <a:t>(includes handling time, 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67528E3-8D95-494F-8B16-57708D1BD3D6}"/>
                  </a:ext>
                </a:extLst>
              </p:cNvPr>
              <p:cNvSpPr txBox="1"/>
              <p:nvPr/>
            </p:nvSpPr>
            <p:spPr>
              <a:xfrm>
                <a:off x="2794926" y="1272876"/>
                <a:ext cx="523085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𝑝𝑟𝑒𝑑𝑎𝑡𝑜𝑟</m:t>
                      </m:r>
                      <m:r>
                        <a:rPr lang="en-US" sz="2400" b="0" i="1" smtClean="0">
                          <a:latin typeface="Cambria Math" panose="02040503050406030204" pitchFamily="18" charset="0"/>
                        </a:rPr>
                        <m:t> </m:t>
                      </m:r>
                      <m:r>
                        <a:rPr lang="en-US" sz="2400" b="0" i="1" smtClean="0">
                          <a:latin typeface="Cambria Math" panose="02040503050406030204" pitchFamily="18" charset="0"/>
                        </a:rPr>
                        <m:t>𝑓𝑒𝑒𝑑𝑖𝑛𝑔</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𝑎𝑁</m:t>
                          </m:r>
                        </m:num>
                        <m:den>
                          <m:r>
                            <a:rPr lang="en-US" sz="2400" b="0" i="1" smtClean="0">
                              <a:latin typeface="Cambria Math" panose="02040503050406030204" pitchFamily="18" charset="0"/>
                            </a:rPr>
                            <m:t>1+</m:t>
                          </m:r>
                          <m:r>
                            <a:rPr lang="en-US" sz="2400" b="0" i="1" smtClean="0">
                              <a:latin typeface="Cambria Math" panose="02040503050406030204" pitchFamily="18" charset="0"/>
                            </a:rPr>
                            <m:t>𝑎𝑁h</m:t>
                          </m:r>
                        </m:den>
                      </m:f>
                    </m:oMath>
                  </m:oMathPara>
                </a14:m>
                <a:endParaRPr lang="en-US" sz="2400" dirty="0"/>
              </a:p>
            </p:txBody>
          </p:sp>
        </mc:Choice>
        <mc:Fallback xmlns="">
          <p:sp>
            <p:nvSpPr>
              <p:cNvPr id="2" name="TextBox 1">
                <a:extLst>
                  <a:ext uri="{FF2B5EF4-FFF2-40B4-BE49-F238E27FC236}">
                    <a16:creationId xmlns:a16="http://schemas.microsoft.com/office/drawing/2014/main" id="{A67528E3-8D95-494F-8B16-57708D1BD3D6}"/>
                  </a:ext>
                </a:extLst>
              </p:cNvPr>
              <p:cNvSpPr txBox="1">
                <a:spLocks noRot="1" noChangeAspect="1" noMove="1" noResize="1" noEditPoints="1" noAdjustHandles="1" noChangeArrowheads="1" noChangeShapeType="1" noTextEdit="1"/>
              </p:cNvSpPr>
              <p:nvPr/>
            </p:nvSpPr>
            <p:spPr>
              <a:xfrm>
                <a:off x="2794926" y="1272876"/>
                <a:ext cx="5230856" cy="697627"/>
              </a:xfrm>
              <a:prstGeom prst="rect">
                <a:avLst/>
              </a:prstGeom>
              <a:blipFill>
                <a:blip r:embed="rId3"/>
                <a:stretch>
                  <a:fillRect l="-726" r="-726" b="-1428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77BF962-12EC-C147-8604-339CE6B4ACD7}"/>
              </a:ext>
            </a:extLst>
          </p:cNvPr>
          <p:cNvGrpSpPr>
            <a:grpSpLocks/>
          </p:cNvGrpSpPr>
          <p:nvPr/>
        </p:nvGrpSpPr>
        <p:grpSpPr bwMode="auto">
          <a:xfrm>
            <a:off x="1834168" y="2895133"/>
            <a:ext cx="5297121" cy="3889930"/>
            <a:chOff x="1212" y="1220"/>
            <a:chExt cx="2340" cy="2471"/>
          </a:xfrm>
        </p:grpSpPr>
        <p:sp>
          <p:nvSpPr>
            <p:cNvPr id="5" name="Line 4">
              <a:extLst>
                <a:ext uri="{FF2B5EF4-FFF2-40B4-BE49-F238E27FC236}">
                  <a16:creationId xmlns:a16="http://schemas.microsoft.com/office/drawing/2014/main" id="{4E00C053-9060-4745-B263-69E091A856B6}"/>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6" name="Line 5">
              <a:extLst>
                <a:ext uri="{FF2B5EF4-FFF2-40B4-BE49-F238E27FC236}">
                  <a16:creationId xmlns:a16="http://schemas.microsoft.com/office/drawing/2014/main" id="{C4A9245D-DA07-F045-BFCE-C47EF26EA73B}"/>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Text Box 6">
              <a:extLst>
                <a:ext uri="{FF2B5EF4-FFF2-40B4-BE49-F238E27FC236}">
                  <a16:creationId xmlns:a16="http://schemas.microsoft.com/office/drawing/2014/main" id="{10A1CD41-92BC-F14F-9B4F-8479C1AA895F}"/>
                </a:ext>
              </a:extLst>
            </p:cNvPr>
            <p:cNvSpPr txBox="1">
              <a:spLocks noChangeArrowheads="1"/>
            </p:cNvSpPr>
            <p:nvPr/>
          </p:nvSpPr>
          <p:spPr bwMode="auto">
            <a:xfrm>
              <a:off x="2049" y="3378"/>
              <a:ext cx="941" cy="313"/>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Prey density , N</a:t>
              </a:r>
              <a:endParaRPr lang="en-US" sz="2400" baseline="-16000" dirty="0">
                <a:latin typeface="Calibri" panose="020F0502020204030204" pitchFamily="34" charset="0"/>
                <a:cs typeface="Calibri" panose="020F0502020204030204" pitchFamily="34" charset="0"/>
              </a:endParaRPr>
            </a:p>
          </p:txBody>
        </p:sp>
        <p:sp>
          <p:nvSpPr>
            <p:cNvPr id="8" name="Text Box 7">
              <a:extLst>
                <a:ext uri="{FF2B5EF4-FFF2-40B4-BE49-F238E27FC236}">
                  <a16:creationId xmlns:a16="http://schemas.microsoft.com/office/drawing/2014/main" id="{A92EE869-5D6B-E741-9BD6-A441D3DA6DBC}"/>
                </a:ext>
              </a:extLst>
            </p:cNvPr>
            <p:cNvSpPr txBox="1">
              <a:spLocks noChangeArrowheads="1"/>
            </p:cNvSpPr>
            <p:nvPr/>
          </p:nvSpPr>
          <p:spPr bwMode="auto">
            <a:xfrm rot="16200000">
              <a:off x="770" y="2268"/>
              <a:ext cx="1102" cy="217"/>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Feeding rate</a:t>
              </a:r>
            </a:p>
          </p:txBody>
        </p:sp>
      </p:grpSp>
      <p:cxnSp>
        <p:nvCxnSpPr>
          <p:cNvPr id="9" name="Straight Connector 8">
            <a:extLst>
              <a:ext uri="{FF2B5EF4-FFF2-40B4-BE49-F238E27FC236}">
                <a16:creationId xmlns:a16="http://schemas.microsoft.com/office/drawing/2014/main" id="{51570CF0-399E-AD49-9B47-A9EC789B1CFD}"/>
              </a:ext>
            </a:extLst>
          </p:cNvPr>
          <p:cNvCxnSpPr>
            <a:cxnSpLocks/>
            <a:stCxn id="5" idx="1"/>
          </p:cNvCxnSpPr>
          <p:nvPr/>
        </p:nvCxnSpPr>
        <p:spPr bwMode="auto">
          <a:xfrm flipV="1">
            <a:off x="2784934" y="2703535"/>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3" name="Freeform 2">
            <a:extLst>
              <a:ext uri="{FF2B5EF4-FFF2-40B4-BE49-F238E27FC236}">
                <a16:creationId xmlns:a16="http://schemas.microsoft.com/office/drawing/2014/main" id="{5CD63657-F3F2-7940-9BCC-444B04E0736A}"/>
              </a:ext>
            </a:extLst>
          </p:cNvPr>
          <p:cNvSpPr/>
          <p:nvPr/>
        </p:nvSpPr>
        <p:spPr>
          <a:xfrm>
            <a:off x="2788920" y="3291840"/>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cxnSp>
        <p:nvCxnSpPr>
          <p:cNvPr id="11" name="Straight Connector 10">
            <a:extLst>
              <a:ext uri="{FF2B5EF4-FFF2-40B4-BE49-F238E27FC236}">
                <a16:creationId xmlns:a16="http://schemas.microsoft.com/office/drawing/2014/main" id="{6A67F598-8484-EE49-826E-1ABE05B173F1}"/>
              </a:ext>
            </a:extLst>
          </p:cNvPr>
          <p:cNvCxnSpPr>
            <a:cxnSpLocks/>
          </p:cNvCxnSpPr>
          <p:nvPr/>
        </p:nvCxnSpPr>
        <p:spPr bwMode="auto">
          <a:xfrm flipH="1">
            <a:off x="2784933" y="3234964"/>
            <a:ext cx="5718988" cy="41636"/>
          </a:xfrm>
          <a:prstGeom prst="line">
            <a:avLst/>
          </a:prstGeom>
          <a:noFill/>
          <a:ln w="19050" cap="flat" cmpd="sng" algn="ctr">
            <a:solidFill>
              <a:schemeClr val="tx1"/>
            </a:solidFill>
            <a:prstDash val="sysDot"/>
            <a:round/>
            <a:headEnd type="none" w="med" len="med"/>
            <a:tailEnd type="none" w="med" len="med"/>
          </a:ln>
          <a:effectLst/>
        </p:spPr>
      </p:cxnSp>
      <p:sp>
        <p:nvSpPr>
          <p:cNvPr id="14" name="TextBox 13">
            <a:extLst>
              <a:ext uri="{FF2B5EF4-FFF2-40B4-BE49-F238E27FC236}">
                <a16:creationId xmlns:a16="http://schemas.microsoft.com/office/drawing/2014/main" id="{BD46C8F1-EF96-384B-BEE1-444DC7A7FD89}"/>
              </a:ext>
            </a:extLst>
          </p:cNvPr>
          <p:cNvSpPr txBox="1"/>
          <p:nvPr/>
        </p:nvSpPr>
        <p:spPr>
          <a:xfrm>
            <a:off x="2039399" y="3048000"/>
            <a:ext cx="696023" cy="52322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1/h</a:t>
            </a:r>
          </a:p>
        </p:txBody>
      </p:sp>
      <p:sp>
        <p:nvSpPr>
          <p:cNvPr id="21" name="TextBox 20">
            <a:extLst>
              <a:ext uri="{FF2B5EF4-FFF2-40B4-BE49-F238E27FC236}">
                <a16:creationId xmlns:a16="http://schemas.microsoft.com/office/drawing/2014/main" id="{860F9088-2A85-234F-A102-E51A524D75BE}"/>
              </a:ext>
            </a:extLst>
          </p:cNvPr>
          <p:cNvSpPr txBox="1"/>
          <p:nvPr/>
        </p:nvSpPr>
        <p:spPr>
          <a:xfrm rot="18264208">
            <a:off x="2662073" y="4391889"/>
            <a:ext cx="1850186"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Slope = a   (h=0)</a:t>
            </a:r>
          </a:p>
        </p:txBody>
      </p:sp>
    </p:spTree>
    <p:extLst>
      <p:ext uri="{BB962C8B-B14F-4D97-AF65-F5344CB8AC3E}">
        <p14:creationId xmlns:p14="http://schemas.microsoft.com/office/powerpoint/2010/main" val="204886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808810" y="2721114"/>
            <a:ext cx="1526380" cy="707886"/>
          </a:xfrm>
          <a:prstGeom prst="rect">
            <a:avLst/>
          </a:prstGeom>
          <a:noFill/>
          <a:ln>
            <a:noFill/>
          </a:ln>
          <a:extLs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If h=0</a:t>
            </a:r>
            <a:endParaRPr lang="en-US" sz="4000" b="1" dirty="0">
              <a:solidFill>
                <a:srgbClr val="376092"/>
              </a:solidFill>
              <a:latin typeface="Avenir Book"/>
            </a:endParaRPr>
          </a:p>
        </p:txBody>
      </p:sp>
    </p:spTree>
    <p:extLst>
      <p:ext uri="{BB962C8B-B14F-4D97-AF65-F5344CB8AC3E}">
        <p14:creationId xmlns:p14="http://schemas.microsoft.com/office/powerpoint/2010/main" val="288607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Type I functional response: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67528E3-8D95-494F-8B16-57708D1BD3D6}"/>
                  </a:ext>
                </a:extLst>
              </p:cNvPr>
              <p:cNvSpPr txBox="1"/>
              <p:nvPr/>
            </p:nvSpPr>
            <p:spPr>
              <a:xfrm>
                <a:off x="2770460" y="1800292"/>
                <a:ext cx="45272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𝑝𝑒𝑟</m:t>
                      </m:r>
                      <m:r>
                        <a:rPr lang="en-US" sz="2400" b="0" i="1" smtClean="0">
                          <a:latin typeface="Cambria Math" panose="02040503050406030204" pitchFamily="18" charset="0"/>
                        </a:rPr>
                        <m:t> </m:t>
                      </m:r>
                      <m:r>
                        <a:rPr lang="en-US" sz="2400" b="0" i="1" smtClean="0">
                          <a:latin typeface="Cambria Math" panose="02040503050406030204" pitchFamily="18" charset="0"/>
                        </a:rPr>
                        <m:t>𝑝𝑟𝑒𝑑𝑎𝑡𝑜𝑟</m:t>
                      </m:r>
                      <m:r>
                        <a:rPr lang="en-US" sz="2400" b="0" i="1" smtClean="0">
                          <a:latin typeface="Cambria Math" panose="02040503050406030204" pitchFamily="18" charset="0"/>
                        </a:rPr>
                        <m:t> </m:t>
                      </m:r>
                      <m:r>
                        <a:rPr lang="en-US" sz="2400" b="0" i="1" smtClean="0">
                          <a:latin typeface="Cambria Math" panose="02040503050406030204" pitchFamily="18" charset="0"/>
                        </a:rPr>
                        <m:t>𝑓𝑒𝑒𝑑𝑖𝑛𝑔</m:t>
                      </m:r>
                      <m:r>
                        <a:rPr lang="en-US" sz="2400" b="0" i="1" smtClean="0">
                          <a:latin typeface="Cambria Math" panose="02040503050406030204" pitchFamily="18" charset="0"/>
                        </a:rPr>
                        <m:t> </m:t>
                      </m:r>
                      <m:r>
                        <a:rPr lang="en-US" sz="2400" b="0" i="1" smtClean="0">
                          <a:latin typeface="Cambria Math" panose="02040503050406030204" pitchFamily="18" charset="0"/>
                        </a:rPr>
                        <m:t>𝑟𝑎𝑡𝑒</m:t>
                      </m:r>
                      <m:r>
                        <a:rPr lang="en-US" sz="2400" b="0" i="1" smtClean="0">
                          <a:latin typeface="Cambria Math" panose="02040503050406030204" pitchFamily="18" charset="0"/>
                        </a:rPr>
                        <m:t>=</m:t>
                      </m:r>
                      <m:r>
                        <a:rPr lang="en-US" sz="2400" b="0" i="1" smtClean="0">
                          <a:latin typeface="Cambria Math" panose="02040503050406030204" pitchFamily="18" charset="0"/>
                        </a:rPr>
                        <m:t>𝑎𝑁</m:t>
                      </m:r>
                    </m:oMath>
                  </m:oMathPara>
                </a14:m>
                <a:endParaRPr lang="en-US" sz="2400" dirty="0"/>
              </a:p>
            </p:txBody>
          </p:sp>
        </mc:Choice>
        <mc:Fallback xmlns="">
          <p:sp>
            <p:nvSpPr>
              <p:cNvPr id="2" name="TextBox 1">
                <a:extLst>
                  <a:ext uri="{FF2B5EF4-FFF2-40B4-BE49-F238E27FC236}">
                    <a16:creationId xmlns:a16="http://schemas.microsoft.com/office/drawing/2014/main" id="{A67528E3-8D95-494F-8B16-57708D1BD3D6}"/>
                  </a:ext>
                </a:extLst>
              </p:cNvPr>
              <p:cNvSpPr txBox="1">
                <a:spLocks noRot="1" noChangeAspect="1" noMove="1" noResize="1" noEditPoints="1" noAdjustHandles="1" noChangeArrowheads="1" noChangeShapeType="1" noTextEdit="1"/>
              </p:cNvSpPr>
              <p:nvPr/>
            </p:nvSpPr>
            <p:spPr>
              <a:xfrm>
                <a:off x="2770460" y="1800292"/>
                <a:ext cx="4527201" cy="369332"/>
              </a:xfrm>
              <a:prstGeom prst="rect">
                <a:avLst/>
              </a:prstGeom>
              <a:blipFill>
                <a:blip r:embed="rId3"/>
                <a:stretch>
                  <a:fillRect l="-838" t="-6667" r="-559" b="-3666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77BF962-12EC-C147-8604-339CE6B4ACD7}"/>
              </a:ext>
            </a:extLst>
          </p:cNvPr>
          <p:cNvGrpSpPr>
            <a:grpSpLocks/>
          </p:cNvGrpSpPr>
          <p:nvPr/>
        </p:nvGrpSpPr>
        <p:grpSpPr bwMode="auto">
          <a:xfrm>
            <a:off x="1834168" y="3352800"/>
            <a:ext cx="5297121" cy="3437671"/>
            <a:chOff x="1212" y="1488"/>
            <a:chExt cx="2340" cy="2206"/>
          </a:xfrm>
        </p:grpSpPr>
        <p:sp>
          <p:nvSpPr>
            <p:cNvPr id="5" name="Line 4">
              <a:extLst>
                <a:ext uri="{FF2B5EF4-FFF2-40B4-BE49-F238E27FC236}">
                  <a16:creationId xmlns:a16="http://schemas.microsoft.com/office/drawing/2014/main" id="{4E00C053-9060-4745-B263-69E091A856B6}"/>
                </a:ext>
              </a:extLst>
            </p:cNvPr>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6" name="Line 5">
              <a:extLst>
                <a:ext uri="{FF2B5EF4-FFF2-40B4-BE49-F238E27FC236}">
                  <a16:creationId xmlns:a16="http://schemas.microsoft.com/office/drawing/2014/main" id="{C4A9245D-DA07-F045-BFCE-C47EF26EA73B}"/>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Text Box 6">
              <a:extLst>
                <a:ext uri="{FF2B5EF4-FFF2-40B4-BE49-F238E27FC236}">
                  <a16:creationId xmlns:a16="http://schemas.microsoft.com/office/drawing/2014/main" id="{10A1CD41-92BC-F14F-9B4F-8479C1AA895F}"/>
                </a:ext>
              </a:extLst>
            </p:cNvPr>
            <p:cNvSpPr txBox="1">
              <a:spLocks noChangeArrowheads="1"/>
            </p:cNvSpPr>
            <p:nvPr/>
          </p:nvSpPr>
          <p:spPr bwMode="auto">
            <a:xfrm>
              <a:off x="2049" y="3378"/>
              <a:ext cx="941" cy="316"/>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Prey density , N</a:t>
              </a:r>
              <a:endParaRPr lang="en-US" sz="2400" baseline="-16000" dirty="0">
                <a:latin typeface="Calibri" panose="020F0502020204030204" pitchFamily="34" charset="0"/>
                <a:cs typeface="Calibri" panose="020F0502020204030204" pitchFamily="34" charset="0"/>
              </a:endParaRPr>
            </a:p>
          </p:txBody>
        </p:sp>
        <p:sp>
          <p:nvSpPr>
            <p:cNvPr id="8" name="Text Box 7">
              <a:extLst>
                <a:ext uri="{FF2B5EF4-FFF2-40B4-BE49-F238E27FC236}">
                  <a16:creationId xmlns:a16="http://schemas.microsoft.com/office/drawing/2014/main" id="{A92EE869-5D6B-E741-9BD6-A441D3DA6DBC}"/>
                </a:ext>
              </a:extLst>
            </p:cNvPr>
            <p:cNvSpPr txBox="1">
              <a:spLocks noChangeArrowheads="1"/>
            </p:cNvSpPr>
            <p:nvPr/>
          </p:nvSpPr>
          <p:spPr bwMode="auto">
            <a:xfrm rot="16200000">
              <a:off x="764" y="2244"/>
              <a:ext cx="1114" cy="217"/>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Feeding rate</a:t>
              </a:r>
            </a:p>
          </p:txBody>
        </p:sp>
      </p:grpSp>
      <p:cxnSp>
        <p:nvCxnSpPr>
          <p:cNvPr id="9" name="Straight Connector 8">
            <a:extLst>
              <a:ext uri="{FF2B5EF4-FFF2-40B4-BE49-F238E27FC236}">
                <a16:creationId xmlns:a16="http://schemas.microsoft.com/office/drawing/2014/main" id="{51570CF0-399E-AD49-9B47-A9EC789B1CFD}"/>
              </a:ext>
            </a:extLst>
          </p:cNvPr>
          <p:cNvCxnSpPr>
            <a:cxnSpLocks/>
            <a:stCxn id="5" idx="1"/>
          </p:cNvCxnSpPr>
          <p:nvPr/>
        </p:nvCxnSpPr>
        <p:spPr bwMode="auto">
          <a:xfrm flipV="1">
            <a:off x="2784934" y="3352799"/>
            <a:ext cx="2172046" cy="2767591"/>
          </a:xfrm>
          <a:prstGeom prst="line">
            <a:avLst/>
          </a:prstGeom>
          <a:noFill/>
          <a:ln w="38100" cap="flat" cmpd="sng" algn="ctr">
            <a:solidFill>
              <a:srgbClr val="B6749D"/>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62C1E71C-D572-BF49-8056-5767FEAB776D}"/>
              </a:ext>
            </a:extLst>
          </p:cNvPr>
          <p:cNvSpPr txBox="1"/>
          <p:nvPr/>
        </p:nvSpPr>
        <p:spPr>
          <a:xfrm rot="18388672">
            <a:off x="3165292" y="4401268"/>
            <a:ext cx="1127232"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Slope = a</a:t>
            </a:r>
          </a:p>
        </p:txBody>
      </p:sp>
    </p:spTree>
    <p:extLst>
      <p:ext uri="{BB962C8B-B14F-4D97-AF65-F5344CB8AC3E}">
        <p14:creationId xmlns:p14="http://schemas.microsoft.com/office/powerpoint/2010/main" val="74982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094733" y="2635770"/>
            <a:ext cx="6954533" cy="707886"/>
          </a:xfrm>
          <a:prstGeom prst="rect">
            <a:avLst/>
          </a:prstGeom>
          <a:noFill/>
          <a:ln>
            <a:noFill/>
          </a:ln>
          <a:extLst>
            <a:ext uri="{909E8E84-426E-40dd-AFC4-6F175D3DCCD1}">
              <a14:hiddenFill xmlns:mc="http://schemas.openxmlformats.org/markup-compatibility/2006" xmlns:a14="http://schemas.microsoft.com/office/drawing/2010/main" xmlns="">
                <a:solidFill>
                  <a:srgbClr val="FFFFFF"/>
                </a:solidFill>
              </a14:hiddenFill>
            </a:ex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It could be more complicated</a:t>
            </a:r>
            <a:endParaRPr lang="en-US" sz="4000" b="1" dirty="0">
              <a:solidFill>
                <a:srgbClr val="376092"/>
              </a:solidFill>
              <a:latin typeface="Avenir Book"/>
            </a:endParaRPr>
          </a:p>
        </p:txBody>
      </p:sp>
    </p:spTree>
    <p:extLst>
      <p:ext uri="{BB962C8B-B14F-4D97-AF65-F5344CB8AC3E}">
        <p14:creationId xmlns:p14="http://schemas.microsoft.com/office/powerpoint/2010/main" val="265337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6F7717-8C95-E641-B4D5-A12A7AE067FC}"/>
              </a:ext>
            </a:extLst>
          </p:cNvPr>
          <p:cNvGrpSpPr>
            <a:grpSpLocks/>
          </p:cNvGrpSpPr>
          <p:nvPr/>
        </p:nvGrpSpPr>
        <p:grpSpPr bwMode="auto">
          <a:xfrm>
            <a:off x="1639096" y="2161489"/>
            <a:ext cx="6702895" cy="3905672"/>
            <a:chOff x="1212" y="1228"/>
            <a:chExt cx="2961" cy="2481"/>
          </a:xfrm>
        </p:grpSpPr>
        <p:sp>
          <p:nvSpPr>
            <p:cNvPr id="3" name="Line 4">
              <a:extLst>
                <a:ext uri="{FF2B5EF4-FFF2-40B4-BE49-F238E27FC236}">
                  <a16:creationId xmlns:a16="http://schemas.microsoft.com/office/drawing/2014/main" id="{F9F6DDB4-0809-5D43-81DE-7256BCF1533B}"/>
                </a:ext>
              </a:extLst>
            </p:cNvPr>
            <p:cNvSpPr>
              <a:spLocks noChangeShapeType="1"/>
            </p:cNvSpPr>
            <p:nvPr/>
          </p:nvSpPr>
          <p:spPr bwMode="auto">
            <a:xfrm>
              <a:off x="1637" y="1228"/>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4" name="Line 5">
              <a:extLst>
                <a:ext uri="{FF2B5EF4-FFF2-40B4-BE49-F238E27FC236}">
                  <a16:creationId xmlns:a16="http://schemas.microsoft.com/office/drawing/2014/main" id="{432DB9AF-7E9E-E040-94DE-179A15559FEE}"/>
                </a:ext>
              </a:extLst>
            </p:cNvPr>
            <p:cNvSpPr>
              <a:spLocks noChangeShapeType="1"/>
            </p:cNvSpPr>
            <p:nvPr/>
          </p:nvSpPr>
          <p:spPr bwMode="auto">
            <a:xfrm flipV="1">
              <a:off x="1632" y="3253"/>
              <a:ext cx="2541" cy="11"/>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5" name="Text Box 6">
              <a:extLst>
                <a:ext uri="{FF2B5EF4-FFF2-40B4-BE49-F238E27FC236}">
                  <a16:creationId xmlns:a16="http://schemas.microsoft.com/office/drawing/2014/main" id="{9E446F55-CCA9-F345-AD79-183936AB386E}"/>
                </a:ext>
              </a:extLst>
            </p:cNvPr>
            <p:cNvSpPr txBox="1">
              <a:spLocks noChangeArrowheads="1"/>
            </p:cNvSpPr>
            <p:nvPr/>
          </p:nvSpPr>
          <p:spPr bwMode="auto">
            <a:xfrm>
              <a:off x="2361" y="3396"/>
              <a:ext cx="941" cy="313"/>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Prey density , N</a:t>
              </a:r>
              <a:endParaRPr lang="en-US" sz="2400" baseline="-16000" dirty="0">
                <a:latin typeface="Calibri" panose="020F0502020204030204" pitchFamily="34" charset="0"/>
                <a:cs typeface="Calibri" panose="020F0502020204030204" pitchFamily="34" charset="0"/>
              </a:endParaRPr>
            </a:p>
          </p:txBody>
        </p:sp>
        <p:sp>
          <p:nvSpPr>
            <p:cNvPr id="6" name="Text Box 7">
              <a:extLst>
                <a:ext uri="{FF2B5EF4-FFF2-40B4-BE49-F238E27FC236}">
                  <a16:creationId xmlns:a16="http://schemas.microsoft.com/office/drawing/2014/main" id="{9B9B61FD-6B40-5C46-A9A0-853C388558AB}"/>
                </a:ext>
              </a:extLst>
            </p:cNvPr>
            <p:cNvSpPr txBox="1">
              <a:spLocks noChangeArrowheads="1"/>
            </p:cNvSpPr>
            <p:nvPr/>
          </p:nvSpPr>
          <p:spPr bwMode="auto">
            <a:xfrm rot="16200000">
              <a:off x="770" y="2268"/>
              <a:ext cx="1102" cy="217"/>
            </a:xfrm>
            <a:prstGeom prst="rect">
              <a:avLst/>
            </a:prstGeom>
            <a:noFill/>
            <a:ln w="9525">
              <a:noFill/>
              <a:miter lim="800000"/>
              <a:headEnd/>
              <a:tailEnd/>
            </a:ln>
            <a:effectLst/>
          </p:spPr>
          <p:txBody>
            <a:bodyPr wrap="none">
              <a:spAutoFit/>
            </a:bodyPr>
            <a:lstStyle/>
            <a:p>
              <a:pPr algn="l">
                <a:lnSpc>
                  <a:spcPct val="115000"/>
                </a:lnSpc>
                <a:spcBef>
                  <a:spcPct val="0"/>
                </a:spcBef>
              </a:pPr>
              <a:r>
                <a:rPr lang="en-US" sz="2400" dirty="0">
                  <a:latin typeface="Calibri" panose="020F0502020204030204" pitchFamily="34" charset="0"/>
                  <a:cs typeface="Calibri" panose="020F0502020204030204" pitchFamily="34" charset="0"/>
                </a:rPr>
                <a:t>Feeding rate</a:t>
              </a:r>
            </a:p>
          </p:txBody>
        </p:sp>
      </p:grpSp>
      <p:cxnSp>
        <p:nvCxnSpPr>
          <p:cNvPr id="7" name="Straight Connector 6">
            <a:extLst>
              <a:ext uri="{FF2B5EF4-FFF2-40B4-BE49-F238E27FC236}">
                <a16:creationId xmlns:a16="http://schemas.microsoft.com/office/drawing/2014/main" id="{A81501A2-E68E-5747-B40D-BC11ED39FD7F}"/>
              </a:ext>
            </a:extLst>
          </p:cNvPr>
          <p:cNvCxnSpPr>
            <a:cxnSpLocks/>
            <a:stCxn id="3" idx="1"/>
          </p:cNvCxnSpPr>
          <p:nvPr/>
        </p:nvCxnSpPr>
        <p:spPr bwMode="auto">
          <a:xfrm flipV="1">
            <a:off x="2602054" y="1969489"/>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8" name="Freeform 7">
            <a:extLst>
              <a:ext uri="{FF2B5EF4-FFF2-40B4-BE49-F238E27FC236}">
                <a16:creationId xmlns:a16="http://schemas.microsoft.com/office/drawing/2014/main" id="{5ECF5F20-2EBD-F44B-840D-A785005F351D}"/>
              </a:ext>
            </a:extLst>
          </p:cNvPr>
          <p:cNvSpPr/>
          <p:nvPr/>
        </p:nvSpPr>
        <p:spPr>
          <a:xfrm>
            <a:off x="2593848" y="2545602"/>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12" name="Text Box 3">
            <a:extLst>
              <a:ext uri="{FF2B5EF4-FFF2-40B4-BE49-F238E27FC236}">
                <a16:creationId xmlns:a16="http://schemas.microsoft.com/office/drawing/2014/main" id="{D96DF5BD-9DD9-1F46-8DCA-11F94F646DE3}"/>
              </a:ext>
            </a:extLst>
          </p:cNvPr>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Three types of classic functional responses:</a:t>
            </a:r>
          </a:p>
        </p:txBody>
      </p:sp>
      <p:sp>
        <p:nvSpPr>
          <p:cNvPr id="13" name="Freeform 12">
            <a:extLst>
              <a:ext uri="{FF2B5EF4-FFF2-40B4-BE49-F238E27FC236}">
                <a16:creationId xmlns:a16="http://schemas.microsoft.com/office/drawing/2014/main" id="{74376E5E-BC93-4644-9E33-20327C445889}"/>
              </a:ext>
            </a:extLst>
          </p:cNvPr>
          <p:cNvSpPr/>
          <p:nvPr/>
        </p:nvSpPr>
        <p:spPr>
          <a:xfrm>
            <a:off x="2613441" y="2551176"/>
            <a:ext cx="5573487" cy="2798064"/>
          </a:xfrm>
          <a:custGeom>
            <a:avLst/>
            <a:gdLst>
              <a:gd name="connsiteX0" fmla="*/ 0 w 5470072"/>
              <a:gd name="connsiteY0" fmla="*/ 2533077 h 2533077"/>
              <a:gd name="connsiteX1" fmla="*/ 685800 w 5470072"/>
              <a:gd name="connsiteY1" fmla="*/ 2467763 h 2533077"/>
              <a:gd name="connsiteX2" fmla="*/ 1257300 w 5470072"/>
              <a:gd name="connsiteY2" fmla="*/ 2255491 h 2533077"/>
              <a:gd name="connsiteX3" fmla="*/ 1616529 w 5470072"/>
              <a:gd name="connsiteY3" fmla="*/ 1928920 h 2533077"/>
              <a:gd name="connsiteX4" fmla="*/ 1959429 w 5470072"/>
              <a:gd name="connsiteY4" fmla="*/ 1341091 h 2533077"/>
              <a:gd name="connsiteX5" fmla="*/ 2204357 w 5470072"/>
              <a:gd name="connsiteY5" fmla="*/ 867563 h 2533077"/>
              <a:gd name="connsiteX6" fmla="*/ 2498272 w 5470072"/>
              <a:gd name="connsiteY6" fmla="*/ 557320 h 2533077"/>
              <a:gd name="connsiteX7" fmla="*/ 3004457 w 5470072"/>
              <a:gd name="connsiteY7" fmla="*/ 296063 h 2533077"/>
              <a:gd name="connsiteX8" fmla="*/ 3461657 w 5470072"/>
              <a:gd name="connsiteY8" fmla="*/ 165434 h 2533077"/>
              <a:gd name="connsiteX9" fmla="*/ 4359729 w 5470072"/>
              <a:gd name="connsiteY9" fmla="*/ 51134 h 2533077"/>
              <a:gd name="connsiteX10" fmla="*/ 5290457 w 5470072"/>
              <a:gd name="connsiteY10" fmla="*/ 2148 h 2533077"/>
              <a:gd name="connsiteX11" fmla="*/ 5470072 w 5470072"/>
              <a:gd name="connsiteY11" fmla="*/ 116448 h 2533077"/>
              <a:gd name="connsiteX0" fmla="*/ 0 w 5290457"/>
              <a:gd name="connsiteY0" fmla="*/ 2533077 h 2533077"/>
              <a:gd name="connsiteX1" fmla="*/ 685800 w 5290457"/>
              <a:gd name="connsiteY1" fmla="*/ 2467763 h 2533077"/>
              <a:gd name="connsiteX2" fmla="*/ 1257300 w 5290457"/>
              <a:gd name="connsiteY2" fmla="*/ 2255491 h 2533077"/>
              <a:gd name="connsiteX3" fmla="*/ 1616529 w 5290457"/>
              <a:gd name="connsiteY3" fmla="*/ 1928920 h 2533077"/>
              <a:gd name="connsiteX4" fmla="*/ 1959429 w 5290457"/>
              <a:gd name="connsiteY4" fmla="*/ 1341091 h 2533077"/>
              <a:gd name="connsiteX5" fmla="*/ 2204357 w 5290457"/>
              <a:gd name="connsiteY5" fmla="*/ 867563 h 2533077"/>
              <a:gd name="connsiteX6" fmla="*/ 2498272 w 5290457"/>
              <a:gd name="connsiteY6" fmla="*/ 557320 h 2533077"/>
              <a:gd name="connsiteX7" fmla="*/ 3004457 w 5290457"/>
              <a:gd name="connsiteY7" fmla="*/ 296063 h 2533077"/>
              <a:gd name="connsiteX8" fmla="*/ 3461657 w 5290457"/>
              <a:gd name="connsiteY8" fmla="*/ 165434 h 2533077"/>
              <a:gd name="connsiteX9" fmla="*/ 4359729 w 5290457"/>
              <a:gd name="connsiteY9" fmla="*/ 51134 h 2533077"/>
              <a:gd name="connsiteX10" fmla="*/ 5290457 w 5290457"/>
              <a:gd name="connsiteY10" fmla="*/ 2148 h 253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0457" h="2533077">
                <a:moveTo>
                  <a:pt x="0" y="2533077"/>
                </a:moveTo>
                <a:cubicBezTo>
                  <a:pt x="238125" y="2523552"/>
                  <a:pt x="476250" y="2514027"/>
                  <a:pt x="685800" y="2467763"/>
                </a:cubicBezTo>
                <a:cubicBezTo>
                  <a:pt x="895350" y="2421499"/>
                  <a:pt x="1102179" y="2345298"/>
                  <a:pt x="1257300" y="2255491"/>
                </a:cubicBezTo>
                <a:cubicBezTo>
                  <a:pt x="1412421" y="2165684"/>
                  <a:pt x="1499508" y="2081320"/>
                  <a:pt x="1616529" y="1928920"/>
                </a:cubicBezTo>
                <a:cubicBezTo>
                  <a:pt x="1733550" y="1776520"/>
                  <a:pt x="1861458" y="1517984"/>
                  <a:pt x="1959429" y="1341091"/>
                </a:cubicBezTo>
                <a:cubicBezTo>
                  <a:pt x="2057400" y="1164198"/>
                  <a:pt x="2114550" y="998191"/>
                  <a:pt x="2204357" y="867563"/>
                </a:cubicBezTo>
                <a:cubicBezTo>
                  <a:pt x="2294164" y="736935"/>
                  <a:pt x="2364922" y="652570"/>
                  <a:pt x="2498272" y="557320"/>
                </a:cubicBezTo>
                <a:cubicBezTo>
                  <a:pt x="2631622" y="462070"/>
                  <a:pt x="2843893" y="361377"/>
                  <a:pt x="3004457" y="296063"/>
                </a:cubicBezTo>
                <a:cubicBezTo>
                  <a:pt x="3165021" y="230749"/>
                  <a:pt x="3235778" y="206255"/>
                  <a:pt x="3461657" y="165434"/>
                </a:cubicBezTo>
                <a:cubicBezTo>
                  <a:pt x="3687536" y="124612"/>
                  <a:pt x="4054929" y="78348"/>
                  <a:pt x="4359729" y="51134"/>
                </a:cubicBezTo>
                <a:cubicBezTo>
                  <a:pt x="4664529" y="23920"/>
                  <a:pt x="5105400" y="-8738"/>
                  <a:pt x="5290457" y="2148"/>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9" name="TextBox 8">
            <a:extLst>
              <a:ext uri="{FF2B5EF4-FFF2-40B4-BE49-F238E27FC236}">
                <a16:creationId xmlns:a16="http://schemas.microsoft.com/office/drawing/2014/main" id="{42E85C24-82DF-5B4E-91D5-5F7D9931EE32}"/>
              </a:ext>
            </a:extLst>
          </p:cNvPr>
          <p:cNvSpPr txBox="1"/>
          <p:nvPr/>
        </p:nvSpPr>
        <p:spPr>
          <a:xfrm rot="18335602">
            <a:off x="4017333" y="2142797"/>
            <a:ext cx="922497" cy="461665"/>
          </a:xfrm>
          <a:prstGeom prst="rect">
            <a:avLst/>
          </a:prstGeom>
          <a:noFill/>
        </p:spPr>
        <p:txBody>
          <a:bodyPr wrap="none" rtlCol="0">
            <a:spAutoFit/>
          </a:bodyPr>
          <a:lstStyle/>
          <a:p>
            <a:r>
              <a:rPr lang="en-US" sz="2400" dirty="0">
                <a:solidFill>
                  <a:srgbClr val="B7739C"/>
                </a:solidFill>
              </a:rPr>
              <a:t>Type I</a:t>
            </a:r>
          </a:p>
        </p:txBody>
      </p:sp>
      <p:sp>
        <p:nvSpPr>
          <p:cNvPr id="14" name="TextBox 13">
            <a:extLst>
              <a:ext uri="{FF2B5EF4-FFF2-40B4-BE49-F238E27FC236}">
                <a16:creationId xmlns:a16="http://schemas.microsoft.com/office/drawing/2014/main" id="{62A9A46B-5F25-0A45-BDBF-8CD7F43A1122}"/>
              </a:ext>
            </a:extLst>
          </p:cNvPr>
          <p:cNvSpPr txBox="1"/>
          <p:nvPr/>
        </p:nvSpPr>
        <p:spPr>
          <a:xfrm rot="20460989">
            <a:off x="4606107" y="2567142"/>
            <a:ext cx="999441" cy="461665"/>
          </a:xfrm>
          <a:prstGeom prst="rect">
            <a:avLst/>
          </a:prstGeom>
          <a:noFill/>
        </p:spPr>
        <p:txBody>
          <a:bodyPr wrap="none" rtlCol="0">
            <a:spAutoFit/>
          </a:bodyPr>
          <a:lstStyle/>
          <a:p>
            <a:r>
              <a:rPr lang="en-US" sz="2400" dirty="0">
                <a:solidFill>
                  <a:srgbClr val="E9954E"/>
                </a:solidFill>
              </a:rPr>
              <a:t>Type II</a:t>
            </a:r>
          </a:p>
        </p:txBody>
      </p:sp>
      <p:sp>
        <p:nvSpPr>
          <p:cNvPr id="15" name="TextBox 14">
            <a:extLst>
              <a:ext uri="{FF2B5EF4-FFF2-40B4-BE49-F238E27FC236}">
                <a16:creationId xmlns:a16="http://schemas.microsoft.com/office/drawing/2014/main" id="{7D17AA78-E636-004F-A075-0B1E06CA0B7F}"/>
              </a:ext>
            </a:extLst>
          </p:cNvPr>
          <p:cNvSpPr txBox="1"/>
          <p:nvPr/>
        </p:nvSpPr>
        <p:spPr>
          <a:xfrm>
            <a:off x="7266432" y="2657923"/>
            <a:ext cx="1076385" cy="461665"/>
          </a:xfrm>
          <a:prstGeom prst="rect">
            <a:avLst/>
          </a:prstGeom>
          <a:noFill/>
        </p:spPr>
        <p:txBody>
          <a:bodyPr wrap="none" rtlCol="0">
            <a:spAutoFit/>
          </a:bodyPr>
          <a:lstStyle/>
          <a:p>
            <a:r>
              <a:rPr lang="en-US" sz="2400" dirty="0">
                <a:solidFill>
                  <a:srgbClr val="3864AA"/>
                </a:solidFill>
              </a:rPr>
              <a:t>Type III</a:t>
            </a:r>
          </a:p>
        </p:txBody>
      </p:sp>
    </p:spTree>
    <p:extLst>
      <p:ext uri="{BB962C8B-B14F-4D97-AF65-F5344CB8AC3E}">
        <p14:creationId xmlns:p14="http://schemas.microsoft.com/office/powerpoint/2010/main" val="345147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4961" y="2389753"/>
            <a:ext cx="8086499" cy="1077218"/>
          </a:xfrm>
          <a:prstGeom prst="rect">
            <a:avLst/>
          </a:prstGeom>
          <a:noFill/>
        </p:spPr>
        <p:txBody>
          <a:bodyPr wrap="square" rtlCol="0">
            <a:spAutoFit/>
          </a:bodyPr>
          <a:lstStyle/>
          <a:p>
            <a:pPr algn="ctr"/>
            <a:r>
              <a:rPr lang="en-US" sz="3200" dirty="0">
                <a:solidFill>
                  <a:schemeClr val="accent1">
                    <a:lumMod val="75000"/>
                  </a:schemeClr>
                </a:solidFill>
                <a:latin typeface="Avenir Book"/>
                <a:cs typeface="Avenir Book"/>
              </a:rPr>
              <a:t>Let’s generalize to &gt;1 prey type (assuming a Type II functional response)</a:t>
            </a:r>
            <a:r>
              <a:rPr lang="is-IS" sz="3200" dirty="0">
                <a:solidFill>
                  <a:schemeClr val="accent1">
                    <a:lumMod val="75000"/>
                  </a:schemeClr>
                </a:solidFill>
                <a:latin typeface="Avenir Book"/>
                <a:cs typeface="Avenir Book"/>
              </a:rPr>
              <a:t>…</a:t>
            </a:r>
            <a:endParaRPr lang="en-US" sz="3200" dirty="0">
              <a:solidFill>
                <a:schemeClr val="accent1">
                  <a:lumMod val="75000"/>
                </a:schemeClr>
              </a:solidFill>
              <a:latin typeface="Avenir Book"/>
              <a:cs typeface="Avenir Book"/>
            </a:endParaRPr>
          </a:p>
        </p:txBody>
      </p:sp>
    </p:spTree>
    <p:extLst>
      <p:ext uri="{BB962C8B-B14F-4D97-AF65-F5344CB8AC3E}">
        <p14:creationId xmlns:p14="http://schemas.microsoft.com/office/powerpoint/2010/main" val="2653395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59866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Feeding rate (&gt;1 prey type)</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AB4DD4-F509-E245-AFF1-39B791E49B02}"/>
                  </a:ext>
                </a:extLst>
              </p:cNvPr>
              <p:cNvSpPr txBox="1"/>
              <p:nvPr/>
            </p:nvSpPr>
            <p:spPr>
              <a:xfrm>
                <a:off x="585216" y="2002887"/>
                <a:ext cx="8302751" cy="4607159"/>
              </a:xfrm>
              <a:prstGeom prst="rect">
                <a:avLst/>
              </a:prstGeom>
              <a:noFill/>
            </p:spPr>
            <p:txBody>
              <a:bodyPr wrap="square" lIns="0" tIns="0" rIns="0" bIns="0" rtlCol="0">
                <a:spAutoFit/>
              </a:bodyPr>
              <a:lstStyle/>
              <a:p>
                <a:r>
                  <a:rPr lang="en-US" sz="3200" b="0" i="1" dirty="0"/>
                  <a:t>Feeding rate (number of prey consumer / time) </a:t>
                </a:r>
              </a:p>
              <a:p>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𝑆</m:t>
                              </m:r>
                            </m:sub>
                          </m:sSub>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𝑘</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𝜆</m:t>
                                  </m:r>
                                </m:e>
                                <m:sub>
                                  <m:r>
                                    <a:rPr lang="en-US" sz="3200" b="0" i="1" smtClean="0">
                                      <a:latin typeface="Cambria Math" panose="02040503050406030204" pitchFamily="18" charset="0"/>
                                    </a:rPr>
                                    <m:t>𝑖</m:t>
                                  </m:r>
                                </m:sub>
                              </m:sSub>
                              <m:sSub>
                                <m:sSubPr>
                                  <m:ctrlPr>
                                    <a:rPr lang="en-US" sz="3200" i="1">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e>
                          </m:nary>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𝑆</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𝑆</m:t>
                              </m:r>
                            </m:sub>
                          </m:sSub>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𝜆</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b="0" i="1" smtClean="0">
                                      <a:latin typeface="Cambria Math" panose="02040503050406030204" pitchFamily="18" charset="0"/>
                                    </a:rPr>
                                    <m:t>h</m:t>
                                  </m:r>
                                </m:e>
                                <m:sub>
                                  <m:r>
                                    <a:rPr lang="en-US" sz="3200" i="1">
                                      <a:latin typeface="Cambria Math" panose="02040503050406030204" pitchFamily="18" charset="0"/>
                                    </a:rPr>
                                    <m:t>𝑖</m:t>
                                  </m:r>
                                </m:sub>
                              </m:sSub>
                            </m:e>
                          </m:nary>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𝜆</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e>
                          </m:nary>
                        </m:num>
                        <m:den>
                          <m:r>
                            <a:rPr lang="en-US" sz="3200" b="0" i="1" smtClean="0">
                              <a:latin typeface="Cambria Math" panose="02040503050406030204" pitchFamily="18" charset="0"/>
                            </a:rPr>
                            <m:t>1</m:t>
                          </m:r>
                          <m:r>
                            <a:rPr lang="en-US" sz="3200" i="1">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𝜆</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sub>
                              </m:sSub>
                            </m:e>
                          </m:nary>
                        </m:den>
                      </m:f>
                    </m:oMath>
                  </m:oMathPara>
                </a14:m>
                <a:endParaRPr lang="en-US" sz="3200" dirty="0"/>
              </a:p>
              <a:p>
                <a:endParaRPr lang="en-US" sz="3200" dirty="0"/>
              </a:p>
              <a:p>
                <a:endParaRPr lang="en-US" sz="3200" i="1" dirty="0"/>
              </a:p>
              <a:p>
                <a:r>
                  <a:rPr lang="en-US" sz="3200" i="1" dirty="0"/>
                  <a:t>P</a:t>
                </a:r>
                <a:r>
                  <a:rPr lang="en-US" sz="3200" i="1" baseline="-25000" dirty="0"/>
                  <a:t>i</a:t>
                </a:r>
                <a:r>
                  <a:rPr lang="en-US" sz="3200" i="1" dirty="0"/>
                  <a:t> </a:t>
                </a:r>
                <a:r>
                  <a:rPr lang="en-US" sz="3200" dirty="0"/>
                  <a:t>= probably of attack | encounter</a:t>
                </a:r>
              </a:p>
              <a:p>
                <a:endParaRPr lang="en-US" sz="3200" dirty="0"/>
              </a:p>
              <a:p>
                <a:r>
                  <a:rPr lang="en-US" sz="3200" dirty="0"/>
                  <a:t>k prey types</a:t>
                </a:r>
              </a:p>
            </p:txBody>
          </p:sp>
        </mc:Choice>
        <mc:Fallback xmlns="">
          <p:sp>
            <p:nvSpPr>
              <p:cNvPr id="3" name="TextBox 2">
                <a:extLst>
                  <a:ext uri="{FF2B5EF4-FFF2-40B4-BE49-F238E27FC236}">
                    <a16:creationId xmlns:a16="http://schemas.microsoft.com/office/drawing/2014/main" id="{25AB4DD4-F509-E245-AFF1-39B791E49B02}"/>
                  </a:ext>
                </a:extLst>
              </p:cNvPr>
              <p:cNvSpPr txBox="1">
                <a:spLocks noRot="1" noChangeAspect="1" noMove="1" noResize="1" noEditPoints="1" noAdjustHandles="1" noChangeArrowheads="1" noChangeShapeType="1" noTextEdit="1"/>
              </p:cNvSpPr>
              <p:nvPr/>
            </p:nvSpPr>
            <p:spPr>
              <a:xfrm>
                <a:off x="585216" y="2002887"/>
                <a:ext cx="8302751" cy="4607159"/>
              </a:xfrm>
              <a:prstGeom prst="rect">
                <a:avLst/>
              </a:prstGeom>
              <a:blipFill>
                <a:blip r:embed="rId3"/>
                <a:stretch>
                  <a:fillRect l="-3063" t="-2755" b="-4408"/>
                </a:stretch>
              </a:blipFill>
            </p:spPr>
            <p:txBody>
              <a:bodyPr/>
              <a:lstStyle/>
              <a:p>
                <a:r>
                  <a:rPr lang="en-US">
                    <a:noFill/>
                  </a:rPr>
                  <a:t> </a:t>
                </a:r>
              </a:p>
            </p:txBody>
          </p:sp>
        </mc:Fallback>
      </mc:AlternateContent>
    </p:spTree>
    <p:extLst>
      <p:ext uri="{BB962C8B-B14F-4D97-AF65-F5344CB8AC3E}">
        <p14:creationId xmlns:p14="http://schemas.microsoft.com/office/powerpoint/2010/main" val="209457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522168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b="1" dirty="0">
                <a:solidFill>
                  <a:srgbClr val="376092"/>
                </a:solidFill>
                <a:latin typeface="Avenir Book"/>
              </a:rPr>
              <a:t>Converting to energy:</a:t>
            </a:r>
          </a:p>
        </p:txBody>
      </p:sp>
      <p:sp>
        <p:nvSpPr>
          <p:cNvPr id="2" name="TextBox 1"/>
          <p:cNvSpPr txBox="1"/>
          <p:nvPr/>
        </p:nvSpPr>
        <p:spPr>
          <a:xfrm>
            <a:off x="1059656" y="1930308"/>
            <a:ext cx="6744336" cy="830997"/>
          </a:xfrm>
          <a:prstGeom prst="rect">
            <a:avLst/>
          </a:prstGeom>
          <a:noFill/>
        </p:spPr>
        <p:txBody>
          <a:bodyPr wrap="square" rtlCol="0">
            <a:spAutoFit/>
          </a:bodyPr>
          <a:lstStyle/>
          <a:p>
            <a:endParaRPr lang="en-US" sz="2400" dirty="0">
              <a:latin typeface="Avenir Book"/>
            </a:endParaRPr>
          </a:p>
          <a:p>
            <a:r>
              <a:rPr lang="en-US" sz="2400" dirty="0">
                <a:latin typeface="Avenir Book"/>
              </a:rPr>
              <a:t>E/T  =  Energy gained / Time expended</a:t>
            </a:r>
          </a:p>
        </p:txBody>
      </p:sp>
    </p:spTree>
    <p:extLst>
      <p:ext uri="{BB962C8B-B14F-4D97-AF65-F5344CB8AC3E}">
        <p14:creationId xmlns:p14="http://schemas.microsoft.com/office/powerpoint/2010/main" val="32274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pic>
        <p:nvPicPr>
          <p:cNvPr id="5" name="Picture 4"/>
          <p:cNvPicPr>
            <a:picLocks noChangeAspect="1"/>
          </p:cNvPicPr>
          <p:nvPr/>
        </p:nvPicPr>
        <p:blipFill>
          <a:blip r:embed="rId3"/>
          <a:stretch>
            <a:fillRect/>
          </a:stretch>
        </p:blipFill>
        <p:spPr>
          <a:xfrm>
            <a:off x="0" y="2057400"/>
            <a:ext cx="9144000" cy="2729883"/>
          </a:xfrm>
          <a:prstGeom prst="rect">
            <a:avLst/>
          </a:prstGeom>
        </p:spPr>
      </p:pic>
    </p:spTree>
    <p:extLst>
      <p:ext uri="{BB962C8B-B14F-4D97-AF65-F5344CB8AC3E}">
        <p14:creationId xmlns:p14="http://schemas.microsoft.com/office/powerpoint/2010/main" val="1820567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80490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Rate of energy gain</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AB4DD4-F509-E245-AFF1-39B791E49B02}"/>
                  </a:ext>
                </a:extLst>
              </p:cNvPr>
              <p:cNvSpPr txBox="1"/>
              <p:nvPr/>
            </p:nvSpPr>
            <p:spPr>
              <a:xfrm>
                <a:off x="0" y="2173575"/>
                <a:ext cx="9143999" cy="11600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US" sz="3200" i="1" smtClean="0">
                              <a:latin typeface="Cambria Math" panose="02040503050406030204" pitchFamily="18" charset="0"/>
                            </a:rPr>
                          </m:ctrlPr>
                        </m:fPr>
                        <m:num>
                          <m:r>
                            <a:rPr lang="en-US" sz="3200" b="0" i="1" smtClean="0">
                              <a:latin typeface="Cambria Math" panose="02040503050406030204" pitchFamily="18" charset="0"/>
                            </a:rPr>
                            <m:t>𝐸</m:t>
                          </m:r>
                        </m:num>
                        <m:den>
                          <m:r>
                            <a:rPr lang="en-US" sz="3200" b="0" i="1" smtClean="0">
                              <a:latin typeface="Cambria Math" panose="02040503050406030204" pitchFamily="18" charset="0"/>
                            </a:rPr>
                            <m:t>𝑇</m:t>
                          </m:r>
                        </m:den>
                      </m:f>
                      <m:r>
                        <a:rPr lang="en-US" sz="3200" b="0" i="1" smtClean="0">
                          <a:latin typeface="Cambria Math" panose="02040503050406030204" pitchFamily="18" charset="0"/>
                        </a:rPr>
                        <m:t>= </m:t>
                      </m:r>
                      <m:f>
                        <m:fPr>
                          <m:ctrlPr>
                            <a:rPr lang="en-US" sz="3200" i="1">
                              <a:latin typeface="Cambria Math" panose="02040503050406030204" pitchFamily="18" charset="0"/>
                            </a:rPr>
                          </m:ctrlPr>
                        </m:fPr>
                        <m:num>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𝜆</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𝑖</m:t>
                                  </m:r>
                                </m:sub>
                              </m:sSub>
                            </m:e>
                          </m:nary>
                        </m:num>
                        <m:den>
                          <m:r>
                            <a:rPr lang="en-US" sz="3200" b="0" i="1" smtClean="0">
                              <a:latin typeface="Cambria Math" panose="02040503050406030204" pitchFamily="18" charset="0"/>
                            </a:rPr>
                            <m:t>1</m:t>
                          </m:r>
                          <m:r>
                            <a:rPr lang="en-US" sz="3200" i="1">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𝜆</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sub>
                              </m:sSub>
                            </m:e>
                          </m:nary>
                        </m:den>
                      </m:f>
                    </m:oMath>
                  </m:oMathPara>
                </a14:m>
                <a:endParaRPr lang="en-US" sz="3200" dirty="0"/>
              </a:p>
            </p:txBody>
          </p:sp>
        </mc:Choice>
        <mc:Fallback xmlns="">
          <p:sp>
            <p:nvSpPr>
              <p:cNvPr id="3" name="TextBox 2">
                <a:extLst>
                  <a:ext uri="{FF2B5EF4-FFF2-40B4-BE49-F238E27FC236}">
                    <a16:creationId xmlns:a16="http://schemas.microsoft.com/office/drawing/2014/main" id="{25AB4DD4-F509-E245-AFF1-39B791E49B02}"/>
                  </a:ext>
                </a:extLst>
              </p:cNvPr>
              <p:cNvSpPr txBox="1">
                <a:spLocks noRot="1" noChangeAspect="1" noMove="1" noResize="1" noEditPoints="1" noAdjustHandles="1" noChangeArrowheads="1" noChangeShapeType="1" noTextEdit="1"/>
              </p:cNvSpPr>
              <p:nvPr/>
            </p:nvSpPr>
            <p:spPr>
              <a:xfrm>
                <a:off x="0" y="2173575"/>
                <a:ext cx="9143999" cy="1160061"/>
              </a:xfrm>
              <a:prstGeom prst="rect">
                <a:avLst/>
              </a:prstGeom>
              <a:blipFill>
                <a:blip r:embed="rId3"/>
                <a:stretch>
                  <a:fillRect t="-68132" b="-11208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14CCB2-9420-DA4C-85F1-F7A9E0867FD3}"/>
              </a:ext>
            </a:extLst>
          </p:cNvPr>
          <p:cNvSpPr txBox="1"/>
          <p:nvPr/>
        </p:nvSpPr>
        <p:spPr>
          <a:xfrm>
            <a:off x="194872" y="4721902"/>
            <a:ext cx="6627007" cy="400110"/>
          </a:xfrm>
          <a:prstGeom prst="rect">
            <a:avLst/>
          </a:prstGeom>
          <a:noFill/>
        </p:spPr>
        <p:txBody>
          <a:bodyPr wrap="none" rtlCol="0">
            <a:spAutoFit/>
          </a:bodyPr>
          <a:lstStyle/>
          <a:p>
            <a:r>
              <a:rPr lang="en-US" sz="2000" dirty="0"/>
              <a:t>Where </a:t>
            </a:r>
            <a:r>
              <a:rPr lang="en-US" sz="2000" dirty="0" err="1"/>
              <a:t>e</a:t>
            </a:r>
            <a:r>
              <a:rPr lang="en-US" sz="2000" baseline="-25000" dirty="0" err="1"/>
              <a:t>i</a:t>
            </a:r>
            <a:r>
              <a:rPr lang="en-US" sz="2000" dirty="0"/>
              <a:t> is the net energy provided by one item of prey type </a:t>
            </a:r>
            <a:r>
              <a:rPr lang="en-US" sz="2000" dirty="0" err="1"/>
              <a:t>i</a:t>
            </a:r>
            <a:endParaRPr lang="en-US" sz="2000" dirty="0"/>
          </a:p>
        </p:txBody>
      </p:sp>
    </p:spTree>
    <p:extLst>
      <p:ext uri="{BB962C8B-B14F-4D97-AF65-F5344CB8AC3E}">
        <p14:creationId xmlns:p14="http://schemas.microsoft.com/office/powerpoint/2010/main" val="3612665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283" name="Text Box 3"/>
              <p:cNvSpPr txBox="1">
                <a:spLocks noChangeArrowheads="1"/>
              </p:cNvSpPr>
              <p:nvPr/>
            </p:nvSpPr>
            <p:spPr bwMode="auto">
              <a:xfrm>
                <a:off x="228600" y="2743200"/>
                <a:ext cx="8763000" cy="584775"/>
              </a:xfrm>
              <a:prstGeom prst="rect">
                <a:avLst/>
              </a:prstGeom>
              <a:noFill/>
              <a:ln w="63500">
                <a:noFill/>
                <a:prstDash val="dash"/>
                <a:miter lim="800000"/>
                <a:headEnd/>
                <a:tailEnd/>
              </a:ln>
              <a:effectLst/>
            </p:spPr>
            <p:txBody>
              <a:bodyPr wrap="square">
                <a:spAutoFit/>
              </a:bodyPr>
              <a:lstStyle/>
              <a:p>
                <a:pPr algn="ctr"/>
                <a:r>
                  <a:rPr lang="en-US" sz="3200" dirty="0">
                    <a:solidFill>
                      <a:srgbClr val="3964AA"/>
                    </a:solidFill>
                    <a:latin typeface="Avenir Book"/>
                    <a:cs typeface="Avenir Book"/>
                  </a:rPr>
                  <a:t>Replace </a:t>
                </a:r>
                <a14:m>
                  <m:oMath xmlns:m="http://schemas.openxmlformats.org/officeDocument/2006/math">
                    <m:r>
                      <a:rPr lang="en-US" sz="3200" i="1" smtClean="0">
                        <a:solidFill>
                          <a:srgbClr val="3964AA"/>
                        </a:solidFill>
                        <a:latin typeface="Cambria Math" panose="02040503050406030204" pitchFamily="18" charset="0"/>
                        <a:ea typeface="Cambria Math" panose="02040503050406030204" pitchFamily="18" charset="0"/>
                        <a:cs typeface="Avenir Book"/>
                      </a:rPr>
                      <m:t>𝜆</m:t>
                    </m:r>
                  </m:oMath>
                </a14:m>
                <a:r>
                  <a:rPr lang="en-US" sz="3200" dirty="0">
                    <a:solidFill>
                      <a:srgbClr val="3964AA"/>
                    </a:solidFill>
                    <a:latin typeface="Avenir Book"/>
                    <a:cs typeface="Avenir Book"/>
                  </a:rPr>
                  <a:t> with </a:t>
                </a:r>
                <a:r>
                  <a:rPr lang="en-US" sz="3200" dirty="0" err="1">
                    <a:solidFill>
                      <a:srgbClr val="3964AA"/>
                    </a:solidFill>
                    <a:latin typeface="Avenir Book"/>
                    <a:cs typeface="Avenir Book"/>
                  </a:rPr>
                  <a:t>aN</a:t>
                </a:r>
                <a:r>
                  <a:rPr lang="en-US" sz="3200" dirty="0">
                    <a:solidFill>
                      <a:srgbClr val="3964AA"/>
                    </a:solidFill>
                    <a:latin typeface="Avenir Book"/>
                    <a:cs typeface="Avenir Book"/>
                  </a:rPr>
                  <a:t> </a:t>
                </a:r>
              </a:p>
            </p:txBody>
          </p:sp>
        </mc:Choice>
        <mc:Fallback xmlns="">
          <p:sp>
            <p:nvSpPr>
              <p:cNvPr id="225283" name="Text Box 3"/>
              <p:cNvSpPr txBox="1">
                <a:spLocks noRot="1" noChangeAspect="1" noMove="1" noResize="1" noEditPoints="1" noAdjustHandles="1" noChangeArrowheads="1" noChangeShapeType="1" noTextEdit="1"/>
              </p:cNvSpPr>
              <p:nvPr/>
            </p:nvSpPr>
            <p:spPr bwMode="auto">
              <a:xfrm>
                <a:off x="228600" y="2743200"/>
                <a:ext cx="8763000" cy="584775"/>
              </a:xfrm>
              <a:prstGeom prst="rect">
                <a:avLst/>
              </a:prstGeom>
              <a:blipFill>
                <a:blip r:embed="rId3"/>
                <a:stretch>
                  <a:fillRect t="-15217" b="-30435"/>
                </a:stretch>
              </a:blipFill>
              <a:ln w="63500">
                <a:noFill/>
                <a:prstDash val="dash"/>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857370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80490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Rate of energy gain</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AB4DD4-F509-E245-AFF1-39B791E49B02}"/>
                  </a:ext>
                </a:extLst>
              </p:cNvPr>
              <p:cNvSpPr txBox="1"/>
              <p:nvPr/>
            </p:nvSpPr>
            <p:spPr>
              <a:xfrm>
                <a:off x="0" y="2173575"/>
                <a:ext cx="9143999" cy="11600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en-US" sz="3200" i="1" smtClean="0">
                              <a:latin typeface="Cambria Math" panose="02040503050406030204" pitchFamily="18" charset="0"/>
                            </a:rPr>
                          </m:ctrlPr>
                        </m:fPr>
                        <m:num>
                          <m:r>
                            <a:rPr lang="en-US" sz="3200" b="0" i="1" smtClean="0">
                              <a:latin typeface="Cambria Math" panose="02040503050406030204" pitchFamily="18" charset="0"/>
                            </a:rPr>
                            <m:t>𝐸</m:t>
                          </m:r>
                        </m:num>
                        <m:den>
                          <m:r>
                            <a:rPr lang="en-US" sz="3200" b="0" i="1" smtClean="0">
                              <a:latin typeface="Cambria Math" panose="02040503050406030204" pitchFamily="18" charset="0"/>
                            </a:rPr>
                            <m:t>𝑇</m:t>
                          </m:r>
                        </m:den>
                      </m:f>
                      <m:r>
                        <a:rPr lang="en-US" sz="3200" b="0" i="1" smtClean="0">
                          <a:latin typeface="Cambria Math" panose="02040503050406030204" pitchFamily="18" charset="0"/>
                        </a:rPr>
                        <m:t>= </m:t>
                      </m:r>
                      <m:f>
                        <m:fPr>
                          <m:ctrlPr>
                            <a:rPr lang="en-US" sz="3200" i="1">
                              <a:latin typeface="Cambria Math" panose="02040503050406030204" pitchFamily="18" charset="0"/>
                            </a:rPr>
                          </m:ctrlPr>
                        </m:fPr>
                        <m:num>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rPr>
                                    <m:t>𝑎</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𝑒</m:t>
                                  </m:r>
                                </m:e>
                                <m:sub>
                                  <m:r>
                                    <a:rPr lang="en-US" sz="3200" i="1">
                                      <a:latin typeface="Cambria Math" panose="02040503050406030204" pitchFamily="18" charset="0"/>
                                    </a:rPr>
                                    <m:t>𝑖</m:t>
                                  </m:r>
                                </m:sub>
                              </m:sSub>
                            </m:e>
                          </m:nary>
                        </m:num>
                        <m:den>
                          <m:r>
                            <a:rPr lang="en-US" sz="3200" b="0" i="1" smtClean="0">
                              <a:latin typeface="Cambria Math" panose="02040503050406030204" pitchFamily="18" charset="0"/>
                            </a:rPr>
                            <m:t>1</m:t>
                          </m:r>
                          <m:r>
                            <a:rPr lang="en-US" sz="3200" i="1">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𝑘</m:t>
                              </m:r>
                            </m:sup>
                            <m:e>
                              <m:sSub>
                                <m:sSubPr>
                                  <m:ctrlPr>
                                    <a:rPr lang="en-US" sz="3200" i="1">
                                      <a:latin typeface="Cambria Math" panose="02040503050406030204" pitchFamily="18" charset="0"/>
                                    </a:rPr>
                                  </m:ctrlPr>
                                </m:sSubPr>
                                <m:e>
                                  <m:r>
                                    <a:rPr lang="en-US" sz="3200" i="1">
                                      <a:latin typeface="Cambria Math" panose="02040503050406030204" pitchFamily="18" charset="0"/>
                                    </a:rPr>
                                    <m:t>𝑎</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𝑖</m:t>
                                  </m:r>
                                </m:sub>
                              </m:sSub>
                            </m:e>
                          </m:nary>
                        </m:den>
                      </m:f>
                    </m:oMath>
                  </m:oMathPara>
                </a14:m>
                <a:endParaRPr lang="en-US" sz="3200" dirty="0"/>
              </a:p>
            </p:txBody>
          </p:sp>
        </mc:Choice>
        <mc:Fallback xmlns="">
          <p:sp>
            <p:nvSpPr>
              <p:cNvPr id="3" name="TextBox 2">
                <a:extLst>
                  <a:ext uri="{FF2B5EF4-FFF2-40B4-BE49-F238E27FC236}">
                    <a16:creationId xmlns:a16="http://schemas.microsoft.com/office/drawing/2014/main" id="{25AB4DD4-F509-E245-AFF1-39B791E49B02}"/>
                  </a:ext>
                </a:extLst>
              </p:cNvPr>
              <p:cNvSpPr txBox="1">
                <a:spLocks noRot="1" noChangeAspect="1" noMove="1" noResize="1" noEditPoints="1" noAdjustHandles="1" noChangeArrowheads="1" noChangeShapeType="1" noTextEdit="1"/>
              </p:cNvSpPr>
              <p:nvPr/>
            </p:nvSpPr>
            <p:spPr>
              <a:xfrm>
                <a:off x="0" y="2173575"/>
                <a:ext cx="9143999" cy="1160061"/>
              </a:xfrm>
              <a:prstGeom prst="rect">
                <a:avLst/>
              </a:prstGeom>
              <a:blipFill>
                <a:blip r:embed="rId3"/>
                <a:stretch>
                  <a:fillRect t="-68132" b="-112088"/>
                </a:stretch>
              </a:blipFill>
            </p:spPr>
            <p:txBody>
              <a:bodyPr/>
              <a:lstStyle/>
              <a:p>
                <a:r>
                  <a:rPr lang="en-US">
                    <a:noFill/>
                  </a:rPr>
                  <a:t> </a:t>
                </a:r>
              </a:p>
            </p:txBody>
          </p:sp>
        </mc:Fallback>
      </mc:AlternateContent>
    </p:spTree>
    <p:extLst>
      <p:ext uri="{BB962C8B-B14F-4D97-AF65-F5344CB8AC3E}">
        <p14:creationId xmlns:p14="http://schemas.microsoft.com/office/powerpoint/2010/main" val="3967676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5797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Prey selection</a:t>
            </a:r>
            <a:r>
              <a:rPr lang="en-US" sz="4000" b="1" dirty="0">
                <a:solidFill>
                  <a:srgbClr val="376092"/>
                </a:solidFill>
                <a:latin typeface="Avenir Book"/>
              </a:rPr>
              <a:t>:</a:t>
            </a:r>
          </a:p>
        </p:txBody>
      </p:sp>
      <p:sp>
        <p:nvSpPr>
          <p:cNvPr id="5" name="TextBox 4"/>
          <p:cNvSpPr txBox="1"/>
          <p:nvPr/>
        </p:nvSpPr>
        <p:spPr>
          <a:xfrm>
            <a:off x="998695" y="1770323"/>
            <a:ext cx="7619751" cy="4524315"/>
          </a:xfrm>
          <a:prstGeom prst="rect">
            <a:avLst/>
          </a:prstGeom>
          <a:noFill/>
        </p:spPr>
        <p:txBody>
          <a:bodyPr wrap="square" rtlCol="0">
            <a:spAutoFit/>
          </a:bodyPr>
          <a:lstStyle/>
          <a:p>
            <a:r>
              <a:rPr lang="en-US" sz="2400" dirty="0">
                <a:latin typeface="Avenir Book"/>
              </a:rPr>
              <a:t>The basic logic:</a:t>
            </a:r>
          </a:p>
          <a:p>
            <a:endParaRPr lang="en-US" sz="2400" dirty="0">
              <a:latin typeface="Avenir Book"/>
            </a:endParaRPr>
          </a:p>
          <a:p>
            <a:pPr marL="342900" indent="-342900">
              <a:buFont typeface="Arial"/>
              <a:buChar char="•"/>
            </a:pPr>
            <a:r>
              <a:rPr lang="en-US" sz="2400" dirty="0">
                <a:latin typeface="Avenir Book"/>
              </a:rPr>
              <a:t>Goal:  maximize E/T</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Solution: rank prey by </a:t>
            </a:r>
            <a:r>
              <a:rPr lang="en-US" sz="2400" dirty="0" err="1">
                <a:latin typeface="Avenir Book"/>
              </a:rPr>
              <a:t>e</a:t>
            </a:r>
            <a:r>
              <a:rPr lang="en-US" sz="2400" baseline="-25000" dirty="0" err="1">
                <a:latin typeface="Avenir Book"/>
              </a:rPr>
              <a:t>i</a:t>
            </a:r>
            <a:r>
              <a:rPr lang="en-US" sz="2400" dirty="0">
                <a:latin typeface="Avenir Book"/>
              </a:rPr>
              <a:t>/h</a:t>
            </a:r>
            <a:r>
              <a:rPr lang="en-US" sz="2400" baseline="-25000" dirty="0">
                <a:latin typeface="Avenir Book"/>
              </a:rPr>
              <a:t>i</a:t>
            </a:r>
            <a:r>
              <a:rPr lang="en-US" sz="2400" dirty="0">
                <a:latin typeface="Avenir Book"/>
              </a:rPr>
              <a:t> (=profitability)</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Predator can only decide on P</a:t>
            </a:r>
            <a:r>
              <a:rPr lang="en-US" sz="2400" baseline="-25000" dirty="0">
                <a:latin typeface="Avenir Book"/>
              </a:rPr>
              <a:t>i</a:t>
            </a:r>
            <a:r>
              <a:rPr lang="en-US" sz="2400" dirty="0">
                <a:latin typeface="Avenir Book"/>
              </a:rPr>
              <a:t>'s (attack, don't attack, sometimes attack).  </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Optimal P</a:t>
            </a:r>
            <a:r>
              <a:rPr lang="en-US" sz="2400" baseline="-25000" dirty="0">
                <a:latin typeface="Avenir Book"/>
              </a:rPr>
              <a:t>i</a:t>
            </a:r>
            <a:r>
              <a:rPr lang="en-US" sz="2400" dirty="0">
                <a:latin typeface="Avenir Book"/>
              </a:rPr>
              <a:t> is either 0 or 1 (attack or don't attack)</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Graphical solution</a:t>
            </a:r>
            <a:r>
              <a:rPr lang="is-IS" sz="2400" dirty="0">
                <a:latin typeface="Avenir Book"/>
              </a:rPr>
              <a:t>…</a:t>
            </a:r>
            <a:endParaRPr lang="en-US" sz="2400" dirty="0">
              <a:latin typeface="Avenir Book"/>
            </a:endParaRPr>
          </a:p>
        </p:txBody>
      </p:sp>
    </p:spTree>
    <p:extLst>
      <p:ext uri="{BB962C8B-B14F-4D97-AF65-F5344CB8AC3E}">
        <p14:creationId xmlns:p14="http://schemas.microsoft.com/office/powerpoint/2010/main" val="3154197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086499" cy="584776"/>
          </a:xfrm>
          <a:prstGeom prst="rect">
            <a:avLst/>
          </a:prstGeom>
          <a:noFill/>
        </p:spPr>
        <p:txBody>
          <a:bodyPr wrap="square" rtlCol="0">
            <a:spAutoFit/>
          </a:bodyPr>
          <a:lstStyle/>
          <a:p>
            <a:r>
              <a:rPr lang="en-US" sz="3200" dirty="0">
                <a:solidFill>
                  <a:schemeClr val="accent1">
                    <a:lumMod val="75000"/>
                  </a:schemeClr>
                </a:solidFill>
                <a:latin typeface="Avenir Book"/>
                <a:cs typeface="Avenir Book"/>
              </a:rPr>
              <a:t>Graphically:</a:t>
            </a:r>
          </a:p>
        </p:txBody>
      </p:sp>
      <p:grpSp>
        <p:nvGrpSpPr>
          <p:cNvPr id="7" name="Group 6"/>
          <p:cNvGrpSpPr/>
          <p:nvPr/>
        </p:nvGrpSpPr>
        <p:grpSpPr>
          <a:xfrm>
            <a:off x="1798459" y="1715536"/>
            <a:ext cx="6126786" cy="3734785"/>
            <a:chOff x="1387907" y="1721010"/>
            <a:chExt cx="6126786" cy="3734785"/>
          </a:xfrm>
        </p:grpSpPr>
        <p:cxnSp>
          <p:nvCxnSpPr>
            <p:cNvPr id="3" name="Straight Connector 2"/>
            <p:cNvCxnSpPr/>
            <p:nvPr/>
          </p:nvCxnSpPr>
          <p:spPr>
            <a:xfrm>
              <a:off x="1387907" y="1721010"/>
              <a:ext cx="25511" cy="37347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1413866" y="5450321"/>
              <a:ext cx="6100827" cy="54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rot="16200000">
            <a:off x="-372047" y="3219748"/>
            <a:ext cx="3091833" cy="461665"/>
          </a:xfrm>
          <a:prstGeom prst="rect">
            <a:avLst/>
          </a:prstGeom>
          <a:noFill/>
        </p:spPr>
        <p:txBody>
          <a:bodyPr wrap="square" rtlCol="0">
            <a:spAutoFit/>
          </a:bodyPr>
          <a:lstStyle/>
          <a:p>
            <a:r>
              <a:rPr lang="en-US" sz="2400" dirty="0"/>
              <a:t>Foraging Return (E/T)</a:t>
            </a:r>
          </a:p>
        </p:txBody>
      </p:sp>
      <p:sp>
        <p:nvSpPr>
          <p:cNvPr id="10" name="TextBox 9"/>
          <p:cNvSpPr txBox="1"/>
          <p:nvPr/>
        </p:nvSpPr>
        <p:spPr>
          <a:xfrm>
            <a:off x="3321208" y="5997937"/>
            <a:ext cx="3091833" cy="461665"/>
          </a:xfrm>
          <a:prstGeom prst="rect">
            <a:avLst/>
          </a:prstGeom>
          <a:noFill/>
        </p:spPr>
        <p:txBody>
          <a:bodyPr wrap="square" rtlCol="0">
            <a:spAutoFit/>
          </a:bodyPr>
          <a:lstStyle/>
          <a:p>
            <a:r>
              <a:rPr lang="en-US" sz="2400" dirty="0"/>
              <a:t>Minimum e/h in diet</a:t>
            </a:r>
          </a:p>
        </p:txBody>
      </p:sp>
      <p:sp>
        <p:nvSpPr>
          <p:cNvPr id="11" name="TextBox 10"/>
          <p:cNvSpPr txBox="1"/>
          <p:nvPr/>
        </p:nvSpPr>
        <p:spPr>
          <a:xfrm>
            <a:off x="7572997" y="5500099"/>
            <a:ext cx="1073872" cy="307777"/>
          </a:xfrm>
          <a:prstGeom prst="rect">
            <a:avLst/>
          </a:prstGeom>
          <a:noFill/>
        </p:spPr>
        <p:txBody>
          <a:bodyPr wrap="square" rtlCol="0">
            <a:spAutoFit/>
          </a:bodyPr>
          <a:lstStyle/>
          <a:p>
            <a:r>
              <a:rPr lang="en-US" sz="1400" dirty="0"/>
              <a:t>Very choosy</a:t>
            </a:r>
          </a:p>
        </p:txBody>
      </p:sp>
      <p:sp>
        <p:nvSpPr>
          <p:cNvPr id="12" name="TextBox 11"/>
          <p:cNvSpPr txBox="1"/>
          <p:nvPr/>
        </p:nvSpPr>
        <p:spPr>
          <a:xfrm>
            <a:off x="1708596" y="5498563"/>
            <a:ext cx="1073872" cy="307777"/>
          </a:xfrm>
          <a:prstGeom prst="rect">
            <a:avLst/>
          </a:prstGeom>
          <a:noFill/>
        </p:spPr>
        <p:txBody>
          <a:bodyPr wrap="square" rtlCol="0">
            <a:spAutoFit/>
          </a:bodyPr>
          <a:lstStyle/>
          <a:p>
            <a:r>
              <a:rPr lang="en-US" sz="1400" dirty="0"/>
              <a:t>Not choosy</a:t>
            </a:r>
          </a:p>
        </p:txBody>
      </p:sp>
      <p:sp>
        <p:nvSpPr>
          <p:cNvPr id="16" name="Freeform 15"/>
          <p:cNvSpPr/>
          <p:nvPr/>
        </p:nvSpPr>
        <p:spPr>
          <a:xfrm rot="333565">
            <a:off x="1860934" y="1948137"/>
            <a:ext cx="6230895" cy="3194093"/>
          </a:xfrm>
          <a:custGeom>
            <a:avLst/>
            <a:gdLst>
              <a:gd name="connsiteX0" fmla="*/ 5965570 w 5965570"/>
              <a:gd name="connsiteY0" fmla="*/ 2684548 h 2684548"/>
              <a:gd name="connsiteX1" fmla="*/ 4810944 w 5965570"/>
              <a:gd name="connsiteY1" fmla="*/ 2043164 h 2684548"/>
              <a:gd name="connsiteX2" fmla="*/ 4028364 w 5965570"/>
              <a:gd name="connsiteY2" fmla="*/ 1247848 h 2684548"/>
              <a:gd name="connsiteX3" fmla="*/ 3335588 w 5965570"/>
              <a:gd name="connsiteY3" fmla="*/ 452531 h 2684548"/>
              <a:gd name="connsiteX4" fmla="*/ 2386228 w 5965570"/>
              <a:gd name="connsiteY4" fmla="*/ 3563 h 2684548"/>
              <a:gd name="connsiteX5" fmla="*/ 1603648 w 5965570"/>
              <a:gd name="connsiteY5" fmla="*/ 272944 h 2684548"/>
              <a:gd name="connsiteX6" fmla="*/ 975018 w 5965570"/>
              <a:gd name="connsiteY6" fmla="*/ 811707 h 2684548"/>
              <a:gd name="connsiteX7" fmla="*/ 320730 w 5965570"/>
              <a:gd name="connsiteY7" fmla="*/ 1658334 h 2684548"/>
              <a:gd name="connsiteX8" fmla="*/ 0 w 5965570"/>
              <a:gd name="connsiteY8" fmla="*/ 1966198 h 2684548"/>
              <a:gd name="connsiteX9" fmla="*/ 0 w 5965570"/>
              <a:gd name="connsiteY9" fmla="*/ 1966198 h 268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5570" h="2684548">
                <a:moveTo>
                  <a:pt x="5965570" y="2684548"/>
                </a:moveTo>
                <a:cubicBezTo>
                  <a:pt x="5549691" y="2483581"/>
                  <a:pt x="5133812" y="2282614"/>
                  <a:pt x="4810944" y="2043164"/>
                </a:cubicBezTo>
                <a:cubicBezTo>
                  <a:pt x="4488076" y="1803714"/>
                  <a:pt x="4274257" y="1512954"/>
                  <a:pt x="4028364" y="1247848"/>
                </a:cubicBezTo>
                <a:cubicBezTo>
                  <a:pt x="3782471" y="982742"/>
                  <a:pt x="3609277" y="659912"/>
                  <a:pt x="3335588" y="452531"/>
                </a:cubicBezTo>
                <a:cubicBezTo>
                  <a:pt x="3061899" y="245150"/>
                  <a:pt x="2674885" y="33494"/>
                  <a:pt x="2386228" y="3563"/>
                </a:cubicBezTo>
                <a:cubicBezTo>
                  <a:pt x="2097571" y="-26368"/>
                  <a:pt x="1838850" y="138253"/>
                  <a:pt x="1603648" y="272944"/>
                </a:cubicBezTo>
                <a:cubicBezTo>
                  <a:pt x="1368446" y="407635"/>
                  <a:pt x="1188838" y="580809"/>
                  <a:pt x="975018" y="811707"/>
                </a:cubicBezTo>
                <a:cubicBezTo>
                  <a:pt x="761198" y="1042605"/>
                  <a:pt x="483233" y="1465919"/>
                  <a:pt x="320730" y="1658334"/>
                </a:cubicBezTo>
                <a:cubicBezTo>
                  <a:pt x="158227" y="1850749"/>
                  <a:pt x="0" y="1966198"/>
                  <a:pt x="0" y="1966198"/>
                </a:cubicBezTo>
                <a:lnTo>
                  <a:pt x="0" y="1966198"/>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Connector 17"/>
          <p:cNvCxnSpPr/>
          <p:nvPr/>
        </p:nvCxnSpPr>
        <p:spPr>
          <a:xfrm flipV="1">
            <a:off x="1823970" y="1218630"/>
            <a:ext cx="3076778" cy="421790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18437389">
            <a:off x="3887241" y="1097786"/>
            <a:ext cx="1282919" cy="369332"/>
          </a:xfrm>
          <a:prstGeom prst="rect">
            <a:avLst/>
          </a:prstGeom>
          <a:noFill/>
        </p:spPr>
        <p:txBody>
          <a:bodyPr wrap="square" rtlCol="0">
            <a:spAutoFit/>
          </a:bodyPr>
          <a:lstStyle/>
          <a:p>
            <a:r>
              <a:rPr lang="en-US" dirty="0"/>
              <a:t>1:1 line</a:t>
            </a:r>
          </a:p>
        </p:txBody>
      </p:sp>
      <p:cxnSp>
        <p:nvCxnSpPr>
          <p:cNvPr id="22" name="Straight Connector 21"/>
          <p:cNvCxnSpPr/>
          <p:nvPr/>
        </p:nvCxnSpPr>
        <p:spPr>
          <a:xfrm>
            <a:off x="4426068" y="1898493"/>
            <a:ext cx="76975" cy="3527613"/>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605679" y="4989978"/>
            <a:ext cx="2219449" cy="369332"/>
          </a:xfrm>
          <a:prstGeom prst="rect">
            <a:avLst/>
          </a:prstGeom>
          <a:noFill/>
        </p:spPr>
        <p:txBody>
          <a:bodyPr wrap="square" rtlCol="0">
            <a:spAutoFit/>
          </a:bodyPr>
          <a:lstStyle/>
          <a:p>
            <a:r>
              <a:rPr lang="en-US" dirty="0"/>
              <a:t>Attack if e/h&gt;E/T*</a:t>
            </a:r>
          </a:p>
        </p:txBody>
      </p:sp>
      <p:sp>
        <p:nvSpPr>
          <p:cNvPr id="24" name="TextBox 23"/>
          <p:cNvSpPr txBox="1"/>
          <p:nvPr/>
        </p:nvSpPr>
        <p:spPr>
          <a:xfrm>
            <a:off x="2513004" y="4988442"/>
            <a:ext cx="2219449" cy="369332"/>
          </a:xfrm>
          <a:prstGeom prst="rect">
            <a:avLst/>
          </a:prstGeom>
          <a:noFill/>
        </p:spPr>
        <p:txBody>
          <a:bodyPr wrap="square" rtlCol="0">
            <a:spAutoFit/>
          </a:bodyPr>
          <a:lstStyle/>
          <a:p>
            <a:r>
              <a:rPr lang="en-US" dirty="0"/>
              <a:t>Ignore if e/h&lt;E/T*</a:t>
            </a:r>
          </a:p>
        </p:txBody>
      </p:sp>
      <p:sp>
        <p:nvSpPr>
          <p:cNvPr id="25" name="TextBox 24"/>
          <p:cNvSpPr txBox="1"/>
          <p:nvPr/>
        </p:nvSpPr>
        <p:spPr>
          <a:xfrm>
            <a:off x="3962681" y="5450250"/>
            <a:ext cx="2219449" cy="369332"/>
          </a:xfrm>
          <a:prstGeom prst="rect">
            <a:avLst/>
          </a:prstGeom>
          <a:noFill/>
        </p:spPr>
        <p:txBody>
          <a:bodyPr wrap="square" rtlCol="0">
            <a:spAutoFit/>
          </a:bodyPr>
          <a:lstStyle/>
          <a:p>
            <a:r>
              <a:rPr lang="en-US" dirty="0"/>
              <a:t>e/</a:t>
            </a:r>
            <a:r>
              <a:rPr lang="en-US" dirty="0" err="1"/>
              <a:t>h</a:t>
            </a:r>
            <a:r>
              <a:rPr lang="en-US" baseline="-25000" dirty="0" err="1"/>
              <a:t>crit</a:t>
            </a:r>
            <a:r>
              <a:rPr lang="en-US" baseline="-25000" dirty="0"/>
              <a:t> </a:t>
            </a:r>
            <a:r>
              <a:rPr lang="en-US" dirty="0"/>
              <a:t>= E/T*</a:t>
            </a:r>
          </a:p>
        </p:txBody>
      </p:sp>
      <p:grpSp>
        <p:nvGrpSpPr>
          <p:cNvPr id="8" name="Group 7">
            <a:extLst>
              <a:ext uri="{FF2B5EF4-FFF2-40B4-BE49-F238E27FC236}">
                <a16:creationId xmlns:a16="http://schemas.microsoft.com/office/drawing/2014/main" id="{FAE52A86-0C01-C54A-BF04-8530CD44ADCB}"/>
              </a:ext>
            </a:extLst>
          </p:cNvPr>
          <p:cNvGrpSpPr/>
          <p:nvPr/>
        </p:nvGrpSpPr>
        <p:grpSpPr>
          <a:xfrm>
            <a:off x="1162770" y="1685834"/>
            <a:ext cx="5057071" cy="369332"/>
            <a:chOff x="1162770" y="1685834"/>
            <a:chExt cx="5057071" cy="369332"/>
          </a:xfrm>
        </p:grpSpPr>
        <p:cxnSp>
          <p:nvCxnSpPr>
            <p:cNvPr id="17" name="Straight Connector 16">
              <a:extLst>
                <a:ext uri="{FF2B5EF4-FFF2-40B4-BE49-F238E27FC236}">
                  <a16:creationId xmlns:a16="http://schemas.microsoft.com/office/drawing/2014/main" id="{76DB51E5-AE4F-FA4F-81E7-F05F2A6FF25F}"/>
                </a:ext>
              </a:extLst>
            </p:cNvPr>
            <p:cNvCxnSpPr>
              <a:cxnSpLocks/>
            </p:cNvCxnSpPr>
            <p:nvPr/>
          </p:nvCxnSpPr>
          <p:spPr>
            <a:xfrm flipH="1">
              <a:off x="1778746" y="1878665"/>
              <a:ext cx="4441095" cy="0"/>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D2896B2A-E6C3-8B49-BCDF-25A6C5D395C2}"/>
                </a:ext>
              </a:extLst>
            </p:cNvPr>
            <p:cNvSpPr/>
            <p:nvPr/>
          </p:nvSpPr>
          <p:spPr>
            <a:xfrm>
              <a:off x="1162770" y="1685834"/>
              <a:ext cx="614271" cy="369332"/>
            </a:xfrm>
            <a:prstGeom prst="rect">
              <a:avLst/>
            </a:prstGeom>
          </p:spPr>
          <p:txBody>
            <a:bodyPr wrap="none">
              <a:spAutoFit/>
            </a:bodyPr>
            <a:lstStyle/>
            <a:p>
              <a:r>
                <a:rPr lang="en-US" dirty="0"/>
                <a:t>E/T*</a:t>
              </a:r>
            </a:p>
          </p:txBody>
        </p:sp>
      </p:grpSp>
    </p:spTree>
    <p:extLst>
      <p:ext uri="{BB962C8B-B14F-4D97-AF65-F5344CB8AC3E}">
        <p14:creationId xmlns:p14="http://schemas.microsoft.com/office/powerpoint/2010/main" val="140453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dissolv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3"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57970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Prey selection</a:t>
            </a:r>
            <a:r>
              <a:rPr lang="en-US" sz="4000" b="1" dirty="0">
                <a:solidFill>
                  <a:srgbClr val="376092"/>
                </a:solidFill>
                <a:latin typeface="Avenir Book"/>
              </a:rPr>
              <a:t>:</a:t>
            </a:r>
          </a:p>
        </p:txBody>
      </p:sp>
      <p:sp>
        <p:nvSpPr>
          <p:cNvPr id="5" name="TextBox 4"/>
          <p:cNvSpPr txBox="1"/>
          <p:nvPr/>
        </p:nvSpPr>
        <p:spPr>
          <a:xfrm>
            <a:off x="780602" y="1872947"/>
            <a:ext cx="7968904" cy="3416320"/>
          </a:xfrm>
          <a:prstGeom prst="rect">
            <a:avLst/>
          </a:prstGeom>
          <a:noFill/>
        </p:spPr>
        <p:txBody>
          <a:bodyPr wrap="square" rtlCol="0">
            <a:spAutoFit/>
          </a:bodyPr>
          <a:lstStyle/>
          <a:p>
            <a:r>
              <a:rPr lang="en-US" sz="2400" dirty="0">
                <a:latin typeface="Avenir Book"/>
              </a:rPr>
              <a:t>The insights:</a:t>
            </a:r>
          </a:p>
          <a:p>
            <a:endParaRPr lang="en-US" sz="2400" dirty="0">
              <a:latin typeface="Avenir Book"/>
            </a:endParaRPr>
          </a:p>
          <a:p>
            <a:pPr marL="342900" indent="-342900">
              <a:buFont typeface="Arial"/>
              <a:buChar char="•"/>
            </a:pPr>
            <a:r>
              <a:rPr lang="en-US" sz="2400" dirty="0">
                <a:latin typeface="Avenir Book"/>
              </a:rPr>
              <a:t>RULE:  Attack if </a:t>
            </a:r>
            <a:r>
              <a:rPr lang="en-US" sz="2400" dirty="0" err="1">
                <a:latin typeface="Avenir Book"/>
              </a:rPr>
              <a:t>e</a:t>
            </a:r>
            <a:r>
              <a:rPr lang="en-US" sz="2400" baseline="-25000" dirty="0" err="1">
                <a:latin typeface="Avenir Book"/>
              </a:rPr>
              <a:t>i</a:t>
            </a:r>
            <a:r>
              <a:rPr lang="en-US" sz="2400" dirty="0">
                <a:latin typeface="Avenir Book"/>
              </a:rPr>
              <a:t>/h</a:t>
            </a:r>
            <a:r>
              <a:rPr lang="en-US" sz="2400" baseline="-25000" dirty="0">
                <a:latin typeface="Avenir Book"/>
              </a:rPr>
              <a:t>i</a:t>
            </a:r>
            <a:r>
              <a:rPr lang="en-US" sz="2400" dirty="0">
                <a:latin typeface="Avenir Book"/>
              </a:rPr>
              <a:t>&gt;E*/T; else ignore.  [As in MVT]</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No partial preferences (when might this be violated?)</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Inclusion of a prey type in the diet is only a function of density of MORE valuable prey (e.g., not the density of the prey type itself).  </a:t>
            </a:r>
            <a:r>
              <a:rPr lang="en-US" sz="2400">
                <a:latin typeface="Avenir Book"/>
              </a:rPr>
              <a:t>Why?  </a:t>
            </a:r>
            <a:endParaRPr lang="en-US" sz="2400" dirty="0">
              <a:latin typeface="Avenir Book"/>
            </a:endParaRPr>
          </a:p>
        </p:txBody>
      </p:sp>
    </p:spTree>
    <p:extLst>
      <p:ext uri="{BB962C8B-B14F-4D97-AF65-F5344CB8AC3E}">
        <p14:creationId xmlns:p14="http://schemas.microsoft.com/office/powerpoint/2010/main" val="977586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488668"/>
            <a:ext cx="3931931" cy="369332"/>
          </a:xfrm>
          <a:prstGeom prst="rect">
            <a:avLst/>
          </a:prstGeom>
          <a:noFill/>
        </p:spPr>
        <p:txBody>
          <a:bodyPr wrap="none" rtlCol="0">
            <a:spAutoFit/>
          </a:bodyPr>
          <a:lstStyle/>
          <a:p>
            <a:r>
              <a:rPr lang="en-US" dirty="0">
                <a:latin typeface="Avenir Book"/>
              </a:rPr>
              <a:t>From Richardson and </a:t>
            </a:r>
            <a:r>
              <a:rPr lang="en-US" dirty="0" err="1">
                <a:latin typeface="Avenir Book"/>
              </a:rPr>
              <a:t>Verbeek</a:t>
            </a:r>
            <a:r>
              <a:rPr lang="en-US" dirty="0">
                <a:latin typeface="Avenir Book"/>
              </a:rPr>
              <a:t> (1986)</a:t>
            </a:r>
          </a:p>
        </p:txBody>
      </p:sp>
      <p:pic>
        <p:nvPicPr>
          <p:cNvPr id="6" name="Picture 5" descr="Ruditapes_philippinar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93" y="4062731"/>
            <a:ext cx="3027809" cy="2188065"/>
          </a:xfrm>
          <a:prstGeom prst="rect">
            <a:avLst/>
          </a:prstGeom>
        </p:spPr>
      </p:pic>
      <p:pic>
        <p:nvPicPr>
          <p:cNvPr id="7" name="Picture 6" descr="3536164451_8325275cd1_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17" y="984717"/>
            <a:ext cx="3867823" cy="2851764"/>
          </a:xfrm>
          <a:prstGeom prst="rect">
            <a:avLst/>
          </a:prstGeom>
        </p:spPr>
      </p:pic>
      <p:sp>
        <p:nvSpPr>
          <p:cNvPr id="11" name="Text Box 3"/>
          <p:cNvSpPr txBox="1">
            <a:spLocks noChangeArrowheads="1"/>
          </p:cNvSpPr>
          <p:nvPr/>
        </p:nvSpPr>
        <p:spPr bwMode="auto">
          <a:xfrm>
            <a:off x="0" y="0"/>
            <a:ext cx="166607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A test</a:t>
            </a:r>
            <a:r>
              <a:rPr lang="en-US" sz="4000" b="1" dirty="0">
                <a:solidFill>
                  <a:srgbClr val="376092"/>
                </a:solidFill>
                <a:latin typeface="Avenir Book"/>
              </a:rPr>
              <a:t>:</a:t>
            </a:r>
          </a:p>
        </p:txBody>
      </p:sp>
      <p:pic>
        <p:nvPicPr>
          <p:cNvPr id="14" name="Picture 13"/>
          <p:cNvPicPr>
            <a:picLocks noChangeAspect="1"/>
          </p:cNvPicPr>
          <p:nvPr/>
        </p:nvPicPr>
        <p:blipFill>
          <a:blip r:embed="rId5"/>
          <a:stretch>
            <a:fillRect/>
          </a:stretch>
        </p:blipFill>
        <p:spPr>
          <a:xfrm>
            <a:off x="4566212" y="1139109"/>
            <a:ext cx="4577787" cy="2859490"/>
          </a:xfrm>
          <a:prstGeom prst="rect">
            <a:avLst/>
          </a:prstGeom>
        </p:spPr>
      </p:pic>
      <p:cxnSp>
        <p:nvCxnSpPr>
          <p:cNvPr id="8" name="Straight Connector 7"/>
          <p:cNvCxnSpPr/>
          <p:nvPr/>
        </p:nvCxnSpPr>
        <p:spPr>
          <a:xfrm flipH="1" flipV="1">
            <a:off x="7525782" y="1363197"/>
            <a:ext cx="12830" cy="1980121"/>
          </a:xfrm>
          <a:prstGeom prst="line">
            <a:avLst/>
          </a:prstGeom>
          <a:ln w="38100"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552576" y="1370918"/>
            <a:ext cx="1129126" cy="0"/>
          </a:xfrm>
          <a:prstGeom prst="straightConnector1">
            <a:avLst/>
          </a:prstGeom>
          <a:ln w="38100" cmpd="sng">
            <a:solidFill>
              <a:srgbClr val="000000"/>
            </a:solidFill>
            <a:headEnd type="none"/>
            <a:tailEnd type="triangle" w="med" len="lg"/>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6"/>
          <a:stretch>
            <a:fillRect/>
          </a:stretch>
        </p:blipFill>
        <p:spPr>
          <a:xfrm>
            <a:off x="4504279" y="3616346"/>
            <a:ext cx="4602368" cy="3213143"/>
          </a:xfrm>
          <a:prstGeom prst="rect">
            <a:avLst/>
          </a:prstGeom>
        </p:spPr>
      </p:pic>
      <p:pic>
        <p:nvPicPr>
          <p:cNvPr id="17" name="Picture 16"/>
          <p:cNvPicPr>
            <a:picLocks noChangeAspect="1"/>
          </p:cNvPicPr>
          <p:nvPr/>
        </p:nvPicPr>
        <p:blipFill>
          <a:blip r:embed="rId7"/>
          <a:stretch>
            <a:fillRect/>
          </a:stretch>
        </p:blipFill>
        <p:spPr>
          <a:xfrm>
            <a:off x="183856" y="3343318"/>
            <a:ext cx="4702015" cy="2920635"/>
          </a:xfrm>
          <a:prstGeom prst="rect">
            <a:avLst/>
          </a:prstGeom>
        </p:spPr>
      </p:pic>
      <p:sp>
        <p:nvSpPr>
          <p:cNvPr id="2" name="TextBox 1"/>
          <p:cNvSpPr txBox="1"/>
          <p:nvPr/>
        </p:nvSpPr>
        <p:spPr>
          <a:xfrm>
            <a:off x="5885646" y="4958368"/>
            <a:ext cx="1352280" cy="646331"/>
          </a:xfrm>
          <a:prstGeom prst="rect">
            <a:avLst/>
          </a:prstGeom>
          <a:noFill/>
          <a:ln>
            <a:solidFill>
              <a:schemeClr val="tx1"/>
            </a:solidFill>
            <a:prstDash val="sysDot"/>
          </a:ln>
        </p:spPr>
        <p:txBody>
          <a:bodyPr wrap="square" rtlCol="0">
            <a:spAutoFit/>
          </a:bodyPr>
          <a:lstStyle/>
          <a:p>
            <a:pPr algn="ctr"/>
            <a:r>
              <a:rPr lang="en-US" dirty="0"/>
              <a:t>Attacked but dropped</a:t>
            </a:r>
          </a:p>
        </p:txBody>
      </p:sp>
      <p:sp>
        <p:nvSpPr>
          <p:cNvPr id="12" name="TextBox 11"/>
          <p:cNvSpPr txBox="1"/>
          <p:nvPr/>
        </p:nvSpPr>
        <p:spPr>
          <a:xfrm>
            <a:off x="8208634" y="4208630"/>
            <a:ext cx="721502" cy="369332"/>
          </a:xfrm>
          <a:prstGeom prst="rect">
            <a:avLst/>
          </a:prstGeom>
          <a:noFill/>
        </p:spPr>
        <p:txBody>
          <a:bodyPr wrap="square" rtlCol="0">
            <a:spAutoFit/>
          </a:bodyPr>
          <a:lstStyle/>
          <a:p>
            <a:r>
              <a:rPr lang="en-US" dirty="0"/>
              <a:t>Eaten</a:t>
            </a:r>
          </a:p>
        </p:txBody>
      </p:sp>
      <p:sp>
        <p:nvSpPr>
          <p:cNvPr id="13" name="TextBox 12"/>
          <p:cNvSpPr txBox="1"/>
          <p:nvPr/>
        </p:nvSpPr>
        <p:spPr>
          <a:xfrm>
            <a:off x="7472911" y="969898"/>
            <a:ext cx="1711010" cy="369332"/>
          </a:xfrm>
          <a:prstGeom prst="rect">
            <a:avLst/>
          </a:prstGeom>
          <a:noFill/>
        </p:spPr>
        <p:txBody>
          <a:bodyPr wrap="square" rtlCol="0">
            <a:spAutoFit/>
          </a:bodyPr>
          <a:lstStyle/>
          <a:p>
            <a:r>
              <a:rPr lang="en-US"/>
              <a:t>Optimal diet</a:t>
            </a:r>
            <a:endParaRPr lang="en-US" dirty="0"/>
          </a:p>
        </p:txBody>
      </p:sp>
      <p:sp>
        <p:nvSpPr>
          <p:cNvPr id="15" name="TextBox 14"/>
          <p:cNvSpPr txBox="1"/>
          <p:nvPr/>
        </p:nvSpPr>
        <p:spPr>
          <a:xfrm>
            <a:off x="5494643" y="2582464"/>
            <a:ext cx="1627373" cy="369332"/>
          </a:xfrm>
          <a:prstGeom prst="rect">
            <a:avLst/>
          </a:prstGeom>
          <a:noFill/>
        </p:spPr>
        <p:txBody>
          <a:bodyPr wrap="square" rtlCol="0">
            <a:spAutoFit/>
          </a:bodyPr>
          <a:lstStyle/>
          <a:p>
            <a:r>
              <a:rPr lang="en-US" dirty="0"/>
              <a:t>In environment</a:t>
            </a:r>
          </a:p>
        </p:txBody>
      </p:sp>
      <p:sp>
        <p:nvSpPr>
          <p:cNvPr id="18" name="TextBox 17"/>
          <p:cNvSpPr txBox="1"/>
          <p:nvPr/>
        </p:nvSpPr>
        <p:spPr>
          <a:xfrm>
            <a:off x="5888923" y="1139109"/>
            <a:ext cx="1367300" cy="646331"/>
          </a:xfrm>
          <a:prstGeom prst="rect">
            <a:avLst/>
          </a:prstGeom>
          <a:noFill/>
          <a:ln>
            <a:solidFill>
              <a:schemeClr val="tx1"/>
            </a:solidFill>
            <a:prstDash val="sysDot"/>
          </a:ln>
        </p:spPr>
        <p:txBody>
          <a:bodyPr wrap="square" rtlCol="0">
            <a:spAutoFit/>
          </a:bodyPr>
          <a:lstStyle/>
          <a:p>
            <a:pPr algn="ctr"/>
            <a:r>
              <a:rPr lang="en-US" dirty="0"/>
              <a:t>Adjusted </a:t>
            </a:r>
            <a:r>
              <a:rPr lang="en-US"/>
              <a:t>by “availability” </a:t>
            </a:r>
            <a:endParaRPr lang="en-US" dirty="0"/>
          </a:p>
        </p:txBody>
      </p:sp>
      <p:cxnSp>
        <p:nvCxnSpPr>
          <p:cNvPr id="4" name="Straight Arrow Connector 3"/>
          <p:cNvCxnSpPr/>
          <p:nvPr/>
        </p:nvCxnSpPr>
        <p:spPr>
          <a:xfrm flipH="1">
            <a:off x="4271566" y="4675031"/>
            <a:ext cx="1385130" cy="0"/>
          </a:xfrm>
          <a:prstGeom prst="straightConnector1">
            <a:avLst/>
          </a:prstGeom>
          <a:ln w="44450">
            <a:headEnd w="lg" len="lg"/>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5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r>
              <a:rPr lang="en-US" dirty="0"/>
              <a:t>Laboratory test:  Bluegill sunfish</a:t>
            </a:r>
          </a:p>
        </p:txBody>
      </p:sp>
      <p:pic>
        <p:nvPicPr>
          <p:cNvPr id="916485" name="Picture 5" descr="FG09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60" y="1676400"/>
            <a:ext cx="7620000" cy="45720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5376605" y="6522035"/>
            <a:ext cx="3849095" cy="369332"/>
          </a:xfrm>
          <a:prstGeom prst="rect">
            <a:avLst/>
          </a:prstGeom>
          <a:noFill/>
        </p:spPr>
        <p:txBody>
          <a:bodyPr wrap="none" rtlCol="0">
            <a:spAutoFit/>
          </a:bodyPr>
          <a:lstStyle/>
          <a:p>
            <a:r>
              <a:rPr lang="en-US" dirty="0">
                <a:latin typeface="Avenir Book"/>
              </a:rPr>
              <a:t>Based upon Werner and Hall (1974)</a:t>
            </a:r>
          </a:p>
        </p:txBody>
      </p:sp>
      <p:pic>
        <p:nvPicPr>
          <p:cNvPr id="4" name="Picture 3" descr="Sunfish-Bluegill_lg.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0300" y="1306873"/>
            <a:ext cx="2380034" cy="1531876"/>
          </a:xfrm>
          <a:prstGeom prst="rect">
            <a:avLst/>
          </a:prstGeom>
        </p:spPr>
      </p:pic>
    </p:spTree>
    <p:extLst>
      <p:ext uri="{BB962C8B-B14F-4D97-AF65-F5344CB8AC3E}">
        <p14:creationId xmlns:p14="http://schemas.microsoft.com/office/powerpoint/2010/main" val="2947517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860A006-8BB6-EF4A-99FA-F388DB5C7F02}"/>
              </a:ext>
            </a:extLst>
          </p:cNvPr>
          <p:cNvSpPr txBox="1">
            <a:spLocks noChangeArrowheads="1"/>
          </p:cNvSpPr>
          <p:nvPr/>
        </p:nvSpPr>
        <p:spPr>
          <a:xfrm>
            <a:off x="457200" y="5744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Avenir Book"/>
                <a:ea typeface="+mj-ea"/>
                <a:cs typeface="+mj-cs"/>
              </a:defRPr>
            </a:lvl1pPr>
          </a:lstStyle>
          <a:p>
            <a:r>
              <a:rPr lang="en-US" dirty="0"/>
              <a:t>Field test:  Bluegill sunfish</a:t>
            </a:r>
          </a:p>
        </p:txBody>
      </p:sp>
      <p:pic>
        <p:nvPicPr>
          <p:cNvPr id="3" name="Picture 2" descr="Sunfish-Bluegill_lg.jpg">
            <a:extLst>
              <a:ext uri="{FF2B5EF4-FFF2-40B4-BE49-F238E27FC236}">
                <a16:creationId xmlns:a16="http://schemas.microsoft.com/office/drawing/2014/main" id="{E4ACDD4D-30A7-9243-A1F8-D79D86960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280" y="2655987"/>
            <a:ext cx="5131890" cy="3303070"/>
          </a:xfrm>
          <a:prstGeom prst="rect">
            <a:avLst/>
          </a:prstGeom>
        </p:spPr>
      </p:pic>
    </p:spTree>
    <p:extLst>
      <p:ext uri="{BB962C8B-B14F-4D97-AF65-F5344CB8AC3E}">
        <p14:creationId xmlns:p14="http://schemas.microsoft.com/office/powerpoint/2010/main" val="117560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32117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Prey selection</a:t>
            </a:r>
            <a:r>
              <a:rPr lang="en-US" sz="4000" b="1" dirty="0">
                <a:solidFill>
                  <a:srgbClr val="376092"/>
                </a:solidFill>
                <a:latin typeface="Avenir Book"/>
              </a:rPr>
              <a:t>:</a:t>
            </a:r>
            <a:r>
              <a:rPr lang="en-US" sz="4000" dirty="0">
                <a:solidFill>
                  <a:srgbClr val="376092"/>
                </a:solidFill>
                <a:latin typeface="Avenir Book"/>
              </a:rPr>
              <a:t> Field (lake)</a:t>
            </a:r>
            <a:endParaRPr lang="en-US" sz="4000" b="1" dirty="0">
              <a:solidFill>
                <a:srgbClr val="376092"/>
              </a:solidFill>
              <a:latin typeface="Avenir Book"/>
            </a:endParaRPr>
          </a:p>
        </p:txBody>
      </p:sp>
      <p:sp>
        <p:nvSpPr>
          <p:cNvPr id="2" name="TextBox 1"/>
          <p:cNvSpPr txBox="1"/>
          <p:nvPr/>
        </p:nvSpPr>
        <p:spPr>
          <a:xfrm>
            <a:off x="998696" y="1454820"/>
            <a:ext cx="6744336" cy="461665"/>
          </a:xfrm>
          <a:prstGeom prst="rect">
            <a:avLst/>
          </a:prstGeom>
          <a:noFill/>
        </p:spPr>
        <p:txBody>
          <a:bodyPr wrap="square" rtlCol="0">
            <a:spAutoFit/>
          </a:bodyPr>
          <a:lstStyle/>
          <a:p>
            <a:endParaRPr lang="en-US" sz="2400" dirty="0">
              <a:latin typeface="Avenir Book"/>
            </a:endParaRPr>
          </a:p>
        </p:txBody>
      </p:sp>
      <p:pic>
        <p:nvPicPr>
          <p:cNvPr id="5" name="Picture 4"/>
          <p:cNvPicPr>
            <a:picLocks noChangeAspect="1"/>
          </p:cNvPicPr>
          <p:nvPr/>
        </p:nvPicPr>
        <p:blipFill>
          <a:blip r:embed="rId3"/>
          <a:stretch>
            <a:fillRect/>
          </a:stretch>
        </p:blipFill>
        <p:spPr>
          <a:xfrm>
            <a:off x="774700" y="846448"/>
            <a:ext cx="7581900" cy="5448300"/>
          </a:xfrm>
          <a:prstGeom prst="rect">
            <a:avLst/>
          </a:prstGeom>
        </p:spPr>
      </p:pic>
      <p:sp>
        <p:nvSpPr>
          <p:cNvPr id="6" name="TextBox 5"/>
          <p:cNvSpPr txBox="1"/>
          <p:nvPr/>
        </p:nvSpPr>
        <p:spPr>
          <a:xfrm>
            <a:off x="6564937" y="6518521"/>
            <a:ext cx="2579063" cy="369332"/>
          </a:xfrm>
          <a:prstGeom prst="rect">
            <a:avLst/>
          </a:prstGeom>
          <a:noFill/>
        </p:spPr>
        <p:txBody>
          <a:bodyPr wrap="none" rtlCol="0">
            <a:spAutoFit/>
          </a:bodyPr>
          <a:lstStyle/>
          <a:p>
            <a:pPr algn="r"/>
            <a:r>
              <a:rPr lang="en-US" dirty="0">
                <a:latin typeface="Avenir Book"/>
              </a:rPr>
              <a:t>From </a:t>
            </a:r>
            <a:r>
              <a:rPr lang="en-US" dirty="0" err="1">
                <a:latin typeface="Avenir Book"/>
              </a:rPr>
              <a:t>Mittelbach</a:t>
            </a:r>
            <a:r>
              <a:rPr lang="en-US" dirty="0">
                <a:latin typeface="Avenir Book"/>
              </a:rPr>
              <a:t> (1981)</a:t>
            </a:r>
          </a:p>
        </p:txBody>
      </p:sp>
      <p:pic>
        <p:nvPicPr>
          <p:cNvPr id="7" name="Picture 6" descr="odonate - Cordulegaster boltonii.jpg"/>
          <p:cNvPicPr>
            <a:picLocks noChangeAspect="1"/>
          </p:cNvPicPr>
          <p:nvPr/>
        </p:nvPicPr>
        <p:blipFill rotWithShape="1">
          <a:blip r:embed="rId4">
            <a:extLst>
              <a:ext uri="{28A0092B-C50C-407E-A947-70E740481C1C}">
                <a14:useLocalDpi xmlns:a14="http://schemas.microsoft.com/office/drawing/2010/main" val="0"/>
              </a:ext>
            </a:extLst>
          </a:blip>
          <a:srcRect l="1" t="12977" r="-23" b="13739"/>
          <a:stretch/>
        </p:blipFill>
        <p:spPr>
          <a:xfrm flipH="1">
            <a:off x="1309300" y="5829557"/>
            <a:ext cx="1847088" cy="1014984"/>
          </a:xfrm>
          <a:prstGeom prst="rect">
            <a:avLst/>
          </a:prstGeom>
        </p:spPr>
      </p:pic>
      <p:pic>
        <p:nvPicPr>
          <p:cNvPr id="8" name="Picture 7" descr="daphnia5-rotate.gi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8300" y="246466"/>
            <a:ext cx="1155700" cy="2540000"/>
          </a:xfrm>
          <a:prstGeom prst="rect">
            <a:avLst/>
          </a:prstGeom>
        </p:spPr>
      </p:pic>
      <p:pic>
        <p:nvPicPr>
          <p:cNvPr id="9" name="Picture 8" descr="bosmina.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4841" y="2921226"/>
            <a:ext cx="1057509" cy="816357"/>
          </a:xfrm>
          <a:prstGeom prst="rect">
            <a:avLst/>
          </a:prstGeom>
        </p:spPr>
      </p:pic>
      <p:pic>
        <p:nvPicPr>
          <p:cNvPr id="12" name="Picture 11" descr="images-1.jpg"/>
          <p:cNvPicPr>
            <a:picLocks noChangeAspect="1"/>
          </p:cNvPicPr>
          <p:nvPr/>
        </p:nvPicPr>
        <p:blipFill rotWithShape="1">
          <a:blip r:embed="rId7">
            <a:extLst>
              <a:ext uri="{28A0092B-C50C-407E-A947-70E740481C1C}">
                <a14:useLocalDpi xmlns:a14="http://schemas.microsoft.com/office/drawing/2010/main" val="0"/>
              </a:ext>
            </a:extLst>
          </a:blip>
          <a:srcRect l="25018" t="7588" r="8263" b="3710"/>
          <a:stretch/>
        </p:blipFill>
        <p:spPr>
          <a:xfrm>
            <a:off x="33840" y="5449968"/>
            <a:ext cx="1396383" cy="1390565"/>
          </a:xfrm>
          <a:prstGeom prst="rect">
            <a:avLst/>
          </a:prstGeom>
        </p:spPr>
      </p:pic>
    </p:spTree>
    <p:extLst>
      <p:ext uri="{BB962C8B-B14F-4D97-AF65-F5344CB8AC3E}">
        <p14:creationId xmlns:p14="http://schemas.microsoft.com/office/powerpoint/2010/main" val="22616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pic>
        <p:nvPicPr>
          <p:cNvPr id="2" name="Picture 1"/>
          <p:cNvPicPr>
            <a:picLocks noChangeAspect="1"/>
          </p:cNvPicPr>
          <p:nvPr/>
        </p:nvPicPr>
        <p:blipFill>
          <a:blip r:embed="rId3"/>
          <a:stretch>
            <a:fillRect/>
          </a:stretch>
        </p:blipFill>
        <p:spPr>
          <a:xfrm>
            <a:off x="559170" y="970109"/>
            <a:ext cx="7988300" cy="5422900"/>
          </a:xfrm>
          <a:prstGeom prst="rect">
            <a:avLst/>
          </a:prstGeom>
        </p:spPr>
      </p:pic>
      <p:sp>
        <p:nvSpPr>
          <p:cNvPr id="3" name="TextBox 2"/>
          <p:cNvSpPr txBox="1"/>
          <p:nvPr/>
        </p:nvSpPr>
        <p:spPr>
          <a:xfrm>
            <a:off x="1763149" y="6386416"/>
            <a:ext cx="6743005" cy="369332"/>
          </a:xfrm>
          <a:prstGeom prst="rect">
            <a:avLst/>
          </a:prstGeom>
          <a:noFill/>
        </p:spPr>
        <p:txBody>
          <a:bodyPr wrap="none" rtlCol="0">
            <a:spAutoFit/>
          </a:bodyPr>
          <a:lstStyle/>
          <a:p>
            <a:r>
              <a:rPr lang="en-US" dirty="0">
                <a:solidFill>
                  <a:schemeClr val="tx2"/>
                </a:solidFill>
                <a:latin typeface="Avenir Book"/>
              </a:rPr>
              <a:t>GOAL:  Maximize rate of net energy gain (intake – losses / time)</a:t>
            </a:r>
          </a:p>
        </p:txBody>
      </p:sp>
    </p:spTree>
    <p:extLst>
      <p:ext uri="{BB962C8B-B14F-4D97-AF65-F5344CB8AC3E}">
        <p14:creationId xmlns:p14="http://schemas.microsoft.com/office/powerpoint/2010/main" val="3728906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9518" y="2774021"/>
            <a:ext cx="7447873" cy="461665"/>
          </a:xfrm>
          <a:prstGeom prst="rect">
            <a:avLst/>
          </a:prstGeom>
          <a:noFill/>
        </p:spPr>
        <p:txBody>
          <a:bodyPr wrap="none" rtlCol="0">
            <a:spAutoFit/>
          </a:bodyPr>
          <a:lstStyle/>
          <a:p>
            <a:pPr algn="ctr"/>
            <a:r>
              <a:rPr lang="en-US" sz="2400" dirty="0">
                <a:solidFill>
                  <a:schemeClr val="tx2"/>
                </a:solidFill>
                <a:latin typeface="Avenir Book"/>
              </a:rPr>
              <a:t>Can we use the diet model to predict field patterns?</a:t>
            </a:r>
          </a:p>
        </p:txBody>
      </p:sp>
    </p:spTree>
    <p:extLst>
      <p:ext uri="{BB962C8B-B14F-4D97-AF65-F5344CB8AC3E}">
        <p14:creationId xmlns:p14="http://schemas.microsoft.com/office/powerpoint/2010/main" val="1125930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6550" y="2774021"/>
            <a:ext cx="1733809" cy="584775"/>
          </a:xfrm>
          <a:prstGeom prst="rect">
            <a:avLst/>
          </a:prstGeom>
          <a:noFill/>
        </p:spPr>
        <p:txBody>
          <a:bodyPr wrap="none" rtlCol="0">
            <a:spAutoFit/>
          </a:bodyPr>
          <a:lstStyle/>
          <a:p>
            <a:pPr algn="ctr"/>
            <a:r>
              <a:rPr lang="en-US" sz="3200" dirty="0">
                <a:solidFill>
                  <a:schemeClr val="tx2"/>
                </a:solidFill>
                <a:latin typeface="Avenir Book"/>
              </a:rPr>
              <a:t>Growth?</a:t>
            </a:r>
          </a:p>
        </p:txBody>
      </p:sp>
    </p:spTree>
    <p:extLst>
      <p:ext uri="{BB962C8B-B14F-4D97-AF65-F5344CB8AC3E}">
        <p14:creationId xmlns:p14="http://schemas.microsoft.com/office/powerpoint/2010/main" val="1368513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630" y="918938"/>
            <a:ext cx="9144000" cy="5558589"/>
          </a:xfrm>
          <a:prstGeom prst="rect">
            <a:avLst/>
          </a:prstGeom>
        </p:spPr>
      </p:pic>
      <p:sp>
        <p:nvSpPr>
          <p:cNvPr id="3" name="TextBox 2"/>
          <p:cNvSpPr txBox="1"/>
          <p:nvPr/>
        </p:nvSpPr>
        <p:spPr>
          <a:xfrm>
            <a:off x="5042390" y="6488668"/>
            <a:ext cx="4101610" cy="369332"/>
          </a:xfrm>
          <a:prstGeom prst="rect">
            <a:avLst/>
          </a:prstGeom>
          <a:noFill/>
        </p:spPr>
        <p:txBody>
          <a:bodyPr wrap="square" rtlCol="0">
            <a:spAutoFit/>
          </a:bodyPr>
          <a:lstStyle/>
          <a:p>
            <a:pPr algn="r"/>
            <a:r>
              <a:rPr lang="en-US" dirty="0"/>
              <a:t>From </a:t>
            </a:r>
            <a:r>
              <a:rPr lang="en-US" dirty="0" err="1"/>
              <a:t>Mittelbach</a:t>
            </a:r>
            <a:r>
              <a:rPr lang="en-US" dirty="0"/>
              <a:t> and Osenberg (1994)</a:t>
            </a:r>
          </a:p>
        </p:txBody>
      </p:sp>
    </p:spTree>
    <p:extLst>
      <p:ext uri="{BB962C8B-B14F-4D97-AF65-F5344CB8AC3E}">
        <p14:creationId xmlns:p14="http://schemas.microsoft.com/office/powerpoint/2010/main" val="726455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431800"/>
            <a:ext cx="9144000" cy="5969658"/>
          </a:xfrm>
          <a:prstGeom prst="rect">
            <a:avLst/>
          </a:prstGeom>
          <a:effectLst/>
          <a:scene3d>
            <a:camera prst="orthographicFront">
              <a:rot lat="0" lon="0" rev="0"/>
            </a:camera>
            <a:lightRig rig="threePt" dir="t"/>
          </a:scene3d>
        </p:spPr>
      </p:pic>
      <p:sp>
        <p:nvSpPr>
          <p:cNvPr id="3" name="TextBox 2"/>
          <p:cNvSpPr txBox="1"/>
          <p:nvPr/>
        </p:nvSpPr>
        <p:spPr>
          <a:xfrm>
            <a:off x="5042390" y="6488668"/>
            <a:ext cx="4101610" cy="369332"/>
          </a:xfrm>
          <a:prstGeom prst="rect">
            <a:avLst/>
          </a:prstGeom>
          <a:noFill/>
        </p:spPr>
        <p:txBody>
          <a:bodyPr wrap="square" rtlCol="0">
            <a:spAutoFit/>
          </a:bodyPr>
          <a:lstStyle/>
          <a:p>
            <a:pPr algn="r"/>
            <a:r>
              <a:rPr lang="en-US" dirty="0"/>
              <a:t>From </a:t>
            </a:r>
            <a:r>
              <a:rPr lang="en-US" dirty="0" err="1"/>
              <a:t>Mittelbach</a:t>
            </a:r>
            <a:r>
              <a:rPr lang="en-US" dirty="0"/>
              <a:t> and Osenberg (1994)</a:t>
            </a:r>
          </a:p>
        </p:txBody>
      </p:sp>
    </p:spTree>
    <p:extLst>
      <p:ext uri="{BB962C8B-B14F-4D97-AF65-F5344CB8AC3E}">
        <p14:creationId xmlns:p14="http://schemas.microsoft.com/office/powerpoint/2010/main" val="2565159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68985" y="2774021"/>
            <a:ext cx="2468946" cy="584775"/>
          </a:xfrm>
          <a:prstGeom prst="rect">
            <a:avLst/>
          </a:prstGeom>
          <a:noFill/>
        </p:spPr>
        <p:txBody>
          <a:bodyPr wrap="none" rtlCol="0">
            <a:spAutoFit/>
          </a:bodyPr>
          <a:lstStyle/>
          <a:p>
            <a:pPr algn="ctr"/>
            <a:r>
              <a:rPr lang="en-US" sz="3200" dirty="0">
                <a:solidFill>
                  <a:schemeClr val="tx2"/>
                </a:solidFill>
                <a:latin typeface="Avenir Book"/>
              </a:rPr>
              <a:t>Habitat use?</a:t>
            </a:r>
          </a:p>
        </p:txBody>
      </p:sp>
    </p:spTree>
    <p:extLst>
      <p:ext uri="{BB962C8B-B14F-4D97-AF65-F5344CB8AC3E}">
        <p14:creationId xmlns:p14="http://schemas.microsoft.com/office/powerpoint/2010/main" val="1315241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792350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Habitat selection</a:t>
            </a:r>
            <a:r>
              <a:rPr lang="en-US" sz="4000" b="1" dirty="0">
                <a:solidFill>
                  <a:srgbClr val="376092"/>
                </a:solidFill>
                <a:latin typeface="Avenir Book"/>
              </a:rPr>
              <a:t>:</a:t>
            </a:r>
            <a:r>
              <a:rPr lang="en-US" sz="4000" dirty="0">
                <a:solidFill>
                  <a:srgbClr val="376092"/>
                </a:solidFill>
                <a:latin typeface="Avenir Book"/>
              </a:rPr>
              <a:t> "Field" (Ponds)</a:t>
            </a:r>
          </a:p>
        </p:txBody>
      </p:sp>
      <p:sp>
        <p:nvSpPr>
          <p:cNvPr id="2" name="TextBox 1"/>
          <p:cNvSpPr txBox="1"/>
          <p:nvPr/>
        </p:nvSpPr>
        <p:spPr>
          <a:xfrm>
            <a:off x="998696" y="1454820"/>
            <a:ext cx="6744336" cy="461665"/>
          </a:xfrm>
          <a:prstGeom prst="rect">
            <a:avLst/>
          </a:prstGeom>
          <a:noFill/>
        </p:spPr>
        <p:txBody>
          <a:bodyPr wrap="square" rtlCol="0">
            <a:spAutoFit/>
          </a:bodyPr>
          <a:lstStyle/>
          <a:p>
            <a:endParaRPr lang="en-US" sz="2400" dirty="0">
              <a:latin typeface="Avenir Book"/>
            </a:endParaRPr>
          </a:p>
        </p:txBody>
      </p:sp>
      <p:sp>
        <p:nvSpPr>
          <p:cNvPr id="6" name="TextBox 5"/>
          <p:cNvSpPr txBox="1"/>
          <p:nvPr/>
        </p:nvSpPr>
        <p:spPr>
          <a:xfrm>
            <a:off x="6398508" y="6449719"/>
            <a:ext cx="2745492" cy="369332"/>
          </a:xfrm>
          <a:prstGeom prst="rect">
            <a:avLst/>
          </a:prstGeom>
          <a:noFill/>
        </p:spPr>
        <p:txBody>
          <a:bodyPr wrap="none" rtlCol="0">
            <a:spAutoFit/>
          </a:bodyPr>
          <a:lstStyle/>
          <a:p>
            <a:r>
              <a:rPr lang="en-US" dirty="0">
                <a:latin typeface="Avenir Book"/>
              </a:rPr>
              <a:t>From Werner et al (1983)</a:t>
            </a:r>
          </a:p>
        </p:txBody>
      </p:sp>
      <p:pic>
        <p:nvPicPr>
          <p:cNvPr id="3" name="Picture 2"/>
          <p:cNvPicPr>
            <a:picLocks noChangeAspect="1"/>
          </p:cNvPicPr>
          <p:nvPr/>
        </p:nvPicPr>
        <p:blipFill>
          <a:blip r:embed="rId3"/>
          <a:stretch>
            <a:fillRect/>
          </a:stretch>
        </p:blipFill>
        <p:spPr>
          <a:xfrm>
            <a:off x="0" y="1231900"/>
            <a:ext cx="9144000" cy="4378372"/>
          </a:xfrm>
          <a:prstGeom prst="rect">
            <a:avLst/>
          </a:prstGeom>
          <a:scene3d>
            <a:camera prst="orthographicFront">
              <a:rot lat="0" lon="0" rev="0"/>
            </a:camera>
            <a:lightRig rig="threePt" dir="t"/>
          </a:scene3d>
        </p:spPr>
      </p:pic>
      <p:cxnSp>
        <p:nvCxnSpPr>
          <p:cNvPr id="8" name="Straight Arrow Connector 7"/>
          <p:cNvCxnSpPr/>
          <p:nvPr/>
        </p:nvCxnSpPr>
        <p:spPr>
          <a:xfrm>
            <a:off x="1183649" y="3008273"/>
            <a:ext cx="49319" cy="96166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12954" y="2877106"/>
            <a:ext cx="49319" cy="120378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654587" y="2766145"/>
            <a:ext cx="49319" cy="120378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937046" y="1874006"/>
            <a:ext cx="1430251" cy="369332"/>
          </a:xfrm>
          <a:prstGeom prst="rect">
            <a:avLst/>
          </a:prstGeom>
          <a:noFill/>
        </p:spPr>
        <p:txBody>
          <a:bodyPr wrap="square" rtlCol="0">
            <a:spAutoFit/>
          </a:bodyPr>
          <a:lstStyle/>
          <a:p>
            <a:r>
              <a:rPr lang="en-US" dirty="0">
                <a:solidFill>
                  <a:srgbClr val="0000FF"/>
                </a:solidFill>
                <a:latin typeface="Avenir Book"/>
              </a:rPr>
              <a:t>Open water</a:t>
            </a:r>
          </a:p>
        </p:txBody>
      </p:sp>
      <p:sp>
        <p:nvSpPr>
          <p:cNvPr id="13" name="TextBox 12"/>
          <p:cNvSpPr txBox="1"/>
          <p:nvPr/>
        </p:nvSpPr>
        <p:spPr>
          <a:xfrm>
            <a:off x="2330303" y="2212129"/>
            <a:ext cx="1430251" cy="369332"/>
          </a:xfrm>
          <a:prstGeom prst="rect">
            <a:avLst/>
          </a:prstGeom>
          <a:noFill/>
        </p:spPr>
        <p:txBody>
          <a:bodyPr wrap="square" rtlCol="0">
            <a:spAutoFit/>
          </a:bodyPr>
          <a:lstStyle/>
          <a:p>
            <a:r>
              <a:rPr lang="en-US" dirty="0">
                <a:solidFill>
                  <a:schemeClr val="accent3">
                    <a:lumMod val="50000"/>
                  </a:schemeClr>
                </a:solidFill>
                <a:latin typeface="Avenir Book"/>
              </a:rPr>
              <a:t>Vegetation</a:t>
            </a:r>
          </a:p>
        </p:txBody>
      </p:sp>
      <p:sp>
        <p:nvSpPr>
          <p:cNvPr id="14" name="Rectangle 13"/>
          <p:cNvSpPr/>
          <p:nvPr/>
        </p:nvSpPr>
        <p:spPr>
          <a:xfrm>
            <a:off x="-678132" y="3452117"/>
            <a:ext cx="10344602" cy="2798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40157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par>
                                <p:cTn id="12" presetID="9"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61071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Problems?</a:t>
            </a:r>
            <a:endParaRPr lang="en-US" sz="4000" b="1" dirty="0">
              <a:solidFill>
                <a:srgbClr val="376092"/>
              </a:solidFill>
              <a:latin typeface="Avenir Book"/>
            </a:endParaRPr>
          </a:p>
        </p:txBody>
      </p:sp>
      <p:sp>
        <p:nvSpPr>
          <p:cNvPr id="5" name="TextBox 4"/>
          <p:cNvSpPr txBox="1"/>
          <p:nvPr/>
        </p:nvSpPr>
        <p:spPr>
          <a:xfrm>
            <a:off x="789100" y="2108258"/>
            <a:ext cx="7964974" cy="3108544"/>
          </a:xfrm>
          <a:prstGeom prst="rect">
            <a:avLst/>
          </a:prstGeom>
          <a:noFill/>
        </p:spPr>
        <p:txBody>
          <a:bodyPr wrap="square" rtlCol="0">
            <a:spAutoFit/>
          </a:bodyPr>
          <a:lstStyle/>
          <a:p>
            <a:r>
              <a:rPr lang="en-US" sz="2800" dirty="0">
                <a:latin typeface="Avenir Book"/>
              </a:rPr>
              <a:t>Early models were very simple</a:t>
            </a:r>
          </a:p>
          <a:p>
            <a:endParaRPr lang="en-US" sz="2800" dirty="0">
              <a:latin typeface="Avenir Book"/>
            </a:endParaRPr>
          </a:p>
          <a:p>
            <a:r>
              <a:rPr lang="en-US" sz="2800" dirty="0">
                <a:latin typeface="Avenir Book"/>
              </a:rPr>
              <a:t>Ignored complexities (e.g., capture probability, search images, nutrients, etc.)</a:t>
            </a:r>
          </a:p>
          <a:p>
            <a:endParaRPr lang="en-US" sz="2800" dirty="0">
              <a:latin typeface="Avenir Book"/>
            </a:endParaRPr>
          </a:p>
          <a:p>
            <a:r>
              <a:rPr lang="en-US" sz="2800" dirty="0">
                <a:latin typeface="Avenir Book"/>
              </a:rPr>
              <a:t>Other species ….</a:t>
            </a:r>
          </a:p>
          <a:p>
            <a:endParaRPr lang="en-US" sz="2800" dirty="0">
              <a:latin typeface="Avenir Book"/>
            </a:endParaRPr>
          </a:p>
        </p:txBody>
      </p:sp>
    </p:spTree>
    <p:extLst>
      <p:ext uri="{BB962C8B-B14F-4D97-AF65-F5344CB8AC3E}">
        <p14:creationId xmlns:p14="http://schemas.microsoft.com/office/powerpoint/2010/main" val="1857587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70290" y="0"/>
            <a:ext cx="5281083" cy="6858000"/>
          </a:xfrm>
          <a:prstGeom prst="rect">
            <a:avLst/>
          </a:prstGeom>
        </p:spPr>
      </p:pic>
      <p:sp>
        <p:nvSpPr>
          <p:cNvPr id="3" name="Text Box 3"/>
          <p:cNvSpPr txBox="1">
            <a:spLocks noChangeArrowheads="1"/>
          </p:cNvSpPr>
          <p:nvPr/>
        </p:nvSpPr>
        <p:spPr bwMode="auto">
          <a:xfrm>
            <a:off x="0" y="0"/>
            <a:ext cx="160094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Lakes:</a:t>
            </a:r>
            <a:endParaRPr lang="en-US" sz="4000" b="1" dirty="0">
              <a:solidFill>
                <a:srgbClr val="376092"/>
              </a:solidFill>
              <a:latin typeface="Avenir Book"/>
            </a:endParaRPr>
          </a:p>
        </p:txBody>
      </p:sp>
      <p:sp>
        <p:nvSpPr>
          <p:cNvPr id="4" name="TextBox 3"/>
          <p:cNvSpPr txBox="1"/>
          <p:nvPr/>
        </p:nvSpPr>
        <p:spPr>
          <a:xfrm>
            <a:off x="172616" y="1775374"/>
            <a:ext cx="3008442" cy="2862323"/>
          </a:xfrm>
          <a:prstGeom prst="rect">
            <a:avLst/>
          </a:prstGeom>
          <a:noFill/>
        </p:spPr>
        <p:txBody>
          <a:bodyPr wrap="square" rtlCol="0">
            <a:spAutoFit/>
          </a:bodyPr>
          <a:lstStyle/>
          <a:p>
            <a:r>
              <a:rPr lang="en-US" dirty="0">
                <a:latin typeface="Avenir Book"/>
              </a:rPr>
              <a:t>Examine habitat use across size-classes of fish</a:t>
            </a:r>
            <a:r>
              <a:rPr lang="is-IS" dirty="0">
                <a:latin typeface="Avenir Book"/>
              </a:rPr>
              <a:t>…</a:t>
            </a:r>
          </a:p>
          <a:p>
            <a:endParaRPr lang="is-IS" dirty="0">
              <a:latin typeface="Avenir Book"/>
            </a:endParaRPr>
          </a:p>
          <a:p>
            <a:r>
              <a:rPr lang="en-US" dirty="0">
                <a:latin typeface="Avenir Book"/>
              </a:rPr>
              <a:t>Open water often the most profitable (zooplankton)</a:t>
            </a:r>
          </a:p>
          <a:p>
            <a:endParaRPr lang="en-US" dirty="0">
              <a:latin typeface="Avenir Book"/>
            </a:endParaRPr>
          </a:p>
          <a:p>
            <a:r>
              <a:rPr lang="en-US" dirty="0">
                <a:latin typeface="Avenir Book"/>
              </a:rPr>
              <a:t>Used by large bluegill</a:t>
            </a:r>
          </a:p>
          <a:p>
            <a:endParaRPr lang="en-US" dirty="0">
              <a:latin typeface="Avenir Book"/>
            </a:endParaRPr>
          </a:p>
          <a:p>
            <a:r>
              <a:rPr lang="en-US" dirty="0">
                <a:latin typeface="Avenir Book"/>
              </a:rPr>
              <a:t>But not used by small bluegill</a:t>
            </a:r>
          </a:p>
        </p:txBody>
      </p:sp>
      <p:cxnSp>
        <p:nvCxnSpPr>
          <p:cNvPr id="6" name="Straight Arrow Connector 5"/>
          <p:cNvCxnSpPr/>
          <p:nvPr/>
        </p:nvCxnSpPr>
        <p:spPr>
          <a:xfrm>
            <a:off x="2270765" y="4361412"/>
            <a:ext cx="2283595" cy="1872842"/>
          </a:xfrm>
          <a:prstGeom prst="straightConnector1">
            <a:avLst/>
          </a:prstGeom>
          <a:ln w="38100" cmpd="sng">
            <a:solidFill>
              <a:srgbClr val="BD0C19"/>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668470" y="3707200"/>
            <a:ext cx="2629982" cy="769661"/>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188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dissolve">
                                      <p:cBhvr>
                                        <p:cTn id="25" dur="500"/>
                                        <p:tgtEl>
                                          <p:spTgt spid="4">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mbass-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050" y="2207168"/>
            <a:ext cx="7620000" cy="3441700"/>
          </a:xfrm>
          <a:prstGeom prst="rect">
            <a:avLst/>
          </a:prstGeom>
        </p:spPr>
      </p:pic>
      <p:pic>
        <p:nvPicPr>
          <p:cNvPr id="4" name="Content Placeholder 3" descr="lmbass-01.jpg"/>
          <p:cNvPicPr>
            <a:picLocks noGrp="1" noChangeAspect="1"/>
          </p:cNvPicPr>
          <p:nvPr>
            <p:ph idx="1"/>
          </p:nvPr>
        </p:nvPicPr>
        <p:blipFill>
          <a:blip r:embed="rId4">
            <a:extLst>
              <a:ext uri="{28A0092B-C50C-407E-A947-70E740481C1C}">
                <a14:useLocalDpi xmlns:a14="http://schemas.microsoft.com/office/drawing/2010/main" val="0"/>
              </a:ext>
            </a:extLst>
          </a:blip>
          <a:srcRect t="13336" b="13336"/>
          <a:stretch>
            <a:fillRect/>
          </a:stretch>
        </p:blipFill>
        <p:spPr>
          <a:xfrm>
            <a:off x="87292" y="1467429"/>
            <a:ext cx="3292989" cy="1811017"/>
          </a:xfrm>
        </p:spPr>
      </p:pic>
    </p:spTree>
    <p:extLst>
      <p:ext uri="{BB962C8B-B14F-4D97-AF65-F5344CB8AC3E}">
        <p14:creationId xmlns:p14="http://schemas.microsoft.com/office/powerpoint/2010/main" val="1159991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2757" y="2749364"/>
            <a:ext cx="7672445" cy="461665"/>
          </a:xfrm>
          <a:prstGeom prst="rect">
            <a:avLst/>
          </a:prstGeom>
          <a:noFill/>
        </p:spPr>
        <p:txBody>
          <a:bodyPr wrap="none" rtlCol="0">
            <a:spAutoFit/>
          </a:bodyPr>
          <a:lstStyle/>
          <a:p>
            <a:pPr algn="ctr"/>
            <a:r>
              <a:rPr lang="en-US" sz="2400" dirty="0">
                <a:solidFill>
                  <a:schemeClr val="tx2"/>
                </a:solidFill>
                <a:latin typeface="Avenir Book"/>
              </a:rPr>
              <a:t>Can we incorporate predation risk into our framework?</a:t>
            </a:r>
          </a:p>
        </p:txBody>
      </p:sp>
    </p:spTree>
    <p:extLst>
      <p:ext uri="{BB962C8B-B14F-4D97-AF65-F5344CB8AC3E}">
        <p14:creationId xmlns:p14="http://schemas.microsoft.com/office/powerpoint/2010/main" val="1191071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9074" y="2034947"/>
            <a:ext cx="7488882" cy="1754327"/>
          </a:xfrm>
          <a:prstGeom prst="rect">
            <a:avLst/>
          </a:prstGeom>
          <a:noFill/>
        </p:spPr>
        <p:txBody>
          <a:bodyPr wrap="square" rtlCol="0">
            <a:spAutoFit/>
          </a:bodyPr>
          <a:lstStyle/>
          <a:p>
            <a:pPr algn="ctr"/>
            <a:r>
              <a:rPr lang="en-US" sz="3600" dirty="0">
                <a:solidFill>
                  <a:schemeClr val="accent1">
                    <a:lumMod val="75000"/>
                  </a:schemeClr>
                </a:solidFill>
                <a:latin typeface="Avenir Book"/>
                <a:cs typeface="Avenir Book"/>
              </a:rPr>
              <a:t>Do I feed in this patch?</a:t>
            </a:r>
          </a:p>
          <a:p>
            <a:pPr algn="ctr"/>
            <a:endParaRPr lang="en-US" sz="3600" dirty="0">
              <a:solidFill>
                <a:schemeClr val="accent1">
                  <a:lumMod val="75000"/>
                </a:schemeClr>
              </a:solidFill>
              <a:latin typeface="Avenir Book"/>
              <a:cs typeface="Avenir Book"/>
            </a:endParaRPr>
          </a:p>
          <a:p>
            <a:pPr algn="ctr"/>
            <a:r>
              <a:rPr lang="en-US" sz="3600" dirty="0">
                <a:solidFill>
                  <a:schemeClr val="accent1">
                    <a:lumMod val="75000"/>
                  </a:schemeClr>
                </a:solidFill>
                <a:latin typeface="Avenir Book"/>
                <a:cs typeface="Avenir Book"/>
              </a:rPr>
              <a:t>When do I leave?</a:t>
            </a:r>
          </a:p>
        </p:txBody>
      </p:sp>
    </p:spTree>
    <p:extLst>
      <p:ext uri="{BB962C8B-B14F-4D97-AF65-F5344CB8AC3E}">
        <p14:creationId xmlns:p14="http://schemas.microsoft.com/office/powerpoint/2010/main" val="270227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7099" y="720377"/>
            <a:ext cx="6606226" cy="5582818"/>
          </a:xfrm>
          <a:prstGeom prst="rect">
            <a:avLst/>
          </a:prstGeom>
        </p:spPr>
      </p:pic>
    </p:spTree>
    <p:extLst>
      <p:ext uri="{BB962C8B-B14F-4D97-AF65-F5344CB8AC3E}">
        <p14:creationId xmlns:p14="http://schemas.microsoft.com/office/powerpoint/2010/main" val="213815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6543" y="1189680"/>
            <a:ext cx="7649851" cy="4154984"/>
          </a:xfrm>
          <a:prstGeom prst="rect">
            <a:avLst/>
          </a:prstGeom>
          <a:noFill/>
        </p:spPr>
        <p:txBody>
          <a:bodyPr wrap="none" rtlCol="0">
            <a:spAutoFit/>
          </a:bodyPr>
          <a:lstStyle/>
          <a:p>
            <a:r>
              <a:rPr lang="en-US" sz="2400" dirty="0">
                <a:solidFill>
                  <a:schemeClr val="tx2"/>
                </a:solidFill>
                <a:latin typeface="Avenir Book"/>
              </a:rPr>
              <a:t>Old rule: maximize energy intake or "g" (growth)</a:t>
            </a:r>
          </a:p>
          <a:p>
            <a:endParaRPr lang="en-US" sz="2400" dirty="0">
              <a:solidFill>
                <a:schemeClr val="tx2"/>
              </a:solidFill>
              <a:latin typeface="Avenir Book"/>
            </a:endParaRPr>
          </a:p>
          <a:p>
            <a:r>
              <a:rPr lang="en-US" sz="2400" dirty="0">
                <a:solidFill>
                  <a:schemeClr val="tx2"/>
                </a:solidFill>
                <a:latin typeface="Avenir Book"/>
              </a:rPr>
              <a:t>New rule:  minimize </a:t>
            </a:r>
            <a:r>
              <a:rPr lang="en-US" sz="2400" dirty="0">
                <a:solidFill>
                  <a:schemeClr val="tx2"/>
                </a:solidFill>
                <a:latin typeface="Avenir Book"/>
                <a:cs typeface="Avenir Book"/>
              </a:rPr>
              <a:t>μ</a:t>
            </a:r>
            <a:r>
              <a:rPr lang="en-US" sz="2400" dirty="0">
                <a:solidFill>
                  <a:schemeClr val="tx2"/>
                </a:solidFill>
                <a:latin typeface="Avenir Book"/>
              </a:rPr>
              <a:t>/g (risk to growth)</a:t>
            </a:r>
          </a:p>
          <a:p>
            <a:endParaRPr lang="en-US" sz="2400" dirty="0">
              <a:solidFill>
                <a:schemeClr val="tx2"/>
              </a:solidFill>
              <a:latin typeface="Avenir Book"/>
            </a:endParaRPr>
          </a:p>
          <a:p>
            <a:pPr lvl="2"/>
            <a:r>
              <a:rPr lang="en-US" sz="2400" dirty="0">
                <a:solidFill>
                  <a:schemeClr val="tx2"/>
                </a:solidFill>
                <a:latin typeface="Avenir Book"/>
              </a:rPr>
              <a:t>Why?  What does min(</a:t>
            </a:r>
            <a:r>
              <a:rPr lang="en-US" sz="2400" dirty="0">
                <a:solidFill>
                  <a:schemeClr val="tx2"/>
                </a:solidFill>
                <a:latin typeface="Avenir Book"/>
                <a:cs typeface="Avenir Book"/>
              </a:rPr>
              <a:t>μ</a:t>
            </a:r>
            <a:r>
              <a:rPr lang="en-US" sz="2400" dirty="0">
                <a:solidFill>
                  <a:schemeClr val="tx2"/>
                </a:solidFill>
                <a:latin typeface="Avenir Book"/>
              </a:rPr>
              <a:t>/g) accomplish?</a:t>
            </a:r>
          </a:p>
          <a:p>
            <a:pPr lvl="2"/>
            <a:endParaRPr lang="en-US" sz="2400" dirty="0">
              <a:solidFill>
                <a:schemeClr val="tx2"/>
              </a:solidFill>
              <a:latin typeface="Avenir Book"/>
            </a:endParaRPr>
          </a:p>
          <a:p>
            <a:pPr lvl="3"/>
            <a:r>
              <a:rPr lang="en-US" sz="2400" dirty="0">
                <a:solidFill>
                  <a:schemeClr val="tx2"/>
                </a:solidFill>
                <a:latin typeface="Avenir Book"/>
              </a:rPr>
              <a:t>1/g is the time spent at a size;</a:t>
            </a:r>
          </a:p>
          <a:p>
            <a:pPr lvl="3"/>
            <a:r>
              <a:rPr lang="en-US" sz="2400" dirty="0">
                <a:solidFill>
                  <a:schemeClr val="tx2"/>
                </a:solidFill>
                <a:latin typeface="Avenir Book"/>
              </a:rPr>
              <a:t>So </a:t>
            </a:r>
            <a:r>
              <a:rPr lang="en-US" sz="2400" dirty="0" err="1">
                <a:solidFill>
                  <a:schemeClr val="tx2"/>
                </a:solidFill>
                <a:latin typeface="Avenir Book"/>
                <a:cs typeface="Avenir Book"/>
              </a:rPr>
              <a:t>μ</a:t>
            </a:r>
            <a:r>
              <a:rPr lang="en-US" sz="2400" dirty="0">
                <a:solidFill>
                  <a:schemeClr val="tx2"/>
                </a:solidFill>
                <a:latin typeface="Avenir Book"/>
              </a:rPr>
              <a:t> * 1/g (i.e., </a:t>
            </a:r>
            <a:r>
              <a:rPr lang="en-US" sz="2400" dirty="0" err="1">
                <a:solidFill>
                  <a:schemeClr val="tx2"/>
                </a:solidFill>
                <a:latin typeface="Avenir Book"/>
                <a:cs typeface="Avenir Book"/>
              </a:rPr>
              <a:t>μ</a:t>
            </a:r>
            <a:r>
              <a:rPr lang="en-US" sz="2400" dirty="0">
                <a:solidFill>
                  <a:schemeClr val="tx2"/>
                </a:solidFill>
                <a:latin typeface="Avenir Book"/>
              </a:rPr>
              <a:t>/g) is the mortality at a size;</a:t>
            </a:r>
          </a:p>
          <a:p>
            <a:pPr lvl="3"/>
            <a:r>
              <a:rPr lang="en-US" sz="2400" dirty="0">
                <a:solidFill>
                  <a:schemeClr val="tx2"/>
                </a:solidFill>
                <a:latin typeface="Avenir Book"/>
              </a:rPr>
              <a:t>Thus, min(</a:t>
            </a:r>
            <a:r>
              <a:rPr lang="en-US" sz="2400" dirty="0" err="1">
                <a:solidFill>
                  <a:schemeClr val="tx2"/>
                </a:solidFill>
                <a:latin typeface="Avenir Book"/>
                <a:cs typeface="Avenir Book"/>
              </a:rPr>
              <a:t>μ</a:t>
            </a:r>
            <a:r>
              <a:rPr lang="en-US" sz="2400" dirty="0">
                <a:solidFill>
                  <a:schemeClr val="tx2"/>
                </a:solidFill>
                <a:latin typeface="Avenir Book"/>
              </a:rPr>
              <a:t>/g) maximizes the </a:t>
            </a:r>
            <a:r>
              <a:rPr lang="en-US" sz="2400" dirty="0" err="1">
                <a:solidFill>
                  <a:schemeClr val="tx2"/>
                </a:solidFill>
                <a:latin typeface="Avenir Book"/>
              </a:rPr>
              <a:t>Pr</a:t>
            </a:r>
            <a:r>
              <a:rPr lang="en-US" sz="2400" dirty="0">
                <a:solidFill>
                  <a:schemeClr val="tx2"/>
                </a:solidFill>
                <a:latin typeface="Avenir Book"/>
              </a:rPr>
              <a:t>(survival)!</a:t>
            </a:r>
          </a:p>
          <a:p>
            <a:pPr lvl="3"/>
            <a:endParaRPr lang="en-US" sz="2400" dirty="0">
              <a:solidFill>
                <a:schemeClr val="tx2"/>
              </a:solidFill>
              <a:latin typeface="Avenir Book"/>
            </a:endParaRPr>
          </a:p>
          <a:p>
            <a:pPr lvl="2"/>
            <a:r>
              <a:rPr lang="en-US" sz="2400" dirty="0">
                <a:solidFill>
                  <a:schemeClr val="tx2"/>
                </a:solidFill>
                <a:latin typeface="Avenir Book"/>
              </a:rPr>
              <a:t>Only applies to juveniles (ignores reproduction)</a:t>
            </a:r>
          </a:p>
        </p:txBody>
      </p:sp>
    </p:spTree>
    <p:extLst>
      <p:ext uri="{BB962C8B-B14F-4D97-AF65-F5344CB8AC3E}">
        <p14:creationId xmlns:p14="http://schemas.microsoft.com/office/powerpoint/2010/main" val="107642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dissolv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ssolv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dissolv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dissolve">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4"/>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732" y="1220571"/>
            <a:ext cx="8170110" cy="4524738"/>
          </a:xfrm>
          <a:prstGeom prst="rect">
            <a:avLst/>
          </a:prstGeom>
        </p:spPr>
      </p:pic>
      <p:grpSp>
        <p:nvGrpSpPr>
          <p:cNvPr id="9" name="Group 8">
            <a:extLst>
              <a:ext uri="{FF2B5EF4-FFF2-40B4-BE49-F238E27FC236}">
                <a16:creationId xmlns:a16="http://schemas.microsoft.com/office/drawing/2014/main" id="{3A31BF51-D067-6442-8E2C-5A56C61ACDB8}"/>
              </a:ext>
            </a:extLst>
          </p:cNvPr>
          <p:cNvGrpSpPr/>
          <p:nvPr/>
        </p:nvGrpSpPr>
        <p:grpSpPr>
          <a:xfrm>
            <a:off x="5432508" y="26499"/>
            <a:ext cx="1492948" cy="2868571"/>
            <a:chOff x="5432508" y="26499"/>
            <a:chExt cx="1492948" cy="2868571"/>
          </a:xfrm>
        </p:grpSpPr>
        <p:sp>
          <p:nvSpPr>
            <p:cNvPr id="2" name="Left Arrow 1">
              <a:extLst>
                <a:ext uri="{FF2B5EF4-FFF2-40B4-BE49-F238E27FC236}">
                  <a16:creationId xmlns:a16="http://schemas.microsoft.com/office/drawing/2014/main" id="{5B18E901-B98A-3046-9410-ACD639FDD260}"/>
                </a:ext>
              </a:extLst>
            </p:cNvPr>
            <p:cNvSpPr/>
            <p:nvPr/>
          </p:nvSpPr>
          <p:spPr>
            <a:xfrm rot="17358526">
              <a:off x="4858815" y="1807086"/>
              <a:ext cx="1965777" cy="210192"/>
            </a:xfrm>
            <a:prstGeom prst="leftArrow">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A36F19-F3B5-B642-BF4C-B5AC7A5C1767}"/>
                </a:ext>
              </a:extLst>
            </p:cNvPr>
            <p:cNvSpPr txBox="1"/>
            <p:nvPr/>
          </p:nvSpPr>
          <p:spPr>
            <a:xfrm>
              <a:off x="5432508" y="26499"/>
              <a:ext cx="1492948" cy="923330"/>
            </a:xfrm>
            <a:prstGeom prst="rect">
              <a:avLst/>
            </a:prstGeom>
            <a:noFill/>
          </p:spPr>
          <p:txBody>
            <a:bodyPr wrap="square" rtlCol="0">
              <a:spAutoFit/>
            </a:bodyPr>
            <a:lstStyle/>
            <a:p>
              <a:r>
                <a:rPr lang="en-US" dirty="0">
                  <a:solidFill>
                    <a:schemeClr val="accent3">
                      <a:lumMod val="75000"/>
                    </a:schemeClr>
                  </a:solidFill>
                </a:rPr>
                <a:t>Shift from open water to vegetation</a:t>
              </a:r>
            </a:p>
          </p:txBody>
        </p:sp>
      </p:grpSp>
      <p:grpSp>
        <p:nvGrpSpPr>
          <p:cNvPr id="10" name="Group 9">
            <a:extLst>
              <a:ext uri="{FF2B5EF4-FFF2-40B4-BE49-F238E27FC236}">
                <a16:creationId xmlns:a16="http://schemas.microsoft.com/office/drawing/2014/main" id="{5AB6E15F-2F09-1645-B6DA-EB053624A231}"/>
              </a:ext>
            </a:extLst>
          </p:cNvPr>
          <p:cNvGrpSpPr/>
          <p:nvPr/>
        </p:nvGrpSpPr>
        <p:grpSpPr>
          <a:xfrm>
            <a:off x="6833642" y="5107710"/>
            <a:ext cx="2337787" cy="1013436"/>
            <a:chOff x="6833642" y="5107710"/>
            <a:chExt cx="2337787" cy="1013436"/>
          </a:xfrm>
        </p:grpSpPr>
        <p:sp>
          <p:nvSpPr>
            <p:cNvPr id="5" name="TextBox 4">
              <a:extLst>
                <a:ext uri="{FF2B5EF4-FFF2-40B4-BE49-F238E27FC236}">
                  <a16:creationId xmlns:a16="http://schemas.microsoft.com/office/drawing/2014/main" id="{AEED0D11-6478-4449-9658-4667486E0B63}"/>
                </a:ext>
              </a:extLst>
            </p:cNvPr>
            <p:cNvSpPr txBox="1"/>
            <p:nvPr/>
          </p:nvSpPr>
          <p:spPr>
            <a:xfrm>
              <a:off x="7678481" y="5107710"/>
              <a:ext cx="1492948" cy="923330"/>
            </a:xfrm>
            <a:prstGeom prst="rect">
              <a:avLst/>
            </a:prstGeom>
            <a:solidFill>
              <a:schemeClr val="bg1"/>
            </a:solidFill>
          </p:spPr>
          <p:txBody>
            <a:bodyPr wrap="square" rtlCol="0">
              <a:spAutoFit/>
            </a:bodyPr>
            <a:lstStyle/>
            <a:p>
              <a:r>
                <a:rPr lang="en-US" dirty="0">
                  <a:solidFill>
                    <a:schemeClr val="accent1">
                      <a:lumMod val="75000"/>
                    </a:schemeClr>
                  </a:solidFill>
                </a:rPr>
                <a:t>Shift from vegetation to open water</a:t>
              </a:r>
            </a:p>
          </p:txBody>
        </p:sp>
        <p:sp>
          <p:nvSpPr>
            <p:cNvPr id="8" name="Left Arrow 7">
              <a:extLst>
                <a:ext uri="{FF2B5EF4-FFF2-40B4-BE49-F238E27FC236}">
                  <a16:creationId xmlns:a16="http://schemas.microsoft.com/office/drawing/2014/main" id="{D5759A60-4633-0348-A28B-CB96402DB6C4}"/>
                </a:ext>
              </a:extLst>
            </p:cNvPr>
            <p:cNvSpPr/>
            <p:nvPr/>
          </p:nvSpPr>
          <p:spPr>
            <a:xfrm rot="2021596">
              <a:off x="6833642" y="5910954"/>
              <a:ext cx="1965777" cy="210192"/>
            </a:xfrm>
            <a:prstGeom prst="leftArrow">
              <a:avLst/>
            </a:prstGeom>
            <a:solidFill>
              <a:schemeClr val="accent1">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6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7062" y="2296155"/>
            <a:ext cx="6388933" cy="584776"/>
          </a:xfrm>
          <a:prstGeom prst="rect">
            <a:avLst/>
          </a:prstGeom>
          <a:noFill/>
          <a:ln>
            <a:noFill/>
          </a:ln>
        </p:spPr>
        <p:txBody>
          <a:bodyPr wrap="square" rtlCol="0">
            <a:spAutoFit/>
          </a:bodyPr>
          <a:lstStyle/>
          <a:p>
            <a:pPr algn="ctr"/>
            <a:r>
              <a:rPr lang="en-US" sz="3200" dirty="0">
                <a:solidFill>
                  <a:srgbClr val="376092"/>
                </a:solidFill>
              </a:rPr>
              <a:t>A test  (observational; experimental)</a:t>
            </a:r>
          </a:p>
        </p:txBody>
      </p:sp>
    </p:spTree>
    <p:extLst>
      <p:ext uri="{BB962C8B-B14F-4D97-AF65-F5344CB8AC3E}">
        <p14:creationId xmlns:p14="http://schemas.microsoft.com/office/powerpoint/2010/main" val="1311631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mbass-01.jpg"/>
          <p:cNvPicPr>
            <a:picLocks noGrp="1" noChangeAspect="1"/>
          </p:cNvPicPr>
          <p:nvPr>
            <p:ph idx="1"/>
          </p:nvPr>
        </p:nvPicPr>
        <p:blipFill>
          <a:blip r:embed="rId3">
            <a:extLst>
              <a:ext uri="{28A0092B-C50C-407E-A947-70E740481C1C}">
                <a14:useLocalDpi xmlns:a14="http://schemas.microsoft.com/office/drawing/2010/main" val="0"/>
              </a:ext>
            </a:extLst>
          </a:blip>
          <a:srcRect t="13336" b="13336"/>
          <a:stretch>
            <a:fillRect/>
          </a:stretch>
        </p:blipFill>
        <p:spPr>
          <a:xfrm>
            <a:off x="5449892" y="2326910"/>
            <a:ext cx="3292989" cy="1811017"/>
          </a:xfrm>
        </p:spPr>
      </p:pic>
      <p:pic>
        <p:nvPicPr>
          <p:cNvPr id="7" name="Picture 6"/>
          <p:cNvPicPr>
            <a:picLocks noChangeAspect="1"/>
          </p:cNvPicPr>
          <p:nvPr/>
        </p:nvPicPr>
        <p:blipFill>
          <a:blip r:embed="rId4"/>
          <a:stretch>
            <a:fillRect/>
          </a:stretch>
        </p:blipFill>
        <p:spPr>
          <a:xfrm>
            <a:off x="0" y="-9424"/>
            <a:ext cx="5281083" cy="6858000"/>
          </a:xfrm>
          <a:prstGeom prst="rect">
            <a:avLst/>
          </a:prstGeom>
        </p:spPr>
      </p:pic>
      <p:pic>
        <p:nvPicPr>
          <p:cNvPr id="6" name="Picture 5"/>
          <p:cNvPicPr>
            <a:picLocks noChangeAspect="1"/>
          </p:cNvPicPr>
          <p:nvPr/>
        </p:nvPicPr>
        <p:blipFill>
          <a:blip r:embed="rId5"/>
          <a:stretch>
            <a:fillRect/>
          </a:stretch>
        </p:blipFill>
        <p:spPr>
          <a:xfrm>
            <a:off x="2873738" y="4353023"/>
            <a:ext cx="6039337" cy="2172760"/>
          </a:xfrm>
          <a:prstGeom prst="rect">
            <a:avLst/>
          </a:prstGeom>
        </p:spPr>
      </p:pic>
      <p:sp>
        <p:nvSpPr>
          <p:cNvPr id="8" name="TextBox 7"/>
          <p:cNvSpPr txBox="1"/>
          <p:nvPr/>
        </p:nvSpPr>
        <p:spPr>
          <a:xfrm>
            <a:off x="4952063" y="25649"/>
            <a:ext cx="4191938" cy="584776"/>
          </a:xfrm>
          <a:prstGeom prst="rect">
            <a:avLst/>
          </a:prstGeom>
          <a:noFill/>
          <a:ln>
            <a:noFill/>
          </a:ln>
        </p:spPr>
        <p:txBody>
          <a:bodyPr wrap="square" rtlCol="0">
            <a:spAutoFit/>
          </a:bodyPr>
          <a:lstStyle/>
          <a:p>
            <a:pPr algn="r"/>
            <a:r>
              <a:rPr lang="en-US" sz="3200" dirty="0">
                <a:solidFill>
                  <a:srgbClr val="376092"/>
                </a:solidFill>
              </a:rPr>
              <a:t>Observational test</a:t>
            </a:r>
          </a:p>
        </p:txBody>
      </p:sp>
      <p:sp>
        <p:nvSpPr>
          <p:cNvPr id="2" name="Up Arrow 1">
            <a:extLst>
              <a:ext uri="{FF2B5EF4-FFF2-40B4-BE49-F238E27FC236}">
                <a16:creationId xmlns:a16="http://schemas.microsoft.com/office/drawing/2014/main" id="{B3B2CC92-D61F-8A45-8D10-E71F95582D15}"/>
              </a:ext>
            </a:extLst>
          </p:cNvPr>
          <p:cNvSpPr/>
          <p:nvPr/>
        </p:nvSpPr>
        <p:spPr>
          <a:xfrm>
            <a:off x="7330190" y="5546361"/>
            <a:ext cx="179882" cy="854440"/>
          </a:xfrm>
          <a:prstGeom prst="upArrow">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a:extLst>
              <a:ext uri="{FF2B5EF4-FFF2-40B4-BE49-F238E27FC236}">
                <a16:creationId xmlns:a16="http://schemas.microsoft.com/office/drawing/2014/main" id="{EF6239A3-E64C-924F-BD3E-24BFD96BE0C8}"/>
              </a:ext>
            </a:extLst>
          </p:cNvPr>
          <p:cNvSpPr/>
          <p:nvPr/>
        </p:nvSpPr>
        <p:spPr>
          <a:xfrm>
            <a:off x="8426966" y="5548861"/>
            <a:ext cx="179882" cy="854440"/>
          </a:xfrm>
          <a:prstGeom prst="upArrow">
            <a:avLst/>
          </a:prstGeom>
          <a:solidFill>
            <a:srgbClr val="3864A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5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29964" y="756830"/>
            <a:ext cx="4708335" cy="6024201"/>
          </a:xfrm>
          <a:prstGeom prst="rect">
            <a:avLst/>
          </a:prstGeom>
        </p:spPr>
      </p:pic>
      <p:pic>
        <p:nvPicPr>
          <p:cNvPr id="5" name="Picture 4"/>
          <p:cNvPicPr>
            <a:picLocks noChangeAspect="1"/>
          </p:cNvPicPr>
          <p:nvPr/>
        </p:nvPicPr>
        <p:blipFill>
          <a:blip r:embed="rId4"/>
          <a:stretch>
            <a:fillRect/>
          </a:stretch>
        </p:blipFill>
        <p:spPr>
          <a:xfrm>
            <a:off x="146110" y="1603467"/>
            <a:ext cx="4186836" cy="2553970"/>
          </a:xfrm>
          <a:prstGeom prst="rect">
            <a:avLst/>
          </a:prstGeom>
        </p:spPr>
      </p:pic>
      <p:pic>
        <p:nvPicPr>
          <p:cNvPr id="6" name="Picture 5" descr="lmbass-02.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693" y="4733398"/>
            <a:ext cx="2878915" cy="1300310"/>
          </a:xfrm>
          <a:prstGeom prst="rect">
            <a:avLst/>
          </a:prstGeom>
        </p:spPr>
      </p:pic>
      <p:cxnSp>
        <p:nvCxnSpPr>
          <p:cNvPr id="8" name="Straight Connector 7"/>
          <p:cNvCxnSpPr/>
          <p:nvPr/>
        </p:nvCxnSpPr>
        <p:spPr>
          <a:xfrm>
            <a:off x="2052669" y="3643070"/>
            <a:ext cx="320730" cy="55285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0" y="0"/>
            <a:ext cx="4191938" cy="584776"/>
          </a:xfrm>
          <a:prstGeom prst="rect">
            <a:avLst/>
          </a:prstGeom>
          <a:noFill/>
          <a:ln>
            <a:noFill/>
          </a:ln>
        </p:spPr>
        <p:txBody>
          <a:bodyPr wrap="square" rtlCol="0">
            <a:spAutoFit/>
          </a:bodyPr>
          <a:lstStyle/>
          <a:p>
            <a:r>
              <a:rPr lang="en-US" sz="3200" dirty="0">
                <a:solidFill>
                  <a:srgbClr val="376092"/>
                </a:solidFill>
              </a:rPr>
              <a:t>"Field" test</a:t>
            </a:r>
          </a:p>
        </p:txBody>
      </p:sp>
      <p:sp>
        <p:nvSpPr>
          <p:cNvPr id="10" name="Rectangle 9"/>
          <p:cNvSpPr/>
          <p:nvPr/>
        </p:nvSpPr>
        <p:spPr>
          <a:xfrm>
            <a:off x="4952064" y="4307767"/>
            <a:ext cx="4400409" cy="174922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6183666" y="269381"/>
            <a:ext cx="2168132" cy="369332"/>
          </a:xfrm>
          <a:prstGeom prst="rect">
            <a:avLst/>
          </a:prstGeom>
          <a:noFill/>
        </p:spPr>
        <p:txBody>
          <a:bodyPr wrap="square" rtlCol="0">
            <a:spAutoFit/>
          </a:bodyPr>
          <a:lstStyle/>
          <a:p>
            <a:r>
              <a:rPr lang="en-US" dirty="0"/>
              <a:t>Small bluegill</a:t>
            </a:r>
          </a:p>
        </p:txBody>
      </p:sp>
    </p:spTree>
    <p:extLst>
      <p:ext uri="{BB962C8B-B14F-4D97-AF65-F5344CB8AC3E}">
        <p14:creationId xmlns:p14="http://schemas.microsoft.com/office/powerpoint/2010/main" val="29890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553" y="2761692"/>
            <a:ext cx="8252592" cy="461665"/>
          </a:xfrm>
          <a:prstGeom prst="rect">
            <a:avLst/>
          </a:prstGeom>
          <a:noFill/>
        </p:spPr>
        <p:txBody>
          <a:bodyPr wrap="none" rtlCol="0">
            <a:spAutoFit/>
          </a:bodyPr>
          <a:lstStyle/>
          <a:p>
            <a:r>
              <a:rPr lang="en-US" sz="2400" dirty="0">
                <a:solidFill>
                  <a:schemeClr val="tx2"/>
                </a:solidFill>
                <a:latin typeface="Avenir Book"/>
              </a:rPr>
              <a:t>Other implications of this work (stage-structure in bluegill)?</a:t>
            </a:r>
          </a:p>
        </p:txBody>
      </p:sp>
    </p:spTree>
    <p:extLst>
      <p:ext uri="{BB962C8B-B14F-4D97-AF65-F5344CB8AC3E}">
        <p14:creationId xmlns:p14="http://schemas.microsoft.com/office/powerpoint/2010/main" val="2631458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44554-2F73-EF4B-BC55-5AE16666DB74}"/>
              </a:ext>
            </a:extLst>
          </p:cNvPr>
          <p:cNvPicPr>
            <a:picLocks noChangeAspect="1"/>
          </p:cNvPicPr>
          <p:nvPr/>
        </p:nvPicPr>
        <p:blipFill>
          <a:blip r:embed="rId2"/>
          <a:stretch>
            <a:fillRect/>
          </a:stretch>
        </p:blipFill>
        <p:spPr>
          <a:xfrm>
            <a:off x="509666" y="680413"/>
            <a:ext cx="8094689" cy="5661436"/>
          </a:xfrm>
          <a:prstGeom prst="rect">
            <a:avLst/>
          </a:prstGeom>
        </p:spPr>
      </p:pic>
    </p:spTree>
    <p:extLst>
      <p:ext uri="{BB962C8B-B14F-4D97-AF65-F5344CB8AC3E}">
        <p14:creationId xmlns:p14="http://schemas.microsoft.com/office/powerpoint/2010/main" val="2588623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4400" y="508000"/>
            <a:ext cx="7315200" cy="5842000"/>
          </a:xfrm>
          <a:prstGeom prst="rect">
            <a:avLst/>
          </a:prstGeom>
        </p:spPr>
      </p:pic>
    </p:spTree>
    <p:extLst>
      <p:ext uri="{BB962C8B-B14F-4D97-AF65-F5344CB8AC3E}">
        <p14:creationId xmlns:p14="http://schemas.microsoft.com/office/powerpoint/2010/main" val="757284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6846" y="1356189"/>
            <a:ext cx="7159085" cy="23099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nvGrpSpPr>
          <p:cNvPr id="10" name="Group 9"/>
          <p:cNvGrpSpPr/>
          <p:nvPr/>
        </p:nvGrpSpPr>
        <p:grpSpPr>
          <a:xfrm>
            <a:off x="1159006" y="1824690"/>
            <a:ext cx="2872815" cy="1393176"/>
            <a:chOff x="1159006" y="1824690"/>
            <a:chExt cx="2872815" cy="1393176"/>
          </a:xfrm>
        </p:grpSpPr>
        <p:sp>
          <p:nvSpPr>
            <p:cNvPr id="2" name="Rectangle 1"/>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5" name="TextBox 4"/>
            <p:cNvSpPr txBox="1"/>
            <p:nvPr/>
          </p:nvSpPr>
          <p:spPr>
            <a:xfrm>
              <a:off x="1665008" y="2115097"/>
              <a:ext cx="1886442" cy="830997"/>
            </a:xfrm>
            <a:prstGeom prst="rect">
              <a:avLst/>
            </a:prstGeom>
            <a:noFill/>
          </p:spPr>
          <p:txBody>
            <a:bodyPr wrap="square" rtlCol="0">
              <a:spAutoFit/>
            </a:bodyPr>
            <a:lstStyle/>
            <a:p>
              <a:pPr algn="ctr"/>
              <a:r>
                <a:rPr lang="en-US" sz="2400" dirty="0">
                  <a:latin typeface="Avenir Book"/>
                </a:rPr>
                <a:t>Small Bluegill</a:t>
              </a:r>
            </a:p>
          </p:txBody>
        </p:sp>
      </p:grpSp>
      <p:grpSp>
        <p:nvGrpSpPr>
          <p:cNvPr id="11" name="Group 10"/>
          <p:cNvGrpSpPr/>
          <p:nvPr/>
        </p:nvGrpSpPr>
        <p:grpSpPr>
          <a:xfrm>
            <a:off x="4837786" y="1829142"/>
            <a:ext cx="2872815" cy="1393176"/>
            <a:chOff x="4837786" y="1829142"/>
            <a:chExt cx="2872815" cy="1393176"/>
          </a:xfrm>
        </p:grpSpPr>
        <p:sp>
          <p:nvSpPr>
            <p:cNvPr id="3" name="Rectangle 2"/>
            <p:cNvSpPr/>
            <p:nvPr/>
          </p:nvSpPr>
          <p:spPr>
            <a:xfrm>
              <a:off x="4837786" y="1829142"/>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6" name="TextBox 5"/>
            <p:cNvSpPr txBox="1"/>
            <p:nvPr/>
          </p:nvSpPr>
          <p:spPr>
            <a:xfrm>
              <a:off x="5394512" y="2089441"/>
              <a:ext cx="1886442" cy="830997"/>
            </a:xfrm>
            <a:prstGeom prst="rect">
              <a:avLst/>
            </a:prstGeom>
            <a:noFill/>
          </p:spPr>
          <p:txBody>
            <a:bodyPr wrap="square" rtlCol="0">
              <a:spAutoFit/>
            </a:bodyPr>
            <a:lstStyle/>
            <a:p>
              <a:pPr algn="ctr"/>
              <a:r>
                <a:rPr lang="en-US" sz="2400" dirty="0">
                  <a:latin typeface="Avenir Book"/>
                </a:rPr>
                <a:t>Large Bluegill</a:t>
              </a:r>
            </a:p>
          </p:txBody>
        </p:sp>
      </p:grpSp>
      <p:cxnSp>
        <p:nvCxnSpPr>
          <p:cNvPr id="8" name="Straight Arrow Connector 7"/>
          <p:cNvCxnSpPr/>
          <p:nvPr/>
        </p:nvCxnSpPr>
        <p:spPr>
          <a:xfrm>
            <a:off x="4031821" y="2243876"/>
            <a:ext cx="805965" cy="1232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036261" y="2803133"/>
            <a:ext cx="805965" cy="1232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509956" y="4541522"/>
            <a:ext cx="2872815" cy="1393176"/>
            <a:chOff x="1159006" y="1824690"/>
            <a:chExt cx="2872815" cy="1393176"/>
          </a:xfrm>
        </p:grpSpPr>
        <p:sp>
          <p:nvSpPr>
            <p:cNvPr id="14" name="Rectangle 13"/>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5" name="TextBox 14"/>
            <p:cNvSpPr txBox="1"/>
            <p:nvPr/>
          </p:nvSpPr>
          <p:spPr>
            <a:xfrm>
              <a:off x="1588033" y="2095928"/>
              <a:ext cx="2204167" cy="830997"/>
            </a:xfrm>
            <a:prstGeom prst="rect">
              <a:avLst/>
            </a:prstGeom>
            <a:noFill/>
          </p:spPr>
          <p:txBody>
            <a:bodyPr wrap="square" rtlCol="0">
              <a:spAutoFit/>
            </a:bodyPr>
            <a:lstStyle/>
            <a:p>
              <a:pPr algn="ctr"/>
              <a:r>
                <a:rPr lang="en-US" sz="2400" dirty="0">
                  <a:latin typeface="Avenir Book"/>
                </a:rPr>
                <a:t>Littoral Invertebrates</a:t>
              </a:r>
            </a:p>
          </p:txBody>
        </p:sp>
      </p:grpSp>
      <p:grpSp>
        <p:nvGrpSpPr>
          <p:cNvPr id="16" name="Group 15"/>
          <p:cNvGrpSpPr/>
          <p:nvPr/>
        </p:nvGrpSpPr>
        <p:grpSpPr>
          <a:xfrm>
            <a:off x="5902471" y="4545974"/>
            <a:ext cx="2872815" cy="1393176"/>
            <a:chOff x="1159006" y="1824690"/>
            <a:chExt cx="2872815" cy="1393176"/>
          </a:xfrm>
        </p:grpSpPr>
        <p:sp>
          <p:nvSpPr>
            <p:cNvPr id="17" name="Rectangle 16"/>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8" name="TextBox 17"/>
            <p:cNvSpPr txBox="1"/>
            <p:nvPr/>
          </p:nvSpPr>
          <p:spPr>
            <a:xfrm>
              <a:off x="1626521" y="2309513"/>
              <a:ext cx="2148592" cy="461665"/>
            </a:xfrm>
            <a:prstGeom prst="rect">
              <a:avLst/>
            </a:prstGeom>
            <a:noFill/>
          </p:spPr>
          <p:txBody>
            <a:bodyPr wrap="square" rtlCol="0">
              <a:spAutoFit/>
            </a:bodyPr>
            <a:lstStyle/>
            <a:p>
              <a:pPr algn="ctr"/>
              <a:r>
                <a:rPr lang="en-US" sz="2400" dirty="0">
                  <a:latin typeface="Avenir Book"/>
                </a:rPr>
                <a:t>Zooplankton</a:t>
              </a:r>
            </a:p>
          </p:txBody>
        </p:sp>
      </p:grpSp>
      <p:cxnSp>
        <p:nvCxnSpPr>
          <p:cNvPr id="19" name="Straight Arrow Connector 18"/>
          <p:cNvCxnSpPr/>
          <p:nvPr/>
        </p:nvCxnSpPr>
        <p:spPr>
          <a:xfrm flipV="1">
            <a:off x="1679097" y="3222318"/>
            <a:ext cx="386669"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218166" y="3276086"/>
            <a:ext cx="334078"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420304" y="3240234"/>
            <a:ext cx="386669"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6959373" y="3244686"/>
            <a:ext cx="334078"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11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pic>
        <p:nvPicPr>
          <p:cNvPr id="2" name="Picture 1"/>
          <p:cNvPicPr>
            <a:picLocks noChangeAspect="1"/>
          </p:cNvPicPr>
          <p:nvPr/>
        </p:nvPicPr>
        <p:blipFill>
          <a:blip r:embed="rId3"/>
          <a:stretch>
            <a:fillRect/>
          </a:stretch>
        </p:blipFill>
        <p:spPr>
          <a:xfrm>
            <a:off x="850483" y="974561"/>
            <a:ext cx="7074317" cy="5399526"/>
          </a:xfrm>
          <a:prstGeom prst="rect">
            <a:avLst/>
          </a:prstGeom>
        </p:spPr>
      </p:pic>
      <p:sp>
        <p:nvSpPr>
          <p:cNvPr id="3" name="TextBox 2"/>
          <p:cNvSpPr txBox="1"/>
          <p:nvPr/>
        </p:nvSpPr>
        <p:spPr>
          <a:xfrm rot="16200000">
            <a:off x="-1652166" y="3005427"/>
            <a:ext cx="4414026" cy="523220"/>
          </a:xfrm>
          <a:prstGeom prst="rect">
            <a:avLst/>
          </a:prstGeom>
          <a:noFill/>
        </p:spPr>
        <p:txBody>
          <a:bodyPr wrap="square" rtlCol="0">
            <a:spAutoFit/>
          </a:bodyPr>
          <a:lstStyle/>
          <a:p>
            <a:r>
              <a:rPr lang="en-US" sz="2800" dirty="0">
                <a:solidFill>
                  <a:srgbClr val="1F497D"/>
                </a:solidFill>
                <a:latin typeface="Avenir Book"/>
              </a:rPr>
              <a:t>Cumulative energy intake</a:t>
            </a:r>
          </a:p>
        </p:txBody>
      </p:sp>
    </p:spTree>
    <p:extLst>
      <p:ext uri="{BB962C8B-B14F-4D97-AF65-F5344CB8AC3E}">
        <p14:creationId xmlns:p14="http://schemas.microsoft.com/office/powerpoint/2010/main" val="3728906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1500" y="0"/>
            <a:ext cx="5458187" cy="6858000"/>
          </a:xfrm>
          <a:prstGeom prst="rect">
            <a:avLst/>
          </a:prstGeom>
        </p:spPr>
      </p:pic>
    </p:spTree>
    <p:extLst>
      <p:ext uri="{BB962C8B-B14F-4D97-AF65-F5344CB8AC3E}">
        <p14:creationId xmlns:p14="http://schemas.microsoft.com/office/powerpoint/2010/main" val="3855559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6846" y="1356189"/>
            <a:ext cx="7159085" cy="230997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nvGrpSpPr>
          <p:cNvPr id="10" name="Group 9"/>
          <p:cNvGrpSpPr/>
          <p:nvPr/>
        </p:nvGrpSpPr>
        <p:grpSpPr>
          <a:xfrm>
            <a:off x="1159006" y="1824690"/>
            <a:ext cx="2872815" cy="1393176"/>
            <a:chOff x="1159006" y="1824690"/>
            <a:chExt cx="2872815" cy="1393176"/>
          </a:xfrm>
        </p:grpSpPr>
        <p:sp>
          <p:nvSpPr>
            <p:cNvPr id="2" name="Rectangle 1"/>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5" name="TextBox 4"/>
            <p:cNvSpPr txBox="1"/>
            <p:nvPr/>
          </p:nvSpPr>
          <p:spPr>
            <a:xfrm>
              <a:off x="1614827" y="2106813"/>
              <a:ext cx="1886442" cy="830997"/>
            </a:xfrm>
            <a:prstGeom prst="rect">
              <a:avLst/>
            </a:prstGeom>
            <a:noFill/>
          </p:spPr>
          <p:txBody>
            <a:bodyPr wrap="square" rtlCol="0">
              <a:spAutoFit/>
            </a:bodyPr>
            <a:lstStyle/>
            <a:p>
              <a:pPr algn="ctr"/>
              <a:r>
                <a:rPr lang="en-US" sz="2400" dirty="0">
                  <a:latin typeface="Avenir Book"/>
                </a:rPr>
                <a:t>Small Bluegill</a:t>
              </a:r>
            </a:p>
          </p:txBody>
        </p:sp>
      </p:grpSp>
      <p:grpSp>
        <p:nvGrpSpPr>
          <p:cNvPr id="11" name="Group 10"/>
          <p:cNvGrpSpPr/>
          <p:nvPr/>
        </p:nvGrpSpPr>
        <p:grpSpPr>
          <a:xfrm>
            <a:off x="4837786" y="1824690"/>
            <a:ext cx="2872815" cy="1393176"/>
            <a:chOff x="4837786" y="1829142"/>
            <a:chExt cx="2872815" cy="1393176"/>
          </a:xfrm>
        </p:grpSpPr>
        <p:sp>
          <p:nvSpPr>
            <p:cNvPr id="3" name="Rectangle 2"/>
            <p:cNvSpPr/>
            <p:nvPr/>
          </p:nvSpPr>
          <p:spPr>
            <a:xfrm>
              <a:off x="4837786" y="1829142"/>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6" name="TextBox 5"/>
            <p:cNvSpPr txBox="1"/>
            <p:nvPr/>
          </p:nvSpPr>
          <p:spPr>
            <a:xfrm>
              <a:off x="5343196" y="2125487"/>
              <a:ext cx="1886442" cy="830997"/>
            </a:xfrm>
            <a:prstGeom prst="rect">
              <a:avLst/>
            </a:prstGeom>
            <a:noFill/>
          </p:spPr>
          <p:txBody>
            <a:bodyPr wrap="square" rtlCol="0">
              <a:spAutoFit/>
            </a:bodyPr>
            <a:lstStyle/>
            <a:p>
              <a:pPr algn="ctr"/>
              <a:r>
                <a:rPr lang="en-US" sz="2400" dirty="0">
                  <a:latin typeface="Avenir Book"/>
                </a:rPr>
                <a:t>Large Bluegill</a:t>
              </a:r>
            </a:p>
          </p:txBody>
        </p:sp>
      </p:grpSp>
      <p:cxnSp>
        <p:nvCxnSpPr>
          <p:cNvPr id="8" name="Straight Arrow Connector 7"/>
          <p:cNvCxnSpPr/>
          <p:nvPr/>
        </p:nvCxnSpPr>
        <p:spPr>
          <a:xfrm>
            <a:off x="4031821" y="2243876"/>
            <a:ext cx="805965" cy="1232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036261" y="2803133"/>
            <a:ext cx="805965" cy="1232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509956" y="4541522"/>
            <a:ext cx="2872815" cy="1393176"/>
            <a:chOff x="1159006" y="1824690"/>
            <a:chExt cx="2872815" cy="1393176"/>
          </a:xfrm>
        </p:grpSpPr>
        <p:sp>
          <p:nvSpPr>
            <p:cNvPr id="14" name="Rectangle 13"/>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5" name="TextBox 14"/>
            <p:cNvSpPr txBox="1"/>
            <p:nvPr/>
          </p:nvSpPr>
          <p:spPr>
            <a:xfrm>
              <a:off x="1633502" y="2095928"/>
              <a:ext cx="2097007" cy="830997"/>
            </a:xfrm>
            <a:prstGeom prst="rect">
              <a:avLst/>
            </a:prstGeom>
            <a:noFill/>
          </p:spPr>
          <p:txBody>
            <a:bodyPr wrap="square" rtlCol="0">
              <a:spAutoFit/>
            </a:bodyPr>
            <a:lstStyle/>
            <a:p>
              <a:pPr algn="ctr"/>
              <a:r>
                <a:rPr lang="en-US" sz="2400" dirty="0">
                  <a:latin typeface="Avenir Book"/>
                </a:rPr>
                <a:t>Littoral Invertebrates</a:t>
              </a:r>
            </a:p>
          </p:txBody>
        </p:sp>
      </p:grpSp>
      <p:grpSp>
        <p:nvGrpSpPr>
          <p:cNvPr id="16" name="Group 15"/>
          <p:cNvGrpSpPr/>
          <p:nvPr/>
        </p:nvGrpSpPr>
        <p:grpSpPr>
          <a:xfrm>
            <a:off x="5902471" y="4545974"/>
            <a:ext cx="2872815" cy="1393176"/>
            <a:chOff x="1159006" y="1824690"/>
            <a:chExt cx="2872815" cy="1393176"/>
          </a:xfrm>
        </p:grpSpPr>
        <p:sp>
          <p:nvSpPr>
            <p:cNvPr id="17" name="Rectangle 16"/>
            <p:cNvSpPr/>
            <p:nvPr/>
          </p:nvSpPr>
          <p:spPr>
            <a:xfrm>
              <a:off x="1159006" y="1824690"/>
              <a:ext cx="2872815" cy="139317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8" name="TextBox 17"/>
            <p:cNvSpPr txBox="1"/>
            <p:nvPr/>
          </p:nvSpPr>
          <p:spPr>
            <a:xfrm>
              <a:off x="1540123" y="2244237"/>
              <a:ext cx="2195094" cy="461665"/>
            </a:xfrm>
            <a:prstGeom prst="rect">
              <a:avLst/>
            </a:prstGeom>
            <a:noFill/>
          </p:spPr>
          <p:txBody>
            <a:bodyPr wrap="square" rtlCol="0">
              <a:spAutoFit/>
            </a:bodyPr>
            <a:lstStyle/>
            <a:p>
              <a:pPr algn="ctr"/>
              <a:r>
                <a:rPr lang="en-US" sz="2400" dirty="0">
                  <a:latin typeface="Avenir Book"/>
                </a:rPr>
                <a:t>Zooplankton</a:t>
              </a:r>
            </a:p>
          </p:txBody>
        </p:sp>
      </p:grpSp>
      <p:cxnSp>
        <p:nvCxnSpPr>
          <p:cNvPr id="19" name="Straight Arrow Connector 18"/>
          <p:cNvCxnSpPr/>
          <p:nvPr/>
        </p:nvCxnSpPr>
        <p:spPr>
          <a:xfrm flipV="1">
            <a:off x="1679097" y="3222318"/>
            <a:ext cx="386669"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2218166" y="3276086"/>
            <a:ext cx="334078"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420304" y="3240234"/>
            <a:ext cx="386669"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6959373" y="3244686"/>
            <a:ext cx="334078" cy="127217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0" name="Up Arrow 19"/>
          <p:cNvSpPr/>
          <p:nvPr/>
        </p:nvSpPr>
        <p:spPr>
          <a:xfrm rot="19470107">
            <a:off x="7608719" y="5401381"/>
            <a:ext cx="431539" cy="1223992"/>
          </a:xfrm>
          <a:prstGeom prst="upArrow">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327043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2296" y="2761692"/>
            <a:ext cx="4482718" cy="461665"/>
          </a:xfrm>
          <a:prstGeom prst="rect">
            <a:avLst/>
          </a:prstGeom>
          <a:noFill/>
        </p:spPr>
        <p:txBody>
          <a:bodyPr wrap="none" rtlCol="0">
            <a:spAutoFit/>
          </a:bodyPr>
          <a:lstStyle/>
          <a:p>
            <a:r>
              <a:rPr lang="en-US" sz="2400" dirty="0">
                <a:solidFill>
                  <a:schemeClr val="tx2"/>
                </a:solidFill>
                <a:latin typeface="Avenir Book"/>
              </a:rPr>
              <a:t>Demographic compensation </a:t>
            </a:r>
            <a:r>
              <a:rPr lang="is-IS" sz="2400" dirty="0">
                <a:solidFill>
                  <a:schemeClr val="tx2"/>
                </a:solidFill>
                <a:latin typeface="Avenir Book"/>
              </a:rPr>
              <a:t>… </a:t>
            </a:r>
            <a:endParaRPr lang="en-US" sz="2400" dirty="0">
              <a:solidFill>
                <a:schemeClr val="tx2"/>
              </a:solidFill>
              <a:latin typeface="Avenir Book"/>
            </a:endParaRPr>
          </a:p>
        </p:txBody>
      </p:sp>
    </p:spTree>
    <p:extLst>
      <p:ext uri="{BB962C8B-B14F-4D97-AF65-F5344CB8AC3E}">
        <p14:creationId xmlns:p14="http://schemas.microsoft.com/office/powerpoint/2010/main" val="4129717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648" y="1286460"/>
            <a:ext cx="8202182" cy="3908762"/>
          </a:xfrm>
          <a:prstGeom prst="rect">
            <a:avLst/>
          </a:prstGeom>
          <a:noFill/>
        </p:spPr>
        <p:txBody>
          <a:bodyPr wrap="none" rtlCol="0">
            <a:spAutoFit/>
          </a:bodyPr>
          <a:lstStyle/>
          <a:p>
            <a:r>
              <a:rPr lang="en-US" sz="3200" dirty="0">
                <a:solidFill>
                  <a:schemeClr val="tx2"/>
                </a:solidFill>
                <a:latin typeface="Avenir Book"/>
              </a:rPr>
              <a:t>What we’ve covered (our insights):</a:t>
            </a:r>
            <a:endParaRPr lang="is-IS" sz="3200" dirty="0">
              <a:solidFill>
                <a:schemeClr val="tx2"/>
              </a:solidFill>
              <a:latin typeface="Avenir Book"/>
            </a:endParaRPr>
          </a:p>
          <a:p>
            <a:endParaRPr lang="is-IS" sz="2400" dirty="0">
              <a:solidFill>
                <a:schemeClr val="tx2"/>
              </a:solidFill>
              <a:latin typeface="Avenir Book"/>
            </a:endParaRPr>
          </a:p>
          <a:p>
            <a:pPr marL="800100" lvl="1" indent="-342900">
              <a:buFont typeface="Arial" panose="020B0604020202020204" pitchFamily="34" charset="0"/>
              <a:buChar char="•"/>
            </a:pPr>
            <a:r>
              <a:rPr lang="is-IS" sz="2400" dirty="0">
                <a:solidFill>
                  <a:schemeClr val="tx2"/>
                </a:solidFill>
                <a:latin typeface="Avenir Book"/>
              </a:rPr>
              <a:t>Optimal decision-making (in foraging)</a:t>
            </a:r>
          </a:p>
          <a:p>
            <a:pPr marL="800100" lvl="1" indent="-342900">
              <a:buFont typeface="Arial" panose="020B0604020202020204" pitchFamily="34" charset="0"/>
              <a:buChar char="•"/>
            </a:pPr>
            <a:r>
              <a:rPr lang="is-IS" sz="2400" dirty="0">
                <a:solidFill>
                  <a:schemeClr val="tx2"/>
                </a:solidFill>
                <a:latin typeface="Avenir Book"/>
              </a:rPr>
              <a:t>Similar rules apply in choosing patches or prey items</a:t>
            </a:r>
          </a:p>
          <a:p>
            <a:pPr marL="800100" lvl="1" indent="-342900">
              <a:buFont typeface="Arial" panose="020B0604020202020204" pitchFamily="34" charset="0"/>
              <a:buChar char="•"/>
            </a:pPr>
            <a:r>
              <a:rPr lang="is-IS" sz="2400" dirty="0">
                <a:solidFill>
                  <a:schemeClr val="tx2"/>
                </a:solidFill>
                <a:latin typeface="Avenir Book"/>
              </a:rPr>
              <a:t>Scaling up from foraging behavior:</a:t>
            </a:r>
          </a:p>
          <a:p>
            <a:pPr marL="1257300" lvl="2" indent="-342900">
              <a:buFont typeface="Arial" panose="020B0604020202020204" pitchFamily="34" charset="0"/>
              <a:buChar char="•"/>
            </a:pPr>
            <a:r>
              <a:rPr lang="is-IS" sz="2400" dirty="0">
                <a:solidFill>
                  <a:schemeClr val="tx2"/>
                </a:solidFill>
                <a:latin typeface="Avenir Book"/>
              </a:rPr>
              <a:t>Growth</a:t>
            </a:r>
          </a:p>
          <a:p>
            <a:pPr marL="1257300" lvl="2" indent="-342900">
              <a:buFont typeface="Arial" panose="020B0604020202020204" pitchFamily="34" charset="0"/>
              <a:buChar char="•"/>
            </a:pPr>
            <a:r>
              <a:rPr lang="is-IS" sz="2400" dirty="0">
                <a:solidFill>
                  <a:schemeClr val="tx2"/>
                </a:solidFill>
                <a:latin typeface="Avenir Book"/>
              </a:rPr>
              <a:t>Habitat selection</a:t>
            </a:r>
          </a:p>
          <a:p>
            <a:pPr marL="1257300" lvl="2" indent="-342900">
              <a:buFont typeface="Arial" panose="020B0604020202020204" pitchFamily="34" charset="0"/>
              <a:buChar char="•"/>
            </a:pPr>
            <a:r>
              <a:rPr lang="is-IS" sz="2400" dirty="0">
                <a:solidFill>
                  <a:schemeClr val="tx2"/>
                </a:solidFill>
                <a:latin typeface="Avenir Book"/>
              </a:rPr>
              <a:t>Risk (u/g)</a:t>
            </a:r>
          </a:p>
          <a:p>
            <a:pPr marL="1257300" lvl="2" indent="-342900">
              <a:buFont typeface="Arial" panose="020B0604020202020204" pitchFamily="34" charset="0"/>
              <a:buChar char="•"/>
            </a:pPr>
            <a:r>
              <a:rPr lang="is-IS" sz="2400" dirty="0">
                <a:solidFill>
                  <a:schemeClr val="tx2"/>
                </a:solidFill>
                <a:latin typeface="Avenir Book"/>
              </a:rPr>
              <a:t>Differential effects on life stages (</a:t>
            </a:r>
            <a:r>
              <a:rPr lang="is-IS" sz="2400" dirty="0">
                <a:solidFill>
                  <a:schemeClr val="tx2"/>
                </a:solidFill>
                <a:latin typeface="Avenir Book"/>
                <a:sym typeface="Wingdings" pitchFamily="2" charset="2"/>
              </a:rPr>
              <a:t> structure)</a:t>
            </a:r>
          </a:p>
          <a:p>
            <a:pPr marL="1257300" lvl="2" indent="-342900">
              <a:buFont typeface="Arial" panose="020B0604020202020204" pitchFamily="34" charset="0"/>
              <a:buChar char="•"/>
            </a:pPr>
            <a:r>
              <a:rPr lang="is-IS" sz="2400" dirty="0">
                <a:solidFill>
                  <a:schemeClr val="tx2"/>
                </a:solidFill>
                <a:latin typeface="Avenir Book"/>
                <a:sym typeface="Wingdings" pitchFamily="2" charset="2"/>
              </a:rPr>
              <a:t>Population responses</a:t>
            </a:r>
            <a:r>
              <a:rPr lang="is-IS" sz="2400" dirty="0">
                <a:solidFill>
                  <a:schemeClr val="tx2"/>
                </a:solidFill>
                <a:latin typeface="Avenir Book"/>
              </a:rPr>
              <a:t> </a:t>
            </a:r>
            <a:endParaRPr lang="en-US" sz="2400" dirty="0">
              <a:solidFill>
                <a:schemeClr val="tx2"/>
              </a:solidFill>
              <a:latin typeface="Avenir Book"/>
            </a:endParaRPr>
          </a:p>
        </p:txBody>
      </p:sp>
    </p:spTree>
    <p:extLst>
      <p:ext uri="{BB962C8B-B14F-4D97-AF65-F5344CB8AC3E}">
        <p14:creationId xmlns:p14="http://schemas.microsoft.com/office/powerpoint/2010/main" val="51179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85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Patch selection</a:t>
            </a:r>
            <a:r>
              <a:rPr lang="en-US" sz="4000" b="1" dirty="0">
                <a:solidFill>
                  <a:srgbClr val="376092"/>
                </a:solidFill>
                <a:latin typeface="Avenir Book"/>
              </a:rPr>
              <a:t>:</a:t>
            </a:r>
          </a:p>
        </p:txBody>
      </p:sp>
      <p:pic>
        <p:nvPicPr>
          <p:cNvPr id="2" name="Picture 1"/>
          <p:cNvPicPr>
            <a:picLocks noChangeAspect="1"/>
          </p:cNvPicPr>
          <p:nvPr/>
        </p:nvPicPr>
        <p:blipFill>
          <a:blip r:embed="rId4"/>
          <a:stretch>
            <a:fillRect/>
          </a:stretch>
        </p:blipFill>
        <p:spPr>
          <a:xfrm>
            <a:off x="0" y="912260"/>
            <a:ext cx="9144000" cy="6016451"/>
          </a:xfrm>
          <a:prstGeom prst="rect">
            <a:avLst/>
          </a:prstGeom>
        </p:spPr>
      </p:pic>
      <p:sp>
        <p:nvSpPr>
          <p:cNvPr id="6" name="TextBox 5"/>
          <p:cNvSpPr txBox="1"/>
          <p:nvPr/>
        </p:nvSpPr>
        <p:spPr>
          <a:xfrm>
            <a:off x="4986363" y="24657"/>
            <a:ext cx="3952653" cy="923330"/>
          </a:xfrm>
          <a:prstGeom prst="rect">
            <a:avLst/>
          </a:prstGeom>
          <a:noFill/>
        </p:spPr>
        <p:txBody>
          <a:bodyPr wrap="square" rtlCol="0">
            <a:spAutoFit/>
          </a:bodyPr>
          <a:lstStyle/>
          <a:p>
            <a:r>
              <a:rPr lang="en-US" dirty="0">
                <a:ln>
                  <a:solidFill>
                    <a:schemeClr val="tx2"/>
                  </a:solidFill>
                </a:ln>
                <a:latin typeface="Avenir Book"/>
              </a:rPr>
              <a:t>Expectation of return if you leave the patch (and do the best you can): you get a return rate of </a:t>
            </a:r>
            <a:r>
              <a:rPr lang="en-US" dirty="0" err="1">
                <a:ln>
                  <a:solidFill>
                    <a:schemeClr val="tx2"/>
                  </a:solidFill>
                </a:ln>
                <a:latin typeface="Avenir Book"/>
              </a:rPr>
              <a:t>R</a:t>
            </a:r>
            <a:r>
              <a:rPr lang="en-US" baseline="-25000" dirty="0" err="1">
                <a:ln>
                  <a:solidFill>
                    <a:schemeClr val="tx2"/>
                  </a:solidFill>
                </a:ln>
                <a:latin typeface="Avenir Book"/>
              </a:rPr>
              <a:t>n</a:t>
            </a:r>
            <a:r>
              <a:rPr lang="en-US" baseline="30000" dirty="0">
                <a:ln>
                  <a:solidFill>
                    <a:schemeClr val="tx2"/>
                  </a:solidFill>
                </a:ln>
                <a:latin typeface="Avenir Book"/>
              </a:rPr>
              <a:t>*</a:t>
            </a:r>
            <a:r>
              <a:rPr lang="en-US" dirty="0">
                <a:ln>
                  <a:solidFill>
                    <a:schemeClr val="tx2"/>
                  </a:solidFill>
                </a:ln>
                <a:latin typeface="Avenir Book"/>
              </a:rPr>
              <a:t>:</a:t>
            </a:r>
          </a:p>
        </p:txBody>
      </p:sp>
      <p:sp>
        <p:nvSpPr>
          <p:cNvPr id="7" name="TextBox 6"/>
          <p:cNvSpPr txBox="1"/>
          <p:nvPr/>
        </p:nvSpPr>
        <p:spPr>
          <a:xfrm rot="19809356">
            <a:off x="973611" y="3070884"/>
            <a:ext cx="3687161" cy="369332"/>
          </a:xfrm>
          <a:prstGeom prst="rect">
            <a:avLst/>
          </a:prstGeom>
          <a:noFill/>
        </p:spPr>
        <p:txBody>
          <a:bodyPr wrap="square" rtlCol="0">
            <a:spAutoFit/>
          </a:bodyPr>
          <a:lstStyle/>
          <a:p>
            <a:r>
              <a:rPr lang="en-US" dirty="0">
                <a:ln>
                  <a:solidFill>
                    <a:schemeClr val="tx2"/>
                  </a:solidFill>
                </a:ln>
                <a:latin typeface="Avenir Book"/>
              </a:rPr>
              <a:t>Marginal Value (this slope)</a:t>
            </a:r>
          </a:p>
        </p:txBody>
      </p:sp>
      <p:sp>
        <p:nvSpPr>
          <p:cNvPr id="8" name="TextBox 7"/>
          <p:cNvSpPr txBox="1"/>
          <p:nvPr/>
        </p:nvSpPr>
        <p:spPr>
          <a:xfrm>
            <a:off x="1537076" y="1097280"/>
            <a:ext cx="3123544" cy="646331"/>
          </a:xfrm>
          <a:prstGeom prst="rect">
            <a:avLst/>
          </a:prstGeom>
          <a:noFill/>
        </p:spPr>
        <p:txBody>
          <a:bodyPr wrap="square" rtlCol="0">
            <a:spAutoFit/>
          </a:bodyPr>
          <a:lstStyle/>
          <a:p>
            <a:r>
              <a:rPr lang="en-US" dirty="0">
                <a:solidFill>
                  <a:srgbClr val="1F497D"/>
                </a:solidFill>
                <a:latin typeface="Avenir Book"/>
              </a:rPr>
              <a:t>Marginal Value Theorem:</a:t>
            </a:r>
          </a:p>
          <a:p>
            <a:r>
              <a:rPr lang="en-US" dirty="0">
                <a:solidFill>
                  <a:srgbClr val="1F497D"/>
                </a:solidFill>
                <a:latin typeface="Avenir Book"/>
              </a:rPr>
              <a:t>Leave when: dg/</a:t>
            </a:r>
            <a:r>
              <a:rPr lang="en-US" dirty="0" err="1">
                <a:solidFill>
                  <a:srgbClr val="1F497D"/>
                </a:solidFill>
                <a:latin typeface="Avenir Book"/>
              </a:rPr>
              <a:t>dT</a:t>
            </a:r>
            <a:r>
              <a:rPr lang="en-US" dirty="0">
                <a:solidFill>
                  <a:srgbClr val="1F497D"/>
                </a:solidFill>
                <a:latin typeface="Avenir Book"/>
              </a:rPr>
              <a:t> = </a:t>
            </a:r>
            <a:r>
              <a:rPr lang="en-US" dirty="0" err="1">
                <a:solidFill>
                  <a:srgbClr val="1F497D"/>
                </a:solidFill>
                <a:latin typeface="Avenir Book"/>
              </a:rPr>
              <a:t>R</a:t>
            </a:r>
            <a:r>
              <a:rPr lang="en-US" baseline="-25000" dirty="0" err="1">
                <a:solidFill>
                  <a:srgbClr val="1F497D"/>
                </a:solidFill>
                <a:latin typeface="Avenir Book"/>
              </a:rPr>
              <a:t>n</a:t>
            </a:r>
            <a:r>
              <a:rPr lang="en-US" dirty="0">
                <a:solidFill>
                  <a:srgbClr val="1F497D"/>
                </a:solidFill>
                <a:latin typeface="Avenir Book"/>
              </a:rPr>
              <a:t>*</a:t>
            </a:r>
          </a:p>
        </p:txBody>
      </p:sp>
      <p:graphicFrame>
        <p:nvGraphicFramePr>
          <p:cNvPr id="9" name="Object 8"/>
          <p:cNvGraphicFramePr>
            <a:graphicFrameLocks noChangeAspect="1"/>
          </p:cNvGraphicFramePr>
          <p:nvPr>
            <p:extLst>
              <p:ext uri="{D42A27DB-BD31-4B8C-83A1-F6EECF244321}">
                <p14:modId xmlns:p14="http://schemas.microsoft.com/office/powerpoint/2010/main" val="3774498145"/>
              </p:ext>
            </p:extLst>
          </p:nvPr>
        </p:nvGraphicFramePr>
        <p:xfrm>
          <a:off x="5411097" y="971036"/>
          <a:ext cx="2799851" cy="979948"/>
        </p:xfrm>
        <a:graphic>
          <a:graphicData uri="http://schemas.openxmlformats.org/presentationml/2006/ole">
            <mc:AlternateContent xmlns:mc="http://schemas.openxmlformats.org/markup-compatibility/2006">
              <mc:Choice xmlns:v="urn:schemas-microsoft-com:vml" Requires="v">
                <p:oleObj spid="_x0000_s2080" name="Equation" r:id="rId5" imgW="762000" imgH="266700" progId="Equation.DSMT4">
                  <p:embed/>
                </p:oleObj>
              </mc:Choice>
              <mc:Fallback>
                <p:oleObj name="Equation" r:id="rId5" imgW="762000" imgH="266700" progId="Equation.DSMT4">
                  <p:embed/>
                  <p:pic>
                    <p:nvPicPr>
                      <p:cNvPr id="0" name=""/>
                      <p:cNvPicPr/>
                      <p:nvPr/>
                    </p:nvPicPr>
                    <p:blipFill>
                      <a:blip r:embed="rId6"/>
                      <a:stretch>
                        <a:fillRect/>
                      </a:stretch>
                    </p:blipFill>
                    <p:spPr>
                      <a:xfrm>
                        <a:off x="5411097" y="971036"/>
                        <a:ext cx="2799851" cy="979948"/>
                      </a:xfrm>
                      <a:prstGeom prst="rect">
                        <a:avLst/>
                      </a:prstGeom>
                      <a:solidFill>
                        <a:schemeClr val="bg1"/>
                      </a:solidFill>
                    </p:spPr>
                  </p:pic>
                </p:oleObj>
              </mc:Fallback>
            </mc:AlternateContent>
          </a:graphicData>
        </a:graphic>
      </p:graphicFrame>
      <p:sp>
        <p:nvSpPr>
          <p:cNvPr id="3" name="Freeform 2"/>
          <p:cNvSpPr/>
          <p:nvPr/>
        </p:nvSpPr>
        <p:spPr>
          <a:xfrm>
            <a:off x="5351082" y="924364"/>
            <a:ext cx="3070090" cy="1048274"/>
          </a:xfrm>
          <a:custGeom>
            <a:avLst/>
            <a:gdLst>
              <a:gd name="connsiteX0" fmla="*/ 2737189 w 3070090"/>
              <a:gd name="connsiteY0" fmla="*/ 259219 h 1048274"/>
              <a:gd name="connsiteX1" fmla="*/ 2342639 w 3070090"/>
              <a:gd name="connsiteY1" fmla="*/ 160587 h 1048274"/>
              <a:gd name="connsiteX2" fmla="*/ 2194683 w 3070090"/>
              <a:gd name="connsiteY2" fmla="*/ 86613 h 1048274"/>
              <a:gd name="connsiteX3" fmla="*/ 2034397 w 3070090"/>
              <a:gd name="connsiteY3" fmla="*/ 49626 h 1048274"/>
              <a:gd name="connsiteX4" fmla="*/ 1639847 w 3070090"/>
              <a:gd name="connsiteY4" fmla="*/ 310 h 1048274"/>
              <a:gd name="connsiteX5" fmla="*/ 1035693 w 3070090"/>
              <a:gd name="connsiteY5" fmla="*/ 12639 h 1048274"/>
              <a:gd name="connsiteX6" fmla="*/ 912396 w 3070090"/>
              <a:gd name="connsiteY6" fmla="*/ 310 h 1048274"/>
              <a:gd name="connsiteX7" fmla="*/ 456198 w 3070090"/>
              <a:gd name="connsiteY7" fmla="*/ 49626 h 1048274"/>
              <a:gd name="connsiteX8" fmla="*/ 308242 w 3070090"/>
              <a:gd name="connsiteY8" fmla="*/ 86613 h 1048274"/>
              <a:gd name="connsiteX9" fmla="*/ 135626 w 3070090"/>
              <a:gd name="connsiteY9" fmla="*/ 135929 h 1048274"/>
              <a:gd name="connsiteX10" fmla="*/ 98637 w 3070090"/>
              <a:gd name="connsiteY10" fmla="*/ 160587 h 1048274"/>
              <a:gd name="connsiteX11" fmla="*/ 61648 w 3070090"/>
              <a:gd name="connsiteY11" fmla="*/ 271548 h 1048274"/>
              <a:gd name="connsiteX12" fmla="*/ 36989 w 3070090"/>
              <a:gd name="connsiteY12" fmla="*/ 357851 h 1048274"/>
              <a:gd name="connsiteX13" fmla="*/ 24659 w 3070090"/>
              <a:gd name="connsiteY13" fmla="*/ 431825 h 1048274"/>
              <a:gd name="connsiteX14" fmla="*/ 0 w 3070090"/>
              <a:gd name="connsiteY14" fmla="*/ 542786 h 1048274"/>
              <a:gd name="connsiteX15" fmla="*/ 61648 w 3070090"/>
              <a:gd name="connsiteY15" fmla="*/ 814024 h 1048274"/>
              <a:gd name="connsiteX16" fmla="*/ 123297 w 3070090"/>
              <a:gd name="connsiteY16" fmla="*/ 875669 h 1048274"/>
              <a:gd name="connsiteX17" fmla="*/ 283582 w 3070090"/>
              <a:gd name="connsiteY17" fmla="*/ 937313 h 1048274"/>
              <a:gd name="connsiteX18" fmla="*/ 419209 w 3070090"/>
              <a:gd name="connsiteY18" fmla="*/ 986629 h 1048274"/>
              <a:gd name="connsiteX19" fmla="*/ 468528 w 3070090"/>
              <a:gd name="connsiteY19" fmla="*/ 1011287 h 1048274"/>
              <a:gd name="connsiteX20" fmla="*/ 604154 w 3070090"/>
              <a:gd name="connsiteY20" fmla="*/ 1035945 h 1048274"/>
              <a:gd name="connsiteX21" fmla="*/ 1146660 w 3070090"/>
              <a:gd name="connsiteY21" fmla="*/ 1048274 h 1048274"/>
              <a:gd name="connsiteX22" fmla="*/ 1935760 w 3070090"/>
              <a:gd name="connsiteY22" fmla="*/ 1048274 h 1048274"/>
              <a:gd name="connsiteX23" fmla="*/ 2022068 w 3070090"/>
              <a:gd name="connsiteY23" fmla="*/ 1035945 h 1048274"/>
              <a:gd name="connsiteX24" fmla="*/ 2330310 w 3070090"/>
              <a:gd name="connsiteY24" fmla="*/ 1048274 h 1048274"/>
              <a:gd name="connsiteX25" fmla="*/ 2515255 w 3070090"/>
              <a:gd name="connsiteY25" fmla="*/ 1023616 h 1048274"/>
              <a:gd name="connsiteX26" fmla="*/ 2589233 w 3070090"/>
              <a:gd name="connsiteY26" fmla="*/ 1011287 h 1048274"/>
              <a:gd name="connsiteX27" fmla="*/ 2650881 w 3070090"/>
              <a:gd name="connsiteY27" fmla="*/ 998958 h 1048274"/>
              <a:gd name="connsiteX28" fmla="*/ 2774178 w 3070090"/>
              <a:gd name="connsiteY28" fmla="*/ 974300 h 1048274"/>
              <a:gd name="connsiteX29" fmla="*/ 2885145 w 3070090"/>
              <a:gd name="connsiteY29" fmla="*/ 949642 h 1048274"/>
              <a:gd name="connsiteX30" fmla="*/ 2983783 w 3070090"/>
              <a:gd name="connsiteY30" fmla="*/ 912655 h 1048274"/>
              <a:gd name="connsiteX31" fmla="*/ 3020772 w 3070090"/>
              <a:gd name="connsiteY31" fmla="*/ 887998 h 1048274"/>
              <a:gd name="connsiteX32" fmla="*/ 3070090 w 3070090"/>
              <a:gd name="connsiteY32" fmla="*/ 801695 h 1048274"/>
              <a:gd name="connsiteX33" fmla="*/ 3045431 w 3070090"/>
              <a:gd name="connsiteY33" fmla="*/ 505799 h 1048274"/>
              <a:gd name="connsiteX34" fmla="*/ 3020772 w 3070090"/>
              <a:gd name="connsiteY34" fmla="*/ 456483 h 1048274"/>
              <a:gd name="connsiteX35" fmla="*/ 2946794 w 3070090"/>
              <a:gd name="connsiteY35" fmla="*/ 320864 h 1048274"/>
              <a:gd name="connsiteX36" fmla="*/ 2848156 w 3070090"/>
              <a:gd name="connsiteY36" fmla="*/ 259219 h 1048274"/>
              <a:gd name="connsiteX37" fmla="*/ 2774178 w 3070090"/>
              <a:gd name="connsiteY37" fmla="*/ 197574 h 1048274"/>
              <a:gd name="connsiteX38" fmla="*/ 2749519 w 3070090"/>
              <a:gd name="connsiteY38" fmla="*/ 160587 h 1048274"/>
              <a:gd name="connsiteX39" fmla="*/ 2687870 w 3070090"/>
              <a:gd name="connsiteY39" fmla="*/ 172916 h 1048274"/>
              <a:gd name="connsiteX40" fmla="*/ 2663211 w 3070090"/>
              <a:gd name="connsiteY40" fmla="*/ 209903 h 1048274"/>
              <a:gd name="connsiteX41" fmla="*/ 2663211 w 3070090"/>
              <a:gd name="connsiteY41" fmla="*/ 234561 h 104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070090" h="1048274">
                <a:moveTo>
                  <a:pt x="2737189" y="259219"/>
                </a:moveTo>
                <a:cubicBezTo>
                  <a:pt x="2605672" y="226342"/>
                  <a:pt x="2471822" y="201688"/>
                  <a:pt x="2342639" y="160587"/>
                </a:cubicBezTo>
                <a:cubicBezTo>
                  <a:pt x="2290095" y="143869"/>
                  <a:pt x="2246563" y="105289"/>
                  <a:pt x="2194683" y="86613"/>
                </a:cubicBezTo>
                <a:cubicBezTo>
                  <a:pt x="2143091" y="68041"/>
                  <a:pt x="2088013" y="61114"/>
                  <a:pt x="2034397" y="49626"/>
                </a:cubicBezTo>
                <a:cubicBezTo>
                  <a:pt x="1804123" y="284"/>
                  <a:pt x="1886273" y="14805"/>
                  <a:pt x="1639847" y="310"/>
                </a:cubicBezTo>
                <a:cubicBezTo>
                  <a:pt x="1438462" y="4420"/>
                  <a:pt x="1237120" y="12639"/>
                  <a:pt x="1035693" y="12639"/>
                </a:cubicBezTo>
                <a:cubicBezTo>
                  <a:pt x="994389" y="12639"/>
                  <a:pt x="953616" y="-2321"/>
                  <a:pt x="912396" y="310"/>
                </a:cubicBezTo>
                <a:cubicBezTo>
                  <a:pt x="759755" y="10053"/>
                  <a:pt x="608264" y="33187"/>
                  <a:pt x="456198" y="49626"/>
                </a:cubicBezTo>
                <a:cubicBezTo>
                  <a:pt x="406879" y="61955"/>
                  <a:pt x="356935" y="72006"/>
                  <a:pt x="308242" y="86613"/>
                </a:cubicBezTo>
                <a:cubicBezTo>
                  <a:pt x="117546" y="143818"/>
                  <a:pt x="293115" y="109682"/>
                  <a:pt x="135626" y="135929"/>
                </a:cubicBezTo>
                <a:cubicBezTo>
                  <a:pt x="123296" y="144148"/>
                  <a:pt x="108124" y="149204"/>
                  <a:pt x="98637" y="160587"/>
                </a:cubicBezTo>
                <a:cubicBezTo>
                  <a:pt x="69339" y="195743"/>
                  <a:pt x="72187" y="229396"/>
                  <a:pt x="61648" y="271548"/>
                </a:cubicBezTo>
                <a:cubicBezTo>
                  <a:pt x="54391" y="300574"/>
                  <a:pt x="43717" y="328698"/>
                  <a:pt x="36989" y="357851"/>
                </a:cubicBezTo>
                <a:cubicBezTo>
                  <a:pt x="31368" y="382209"/>
                  <a:pt x="29562" y="407312"/>
                  <a:pt x="24659" y="431825"/>
                </a:cubicBezTo>
                <a:cubicBezTo>
                  <a:pt x="17228" y="468978"/>
                  <a:pt x="8220" y="505799"/>
                  <a:pt x="0" y="542786"/>
                </a:cubicBezTo>
                <a:cubicBezTo>
                  <a:pt x="20549" y="633199"/>
                  <a:pt x="29444" y="727078"/>
                  <a:pt x="61648" y="814024"/>
                </a:cubicBezTo>
                <a:cubicBezTo>
                  <a:pt x="71742" y="841275"/>
                  <a:pt x="99117" y="859550"/>
                  <a:pt x="123297" y="875669"/>
                </a:cubicBezTo>
                <a:cubicBezTo>
                  <a:pt x="170153" y="906904"/>
                  <a:pt x="232514" y="916036"/>
                  <a:pt x="283582" y="937313"/>
                </a:cubicBezTo>
                <a:cubicBezTo>
                  <a:pt x="411967" y="990803"/>
                  <a:pt x="303420" y="963472"/>
                  <a:pt x="419209" y="986629"/>
                </a:cubicBezTo>
                <a:cubicBezTo>
                  <a:pt x="435649" y="994848"/>
                  <a:pt x="451634" y="1004047"/>
                  <a:pt x="468528" y="1011287"/>
                </a:cubicBezTo>
                <a:cubicBezTo>
                  <a:pt x="510543" y="1029292"/>
                  <a:pt x="559950" y="1034245"/>
                  <a:pt x="604154" y="1035945"/>
                </a:cubicBezTo>
                <a:cubicBezTo>
                  <a:pt x="784902" y="1042896"/>
                  <a:pt x="965825" y="1044164"/>
                  <a:pt x="1146660" y="1048274"/>
                </a:cubicBezTo>
                <a:cubicBezTo>
                  <a:pt x="1451599" y="987290"/>
                  <a:pt x="1123931" y="1048274"/>
                  <a:pt x="1935760" y="1048274"/>
                </a:cubicBezTo>
                <a:cubicBezTo>
                  <a:pt x="1964821" y="1048274"/>
                  <a:pt x="1993299" y="1040055"/>
                  <a:pt x="2022068" y="1035945"/>
                </a:cubicBezTo>
                <a:cubicBezTo>
                  <a:pt x="2124815" y="1040055"/>
                  <a:pt x="2227481" y="1048274"/>
                  <a:pt x="2330310" y="1048274"/>
                </a:cubicBezTo>
                <a:cubicBezTo>
                  <a:pt x="2415308" y="1048274"/>
                  <a:pt x="2443116" y="1036731"/>
                  <a:pt x="2515255" y="1023616"/>
                </a:cubicBezTo>
                <a:cubicBezTo>
                  <a:pt x="2539851" y="1019144"/>
                  <a:pt x="2564637" y="1015759"/>
                  <a:pt x="2589233" y="1011287"/>
                </a:cubicBezTo>
                <a:cubicBezTo>
                  <a:pt x="2609851" y="1007538"/>
                  <a:pt x="2630263" y="1002707"/>
                  <a:pt x="2650881" y="998958"/>
                </a:cubicBezTo>
                <a:cubicBezTo>
                  <a:pt x="2850202" y="962720"/>
                  <a:pt x="2626973" y="1007010"/>
                  <a:pt x="2774178" y="974300"/>
                </a:cubicBezTo>
                <a:cubicBezTo>
                  <a:pt x="2793352" y="970039"/>
                  <a:pt x="2863277" y="957842"/>
                  <a:pt x="2885145" y="949642"/>
                </a:cubicBezTo>
                <a:cubicBezTo>
                  <a:pt x="3014097" y="901288"/>
                  <a:pt x="2857189" y="944302"/>
                  <a:pt x="2983783" y="912655"/>
                </a:cubicBezTo>
                <a:cubicBezTo>
                  <a:pt x="2996113" y="904436"/>
                  <a:pt x="3010294" y="898476"/>
                  <a:pt x="3020772" y="887998"/>
                </a:cubicBezTo>
                <a:cubicBezTo>
                  <a:pt x="3038199" y="870572"/>
                  <a:pt x="3060420" y="821034"/>
                  <a:pt x="3070090" y="801695"/>
                </a:cubicBezTo>
                <a:cubicBezTo>
                  <a:pt x="3061870" y="703063"/>
                  <a:pt x="3059429" y="603778"/>
                  <a:pt x="3045431" y="505799"/>
                </a:cubicBezTo>
                <a:cubicBezTo>
                  <a:pt x="3042832" y="487605"/>
                  <a:pt x="3028237" y="473278"/>
                  <a:pt x="3020772" y="456483"/>
                </a:cubicBezTo>
                <a:cubicBezTo>
                  <a:pt x="3004793" y="420532"/>
                  <a:pt x="2982025" y="342001"/>
                  <a:pt x="2946794" y="320864"/>
                </a:cubicBezTo>
                <a:cubicBezTo>
                  <a:pt x="2938199" y="315707"/>
                  <a:pt x="2864423" y="272774"/>
                  <a:pt x="2848156" y="259219"/>
                </a:cubicBezTo>
                <a:cubicBezTo>
                  <a:pt x="2753221" y="180111"/>
                  <a:pt x="2866015" y="258795"/>
                  <a:pt x="2774178" y="197574"/>
                </a:cubicBezTo>
                <a:cubicBezTo>
                  <a:pt x="2765958" y="185245"/>
                  <a:pt x="2761090" y="169843"/>
                  <a:pt x="2749519" y="160587"/>
                </a:cubicBezTo>
                <a:cubicBezTo>
                  <a:pt x="2717049" y="134612"/>
                  <a:pt x="2707815" y="147986"/>
                  <a:pt x="2687870" y="172916"/>
                </a:cubicBezTo>
                <a:cubicBezTo>
                  <a:pt x="2678613" y="184486"/>
                  <a:pt x="2668714" y="196145"/>
                  <a:pt x="2663211" y="209903"/>
                </a:cubicBezTo>
                <a:cubicBezTo>
                  <a:pt x="2660158" y="217534"/>
                  <a:pt x="2663211" y="226342"/>
                  <a:pt x="2663211" y="234561"/>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n>
                <a:solidFill>
                  <a:schemeClr val="tx2"/>
                </a:solidFill>
              </a:ln>
              <a:latin typeface="Avenir Book"/>
            </a:endParaRPr>
          </a:p>
        </p:txBody>
      </p:sp>
    </p:spTree>
    <p:extLst>
      <p:ext uri="{BB962C8B-B14F-4D97-AF65-F5344CB8AC3E}">
        <p14:creationId xmlns:p14="http://schemas.microsoft.com/office/powerpoint/2010/main" val="37289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Line 5"/>
          <p:cNvSpPr>
            <a:spLocks noChangeShapeType="1"/>
          </p:cNvSpPr>
          <p:nvPr/>
        </p:nvSpPr>
        <p:spPr bwMode="auto">
          <a:xfrm>
            <a:off x="838200" y="5636488"/>
            <a:ext cx="7162800"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0" name="Text Box 6"/>
          <p:cNvSpPr txBox="1">
            <a:spLocks noChangeArrowheads="1"/>
          </p:cNvSpPr>
          <p:nvPr/>
        </p:nvSpPr>
        <p:spPr bwMode="auto">
          <a:xfrm>
            <a:off x="3841750" y="6184176"/>
            <a:ext cx="10050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atin typeface="Avenir Book"/>
                <a:cs typeface="Avenir Book"/>
              </a:rPr>
              <a:t>Time</a:t>
            </a:r>
          </a:p>
        </p:txBody>
      </p:sp>
      <p:sp>
        <p:nvSpPr>
          <p:cNvPr id="11271" name="Line 7"/>
          <p:cNvSpPr>
            <a:spLocks noChangeShapeType="1"/>
          </p:cNvSpPr>
          <p:nvPr/>
        </p:nvSpPr>
        <p:spPr bwMode="auto">
          <a:xfrm>
            <a:off x="3886200" y="1978888"/>
            <a:ext cx="0" cy="365760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2" name="Text Box 8"/>
          <p:cNvSpPr txBox="1">
            <a:spLocks noChangeArrowheads="1"/>
          </p:cNvSpPr>
          <p:nvPr/>
        </p:nvSpPr>
        <p:spPr bwMode="auto">
          <a:xfrm>
            <a:off x="1527175" y="5741263"/>
            <a:ext cx="13628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Travel Time</a:t>
            </a:r>
          </a:p>
        </p:txBody>
      </p:sp>
      <p:sp>
        <p:nvSpPr>
          <p:cNvPr id="11273" name="Text Box 9"/>
          <p:cNvSpPr txBox="1">
            <a:spLocks noChangeArrowheads="1"/>
          </p:cNvSpPr>
          <p:nvPr/>
        </p:nvSpPr>
        <p:spPr bwMode="auto">
          <a:xfrm>
            <a:off x="4551363" y="5712688"/>
            <a:ext cx="23293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Search Time in Patch</a:t>
            </a:r>
          </a:p>
        </p:txBody>
      </p:sp>
      <p:sp>
        <p:nvSpPr>
          <p:cNvPr id="11274" name="Freeform 10"/>
          <p:cNvSpPr>
            <a:spLocks/>
          </p:cNvSpPr>
          <p:nvPr/>
        </p:nvSpPr>
        <p:spPr bwMode="auto">
          <a:xfrm>
            <a:off x="3886200" y="2817088"/>
            <a:ext cx="4271963" cy="2800350"/>
          </a:xfrm>
          <a:custGeom>
            <a:avLst/>
            <a:gdLst>
              <a:gd name="T0" fmla="*/ 0 w 2691"/>
              <a:gd name="T1" fmla="*/ 1764 h 1764"/>
              <a:gd name="T2" fmla="*/ 63 w 2691"/>
              <a:gd name="T3" fmla="*/ 1629 h 1764"/>
              <a:gd name="T4" fmla="*/ 90 w 2691"/>
              <a:gd name="T5" fmla="*/ 1521 h 1764"/>
              <a:gd name="T6" fmla="*/ 135 w 2691"/>
              <a:gd name="T7" fmla="*/ 1440 h 1764"/>
              <a:gd name="T8" fmla="*/ 180 w 2691"/>
              <a:gd name="T9" fmla="*/ 1404 h 1764"/>
              <a:gd name="T10" fmla="*/ 288 w 2691"/>
              <a:gd name="T11" fmla="*/ 1215 h 1764"/>
              <a:gd name="T12" fmla="*/ 315 w 2691"/>
              <a:gd name="T13" fmla="*/ 1188 h 1764"/>
              <a:gd name="T14" fmla="*/ 414 w 2691"/>
              <a:gd name="T15" fmla="*/ 1053 h 1764"/>
              <a:gd name="T16" fmla="*/ 450 w 2691"/>
              <a:gd name="T17" fmla="*/ 1026 h 1764"/>
              <a:gd name="T18" fmla="*/ 486 w 2691"/>
              <a:gd name="T19" fmla="*/ 972 h 1764"/>
              <a:gd name="T20" fmla="*/ 540 w 2691"/>
              <a:gd name="T21" fmla="*/ 927 h 1764"/>
              <a:gd name="T22" fmla="*/ 585 w 2691"/>
              <a:gd name="T23" fmla="*/ 873 h 1764"/>
              <a:gd name="T24" fmla="*/ 693 w 2691"/>
              <a:gd name="T25" fmla="*/ 774 h 1764"/>
              <a:gd name="T26" fmla="*/ 882 w 2691"/>
              <a:gd name="T27" fmla="*/ 612 h 1764"/>
              <a:gd name="T28" fmla="*/ 963 w 2691"/>
              <a:gd name="T29" fmla="*/ 558 h 1764"/>
              <a:gd name="T30" fmla="*/ 1044 w 2691"/>
              <a:gd name="T31" fmla="*/ 504 h 1764"/>
              <a:gd name="T32" fmla="*/ 1287 w 2691"/>
              <a:gd name="T33" fmla="*/ 351 h 1764"/>
              <a:gd name="T34" fmla="*/ 1368 w 2691"/>
              <a:gd name="T35" fmla="*/ 297 h 1764"/>
              <a:gd name="T36" fmla="*/ 1449 w 2691"/>
              <a:gd name="T37" fmla="*/ 261 h 1764"/>
              <a:gd name="T38" fmla="*/ 1674 w 2691"/>
              <a:gd name="T39" fmla="*/ 171 h 1764"/>
              <a:gd name="T40" fmla="*/ 1701 w 2691"/>
              <a:gd name="T41" fmla="*/ 153 h 1764"/>
              <a:gd name="T42" fmla="*/ 1881 w 2691"/>
              <a:gd name="T43" fmla="*/ 99 h 1764"/>
              <a:gd name="T44" fmla="*/ 2250 w 2691"/>
              <a:gd name="T45" fmla="*/ 45 h 1764"/>
              <a:gd name="T46" fmla="*/ 2691 w 2691"/>
              <a:gd name="T47" fmla="*/ 0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1" h="1764">
                <a:moveTo>
                  <a:pt x="0" y="1764"/>
                </a:moveTo>
                <a:cubicBezTo>
                  <a:pt x="16" y="1717"/>
                  <a:pt x="41" y="1673"/>
                  <a:pt x="63" y="1629"/>
                </a:cubicBezTo>
                <a:cubicBezTo>
                  <a:pt x="79" y="1596"/>
                  <a:pt x="80" y="1556"/>
                  <a:pt x="90" y="1521"/>
                </a:cubicBezTo>
                <a:cubicBezTo>
                  <a:pt x="102" y="1479"/>
                  <a:pt x="103" y="1488"/>
                  <a:pt x="135" y="1440"/>
                </a:cubicBezTo>
                <a:cubicBezTo>
                  <a:pt x="158" y="1405"/>
                  <a:pt x="143" y="1416"/>
                  <a:pt x="180" y="1404"/>
                </a:cubicBezTo>
                <a:cubicBezTo>
                  <a:pt x="220" y="1344"/>
                  <a:pt x="248" y="1276"/>
                  <a:pt x="288" y="1215"/>
                </a:cubicBezTo>
                <a:cubicBezTo>
                  <a:pt x="295" y="1204"/>
                  <a:pt x="307" y="1198"/>
                  <a:pt x="315" y="1188"/>
                </a:cubicBezTo>
                <a:cubicBezTo>
                  <a:pt x="349" y="1144"/>
                  <a:pt x="374" y="1093"/>
                  <a:pt x="414" y="1053"/>
                </a:cubicBezTo>
                <a:cubicBezTo>
                  <a:pt x="425" y="1042"/>
                  <a:pt x="440" y="1037"/>
                  <a:pt x="450" y="1026"/>
                </a:cubicBezTo>
                <a:cubicBezTo>
                  <a:pt x="464" y="1010"/>
                  <a:pt x="474" y="990"/>
                  <a:pt x="486" y="972"/>
                </a:cubicBezTo>
                <a:cubicBezTo>
                  <a:pt x="506" y="942"/>
                  <a:pt x="515" y="948"/>
                  <a:pt x="540" y="927"/>
                </a:cubicBezTo>
                <a:cubicBezTo>
                  <a:pt x="593" y="883"/>
                  <a:pt x="545" y="919"/>
                  <a:pt x="585" y="873"/>
                </a:cubicBezTo>
                <a:cubicBezTo>
                  <a:pt x="620" y="834"/>
                  <a:pt x="656" y="807"/>
                  <a:pt x="693" y="774"/>
                </a:cubicBezTo>
                <a:cubicBezTo>
                  <a:pt x="758" y="716"/>
                  <a:pt x="809" y="661"/>
                  <a:pt x="882" y="612"/>
                </a:cubicBezTo>
                <a:cubicBezTo>
                  <a:pt x="911" y="593"/>
                  <a:pt x="930" y="569"/>
                  <a:pt x="963" y="558"/>
                </a:cubicBezTo>
                <a:cubicBezTo>
                  <a:pt x="991" y="530"/>
                  <a:pt x="1011" y="522"/>
                  <a:pt x="1044" y="504"/>
                </a:cubicBezTo>
                <a:cubicBezTo>
                  <a:pt x="1127" y="458"/>
                  <a:pt x="1204" y="397"/>
                  <a:pt x="1287" y="351"/>
                </a:cubicBezTo>
                <a:cubicBezTo>
                  <a:pt x="1315" y="335"/>
                  <a:pt x="1341" y="315"/>
                  <a:pt x="1368" y="297"/>
                </a:cubicBezTo>
                <a:cubicBezTo>
                  <a:pt x="1391" y="282"/>
                  <a:pt x="1424" y="273"/>
                  <a:pt x="1449" y="261"/>
                </a:cubicBezTo>
                <a:cubicBezTo>
                  <a:pt x="1523" y="224"/>
                  <a:pt x="1595" y="197"/>
                  <a:pt x="1674" y="171"/>
                </a:cubicBezTo>
                <a:cubicBezTo>
                  <a:pt x="1684" y="168"/>
                  <a:pt x="1691" y="157"/>
                  <a:pt x="1701" y="153"/>
                </a:cubicBezTo>
                <a:cubicBezTo>
                  <a:pt x="1752" y="130"/>
                  <a:pt x="1826" y="108"/>
                  <a:pt x="1881" y="99"/>
                </a:cubicBezTo>
                <a:cubicBezTo>
                  <a:pt x="2003" y="79"/>
                  <a:pt x="2128" y="69"/>
                  <a:pt x="2250" y="45"/>
                </a:cubicBezTo>
                <a:cubicBezTo>
                  <a:pt x="2391" y="17"/>
                  <a:pt x="2547" y="0"/>
                  <a:pt x="2691" y="0"/>
                </a:cubicBezTo>
              </a:path>
            </a:pathLst>
          </a:custGeom>
          <a:noFill/>
          <a:ln w="6350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grpSp>
        <p:nvGrpSpPr>
          <p:cNvPr id="11275" name="Group 11"/>
          <p:cNvGrpSpPr>
            <a:grpSpLocks/>
          </p:cNvGrpSpPr>
          <p:nvPr/>
        </p:nvGrpSpPr>
        <p:grpSpPr bwMode="auto">
          <a:xfrm>
            <a:off x="215900" y="1978888"/>
            <a:ext cx="622300" cy="3657600"/>
            <a:chOff x="136" y="1056"/>
            <a:chExt cx="392" cy="2304"/>
          </a:xfrm>
        </p:grpSpPr>
        <p:sp>
          <p:nvSpPr>
            <p:cNvPr id="11276" name="Line 12"/>
            <p:cNvSpPr>
              <a:spLocks noChangeShapeType="1"/>
            </p:cNvSpPr>
            <p:nvPr/>
          </p:nvSpPr>
          <p:spPr bwMode="auto">
            <a:xfrm flipV="1">
              <a:off x="528" y="1056"/>
              <a:ext cx="0" cy="2304"/>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7" name="Text Box 13"/>
            <p:cNvSpPr txBox="1">
              <a:spLocks noChangeArrowheads="1"/>
            </p:cNvSpPr>
            <p:nvPr/>
          </p:nvSpPr>
          <p:spPr bwMode="auto">
            <a:xfrm rot="16233431">
              <a:off x="-810" y="2117"/>
              <a:ext cx="218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latin typeface="Avenir Book"/>
                  <a:cs typeface="Avenir Book"/>
                </a:rPr>
                <a:t>Cumulative Energy gain</a:t>
              </a:r>
            </a:p>
          </p:txBody>
        </p:sp>
      </p:grpSp>
      <p:sp>
        <p:nvSpPr>
          <p:cNvPr id="11279" name="Text Box 15"/>
          <p:cNvSpPr txBox="1">
            <a:spLocks noChangeArrowheads="1"/>
          </p:cNvSpPr>
          <p:nvPr/>
        </p:nvSpPr>
        <p:spPr bwMode="auto">
          <a:xfrm>
            <a:off x="4114800" y="1826488"/>
            <a:ext cx="291125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Slope = Energy gain/Time</a:t>
            </a:r>
          </a:p>
        </p:txBody>
      </p:sp>
      <p:sp>
        <p:nvSpPr>
          <p:cNvPr id="11284" name="Line 20"/>
          <p:cNvSpPr>
            <a:spLocks noChangeShapeType="1"/>
          </p:cNvSpPr>
          <p:nvPr/>
        </p:nvSpPr>
        <p:spPr bwMode="auto">
          <a:xfrm>
            <a:off x="6248400" y="3121888"/>
            <a:ext cx="0" cy="2514600"/>
          </a:xfrm>
          <a:prstGeom prst="line">
            <a:avLst/>
          </a:prstGeom>
          <a:noFill/>
          <a:ln w="50800">
            <a:solidFill>
              <a:srgbClr val="1A980D"/>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85" name="Line 21"/>
          <p:cNvSpPr>
            <a:spLocks noChangeShapeType="1"/>
          </p:cNvSpPr>
          <p:nvPr/>
        </p:nvSpPr>
        <p:spPr bwMode="auto">
          <a:xfrm flipV="1">
            <a:off x="6324600" y="4950688"/>
            <a:ext cx="228600" cy="609600"/>
          </a:xfrm>
          <a:prstGeom prst="line">
            <a:avLst/>
          </a:prstGeom>
          <a:noFill/>
          <a:ln w="1270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86" name="Text Box 22"/>
          <p:cNvSpPr txBox="1">
            <a:spLocks noChangeArrowheads="1"/>
          </p:cNvSpPr>
          <p:nvPr/>
        </p:nvSpPr>
        <p:spPr bwMode="auto">
          <a:xfrm>
            <a:off x="6689725" y="3731488"/>
            <a:ext cx="2301875"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2000" dirty="0">
                <a:ln w="18415" cmpd="sng">
                  <a:noFill/>
                  <a:prstDash val="solid"/>
                </a:ln>
                <a:effectLst>
                  <a:outerShdw blurRad="63500" dir="3600000" algn="tl" rotWithShape="0">
                    <a:srgbClr val="000000">
                      <a:alpha val="70000"/>
                    </a:srgbClr>
                  </a:outerShdw>
                </a:effectLst>
                <a:latin typeface="Avenir Book"/>
                <a:cs typeface="Avenir Book"/>
              </a:rPr>
              <a:t>Point of diminishing returns</a:t>
            </a:r>
          </a:p>
        </p:txBody>
      </p:sp>
      <p:sp>
        <p:nvSpPr>
          <p:cNvPr id="11287" name="Text Box 23"/>
          <p:cNvSpPr txBox="1">
            <a:spLocks noChangeArrowheads="1"/>
          </p:cNvSpPr>
          <p:nvPr/>
        </p:nvSpPr>
        <p:spPr bwMode="auto">
          <a:xfrm>
            <a:off x="6765925" y="4984026"/>
            <a:ext cx="21805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latin typeface="Avenir Book"/>
                <a:cs typeface="Avenir Book"/>
              </a:rPr>
              <a:t>Time to leave! </a:t>
            </a:r>
          </a:p>
        </p:txBody>
      </p:sp>
      <p:sp>
        <p:nvSpPr>
          <p:cNvPr id="20" name="Text Box 1038"/>
          <p:cNvSpPr txBox="1">
            <a:spLocks noChangeArrowheads="1"/>
          </p:cNvSpPr>
          <p:nvPr/>
        </p:nvSpPr>
        <p:spPr bwMode="auto">
          <a:xfrm>
            <a:off x="254502" y="1066800"/>
            <a:ext cx="82898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n w="18415" cmpd="sng">
                  <a:noFill/>
                  <a:prstDash val="solid"/>
                </a:ln>
                <a:effectLst>
                  <a:outerShdw blurRad="63500" dir="3600000" algn="tl" rotWithShape="0">
                    <a:srgbClr val="000000">
                      <a:alpha val="70000"/>
                    </a:srgbClr>
                  </a:outerShdw>
                </a:effectLst>
                <a:latin typeface="Avenir Book"/>
                <a:cs typeface="Avenir Book"/>
              </a:rPr>
              <a:t>Another way to look at this </a:t>
            </a:r>
            <a:r>
              <a:rPr lang="en-US" sz="2000" dirty="0">
                <a:ln w="18415" cmpd="sng">
                  <a:noFill/>
                  <a:prstDash val="solid"/>
                </a:ln>
                <a:effectLst>
                  <a:outerShdw blurRad="63500" dir="3600000" algn="tl" rotWithShape="0">
                    <a:srgbClr val="000000">
                      <a:alpha val="70000"/>
                    </a:srgbClr>
                  </a:outerShdw>
                </a:effectLst>
                <a:latin typeface="Avenir Book"/>
                <a:cs typeface="Avenir Book"/>
              </a:rPr>
              <a:t>(when there is only 1 patch type)</a:t>
            </a:r>
          </a:p>
        </p:txBody>
      </p:sp>
      <p:sp>
        <p:nvSpPr>
          <p:cNvPr id="19" name="Text Box 13"/>
          <p:cNvSpPr txBox="1">
            <a:spLocks noChangeArrowheads="1"/>
          </p:cNvSpPr>
          <p:nvPr/>
        </p:nvSpPr>
        <p:spPr bwMode="auto">
          <a:xfrm>
            <a:off x="18990" y="19007"/>
            <a:ext cx="432522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n w="1905">
                  <a:noFill/>
                </a:ln>
                <a:solidFill>
                  <a:schemeClr val="tx2"/>
                </a:solidFill>
                <a:effectLst>
                  <a:innerShdw blurRad="69850" dist="43180" dir="5400000">
                    <a:srgbClr val="000000">
                      <a:alpha val="65000"/>
                    </a:srgbClr>
                  </a:innerShdw>
                </a:effectLst>
                <a:latin typeface="Avenir Book"/>
                <a:cs typeface="Avenir Book"/>
              </a:rPr>
              <a:t>Marginal Value Theorem:</a:t>
            </a:r>
          </a:p>
        </p:txBody>
      </p:sp>
      <p:grpSp>
        <p:nvGrpSpPr>
          <p:cNvPr id="8" name="Group 7"/>
          <p:cNvGrpSpPr/>
          <p:nvPr/>
        </p:nvGrpSpPr>
        <p:grpSpPr>
          <a:xfrm>
            <a:off x="856343" y="5151120"/>
            <a:ext cx="3288937" cy="491307"/>
            <a:chOff x="856343" y="5151120"/>
            <a:chExt cx="3288937" cy="491307"/>
          </a:xfrm>
        </p:grpSpPr>
        <p:sp>
          <p:nvSpPr>
            <p:cNvPr id="11278" name="Line 14"/>
            <p:cNvSpPr>
              <a:spLocks noChangeShapeType="1"/>
            </p:cNvSpPr>
            <p:nvPr/>
          </p:nvSpPr>
          <p:spPr bwMode="auto">
            <a:xfrm flipV="1">
              <a:off x="856343" y="5261426"/>
              <a:ext cx="3200400" cy="381001"/>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7" name="Oval 26"/>
            <p:cNvSpPr/>
            <p:nvPr/>
          </p:nvSpPr>
          <p:spPr>
            <a:xfrm>
              <a:off x="3962400" y="5151120"/>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grpSp>
        <p:nvGrpSpPr>
          <p:cNvPr id="7" name="Group 6"/>
          <p:cNvGrpSpPr/>
          <p:nvPr/>
        </p:nvGrpSpPr>
        <p:grpSpPr>
          <a:xfrm>
            <a:off x="838200" y="4495800"/>
            <a:ext cx="3733800" cy="1143000"/>
            <a:chOff x="838200" y="4495800"/>
            <a:chExt cx="3733800" cy="1143000"/>
          </a:xfrm>
        </p:grpSpPr>
        <p:sp>
          <p:nvSpPr>
            <p:cNvPr id="23" name="Line 14"/>
            <p:cNvSpPr>
              <a:spLocks noChangeShapeType="1"/>
            </p:cNvSpPr>
            <p:nvPr/>
          </p:nvSpPr>
          <p:spPr bwMode="auto">
            <a:xfrm flipV="1">
              <a:off x="838200" y="4572000"/>
              <a:ext cx="3657600" cy="1066800"/>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8" name="Oval 27"/>
            <p:cNvSpPr/>
            <p:nvPr/>
          </p:nvSpPr>
          <p:spPr>
            <a:xfrm>
              <a:off x="4389120" y="4495800"/>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grpSp>
        <p:nvGrpSpPr>
          <p:cNvPr id="6" name="Group 5"/>
          <p:cNvGrpSpPr/>
          <p:nvPr/>
        </p:nvGrpSpPr>
        <p:grpSpPr>
          <a:xfrm>
            <a:off x="838200" y="3895634"/>
            <a:ext cx="4315823" cy="1743166"/>
            <a:chOff x="838200" y="3895634"/>
            <a:chExt cx="4315823" cy="1743166"/>
          </a:xfrm>
        </p:grpSpPr>
        <p:sp>
          <p:nvSpPr>
            <p:cNvPr id="22" name="Line 14"/>
            <p:cNvSpPr>
              <a:spLocks noChangeShapeType="1"/>
            </p:cNvSpPr>
            <p:nvPr/>
          </p:nvSpPr>
          <p:spPr bwMode="auto">
            <a:xfrm flipV="1">
              <a:off x="838200" y="3962399"/>
              <a:ext cx="4267200" cy="1676401"/>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9" name="Oval 28"/>
            <p:cNvSpPr/>
            <p:nvPr/>
          </p:nvSpPr>
          <p:spPr>
            <a:xfrm>
              <a:off x="4971143" y="3895634"/>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grpSp>
        <p:nvGrpSpPr>
          <p:cNvPr id="5" name="Group 4"/>
          <p:cNvGrpSpPr/>
          <p:nvPr/>
        </p:nvGrpSpPr>
        <p:grpSpPr>
          <a:xfrm>
            <a:off x="838200" y="3093720"/>
            <a:ext cx="5486400" cy="2545080"/>
            <a:chOff x="838200" y="3093720"/>
            <a:chExt cx="5486400" cy="2545080"/>
          </a:xfrm>
        </p:grpSpPr>
        <p:sp>
          <p:nvSpPr>
            <p:cNvPr id="21" name="Line 14"/>
            <p:cNvSpPr>
              <a:spLocks noChangeShapeType="1"/>
            </p:cNvSpPr>
            <p:nvPr/>
          </p:nvSpPr>
          <p:spPr bwMode="auto">
            <a:xfrm flipV="1">
              <a:off x="838200" y="3200399"/>
              <a:ext cx="5410200" cy="2438401"/>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30" name="Oval 29"/>
            <p:cNvSpPr/>
            <p:nvPr/>
          </p:nvSpPr>
          <p:spPr>
            <a:xfrm>
              <a:off x="6141720" y="3093720"/>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grpSp>
        <p:nvGrpSpPr>
          <p:cNvPr id="4" name="Group 3"/>
          <p:cNvGrpSpPr/>
          <p:nvPr/>
        </p:nvGrpSpPr>
        <p:grpSpPr>
          <a:xfrm>
            <a:off x="838200" y="2819400"/>
            <a:ext cx="6553200" cy="2819400"/>
            <a:chOff x="838200" y="2819400"/>
            <a:chExt cx="6553200" cy="2819400"/>
          </a:xfrm>
        </p:grpSpPr>
        <p:sp>
          <p:nvSpPr>
            <p:cNvPr id="24" name="Line 14"/>
            <p:cNvSpPr>
              <a:spLocks noChangeShapeType="1"/>
            </p:cNvSpPr>
            <p:nvPr/>
          </p:nvSpPr>
          <p:spPr bwMode="auto">
            <a:xfrm flipV="1">
              <a:off x="838200" y="2895600"/>
              <a:ext cx="6553200" cy="2743200"/>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31" name="Oval 30"/>
            <p:cNvSpPr/>
            <p:nvPr/>
          </p:nvSpPr>
          <p:spPr>
            <a:xfrm>
              <a:off x="7208520" y="2819400"/>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grpSp>
        <p:nvGrpSpPr>
          <p:cNvPr id="3" name="Group 2"/>
          <p:cNvGrpSpPr/>
          <p:nvPr/>
        </p:nvGrpSpPr>
        <p:grpSpPr>
          <a:xfrm>
            <a:off x="838200" y="2743200"/>
            <a:ext cx="7467600" cy="2913743"/>
            <a:chOff x="838200" y="2725057"/>
            <a:chExt cx="7467600" cy="2913743"/>
          </a:xfrm>
        </p:grpSpPr>
        <p:sp>
          <p:nvSpPr>
            <p:cNvPr id="25" name="Line 14"/>
            <p:cNvSpPr>
              <a:spLocks noChangeShapeType="1"/>
            </p:cNvSpPr>
            <p:nvPr/>
          </p:nvSpPr>
          <p:spPr bwMode="auto">
            <a:xfrm flipV="1">
              <a:off x="838200" y="2819400"/>
              <a:ext cx="7391400" cy="2819400"/>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32" name="Oval 31"/>
            <p:cNvSpPr/>
            <p:nvPr/>
          </p:nvSpPr>
          <p:spPr>
            <a:xfrm>
              <a:off x="8122920" y="2725057"/>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grpSp>
      <p:sp>
        <p:nvSpPr>
          <p:cNvPr id="26" name="Oval 25"/>
          <p:cNvSpPr/>
          <p:nvPr/>
        </p:nvSpPr>
        <p:spPr>
          <a:xfrm>
            <a:off x="762000" y="5532120"/>
            <a:ext cx="182880" cy="1828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9" name="TextBox 8"/>
          <p:cNvSpPr txBox="1"/>
          <p:nvPr/>
        </p:nvSpPr>
        <p:spPr>
          <a:xfrm>
            <a:off x="5257800" y="4114800"/>
            <a:ext cx="3429000" cy="646331"/>
          </a:xfrm>
          <a:prstGeom prst="rect">
            <a:avLst/>
          </a:prstGeom>
          <a:noFill/>
        </p:spPr>
        <p:txBody>
          <a:bodyPr wrap="square" rtlCol="0">
            <a:spAutoFit/>
          </a:bodyPr>
          <a:lstStyle/>
          <a:p>
            <a:r>
              <a:rPr lang="en-US" dirty="0">
                <a:latin typeface="Avenir Book"/>
                <a:cs typeface="Avenir Book"/>
              </a:rPr>
              <a:t>Which strategy yields the greatest E/T?</a:t>
            </a:r>
          </a:p>
        </p:txBody>
      </p:sp>
    </p:spTree>
    <p:extLst>
      <p:ext uri="{BB962C8B-B14F-4D97-AF65-F5344CB8AC3E}">
        <p14:creationId xmlns:p14="http://schemas.microsoft.com/office/powerpoint/2010/main" val="266114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2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8"/>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7"/>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3"/>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1284"/>
                                        </p:tgtEl>
                                        <p:attrNameLst>
                                          <p:attrName>style.visibility</p:attrName>
                                        </p:attrNameLst>
                                      </p:cBhvr>
                                      <p:to>
                                        <p:strVal val="visible"/>
                                      </p:to>
                                    </p:set>
                                    <p:animEffect transition="in" filter="dissolve">
                                      <p:cBhvr>
                                        <p:cTn id="68" dur="500"/>
                                        <p:tgtEl>
                                          <p:spTgt spid="11284"/>
                                        </p:tgtEl>
                                      </p:cBhvr>
                                    </p:animEffect>
                                  </p:childTnLst>
                                </p:cTn>
                              </p:par>
                              <p:par>
                                <p:cTn id="69" presetID="1" presetClass="exit" presetSubtype="0" fill="hold" grpId="1"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11285"/>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1128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1287"/>
                                        </p:tgtEl>
                                        <p:attrNameLst>
                                          <p:attrName>style.visibility</p:attrName>
                                        </p:attrNameLst>
                                      </p:cBhvr>
                                      <p:to>
                                        <p:strVal val="visible"/>
                                      </p:to>
                                    </p:set>
                                    <p:anim calcmode="lin" valueType="num">
                                      <p:cBhvr additive="base">
                                        <p:cTn id="81" dur="500" fill="hold"/>
                                        <p:tgtEl>
                                          <p:spTgt spid="11287"/>
                                        </p:tgtEl>
                                        <p:attrNameLst>
                                          <p:attrName>ppt_x</p:attrName>
                                        </p:attrNameLst>
                                      </p:cBhvr>
                                      <p:tavLst>
                                        <p:tav tm="0">
                                          <p:val>
                                            <p:strVal val="#ppt_x"/>
                                          </p:val>
                                        </p:tav>
                                        <p:tav tm="100000">
                                          <p:val>
                                            <p:strVal val="#ppt_x"/>
                                          </p:val>
                                        </p:tav>
                                      </p:tavLst>
                                    </p:anim>
                                    <p:anim calcmode="lin" valueType="num">
                                      <p:cBhvr additive="base">
                                        <p:cTn id="82" dur="500" fill="hold"/>
                                        <p:tgtEl>
                                          <p:spTgt spid="11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9" grpId="0"/>
      <p:bldP spid="11284" grpId="0" animBg="1"/>
      <p:bldP spid="11285" grpId="0" animBg="1"/>
      <p:bldP spid="11286" grpId="0"/>
      <p:bldP spid="11287" grpId="0" autoUpdateAnimBg="0"/>
      <p:bldP spid="20" grpId="0" autoUpdateAnimBg="0"/>
      <p:bldP spid="26" grpId="0" animBg="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Line 5"/>
          <p:cNvSpPr>
            <a:spLocks noChangeShapeType="1"/>
          </p:cNvSpPr>
          <p:nvPr/>
        </p:nvSpPr>
        <p:spPr bwMode="auto">
          <a:xfrm>
            <a:off x="838200" y="5636488"/>
            <a:ext cx="7162800"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0" name="Text Box 6"/>
          <p:cNvSpPr txBox="1">
            <a:spLocks noChangeArrowheads="1"/>
          </p:cNvSpPr>
          <p:nvPr/>
        </p:nvSpPr>
        <p:spPr bwMode="auto">
          <a:xfrm>
            <a:off x="3841750" y="6184176"/>
            <a:ext cx="10050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atin typeface="Avenir Book"/>
                <a:cs typeface="Avenir Book"/>
              </a:rPr>
              <a:t>Time</a:t>
            </a:r>
          </a:p>
        </p:txBody>
      </p:sp>
      <p:sp>
        <p:nvSpPr>
          <p:cNvPr id="11271" name="Line 7"/>
          <p:cNvSpPr>
            <a:spLocks noChangeShapeType="1"/>
          </p:cNvSpPr>
          <p:nvPr/>
        </p:nvSpPr>
        <p:spPr bwMode="auto">
          <a:xfrm>
            <a:off x="3886200" y="1978888"/>
            <a:ext cx="0" cy="365760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2" name="Text Box 8"/>
          <p:cNvSpPr txBox="1">
            <a:spLocks noChangeArrowheads="1"/>
          </p:cNvSpPr>
          <p:nvPr/>
        </p:nvSpPr>
        <p:spPr bwMode="auto">
          <a:xfrm>
            <a:off x="1527175" y="5741263"/>
            <a:ext cx="136281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Travel Time</a:t>
            </a:r>
          </a:p>
        </p:txBody>
      </p:sp>
      <p:sp>
        <p:nvSpPr>
          <p:cNvPr id="11273" name="Text Box 9"/>
          <p:cNvSpPr txBox="1">
            <a:spLocks noChangeArrowheads="1"/>
          </p:cNvSpPr>
          <p:nvPr/>
        </p:nvSpPr>
        <p:spPr bwMode="auto">
          <a:xfrm>
            <a:off x="4551363" y="5712688"/>
            <a:ext cx="232930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Search Time in Patch</a:t>
            </a:r>
          </a:p>
        </p:txBody>
      </p:sp>
      <p:sp>
        <p:nvSpPr>
          <p:cNvPr id="11274" name="Freeform 10"/>
          <p:cNvSpPr>
            <a:spLocks/>
          </p:cNvSpPr>
          <p:nvPr/>
        </p:nvSpPr>
        <p:spPr bwMode="auto">
          <a:xfrm>
            <a:off x="3886200" y="2817088"/>
            <a:ext cx="4271963" cy="2800350"/>
          </a:xfrm>
          <a:custGeom>
            <a:avLst/>
            <a:gdLst>
              <a:gd name="T0" fmla="*/ 0 w 2691"/>
              <a:gd name="T1" fmla="*/ 1764 h 1764"/>
              <a:gd name="T2" fmla="*/ 63 w 2691"/>
              <a:gd name="T3" fmla="*/ 1629 h 1764"/>
              <a:gd name="T4" fmla="*/ 90 w 2691"/>
              <a:gd name="T5" fmla="*/ 1521 h 1764"/>
              <a:gd name="T6" fmla="*/ 135 w 2691"/>
              <a:gd name="T7" fmla="*/ 1440 h 1764"/>
              <a:gd name="T8" fmla="*/ 180 w 2691"/>
              <a:gd name="T9" fmla="*/ 1404 h 1764"/>
              <a:gd name="T10" fmla="*/ 288 w 2691"/>
              <a:gd name="T11" fmla="*/ 1215 h 1764"/>
              <a:gd name="T12" fmla="*/ 315 w 2691"/>
              <a:gd name="T13" fmla="*/ 1188 h 1764"/>
              <a:gd name="T14" fmla="*/ 414 w 2691"/>
              <a:gd name="T15" fmla="*/ 1053 h 1764"/>
              <a:gd name="T16" fmla="*/ 450 w 2691"/>
              <a:gd name="T17" fmla="*/ 1026 h 1764"/>
              <a:gd name="T18" fmla="*/ 486 w 2691"/>
              <a:gd name="T19" fmla="*/ 972 h 1764"/>
              <a:gd name="T20" fmla="*/ 540 w 2691"/>
              <a:gd name="T21" fmla="*/ 927 h 1764"/>
              <a:gd name="T22" fmla="*/ 585 w 2691"/>
              <a:gd name="T23" fmla="*/ 873 h 1764"/>
              <a:gd name="T24" fmla="*/ 693 w 2691"/>
              <a:gd name="T25" fmla="*/ 774 h 1764"/>
              <a:gd name="T26" fmla="*/ 882 w 2691"/>
              <a:gd name="T27" fmla="*/ 612 h 1764"/>
              <a:gd name="T28" fmla="*/ 963 w 2691"/>
              <a:gd name="T29" fmla="*/ 558 h 1764"/>
              <a:gd name="T30" fmla="*/ 1044 w 2691"/>
              <a:gd name="T31" fmla="*/ 504 h 1764"/>
              <a:gd name="T32" fmla="*/ 1287 w 2691"/>
              <a:gd name="T33" fmla="*/ 351 h 1764"/>
              <a:gd name="T34" fmla="*/ 1368 w 2691"/>
              <a:gd name="T35" fmla="*/ 297 h 1764"/>
              <a:gd name="T36" fmla="*/ 1449 w 2691"/>
              <a:gd name="T37" fmla="*/ 261 h 1764"/>
              <a:gd name="T38" fmla="*/ 1674 w 2691"/>
              <a:gd name="T39" fmla="*/ 171 h 1764"/>
              <a:gd name="T40" fmla="*/ 1701 w 2691"/>
              <a:gd name="T41" fmla="*/ 153 h 1764"/>
              <a:gd name="T42" fmla="*/ 1881 w 2691"/>
              <a:gd name="T43" fmla="*/ 99 h 1764"/>
              <a:gd name="T44" fmla="*/ 2250 w 2691"/>
              <a:gd name="T45" fmla="*/ 45 h 1764"/>
              <a:gd name="T46" fmla="*/ 2691 w 2691"/>
              <a:gd name="T47" fmla="*/ 0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1" h="1764">
                <a:moveTo>
                  <a:pt x="0" y="1764"/>
                </a:moveTo>
                <a:cubicBezTo>
                  <a:pt x="16" y="1717"/>
                  <a:pt x="41" y="1673"/>
                  <a:pt x="63" y="1629"/>
                </a:cubicBezTo>
                <a:cubicBezTo>
                  <a:pt x="79" y="1596"/>
                  <a:pt x="80" y="1556"/>
                  <a:pt x="90" y="1521"/>
                </a:cubicBezTo>
                <a:cubicBezTo>
                  <a:pt x="102" y="1479"/>
                  <a:pt x="103" y="1488"/>
                  <a:pt x="135" y="1440"/>
                </a:cubicBezTo>
                <a:cubicBezTo>
                  <a:pt x="158" y="1405"/>
                  <a:pt x="143" y="1416"/>
                  <a:pt x="180" y="1404"/>
                </a:cubicBezTo>
                <a:cubicBezTo>
                  <a:pt x="220" y="1344"/>
                  <a:pt x="248" y="1276"/>
                  <a:pt x="288" y="1215"/>
                </a:cubicBezTo>
                <a:cubicBezTo>
                  <a:pt x="295" y="1204"/>
                  <a:pt x="307" y="1198"/>
                  <a:pt x="315" y="1188"/>
                </a:cubicBezTo>
                <a:cubicBezTo>
                  <a:pt x="349" y="1144"/>
                  <a:pt x="374" y="1093"/>
                  <a:pt x="414" y="1053"/>
                </a:cubicBezTo>
                <a:cubicBezTo>
                  <a:pt x="425" y="1042"/>
                  <a:pt x="440" y="1037"/>
                  <a:pt x="450" y="1026"/>
                </a:cubicBezTo>
                <a:cubicBezTo>
                  <a:pt x="464" y="1010"/>
                  <a:pt x="474" y="990"/>
                  <a:pt x="486" y="972"/>
                </a:cubicBezTo>
                <a:cubicBezTo>
                  <a:pt x="506" y="942"/>
                  <a:pt x="515" y="948"/>
                  <a:pt x="540" y="927"/>
                </a:cubicBezTo>
                <a:cubicBezTo>
                  <a:pt x="593" y="883"/>
                  <a:pt x="545" y="919"/>
                  <a:pt x="585" y="873"/>
                </a:cubicBezTo>
                <a:cubicBezTo>
                  <a:pt x="620" y="834"/>
                  <a:pt x="656" y="807"/>
                  <a:pt x="693" y="774"/>
                </a:cubicBezTo>
                <a:cubicBezTo>
                  <a:pt x="758" y="716"/>
                  <a:pt x="809" y="661"/>
                  <a:pt x="882" y="612"/>
                </a:cubicBezTo>
                <a:cubicBezTo>
                  <a:pt x="911" y="593"/>
                  <a:pt x="930" y="569"/>
                  <a:pt x="963" y="558"/>
                </a:cubicBezTo>
                <a:cubicBezTo>
                  <a:pt x="991" y="530"/>
                  <a:pt x="1011" y="522"/>
                  <a:pt x="1044" y="504"/>
                </a:cubicBezTo>
                <a:cubicBezTo>
                  <a:pt x="1127" y="458"/>
                  <a:pt x="1204" y="397"/>
                  <a:pt x="1287" y="351"/>
                </a:cubicBezTo>
                <a:cubicBezTo>
                  <a:pt x="1315" y="335"/>
                  <a:pt x="1341" y="315"/>
                  <a:pt x="1368" y="297"/>
                </a:cubicBezTo>
                <a:cubicBezTo>
                  <a:pt x="1391" y="282"/>
                  <a:pt x="1424" y="273"/>
                  <a:pt x="1449" y="261"/>
                </a:cubicBezTo>
                <a:cubicBezTo>
                  <a:pt x="1523" y="224"/>
                  <a:pt x="1595" y="197"/>
                  <a:pt x="1674" y="171"/>
                </a:cubicBezTo>
                <a:cubicBezTo>
                  <a:pt x="1684" y="168"/>
                  <a:pt x="1691" y="157"/>
                  <a:pt x="1701" y="153"/>
                </a:cubicBezTo>
                <a:cubicBezTo>
                  <a:pt x="1752" y="130"/>
                  <a:pt x="1826" y="108"/>
                  <a:pt x="1881" y="99"/>
                </a:cubicBezTo>
                <a:cubicBezTo>
                  <a:pt x="2003" y="79"/>
                  <a:pt x="2128" y="69"/>
                  <a:pt x="2250" y="45"/>
                </a:cubicBezTo>
                <a:cubicBezTo>
                  <a:pt x="2391" y="17"/>
                  <a:pt x="2547" y="0"/>
                  <a:pt x="2691" y="0"/>
                </a:cubicBezTo>
              </a:path>
            </a:pathLst>
          </a:custGeom>
          <a:noFill/>
          <a:ln w="63500">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grpSp>
        <p:nvGrpSpPr>
          <p:cNvPr id="11275" name="Group 11"/>
          <p:cNvGrpSpPr>
            <a:grpSpLocks/>
          </p:cNvGrpSpPr>
          <p:nvPr/>
        </p:nvGrpSpPr>
        <p:grpSpPr bwMode="auto">
          <a:xfrm>
            <a:off x="260350" y="1978888"/>
            <a:ext cx="577850" cy="3657600"/>
            <a:chOff x="164" y="1056"/>
            <a:chExt cx="364" cy="2304"/>
          </a:xfrm>
        </p:grpSpPr>
        <p:sp>
          <p:nvSpPr>
            <p:cNvPr id="11276" name="Line 12"/>
            <p:cNvSpPr>
              <a:spLocks noChangeShapeType="1"/>
            </p:cNvSpPr>
            <p:nvPr/>
          </p:nvSpPr>
          <p:spPr bwMode="auto">
            <a:xfrm flipV="1">
              <a:off x="528" y="1056"/>
              <a:ext cx="0" cy="2304"/>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77" name="Text Box 13"/>
            <p:cNvSpPr txBox="1">
              <a:spLocks noChangeArrowheads="1"/>
            </p:cNvSpPr>
            <p:nvPr/>
          </p:nvSpPr>
          <p:spPr bwMode="auto">
            <a:xfrm rot="16233431">
              <a:off x="-550" y="2145"/>
              <a:ext cx="1662"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venir Book"/>
                  <a:cs typeface="Avenir Book"/>
                </a:rPr>
                <a:t>Cumulative Energy gain</a:t>
              </a:r>
            </a:p>
          </p:txBody>
        </p:sp>
      </p:grpSp>
      <p:sp>
        <p:nvSpPr>
          <p:cNvPr id="11284" name="Line 20"/>
          <p:cNvSpPr>
            <a:spLocks noChangeShapeType="1"/>
          </p:cNvSpPr>
          <p:nvPr/>
        </p:nvSpPr>
        <p:spPr bwMode="auto">
          <a:xfrm>
            <a:off x="6248400" y="3200400"/>
            <a:ext cx="0" cy="2417945"/>
          </a:xfrm>
          <a:prstGeom prst="line">
            <a:avLst/>
          </a:prstGeom>
          <a:noFill/>
          <a:ln w="50800">
            <a:solidFill>
              <a:srgbClr val="1A980D"/>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11285" name="Line 21"/>
          <p:cNvSpPr>
            <a:spLocks noChangeShapeType="1"/>
          </p:cNvSpPr>
          <p:nvPr/>
        </p:nvSpPr>
        <p:spPr bwMode="auto">
          <a:xfrm flipV="1">
            <a:off x="5334000" y="4953000"/>
            <a:ext cx="228600" cy="609600"/>
          </a:xfrm>
          <a:prstGeom prst="line">
            <a:avLst/>
          </a:prstGeom>
          <a:noFill/>
          <a:ln w="1270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0" name="Text Box 1038"/>
          <p:cNvSpPr txBox="1">
            <a:spLocks noChangeArrowheads="1"/>
          </p:cNvSpPr>
          <p:nvPr/>
        </p:nvSpPr>
        <p:spPr bwMode="auto">
          <a:xfrm>
            <a:off x="254502" y="1066800"/>
            <a:ext cx="764466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n w="18415" cmpd="sng">
                  <a:noFill/>
                  <a:prstDash val="solid"/>
                </a:ln>
                <a:effectLst>
                  <a:outerShdw blurRad="63500" dir="3600000" algn="tl" rotWithShape="0">
                    <a:srgbClr val="000000">
                      <a:alpha val="70000"/>
                    </a:srgbClr>
                  </a:outerShdw>
                </a:effectLst>
                <a:latin typeface="Avenir Book"/>
                <a:cs typeface="Avenir Book"/>
              </a:rPr>
              <a:t>What if patches are denser (travel time is less)?</a:t>
            </a:r>
          </a:p>
        </p:txBody>
      </p:sp>
      <p:sp>
        <p:nvSpPr>
          <p:cNvPr id="19" name="Text Box 13"/>
          <p:cNvSpPr txBox="1">
            <a:spLocks noChangeArrowheads="1"/>
          </p:cNvSpPr>
          <p:nvPr/>
        </p:nvSpPr>
        <p:spPr bwMode="auto">
          <a:xfrm>
            <a:off x="6660" y="19007"/>
            <a:ext cx="432522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n w="1905">
                  <a:noFill/>
                </a:ln>
                <a:solidFill>
                  <a:srgbClr val="1F497D"/>
                </a:solidFill>
                <a:effectLst>
                  <a:innerShdw blurRad="69850" dist="43180" dir="5400000">
                    <a:srgbClr val="000000">
                      <a:alpha val="65000"/>
                    </a:srgbClr>
                  </a:innerShdw>
                </a:effectLst>
                <a:latin typeface="Avenir Book"/>
                <a:cs typeface="Avenir Book"/>
              </a:rPr>
              <a:t>Marginal Value Theorem:</a:t>
            </a:r>
          </a:p>
        </p:txBody>
      </p:sp>
      <p:sp>
        <p:nvSpPr>
          <p:cNvPr id="21" name="Line 20"/>
          <p:cNvSpPr>
            <a:spLocks noChangeShapeType="1"/>
          </p:cNvSpPr>
          <p:nvPr/>
        </p:nvSpPr>
        <p:spPr bwMode="auto">
          <a:xfrm>
            <a:off x="5257800" y="3810000"/>
            <a:ext cx="0" cy="1808344"/>
          </a:xfrm>
          <a:prstGeom prst="line">
            <a:avLst/>
          </a:prstGeom>
          <a:noFill/>
          <a:ln w="50800">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2" name="Line 14"/>
          <p:cNvSpPr>
            <a:spLocks noChangeShapeType="1"/>
          </p:cNvSpPr>
          <p:nvPr/>
        </p:nvSpPr>
        <p:spPr bwMode="auto">
          <a:xfrm flipV="1">
            <a:off x="856343" y="2209799"/>
            <a:ext cx="7449457" cy="3393351"/>
          </a:xfrm>
          <a:prstGeom prst="line">
            <a:avLst/>
          </a:prstGeom>
          <a:noFill/>
          <a:ln w="63500">
            <a:solidFill>
              <a:srgbClr val="1A980D"/>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3" name="Line 21"/>
          <p:cNvSpPr>
            <a:spLocks noChangeShapeType="1"/>
          </p:cNvSpPr>
          <p:nvPr/>
        </p:nvSpPr>
        <p:spPr bwMode="auto">
          <a:xfrm flipV="1">
            <a:off x="6324600" y="4953000"/>
            <a:ext cx="228600" cy="609600"/>
          </a:xfrm>
          <a:prstGeom prst="line">
            <a:avLst/>
          </a:prstGeom>
          <a:noFill/>
          <a:ln w="1270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 name="TextBox 1"/>
          <p:cNvSpPr txBox="1"/>
          <p:nvPr/>
        </p:nvSpPr>
        <p:spPr>
          <a:xfrm>
            <a:off x="6705600" y="3429000"/>
            <a:ext cx="2438400" cy="646331"/>
          </a:xfrm>
          <a:prstGeom prst="rect">
            <a:avLst/>
          </a:prstGeom>
          <a:noFill/>
        </p:spPr>
        <p:txBody>
          <a:bodyPr wrap="square" rtlCol="0">
            <a:spAutoFit/>
          </a:bodyPr>
          <a:lstStyle/>
          <a:p>
            <a:r>
              <a:rPr lang="en-US" dirty="0">
                <a:latin typeface="Avenir Book"/>
                <a:cs typeface="Avenir Book"/>
              </a:rPr>
              <a:t>Leave earlier when travel time is shorter.</a:t>
            </a:r>
          </a:p>
        </p:txBody>
      </p:sp>
      <p:sp>
        <p:nvSpPr>
          <p:cNvPr id="3" name="TextBox 2"/>
          <p:cNvSpPr txBox="1"/>
          <p:nvPr/>
        </p:nvSpPr>
        <p:spPr>
          <a:xfrm>
            <a:off x="7924800" y="1676400"/>
            <a:ext cx="1371600" cy="369332"/>
          </a:xfrm>
          <a:prstGeom prst="rect">
            <a:avLst/>
          </a:prstGeom>
          <a:noFill/>
        </p:spPr>
        <p:txBody>
          <a:bodyPr wrap="square" rtlCol="0">
            <a:spAutoFit/>
          </a:bodyPr>
          <a:lstStyle/>
          <a:p>
            <a:r>
              <a:rPr lang="en-US" dirty="0">
                <a:solidFill>
                  <a:srgbClr val="1A980D"/>
                </a:solidFill>
                <a:latin typeface="Avenir Book"/>
                <a:cs typeface="Avenir Book"/>
              </a:rPr>
              <a:t>Sparse</a:t>
            </a:r>
          </a:p>
        </p:txBody>
      </p:sp>
      <p:grpSp>
        <p:nvGrpSpPr>
          <p:cNvPr id="4" name="Group 3"/>
          <p:cNvGrpSpPr/>
          <p:nvPr/>
        </p:nvGrpSpPr>
        <p:grpSpPr>
          <a:xfrm>
            <a:off x="2801257" y="1676400"/>
            <a:ext cx="4742543" cy="3944894"/>
            <a:chOff x="2801257" y="1676400"/>
            <a:chExt cx="4742543" cy="3944894"/>
          </a:xfrm>
        </p:grpSpPr>
        <p:sp>
          <p:nvSpPr>
            <p:cNvPr id="25" name="Line 14"/>
            <p:cNvSpPr>
              <a:spLocks noChangeShapeType="1"/>
            </p:cNvSpPr>
            <p:nvPr/>
          </p:nvSpPr>
          <p:spPr bwMode="auto">
            <a:xfrm flipV="1">
              <a:off x="2801257" y="2133600"/>
              <a:ext cx="4666343" cy="3487694"/>
            </a:xfrm>
            <a:prstGeom prst="line">
              <a:avLst/>
            </a:prstGeom>
            <a:noFill/>
            <a:ln w="635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latin typeface="Avenir Book"/>
                <a:cs typeface="Avenir Book"/>
              </a:endParaRPr>
            </a:p>
          </p:txBody>
        </p:sp>
        <p:sp>
          <p:nvSpPr>
            <p:cNvPr id="24" name="TextBox 23"/>
            <p:cNvSpPr txBox="1"/>
            <p:nvPr/>
          </p:nvSpPr>
          <p:spPr>
            <a:xfrm>
              <a:off x="6172200" y="1676400"/>
              <a:ext cx="1371600" cy="369332"/>
            </a:xfrm>
            <a:prstGeom prst="rect">
              <a:avLst/>
            </a:prstGeom>
            <a:noFill/>
          </p:spPr>
          <p:txBody>
            <a:bodyPr wrap="square" rtlCol="0">
              <a:spAutoFit/>
            </a:bodyPr>
            <a:lstStyle/>
            <a:p>
              <a:r>
                <a:rPr lang="en-US" dirty="0">
                  <a:solidFill>
                    <a:srgbClr val="FF0000"/>
                  </a:solidFill>
                  <a:latin typeface="Avenir Book"/>
                  <a:cs typeface="Avenir Book"/>
                </a:rPr>
                <a:t>Dense</a:t>
              </a:r>
            </a:p>
          </p:txBody>
        </p:sp>
      </p:grpSp>
    </p:spTree>
    <p:extLst>
      <p:ext uri="{BB962C8B-B14F-4D97-AF65-F5344CB8AC3E}">
        <p14:creationId xmlns:p14="http://schemas.microsoft.com/office/powerpoint/2010/main" val="16472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1284"/>
                                        </p:tgtEl>
                                        <p:attrNameLst>
                                          <p:attrName>style.visibility</p:attrName>
                                        </p:attrNameLst>
                                      </p:cBhvr>
                                      <p:to>
                                        <p:strVal val="visible"/>
                                      </p:to>
                                    </p:set>
                                    <p:animEffect transition="in" filter="dissolve">
                                      <p:cBhvr>
                                        <p:cTn id="16" dur="500"/>
                                        <p:tgtEl>
                                          <p:spTgt spid="1128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285"/>
                                        </p:tgtEl>
                                        <p:attrNameLst>
                                          <p:attrName>style.visibility</p:attrName>
                                        </p:attrNameLst>
                                      </p:cBhvr>
                                      <p:to>
                                        <p:strVal val="visible"/>
                                      </p:to>
                                    </p:set>
                                    <p:animEffect transition="in" filter="dissolve">
                                      <p:cBhvr>
                                        <p:cTn id="29" dur="500"/>
                                        <p:tgtEl>
                                          <p:spTgt spid="1128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 grpId="0" animBg="1"/>
      <p:bldP spid="11285" grpId="0" animBg="1"/>
      <p:bldP spid="21" grpId="0" animBg="1"/>
      <p:bldP spid="22" grpId="0" animBg="1"/>
      <p:bldP spid="23" grpId="0" animBg="1"/>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5896</TotalTime>
  <Words>2378</Words>
  <Application>Microsoft Macintosh PowerPoint</Application>
  <PresentationFormat>On-screen Show (4:3)</PresentationFormat>
  <Paragraphs>340</Paragraphs>
  <Slides>63</Slides>
  <Notes>47</Notes>
  <HiddenSlides>6</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Arial</vt:lpstr>
      <vt:lpstr>Avenir</vt:lpstr>
      <vt:lpstr>Avenir Book</vt:lpstr>
      <vt:lpstr>Calibri</vt:lpstr>
      <vt:lpstr>Cambria Math</vt:lpstr>
      <vt:lpstr>Comic Sans MS</vt:lpstr>
      <vt:lpstr>Wingdings</vt:lpstr>
      <vt:lpstr>Office Theme</vt:lpstr>
      <vt:lpstr>Equation</vt:lpstr>
      <vt:lpstr>Ecology 8310 Population (and Community) Ecology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Laboratory test:  Bluegill sunfish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Osenberg</dc:creator>
  <cp:lastModifiedBy>Craig W Osenberg</cp:lastModifiedBy>
  <cp:revision>161</cp:revision>
  <dcterms:created xsi:type="dcterms:W3CDTF">2015-08-17T13:22:14Z</dcterms:created>
  <dcterms:modified xsi:type="dcterms:W3CDTF">2021-09-16T13:56:56Z</dcterms:modified>
</cp:coreProperties>
</file>