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2.xml" ContentType="application/vnd.openxmlformats-officedocument.drawingml.chart+xml"/>
  <Override PartName="/ppt/theme/themeOverride1.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56" r:id="rId2"/>
    <p:sldId id="291" r:id="rId3"/>
    <p:sldId id="330" r:id="rId4"/>
    <p:sldId id="325" r:id="rId5"/>
    <p:sldId id="326" r:id="rId6"/>
    <p:sldId id="354" r:id="rId7"/>
    <p:sldId id="329" r:id="rId8"/>
    <p:sldId id="328" r:id="rId9"/>
    <p:sldId id="331" r:id="rId10"/>
    <p:sldId id="332" r:id="rId11"/>
    <p:sldId id="333" r:id="rId12"/>
    <p:sldId id="343" r:id="rId13"/>
    <p:sldId id="350" r:id="rId14"/>
    <p:sldId id="351" r:id="rId15"/>
    <p:sldId id="352" r:id="rId16"/>
    <p:sldId id="344" r:id="rId17"/>
    <p:sldId id="353" r:id="rId18"/>
    <p:sldId id="345" r:id="rId19"/>
    <p:sldId id="336" r:id="rId20"/>
    <p:sldId id="338" r:id="rId21"/>
    <p:sldId id="340" r:id="rId22"/>
    <p:sldId id="342" r:id="rId23"/>
    <p:sldId id="341" r:id="rId24"/>
    <p:sldId id="324" r:id="rId25"/>
    <p:sldId id="347" r:id="rId26"/>
    <p:sldId id="346" r:id="rId27"/>
    <p:sldId id="348" r:id="rId28"/>
    <p:sldId id="349"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76B0"/>
    <a:srgbClr val="8A7E9C"/>
    <a:srgbClr val="BD0C1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28"/>
    <p:restoredTop sz="79893" autoAdjust="0"/>
  </p:normalViewPr>
  <p:slideViewPr>
    <p:cSldViewPr snapToGrid="0" snapToObjects="1">
      <p:cViewPr varScale="1">
        <p:scale>
          <a:sx n="99" d="100"/>
          <a:sy n="99" d="100"/>
        </p:scale>
        <p:origin x="2360"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Users/osenberg/Work/COURSES/8310/Fall%202018/Lectures/Frailty.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2" Type="http://schemas.openxmlformats.org/officeDocument/2006/relationships/oleObject" Target="Workbook1" TargetMode="External"/><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264258286165864"/>
          <c:y val="0.16231925474062017"/>
          <c:w val="0.70204482362089515"/>
          <c:h val="0.76281610962071766"/>
        </c:manualLayout>
      </c:layout>
      <c:scatterChart>
        <c:scatterStyle val="lineMarker"/>
        <c:varyColors val="0"/>
        <c:ser>
          <c:idx val="5"/>
          <c:order val="0"/>
          <c:tx>
            <c:v>Aggregate</c:v>
          </c:tx>
          <c:spPr>
            <a:ln w="19050" cap="rnd">
              <a:solidFill>
                <a:schemeClr val="accent6"/>
              </a:solidFill>
              <a:round/>
            </a:ln>
            <a:effectLst/>
          </c:spPr>
          <c:marker>
            <c:symbol val="circle"/>
            <c:size val="10"/>
            <c:spPr>
              <a:solidFill>
                <a:schemeClr val="accent6">
                  <a:lumMod val="60000"/>
                  <a:lumOff val="40000"/>
                </a:schemeClr>
              </a:solidFill>
              <a:ln w="9525">
                <a:solidFill>
                  <a:schemeClr val="tx1"/>
                </a:solidFill>
              </a:ln>
              <a:effectLst/>
            </c:spPr>
          </c:marker>
          <c:xVal>
            <c:numRef>
              <c:f>Sheet1!$F$3:$F$38</c:f>
              <c:numCache>
                <c:formatCode>General</c:formatCode>
                <c:ptCount val="36"/>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numCache>
            </c:numRef>
          </c:xVal>
          <c:yVal>
            <c:numRef>
              <c:f>Sheet1!$G$3:$G$38</c:f>
              <c:numCache>
                <c:formatCode>General</c:formatCode>
                <c:ptCount val="36"/>
                <c:pt idx="0">
                  <c:v>100</c:v>
                </c:pt>
                <c:pt idx="1">
                  <c:v>85.641179204127681</c:v>
                </c:pt>
                <c:pt idx="2">
                  <c:v>74.077155315053119</c:v>
                </c:pt>
                <c:pt idx="3">
                  <c:v>64.705963403301467</c:v>
                </c:pt>
                <c:pt idx="4">
                  <c:v>57.064260512932869</c:v>
                </c:pt>
                <c:pt idx="5">
                  <c:v>50.793878438726416</c:v>
                </c:pt>
                <c:pt idx="6">
                  <c:v>45.616708218376559</c:v>
                </c:pt>
                <c:pt idx="7">
                  <c:v>41.315795698755529</c:v>
                </c:pt>
                <c:pt idx="8">
                  <c:v>37.721075203060352</c:v>
                </c:pt>
                <c:pt idx="9">
                  <c:v>34.698573154535339</c:v>
                </c:pt>
                <c:pt idx="10">
                  <c:v>32.142213007504687</c:v>
                </c:pt>
                <c:pt idx="11">
                  <c:v>29.967574609699977</c:v>
                </c:pt>
                <c:pt idx="12">
                  <c:v>28.107125508171642</c:v>
                </c:pt>
                <c:pt idx="13">
                  <c:v>26.506563699693714</c:v>
                </c:pt>
                <c:pt idx="14">
                  <c:v>25.122001962936505</c:v>
                </c:pt>
                <c:pt idx="15">
                  <c:v>23.917791342656169</c:v>
                </c:pt>
                <c:pt idx="16">
                  <c:v>22.864831600197725</c:v>
                </c:pt>
                <c:pt idx="17">
                  <c:v>21.939253941824987</c:v>
                </c:pt>
                <c:pt idx="18">
                  <c:v>21.121389370003691</c:v>
                </c:pt>
                <c:pt idx="19">
                  <c:v>20.39495700143501</c:v>
                </c:pt>
                <c:pt idx="20">
                  <c:v>19.746422457509127</c:v>
                </c:pt>
                <c:pt idx="21">
                  <c:v>19.164488290550931</c:v>
                </c:pt>
                <c:pt idx="22">
                  <c:v>18.639687351464488</c:v>
                </c:pt>
                <c:pt idx="23">
                  <c:v>18.164056765558161</c:v>
                </c:pt>
                <c:pt idx="24">
                  <c:v>17.730875309677316</c:v>
                </c:pt>
                <c:pt idx="25">
                  <c:v>17.334450882132096</c:v>
                </c:pt>
                <c:pt idx="26">
                  <c:v>16.969947730782685</c:v>
                </c:pt>
                <c:pt idx="27">
                  <c:v>16.633245380821169</c:v>
                </c:pt>
                <c:pt idx="28">
                  <c:v>16.320822952041482</c:v>
                </c:pt>
                <c:pt idx="29">
                  <c:v>16.029663903064478</c:v>
                </c:pt>
                <c:pt idx="30">
                  <c:v>15.757177282809726</c:v>
                </c:pt>
                <c:pt idx="31">
                  <c:v>15.501132379602501</c:v>
                </c:pt>
                <c:pt idx="32">
                  <c:v>15.259604290146665</c:v>
                </c:pt>
                <c:pt idx="33">
                  <c:v>15.030928425433274</c:v>
                </c:pt>
                <c:pt idx="34">
                  <c:v>14.81366235981697</c:v>
                </c:pt>
                <c:pt idx="35">
                  <c:v>14.606553736836407</c:v>
                </c:pt>
              </c:numCache>
            </c:numRef>
          </c:yVal>
          <c:smooth val="0"/>
          <c:extLst>
            <c:ext xmlns:c16="http://schemas.microsoft.com/office/drawing/2014/chart" uri="{C3380CC4-5D6E-409C-BE32-E72D297353CC}">
              <c16:uniqueId val="{00000000-BE19-8144-912A-791DA4B3085A}"/>
            </c:ext>
          </c:extLst>
        </c:ser>
        <c:ser>
          <c:idx val="4"/>
          <c:order val="1"/>
          <c:tx>
            <c:v>Best</c:v>
          </c:tx>
          <c:spPr>
            <a:ln w="19050" cap="rnd">
              <a:solidFill>
                <a:schemeClr val="accent5"/>
              </a:solidFill>
              <a:round/>
            </a:ln>
            <a:effectLst/>
          </c:spPr>
          <c:marker>
            <c:symbol val="circle"/>
            <c:size val="5"/>
            <c:spPr>
              <a:solidFill>
                <a:schemeClr val="accent5"/>
              </a:solidFill>
              <a:ln w="9525">
                <a:solidFill>
                  <a:schemeClr val="accent5"/>
                </a:solidFill>
              </a:ln>
              <a:effectLst/>
            </c:spPr>
          </c:marker>
          <c:xVal>
            <c:numRef>
              <c:f>Sheet1!$F$3:$F$38</c:f>
              <c:numCache>
                <c:formatCode>General</c:formatCode>
                <c:ptCount val="36"/>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numCache>
            </c:numRef>
          </c:xVal>
          <c:yVal>
            <c:numRef>
              <c:f>Sheet1!$A$3:$A$38</c:f>
              <c:numCache>
                <c:formatCode>General</c:formatCode>
                <c:ptCount val="36"/>
                <c:pt idx="0">
                  <c:v>100</c:v>
                </c:pt>
                <c:pt idx="1">
                  <c:v>99.004983374916804</c:v>
                </c:pt>
                <c:pt idx="2">
                  <c:v>98.019867330675538</c:v>
                </c:pt>
                <c:pt idx="3">
                  <c:v>97.044553354850834</c:v>
                </c:pt>
                <c:pt idx="4">
                  <c:v>96.078943915232344</c:v>
                </c:pt>
                <c:pt idx="5">
                  <c:v>95.122942450071434</c:v>
                </c:pt>
                <c:pt idx="6">
                  <c:v>94.176453358424908</c:v>
                </c:pt>
                <c:pt idx="7">
                  <c:v>93.239381990594865</c:v>
                </c:pt>
                <c:pt idx="8">
                  <c:v>92.31163463866362</c:v>
                </c:pt>
                <c:pt idx="9">
                  <c:v>91.393118527122866</c:v>
                </c:pt>
                <c:pt idx="10">
                  <c:v>90.483741803596004</c:v>
                </c:pt>
                <c:pt idx="11">
                  <c:v>89.583413529652873</c:v>
                </c:pt>
                <c:pt idx="12">
                  <c:v>88.692043671715808</c:v>
                </c:pt>
                <c:pt idx="13">
                  <c:v>87.809543092056188</c:v>
                </c:pt>
                <c:pt idx="14">
                  <c:v>86.935823539880644</c:v>
                </c:pt>
                <c:pt idx="15">
                  <c:v>86.070797642505852</c:v>
                </c:pt>
                <c:pt idx="16">
                  <c:v>85.214378896621213</c:v>
                </c:pt>
                <c:pt idx="17">
                  <c:v>84.366481659638453</c:v>
                </c:pt>
                <c:pt idx="18">
                  <c:v>83.527021141127292</c:v>
                </c:pt>
                <c:pt idx="19">
                  <c:v>82.69591339433633</c:v>
                </c:pt>
                <c:pt idx="20">
                  <c:v>81.873075307798288</c:v>
                </c:pt>
                <c:pt idx="21">
                  <c:v>81.058424597018814</c:v>
                </c:pt>
                <c:pt idx="22">
                  <c:v>80.251879796247948</c:v>
                </c:pt>
                <c:pt idx="23">
                  <c:v>79.453360250333503</c:v>
                </c:pt>
                <c:pt idx="24">
                  <c:v>78.662786106655446</c:v>
                </c:pt>
                <c:pt idx="25">
                  <c:v>77.880078307140593</c:v>
                </c:pt>
                <c:pt idx="26">
                  <c:v>77.105158580356743</c:v>
                </c:pt>
                <c:pt idx="27">
                  <c:v>76.337949433685438</c:v>
                </c:pt>
                <c:pt idx="28">
                  <c:v>75.578374145572667</c:v>
                </c:pt>
                <c:pt idx="29">
                  <c:v>74.826356757856644</c:v>
                </c:pt>
                <c:pt idx="30">
                  <c:v>74.081822068171917</c:v>
                </c:pt>
                <c:pt idx="31">
                  <c:v>73.344695622429057</c:v>
                </c:pt>
                <c:pt idx="32">
                  <c:v>72.614903707369223</c:v>
                </c:pt>
                <c:pt idx="33">
                  <c:v>71.892373343192745</c:v>
                </c:pt>
                <c:pt idx="34">
                  <c:v>71.177032276261102</c:v>
                </c:pt>
                <c:pt idx="35">
                  <c:v>70.468808971871482</c:v>
                </c:pt>
              </c:numCache>
            </c:numRef>
          </c:yVal>
          <c:smooth val="0"/>
          <c:extLst>
            <c:ext xmlns:c16="http://schemas.microsoft.com/office/drawing/2014/chart" uri="{C3380CC4-5D6E-409C-BE32-E72D297353CC}">
              <c16:uniqueId val="{00000001-BE19-8144-912A-791DA4B3085A}"/>
            </c:ext>
          </c:extLst>
        </c:ser>
        <c:ser>
          <c:idx val="3"/>
          <c:order val="2"/>
          <c:tx>
            <c:v>Next best</c:v>
          </c:tx>
          <c:spPr>
            <a:ln w="19050" cap="rnd">
              <a:solidFill>
                <a:schemeClr val="accent4"/>
              </a:solidFill>
              <a:round/>
            </a:ln>
            <a:effectLst/>
          </c:spPr>
          <c:marker>
            <c:symbol val="circle"/>
            <c:size val="5"/>
            <c:spPr>
              <a:solidFill>
                <a:schemeClr val="accent4"/>
              </a:solidFill>
              <a:ln w="9525">
                <a:solidFill>
                  <a:schemeClr val="accent4"/>
                </a:solidFill>
              </a:ln>
              <a:effectLst/>
            </c:spPr>
          </c:marker>
          <c:xVal>
            <c:numRef>
              <c:f>Sheet1!$F$3:$F$38</c:f>
              <c:numCache>
                <c:formatCode>General</c:formatCode>
                <c:ptCount val="36"/>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numCache>
            </c:numRef>
          </c:xVal>
          <c:yVal>
            <c:numRef>
              <c:f>Sheet1!$B$3:$B$38</c:f>
              <c:numCache>
                <c:formatCode>General</c:formatCode>
                <c:ptCount val="36"/>
                <c:pt idx="0">
                  <c:v>100</c:v>
                </c:pt>
                <c:pt idx="1">
                  <c:v>89.583413529652816</c:v>
                </c:pt>
                <c:pt idx="2">
                  <c:v>80.251879796247835</c:v>
                </c:pt>
                <c:pt idx="3">
                  <c:v>71.892373343192602</c:v>
                </c:pt>
                <c:pt idx="4">
                  <c:v>64.403642108314116</c:v>
                </c:pt>
                <c:pt idx="5">
                  <c:v>57.694981038048653</c:v>
                </c:pt>
                <c:pt idx="6">
                  <c:v>51.685133449169903</c:v>
                </c:pt>
                <c:pt idx="7">
                  <c:v>46.301306831122787</c:v>
                </c:pt>
                <c:pt idx="8">
                  <c:v>41.478291168158115</c:v>
                </c:pt>
                <c:pt idx="9">
                  <c:v>37.157669102204551</c:v>
                </c:pt>
                <c:pt idx="10">
                  <c:v>33.287108369807939</c:v>
                </c:pt>
                <c:pt idx="11">
                  <c:v>29.81972794298872</c:v>
                </c:pt>
                <c:pt idx="12">
                  <c:v>26.713530196585019</c:v>
                </c:pt>
                <c:pt idx="13">
                  <c:v>23.930892224375437</c:v>
                </c:pt>
                <c:pt idx="14">
                  <c:v>21.438110142697781</c:v>
                </c:pt>
                <c:pt idx="15">
                  <c:v>19.204990862075398</c:v>
                </c:pt>
                <c:pt idx="16">
                  <c:v>17.204486382305042</c:v>
                </c:pt>
                <c:pt idx="17">
                  <c:v>15.412366181513132</c:v>
                </c:pt>
                <c:pt idx="18">
                  <c:v>13.806923731089272</c:v>
                </c:pt>
                <c:pt idx="19">
                  <c:v>12.368713581745473</c:v>
                </c:pt>
                <c:pt idx="20">
                  <c:v>11.08031583623338</c:v>
                </c:pt>
                <c:pt idx="21">
                  <c:v>9.9261251559645576</c:v>
                </c:pt>
                <c:pt idx="22">
                  <c:v>8.8921617459386262</c:v>
                </c:pt>
                <c:pt idx="23">
                  <c:v>7.9659020285897961</c:v>
                </c:pt>
                <c:pt idx="24">
                  <c:v>7.1361269556386002</c:v>
                </c:pt>
                <c:pt idx="25">
                  <c:v>6.3927861206707517</c:v>
                </c:pt>
                <c:pt idx="26">
                  <c:v>5.72687602654673</c:v>
                </c:pt>
                <c:pt idx="27">
                  <c:v>5.130331033191907</c:v>
                </c:pt>
                <c:pt idx="28">
                  <c:v>4.5959256649044162</c:v>
                </c:pt>
                <c:pt idx="29">
                  <c:v>4.117187093906769</c:v>
                </c:pt>
                <c:pt idx="30">
                  <c:v>3.6883167401239962</c:v>
                </c:pt>
                <c:pt idx="31">
                  <c:v>3.3041200375886901</c:v>
                </c:pt>
                <c:pt idx="32">
                  <c:v>2.9599435167891963</c:v>
                </c:pt>
                <c:pt idx="33">
                  <c:v>2.6516184408894143</c:v>
                </c:pt>
                <c:pt idx="34">
                  <c:v>2.3754103131304967</c:v>
                </c:pt>
                <c:pt idx="35">
                  <c:v>2.1279736438377137</c:v>
                </c:pt>
              </c:numCache>
            </c:numRef>
          </c:yVal>
          <c:smooth val="0"/>
          <c:extLst>
            <c:ext xmlns:c16="http://schemas.microsoft.com/office/drawing/2014/chart" uri="{C3380CC4-5D6E-409C-BE32-E72D297353CC}">
              <c16:uniqueId val="{00000002-BE19-8144-912A-791DA4B3085A}"/>
            </c:ext>
          </c:extLst>
        </c:ser>
        <c:ser>
          <c:idx val="0"/>
          <c:order val="3"/>
          <c:tx>
            <c:v>Mean survival rate</c:v>
          </c:tx>
          <c:spPr>
            <a:ln w="19050" cap="rnd">
              <a:solidFill>
                <a:schemeClr val="accent1"/>
              </a:solidFill>
              <a:round/>
            </a:ln>
            <a:effectLst/>
          </c:spPr>
          <c:marker>
            <c:symbol val="circle"/>
            <c:size val="10"/>
            <c:spPr>
              <a:solidFill>
                <a:schemeClr val="accent1"/>
              </a:solidFill>
              <a:ln w="9525">
                <a:solidFill>
                  <a:schemeClr val="tx1"/>
                </a:solidFill>
              </a:ln>
              <a:effectLst/>
            </c:spPr>
          </c:marker>
          <c:xVal>
            <c:numRef>
              <c:f>Sheet1!$F$3:$F$38</c:f>
              <c:numCache>
                <c:formatCode>General</c:formatCode>
                <c:ptCount val="36"/>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numCache>
            </c:numRef>
          </c:xVal>
          <c:yVal>
            <c:numRef>
              <c:f>Sheet1!$E$3:$E$38</c:f>
              <c:numCache>
                <c:formatCode>General</c:formatCode>
                <c:ptCount val="36"/>
                <c:pt idx="0">
                  <c:v>100</c:v>
                </c:pt>
                <c:pt idx="1">
                  <c:v>85.214378896621128</c:v>
                </c:pt>
                <c:pt idx="2">
                  <c:v>72.614903707369095</c:v>
                </c:pt>
                <c:pt idx="3">
                  <c:v>61.878339180614091</c:v>
                </c:pt>
                <c:pt idx="4">
                  <c:v>52.729242404304863</c:v>
                </c:pt>
                <c:pt idx="5">
                  <c:v>44.932896411722169</c:v>
                </c:pt>
                <c:pt idx="6">
                  <c:v>38.289288597511209</c:v>
                </c:pt>
                <c:pt idx="7">
                  <c:v>32.627979462303955</c:v>
                </c:pt>
                <c:pt idx="8">
                  <c:v>27.803730045319419</c:v>
                </c:pt>
                <c:pt idx="9">
                  <c:v>23.692775868212181</c:v>
                </c:pt>
                <c:pt idx="10">
                  <c:v>20.189651799465544</c:v>
                </c:pt>
                <c:pt idx="11">
                  <c:v>17.204486382305056</c:v>
                </c:pt>
                <c:pt idx="12">
                  <c:v>14.660696213035017</c:v>
                </c:pt>
                <c:pt idx="13">
                  <c:v>12.493021219858246</c:v>
                </c:pt>
                <c:pt idx="14">
                  <c:v>10.645850437925285</c:v>
                </c:pt>
                <c:pt idx="15">
                  <c:v>9.0717953289412527</c:v>
                </c:pt>
                <c:pt idx="16">
                  <c:v>7.7304740443299771</c:v>
                </c:pt>
                <c:pt idx="17">
                  <c:v>6.5874754426402982</c:v>
                </c:pt>
                <c:pt idx="18">
                  <c:v>5.613476283413374</c:v>
                </c:pt>
                <c:pt idx="19">
                  <c:v>4.7834889494198389</c:v>
                </c:pt>
                <c:pt idx="20">
                  <c:v>4.0762203978366234</c:v>
                </c:pt>
                <c:pt idx="21">
                  <c:v>3.4735258944738576</c:v>
                </c:pt>
                <c:pt idx="22">
                  <c:v>2.9599435167892016</c:v>
                </c:pt>
                <c:pt idx="23">
                  <c:v>2.5222974835227228</c:v>
                </c:pt>
                <c:pt idx="24">
                  <c:v>2.149360134508993</c:v>
                </c:pt>
                <c:pt idx="25">
                  <c:v>1.8315638888734189</c:v>
                </c:pt>
                <c:pt idx="26">
                  <c:v>1.560755791998284</c:v>
                </c:pt>
                <c:pt idx="27">
                  <c:v>1.3299883542443778</c:v>
                </c:pt>
                <c:pt idx="28">
                  <c:v>1.1333413154667398</c:v>
                </c:pt>
                <c:pt idx="29">
                  <c:v>0.96576976275377791</c:v>
                </c:pt>
                <c:pt idx="30">
                  <c:v>0.82297470490200331</c:v>
                </c:pt>
                <c:pt idx="31">
                  <c:v>0.70129278325854272</c:v>
                </c:pt>
                <c:pt idx="32">
                  <c:v>0.59760228950059457</c:v>
                </c:pt>
                <c:pt idx="33">
                  <c:v>0.50924307926991941</c:v>
                </c:pt>
                <c:pt idx="34">
                  <c:v>0.43394832707388986</c:v>
                </c:pt>
                <c:pt idx="35">
                  <c:v>0.36978637164829326</c:v>
                </c:pt>
              </c:numCache>
            </c:numRef>
          </c:yVal>
          <c:smooth val="0"/>
          <c:extLst>
            <c:ext xmlns:c16="http://schemas.microsoft.com/office/drawing/2014/chart" uri="{C3380CC4-5D6E-409C-BE32-E72D297353CC}">
              <c16:uniqueId val="{00000003-BE19-8144-912A-791DA4B3085A}"/>
            </c:ext>
          </c:extLst>
        </c:ser>
        <c:ser>
          <c:idx val="2"/>
          <c:order val="4"/>
          <c:tx>
            <c:v>Next worse</c:v>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Sheet1!$F$3:$F$38</c:f>
              <c:numCache>
                <c:formatCode>General</c:formatCode>
                <c:ptCount val="36"/>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numCache>
            </c:numRef>
          </c:xVal>
          <c:yVal>
            <c:numRef>
              <c:f>Sheet1!$C$3:$C$38</c:f>
              <c:numCache>
                <c:formatCode>General</c:formatCode>
                <c:ptCount val="36"/>
                <c:pt idx="0">
                  <c:v>100</c:v>
                </c:pt>
                <c:pt idx="1">
                  <c:v>81.058424597018714</c:v>
                </c:pt>
                <c:pt idx="2">
                  <c:v>65.704681981505686</c:v>
                </c:pt>
                <c:pt idx="3">
                  <c:v>53.259180100689726</c:v>
                </c:pt>
                <c:pt idx="4">
                  <c:v>43.171052342907977</c:v>
                </c:pt>
                <c:pt idx="5">
                  <c:v>34.993774911115544</c:v>
                </c:pt>
                <c:pt idx="6">
                  <c:v>28.365402649977042</c:v>
                </c:pt>
                <c:pt idx="7">
                  <c:v>22.992548518672386</c:v>
                </c:pt>
                <c:pt idx="8">
                  <c:v>18.637397603940997</c:v>
                </c:pt>
                <c:pt idx="9">
                  <c:v>15.107180883637085</c:v>
                </c:pt>
                <c:pt idx="10">
                  <c:v>12.245642825298191</c:v>
                </c:pt>
                <c:pt idx="11">
                  <c:v>9.9261251559645647</c:v>
                </c:pt>
                <c:pt idx="12">
                  <c:v>8.0459606749532426</c:v>
                </c:pt>
                <c:pt idx="13">
                  <c:v>6.5219289668127516</c:v>
                </c:pt>
                <c:pt idx="14">
                  <c:v>5.2865728738350359</c:v>
                </c:pt>
                <c:pt idx="15">
                  <c:v>4.2852126867040177</c:v>
                </c:pt>
                <c:pt idx="16">
                  <c:v>3.4735258944738558</c:v>
                </c:pt>
                <c:pt idx="17">
                  <c:v>2.81558536803001</c:v>
                </c:pt>
                <c:pt idx="18">
                  <c:v>2.2822691425092976</c:v>
                </c:pt>
                <c:pt idx="19">
                  <c:v>1.8499714119819244</c:v>
                </c:pt>
                <c:pt idx="20">
                  <c:v>1.4995576820477705</c:v>
                </c:pt>
                <c:pt idx="21">
                  <c:v>1.2155178329914935</c:v>
                </c:pt>
                <c:pt idx="22">
                  <c:v>0.98527960611872556</c:v>
                </c:pt>
                <c:pt idx="23">
                  <c:v>0.79865212659555007</c:v>
                </c:pt>
                <c:pt idx="24">
                  <c:v>0.6473748318289404</c:v>
                </c:pt>
                <c:pt idx="25">
                  <c:v>0.52475183991813834</c:v>
                </c:pt>
                <c:pt idx="26">
                  <c:v>0.42535557448151251</c:v>
                </c:pt>
                <c:pt idx="27">
                  <c:v>0.34478652761031259</c:v>
                </c:pt>
                <c:pt idx="28">
                  <c:v>0.27947852750368429</c:v>
                </c:pt>
                <c:pt idx="29">
                  <c:v>0.22654089148143211</c:v>
                </c:pt>
                <c:pt idx="30">
                  <c:v>0.18363047770289062</c:v>
                </c:pt>
                <c:pt idx="31">
                  <c:v>0.14884797230594285</c:v>
                </c:pt>
                <c:pt idx="32">
                  <c:v>0.12065382139580397</c:v>
                </c:pt>
                <c:pt idx="33">
                  <c:v>9.7800086839539377E-2</c:v>
                </c:pt>
                <c:pt idx="34">
                  <c:v>7.9275209646646846E-2</c:v>
                </c:pt>
                <c:pt idx="35">
                  <c:v>6.4259236035555736E-2</c:v>
                </c:pt>
              </c:numCache>
            </c:numRef>
          </c:yVal>
          <c:smooth val="0"/>
          <c:extLst>
            <c:ext xmlns:c16="http://schemas.microsoft.com/office/drawing/2014/chart" uri="{C3380CC4-5D6E-409C-BE32-E72D297353CC}">
              <c16:uniqueId val="{00000004-BE19-8144-912A-791DA4B3085A}"/>
            </c:ext>
          </c:extLst>
        </c:ser>
        <c:ser>
          <c:idx val="1"/>
          <c:order val="5"/>
          <c:tx>
            <c:v>Worst</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Sheet1!$F$3:$F$38</c:f>
              <c:numCache>
                <c:formatCode>General</c:formatCode>
                <c:ptCount val="36"/>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numCache>
            </c:numRef>
          </c:xVal>
          <c:yVal>
            <c:numRef>
              <c:f>Sheet1!$D$3:$D$38</c:f>
              <c:numCache>
                <c:formatCode>General</c:formatCode>
                <c:ptCount val="36"/>
                <c:pt idx="0">
                  <c:v>100</c:v>
                </c:pt>
                <c:pt idx="1">
                  <c:v>73.344695622428929</c:v>
                </c:pt>
                <c:pt idx="2">
                  <c:v>53.794443759467448</c:v>
                </c:pt>
                <c:pt idx="3">
                  <c:v>39.455371037160113</c:v>
                </c:pt>
                <c:pt idx="4">
                  <c:v>28.938421793905064</c:v>
                </c:pt>
                <c:pt idx="5">
                  <c:v>21.224797382674307</c:v>
                </c:pt>
                <c:pt idx="6">
                  <c:v>15.567263036799732</c:v>
                </c:pt>
                <c:pt idx="7">
                  <c:v>11.417761691083649</c:v>
                </c:pt>
                <c:pt idx="8">
                  <c:v>8.3743225592195962</c:v>
                </c:pt>
                <c:pt idx="9">
                  <c:v>6.1421213915000132</c:v>
                </c:pt>
                <c:pt idx="10">
                  <c:v>4.5049202393557808</c:v>
                </c:pt>
                <c:pt idx="11">
                  <c:v>3.3041200375886941</c:v>
                </c:pt>
                <c:pt idx="12">
                  <c:v>2.4233967845691118</c:v>
                </c:pt>
                <c:pt idx="13">
                  <c:v>1.7774329953659447</c:v>
                </c:pt>
                <c:pt idx="14">
                  <c:v>1.3036528203437734</c:v>
                </c:pt>
                <c:pt idx="15">
                  <c:v>0.95616019305435074</c:v>
                </c:pt>
                <c:pt idx="16">
                  <c:v>0.70129278325854238</c:v>
                </c:pt>
                <c:pt idx="17">
                  <c:v>0.51436105730303805</c:v>
                </c:pt>
                <c:pt idx="18">
                  <c:v>0.37725655187922047</c:v>
                </c:pt>
                <c:pt idx="19">
                  <c:v>0.2766976696914849</c:v>
                </c:pt>
                <c:pt idx="20">
                  <c:v>0.20294306362957337</c:v>
                </c:pt>
                <c:pt idx="21">
                  <c:v>0.14884797230594285</c:v>
                </c:pt>
                <c:pt idx="22">
                  <c:v>0.10917209222795109</c:v>
                </c:pt>
                <c:pt idx="23">
                  <c:v>8.0071938749228105E-2</c:v>
                </c:pt>
                <c:pt idx="24">
                  <c:v>5.8728519754599078E-2</c:v>
                </c:pt>
                <c:pt idx="25">
                  <c:v>4.3074254057568734E-2</c:v>
                </c:pt>
                <c:pt idx="26">
                  <c:v>3.1592680530155529E-2</c:v>
                </c:pt>
                <c:pt idx="27">
                  <c:v>2.3171555373808935E-2</c:v>
                </c:pt>
                <c:pt idx="28">
                  <c:v>1.6995106759902737E-2</c:v>
                </c:pt>
                <c:pt idx="29">
                  <c:v>1.2465009323757504E-2</c:v>
                </c:pt>
                <c:pt idx="30">
                  <c:v>9.142423147817328E-3</c:v>
                </c:pt>
                <c:pt idx="31">
                  <c:v>6.7054824302811046E-3</c:v>
                </c:pt>
                <c:pt idx="32">
                  <c:v>4.918115678505126E-3</c:v>
                </c:pt>
                <c:pt idx="33">
                  <c:v>3.6071769747585396E-3</c:v>
                </c:pt>
                <c:pt idx="34">
                  <c:v>2.6456729726989908E-3</c:v>
                </c:pt>
                <c:pt idx="35">
                  <c:v>1.9404607889909418E-3</c:v>
                </c:pt>
              </c:numCache>
            </c:numRef>
          </c:yVal>
          <c:smooth val="0"/>
          <c:extLst>
            <c:ext xmlns:c16="http://schemas.microsoft.com/office/drawing/2014/chart" uri="{C3380CC4-5D6E-409C-BE32-E72D297353CC}">
              <c16:uniqueId val="{00000005-BE19-8144-912A-791DA4B3085A}"/>
            </c:ext>
          </c:extLst>
        </c:ser>
        <c:dLbls>
          <c:showLegendKey val="0"/>
          <c:showVal val="0"/>
          <c:showCatName val="0"/>
          <c:showSerName val="0"/>
          <c:showPercent val="0"/>
          <c:showBubbleSize val="0"/>
        </c:dLbls>
        <c:axId val="437071231"/>
        <c:axId val="437072911"/>
      </c:scatterChart>
      <c:valAx>
        <c:axId val="43707123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sz="1800" dirty="0"/>
                  <a:t>Time</a:t>
                </a:r>
              </a:p>
            </c:rich>
          </c:tx>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7072911"/>
        <c:crosses val="autoZero"/>
        <c:crossBetween val="midCat"/>
      </c:valAx>
      <c:valAx>
        <c:axId val="437072911"/>
        <c:scaling>
          <c:logBase val="10"/>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r>
                  <a:rPr lang="en-US" sz="1800" dirty="0"/>
                  <a:t>Number alive</a:t>
                </a:r>
              </a:p>
            </c:rich>
          </c:tx>
          <c:overlay val="0"/>
          <c:spPr>
            <a:noFill/>
            <a:ln>
              <a:noFill/>
            </a:ln>
            <a:effectLst/>
          </c:spPr>
          <c:txPr>
            <a:bodyPr rot="-54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7071231"/>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07205953952064"/>
          <c:y val="8.3911688656102906E-2"/>
          <c:w val="0.85698381452318495"/>
          <c:h val="0.82246937882764704"/>
        </c:manualLayout>
      </c:layout>
      <c:scatterChart>
        <c:scatterStyle val="lineMarker"/>
        <c:varyColors val="0"/>
        <c:ser>
          <c:idx val="0"/>
          <c:order val="0"/>
          <c:marker>
            <c:symbol val="none"/>
          </c:marker>
          <c:xVal>
            <c:strRef>
              <c:f>[Workbook1]Sheet1!$A$1:$A$132</c:f>
              <c:strCache>
                <c:ptCount val="132"/>
                <c:pt idx="0">
                  <c:v>nt</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strCache>
            </c:strRef>
          </c:xVal>
          <c:yVal>
            <c:numRef>
              <c:f>Sheet1!$C$1:$C$132</c:f>
              <c:numCache>
                <c:formatCode>General</c:formatCode>
                <c:ptCount val="132"/>
                <c:pt idx="0">
                  <c:v>2</c:v>
                </c:pt>
                <c:pt idx="1">
                  <c:v>1.902458849001428</c:v>
                </c:pt>
                <c:pt idx="2">
                  <c:v>3.6193496721438381</c:v>
                </c:pt>
                <c:pt idx="3">
                  <c:v>5.1642478585503389</c:v>
                </c:pt>
                <c:pt idx="4">
                  <c:v>6.5498460246238581</c:v>
                </c:pt>
                <c:pt idx="5">
                  <c:v>7.788007830714049</c:v>
                </c:pt>
                <c:pt idx="6">
                  <c:v>8.8898186481806132</c:v>
                </c:pt>
                <c:pt idx="7">
                  <c:v>9.8656332560619902</c:v>
                </c:pt>
                <c:pt idx="8">
                  <c:v>10.725120736570229</c:v>
                </c:pt>
                <c:pt idx="9">
                  <c:v>11.47730672919192</c:v>
                </c:pt>
                <c:pt idx="10">
                  <c:v>12.130613194252669</c:v>
                </c:pt>
                <c:pt idx="11">
                  <c:v>12.692895828370711</c:v>
                </c:pt>
                <c:pt idx="12">
                  <c:v>13.171479266256631</c:v>
                </c:pt>
                <c:pt idx="13">
                  <c:v>13.57319019578642</c:v>
                </c:pt>
                <c:pt idx="14">
                  <c:v>13.904388506159471</c:v>
                </c:pt>
                <c:pt idx="15">
                  <c:v>14.17099658223044</c:v>
                </c:pt>
                <c:pt idx="16">
                  <c:v>14.378526851751101</c:v>
                </c:pt>
                <c:pt idx="17">
                  <c:v>14.53210768625671</c:v>
                </c:pt>
                <c:pt idx="18">
                  <c:v>14.63650775066157</c:v>
                </c:pt>
                <c:pt idx="19">
                  <c:v>14.69615889127104</c:v>
                </c:pt>
                <c:pt idx="20">
                  <c:v>14.71517764685769</c:v>
                </c:pt>
                <c:pt idx="21">
                  <c:v>14.697385462668519</c:v>
                </c:pt>
                <c:pt idx="22">
                  <c:v>14.6463276827155</c:v>
                </c:pt>
                <c:pt idx="23">
                  <c:v>14.56529139143645</c:v>
                </c:pt>
                <c:pt idx="24">
                  <c:v>14.4573221717857</c:v>
                </c:pt>
                <c:pt idx="25">
                  <c:v>14.3252398430095</c:v>
                </c:pt>
                <c:pt idx="26">
                  <c:v>14.171653237768661</c:v>
                </c:pt>
                <c:pt idx="27">
                  <c:v>13.99897407487814</c:v>
                </c:pt>
                <c:pt idx="28">
                  <c:v>13.809429980729959</c:v>
                </c:pt>
                <c:pt idx="29">
                  <c:v>13.60507670944026</c:v>
                </c:pt>
                <c:pt idx="30">
                  <c:v>13.387809608905799</c:v>
                </c:pt>
                <c:pt idx="31">
                  <c:v>13.15937437725807</c:v>
                </c:pt>
                <c:pt idx="32">
                  <c:v>12.921377151657939</c:v>
                </c:pt>
                <c:pt idx="33">
                  <c:v>12.67529396896977</c:v>
                </c:pt>
                <c:pt idx="34">
                  <c:v>12.422479635585949</c:v>
                </c:pt>
                <c:pt idx="35">
                  <c:v>12.16417604153116</c:v>
                </c:pt>
                <c:pt idx="36">
                  <c:v>11.90151995195423</c:v>
                </c:pt>
                <c:pt idx="37">
                  <c:v>11.63555030720844</c:v>
                </c:pt>
                <c:pt idx="38">
                  <c:v>11.367215060920261</c:v>
                </c:pt>
                <c:pt idx="39">
                  <c:v>11.097377583748059</c:v>
                </c:pt>
                <c:pt idx="40">
                  <c:v>10.82682265892902</c:v>
                </c:pt>
                <c:pt idx="41">
                  <c:v>10.556262094199941</c:v>
                </c:pt>
                <c:pt idx="42">
                  <c:v>10.286339973250479</c:v>
                </c:pt>
                <c:pt idx="43">
                  <c:v>10.01763756852074</c:v>
                </c:pt>
                <c:pt idx="44">
                  <c:v>9.7506779358853795</c:v>
                </c:pt>
                <c:pt idx="45">
                  <c:v>9.4859302105677905</c:v>
                </c:pt>
                <c:pt idx="46">
                  <c:v>9.223813622497941</c:v>
                </c:pt>
                <c:pt idx="47">
                  <c:v>8.9647012482616653</c:v>
                </c:pt>
                <c:pt idx="48">
                  <c:v>8.7089235157835976</c:v>
                </c:pt>
                <c:pt idx="49">
                  <c:v>8.4567714769383109</c:v>
                </c:pt>
                <c:pt idx="50">
                  <c:v>8.2084998623898802</c:v>
                </c:pt>
                <c:pt idx="51">
                  <c:v>7.9643299321176189</c:v>
                </c:pt>
                <c:pt idx="52">
                  <c:v>7.7244521342907229</c:v>
                </c:pt>
                <c:pt idx="53">
                  <c:v>7.4890285844055331</c:v>
                </c:pt>
                <c:pt idx="54">
                  <c:v>7.2581953758929716</c:v>
                </c:pt>
                <c:pt idx="55">
                  <c:v>7.0320647327378332</c:v>
                </c:pt>
                <c:pt idx="56">
                  <c:v>6.8107270140244109</c:v>
                </c:pt>
                <c:pt idx="57">
                  <c:v>6.5942525797315836</c:v>
                </c:pt>
                <c:pt idx="58">
                  <c:v>6.3826935265432363</c:v>
                </c:pt>
                <c:pt idx="59">
                  <c:v>6.1760853019150206</c:v>
                </c:pt>
                <c:pt idx="60">
                  <c:v>5.9744482041436804</c:v>
                </c:pt>
                <c:pt idx="61">
                  <c:v>5.7777887757191904</c:v>
                </c:pt>
                <c:pt idx="62">
                  <c:v>5.58610109680117</c:v>
                </c:pt>
                <c:pt idx="63">
                  <c:v>5.3993679852470597</c:v>
                </c:pt>
                <c:pt idx="64">
                  <c:v>5.217562109230875</c:v>
                </c:pt>
                <c:pt idx="65">
                  <c:v>5.0406470181238596</c:v>
                </c:pt>
                <c:pt idx="66">
                  <c:v>4.86857809696368</c:v>
                </c:pt>
                <c:pt idx="67">
                  <c:v>4.7013034495132331</c:v>
                </c:pt>
                <c:pt idx="68">
                  <c:v>4.5387647146043504</c:v>
                </c:pt>
                <c:pt idx="69">
                  <c:v>4.3808978201733746</c:v>
                </c:pt>
                <c:pt idx="70">
                  <c:v>4.2276336791245894</c:v>
                </c:pt>
                <c:pt idx="71">
                  <c:v>4.0788988309019976</c:v>
                </c:pt>
                <c:pt idx="72">
                  <c:v>3.934616032410128</c:v>
                </c:pt>
                <c:pt idx="73">
                  <c:v>3.7947048016982801</c:v>
                </c:pt>
                <c:pt idx="74">
                  <c:v>3.6590819176102301</c:v>
                </c:pt>
                <c:pt idx="75">
                  <c:v>3.527661878401366</c:v>
                </c:pt>
                <c:pt idx="76">
                  <c:v>3.4003573221371699</c:v>
                </c:pt>
                <c:pt idx="77">
                  <c:v>3.2770794115100839</c:v>
                </c:pt>
                <c:pt idx="78">
                  <c:v>3.157738185545484</c:v>
                </c:pt>
                <c:pt idx="79">
                  <c:v>3.0422428805111328</c:v>
                </c:pt>
                <c:pt idx="80">
                  <c:v>2.9305022221974699</c:v>
                </c:pt>
                <c:pt idx="81">
                  <c:v>2.822424691597949</c:v>
                </c:pt>
                <c:pt idx="82">
                  <c:v>2.7179187658888431</c:v>
                </c:pt>
                <c:pt idx="83">
                  <c:v>2.6168931364858361</c:v>
                </c:pt>
                <c:pt idx="84">
                  <c:v>2.519256905840253</c:v>
                </c:pt>
                <c:pt idx="85">
                  <c:v>2.4249197645298728</c:v>
                </c:pt>
                <c:pt idx="86">
                  <c:v>2.333792150098561</c:v>
                </c:pt>
                <c:pt idx="87">
                  <c:v>2.2457853890034958</c:v>
                </c:pt>
                <c:pt idx="88">
                  <c:v>2.1608118229400448</c:v>
                </c:pt>
                <c:pt idx="89">
                  <c:v>2.078784920730389</c:v>
                </c:pt>
                <c:pt idx="90">
                  <c:v>1.999619376883615</c:v>
                </c:pt>
                <c:pt idx="91">
                  <c:v>1.9232311978611829</c:v>
                </c:pt>
                <c:pt idx="92">
                  <c:v>1.849537777012578</c:v>
                </c:pt>
                <c:pt idx="93">
                  <c:v>1.7784579590810921</c:v>
                </c:pt>
                <c:pt idx="94">
                  <c:v>1.7099120951188129</c:v>
                </c:pt>
                <c:pt idx="95">
                  <c:v>1.64382208859292</c:v>
                </c:pt>
                <c:pt idx="96">
                  <c:v>1.580111433411844</c:v>
                </c:pt>
                <c:pt idx="97">
                  <c:v>1.5187052445497999</c:v>
                </c:pt>
                <c:pt idx="98">
                  <c:v>1.45953028190117</c:v>
                </c:pt>
                <c:pt idx="99">
                  <c:v>1.402514967952319</c:v>
                </c:pt>
                <c:pt idx="100">
                  <c:v>1.3475893998170929</c:v>
                </c:pt>
                <c:pt idx="101">
                  <c:v>1.2946853561437881</c:v>
                </c:pt>
                <c:pt idx="102">
                  <c:v>1.243736299365189</c:v>
                </c:pt>
                <c:pt idx="103">
                  <c:v>1.1946773737294809</c:v>
                </c:pt>
                <c:pt idx="104">
                  <c:v>1.147445399518241</c:v>
                </c:pt>
                <c:pt idx="105">
                  <c:v>1.101978863828091</c:v>
                </c:pt>
                <c:pt idx="106">
                  <c:v>1.058217908264965</c:v>
                </c:pt>
                <c:pt idx="107">
                  <c:v>1.0161043138740551</c:v>
                </c:pt>
                <c:pt idx="108">
                  <c:v>0.97558148360433605</c:v>
                </c:pt>
                <c:pt idx="109">
                  <c:v>0.93659442258401004</c:v>
                </c:pt>
                <c:pt idx="110">
                  <c:v>0.89908971646209501</c:v>
                </c:pt>
                <c:pt idx="111">
                  <c:v>0.86301550805170002</c:v>
                </c:pt>
                <c:pt idx="112">
                  <c:v>0.82832147249217603</c:v>
                </c:pt>
                <c:pt idx="113">
                  <c:v>0.79495879113014101</c:v>
                </c:pt>
                <c:pt idx="114">
                  <c:v>0.76288012430344998</c:v>
                </c:pt>
                <c:pt idx="115">
                  <c:v>0.73203958319722295</c:v>
                </c:pt>
                <c:pt idx="116">
                  <c:v>0.70239270092718797</c:v>
                </c:pt>
                <c:pt idx="117">
                  <c:v>0.67389640299264797</c:v>
                </c:pt>
                <c:pt idx="118">
                  <c:v>0.64650897722933498</c:v>
                </c:pt>
                <c:pt idx="119">
                  <c:v>0.62019004338122297</c:v>
                </c:pt>
                <c:pt idx="120">
                  <c:v>0.59490052239992597</c:v>
                </c:pt>
                <c:pt idx="121">
                  <c:v>0.57060260557063602</c:v>
                </c:pt>
                <c:pt idx="122">
                  <c:v>0.547259723554535</c:v>
                </c:pt>
                <c:pt idx="123">
                  <c:v>0.52483651542927601</c:v>
                </c:pt>
                <c:pt idx="124">
                  <c:v>0.50329879780134201</c:v>
                </c:pt>
                <c:pt idx="125">
                  <c:v>0.48261353405692697</c:v>
                </c:pt>
                <c:pt idx="126">
                  <c:v>0.46274880381128403</c:v>
                </c:pt>
                <c:pt idx="127">
                  <c:v>0.44367377261032398</c:v>
                </c:pt>
                <c:pt idx="128">
                  <c:v>0.42535866193252703</c:v>
                </c:pt>
                <c:pt idx="129">
                  <c:v>0.40777471953394401</c:v>
                </c:pt>
                <c:pt idx="130">
                  <c:v>0.39089419017416899</c:v>
                </c:pt>
                <c:pt idx="131">
                  <c:v>0.37469028675666299</c:v>
                </c:pt>
              </c:numCache>
            </c:numRef>
          </c:yVal>
          <c:smooth val="0"/>
          <c:extLst>
            <c:ext xmlns:c16="http://schemas.microsoft.com/office/drawing/2014/chart" uri="{C3380CC4-5D6E-409C-BE32-E72D297353CC}">
              <c16:uniqueId val="{00000000-96A2-0841-9191-D60D37F27C65}"/>
            </c:ext>
          </c:extLst>
        </c:ser>
        <c:ser>
          <c:idx val="1"/>
          <c:order val="1"/>
          <c:marker>
            <c:symbol val="none"/>
          </c:marker>
          <c:xVal>
            <c:strRef>
              <c:f>[Workbook1]Sheet1!$A$1:$A$132</c:f>
              <c:strCache>
                <c:ptCount val="132"/>
                <c:pt idx="0">
                  <c:v>nt</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strCache>
            </c:strRef>
          </c:xVal>
          <c:yVal>
            <c:numRef>
              <c:f>Sheet1!$D$1:$D$132</c:f>
              <c:numCache>
                <c:formatCode>General</c:formatCode>
                <c:ptCount val="132"/>
                <c:pt idx="0">
                  <c:v>5</c:v>
                </c:pt>
                <c:pt idx="1">
                  <c:v>4.7561471225035703</c:v>
                </c:pt>
                <c:pt idx="2">
                  <c:v>9.048374180359561</c:v>
                </c:pt>
                <c:pt idx="3">
                  <c:v>12.910619646375871</c:v>
                </c:pt>
                <c:pt idx="4">
                  <c:v>16.374615061559641</c:v>
                </c:pt>
                <c:pt idx="5">
                  <c:v>19.470019576785042</c:v>
                </c:pt>
                <c:pt idx="6">
                  <c:v>22.224546620451541</c:v>
                </c:pt>
                <c:pt idx="7">
                  <c:v>24.664083140154968</c:v>
                </c:pt>
                <c:pt idx="8">
                  <c:v>26.812801841425571</c:v>
                </c:pt>
                <c:pt idx="9">
                  <c:v>28.693266822979801</c:v>
                </c:pt>
                <c:pt idx="10">
                  <c:v>30.326532985631669</c:v>
                </c:pt>
                <c:pt idx="11">
                  <c:v>31.732239570926691</c:v>
                </c:pt>
                <c:pt idx="12">
                  <c:v>32.928698165641499</c:v>
                </c:pt>
                <c:pt idx="13">
                  <c:v>33.932975489466052</c:v>
                </c:pt>
                <c:pt idx="14">
                  <c:v>34.760971265398673</c:v>
                </c:pt>
                <c:pt idx="15">
                  <c:v>35.427491455576018</c:v>
                </c:pt>
                <c:pt idx="16">
                  <c:v>35.946317129377718</c:v>
                </c:pt>
                <c:pt idx="17">
                  <c:v>36.330269215641742</c:v>
                </c:pt>
                <c:pt idx="18">
                  <c:v>36.591269376653919</c:v>
                </c:pt>
                <c:pt idx="19">
                  <c:v>36.740397228177613</c:v>
                </c:pt>
                <c:pt idx="20">
                  <c:v>36.787944117144242</c:v>
                </c:pt>
                <c:pt idx="21">
                  <c:v>36.743463656671302</c:v>
                </c:pt>
                <c:pt idx="22">
                  <c:v>36.615819206788743</c:v>
                </c:pt>
                <c:pt idx="23">
                  <c:v>36.413228478591122</c:v>
                </c:pt>
                <c:pt idx="24">
                  <c:v>36.143305429464242</c:v>
                </c:pt>
                <c:pt idx="25">
                  <c:v>35.813099607523753</c:v>
                </c:pt>
                <c:pt idx="26">
                  <c:v>35.42913309442163</c:v>
                </c:pt>
                <c:pt idx="27">
                  <c:v>34.99743518719535</c:v>
                </c:pt>
                <c:pt idx="28">
                  <c:v>34.523574951824898</c:v>
                </c:pt>
                <c:pt idx="29">
                  <c:v>34.012691773600537</c:v>
                </c:pt>
                <c:pt idx="30">
                  <c:v>33.469524022264473</c:v>
                </c:pt>
                <c:pt idx="31">
                  <c:v>32.898435943145181</c:v>
                </c:pt>
                <c:pt idx="32">
                  <c:v>32.303442879144853</c:v>
                </c:pt>
                <c:pt idx="33">
                  <c:v>31.688234922424421</c:v>
                </c:pt>
                <c:pt idx="34">
                  <c:v>31.056199088964881</c:v>
                </c:pt>
                <c:pt idx="35">
                  <c:v>30.410440103827899</c:v>
                </c:pt>
                <c:pt idx="36">
                  <c:v>29.75379987988558</c:v>
                </c:pt>
                <c:pt idx="37">
                  <c:v>29.088875768021111</c:v>
                </c:pt>
                <c:pt idx="38">
                  <c:v>28.418037652300661</c:v>
                </c:pt>
                <c:pt idx="39">
                  <c:v>27.743443959370079</c:v>
                </c:pt>
                <c:pt idx="40">
                  <c:v>27.067056647322541</c:v>
                </c:pt>
                <c:pt idx="41">
                  <c:v>26.39065523549986</c:v>
                </c:pt>
                <c:pt idx="42">
                  <c:v>25.715849933126179</c:v>
                </c:pt>
                <c:pt idx="43">
                  <c:v>25.044093921301851</c:v>
                </c:pt>
                <c:pt idx="44">
                  <c:v>24.376694839713451</c:v>
                </c:pt>
                <c:pt idx="45">
                  <c:v>23.714825526419471</c:v>
                </c:pt>
                <c:pt idx="46">
                  <c:v>23.05953405624485</c:v>
                </c:pt>
                <c:pt idx="47">
                  <c:v>22.411753120654161</c:v>
                </c:pt>
                <c:pt idx="48">
                  <c:v>21.77230878945899</c:v>
                </c:pt>
                <c:pt idx="49">
                  <c:v>21.141928692345768</c:v>
                </c:pt>
                <c:pt idx="50">
                  <c:v>20.5212496559747</c:v>
                </c:pt>
                <c:pt idx="51">
                  <c:v>19.91082483029405</c:v>
                </c:pt>
                <c:pt idx="52">
                  <c:v>19.311130335726808</c:v>
                </c:pt>
                <c:pt idx="53">
                  <c:v>18.722571461013839</c:v>
                </c:pt>
                <c:pt idx="54">
                  <c:v>18.145488439732439</c:v>
                </c:pt>
                <c:pt idx="55">
                  <c:v>17.580161831844581</c:v>
                </c:pt>
                <c:pt idx="56">
                  <c:v>17.026817535061021</c:v>
                </c:pt>
                <c:pt idx="57">
                  <c:v>16.485631449328881</c:v>
                </c:pt>
                <c:pt idx="58">
                  <c:v>15.956733816358099</c:v>
                </c:pt>
                <c:pt idx="59">
                  <c:v>15.440213254787549</c:v>
                </c:pt>
                <c:pt idx="60">
                  <c:v>14.93612051035918</c:v>
                </c:pt>
                <c:pt idx="61">
                  <c:v>14.44447193929798</c:v>
                </c:pt>
                <c:pt idx="62">
                  <c:v>13.965252742002921</c:v>
                </c:pt>
                <c:pt idx="63">
                  <c:v>13.49841996311765</c:v>
                </c:pt>
                <c:pt idx="64">
                  <c:v>13.04390527307719</c:v>
                </c:pt>
                <c:pt idx="65">
                  <c:v>12.601617545309651</c:v>
                </c:pt>
                <c:pt idx="66">
                  <c:v>12.171445242409201</c:v>
                </c:pt>
                <c:pt idx="67">
                  <c:v>11.753258623783079</c:v>
                </c:pt>
                <c:pt idx="68">
                  <c:v>11.34691178651086</c:v>
                </c:pt>
                <c:pt idx="69">
                  <c:v>10.95224455043344</c:v>
                </c:pt>
                <c:pt idx="70">
                  <c:v>10.569084197811479</c:v>
                </c:pt>
                <c:pt idx="71">
                  <c:v>10.197247077255</c:v>
                </c:pt>
                <c:pt idx="72">
                  <c:v>9.8365400810253192</c:v>
                </c:pt>
                <c:pt idx="73">
                  <c:v>9.4867620042456995</c:v>
                </c:pt>
                <c:pt idx="74">
                  <c:v>9.147704794025568</c:v>
                </c:pt>
                <c:pt idx="75">
                  <c:v>8.8191546960034195</c:v>
                </c:pt>
                <c:pt idx="76">
                  <c:v>8.5008933053429239</c:v>
                </c:pt>
                <c:pt idx="77">
                  <c:v>8.1926985287752103</c:v>
                </c:pt>
                <c:pt idx="78">
                  <c:v>7.8943454638637087</c:v>
                </c:pt>
                <c:pt idx="79">
                  <c:v>7.6056072012778326</c:v>
                </c:pt>
                <c:pt idx="80">
                  <c:v>7.3262555554936712</c:v>
                </c:pt>
                <c:pt idx="81">
                  <c:v>7.0560617289948731</c:v>
                </c:pt>
                <c:pt idx="82">
                  <c:v>6.7947969147221068</c:v>
                </c:pt>
                <c:pt idx="83">
                  <c:v>6.542232841214612</c:v>
                </c:pt>
                <c:pt idx="84">
                  <c:v>6.2981422646006351</c:v>
                </c:pt>
                <c:pt idx="85">
                  <c:v>6.0622994113246831</c:v>
                </c:pt>
                <c:pt idx="86">
                  <c:v>5.8344803752463914</c:v>
                </c:pt>
                <c:pt idx="87">
                  <c:v>5.6144634725087377</c:v>
                </c:pt>
                <c:pt idx="88">
                  <c:v>5.4020295573501116</c:v>
                </c:pt>
                <c:pt idx="89">
                  <c:v>5.1969623018259696</c:v>
                </c:pt>
                <c:pt idx="90">
                  <c:v>4.9990484422090402</c:v>
                </c:pt>
                <c:pt idx="91">
                  <c:v>4.8080779946529582</c:v>
                </c:pt>
                <c:pt idx="92">
                  <c:v>4.6238444425314356</c:v>
                </c:pt>
                <c:pt idx="93">
                  <c:v>4.4461448977027302</c:v>
                </c:pt>
                <c:pt idx="94">
                  <c:v>4.2747802377970254</c:v>
                </c:pt>
                <c:pt idx="95">
                  <c:v>4.1095552214822932</c:v>
                </c:pt>
                <c:pt idx="96">
                  <c:v>3.9502785835296028</c:v>
                </c:pt>
                <c:pt idx="97">
                  <c:v>3.7967631113744971</c:v>
                </c:pt>
                <c:pt idx="98">
                  <c:v>3.6488257047529258</c:v>
                </c:pt>
                <c:pt idx="99">
                  <c:v>3.506287419880799</c:v>
                </c:pt>
                <c:pt idx="100">
                  <c:v>3.368973499542733</c:v>
                </c:pt>
                <c:pt idx="101">
                  <c:v>3.23671339035947</c:v>
                </c:pt>
                <c:pt idx="102">
                  <c:v>3.10934074841298</c:v>
                </c:pt>
                <c:pt idx="103">
                  <c:v>2.9866934343236951</c:v>
                </c:pt>
                <c:pt idx="104">
                  <c:v>2.8686134987956011</c:v>
                </c:pt>
                <c:pt idx="105">
                  <c:v>2.7549471595702268</c:v>
                </c:pt>
                <c:pt idx="106">
                  <c:v>2.6455447706624131</c:v>
                </c:pt>
                <c:pt idx="107">
                  <c:v>2.5402607846851382</c:v>
                </c:pt>
                <c:pt idx="108">
                  <c:v>2.4389537090108391</c:v>
                </c:pt>
                <c:pt idx="109">
                  <c:v>2.3414860564600248</c:v>
                </c:pt>
                <c:pt idx="110">
                  <c:v>2.2477242911552371</c:v>
                </c:pt>
                <c:pt idx="111">
                  <c:v>2.1575387701292499</c:v>
                </c:pt>
                <c:pt idx="112">
                  <c:v>2.0708036812304398</c:v>
                </c:pt>
                <c:pt idx="113">
                  <c:v>1.9873969778253531</c:v>
                </c:pt>
                <c:pt idx="114">
                  <c:v>1.9072003107586251</c:v>
                </c:pt>
                <c:pt idx="115">
                  <c:v>1.830098957993058</c:v>
                </c:pt>
                <c:pt idx="116">
                  <c:v>1.755981752317971</c:v>
                </c:pt>
                <c:pt idx="117">
                  <c:v>1.6847410074816209</c:v>
                </c:pt>
                <c:pt idx="118">
                  <c:v>1.6162724430733371</c:v>
                </c:pt>
                <c:pt idx="119">
                  <c:v>1.550475108453057</c:v>
                </c:pt>
                <c:pt idx="120">
                  <c:v>1.4872513059998149</c:v>
                </c:pt>
                <c:pt idx="121">
                  <c:v>1.42650651392659</c:v>
                </c:pt>
                <c:pt idx="122">
                  <c:v>1.3681493088863399</c:v>
                </c:pt>
                <c:pt idx="123">
                  <c:v>1.312091288573191</c:v>
                </c:pt>
                <c:pt idx="124">
                  <c:v>1.258246994503355</c:v>
                </c:pt>
                <c:pt idx="125">
                  <c:v>1.206533835142318</c:v>
                </c:pt>
                <c:pt idx="126">
                  <c:v>1.156872009528211</c:v>
                </c:pt>
                <c:pt idx="127">
                  <c:v>1.1091844315258099</c:v>
                </c:pt>
                <c:pt idx="128">
                  <c:v>1.0633966548313181</c:v>
                </c:pt>
                <c:pt idx="129">
                  <c:v>1.01943679883486</c:v>
                </c:pt>
                <c:pt idx="130">
                  <c:v>0.977235475435422</c:v>
                </c:pt>
                <c:pt idx="131">
                  <c:v>0.93672571689165696</c:v>
                </c:pt>
              </c:numCache>
            </c:numRef>
          </c:yVal>
          <c:smooth val="0"/>
          <c:extLst>
            <c:ext xmlns:c16="http://schemas.microsoft.com/office/drawing/2014/chart" uri="{C3380CC4-5D6E-409C-BE32-E72D297353CC}">
              <c16:uniqueId val="{00000001-96A2-0841-9191-D60D37F27C65}"/>
            </c:ext>
          </c:extLst>
        </c:ser>
        <c:ser>
          <c:idx val="2"/>
          <c:order val="2"/>
          <c:marker>
            <c:symbol val="none"/>
          </c:marker>
          <c:xVal>
            <c:strRef>
              <c:f>[Workbook1]Sheet1!$A$1:$A$132</c:f>
              <c:strCache>
                <c:ptCount val="132"/>
                <c:pt idx="0">
                  <c:v>nt</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strCache>
            </c:strRef>
          </c:xVal>
          <c:yVal>
            <c:numRef>
              <c:f>Sheet1!$E$1:$E$132</c:f>
              <c:numCache>
                <c:formatCode>General</c:formatCode>
                <c:ptCount val="132"/>
                <c:pt idx="0">
                  <c:v>10</c:v>
                </c:pt>
                <c:pt idx="1">
                  <c:v>9.5122942450071406</c:v>
                </c:pt>
                <c:pt idx="2">
                  <c:v>18.096748360719189</c:v>
                </c:pt>
                <c:pt idx="3">
                  <c:v>25.82123929275172</c:v>
                </c:pt>
                <c:pt idx="4">
                  <c:v>32.749230123119268</c:v>
                </c:pt>
                <c:pt idx="5">
                  <c:v>38.940039153570247</c:v>
                </c:pt>
                <c:pt idx="6">
                  <c:v>44.449093240903068</c:v>
                </c:pt>
                <c:pt idx="7">
                  <c:v>49.328166280309951</c:v>
                </c:pt>
                <c:pt idx="8">
                  <c:v>53.625603682851143</c:v>
                </c:pt>
                <c:pt idx="9">
                  <c:v>57.386533645959602</c:v>
                </c:pt>
                <c:pt idx="10">
                  <c:v>60.65306597126326</c:v>
                </c:pt>
                <c:pt idx="11">
                  <c:v>63.464479141853523</c:v>
                </c:pt>
                <c:pt idx="12">
                  <c:v>65.857396331283056</c:v>
                </c:pt>
                <c:pt idx="13">
                  <c:v>67.865950978932105</c:v>
                </c:pt>
                <c:pt idx="14">
                  <c:v>69.521942530797276</c:v>
                </c:pt>
                <c:pt idx="15">
                  <c:v>70.854982911152206</c:v>
                </c:pt>
                <c:pt idx="16">
                  <c:v>71.89263425875545</c:v>
                </c:pt>
                <c:pt idx="17">
                  <c:v>72.660538431283413</c:v>
                </c:pt>
                <c:pt idx="18">
                  <c:v>73.182538753307696</c:v>
                </c:pt>
                <c:pt idx="19">
                  <c:v>73.480794456355227</c:v>
                </c:pt>
                <c:pt idx="20">
                  <c:v>73.575888234288243</c:v>
                </c:pt>
                <c:pt idx="21">
                  <c:v>73.486927313342605</c:v>
                </c:pt>
                <c:pt idx="22">
                  <c:v>73.2316384135775</c:v>
                </c:pt>
                <c:pt idx="23">
                  <c:v>72.826456957182145</c:v>
                </c:pt>
                <c:pt idx="24">
                  <c:v>72.286610858928483</c:v>
                </c:pt>
                <c:pt idx="25">
                  <c:v>71.626199215047521</c:v>
                </c:pt>
                <c:pt idx="26">
                  <c:v>70.858266188843274</c:v>
                </c:pt>
                <c:pt idx="27">
                  <c:v>69.9948703743907</c:v>
                </c:pt>
                <c:pt idx="28">
                  <c:v>69.047149903649796</c:v>
                </c:pt>
                <c:pt idx="29">
                  <c:v>68.025383547201201</c:v>
                </c:pt>
                <c:pt idx="30">
                  <c:v>66.939048044528946</c:v>
                </c:pt>
                <c:pt idx="31">
                  <c:v>65.796871886290347</c:v>
                </c:pt>
                <c:pt idx="32">
                  <c:v>64.606885758289522</c:v>
                </c:pt>
                <c:pt idx="33">
                  <c:v>63.376469844848849</c:v>
                </c:pt>
                <c:pt idx="34">
                  <c:v>62.112398177929762</c:v>
                </c:pt>
                <c:pt idx="35">
                  <c:v>60.820880207655797</c:v>
                </c:pt>
                <c:pt idx="36">
                  <c:v>59.507599759771153</c:v>
                </c:pt>
                <c:pt idx="37">
                  <c:v>58.177751536042223</c:v>
                </c:pt>
                <c:pt idx="38">
                  <c:v>56.836075304601323</c:v>
                </c:pt>
                <c:pt idx="39">
                  <c:v>55.48688791874018</c:v>
                </c:pt>
                <c:pt idx="40">
                  <c:v>54.134113294645083</c:v>
                </c:pt>
                <c:pt idx="41">
                  <c:v>52.781310470999713</c:v>
                </c:pt>
                <c:pt idx="42">
                  <c:v>51.431699866252309</c:v>
                </c:pt>
                <c:pt idx="43">
                  <c:v>50.088187842603688</c:v>
                </c:pt>
                <c:pt idx="44">
                  <c:v>48.753389679426903</c:v>
                </c:pt>
                <c:pt idx="45">
                  <c:v>47.429651052838949</c:v>
                </c:pt>
                <c:pt idx="46">
                  <c:v>46.1190681124897</c:v>
                </c:pt>
                <c:pt idx="47">
                  <c:v>44.823506241308323</c:v>
                </c:pt>
                <c:pt idx="48">
                  <c:v>43.544617578917993</c:v>
                </c:pt>
                <c:pt idx="49">
                  <c:v>42.283857384691537</c:v>
                </c:pt>
                <c:pt idx="50">
                  <c:v>41.042499311949399</c:v>
                </c:pt>
                <c:pt idx="51">
                  <c:v>39.821649660588093</c:v>
                </c:pt>
                <c:pt idx="52">
                  <c:v>38.622260671453617</c:v>
                </c:pt>
                <c:pt idx="53">
                  <c:v>37.445142922027671</c:v>
                </c:pt>
                <c:pt idx="54">
                  <c:v>36.290976879464871</c:v>
                </c:pt>
                <c:pt idx="55">
                  <c:v>35.160323663689162</c:v>
                </c:pt>
                <c:pt idx="56">
                  <c:v>34.053635070122063</c:v>
                </c:pt>
                <c:pt idx="57">
                  <c:v>32.971262898657919</c:v>
                </c:pt>
                <c:pt idx="58">
                  <c:v>31.913467632716181</c:v>
                </c:pt>
                <c:pt idx="59">
                  <c:v>30.880426509575031</c:v>
                </c:pt>
                <c:pt idx="60">
                  <c:v>29.87224102071837</c:v>
                </c:pt>
                <c:pt idx="61">
                  <c:v>28.888943878595871</c:v>
                </c:pt>
                <c:pt idx="62">
                  <c:v>27.930505484005842</c:v>
                </c:pt>
                <c:pt idx="63">
                  <c:v>26.9968399262353</c:v>
                </c:pt>
                <c:pt idx="64">
                  <c:v>26.08781054615438</c:v>
                </c:pt>
                <c:pt idx="65">
                  <c:v>25.203235090619309</c:v>
                </c:pt>
                <c:pt idx="66">
                  <c:v>24.342890484818401</c:v>
                </c:pt>
                <c:pt idx="67">
                  <c:v>23.506517247566169</c:v>
                </c:pt>
                <c:pt idx="68">
                  <c:v>22.693823573021721</c:v>
                </c:pt>
                <c:pt idx="69">
                  <c:v>21.904489100866879</c:v>
                </c:pt>
                <c:pt idx="70">
                  <c:v>21.138168395622952</c:v>
                </c:pt>
                <c:pt idx="71">
                  <c:v>20.394494154509989</c:v>
                </c:pt>
                <c:pt idx="72">
                  <c:v>19.673080162050638</c:v>
                </c:pt>
                <c:pt idx="73">
                  <c:v>18.973524008491381</c:v>
                </c:pt>
                <c:pt idx="74">
                  <c:v>18.295409588051079</c:v>
                </c:pt>
                <c:pt idx="75">
                  <c:v>17.638309392006828</c:v>
                </c:pt>
                <c:pt idx="76">
                  <c:v>17.001786610685851</c:v>
                </c:pt>
                <c:pt idx="77">
                  <c:v>16.385397057550421</c:v>
                </c:pt>
                <c:pt idx="78">
                  <c:v>15.788690927727419</c:v>
                </c:pt>
                <c:pt idx="79">
                  <c:v>15.211214402555671</c:v>
                </c:pt>
                <c:pt idx="80">
                  <c:v>14.652511110987341</c:v>
                </c:pt>
                <c:pt idx="81">
                  <c:v>14.11212345798975</c:v>
                </c:pt>
                <c:pt idx="82">
                  <c:v>13.589593829444221</c:v>
                </c:pt>
                <c:pt idx="83">
                  <c:v>13.08446568242922</c:v>
                </c:pt>
                <c:pt idx="84">
                  <c:v>12.59628452920127</c:v>
                </c:pt>
                <c:pt idx="85">
                  <c:v>12.12459882264937</c:v>
                </c:pt>
                <c:pt idx="86">
                  <c:v>11.668960750492801</c:v>
                </c:pt>
                <c:pt idx="87">
                  <c:v>11.228926945017481</c:v>
                </c:pt>
                <c:pt idx="88">
                  <c:v>10.80405911470022</c:v>
                </c:pt>
                <c:pt idx="89">
                  <c:v>10.393924603651939</c:v>
                </c:pt>
                <c:pt idx="90">
                  <c:v>9.9980968844180751</c:v>
                </c:pt>
                <c:pt idx="91">
                  <c:v>9.6161559893059163</c:v>
                </c:pt>
                <c:pt idx="92">
                  <c:v>9.2476888850628729</c:v>
                </c:pt>
                <c:pt idx="93">
                  <c:v>8.8922897954054605</c:v>
                </c:pt>
                <c:pt idx="94">
                  <c:v>8.5495604755940668</c:v>
                </c:pt>
                <c:pt idx="95">
                  <c:v>8.2191104429646007</c:v>
                </c:pt>
                <c:pt idx="96">
                  <c:v>7.9005571670592216</c:v>
                </c:pt>
                <c:pt idx="97">
                  <c:v>7.5935262227489844</c:v>
                </c:pt>
                <c:pt idx="98">
                  <c:v>7.2976514095058516</c:v>
                </c:pt>
                <c:pt idx="99">
                  <c:v>7.0125748397615828</c:v>
                </c:pt>
                <c:pt idx="100">
                  <c:v>6.7379469990854668</c:v>
                </c:pt>
                <c:pt idx="101">
                  <c:v>6.4734267807189401</c:v>
                </c:pt>
                <c:pt idx="102">
                  <c:v>6.218681496825945</c:v>
                </c:pt>
                <c:pt idx="103">
                  <c:v>5.9733868686473972</c:v>
                </c:pt>
                <c:pt idx="104">
                  <c:v>5.7372269975912022</c:v>
                </c:pt>
                <c:pt idx="105">
                  <c:v>5.5098943191404537</c:v>
                </c:pt>
                <c:pt idx="106">
                  <c:v>5.2910895413248271</c:v>
                </c:pt>
                <c:pt idx="107">
                  <c:v>5.0805215693702754</c:v>
                </c:pt>
                <c:pt idx="108">
                  <c:v>4.877907418021679</c:v>
                </c:pt>
                <c:pt idx="109">
                  <c:v>4.6829721129200497</c:v>
                </c:pt>
                <c:pt idx="110">
                  <c:v>4.4954485823104733</c:v>
                </c:pt>
                <c:pt idx="111">
                  <c:v>4.3150775402584891</c:v>
                </c:pt>
                <c:pt idx="112">
                  <c:v>4.1416073624608796</c:v>
                </c:pt>
                <c:pt idx="113">
                  <c:v>3.9747939556507048</c:v>
                </c:pt>
                <c:pt idx="114">
                  <c:v>3.8144006215172501</c:v>
                </c:pt>
                <c:pt idx="115">
                  <c:v>3.660197915986116</c:v>
                </c:pt>
                <c:pt idx="116">
                  <c:v>3.511963504635943</c:v>
                </c:pt>
                <c:pt idx="117">
                  <c:v>3.3694820149632361</c:v>
                </c:pt>
                <c:pt idx="118">
                  <c:v>3.232544886146675</c:v>
                </c:pt>
                <c:pt idx="119">
                  <c:v>3.1009502169061132</c:v>
                </c:pt>
                <c:pt idx="120">
                  <c:v>2.9745026119996298</c:v>
                </c:pt>
                <c:pt idx="121">
                  <c:v>2.8530130278531791</c:v>
                </c:pt>
                <c:pt idx="122">
                  <c:v>2.736298617772678</c:v>
                </c:pt>
                <c:pt idx="123">
                  <c:v>2.6241825771463811</c:v>
                </c:pt>
                <c:pt idx="124">
                  <c:v>2.51649398900671</c:v>
                </c:pt>
                <c:pt idx="125">
                  <c:v>2.413067670284637</c:v>
                </c:pt>
                <c:pt idx="126">
                  <c:v>2.3137440190564211</c:v>
                </c:pt>
                <c:pt idx="127">
                  <c:v>2.2183688630516198</c:v>
                </c:pt>
                <c:pt idx="128">
                  <c:v>2.1267933096626348</c:v>
                </c:pt>
                <c:pt idx="129">
                  <c:v>2.0388735976697201</c:v>
                </c:pt>
                <c:pt idx="130">
                  <c:v>1.954470950870844</c:v>
                </c:pt>
                <c:pt idx="131">
                  <c:v>1.8734514337833139</c:v>
                </c:pt>
              </c:numCache>
            </c:numRef>
          </c:yVal>
          <c:smooth val="0"/>
          <c:extLst>
            <c:ext xmlns:c16="http://schemas.microsoft.com/office/drawing/2014/chart" uri="{C3380CC4-5D6E-409C-BE32-E72D297353CC}">
              <c16:uniqueId val="{00000002-96A2-0841-9191-D60D37F27C65}"/>
            </c:ext>
          </c:extLst>
        </c:ser>
        <c:ser>
          <c:idx val="3"/>
          <c:order val="3"/>
          <c:marker>
            <c:symbol val="none"/>
          </c:marker>
          <c:xVal>
            <c:strRef>
              <c:f>[Workbook1]Sheet1!$A$1:$A$132</c:f>
              <c:strCache>
                <c:ptCount val="132"/>
                <c:pt idx="0">
                  <c:v>nt</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strCache>
            </c:strRef>
          </c:xVal>
          <c:yVal>
            <c:numRef>
              <c:f>Sheet1!$F$1:$F$132</c:f>
              <c:numCache>
                <c:formatCode>General</c:formatCode>
                <c:ptCount val="132"/>
                <c:pt idx="0">
                  <c:v>20</c:v>
                </c:pt>
                <c:pt idx="1">
                  <c:v>19.024588490014281</c:v>
                </c:pt>
                <c:pt idx="2">
                  <c:v>36.193496721438379</c:v>
                </c:pt>
                <c:pt idx="3">
                  <c:v>51.642478585503468</c:v>
                </c:pt>
                <c:pt idx="4">
                  <c:v>65.498460246238565</c:v>
                </c:pt>
                <c:pt idx="5">
                  <c:v>77.880078307140337</c:v>
                </c:pt>
                <c:pt idx="6">
                  <c:v>88.898186481806135</c:v>
                </c:pt>
                <c:pt idx="7">
                  <c:v>98.656332560619674</c:v>
                </c:pt>
                <c:pt idx="8">
                  <c:v>107.2512073657023</c:v>
                </c:pt>
                <c:pt idx="9">
                  <c:v>114.7730672919192</c:v>
                </c:pt>
                <c:pt idx="10">
                  <c:v>121.3061319425267</c:v>
                </c:pt>
                <c:pt idx="11">
                  <c:v>126.9289582837071</c:v>
                </c:pt>
                <c:pt idx="12">
                  <c:v>131.71479266256631</c:v>
                </c:pt>
                <c:pt idx="13">
                  <c:v>135.73190195786421</c:v>
                </c:pt>
                <c:pt idx="14">
                  <c:v>139.04388506159469</c:v>
                </c:pt>
                <c:pt idx="15">
                  <c:v>141.70996582230441</c:v>
                </c:pt>
                <c:pt idx="16">
                  <c:v>143.78526851751101</c:v>
                </c:pt>
                <c:pt idx="17">
                  <c:v>145.32107686256711</c:v>
                </c:pt>
                <c:pt idx="18">
                  <c:v>146.36507750661571</c:v>
                </c:pt>
                <c:pt idx="19">
                  <c:v>146.96158891271051</c:v>
                </c:pt>
                <c:pt idx="20">
                  <c:v>147.151776468577</c:v>
                </c:pt>
                <c:pt idx="21">
                  <c:v>146.97385462668521</c:v>
                </c:pt>
                <c:pt idx="22">
                  <c:v>146.463276827155</c:v>
                </c:pt>
                <c:pt idx="23">
                  <c:v>145.65291391436449</c:v>
                </c:pt>
                <c:pt idx="24">
                  <c:v>144.573221717857</c:v>
                </c:pt>
                <c:pt idx="25">
                  <c:v>143.25239843009501</c:v>
                </c:pt>
                <c:pt idx="26">
                  <c:v>141.71653237768649</c:v>
                </c:pt>
                <c:pt idx="27">
                  <c:v>139.9897407487814</c:v>
                </c:pt>
                <c:pt idx="28">
                  <c:v>138.09429980729959</c:v>
                </c:pt>
                <c:pt idx="29">
                  <c:v>136.0507670944026</c:v>
                </c:pt>
                <c:pt idx="30">
                  <c:v>133.878096089058</c:v>
                </c:pt>
                <c:pt idx="31">
                  <c:v>131.59374377258069</c:v>
                </c:pt>
                <c:pt idx="32">
                  <c:v>129.21377151657941</c:v>
                </c:pt>
                <c:pt idx="33">
                  <c:v>126.7529396896977</c:v>
                </c:pt>
                <c:pt idx="34">
                  <c:v>124.2247963558595</c:v>
                </c:pt>
                <c:pt idx="35">
                  <c:v>121.64176041531159</c:v>
                </c:pt>
                <c:pt idx="36">
                  <c:v>119.01519951954231</c:v>
                </c:pt>
                <c:pt idx="37">
                  <c:v>116.3555030720844</c:v>
                </c:pt>
                <c:pt idx="38">
                  <c:v>113.6721506092026</c:v>
                </c:pt>
                <c:pt idx="39">
                  <c:v>110.9737758374806</c:v>
                </c:pt>
                <c:pt idx="40">
                  <c:v>108.26822658929019</c:v>
                </c:pt>
                <c:pt idx="41">
                  <c:v>105.5626209419994</c:v>
                </c:pt>
                <c:pt idx="42">
                  <c:v>102.8633997325048</c:v>
                </c:pt>
                <c:pt idx="43">
                  <c:v>100.1763756852074</c:v>
                </c:pt>
                <c:pt idx="44">
                  <c:v>97.506779358853606</c:v>
                </c:pt>
                <c:pt idx="45">
                  <c:v>94.859302105677784</c:v>
                </c:pt>
                <c:pt idx="46">
                  <c:v>92.238136224979414</c:v>
                </c:pt>
                <c:pt idx="47">
                  <c:v>89.647012482616631</c:v>
                </c:pt>
                <c:pt idx="48">
                  <c:v>87.089235157835859</c:v>
                </c:pt>
                <c:pt idx="49">
                  <c:v>84.567714769383102</c:v>
                </c:pt>
                <c:pt idx="50">
                  <c:v>82.084998623898798</c:v>
                </c:pt>
                <c:pt idx="51">
                  <c:v>79.643299321176201</c:v>
                </c:pt>
                <c:pt idx="52">
                  <c:v>77.244521342907305</c:v>
                </c:pt>
                <c:pt idx="53">
                  <c:v>74.890285844055342</c:v>
                </c:pt>
                <c:pt idx="54">
                  <c:v>72.581953758929743</c:v>
                </c:pt>
                <c:pt idx="55">
                  <c:v>70.32064732737831</c:v>
                </c:pt>
                <c:pt idx="56">
                  <c:v>68.107270140244111</c:v>
                </c:pt>
                <c:pt idx="57">
                  <c:v>65.942525797315895</c:v>
                </c:pt>
                <c:pt idx="58">
                  <c:v>63.826935265432347</c:v>
                </c:pt>
                <c:pt idx="59">
                  <c:v>61.760853019150211</c:v>
                </c:pt>
                <c:pt idx="60">
                  <c:v>59.744482041436733</c:v>
                </c:pt>
                <c:pt idx="61">
                  <c:v>57.777887757191827</c:v>
                </c:pt>
                <c:pt idx="62">
                  <c:v>55.861010968011684</c:v>
                </c:pt>
                <c:pt idx="63">
                  <c:v>53.993679852470613</c:v>
                </c:pt>
                <c:pt idx="64">
                  <c:v>52.175621092308752</c:v>
                </c:pt>
                <c:pt idx="65">
                  <c:v>50.406470181238532</c:v>
                </c:pt>
                <c:pt idx="66">
                  <c:v>48.685780969636802</c:v>
                </c:pt>
                <c:pt idx="67">
                  <c:v>47.013034495132253</c:v>
                </c:pt>
                <c:pt idx="68">
                  <c:v>45.387647146043307</c:v>
                </c:pt>
                <c:pt idx="69">
                  <c:v>43.808978201733758</c:v>
                </c:pt>
                <c:pt idx="70">
                  <c:v>42.276336791245903</c:v>
                </c:pt>
                <c:pt idx="71">
                  <c:v>40.78898830901997</c:v>
                </c:pt>
                <c:pt idx="72">
                  <c:v>39.346160324101277</c:v>
                </c:pt>
                <c:pt idx="73">
                  <c:v>37.947048016982777</c:v>
                </c:pt>
                <c:pt idx="74">
                  <c:v>36.590819176102301</c:v>
                </c:pt>
                <c:pt idx="75">
                  <c:v>35.276618784013657</c:v>
                </c:pt>
                <c:pt idx="76">
                  <c:v>34.003573221371703</c:v>
                </c:pt>
                <c:pt idx="77">
                  <c:v>32.770794115100841</c:v>
                </c:pt>
                <c:pt idx="78">
                  <c:v>31.577381855454831</c:v>
                </c:pt>
                <c:pt idx="79">
                  <c:v>30.422428805111249</c:v>
                </c:pt>
                <c:pt idx="80">
                  <c:v>29.305022221974681</c:v>
                </c:pt>
                <c:pt idx="81">
                  <c:v>28.224246915979489</c:v>
                </c:pt>
                <c:pt idx="82">
                  <c:v>27.179187658888431</c:v>
                </c:pt>
                <c:pt idx="83">
                  <c:v>26.168931364858452</c:v>
                </c:pt>
                <c:pt idx="84">
                  <c:v>25.19256905840254</c:v>
                </c:pt>
                <c:pt idx="85">
                  <c:v>24.249197645298739</c:v>
                </c:pt>
                <c:pt idx="86">
                  <c:v>23.337921500985601</c:v>
                </c:pt>
                <c:pt idx="87">
                  <c:v>22.457853890034961</c:v>
                </c:pt>
                <c:pt idx="88">
                  <c:v>21.60811822940045</c:v>
                </c:pt>
                <c:pt idx="89">
                  <c:v>20.787849207303811</c:v>
                </c:pt>
                <c:pt idx="90">
                  <c:v>19.99619376883615</c:v>
                </c:pt>
                <c:pt idx="91">
                  <c:v>19.232311978611829</c:v>
                </c:pt>
                <c:pt idx="92">
                  <c:v>18.4953777701257</c:v>
                </c:pt>
                <c:pt idx="93">
                  <c:v>17.784579590810921</c:v>
                </c:pt>
                <c:pt idx="94">
                  <c:v>17.09912095118813</c:v>
                </c:pt>
                <c:pt idx="95">
                  <c:v>16.43822088592912</c:v>
                </c:pt>
                <c:pt idx="96">
                  <c:v>15.80111433411844</c:v>
                </c:pt>
                <c:pt idx="97">
                  <c:v>15.187052445498001</c:v>
                </c:pt>
                <c:pt idx="98">
                  <c:v>14.5953028190117</c:v>
                </c:pt>
                <c:pt idx="99">
                  <c:v>14.025149679523199</c:v>
                </c:pt>
                <c:pt idx="100">
                  <c:v>13.47589399817093</c:v>
                </c:pt>
                <c:pt idx="101">
                  <c:v>12.94685356143788</c:v>
                </c:pt>
                <c:pt idx="102">
                  <c:v>12.43736299365189</c:v>
                </c:pt>
                <c:pt idx="103">
                  <c:v>11.94677373729481</c:v>
                </c:pt>
                <c:pt idx="104">
                  <c:v>11.474453995182399</c:v>
                </c:pt>
                <c:pt idx="105">
                  <c:v>11.019788638280909</c:v>
                </c:pt>
                <c:pt idx="106">
                  <c:v>10.582179082649651</c:v>
                </c:pt>
                <c:pt idx="107">
                  <c:v>10.161043138740551</c:v>
                </c:pt>
                <c:pt idx="108">
                  <c:v>9.7558148360433599</c:v>
                </c:pt>
                <c:pt idx="109">
                  <c:v>9.3659442258400993</c:v>
                </c:pt>
                <c:pt idx="110">
                  <c:v>8.9908971646209466</c:v>
                </c:pt>
                <c:pt idx="111">
                  <c:v>8.6301550805169978</c:v>
                </c:pt>
                <c:pt idx="112">
                  <c:v>8.2832147249217609</c:v>
                </c:pt>
                <c:pt idx="113">
                  <c:v>7.9495879113014096</c:v>
                </c:pt>
                <c:pt idx="114">
                  <c:v>7.6288012430344887</c:v>
                </c:pt>
                <c:pt idx="115">
                  <c:v>7.3203958319722338</c:v>
                </c:pt>
                <c:pt idx="116">
                  <c:v>7.023927009271886</c:v>
                </c:pt>
                <c:pt idx="117">
                  <c:v>6.7389640299264766</c:v>
                </c:pt>
                <c:pt idx="118">
                  <c:v>6.46508977229335</c:v>
                </c:pt>
                <c:pt idx="119">
                  <c:v>6.2019004338122281</c:v>
                </c:pt>
                <c:pt idx="120">
                  <c:v>5.9490052239992597</c:v>
                </c:pt>
                <c:pt idx="121">
                  <c:v>5.7060260557063582</c:v>
                </c:pt>
                <c:pt idx="122">
                  <c:v>5.4725972355453552</c:v>
                </c:pt>
                <c:pt idx="123">
                  <c:v>5.2483651542927703</c:v>
                </c:pt>
                <c:pt idx="124">
                  <c:v>5.0329879780134092</c:v>
                </c:pt>
                <c:pt idx="125">
                  <c:v>4.8261353405692633</c:v>
                </c:pt>
                <c:pt idx="126">
                  <c:v>4.6274880381128334</c:v>
                </c:pt>
                <c:pt idx="127">
                  <c:v>4.4367377261032397</c:v>
                </c:pt>
                <c:pt idx="128">
                  <c:v>4.2535866193252616</c:v>
                </c:pt>
                <c:pt idx="129">
                  <c:v>4.0777471953394402</c:v>
                </c:pt>
                <c:pt idx="130">
                  <c:v>3.908941901741688</c:v>
                </c:pt>
                <c:pt idx="131">
                  <c:v>3.7469028675666269</c:v>
                </c:pt>
              </c:numCache>
            </c:numRef>
          </c:yVal>
          <c:smooth val="0"/>
          <c:extLst>
            <c:ext xmlns:c16="http://schemas.microsoft.com/office/drawing/2014/chart" uri="{C3380CC4-5D6E-409C-BE32-E72D297353CC}">
              <c16:uniqueId val="{00000003-96A2-0841-9191-D60D37F27C65}"/>
            </c:ext>
          </c:extLst>
        </c:ser>
        <c:ser>
          <c:idx val="4"/>
          <c:order val="4"/>
          <c:spPr>
            <a:ln w="12700" cmpd="sng">
              <a:solidFill>
                <a:schemeClr val="tx1"/>
              </a:solidFill>
              <a:prstDash val="dash"/>
            </a:ln>
          </c:spPr>
          <c:marker>
            <c:symbol val="none"/>
          </c:marker>
          <c:xVal>
            <c:strRef>
              <c:f>[Workbook1]Sheet1!$A:$A</c:f>
              <c:strCache>
                <c:ptCount val="132"/>
                <c:pt idx="0">
                  <c:v>nt</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strCache>
            </c:strRef>
          </c:xVal>
          <c:yVal>
            <c:numRef>
              <c:f>[Workbook1]Sheet1!$B:$B</c:f>
              <c:numCache>
                <c:formatCode>General</c:formatCode>
                <c:ptCount val="1048576"/>
                <c:pt idx="0" formatCode="h:mm">
                  <c:v>4.2361111111111099E-2</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numCache>
            </c:numRef>
          </c:yVal>
          <c:smooth val="0"/>
          <c:extLst>
            <c:ext xmlns:c16="http://schemas.microsoft.com/office/drawing/2014/chart" uri="{C3380CC4-5D6E-409C-BE32-E72D297353CC}">
              <c16:uniqueId val="{00000004-96A2-0841-9191-D60D37F27C65}"/>
            </c:ext>
          </c:extLst>
        </c:ser>
        <c:dLbls>
          <c:showLegendKey val="0"/>
          <c:showVal val="0"/>
          <c:showCatName val="0"/>
          <c:showSerName val="0"/>
          <c:showPercent val="0"/>
          <c:showBubbleSize val="0"/>
        </c:dLbls>
        <c:axId val="-2079871208"/>
        <c:axId val="-2079877592"/>
      </c:scatterChart>
      <c:valAx>
        <c:axId val="-2079871208"/>
        <c:scaling>
          <c:orientation val="minMax"/>
        </c:scaling>
        <c:delete val="0"/>
        <c:axPos val="b"/>
        <c:numFmt formatCode="General" sourceLinked="1"/>
        <c:majorTickMark val="out"/>
        <c:minorTickMark val="none"/>
        <c:tickLblPos val="nextTo"/>
        <c:crossAx val="-2079877592"/>
        <c:crosses val="autoZero"/>
        <c:crossBetween val="midCat"/>
      </c:valAx>
      <c:valAx>
        <c:axId val="-2079877592"/>
        <c:scaling>
          <c:orientation val="minMax"/>
        </c:scaling>
        <c:delete val="0"/>
        <c:axPos val="l"/>
        <c:numFmt formatCode="General" sourceLinked="1"/>
        <c:majorTickMark val="out"/>
        <c:minorTickMark val="none"/>
        <c:tickLblPos val="nextTo"/>
        <c:crossAx val="-2079871208"/>
        <c:crosses val="autoZero"/>
        <c:crossBetween val="midCat"/>
      </c:valAx>
    </c:plotArea>
    <c:plotVisOnly val="1"/>
    <c:dispBlanksAs val="gap"/>
    <c:showDLblsOverMax val="0"/>
  </c:chart>
  <c:externalData r:id="rId2">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92822E-8C00-0545-865E-9A2E39CD8374}" type="datetimeFigureOut">
              <a:rPr lang="en-US" smtClean="0"/>
              <a:t>8/25/22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EA21EB-591E-144E-AF05-295D2F63B57C}" type="slidenum">
              <a:rPr lang="en-US" smtClean="0"/>
              <a:t>‹#›</a:t>
            </a:fld>
            <a:endParaRPr lang="en-US"/>
          </a:p>
        </p:txBody>
      </p:sp>
    </p:spTree>
    <p:extLst>
      <p:ext uri="{BB962C8B-B14F-4D97-AF65-F5344CB8AC3E}">
        <p14:creationId xmlns:p14="http://schemas.microsoft.com/office/powerpoint/2010/main" val="65929102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Easiest</a:t>
            </a:r>
            <a:r>
              <a:rPr lang="en-US" baseline="0" dirty="0"/>
              <a:t> to see via simulation</a:t>
            </a:r>
            <a:r>
              <a:rPr lang="is-IS" baseline="0" dirty="0"/>
              <a:t>….</a:t>
            </a:r>
            <a:endParaRPr lang="en-US" dirty="0"/>
          </a:p>
        </p:txBody>
      </p:sp>
      <p:sp>
        <p:nvSpPr>
          <p:cNvPr id="4" name="Slide Number Placeholder 3"/>
          <p:cNvSpPr>
            <a:spLocks noGrp="1"/>
          </p:cNvSpPr>
          <p:nvPr>
            <p:ph type="sldNum" sz="quarter" idx="10"/>
          </p:nvPr>
        </p:nvSpPr>
        <p:spPr/>
        <p:txBody>
          <a:bodyPr/>
          <a:lstStyle/>
          <a:p>
            <a:fld id="{A4EA21EB-591E-144E-AF05-295D2F63B57C}" type="slidenum">
              <a:rPr lang="en-US" smtClean="0"/>
              <a:t>4</a:t>
            </a:fld>
            <a:endParaRPr lang="en-US"/>
          </a:p>
        </p:txBody>
      </p:sp>
    </p:spTree>
    <p:extLst>
      <p:ext uri="{BB962C8B-B14F-4D97-AF65-F5344CB8AC3E}">
        <p14:creationId xmlns:p14="http://schemas.microsoft.com/office/powerpoint/2010/main" val="14809002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Initially (at small N) increasing R gets you away from small population sizes faster,  However, eventually,</a:t>
            </a:r>
            <a:r>
              <a:rPr lang="en-US" baseline="0" dirty="0"/>
              <a:t> increasing R takes you you into an unstable regime.  Hence, there are extreme fluctuations (sometimes small N's) and that now increases extinction again (because more time is spent at </a:t>
            </a:r>
            <a:endParaRPr lang="en-US" dirty="0"/>
          </a:p>
        </p:txBody>
      </p:sp>
      <p:sp>
        <p:nvSpPr>
          <p:cNvPr id="4" name="Slide Number Placeholder 3"/>
          <p:cNvSpPr>
            <a:spLocks noGrp="1"/>
          </p:cNvSpPr>
          <p:nvPr>
            <p:ph type="sldNum" sz="quarter" idx="10"/>
          </p:nvPr>
        </p:nvSpPr>
        <p:spPr/>
        <p:txBody>
          <a:bodyPr/>
          <a:lstStyle/>
          <a:p>
            <a:fld id="{A4EA21EB-591E-144E-AF05-295D2F63B57C}" type="slidenum">
              <a:rPr lang="en-US" smtClean="0"/>
              <a:t>22</a:t>
            </a:fld>
            <a:endParaRPr lang="en-US"/>
          </a:p>
        </p:txBody>
      </p:sp>
    </p:spTree>
    <p:extLst>
      <p:ext uri="{BB962C8B-B14F-4D97-AF65-F5344CB8AC3E}">
        <p14:creationId xmlns:p14="http://schemas.microsoft.com/office/powerpoint/2010/main" val="41287871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Smaller</a:t>
            </a:r>
            <a:r>
              <a:rPr lang="en-US" baseline="0" dirty="0"/>
              <a:t> values of k indicate greater variance in Demographic het (D) and </a:t>
            </a:r>
            <a:r>
              <a:rPr lang="en-US" baseline="0" dirty="0" err="1"/>
              <a:t>env</a:t>
            </a:r>
            <a:r>
              <a:rPr lang="en-US" baseline="0" dirty="0"/>
              <a:t> </a:t>
            </a:r>
            <a:r>
              <a:rPr lang="en-US" baseline="0" dirty="0" err="1"/>
              <a:t>stoch</a:t>
            </a:r>
            <a:r>
              <a:rPr lang="en-US" baseline="0" dirty="0"/>
              <a:t> (E)</a:t>
            </a:r>
            <a:endParaRPr lang="en-US" dirty="0"/>
          </a:p>
        </p:txBody>
      </p:sp>
      <p:sp>
        <p:nvSpPr>
          <p:cNvPr id="4" name="Slide Number Placeholder 3"/>
          <p:cNvSpPr>
            <a:spLocks noGrp="1"/>
          </p:cNvSpPr>
          <p:nvPr>
            <p:ph type="sldNum" sz="quarter" idx="10"/>
          </p:nvPr>
        </p:nvSpPr>
        <p:spPr/>
        <p:txBody>
          <a:bodyPr/>
          <a:lstStyle/>
          <a:p>
            <a:fld id="{A4EA21EB-591E-144E-AF05-295D2F63B57C}" type="slidenum">
              <a:rPr lang="en-US" smtClean="0"/>
              <a:t>23</a:t>
            </a:fld>
            <a:endParaRPr lang="en-US"/>
          </a:p>
        </p:txBody>
      </p:sp>
    </p:spTree>
    <p:extLst>
      <p:ext uri="{BB962C8B-B14F-4D97-AF65-F5344CB8AC3E}">
        <p14:creationId xmlns:p14="http://schemas.microsoft.com/office/powerpoint/2010/main" val="12280008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Patches: Imagine fast patch and slow patch; then </a:t>
            </a:r>
            <a:r>
              <a:rPr lang="en-US" dirty="0" err="1"/>
              <a:t>Nt</a:t>
            </a:r>
            <a:r>
              <a:rPr lang="en-US" dirty="0"/>
              <a:t>=</a:t>
            </a:r>
            <a:r>
              <a:rPr lang="en-US" dirty="0" err="1"/>
              <a:t>Nf</a:t>
            </a:r>
            <a:r>
              <a:rPr lang="en-US" dirty="0"/>
              <a:t>*</a:t>
            </a:r>
            <a:r>
              <a:rPr lang="en-US" dirty="0" err="1"/>
              <a:t>Lf^t</a:t>
            </a:r>
            <a:r>
              <a:rPr lang="en-US" dirty="0"/>
              <a:t> + Ns*</a:t>
            </a:r>
            <a:r>
              <a:rPr lang="en-US" dirty="0" err="1"/>
              <a:t>Ls^t</a:t>
            </a:r>
            <a:r>
              <a:rPr lang="en-US" dirty="0"/>
              <a:t>. </a:t>
            </a:r>
            <a:r>
              <a:rPr lang="en-US" baseline="0" dirty="0"/>
              <a:t> Where </a:t>
            </a:r>
            <a:r>
              <a:rPr lang="en-US" baseline="0" dirty="0" err="1"/>
              <a:t>Lf</a:t>
            </a:r>
            <a:r>
              <a:rPr lang="en-US" baseline="0" dirty="0"/>
              <a:t>&gt;Ls.  If </a:t>
            </a:r>
            <a:r>
              <a:rPr lang="en-US" baseline="0" dirty="0" err="1"/>
              <a:t>Lf</a:t>
            </a:r>
            <a:r>
              <a:rPr lang="en-US" baseline="0" dirty="0"/>
              <a:t>&gt;1, eventually, then the fast patch outstrips the growth of the small.  Thus, the aggregate system eventually is dominated by the fast patch and the growth converges on Lf.</a:t>
            </a:r>
          </a:p>
          <a:p>
            <a:r>
              <a:rPr lang="en-US" baseline="0" dirty="0"/>
              <a:t>Individuals: if a fast mom gives rise to fast kids (heritability: h2=1), then same as patch model.  Fast morph dominates and growth eventually is Lf.</a:t>
            </a:r>
          </a:p>
          <a:p>
            <a:r>
              <a:rPr lang="en-US" baseline="0" dirty="0" err="1"/>
              <a:t>Inidividuals</a:t>
            </a:r>
            <a:r>
              <a:rPr lang="en-US" baseline="0" dirty="0"/>
              <a:t>: but if growth is not heritable (e.g., function of microsite the kid lands in), then the growth from one time step to another is simply the weighted average of the L's, where the weight is the proportion of the habitat that is "fast" vs. "slow": i.e., L = Pf*Lf + Ps*</a:t>
            </a:r>
            <a:r>
              <a:rPr lang="en-US" baseline="0" dirty="0" err="1"/>
              <a:t>Ls</a:t>
            </a:r>
            <a:r>
              <a:rPr lang="en-US" baseline="0" dirty="0"/>
              <a:t>.  So if the environment is half of each, and Lf=10 and Ls=0, then L(realized)=5.  Note how this is different than the temporal case.  (if the </a:t>
            </a:r>
            <a:r>
              <a:rPr lang="en-US" baseline="0" dirty="0" err="1"/>
              <a:t>Env</a:t>
            </a:r>
            <a:r>
              <a:rPr lang="en-US" baseline="0" dirty="0"/>
              <a:t> </a:t>
            </a:r>
            <a:r>
              <a:rPr lang="en-US" baseline="0" dirty="0" err="1"/>
              <a:t>fluctutates</a:t>
            </a:r>
            <a:r>
              <a:rPr lang="en-US" baseline="0" dirty="0"/>
              <a:t> between L=0 and L=10, N=0).  Spatial variation and temporal variation do not give the same answer.  Furthermore, the answer depends on the correlation between the </a:t>
            </a:r>
            <a:r>
              <a:rPr lang="en-US" baseline="0" dirty="0" err="1"/>
              <a:t>env</a:t>
            </a:r>
            <a:r>
              <a:rPr lang="en-US" baseline="0" dirty="0"/>
              <a:t> experienced by the parents and the </a:t>
            </a:r>
            <a:r>
              <a:rPr lang="en-US" baseline="0" dirty="0" err="1"/>
              <a:t>env</a:t>
            </a:r>
            <a:r>
              <a:rPr lang="en-US" baseline="0" dirty="0"/>
              <a:t> experienced by the young (the range goes from isolated patches (complete "heritability") to the well mixed case (no heritability).</a:t>
            </a:r>
          </a:p>
          <a:p>
            <a:endParaRPr lang="en-US" dirty="0"/>
          </a:p>
          <a:p>
            <a:r>
              <a:rPr lang="en-US" dirty="0"/>
              <a:t>Goal</a:t>
            </a:r>
            <a:r>
              <a:rPr lang="en-US" baseline="0" dirty="0"/>
              <a:t> is to think about "heritability" --- do young remain in the same patch as parent or are they redistributed?  Does a slow mother birth slow kids or a mixture of both?</a:t>
            </a:r>
            <a:endParaRPr lang="en-US" dirty="0"/>
          </a:p>
        </p:txBody>
      </p:sp>
      <p:sp>
        <p:nvSpPr>
          <p:cNvPr id="4" name="Slide Number Placeholder 3"/>
          <p:cNvSpPr>
            <a:spLocks noGrp="1"/>
          </p:cNvSpPr>
          <p:nvPr>
            <p:ph type="sldNum" sz="quarter" idx="10"/>
          </p:nvPr>
        </p:nvSpPr>
        <p:spPr/>
        <p:txBody>
          <a:bodyPr/>
          <a:lstStyle/>
          <a:p>
            <a:fld id="{A4EA21EB-591E-144E-AF05-295D2F63B57C}" type="slidenum">
              <a:rPr lang="en-US" smtClean="0"/>
              <a:t>24</a:t>
            </a:fld>
            <a:endParaRPr lang="en-US"/>
          </a:p>
        </p:txBody>
      </p:sp>
    </p:spTree>
    <p:extLst>
      <p:ext uri="{BB962C8B-B14F-4D97-AF65-F5344CB8AC3E}">
        <p14:creationId xmlns:p14="http://schemas.microsoft.com/office/powerpoint/2010/main" val="21806096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EA21EB-591E-144E-AF05-295D2F63B57C}" type="slidenum">
              <a:rPr lang="en-US" smtClean="0"/>
              <a:t>25</a:t>
            </a:fld>
            <a:endParaRPr lang="en-US"/>
          </a:p>
        </p:txBody>
      </p:sp>
    </p:spTree>
    <p:extLst>
      <p:ext uri="{BB962C8B-B14F-4D97-AF65-F5344CB8AC3E}">
        <p14:creationId xmlns:p14="http://schemas.microsoft.com/office/powerpoint/2010/main" val="21806096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EA21EB-591E-144E-AF05-295D2F63B57C}" type="slidenum">
              <a:rPr lang="en-US" smtClean="0"/>
              <a:t>26</a:t>
            </a:fld>
            <a:endParaRPr lang="en-US"/>
          </a:p>
        </p:txBody>
      </p:sp>
    </p:spTree>
    <p:extLst>
      <p:ext uri="{BB962C8B-B14F-4D97-AF65-F5344CB8AC3E}">
        <p14:creationId xmlns:p14="http://schemas.microsoft.com/office/powerpoint/2010/main" val="21806096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EA21EB-591E-144E-AF05-295D2F63B57C}" type="slidenum">
              <a:rPr lang="en-US" smtClean="0"/>
              <a:t>27</a:t>
            </a:fld>
            <a:endParaRPr lang="en-US"/>
          </a:p>
        </p:txBody>
      </p:sp>
    </p:spTree>
    <p:extLst>
      <p:ext uri="{BB962C8B-B14F-4D97-AF65-F5344CB8AC3E}">
        <p14:creationId xmlns:p14="http://schemas.microsoft.com/office/powerpoint/2010/main" val="21806096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Resilience – return time to equilibrium.  So, as</a:t>
            </a:r>
            <a:r>
              <a:rPr lang="en-US" baseline="0" dirty="0"/>
              <a:t> r declines, pop will spend more time further from equilibrium.  So even though the </a:t>
            </a:r>
            <a:r>
              <a:rPr lang="en-US" baseline="0" dirty="0" err="1"/>
              <a:t>equili</a:t>
            </a:r>
            <a:r>
              <a:rPr lang="en-US" baseline="0" dirty="0"/>
              <a:t> isn't changing, the system will not be as "able" to return to equilibrium.  This increase in the </a:t>
            </a:r>
            <a:r>
              <a:rPr lang="en-US" baseline="0" dirty="0" err="1"/>
              <a:t>Var</a:t>
            </a:r>
            <a:r>
              <a:rPr lang="en-US" baseline="0" dirty="0"/>
              <a:t>(N) and departures from N* indicates that we're getting closer to the "disaster".</a:t>
            </a:r>
          </a:p>
          <a:p>
            <a:r>
              <a:rPr lang="en-US" baseline="0" dirty="0"/>
              <a:t>Bear this in mind when we return to ideas of "tipping points" later in the term.</a:t>
            </a:r>
            <a:endParaRPr lang="en-US" dirty="0"/>
          </a:p>
        </p:txBody>
      </p:sp>
      <p:sp>
        <p:nvSpPr>
          <p:cNvPr id="4" name="Slide Number Placeholder 3"/>
          <p:cNvSpPr>
            <a:spLocks noGrp="1"/>
          </p:cNvSpPr>
          <p:nvPr>
            <p:ph type="sldNum" sz="quarter" idx="10"/>
          </p:nvPr>
        </p:nvSpPr>
        <p:spPr/>
        <p:txBody>
          <a:bodyPr/>
          <a:lstStyle/>
          <a:p>
            <a:fld id="{A4EA21EB-591E-144E-AF05-295D2F63B57C}" type="slidenum">
              <a:rPr lang="en-US" smtClean="0"/>
              <a:t>28</a:t>
            </a:fld>
            <a:endParaRPr lang="en-US"/>
          </a:p>
        </p:txBody>
      </p:sp>
    </p:spTree>
    <p:extLst>
      <p:ext uri="{BB962C8B-B14F-4D97-AF65-F5344CB8AC3E}">
        <p14:creationId xmlns:p14="http://schemas.microsoft.com/office/powerpoint/2010/main" val="2180609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EA21EB-591E-144E-AF05-295D2F63B57C}" type="slidenum">
              <a:rPr lang="en-US" smtClean="0"/>
              <a:t>9</a:t>
            </a:fld>
            <a:endParaRPr lang="en-US"/>
          </a:p>
        </p:txBody>
      </p:sp>
    </p:spTree>
    <p:extLst>
      <p:ext uri="{BB962C8B-B14F-4D97-AF65-F5344CB8AC3E}">
        <p14:creationId xmlns:p14="http://schemas.microsoft.com/office/powerpoint/2010/main" val="3902050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EA21EB-591E-144E-AF05-295D2F63B57C}" type="slidenum">
              <a:rPr lang="en-US" smtClean="0"/>
              <a:t>10</a:t>
            </a:fld>
            <a:endParaRPr lang="en-US"/>
          </a:p>
        </p:txBody>
      </p:sp>
    </p:spTree>
    <p:extLst>
      <p:ext uri="{BB962C8B-B14F-4D97-AF65-F5344CB8AC3E}">
        <p14:creationId xmlns:p14="http://schemas.microsoft.com/office/powerpoint/2010/main" val="3902050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evaluated in </a:t>
            </a:r>
            <a:r>
              <a:rPr lang="en-US" dirty="0" err="1"/>
              <a:t>Gotelli</a:t>
            </a:r>
            <a:r>
              <a:rPr lang="en-US" dirty="0"/>
              <a:t>,</a:t>
            </a:r>
            <a:r>
              <a:rPr lang="en-US" baseline="0" dirty="0"/>
              <a:t> Chapter 2, but it's worth discussing in class.  </a:t>
            </a:r>
            <a:endParaRPr lang="en-US" dirty="0"/>
          </a:p>
        </p:txBody>
      </p:sp>
      <p:sp>
        <p:nvSpPr>
          <p:cNvPr id="4" name="Slide Number Placeholder 3"/>
          <p:cNvSpPr>
            <a:spLocks noGrp="1"/>
          </p:cNvSpPr>
          <p:nvPr>
            <p:ph type="sldNum" sz="quarter" idx="10"/>
          </p:nvPr>
        </p:nvSpPr>
        <p:spPr/>
        <p:txBody>
          <a:bodyPr/>
          <a:lstStyle/>
          <a:p>
            <a:fld id="{A4EA21EB-591E-144E-AF05-295D2F63B57C}" type="slidenum">
              <a:rPr lang="en-US" smtClean="0"/>
              <a:t>12</a:t>
            </a:fld>
            <a:endParaRPr lang="en-US"/>
          </a:p>
        </p:txBody>
      </p:sp>
    </p:spTree>
    <p:extLst>
      <p:ext uri="{BB962C8B-B14F-4D97-AF65-F5344CB8AC3E}">
        <p14:creationId xmlns:p14="http://schemas.microsoft.com/office/powerpoint/2010/main" val="21806096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1) larger variation in K (uncorrelated), leads to greater reduction in </a:t>
            </a:r>
            <a:r>
              <a:rPr lang="en-US" dirty="0" err="1"/>
              <a:t>aveN</a:t>
            </a:r>
            <a:r>
              <a:rPr lang="en-US" dirty="0"/>
              <a:t>.  This is because when N&gt;K declines are faster than are increases when N&lt;K (see Fig 2.2 in </a:t>
            </a:r>
            <a:r>
              <a:rPr lang="en-US" dirty="0" err="1"/>
              <a:t>Gotelli</a:t>
            </a:r>
            <a:r>
              <a:rPr lang="en-US" dirty="0"/>
              <a:t>).</a:t>
            </a:r>
          </a:p>
          <a:p>
            <a:r>
              <a:rPr lang="en-US" dirty="0"/>
              <a:t>2) this equation is only an approx.  The </a:t>
            </a:r>
            <a:r>
              <a:rPr lang="en-US" dirty="0" err="1"/>
              <a:t>aveN</a:t>
            </a:r>
            <a:r>
              <a:rPr lang="en-US" dirty="0"/>
              <a:t> also depends on r – when r is small (slow dynamics) </a:t>
            </a:r>
            <a:r>
              <a:rPr lang="en-US" dirty="0" err="1"/>
              <a:t>aveN</a:t>
            </a:r>
            <a:r>
              <a:rPr lang="en-US" dirty="0"/>
              <a:t> will be slightly reduced compared to a pop with large r (that tracks the fluctuations better).  </a:t>
            </a:r>
          </a:p>
        </p:txBody>
      </p:sp>
      <p:sp>
        <p:nvSpPr>
          <p:cNvPr id="4" name="Slide Number Placeholder 3"/>
          <p:cNvSpPr>
            <a:spLocks noGrp="1"/>
          </p:cNvSpPr>
          <p:nvPr>
            <p:ph type="sldNum" sz="quarter" idx="5"/>
          </p:nvPr>
        </p:nvSpPr>
        <p:spPr/>
        <p:txBody>
          <a:bodyPr/>
          <a:lstStyle/>
          <a:p>
            <a:fld id="{A4EA21EB-591E-144E-AF05-295D2F63B57C}" type="slidenum">
              <a:rPr lang="en-US" smtClean="0"/>
              <a:t>13</a:t>
            </a:fld>
            <a:endParaRPr lang="en-US"/>
          </a:p>
        </p:txBody>
      </p:sp>
    </p:spTree>
    <p:extLst>
      <p:ext uri="{BB962C8B-B14F-4D97-AF65-F5344CB8AC3E}">
        <p14:creationId xmlns:p14="http://schemas.microsoft.com/office/powerpoint/2010/main" val="4476186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model is not the same as one with randomly varying K but I think the concept is similar.  </a:t>
            </a:r>
            <a:r>
              <a:rPr lang="en-US" dirty="0" err="1"/>
              <a:t>aveN</a:t>
            </a:r>
            <a:r>
              <a:rPr lang="en-US" dirty="0"/>
              <a:t> is below the expectation using mean K and there is a distribution.  </a:t>
            </a:r>
          </a:p>
        </p:txBody>
      </p:sp>
      <p:sp>
        <p:nvSpPr>
          <p:cNvPr id="4" name="Slide Number Placeholder 3"/>
          <p:cNvSpPr>
            <a:spLocks noGrp="1"/>
          </p:cNvSpPr>
          <p:nvPr>
            <p:ph type="sldNum" sz="quarter" idx="5"/>
          </p:nvPr>
        </p:nvSpPr>
        <p:spPr/>
        <p:txBody>
          <a:bodyPr/>
          <a:lstStyle/>
          <a:p>
            <a:fld id="{A4EA21EB-591E-144E-AF05-295D2F63B57C}" type="slidenum">
              <a:rPr lang="en-US" smtClean="0"/>
              <a:t>14</a:t>
            </a:fld>
            <a:endParaRPr lang="en-US"/>
          </a:p>
        </p:txBody>
      </p:sp>
    </p:spTree>
    <p:extLst>
      <p:ext uri="{BB962C8B-B14F-4D97-AF65-F5344CB8AC3E}">
        <p14:creationId xmlns:p14="http://schemas.microsoft.com/office/powerpoint/2010/main" val="2582547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we saw in HW0.</a:t>
            </a:r>
          </a:p>
        </p:txBody>
      </p:sp>
      <p:sp>
        <p:nvSpPr>
          <p:cNvPr id="4" name="Slide Number Placeholder 3"/>
          <p:cNvSpPr>
            <a:spLocks noGrp="1"/>
          </p:cNvSpPr>
          <p:nvPr>
            <p:ph type="sldNum" sz="quarter" idx="5"/>
          </p:nvPr>
        </p:nvSpPr>
        <p:spPr/>
        <p:txBody>
          <a:bodyPr/>
          <a:lstStyle/>
          <a:p>
            <a:fld id="{A4EA21EB-591E-144E-AF05-295D2F63B57C}" type="slidenum">
              <a:rPr lang="en-US" smtClean="0"/>
              <a:t>15</a:t>
            </a:fld>
            <a:endParaRPr lang="en-US"/>
          </a:p>
        </p:txBody>
      </p:sp>
    </p:spTree>
    <p:extLst>
      <p:ext uri="{BB962C8B-B14F-4D97-AF65-F5344CB8AC3E}">
        <p14:creationId xmlns:p14="http://schemas.microsoft.com/office/powerpoint/2010/main" val="5787029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Gamma, Poisson and </a:t>
            </a:r>
            <a:r>
              <a:rPr lang="en-US" dirty="0" err="1"/>
              <a:t>Bernouli</a:t>
            </a:r>
            <a:r>
              <a:rPr lang="en-US" dirty="0"/>
              <a:t> just refer to the forms of the variation</a:t>
            </a:r>
            <a:r>
              <a:rPr lang="en-US" baseline="0" dirty="0"/>
              <a:t> at each life stage.    GAMMA </a:t>
            </a:r>
            <a:r>
              <a:rPr lang="en-US" baseline="0" dirty="0" err="1"/>
              <a:t>var</a:t>
            </a:r>
            <a:r>
              <a:rPr lang="en-US" baseline="0" dirty="0"/>
              <a:t> in </a:t>
            </a:r>
            <a:r>
              <a:rPr lang="en-US" baseline="0" dirty="0" err="1"/>
              <a:t>env</a:t>
            </a:r>
            <a:r>
              <a:rPr lang="en-US" baseline="0" dirty="0"/>
              <a:t>-determined birth rates (GREEN); GAMMA variation in birth rates AMONG individuals (ORANGE/RED); POISSON variation in birth rates WITHIN individuals (through time) (BLUE); BERNOULLI </a:t>
            </a:r>
            <a:r>
              <a:rPr lang="en-US" baseline="0" dirty="0" err="1"/>
              <a:t>var</a:t>
            </a:r>
            <a:r>
              <a:rPr lang="en-US" baseline="0" dirty="0"/>
              <a:t> in mortality WITHIN individuals (BLUE); BERNOULLI </a:t>
            </a:r>
            <a:r>
              <a:rPr lang="en-US" baseline="0" dirty="0" err="1"/>
              <a:t>var</a:t>
            </a:r>
            <a:r>
              <a:rPr lang="en-US" baseline="0" dirty="0"/>
              <a:t> in the sex of an </a:t>
            </a:r>
            <a:r>
              <a:rPr lang="en-US" baseline="0" dirty="0" err="1"/>
              <a:t>indiv</a:t>
            </a:r>
            <a:r>
              <a:rPr lang="en-US" baseline="0" dirty="0"/>
              <a:t> at birth (PINK).  Thus the environment varies (GREEN), individuals vary (ORANGE/RED), and there is "sampling" (BLUE and PINK).</a:t>
            </a:r>
            <a:endParaRPr lang="en-US" dirty="0"/>
          </a:p>
        </p:txBody>
      </p:sp>
      <p:sp>
        <p:nvSpPr>
          <p:cNvPr id="4" name="Slide Number Placeholder 3"/>
          <p:cNvSpPr>
            <a:spLocks noGrp="1"/>
          </p:cNvSpPr>
          <p:nvPr>
            <p:ph type="sldNum" sz="quarter" idx="10"/>
          </p:nvPr>
        </p:nvSpPr>
        <p:spPr/>
        <p:txBody>
          <a:bodyPr/>
          <a:lstStyle/>
          <a:p>
            <a:fld id="{A4EA21EB-591E-144E-AF05-295D2F63B57C}" type="slidenum">
              <a:rPr lang="en-US" smtClean="0"/>
              <a:t>20</a:t>
            </a:fld>
            <a:endParaRPr lang="en-US"/>
          </a:p>
        </p:txBody>
      </p:sp>
    </p:spTree>
    <p:extLst>
      <p:ext uri="{BB962C8B-B14F-4D97-AF65-F5344CB8AC3E}">
        <p14:creationId xmlns:p14="http://schemas.microsoft.com/office/powerpoint/2010/main" val="27027568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Tm is infinite for case without variation (i.e., R&gt;1, so pop increases and never goes extinct).</a:t>
            </a:r>
          </a:p>
          <a:p>
            <a:endParaRPr lang="en-US" dirty="0"/>
          </a:p>
          <a:p>
            <a:r>
              <a:rPr lang="en-US" dirty="0"/>
              <a:t>Question.  [see next slide]</a:t>
            </a:r>
          </a:p>
        </p:txBody>
      </p:sp>
      <p:sp>
        <p:nvSpPr>
          <p:cNvPr id="4" name="Slide Number Placeholder 3"/>
          <p:cNvSpPr>
            <a:spLocks noGrp="1"/>
          </p:cNvSpPr>
          <p:nvPr>
            <p:ph type="sldNum" sz="quarter" idx="10"/>
          </p:nvPr>
        </p:nvSpPr>
        <p:spPr/>
        <p:txBody>
          <a:bodyPr/>
          <a:lstStyle/>
          <a:p>
            <a:fld id="{A4EA21EB-591E-144E-AF05-295D2F63B57C}" type="slidenum">
              <a:rPr lang="en-US" smtClean="0"/>
              <a:t>21</a:t>
            </a:fld>
            <a:endParaRPr lang="en-US"/>
          </a:p>
        </p:txBody>
      </p:sp>
    </p:spTree>
    <p:extLst>
      <p:ext uri="{BB962C8B-B14F-4D97-AF65-F5344CB8AC3E}">
        <p14:creationId xmlns:p14="http://schemas.microsoft.com/office/powerpoint/2010/main" val="4128787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8098EE6-1AA3-7242-A466-3EB7572AAF8F}" type="datetimeFigureOut">
              <a:rPr lang="en-US" smtClean="0"/>
              <a:t>8/25/22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8D8FF4-F297-AB4F-9C9D-1FB3FECCA5CA}" type="slidenum">
              <a:rPr lang="en-US" smtClean="0"/>
              <a:t>‹#›</a:t>
            </a:fld>
            <a:endParaRPr lang="en-US"/>
          </a:p>
        </p:txBody>
      </p:sp>
    </p:spTree>
    <p:extLst>
      <p:ext uri="{BB962C8B-B14F-4D97-AF65-F5344CB8AC3E}">
        <p14:creationId xmlns:p14="http://schemas.microsoft.com/office/powerpoint/2010/main" val="2645895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098EE6-1AA3-7242-A466-3EB7572AAF8F}" type="datetimeFigureOut">
              <a:rPr lang="en-US" smtClean="0"/>
              <a:t>8/25/22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8D8FF4-F297-AB4F-9C9D-1FB3FECCA5CA}" type="slidenum">
              <a:rPr lang="en-US" smtClean="0"/>
              <a:t>‹#›</a:t>
            </a:fld>
            <a:endParaRPr lang="en-US"/>
          </a:p>
        </p:txBody>
      </p:sp>
    </p:spTree>
    <p:extLst>
      <p:ext uri="{BB962C8B-B14F-4D97-AF65-F5344CB8AC3E}">
        <p14:creationId xmlns:p14="http://schemas.microsoft.com/office/powerpoint/2010/main" val="2977115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098EE6-1AA3-7242-A466-3EB7572AAF8F}" type="datetimeFigureOut">
              <a:rPr lang="en-US" smtClean="0"/>
              <a:t>8/25/22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8D8FF4-F297-AB4F-9C9D-1FB3FECCA5CA}" type="slidenum">
              <a:rPr lang="en-US" smtClean="0"/>
              <a:t>‹#›</a:t>
            </a:fld>
            <a:endParaRPr lang="en-US"/>
          </a:p>
        </p:txBody>
      </p:sp>
    </p:spTree>
    <p:extLst>
      <p:ext uri="{BB962C8B-B14F-4D97-AF65-F5344CB8AC3E}">
        <p14:creationId xmlns:p14="http://schemas.microsoft.com/office/powerpoint/2010/main" val="2393552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8098EE6-1AA3-7242-A466-3EB7572AAF8F}" type="datetimeFigureOut">
              <a:rPr lang="en-US" smtClean="0"/>
              <a:t>8/25/22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8D8FF4-F297-AB4F-9C9D-1FB3FECCA5CA}" type="slidenum">
              <a:rPr lang="en-US" smtClean="0"/>
              <a:t>‹#›</a:t>
            </a:fld>
            <a:endParaRPr lang="en-US"/>
          </a:p>
        </p:txBody>
      </p:sp>
    </p:spTree>
    <p:extLst>
      <p:ext uri="{BB962C8B-B14F-4D97-AF65-F5344CB8AC3E}">
        <p14:creationId xmlns:p14="http://schemas.microsoft.com/office/powerpoint/2010/main" val="981770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098EE6-1AA3-7242-A466-3EB7572AAF8F}" type="datetimeFigureOut">
              <a:rPr lang="en-US" smtClean="0"/>
              <a:t>8/25/22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68D8FF4-F297-AB4F-9C9D-1FB3FECCA5CA}" type="slidenum">
              <a:rPr lang="en-US" smtClean="0"/>
              <a:t>‹#›</a:t>
            </a:fld>
            <a:endParaRPr lang="en-US"/>
          </a:p>
        </p:txBody>
      </p:sp>
    </p:spTree>
    <p:extLst>
      <p:ext uri="{BB962C8B-B14F-4D97-AF65-F5344CB8AC3E}">
        <p14:creationId xmlns:p14="http://schemas.microsoft.com/office/powerpoint/2010/main" val="1458597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8098EE6-1AA3-7242-A466-3EB7572AAF8F}" type="datetimeFigureOut">
              <a:rPr lang="en-US" smtClean="0"/>
              <a:t>8/25/22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8D8FF4-F297-AB4F-9C9D-1FB3FECCA5CA}" type="slidenum">
              <a:rPr lang="en-US" smtClean="0"/>
              <a:t>‹#›</a:t>
            </a:fld>
            <a:endParaRPr lang="en-US"/>
          </a:p>
        </p:txBody>
      </p:sp>
    </p:spTree>
    <p:extLst>
      <p:ext uri="{BB962C8B-B14F-4D97-AF65-F5344CB8AC3E}">
        <p14:creationId xmlns:p14="http://schemas.microsoft.com/office/powerpoint/2010/main" val="332659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8098EE6-1AA3-7242-A466-3EB7572AAF8F}" type="datetimeFigureOut">
              <a:rPr lang="en-US" smtClean="0"/>
              <a:t>8/25/22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68D8FF4-F297-AB4F-9C9D-1FB3FECCA5CA}" type="slidenum">
              <a:rPr lang="en-US" smtClean="0"/>
              <a:t>‹#›</a:t>
            </a:fld>
            <a:endParaRPr lang="en-US"/>
          </a:p>
        </p:txBody>
      </p:sp>
    </p:spTree>
    <p:extLst>
      <p:ext uri="{BB962C8B-B14F-4D97-AF65-F5344CB8AC3E}">
        <p14:creationId xmlns:p14="http://schemas.microsoft.com/office/powerpoint/2010/main" val="13683070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8098EE6-1AA3-7242-A466-3EB7572AAF8F}" type="datetimeFigureOut">
              <a:rPr lang="en-US" smtClean="0"/>
              <a:t>8/25/22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68D8FF4-F297-AB4F-9C9D-1FB3FECCA5CA}" type="slidenum">
              <a:rPr lang="en-US" smtClean="0"/>
              <a:t>‹#›</a:t>
            </a:fld>
            <a:endParaRPr lang="en-US"/>
          </a:p>
        </p:txBody>
      </p:sp>
    </p:spTree>
    <p:extLst>
      <p:ext uri="{BB962C8B-B14F-4D97-AF65-F5344CB8AC3E}">
        <p14:creationId xmlns:p14="http://schemas.microsoft.com/office/powerpoint/2010/main" val="1677767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098EE6-1AA3-7242-A466-3EB7572AAF8F}" type="datetimeFigureOut">
              <a:rPr lang="en-US" smtClean="0"/>
              <a:t>8/25/22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8D8FF4-F297-AB4F-9C9D-1FB3FECCA5CA}" type="slidenum">
              <a:rPr lang="en-US" smtClean="0"/>
              <a:t>‹#›</a:t>
            </a:fld>
            <a:endParaRPr lang="en-US"/>
          </a:p>
        </p:txBody>
      </p:sp>
    </p:spTree>
    <p:extLst>
      <p:ext uri="{BB962C8B-B14F-4D97-AF65-F5344CB8AC3E}">
        <p14:creationId xmlns:p14="http://schemas.microsoft.com/office/powerpoint/2010/main" val="1651315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098EE6-1AA3-7242-A466-3EB7572AAF8F}" type="datetimeFigureOut">
              <a:rPr lang="en-US" smtClean="0"/>
              <a:t>8/25/22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8D8FF4-F297-AB4F-9C9D-1FB3FECCA5CA}" type="slidenum">
              <a:rPr lang="en-US" smtClean="0"/>
              <a:t>‹#›</a:t>
            </a:fld>
            <a:endParaRPr lang="en-US"/>
          </a:p>
        </p:txBody>
      </p:sp>
    </p:spTree>
    <p:extLst>
      <p:ext uri="{BB962C8B-B14F-4D97-AF65-F5344CB8AC3E}">
        <p14:creationId xmlns:p14="http://schemas.microsoft.com/office/powerpoint/2010/main" val="761590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098EE6-1AA3-7242-A466-3EB7572AAF8F}" type="datetimeFigureOut">
              <a:rPr lang="en-US" smtClean="0"/>
              <a:t>8/25/22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68D8FF4-F297-AB4F-9C9D-1FB3FECCA5CA}" type="slidenum">
              <a:rPr lang="en-US" smtClean="0"/>
              <a:t>‹#›</a:t>
            </a:fld>
            <a:endParaRPr lang="en-US"/>
          </a:p>
        </p:txBody>
      </p:sp>
    </p:spTree>
    <p:extLst>
      <p:ext uri="{BB962C8B-B14F-4D97-AF65-F5344CB8AC3E}">
        <p14:creationId xmlns:p14="http://schemas.microsoft.com/office/powerpoint/2010/main" val="275509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098EE6-1AA3-7242-A466-3EB7572AAF8F}" type="datetimeFigureOut">
              <a:rPr lang="en-US" smtClean="0"/>
              <a:t>8/25/22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8D8FF4-F297-AB4F-9C9D-1FB3FECCA5CA}" type="slidenum">
              <a:rPr lang="en-US" smtClean="0"/>
              <a:t>‹#›</a:t>
            </a:fld>
            <a:endParaRPr lang="en-US"/>
          </a:p>
        </p:txBody>
      </p:sp>
    </p:spTree>
    <p:extLst>
      <p:ext uri="{BB962C8B-B14F-4D97-AF65-F5344CB8AC3E}">
        <p14:creationId xmlns:p14="http://schemas.microsoft.com/office/powerpoint/2010/main" val="27436027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6594" y="555984"/>
            <a:ext cx="8655436" cy="1470025"/>
          </a:xfrm>
        </p:spPr>
        <p:txBody>
          <a:bodyPr>
            <a:normAutofit fontScale="90000"/>
          </a:bodyPr>
          <a:lstStyle/>
          <a:p>
            <a:r>
              <a:rPr lang="en-US" dirty="0">
                <a:solidFill>
                  <a:schemeClr val="accent1">
                    <a:lumMod val="75000"/>
                  </a:schemeClr>
                </a:solidFill>
                <a:latin typeface="Avenir Book"/>
                <a:cs typeface="Avenir Book"/>
              </a:rPr>
              <a:t>Ecology 8310</a:t>
            </a:r>
            <a:br>
              <a:rPr lang="en-US" dirty="0">
                <a:solidFill>
                  <a:schemeClr val="accent1">
                    <a:lumMod val="75000"/>
                  </a:schemeClr>
                </a:solidFill>
                <a:latin typeface="Avenir Book"/>
                <a:cs typeface="Avenir Book"/>
              </a:rPr>
            </a:br>
            <a:r>
              <a:rPr lang="en-US" dirty="0">
                <a:solidFill>
                  <a:schemeClr val="accent1">
                    <a:lumMod val="75000"/>
                  </a:schemeClr>
                </a:solidFill>
                <a:latin typeface="Avenir Book"/>
                <a:cs typeface="Avenir Book"/>
              </a:rPr>
              <a:t>Population (and Community) Ecology</a:t>
            </a:r>
          </a:p>
        </p:txBody>
      </p:sp>
      <p:sp>
        <p:nvSpPr>
          <p:cNvPr id="4" name="TextBox 3"/>
          <p:cNvSpPr txBox="1"/>
          <p:nvPr/>
        </p:nvSpPr>
        <p:spPr>
          <a:xfrm>
            <a:off x="1158990" y="3484750"/>
            <a:ext cx="6943340" cy="3139321"/>
          </a:xfrm>
          <a:prstGeom prst="rect">
            <a:avLst/>
          </a:prstGeom>
          <a:noFill/>
        </p:spPr>
        <p:txBody>
          <a:bodyPr wrap="square" rtlCol="0">
            <a:spAutoFit/>
          </a:bodyPr>
          <a:lstStyle/>
          <a:p>
            <a:pPr marL="287338" lvl="2" indent="-285750">
              <a:buFont typeface="Arial"/>
              <a:buChar char="•"/>
            </a:pPr>
            <a:r>
              <a:rPr lang="en-US" dirty="0"/>
              <a:t>Deterministic vs. stochastic models</a:t>
            </a:r>
          </a:p>
          <a:p>
            <a:pPr marL="287338" lvl="2" indent="-285750">
              <a:buFont typeface="Arial"/>
              <a:buChar char="•"/>
            </a:pPr>
            <a:endParaRPr lang="en-US" dirty="0"/>
          </a:p>
          <a:p>
            <a:pPr marL="287338" lvl="2" indent="-285750">
              <a:buFont typeface="Arial"/>
              <a:buChar char="•"/>
            </a:pPr>
            <a:r>
              <a:rPr lang="en-US" dirty="0"/>
              <a:t>Sources of variation</a:t>
            </a:r>
          </a:p>
          <a:p>
            <a:pPr marL="287338" lvl="2" indent="-285750">
              <a:buFont typeface="Arial"/>
              <a:buChar char="•"/>
            </a:pPr>
            <a:endParaRPr lang="en-US" dirty="0"/>
          </a:p>
          <a:p>
            <a:pPr marL="287338" lvl="2" indent="-285750">
              <a:buFont typeface="Arial"/>
              <a:buChar char="•"/>
            </a:pPr>
            <a:r>
              <a:rPr lang="en-US" dirty="0"/>
              <a:t>Environmental stochasticity in discrete (and continuous) time models</a:t>
            </a:r>
          </a:p>
          <a:p>
            <a:pPr marL="287338" lvl="2" indent="-285750">
              <a:buFont typeface="Arial"/>
              <a:buChar char="•"/>
            </a:pPr>
            <a:endParaRPr lang="en-US" dirty="0"/>
          </a:p>
          <a:p>
            <a:pPr marL="287338" lvl="2" indent="-285750">
              <a:buFont typeface="Arial"/>
              <a:buChar char="•"/>
            </a:pPr>
            <a:r>
              <a:rPr lang="en-US" dirty="0"/>
              <a:t>Demographic stochasticity</a:t>
            </a:r>
          </a:p>
          <a:p>
            <a:pPr marL="287338" lvl="2" indent="-285750">
              <a:buFont typeface="Arial"/>
              <a:buChar char="•"/>
            </a:pPr>
            <a:endParaRPr lang="en-US" dirty="0"/>
          </a:p>
          <a:p>
            <a:pPr marL="287338" lvl="2" indent="-285750">
              <a:buFont typeface="Arial"/>
              <a:buChar char="•"/>
            </a:pPr>
            <a:r>
              <a:rPr lang="en-US" dirty="0"/>
              <a:t>Demographic heterogeneity</a:t>
            </a:r>
          </a:p>
          <a:p>
            <a:pPr marL="287338" lvl="2" indent="-285750">
              <a:buFont typeface="Arial"/>
              <a:buChar char="•"/>
            </a:pPr>
            <a:endParaRPr lang="en-US" dirty="0"/>
          </a:p>
          <a:p>
            <a:pPr marL="287338" lvl="2" indent="-285750">
              <a:buFont typeface="Arial"/>
              <a:buChar char="•"/>
            </a:pPr>
            <a:r>
              <a:rPr lang="en-US" dirty="0"/>
              <a:t>Melbourne and Hastings (2008)</a:t>
            </a:r>
          </a:p>
        </p:txBody>
      </p:sp>
      <p:pic>
        <p:nvPicPr>
          <p:cNvPr id="5" name="Picture 4" descr="C:\Users\osenberg\AppData\Local\Microsoft\Windows\Temporary Internet Files\Content.Outlook\GWG773IU\moua puta panorama.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412772"/>
            <a:ext cx="9144000" cy="631146"/>
          </a:xfrm>
          <a:prstGeom prst="rect">
            <a:avLst/>
          </a:prstGeom>
          <a:noFill/>
          <a:effectLst>
            <a:outerShdw blurRad="152400" dist="76200" dir="2700000" algn="tl" rotWithShape="0">
              <a:prstClr val="black">
                <a:alpha val="40000"/>
              </a:prstClr>
            </a:outerShdw>
          </a:effectLst>
          <a:scene3d>
            <a:camera prst="orthographicFront"/>
            <a:lightRig rig="threePt" dir="t"/>
          </a:scene3d>
          <a:sp3d>
            <a:bevelT/>
          </a:sp3d>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062408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0" y="0"/>
            <a:ext cx="7938259"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Wingdings" pitchFamily="2" charset="2"/>
              <a:buNone/>
            </a:pPr>
            <a:r>
              <a:rPr lang="en-US" sz="4000" dirty="0" err="1">
                <a:solidFill>
                  <a:srgbClr val="376092"/>
                </a:solidFill>
                <a:latin typeface="Avenir Book"/>
              </a:rPr>
              <a:t>Env</a:t>
            </a:r>
            <a:r>
              <a:rPr lang="en-US" sz="4000" dirty="0">
                <a:solidFill>
                  <a:srgbClr val="376092"/>
                </a:solidFill>
                <a:latin typeface="Avenir Book"/>
              </a:rPr>
              <a:t>. stochasticity in discrete time</a:t>
            </a:r>
            <a:r>
              <a:rPr lang="en-US" sz="4000" b="1" dirty="0">
                <a:solidFill>
                  <a:srgbClr val="376092"/>
                </a:solidFill>
                <a:latin typeface="Avenir Book"/>
              </a:rPr>
              <a:t>:</a:t>
            </a:r>
          </a:p>
        </p:txBody>
      </p:sp>
      <p:sp>
        <p:nvSpPr>
          <p:cNvPr id="6" name="TextBox 5"/>
          <p:cNvSpPr txBox="1"/>
          <p:nvPr/>
        </p:nvSpPr>
        <p:spPr>
          <a:xfrm>
            <a:off x="508960" y="1252472"/>
            <a:ext cx="8359539" cy="954107"/>
          </a:xfrm>
          <a:prstGeom prst="rect">
            <a:avLst/>
          </a:prstGeom>
          <a:noFill/>
        </p:spPr>
        <p:txBody>
          <a:bodyPr wrap="square" rtlCol="0">
            <a:spAutoFit/>
          </a:bodyPr>
          <a:lstStyle/>
          <a:p>
            <a:pPr marL="285750" indent="-285750">
              <a:buFont typeface="Arial"/>
              <a:buChar char="•"/>
            </a:pPr>
            <a:endParaRPr lang="en-US" sz="2800" dirty="0"/>
          </a:p>
          <a:p>
            <a:pPr marL="285750" indent="-285750">
              <a:buFont typeface="Arial"/>
              <a:buChar char="•"/>
            </a:pPr>
            <a:endParaRPr lang="en-US" sz="2800" dirty="0"/>
          </a:p>
        </p:txBody>
      </p:sp>
      <mc:AlternateContent xmlns:mc="http://schemas.openxmlformats.org/markup-compatibility/2006" xmlns:a14="http://schemas.microsoft.com/office/drawing/2010/main">
        <mc:Choice Requires="a14">
          <p:sp>
            <p:nvSpPr>
              <p:cNvPr id="5" name="TextBox 4"/>
              <p:cNvSpPr txBox="1"/>
              <p:nvPr/>
            </p:nvSpPr>
            <p:spPr>
              <a:xfrm>
                <a:off x="508960" y="1202361"/>
                <a:ext cx="8359539" cy="5262980"/>
              </a:xfrm>
              <a:prstGeom prst="rect">
                <a:avLst/>
              </a:prstGeom>
              <a:noFill/>
            </p:spPr>
            <p:txBody>
              <a:bodyPr wrap="square" rtlCol="0">
                <a:spAutoFit/>
              </a:bodyPr>
              <a:lstStyle/>
              <a:p>
                <a:pPr marL="461963" indent="-461963">
                  <a:buFont typeface="Arial"/>
                  <a:buChar char="•"/>
                  <a:tabLst>
                    <a:tab pos="461963" algn="l"/>
                  </a:tabLst>
                </a:pPr>
                <a:r>
                  <a:rPr lang="en-US" sz="2800" dirty="0"/>
                  <a:t>E.g., what if one year has </a:t>
                </a:r>
                <a14:m>
                  <m:oMath xmlns:m="http://schemas.openxmlformats.org/officeDocument/2006/math">
                    <m:r>
                      <a:rPr lang="en-US" sz="2800" i="1">
                        <a:latin typeface="Cambria Math" panose="02040503050406030204" pitchFamily="18" charset="0"/>
                        <a:ea typeface="Cambria Math" panose="02040503050406030204" pitchFamily="18" charset="0"/>
                      </a:rPr>
                      <m:t>𝜆</m:t>
                    </m:r>
                    <m:r>
                      <a:rPr lang="en-US" sz="2800" i="1">
                        <a:latin typeface="Cambria Math" panose="02040503050406030204" pitchFamily="18" charset="0"/>
                        <a:ea typeface="Cambria Math" panose="02040503050406030204" pitchFamily="18" charset="0"/>
                      </a:rPr>
                      <m:t> </m:t>
                    </m:r>
                  </m:oMath>
                </a14:m>
                <a:r>
                  <a:rPr lang="en-US" sz="2800" dirty="0"/>
                  <a:t>= 0?</a:t>
                </a:r>
              </a:p>
              <a:p>
                <a:pPr marL="461963" indent="-461963">
                  <a:buFont typeface="Arial"/>
                  <a:buChar char="•"/>
                  <a:tabLst>
                    <a:tab pos="461963" algn="l"/>
                  </a:tabLst>
                </a:pPr>
                <a:endParaRPr lang="en-US" sz="2800" dirty="0"/>
              </a:p>
              <a:p>
                <a:pPr marL="461963" indent="-461963">
                  <a:buFont typeface="Arial"/>
                  <a:buChar char="•"/>
                  <a:tabLst>
                    <a:tab pos="461963" algn="l"/>
                  </a:tabLst>
                </a:pPr>
                <a:r>
                  <a:rPr lang="en-US" sz="2800" dirty="0"/>
                  <a:t>What about a population that has an equal number of good (</a:t>
                </a:r>
                <a14:m>
                  <m:oMath xmlns:m="http://schemas.openxmlformats.org/officeDocument/2006/math">
                    <m:r>
                      <a:rPr lang="en-US" sz="2800" i="1">
                        <a:latin typeface="Cambria Math" panose="02040503050406030204" pitchFamily="18" charset="0"/>
                        <a:ea typeface="Cambria Math" panose="02040503050406030204" pitchFamily="18" charset="0"/>
                      </a:rPr>
                      <m:t>𝜆</m:t>
                    </m:r>
                    <m:r>
                      <a:rPr lang="en-US" sz="2800" i="1">
                        <a:latin typeface="Cambria Math" panose="02040503050406030204" pitchFamily="18" charset="0"/>
                        <a:ea typeface="Cambria Math" panose="02040503050406030204" pitchFamily="18" charset="0"/>
                      </a:rPr>
                      <m:t> </m:t>
                    </m:r>
                  </m:oMath>
                </a14:m>
                <a:r>
                  <a:rPr lang="en-US" sz="2800" dirty="0"/>
                  <a:t>=1.5) and bad (</a:t>
                </a:r>
                <a14:m>
                  <m:oMath xmlns:m="http://schemas.openxmlformats.org/officeDocument/2006/math">
                    <m:r>
                      <a:rPr lang="en-US" sz="2800" i="1">
                        <a:latin typeface="Cambria Math" panose="02040503050406030204" pitchFamily="18" charset="0"/>
                        <a:ea typeface="Cambria Math" panose="02040503050406030204" pitchFamily="18" charset="0"/>
                      </a:rPr>
                      <m:t>𝜆</m:t>
                    </m:r>
                    <m:r>
                      <a:rPr lang="en-US" sz="2800" i="1">
                        <a:latin typeface="Cambria Math" panose="02040503050406030204" pitchFamily="18" charset="0"/>
                        <a:ea typeface="Cambria Math" panose="02040503050406030204" pitchFamily="18" charset="0"/>
                      </a:rPr>
                      <m:t> </m:t>
                    </m:r>
                  </m:oMath>
                </a14:m>
                <a:r>
                  <a:rPr lang="en-US" sz="2800" dirty="0"/>
                  <a:t>=0.5) years?</a:t>
                </a:r>
              </a:p>
              <a:p>
                <a:pPr marL="461963" indent="-461963">
                  <a:buFont typeface="Arial"/>
                  <a:buChar char="•"/>
                  <a:tabLst>
                    <a:tab pos="461963" algn="l"/>
                  </a:tabLst>
                </a:pPr>
                <a:endParaRPr lang="en-US" sz="2800" dirty="0"/>
              </a:p>
              <a:p>
                <a:pPr marL="461963" indent="-461963">
                  <a:buFont typeface="Arial"/>
                  <a:buChar char="•"/>
                  <a:tabLst>
                    <a:tab pos="461963" algn="l"/>
                  </a:tabLst>
                </a:pPr>
                <a:r>
                  <a:rPr lang="en-US" sz="2800" dirty="0"/>
                  <a:t>How good would the good years need to be (if not </a:t>
                </a:r>
                <a14:m>
                  <m:oMath xmlns:m="http://schemas.openxmlformats.org/officeDocument/2006/math">
                    <m:r>
                      <a:rPr lang="en-US" sz="2800" i="1">
                        <a:latin typeface="Cambria Math" panose="02040503050406030204" pitchFamily="18" charset="0"/>
                        <a:ea typeface="Cambria Math" panose="02040503050406030204" pitchFamily="18" charset="0"/>
                      </a:rPr>
                      <m:t>𝜆</m:t>
                    </m:r>
                    <m:r>
                      <a:rPr lang="en-US" sz="2800" i="1">
                        <a:latin typeface="Cambria Math" panose="02040503050406030204" pitchFamily="18" charset="0"/>
                        <a:ea typeface="Cambria Math" panose="02040503050406030204" pitchFamily="18" charset="0"/>
                      </a:rPr>
                      <m:t> </m:t>
                    </m:r>
                  </m:oMath>
                </a14:m>
                <a:r>
                  <a:rPr lang="en-US" sz="2800" dirty="0">
                    <a:latin typeface="Avenir Book"/>
                    <a:cs typeface="Avenir Book"/>
                  </a:rPr>
                  <a:t>=1.5)</a:t>
                </a:r>
                <a:r>
                  <a:rPr lang="en-US" sz="2800" dirty="0"/>
                  <a:t>, to "balance" out the bad?</a:t>
                </a:r>
              </a:p>
              <a:p>
                <a:pPr marL="461963" indent="-461963">
                  <a:buFont typeface="Arial"/>
                  <a:buChar char="•"/>
                  <a:tabLst>
                    <a:tab pos="461963" algn="l"/>
                  </a:tabLst>
                </a:pPr>
                <a:endParaRPr lang="en-US" sz="2800" dirty="0"/>
              </a:p>
              <a:p>
                <a:pPr marL="461963" indent="-461963">
                  <a:buFont typeface="Arial"/>
                  <a:buChar char="•"/>
                  <a:tabLst>
                    <a:tab pos="461963" algn="l"/>
                  </a:tabLst>
                </a:pPr>
                <a:r>
                  <a:rPr lang="en-US" sz="2800" dirty="0"/>
                  <a:t>Your boss says to you "Budget is bad this year, so we're cutting your pay by 10%.  But don't worry, we'll increase it by 10% the next year to get you back on track."  What do you say?</a:t>
                </a:r>
              </a:p>
            </p:txBody>
          </p:sp>
        </mc:Choice>
        <mc:Fallback xmlns="">
          <p:sp>
            <p:nvSpPr>
              <p:cNvPr id="5" name="TextBox 4"/>
              <p:cNvSpPr txBox="1">
                <a:spLocks noRot="1" noChangeAspect="1" noMove="1" noResize="1" noEditPoints="1" noAdjustHandles="1" noChangeArrowheads="1" noChangeShapeType="1" noTextEdit="1"/>
              </p:cNvSpPr>
              <p:nvPr/>
            </p:nvSpPr>
            <p:spPr>
              <a:xfrm>
                <a:off x="508960" y="1202361"/>
                <a:ext cx="8359539" cy="5262980"/>
              </a:xfrm>
              <a:prstGeom prst="rect">
                <a:avLst/>
              </a:prstGeom>
              <a:blipFill>
                <a:blip r:embed="rId3"/>
                <a:stretch>
                  <a:fillRect l="-1214" t="-1205" r="-1973" b="-2169"/>
                </a:stretch>
              </a:blipFill>
            </p:spPr>
            <p:txBody>
              <a:bodyPr/>
              <a:lstStyle/>
              <a:p>
                <a:r>
                  <a:rPr lang="en-US">
                    <a:noFill/>
                  </a:rPr>
                  <a:t> </a:t>
                </a:r>
              </a:p>
            </p:txBody>
          </p:sp>
        </mc:Fallback>
      </mc:AlternateContent>
    </p:spTree>
    <p:extLst>
      <p:ext uri="{BB962C8B-B14F-4D97-AF65-F5344CB8AC3E}">
        <p14:creationId xmlns:p14="http://schemas.microsoft.com/office/powerpoint/2010/main" val="2060860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dissolv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dissolv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dissolve">
                                      <p:cBhvr>
                                        <p:cTn id="2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0" y="0"/>
            <a:ext cx="8642552"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Wingdings" pitchFamily="2" charset="2"/>
              <a:buNone/>
            </a:pPr>
            <a:r>
              <a:rPr lang="en-US" sz="4000" dirty="0" err="1">
                <a:solidFill>
                  <a:srgbClr val="376092"/>
                </a:solidFill>
                <a:latin typeface="Avenir Book"/>
              </a:rPr>
              <a:t>Env</a:t>
            </a:r>
            <a:r>
              <a:rPr lang="en-US" sz="4000" dirty="0">
                <a:solidFill>
                  <a:srgbClr val="376092"/>
                </a:solidFill>
                <a:latin typeface="Avenir Book"/>
              </a:rPr>
              <a:t>. stochasticity in continuous time</a:t>
            </a:r>
            <a:r>
              <a:rPr lang="en-US" sz="4000" b="1" dirty="0">
                <a:solidFill>
                  <a:srgbClr val="376092"/>
                </a:solidFill>
                <a:latin typeface="Avenir Book"/>
              </a:rPr>
              <a:t>:</a:t>
            </a:r>
          </a:p>
        </p:txBody>
      </p:sp>
      <mc:AlternateContent xmlns:mc="http://schemas.openxmlformats.org/markup-compatibility/2006" xmlns:a14="http://schemas.microsoft.com/office/drawing/2010/main">
        <mc:Choice Requires="a14">
          <p:sp>
            <p:nvSpPr>
              <p:cNvPr id="5" name="TextBox 4"/>
              <p:cNvSpPr txBox="1"/>
              <p:nvPr/>
            </p:nvSpPr>
            <p:spPr>
              <a:xfrm>
                <a:off x="2235116" y="1550798"/>
                <a:ext cx="5631221" cy="4406976"/>
              </a:xfrm>
              <a:prstGeom prst="rect">
                <a:avLst/>
              </a:prstGeom>
              <a:noFill/>
            </p:spPr>
            <p:txBody>
              <a:bodyPr wrap="square" rtlCol="0">
                <a:spAutoFit/>
              </a:bodyPr>
              <a:lstStyle/>
              <a:p>
                <a:pPr>
                  <a:tabLst>
                    <a:tab pos="461963" algn="l"/>
                  </a:tabLst>
                </a:pPr>
                <a:endParaRPr lang="en-US" sz="2800" dirty="0"/>
              </a:p>
              <a:p>
                <a:pPr marL="461963" indent="-461963">
                  <a:buFont typeface="Arial"/>
                  <a:buChar char="•"/>
                  <a:tabLst>
                    <a:tab pos="461963" algn="l"/>
                  </a:tabLst>
                </a:pPr>
                <a:r>
                  <a:rPr lang="en-US" sz="2800" dirty="0"/>
                  <a:t>Assume exponential growth</a:t>
                </a:r>
              </a:p>
              <a:p>
                <a:pPr marL="461963" indent="-461963">
                  <a:buFont typeface="Arial"/>
                  <a:buChar char="•"/>
                  <a:tabLst>
                    <a:tab pos="461963" algn="l"/>
                  </a:tabLst>
                </a:pPr>
                <a:endParaRPr lang="en-US" sz="2800" dirty="0"/>
              </a:p>
              <a:p>
                <a:pPr marL="461963" indent="-461963">
                  <a:buFont typeface="Arial"/>
                  <a:buChar char="•"/>
                  <a:tabLst>
                    <a:tab pos="461963" algn="l"/>
                  </a:tabLst>
                </a:pPr>
                <a:r>
                  <a:rPr lang="en-US" sz="2800" dirty="0"/>
                  <a:t>Let  r</a:t>
                </a:r>
                <a:r>
                  <a:rPr lang="en-US" sz="2800" dirty="0">
                    <a:latin typeface="Symbol" charset="2"/>
                    <a:cs typeface="Symbol" charset="2"/>
                  </a:rPr>
                  <a:t>  </a:t>
                </a:r>
                <a:r>
                  <a:rPr lang="en-US" sz="2800" dirty="0"/>
                  <a:t>vary through time.</a:t>
                </a:r>
              </a:p>
              <a:p>
                <a:pPr marL="461963" indent="-461963">
                  <a:buFont typeface="Arial"/>
                  <a:buChar char="•"/>
                  <a:tabLst>
                    <a:tab pos="461963" algn="l"/>
                  </a:tabLst>
                </a:pPr>
                <a:endParaRPr lang="en-US" sz="2800" dirty="0"/>
              </a:p>
              <a:p>
                <a:pPr marL="461963" indent="-461963">
                  <a:buFont typeface="Arial"/>
                  <a:buChar char="•"/>
                  <a:tabLst>
                    <a:tab pos="461963" algn="l"/>
                  </a:tabLst>
                </a:pPr>
                <a:r>
                  <a:rPr lang="en-US" sz="2800" dirty="0"/>
                  <a:t>Is   </a:t>
                </a:r>
                <a14:m>
                  <m:oMath xmlns:m="http://schemas.openxmlformats.org/officeDocument/2006/math">
                    <m:r>
                      <m:rPr>
                        <m:sty m:val="p"/>
                      </m:rPr>
                      <a:rPr lang="en-US" sz="2800" b="0" i="0" smtClean="0">
                        <a:latin typeface="Cambria Math" panose="02040503050406030204" pitchFamily="18" charset="0"/>
                      </a:rPr>
                      <m:t>E</m:t>
                    </m:r>
                    <m:d>
                      <m:dPr>
                        <m:begChr m:val="["/>
                        <m:endChr m:val="]"/>
                        <m:ctrlPr>
                          <a:rPr lang="en-US" sz="2800" i="1" smtClean="0">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𝑁</m:t>
                            </m:r>
                          </m:e>
                          <m:sub>
                            <m:r>
                              <a:rPr lang="en-US" sz="2800" i="1">
                                <a:latin typeface="Cambria Math" panose="02040503050406030204" pitchFamily="18" charset="0"/>
                              </a:rPr>
                              <m:t>𝑡</m:t>
                            </m:r>
                          </m:sub>
                        </m:sSub>
                      </m:e>
                    </m:d>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𝑁</m:t>
                        </m:r>
                      </m:e>
                      <m:sub>
                        <m:r>
                          <a:rPr lang="en-US" sz="2800" i="1">
                            <a:latin typeface="Cambria Math" panose="02040503050406030204" pitchFamily="18" charset="0"/>
                          </a:rPr>
                          <m:t>0</m:t>
                        </m:r>
                      </m:sub>
                    </m:sSub>
                    <m:sSup>
                      <m:sSupPr>
                        <m:ctrlPr>
                          <a:rPr lang="en-US" sz="280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𝑒</m:t>
                        </m:r>
                      </m:e>
                      <m:sup>
                        <m:acc>
                          <m:accPr>
                            <m:chr m:val="̅"/>
                            <m:ctrlPr>
                              <a:rPr lang="en-US" sz="2800" i="1" smtClean="0">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𝑟</m:t>
                            </m:r>
                          </m:e>
                        </m:acc>
                        <m:r>
                          <a:rPr lang="en-US" sz="2800" b="0" i="1" smtClean="0">
                            <a:latin typeface="Cambria Math" panose="02040503050406030204" pitchFamily="18" charset="0"/>
                            <a:ea typeface="Cambria Math" panose="02040503050406030204" pitchFamily="18" charset="0"/>
                          </a:rPr>
                          <m:t>𝑡</m:t>
                        </m:r>
                      </m:sup>
                    </m:sSup>
                  </m:oMath>
                </a14:m>
                <a:r>
                  <a:rPr lang="en-US" sz="2800" dirty="0"/>
                  <a:t>  ?</a:t>
                </a:r>
              </a:p>
              <a:p>
                <a:pPr marL="461963" indent="-461963">
                  <a:buFont typeface="Arial"/>
                  <a:buChar char="•"/>
                  <a:tabLst>
                    <a:tab pos="461963" algn="l"/>
                  </a:tabLst>
                </a:pPr>
                <a:endParaRPr lang="en-US" sz="2800" dirty="0"/>
              </a:p>
              <a:p>
                <a:pPr marL="461963" indent="-461963">
                  <a:buFont typeface="Arial"/>
                  <a:buChar char="•"/>
                  <a:tabLst>
                    <a:tab pos="461963" algn="l"/>
                  </a:tabLst>
                </a:pPr>
                <a:r>
                  <a:rPr lang="en-US" sz="2800" dirty="0"/>
                  <a:t> Yes.</a:t>
                </a:r>
              </a:p>
              <a:p>
                <a:pPr marL="461963" indent="-461963">
                  <a:buFont typeface="Arial"/>
                  <a:buChar char="•"/>
                  <a:tabLst>
                    <a:tab pos="461963" algn="l"/>
                  </a:tabLst>
                </a:pPr>
                <a:endParaRPr lang="en-US" sz="2800" dirty="0"/>
              </a:p>
              <a:p>
                <a:pPr marL="461963" indent="-461963">
                  <a:buFont typeface="Arial"/>
                  <a:buChar char="•"/>
                  <a:tabLst>
                    <a:tab pos="461963" algn="l"/>
                  </a:tabLst>
                </a:pPr>
                <a:r>
                  <a:rPr lang="en-US" sz="2800" dirty="0"/>
                  <a:t>Convince yourself of this.</a:t>
                </a:r>
              </a:p>
            </p:txBody>
          </p:sp>
        </mc:Choice>
        <mc:Fallback xmlns="">
          <p:sp>
            <p:nvSpPr>
              <p:cNvPr id="5" name="TextBox 4"/>
              <p:cNvSpPr txBox="1">
                <a:spLocks noRot="1" noChangeAspect="1" noMove="1" noResize="1" noEditPoints="1" noAdjustHandles="1" noChangeArrowheads="1" noChangeShapeType="1" noTextEdit="1"/>
              </p:cNvSpPr>
              <p:nvPr/>
            </p:nvSpPr>
            <p:spPr>
              <a:xfrm>
                <a:off x="2235116" y="1550798"/>
                <a:ext cx="5631221" cy="4406976"/>
              </a:xfrm>
              <a:prstGeom prst="rect">
                <a:avLst/>
              </a:prstGeom>
              <a:blipFill>
                <a:blip r:embed="rId2"/>
                <a:stretch>
                  <a:fillRect l="-2027" b="-3161"/>
                </a:stretch>
              </a:blipFill>
            </p:spPr>
            <p:txBody>
              <a:bodyPr/>
              <a:lstStyle/>
              <a:p>
                <a:r>
                  <a:rPr lang="en-US">
                    <a:noFill/>
                  </a:rPr>
                  <a:t> </a:t>
                </a:r>
              </a:p>
            </p:txBody>
          </p:sp>
        </mc:Fallback>
      </mc:AlternateContent>
    </p:spTree>
    <p:extLst>
      <p:ext uri="{BB962C8B-B14F-4D97-AF65-F5344CB8AC3E}">
        <p14:creationId xmlns:p14="http://schemas.microsoft.com/office/powerpoint/2010/main" val="3988443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Text Box 22"/>
          <p:cNvSpPr txBox="1">
            <a:spLocks noChangeArrowheads="1"/>
          </p:cNvSpPr>
          <p:nvPr/>
        </p:nvSpPr>
        <p:spPr bwMode="auto">
          <a:xfrm>
            <a:off x="-1" y="45244"/>
            <a:ext cx="5992797" cy="584776"/>
          </a:xfrm>
          <a:prstGeom prst="rect">
            <a:avLst/>
          </a:prstGeom>
          <a:noFill/>
          <a:ln w="63500">
            <a:noFill/>
            <a:prstDash val="dash"/>
            <a:miter lim="800000"/>
            <a:headEnd/>
            <a:tailEnd/>
          </a:ln>
        </p:spPr>
        <p:txBody>
          <a:bodyPr wrap="square">
            <a:spAutoFit/>
          </a:bodyPr>
          <a:lstStyle/>
          <a:p>
            <a:pPr>
              <a:spcBef>
                <a:spcPct val="50000"/>
              </a:spcBef>
            </a:pPr>
            <a:r>
              <a:rPr lang="en-US" sz="3200" dirty="0">
                <a:solidFill>
                  <a:srgbClr val="376092"/>
                </a:solidFill>
                <a:latin typeface="Avenir Book"/>
              </a:rPr>
              <a:t>Discussion 1:</a:t>
            </a:r>
          </a:p>
        </p:txBody>
      </p:sp>
      <p:sp>
        <p:nvSpPr>
          <p:cNvPr id="3" name="TextBox 2"/>
          <p:cNvSpPr txBox="1"/>
          <p:nvPr/>
        </p:nvSpPr>
        <p:spPr>
          <a:xfrm>
            <a:off x="955069" y="910251"/>
            <a:ext cx="7577582" cy="6001643"/>
          </a:xfrm>
          <a:prstGeom prst="rect">
            <a:avLst/>
          </a:prstGeom>
          <a:noFill/>
        </p:spPr>
        <p:txBody>
          <a:bodyPr wrap="square" rtlCol="0">
            <a:spAutoFit/>
          </a:bodyPr>
          <a:lstStyle/>
          <a:p>
            <a:r>
              <a:rPr lang="en-US" sz="2400" i="1" dirty="0"/>
              <a:t>Temporal variance in the environment:</a:t>
            </a:r>
          </a:p>
          <a:p>
            <a:pPr marL="285750" indent="-285750">
              <a:buFont typeface="Arial"/>
              <a:buChar char="•"/>
            </a:pPr>
            <a:endParaRPr lang="en-US" sz="2400" dirty="0"/>
          </a:p>
          <a:p>
            <a:r>
              <a:rPr lang="en-US" sz="2400" dirty="0"/>
              <a:t>We saw that temporal variance in r (for exponential growth) led to population growth that "averaged" out (i.e., the growth of a population with variable r and one with the average r would be the same, on average).</a:t>
            </a:r>
          </a:p>
          <a:p>
            <a:pPr marL="285750" indent="-285750">
              <a:buFont typeface="Arial"/>
              <a:buChar char="•"/>
            </a:pPr>
            <a:endParaRPr lang="en-US" sz="2400" dirty="0"/>
          </a:p>
          <a:p>
            <a:pPr marL="285750" indent="-285750">
              <a:buFont typeface="Arial"/>
              <a:buChar char="•"/>
            </a:pPr>
            <a:r>
              <a:rPr lang="en-US" sz="2400" dirty="0"/>
              <a:t>What would you expect for a population that grows logistically </a:t>
            </a:r>
            <a:r>
              <a:rPr lang="is-IS" sz="2400" dirty="0"/>
              <a:t>…</a:t>
            </a:r>
            <a:r>
              <a:rPr lang="en-US" sz="2400" dirty="0"/>
              <a:t> if there is temporal variance in r (but </a:t>
            </a:r>
            <a:r>
              <a:rPr lang="en-US" sz="2400" dirty="0" err="1"/>
              <a:t>r</a:t>
            </a:r>
            <a:r>
              <a:rPr lang="en-US" sz="2400" baseline="-25000" dirty="0" err="1"/>
              <a:t>t</a:t>
            </a:r>
            <a:r>
              <a:rPr lang="en-US" sz="2400" dirty="0"/>
              <a:t>&gt;0)? </a:t>
            </a:r>
          </a:p>
          <a:p>
            <a:pPr marL="285750" indent="-285750">
              <a:buFont typeface="Arial"/>
              <a:buChar char="•"/>
            </a:pPr>
            <a:endParaRPr lang="en-US" sz="2400" dirty="0"/>
          </a:p>
          <a:p>
            <a:pPr marL="285750" indent="-285750">
              <a:buFont typeface="Arial"/>
              <a:buChar char="•"/>
            </a:pPr>
            <a:r>
              <a:rPr lang="en-US" sz="2400" dirty="0"/>
              <a:t>What is there is temporal variance in K? </a:t>
            </a:r>
          </a:p>
          <a:p>
            <a:pPr marL="285750" indent="-285750">
              <a:buFont typeface="Arial"/>
              <a:buChar char="•"/>
            </a:pPr>
            <a:endParaRPr lang="en-US" sz="2400" dirty="0"/>
          </a:p>
          <a:p>
            <a:pPr marL="742950" lvl="1" indent="-285750">
              <a:buFont typeface="Arial"/>
              <a:buChar char="•"/>
            </a:pPr>
            <a:r>
              <a:rPr lang="en-US" sz="2400" dirty="0"/>
              <a:t>How will the average N compare to average K?  Why?</a:t>
            </a:r>
          </a:p>
          <a:p>
            <a:pPr marL="742950" lvl="1" indent="-285750">
              <a:buFont typeface="Arial"/>
              <a:buChar char="•"/>
            </a:pPr>
            <a:r>
              <a:rPr lang="en-US" sz="2400" dirty="0"/>
              <a:t>Will N track K?  Will this pattern depend on r?  What if K changes seasonally (we’ve already seen this in HW0 for a related situation).</a:t>
            </a:r>
          </a:p>
        </p:txBody>
      </p:sp>
    </p:spTree>
    <p:extLst>
      <p:ext uri="{BB962C8B-B14F-4D97-AF65-F5344CB8AC3E}">
        <p14:creationId xmlns:p14="http://schemas.microsoft.com/office/powerpoint/2010/main" val="1065627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0" y="0"/>
            <a:ext cx="8873558"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Wingdings" pitchFamily="2" charset="2"/>
              <a:buNone/>
            </a:pPr>
            <a:r>
              <a:rPr lang="en-US" sz="4000" dirty="0" err="1">
                <a:solidFill>
                  <a:srgbClr val="376092"/>
                </a:solidFill>
                <a:latin typeface="Avenir Book"/>
              </a:rPr>
              <a:t>Env</a:t>
            </a:r>
            <a:r>
              <a:rPr lang="en-US" sz="4000" dirty="0">
                <a:solidFill>
                  <a:srgbClr val="376092"/>
                </a:solidFill>
                <a:latin typeface="Avenir Book"/>
              </a:rPr>
              <a:t>. stochasticity</a:t>
            </a:r>
            <a:r>
              <a:rPr lang="en-US" sz="4000" b="1" dirty="0">
                <a:solidFill>
                  <a:srgbClr val="376092"/>
                </a:solidFill>
                <a:latin typeface="Avenir Book"/>
              </a:rPr>
              <a:t> with logistic growth:</a:t>
            </a:r>
          </a:p>
        </p:txBody>
      </p:sp>
      <p:sp>
        <p:nvSpPr>
          <p:cNvPr id="6" name="TextBox 5"/>
          <p:cNvSpPr txBox="1"/>
          <p:nvPr/>
        </p:nvSpPr>
        <p:spPr>
          <a:xfrm>
            <a:off x="5166947" y="6341646"/>
            <a:ext cx="3706611" cy="338554"/>
          </a:xfrm>
          <a:prstGeom prst="rect">
            <a:avLst/>
          </a:prstGeom>
          <a:noFill/>
        </p:spPr>
        <p:txBody>
          <a:bodyPr wrap="square" rtlCol="0">
            <a:spAutoFit/>
          </a:bodyPr>
          <a:lstStyle/>
          <a:p>
            <a:pPr algn="r"/>
            <a:r>
              <a:rPr lang="en-US" sz="1600" dirty="0"/>
              <a:t>Figure from </a:t>
            </a:r>
            <a:r>
              <a:rPr lang="en-US" sz="1600" dirty="0" err="1"/>
              <a:t>Gotelli’s</a:t>
            </a:r>
            <a:r>
              <a:rPr lang="en-US" sz="1600" dirty="0"/>
              <a:t> Primer</a:t>
            </a:r>
          </a:p>
        </p:txBody>
      </p:sp>
      <p:pic>
        <p:nvPicPr>
          <p:cNvPr id="3" name="Picture 2">
            <a:extLst>
              <a:ext uri="{FF2B5EF4-FFF2-40B4-BE49-F238E27FC236}">
                <a16:creationId xmlns:a16="http://schemas.microsoft.com/office/drawing/2014/main" id="{C22DEB29-32F8-F14F-B92C-B88CF146B0A7}"/>
              </a:ext>
            </a:extLst>
          </p:cNvPr>
          <p:cNvPicPr>
            <a:picLocks noChangeAspect="1"/>
          </p:cNvPicPr>
          <p:nvPr/>
        </p:nvPicPr>
        <p:blipFill>
          <a:blip r:embed="rId3"/>
          <a:stretch>
            <a:fillRect/>
          </a:stretch>
        </p:blipFill>
        <p:spPr>
          <a:xfrm>
            <a:off x="723900" y="1752600"/>
            <a:ext cx="7664188" cy="4445000"/>
          </a:xfrm>
          <a:prstGeom prst="rect">
            <a:avLst/>
          </a:prstGeom>
        </p:spPr>
      </p:pic>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69244006-4C33-5F4C-8CFC-DF7A917FBA80}"/>
                  </a:ext>
                </a:extLst>
              </p:cNvPr>
              <p:cNvSpPr/>
              <p:nvPr/>
            </p:nvSpPr>
            <p:spPr>
              <a:xfrm>
                <a:off x="3533003" y="1117601"/>
                <a:ext cx="2181997" cy="40440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2000" i="1" smtClean="0">
                              <a:latin typeface="Cambria Math" panose="02040503050406030204" pitchFamily="18" charset="0"/>
                            </a:rPr>
                          </m:ctrlPr>
                        </m:accPr>
                        <m:e>
                          <m:r>
                            <a:rPr lang="en-US" sz="2000" i="1">
                              <a:latin typeface="Cambria Math" panose="02040503050406030204" pitchFamily="18" charset="0"/>
                            </a:rPr>
                            <m:t>𝑁</m:t>
                          </m:r>
                        </m:e>
                      </m:acc>
                      <m:r>
                        <a:rPr lang="en-US" sz="2000" i="1" smtClean="0">
                          <a:latin typeface="Cambria Math" panose="02040503050406030204" pitchFamily="18" charset="0"/>
                          <a:ea typeface="Cambria Math" panose="02040503050406030204" pitchFamily="18" charset="0"/>
                        </a:rPr>
                        <m:t>≈</m:t>
                      </m:r>
                      <m:acc>
                        <m:accPr>
                          <m:chr m:val="̅"/>
                          <m:ctrlPr>
                            <a:rPr lang="en-US" sz="2000" i="1" smtClean="0">
                              <a:latin typeface="Cambria Math" panose="02040503050406030204" pitchFamily="18" charset="0"/>
                              <a:ea typeface="Cambria Math" panose="02040503050406030204" pitchFamily="18" charset="0"/>
                            </a:rPr>
                          </m:ctrlPr>
                        </m:accPr>
                        <m:e>
                          <m:r>
                            <a:rPr lang="en-US" sz="2000" b="0" i="1" smtClean="0">
                              <a:latin typeface="Cambria Math" panose="02040503050406030204" pitchFamily="18" charset="0"/>
                              <a:ea typeface="Cambria Math" panose="02040503050406030204" pitchFamily="18" charset="0"/>
                            </a:rPr>
                            <m:t>𝐾</m:t>
                          </m:r>
                        </m:e>
                      </m:acc>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𝜎</m:t>
                          </m:r>
                        </m:e>
                        <m:sub>
                          <m:r>
                            <a:rPr lang="en-US" sz="2000" b="0" i="1" smtClean="0">
                              <a:latin typeface="Cambria Math" panose="02040503050406030204" pitchFamily="18" charset="0"/>
                            </a:rPr>
                            <m:t>𝐾</m:t>
                          </m:r>
                        </m:sub>
                        <m:sup>
                          <m:r>
                            <a:rPr lang="en-US" sz="2000" b="0" i="1" smtClean="0">
                              <a:latin typeface="Cambria Math" panose="02040503050406030204" pitchFamily="18" charset="0"/>
                            </a:rPr>
                            <m:t>2</m:t>
                          </m:r>
                        </m:sup>
                      </m:sSubSup>
                      <m:r>
                        <a:rPr lang="en-US" sz="2000" b="0" i="1" smtClean="0">
                          <a:latin typeface="Cambria Math" panose="02040503050406030204" pitchFamily="18" charset="0"/>
                        </a:rPr>
                        <m:t>/2</m:t>
                      </m:r>
                    </m:oMath>
                  </m:oMathPara>
                </a14:m>
                <a:endParaRPr lang="en-US" sz="2000" dirty="0"/>
              </a:p>
            </p:txBody>
          </p:sp>
        </mc:Choice>
        <mc:Fallback xmlns="">
          <p:sp>
            <p:nvSpPr>
              <p:cNvPr id="8" name="Rectangle 7">
                <a:extLst>
                  <a:ext uri="{FF2B5EF4-FFF2-40B4-BE49-F238E27FC236}">
                    <a16:creationId xmlns:a16="http://schemas.microsoft.com/office/drawing/2014/main" id="{69244006-4C33-5F4C-8CFC-DF7A917FBA80}"/>
                  </a:ext>
                </a:extLst>
              </p:cNvPr>
              <p:cNvSpPr>
                <a:spLocks noRot="1" noChangeAspect="1" noMove="1" noResize="1" noEditPoints="1" noAdjustHandles="1" noChangeArrowheads="1" noChangeShapeType="1" noTextEdit="1"/>
              </p:cNvSpPr>
              <p:nvPr/>
            </p:nvSpPr>
            <p:spPr>
              <a:xfrm>
                <a:off x="3533003" y="1117601"/>
                <a:ext cx="2181997" cy="404406"/>
              </a:xfrm>
              <a:prstGeom prst="rect">
                <a:avLst/>
              </a:prstGeom>
              <a:blipFill>
                <a:blip r:embed="rId4"/>
                <a:stretch>
                  <a:fillRect b="-9091"/>
                </a:stretch>
              </a:blipFill>
            </p:spPr>
            <p:txBody>
              <a:bodyPr/>
              <a:lstStyle/>
              <a:p>
                <a:r>
                  <a:rPr lang="en-US">
                    <a:noFill/>
                  </a:rPr>
                  <a:t> </a:t>
                </a:r>
              </a:p>
            </p:txBody>
          </p:sp>
        </mc:Fallback>
      </mc:AlternateContent>
    </p:spTree>
    <p:extLst>
      <p:ext uri="{BB962C8B-B14F-4D97-AF65-F5344CB8AC3E}">
        <p14:creationId xmlns:p14="http://schemas.microsoft.com/office/powerpoint/2010/main" val="4187682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16953" y="773263"/>
            <a:ext cx="7699947" cy="5773079"/>
          </a:xfrm>
          <a:prstGeom prst="rect">
            <a:avLst/>
          </a:prstGeom>
        </p:spPr>
      </p:pic>
      <p:sp>
        <p:nvSpPr>
          <p:cNvPr id="5" name="Text Box 3"/>
          <p:cNvSpPr txBox="1">
            <a:spLocks noChangeArrowheads="1"/>
          </p:cNvSpPr>
          <p:nvPr/>
        </p:nvSpPr>
        <p:spPr bwMode="auto">
          <a:xfrm>
            <a:off x="0" y="0"/>
            <a:ext cx="8873558"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Wingdings" pitchFamily="2" charset="2"/>
              <a:buNone/>
            </a:pPr>
            <a:r>
              <a:rPr lang="en-US" sz="4000" dirty="0" err="1">
                <a:solidFill>
                  <a:srgbClr val="376092"/>
                </a:solidFill>
                <a:latin typeface="Avenir Book"/>
              </a:rPr>
              <a:t>Env</a:t>
            </a:r>
            <a:r>
              <a:rPr lang="en-US" sz="4000" dirty="0">
                <a:solidFill>
                  <a:srgbClr val="376092"/>
                </a:solidFill>
                <a:latin typeface="Avenir Book"/>
              </a:rPr>
              <a:t>. stochasticity</a:t>
            </a:r>
            <a:r>
              <a:rPr lang="en-US" sz="4000" b="1" dirty="0">
                <a:solidFill>
                  <a:srgbClr val="376092"/>
                </a:solidFill>
                <a:latin typeface="Avenir Book"/>
              </a:rPr>
              <a:t> with logistic growth:</a:t>
            </a:r>
          </a:p>
        </p:txBody>
      </p:sp>
      <p:sp>
        <p:nvSpPr>
          <p:cNvPr id="6" name="TextBox 5"/>
          <p:cNvSpPr txBox="1"/>
          <p:nvPr/>
        </p:nvSpPr>
        <p:spPr>
          <a:xfrm>
            <a:off x="5347379" y="6442442"/>
            <a:ext cx="3706611" cy="338554"/>
          </a:xfrm>
          <a:prstGeom prst="rect">
            <a:avLst/>
          </a:prstGeom>
          <a:noFill/>
        </p:spPr>
        <p:txBody>
          <a:bodyPr wrap="square" rtlCol="0">
            <a:spAutoFit/>
          </a:bodyPr>
          <a:lstStyle/>
          <a:p>
            <a:pPr algn="r"/>
            <a:r>
              <a:rPr lang="en-US" sz="1600" dirty="0"/>
              <a:t>Figure from Dennis (2002, Oikos)</a:t>
            </a:r>
          </a:p>
        </p:txBody>
      </p:sp>
    </p:spTree>
    <p:extLst>
      <p:ext uri="{BB962C8B-B14F-4D97-AF65-F5344CB8AC3E}">
        <p14:creationId xmlns:p14="http://schemas.microsoft.com/office/powerpoint/2010/main" val="857938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0" y="0"/>
            <a:ext cx="6152646"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Wingdings" pitchFamily="2" charset="2"/>
              <a:buNone/>
            </a:pPr>
            <a:r>
              <a:rPr lang="en-US" sz="4000" dirty="0">
                <a:solidFill>
                  <a:srgbClr val="376092"/>
                </a:solidFill>
                <a:latin typeface="Avenir Book"/>
              </a:rPr>
              <a:t>Seasonal fluctuations in K</a:t>
            </a:r>
            <a:r>
              <a:rPr lang="en-US" sz="4000" b="1" dirty="0">
                <a:solidFill>
                  <a:srgbClr val="376092"/>
                </a:solidFill>
                <a:latin typeface="Avenir Book"/>
              </a:rPr>
              <a:t>:</a:t>
            </a:r>
          </a:p>
        </p:txBody>
      </p:sp>
      <p:sp>
        <p:nvSpPr>
          <p:cNvPr id="6" name="TextBox 5"/>
          <p:cNvSpPr txBox="1"/>
          <p:nvPr/>
        </p:nvSpPr>
        <p:spPr>
          <a:xfrm>
            <a:off x="5166947" y="6341646"/>
            <a:ext cx="3706611" cy="338554"/>
          </a:xfrm>
          <a:prstGeom prst="rect">
            <a:avLst/>
          </a:prstGeom>
          <a:noFill/>
        </p:spPr>
        <p:txBody>
          <a:bodyPr wrap="square" rtlCol="0">
            <a:spAutoFit/>
          </a:bodyPr>
          <a:lstStyle/>
          <a:p>
            <a:pPr algn="r"/>
            <a:r>
              <a:rPr lang="en-US" sz="1600" dirty="0"/>
              <a:t>Figure from </a:t>
            </a:r>
            <a:r>
              <a:rPr lang="en-US" sz="1600" dirty="0" err="1"/>
              <a:t>Gotelli’s</a:t>
            </a:r>
            <a:r>
              <a:rPr lang="en-US" sz="1600" dirty="0"/>
              <a:t> Primer</a:t>
            </a:r>
          </a:p>
        </p:txBody>
      </p:sp>
      <p:pic>
        <p:nvPicPr>
          <p:cNvPr id="7" name="Picture 6">
            <a:extLst>
              <a:ext uri="{FF2B5EF4-FFF2-40B4-BE49-F238E27FC236}">
                <a16:creationId xmlns:a16="http://schemas.microsoft.com/office/drawing/2014/main" id="{71904CB0-5D1F-814C-B8C5-AA281E0B408C}"/>
              </a:ext>
            </a:extLst>
          </p:cNvPr>
          <p:cNvPicPr>
            <a:picLocks noChangeAspect="1"/>
          </p:cNvPicPr>
          <p:nvPr/>
        </p:nvPicPr>
        <p:blipFill>
          <a:blip r:embed="rId3"/>
          <a:stretch>
            <a:fillRect/>
          </a:stretch>
        </p:blipFill>
        <p:spPr>
          <a:xfrm>
            <a:off x="1080429" y="738665"/>
            <a:ext cx="5345771" cy="5941535"/>
          </a:xfrm>
          <a:prstGeom prst="rect">
            <a:avLst/>
          </a:prstGeom>
        </p:spPr>
      </p:pic>
    </p:spTree>
    <p:extLst>
      <p:ext uri="{BB962C8B-B14F-4D97-AF65-F5344CB8AC3E}">
        <p14:creationId xmlns:p14="http://schemas.microsoft.com/office/powerpoint/2010/main" val="3320031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0" y="0"/>
            <a:ext cx="4890805"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Wingdings" pitchFamily="2" charset="2"/>
              <a:buNone/>
            </a:pPr>
            <a:r>
              <a:rPr lang="en-US" sz="4000" dirty="0">
                <a:solidFill>
                  <a:srgbClr val="376092"/>
                </a:solidFill>
                <a:latin typeface="Avenir Book"/>
              </a:rPr>
              <a:t>Sources of variation</a:t>
            </a:r>
            <a:r>
              <a:rPr lang="en-US" sz="4000" b="1" dirty="0">
                <a:solidFill>
                  <a:srgbClr val="376092"/>
                </a:solidFill>
                <a:latin typeface="Avenir Book"/>
              </a:rPr>
              <a:t>:</a:t>
            </a:r>
          </a:p>
        </p:txBody>
      </p:sp>
      <p:sp>
        <p:nvSpPr>
          <p:cNvPr id="5" name="TextBox 4"/>
          <p:cNvSpPr txBox="1"/>
          <p:nvPr/>
        </p:nvSpPr>
        <p:spPr>
          <a:xfrm>
            <a:off x="217735" y="916261"/>
            <a:ext cx="8359539" cy="3662541"/>
          </a:xfrm>
          <a:prstGeom prst="rect">
            <a:avLst/>
          </a:prstGeom>
          <a:noFill/>
        </p:spPr>
        <p:txBody>
          <a:bodyPr wrap="square" rtlCol="0">
            <a:spAutoFit/>
          </a:bodyPr>
          <a:lstStyle/>
          <a:p>
            <a:pPr>
              <a:tabLst>
                <a:tab pos="461963" algn="l"/>
              </a:tabLst>
            </a:pPr>
            <a:r>
              <a:rPr lang="en-US" sz="3600" i="1" cap="small" dirty="0"/>
              <a:t>Demographic heterogeneity</a:t>
            </a:r>
            <a:endParaRPr lang="en-US" sz="3600" cap="small" dirty="0"/>
          </a:p>
          <a:p>
            <a:pPr>
              <a:tabLst>
                <a:tab pos="461963" algn="l"/>
              </a:tabLst>
            </a:pPr>
            <a:endParaRPr lang="en-US" sz="2800" dirty="0"/>
          </a:p>
          <a:p>
            <a:pPr marL="457200" indent="-457200">
              <a:buFont typeface="Arial"/>
              <a:buChar char="•"/>
              <a:tabLst>
                <a:tab pos="461963" algn="l"/>
              </a:tabLst>
            </a:pPr>
            <a:r>
              <a:rPr lang="en-US" sz="2800" dirty="0"/>
              <a:t>Individuals are not identical (different size, local resource conditions, nutritional state, etc.).</a:t>
            </a:r>
          </a:p>
          <a:p>
            <a:pPr marL="457200" indent="-457200">
              <a:buFont typeface="Arial"/>
              <a:buChar char="•"/>
              <a:tabLst>
                <a:tab pos="461963" algn="l"/>
              </a:tabLst>
            </a:pPr>
            <a:endParaRPr lang="en-US" sz="2800" dirty="0"/>
          </a:p>
          <a:p>
            <a:pPr marL="457200" indent="-457200">
              <a:buFont typeface="Arial"/>
              <a:buChar char="•"/>
              <a:tabLst>
                <a:tab pos="461963" algn="l"/>
              </a:tabLst>
            </a:pPr>
            <a:r>
              <a:rPr lang="en-US" sz="2800" dirty="0"/>
              <a:t>This introduces variation (random or deterministic) among individuals in vital rates.</a:t>
            </a:r>
          </a:p>
          <a:p>
            <a:pPr marL="457200" indent="-457200">
              <a:buFont typeface="Arial"/>
              <a:buChar char="•"/>
              <a:tabLst>
                <a:tab pos="461963" algn="l"/>
              </a:tabLst>
            </a:pPr>
            <a:endParaRPr lang="en-US" sz="2800" dirty="0"/>
          </a:p>
        </p:txBody>
      </p:sp>
      <p:grpSp>
        <p:nvGrpSpPr>
          <p:cNvPr id="14" name="Group 13">
            <a:extLst>
              <a:ext uri="{FF2B5EF4-FFF2-40B4-BE49-F238E27FC236}">
                <a16:creationId xmlns:a16="http://schemas.microsoft.com/office/drawing/2014/main" id="{D21F45FB-CB70-874A-B039-3B79B43943F4}"/>
              </a:ext>
            </a:extLst>
          </p:cNvPr>
          <p:cNvGrpSpPr/>
          <p:nvPr/>
        </p:nvGrpSpPr>
        <p:grpSpPr>
          <a:xfrm>
            <a:off x="217736" y="3999485"/>
            <a:ext cx="8308078" cy="2677656"/>
            <a:chOff x="217736" y="3832058"/>
            <a:chExt cx="8308078" cy="2677656"/>
          </a:xfrm>
        </p:grpSpPr>
        <p:grpSp>
          <p:nvGrpSpPr>
            <p:cNvPr id="12" name="Group 11">
              <a:extLst>
                <a:ext uri="{FF2B5EF4-FFF2-40B4-BE49-F238E27FC236}">
                  <a16:creationId xmlns:a16="http://schemas.microsoft.com/office/drawing/2014/main" id="{16CD8053-2826-E84F-B3C8-E63316B074ED}"/>
                </a:ext>
              </a:extLst>
            </p:cNvPr>
            <p:cNvGrpSpPr/>
            <p:nvPr/>
          </p:nvGrpSpPr>
          <p:grpSpPr>
            <a:xfrm>
              <a:off x="5885439" y="4243949"/>
              <a:ext cx="2640375" cy="2265763"/>
              <a:chOff x="3850577" y="5473278"/>
              <a:chExt cx="2640375" cy="1702899"/>
            </a:xfrm>
          </p:grpSpPr>
          <p:grpSp>
            <p:nvGrpSpPr>
              <p:cNvPr id="9" name="Group 8">
                <a:extLst>
                  <a:ext uri="{FF2B5EF4-FFF2-40B4-BE49-F238E27FC236}">
                    <a16:creationId xmlns:a16="http://schemas.microsoft.com/office/drawing/2014/main" id="{9341E371-3EFC-F044-ACEF-4FBA1C4B15E5}"/>
                  </a:ext>
                </a:extLst>
              </p:cNvPr>
              <p:cNvGrpSpPr/>
              <p:nvPr/>
            </p:nvGrpSpPr>
            <p:grpSpPr>
              <a:xfrm>
                <a:off x="4365938" y="5589431"/>
                <a:ext cx="2125014" cy="1133341"/>
                <a:chOff x="3696237" y="5589431"/>
                <a:chExt cx="1223494" cy="1133341"/>
              </a:xfrm>
            </p:grpSpPr>
            <p:cxnSp>
              <p:nvCxnSpPr>
                <p:cNvPr id="3" name="Straight Connector 2">
                  <a:extLst>
                    <a:ext uri="{FF2B5EF4-FFF2-40B4-BE49-F238E27FC236}">
                      <a16:creationId xmlns:a16="http://schemas.microsoft.com/office/drawing/2014/main" id="{B9C7687B-4AA8-DD4A-8258-9DD062A71608}"/>
                    </a:ext>
                  </a:extLst>
                </p:cNvPr>
                <p:cNvCxnSpPr/>
                <p:nvPr/>
              </p:nvCxnSpPr>
              <p:spPr>
                <a:xfrm>
                  <a:off x="3696237" y="5589431"/>
                  <a:ext cx="0" cy="1133341"/>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53BF10E5-646E-E345-A16C-861B0024EF84}"/>
                    </a:ext>
                  </a:extLst>
                </p:cNvPr>
                <p:cNvCxnSpPr>
                  <a:cxnSpLocks/>
                </p:cNvCxnSpPr>
                <p:nvPr/>
              </p:nvCxnSpPr>
              <p:spPr>
                <a:xfrm flipH="1">
                  <a:off x="3696237" y="6716333"/>
                  <a:ext cx="1223494" cy="0"/>
                </a:xfrm>
                <a:prstGeom prst="line">
                  <a:avLst/>
                </a:prstGeom>
              </p:spPr>
              <p:style>
                <a:lnRef idx="2">
                  <a:schemeClr val="accent1"/>
                </a:lnRef>
                <a:fillRef idx="0">
                  <a:schemeClr val="accent1"/>
                </a:fillRef>
                <a:effectRef idx="1">
                  <a:schemeClr val="accent1"/>
                </a:effectRef>
                <a:fontRef idx="minor">
                  <a:schemeClr val="tx1"/>
                </a:fontRef>
              </p:style>
            </p:cxnSp>
          </p:grpSp>
          <p:sp>
            <p:nvSpPr>
              <p:cNvPr id="10" name="TextBox 9">
                <a:extLst>
                  <a:ext uri="{FF2B5EF4-FFF2-40B4-BE49-F238E27FC236}">
                    <a16:creationId xmlns:a16="http://schemas.microsoft.com/office/drawing/2014/main" id="{561348B2-AAFF-FD4A-846B-289F83F36E81}"/>
                  </a:ext>
                </a:extLst>
              </p:cNvPr>
              <p:cNvSpPr txBox="1"/>
              <p:nvPr/>
            </p:nvSpPr>
            <p:spPr>
              <a:xfrm>
                <a:off x="5100034" y="6806845"/>
                <a:ext cx="978794" cy="369332"/>
              </a:xfrm>
              <a:prstGeom prst="rect">
                <a:avLst/>
              </a:prstGeom>
              <a:noFill/>
            </p:spPr>
            <p:txBody>
              <a:bodyPr wrap="square" rtlCol="0">
                <a:spAutoFit/>
              </a:bodyPr>
              <a:lstStyle/>
              <a:p>
                <a:r>
                  <a:rPr lang="en-US" dirty="0"/>
                  <a:t>time</a:t>
                </a:r>
              </a:p>
            </p:txBody>
          </p:sp>
          <p:sp>
            <p:nvSpPr>
              <p:cNvPr id="11" name="TextBox 10">
                <a:extLst>
                  <a:ext uri="{FF2B5EF4-FFF2-40B4-BE49-F238E27FC236}">
                    <a16:creationId xmlns:a16="http://schemas.microsoft.com/office/drawing/2014/main" id="{3C2D8254-7CC3-3441-B634-4326A69DBAFA}"/>
                  </a:ext>
                </a:extLst>
              </p:cNvPr>
              <p:cNvSpPr txBox="1"/>
              <p:nvPr/>
            </p:nvSpPr>
            <p:spPr>
              <a:xfrm rot="16200000">
                <a:off x="3545846" y="5778009"/>
                <a:ext cx="978794" cy="369332"/>
              </a:xfrm>
              <a:prstGeom prst="rect">
                <a:avLst/>
              </a:prstGeom>
              <a:noFill/>
            </p:spPr>
            <p:txBody>
              <a:bodyPr wrap="square" rtlCol="0">
                <a:spAutoFit/>
              </a:bodyPr>
              <a:lstStyle/>
              <a:p>
                <a:r>
                  <a:rPr lang="en-US" dirty="0"/>
                  <a:t>Ln(N)</a:t>
                </a:r>
              </a:p>
            </p:txBody>
          </p:sp>
        </p:grpSp>
        <p:sp>
          <p:nvSpPr>
            <p:cNvPr id="13" name="TextBox 12">
              <a:extLst>
                <a:ext uri="{FF2B5EF4-FFF2-40B4-BE49-F238E27FC236}">
                  <a16:creationId xmlns:a16="http://schemas.microsoft.com/office/drawing/2014/main" id="{D9A4A81A-05C5-FF4E-BD45-3216B4623AED}"/>
                </a:ext>
              </a:extLst>
            </p:cNvPr>
            <p:cNvSpPr txBox="1"/>
            <p:nvPr/>
          </p:nvSpPr>
          <p:spPr>
            <a:xfrm>
              <a:off x="217736" y="3832058"/>
              <a:ext cx="5526242" cy="2677656"/>
            </a:xfrm>
            <a:prstGeom prst="rect">
              <a:avLst/>
            </a:prstGeom>
            <a:noFill/>
          </p:spPr>
          <p:txBody>
            <a:bodyPr wrap="square" rtlCol="0">
              <a:spAutoFit/>
            </a:bodyPr>
            <a:lstStyle/>
            <a:p>
              <a:pPr>
                <a:tabLst>
                  <a:tab pos="461963" algn="l"/>
                </a:tabLst>
              </a:pPr>
              <a:endParaRPr lang="en-US" sz="2800" dirty="0"/>
            </a:p>
            <a:p>
              <a:pPr marL="457200" indent="-457200">
                <a:buFont typeface="Arial"/>
                <a:buChar char="•"/>
                <a:tabLst>
                  <a:tab pos="461963" algn="l"/>
                </a:tabLst>
              </a:pPr>
              <a:r>
                <a:rPr lang="en-US" sz="2800" dirty="0"/>
                <a:t>E.g., imagine individuals vary in their mortality rate ("frailty")?  Draw a survivorship curve for populations with the same mean survival, but different variances…</a:t>
              </a:r>
            </a:p>
          </p:txBody>
        </p:sp>
      </p:grpSp>
    </p:spTree>
    <p:extLst>
      <p:ext uri="{BB962C8B-B14F-4D97-AF65-F5344CB8AC3E}">
        <p14:creationId xmlns:p14="http://schemas.microsoft.com/office/powerpoint/2010/main" val="2669048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dissolv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dissolve">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dissolv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00000000-0008-0000-0000-000003000000}"/>
              </a:ext>
            </a:extLst>
          </p:cNvPr>
          <p:cNvGraphicFramePr>
            <a:graphicFrameLocks/>
          </p:cNvGraphicFramePr>
          <p:nvPr>
            <p:extLst>
              <p:ext uri="{D42A27DB-BD31-4B8C-83A1-F6EECF244321}">
                <p14:modId xmlns:p14="http://schemas.microsoft.com/office/powerpoint/2010/main" val="3639176666"/>
              </p:ext>
            </p:extLst>
          </p:nvPr>
        </p:nvGraphicFramePr>
        <p:xfrm>
          <a:off x="372241" y="315310"/>
          <a:ext cx="8771759" cy="61027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35966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2083717" y="2897313"/>
            <a:ext cx="5044971"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Wingdings" pitchFamily="2" charset="2"/>
              <a:buNone/>
            </a:pPr>
            <a:r>
              <a:rPr lang="en-US" sz="4000" dirty="0">
                <a:solidFill>
                  <a:srgbClr val="376092"/>
                </a:solidFill>
                <a:latin typeface="Avenir Book"/>
              </a:rPr>
              <a:t>Putting it all together</a:t>
            </a:r>
            <a:endParaRPr lang="en-US" sz="4000" b="1" dirty="0">
              <a:solidFill>
                <a:srgbClr val="376092"/>
              </a:solidFill>
              <a:latin typeface="Avenir Book"/>
            </a:endParaRPr>
          </a:p>
        </p:txBody>
      </p:sp>
    </p:spTree>
    <p:extLst>
      <p:ext uri="{BB962C8B-B14F-4D97-AF65-F5344CB8AC3E}">
        <p14:creationId xmlns:p14="http://schemas.microsoft.com/office/powerpoint/2010/main" val="15041926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0" y="0"/>
            <a:ext cx="7323787"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Wingdings" pitchFamily="2" charset="2"/>
              <a:buNone/>
            </a:pPr>
            <a:r>
              <a:rPr lang="en-US" sz="4000" dirty="0">
                <a:solidFill>
                  <a:srgbClr val="376092"/>
                </a:solidFill>
                <a:latin typeface="Avenir Book"/>
              </a:rPr>
              <a:t>Melbourne and Hastings 2008</a:t>
            </a:r>
            <a:r>
              <a:rPr lang="en-US" sz="4000" b="1" dirty="0">
                <a:solidFill>
                  <a:srgbClr val="376092"/>
                </a:solidFill>
                <a:latin typeface="Avenir Book"/>
              </a:rPr>
              <a:t>:</a:t>
            </a:r>
          </a:p>
        </p:txBody>
      </p:sp>
      <p:sp>
        <p:nvSpPr>
          <p:cNvPr id="6" name="TextBox 5"/>
          <p:cNvSpPr txBox="1"/>
          <p:nvPr/>
        </p:nvSpPr>
        <p:spPr>
          <a:xfrm>
            <a:off x="998704" y="1356630"/>
            <a:ext cx="7570425" cy="4832093"/>
          </a:xfrm>
          <a:prstGeom prst="rect">
            <a:avLst/>
          </a:prstGeom>
          <a:noFill/>
        </p:spPr>
        <p:txBody>
          <a:bodyPr wrap="square" rtlCol="0">
            <a:spAutoFit/>
          </a:bodyPr>
          <a:lstStyle/>
          <a:p>
            <a:pPr marL="457200" indent="-457200">
              <a:buFont typeface="Arial"/>
              <a:buChar char="•"/>
              <a:tabLst>
                <a:tab pos="461963" algn="l"/>
              </a:tabLst>
            </a:pPr>
            <a:r>
              <a:rPr lang="en-US" sz="2800" dirty="0"/>
              <a:t>Ricker model:  E[N</a:t>
            </a:r>
            <a:r>
              <a:rPr lang="en-US" sz="2800" baseline="-25000" dirty="0"/>
              <a:t>t+1</a:t>
            </a:r>
            <a:r>
              <a:rPr lang="en-US" sz="2800" dirty="0"/>
              <a:t>] = </a:t>
            </a:r>
            <a:r>
              <a:rPr lang="en-US" sz="2800" dirty="0" err="1"/>
              <a:t>RN</a:t>
            </a:r>
            <a:r>
              <a:rPr lang="en-US" sz="2800" baseline="-25000" dirty="0" err="1"/>
              <a:t>t</a:t>
            </a:r>
            <a:r>
              <a:rPr lang="en-US" sz="2800" dirty="0" err="1"/>
              <a:t>e</a:t>
            </a:r>
            <a:r>
              <a:rPr lang="en-US" sz="2800" baseline="30000" dirty="0" err="1"/>
              <a:t>-aN</a:t>
            </a:r>
            <a:r>
              <a:rPr lang="en-US" sz="2000" baseline="30000" dirty="0" err="1"/>
              <a:t>t</a:t>
            </a:r>
            <a:endParaRPr lang="en-US" sz="2000" dirty="0"/>
          </a:p>
          <a:p>
            <a:pPr marL="461963" indent="-461963">
              <a:buFont typeface="Arial"/>
              <a:buChar char="•"/>
              <a:tabLst>
                <a:tab pos="461963" algn="l"/>
              </a:tabLst>
            </a:pPr>
            <a:endParaRPr lang="en-US" sz="2800" dirty="0"/>
          </a:p>
          <a:p>
            <a:pPr marL="461963" indent="-461963">
              <a:buFont typeface="Arial"/>
              <a:buChar char="•"/>
              <a:tabLst>
                <a:tab pos="461963" algn="l"/>
              </a:tabLst>
            </a:pPr>
            <a:r>
              <a:rPr lang="en-US" sz="2800" dirty="0"/>
              <a:t>Incorporated variation due to: </a:t>
            </a:r>
          </a:p>
          <a:p>
            <a:pPr marL="919163" lvl="1" indent="-461963">
              <a:buFont typeface="Arial"/>
              <a:buChar char="•"/>
              <a:tabLst>
                <a:tab pos="461963" algn="l"/>
              </a:tabLst>
            </a:pPr>
            <a:r>
              <a:rPr lang="en-US" sz="2800" dirty="0"/>
              <a:t>Demographic stochasticity (via birth and death)</a:t>
            </a:r>
          </a:p>
          <a:p>
            <a:pPr marL="919163" lvl="1" indent="-461963">
              <a:buFont typeface="Arial"/>
              <a:buChar char="•"/>
              <a:tabLst>
                <a:tab pos="461963" algn="l"/>
              </a:tabLst>
            </a:pPr>
            <a:r>
              <a:rPr lang="en-US" sz="2800" dirty="0"/>
              <a:t>Environmental stochasticity</a:t>
            </a:r>
          </a:p>
          <a:p>
            <a:pPr marL="919163" lvl="1" indent="-461963">
              <a:buFont typeface="Arial"/>
              <a:buChar char="•"/>
              <a:tabLst>
                <a:tab pos="461963" algn="l"/>
              </a:tabLst>
            </a:pPr>
            <a:r>
              <a:rPr lang="en-US" sz="2800" dirty="0"/>
              <a:t>Demographic heterogeneity</a:t>
            </a:r>
          </a:p>
          <a:p>
            <a:pPr marL="919163" lvl="1" indent="-461963">
              <a:buFont typeface="Arial"/>
              <a:buChar char="•"/>
              <a:tabLst>
                <a:tab pos="461963" algn="l"/>
              </a:tabLst>
            </a:pPr>
            <a:r>
              <a:rPr lang="en-US" sz="2800" dirty="0"/>
              <a:t>Sex ratio (kept separate from </a:t>
            </a:r>
            <a:r>
              <a:rPr lang="en-US" sz="2800" dirty="0" err="1"/>
              <a:t>dem.</a:t>
            </a:r>
            <a:r>
              <a:rPr lang="en-US" sz="2800" dirty="0"/>
              <a:t> </a:t>
            </a:r>
            <a:r>
              <a:rPr lang="en-US" sz="2800" dirty="0" err="1"/>
              <a:t>stoch</a:t>
            </a:r>
            <a:r>
              <a:rPr lang="en-US" sz="2800" dirty="0"/>
              <a:t>.)</a:t>
            </a:r>
          </a:p>
          <a:p>
            <a:pPr marL="461963" indent="-461963">
              <a:buFont typeface="Arial"/>
              <a:buChar char="•"/>
              <a:tabLst>
                <a:tab pos="461963" algn="l"/>
              </a:tabLst>
            </a:pPr>
            <a:endParaRPr lang="en-US" sz="2800" dirty="0"/>
          </a:p>
          <a:p>
            <a:pPr marL="461963" indent="-461963">
              <a:buFont typeface="Arial"/>
              <a:buChar char="•"/>
              <a:tabLst>
                <a:tab pos="461963" algn="l"/>
              </a:tabLst>
            </a:pPr>
            <a:r>
              <a:rPr lang="en-US" sz="2800" dirty="0"/>
              <a:t>Simulated and examined effect on time to extinction</a:t>
            </a:r>
          </a:p>
        </p:txBody>
      </p:sp>
    </p:spTree>
    <p:extLst>
      <p:ext uri="{BB962C8B-B14F-4D97-AF65-F5344CB8AC3E}">
        <p14:creationId xmlns:p14="http://schemas.microsoft.com/office/powerpoint/2010/main" val="2747033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dissolv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dissolve">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dissolve">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dissolve">
                                      <p:cBhvr>
                                        <p:cTn id="27" dur="500"/>
                                        <p:tgtEl>
                                          <p:spTgt spid="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dissolve">
                                      <p:cBhvr>
                                        <p:cTn id="32" dur="500"/>
                                        <p:tgtEl>
                                          <p:spTgt spid="6">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6">
                                            <p:txEl>
                                              <p:pRg st="8" end="8"/>
                                            </p:txEl>
                                          </p:spTgt>
                                        </p:tgtEl>
                                        <p:attrNameLst>
                                          <p:attrName>style.visibility</p:attrName>
                                        </p:attrNameLst>
                                      </p:cBhvr>
                                      <p:to>
                                        <p:strVal val="visible"/>
                                      </p:to>
                                    </p:set>
                                    <p:animEffect transition="in" filter="dissolve">
                                      <p:cBhvr>
                                        <p:cTn id="37"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2"/>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0" y="0"/>
            <a:ext cx="5259106"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Wingdings" pitchFamily="2" charset="2"/>
              <a:buNone/>
            </a:pPr>
            <a:r>
              <a:rPr lang="en-US" sz="4000" dirty="0">
                <a:solidFill>
                  <a:srgbClr val="376092"/>
                </a:solidFill>
                <a:latin typeface="Avenir Book"/>
              </a:rPr>
              <a:t>Deterministic models</a:t>
            </a:r>
            <a:r>
              <a:rPr lang="en-US" sz="4000" b="1" dirty="0">
                <a:solidFill>
                  <a:srgbClr val="376092"/>
                </a:solidFill>
                <a:latin typeface="Avenir Book"/>
              </a:rPr>
              <a:t>:</a:t>
            </a:r>
          </a:p>
        </p:txBody>
      </p:sp>
      <p:sp>
        <p:nvSpPr>
          <p:cNvPr id="6" name="TextBox 5"/>
          <p:cNvSpPr txBox="1"/>
          <p:nvPr/>
        </p:nvSpPr>
        <p:spPr>
          <a:xfrm>
            <a:off x="508960" y="2018699"/>
            <a:ext cx="8359539" cy="3970318"/>
          </a:xfrm>
          <a:prstGeom prst="rect">
            <a:avLst/>
          </a:prstGeom>
          <a:noFill/>
        </p:spPr>
        <p:txBody>
          <a:bodyPr wrap="square" rtlCol="0">
            <a:spAutoFit/>
          </a:bodyPr>
          <a:lstStyle/>
          <a:p>
            <a:pPr marL="285750" indent="-285750">
              <a:buFont typeface="Arial"/>
              <a:buChar char="•"/>
            </a:pPr>
            <a:r>
              <a:rPr lang="en-US" sz="2800" dirty="0"/>
              <a:t>Exactly predict the future state of the system (given starting conditions and parameter values).</a:t>
            </a:r>
          </a:p>
          <a:p>
            <a:pPr marL="285750" indent="-285750">
              <a:buFont typeface="Arial"/>
              <a:buChar char="•"/>
            </a:pPr>
            <a:endParaRPr lang="en-US" sz="2800" dirty="0"/>
          </a:p>
          <a:p>
            <a:pPr marL="285750" indent="-285750">
              <a:buFont typeface="Arial"/>
              <a:buChar char="•"/>
            </a:pPr>
            <a:r>
              <a:rPr lang="en-US" sz="2800" dirty="0"/>
              <a:t>If repeated, with same conditions, the outcome will be identical.</a:t>
            </a:r>
          </a:p>
          <a:p>
            <a:pPr marL="285750" indent="-285750">
              <a:buFont typeface="Arial"/>
              <a:buChar char="•"/>
            </a:pPr>
            <a:endParaRPr lang="en-US" sz="2800" dirty="0"/>
          </a:p>
          <a:p>
            <a:pPr marL="285750" indent="-285750">
              <a:buFont typeface="Arial"/>
              <a:buChar char="•"/>
            </a:pPr>
            <a:r>
              <a:rPr lang="en-US" sz="2800" dirty="0"/>
              <a:t>This is useful (and easier to analyze), but unrealistic.</a:t>
            </a:r>
          </a:p>
          <a:p>
            <a:endParaRPr lang="en-US" sz="2800" dirty="0"/>
          </a:p>
          <a:p>
            <a:pPr marL="285750" indent="-285750">
              <a:buFont typeface="Arial"/>
              <a:buChar char="•"/>
            </a:pPr>
            <a:r>
              <a:rPr lang="en-US" sz="2800" dirty="0"/>
              <a:t>Hence, we might use stochastic models…</a:t>
            </a:r>
          </a:p>
        </p:txBody>
      </p:sp>
    </p:spTree>
    <p:extLst>
      <p:ext uri="{BB962C8B-B14F-4D97-AF65-F5344CB8AC3E}">
        <p14:creationId xmlns:p14="http://schemas.microsoft.com/office/powerpoint/2010/main" val="3752081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dissolv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dissolve">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dissolve">
                                      <p:cBhvr>
                                        <p:cTn id="22"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0" y="1524000"/>
            <a:ext cx="9144000" cy="5155216"/>
          </a:xfrm>
          <a:prstGeom prst="rect">
            <a:avLst/>
          </a:prstGeom>
        </p:spPr>
      </p:pic>
      <p:sp>
        <p:nvSpPr>
          <p:cNvPr id="3" name="Text Box 3"/>
          <p:cNvSpPr txBox="1">
            <a:spLocks noChangeArrowheads="1"/>
          </p:cNvSpPr>
          <p:nvPr/>
        </p:nvSpPr>
        <p:spPr bwMode="auto">
          <a:xfrm>
            <a:off x="0" y="0"/>
            <a:ext cx="7323787"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Wingdings" pitchFamily="2" charset="2"/>
              <a:buNone/>
            </a:pPr>
            <a:r>
              <a:rPr lang="en-US" sz="4000" dirty="0">
                <a:solidFill>
                  <a:srgbClr val="376092"/>
                </a:solidFill>
                <a:latin typeface="Avenir Book"/>
              </a:rPr>
              <a:t>Melbourne and Hastings 2008</a:t>
            </a:r>
            <a:r>
              <a:rPr lang="en-US" sz="4000" b="1" dirty="0">
                <a:solidFill>
                  <a:srgbClr val="376092"/>
                </a:solidFill>
                <a:latin typeface="Avenir Book"/>
              </a:rPr>
              <a:t>:</a:t>
            </a:r>
          </a:p>
        </p:txBody>
      </p:sp>
      <p:sp>
        <p:nvSpPr>
          <p:cNvPr id="2" name="TextBox 1">
            <a:extLst>
              <a:ext uri="{FF2B5EF4-FFF2-40B4-BE49-F238E27FC236}">
                <a16:creationId xmlns:a16="http://schemas.microsoft.com/office/drawing/2014/main" id="{FE6F0A94-30C0-BE49-9D3E-D3BC18AD566C}"/>
              </a:ext>
            </a:extLst>
          </p:cNvPr>
          <p:cNvSpPr txBox="1"/>
          <p:nvPr/>
        </p:nvSpPr>
        <p:spPr>
          <a:xfrm>
            <a:off x="774700" y="965200"/>
            <a:ext cx="7899400" cy="369332"/>
          </a:xfrm>
          <a:prstGeom prst="rect">
            <a:avLst/>
          </a:prstGeom>
          <a:noFill/>
        </p:spPr>
        <p:txBody>
          <a:bodyPr wrap="square" rtlCol="0">
            <a:spAutoFit/>
          </a:bodyPr>
          <a:lstStyle/>
          <a:p>
            <a:r>
              <a:rPr lang="en-US" dirty="0" err="1">
                <a:solidFill>
                  <a:srgbClr val="00B050"/>
                </a:solidFill>
              </a:rPr>
              <a:t>Env</a:t>
            </a:r>
            <a:r>
              <a:rPr lang="en-US" dirty="0">
                <a:solidFill>
                  <a:srgbClr val="00B050"/>
                </a:solidFill>
              </a:rPr>
              <a:t>. </a:t>
            </a:r>
            <a:r>
              <a:rPr lang="en-US" dirty="0" err="1">
                <a:solidFill>
                  <a:srgbClr val="00B050"/>
                </a:solidFill>
              </a:rPr>
              <a:t>Stoch</a:t>
            </a:r>
            <a:r>
              <a:rPr lang="en-US" dirty="0">
                <a:solidFill>
                  <a:srgbClr val="00B050"/>
                </a:solidFill>
              </a:rPr>
              <a:t>.             </a:t>
            </a:r>
            <a:r>
              <a:rPr lang="en-US" dirty="0" err="1">
                <a:solidFill>
                  <a:schemeClr val="accent6">
                    <a:lumMod val="75000"/>
                  </a:schemeClr>
                </a:solidFill>
              </a:rPr>
              <a:t>Demog</a:t>
            </a:r>
            <a:r>
              <a:rPr lang="en-US" dirty="0">
                <a:solidFill>
                  <a:schemeClr val="accent6">
                    <a:lumMod val="75000"/>
                  </a:schemeClr>
                </a:solidFill>
              </a:rPr>
              <a:t>. </a:t>
            </a:r>
            <a:r>
              <a:rPr lang="en-US" dirty="0" err="1">
                <a:solidFill>
                  <a:schemeClr val="accent6">
                    <a:lumMod val="75000"/>
                  </a:schemeClr>
                </a:solidFill>
              </a:rPr>
              <a:t>Heterog</a:t>
            </a:r>
            <a:r>
              <a:rPr lang="en-US" dirty="0">
                <a:solidFill>
                  <a:schemeClr val="accent6">
                    <a:lumMod val="75000"/>
                  </a:schemeClr>
                </a:solidFill>
              </a:rPr>
              <a:t>.              </a:t>
            </a:r>
            <a:r>
              <a:rPr lang="en-US" dirty="0" err="1">
                <a:solidFill>
                  <a:srgbClr val="0070C0"/>
                </a:solidFill>
              </a:rPr>
              <a:t>Demog</a:t>
            </a:r>
            <a:r>
              <a:rPr lang="en-US" dirty="0">
                <a:solidFill>
                  <a:srgbClr val="0070C0"/>
                </a:solidFill>
              </a:rPr>
              <a:t>. </a:t>
            </a:r>
            <a:r>
              <a:rPr lang="en-US" dirty="0" err="1">
                <a:solidFill>
                  <a:srgbClr val="0070C0"/>
                </a:solidFill>
              </a:rPr>
              <a:t>Stoch</a:t>
            </a:r>
            <a:r>
              <a:rPr lang="en-US" dirty="0">
                <a:solidFill>
                  <a:srgbClr val="0070C0"/>
                </a:solidFill>
              </a:rPr>
              <a:t>.                          </a:t>
            </a:r>
            <a:r>
              <a:rPr lang="en-US" dirty="0">
                <a:solidFill>
                  <a:srgbClr val="C076B0"/>
                </a:solidFill>
              </a:rPr>
              <a:t>Sex ratio    </a:t>
            </a:r>
            <a:r>
              <a:rPr lang="en-US" dirty="0">
                <a:solidFill>
                  <a:srgbClr val="0070C0"/>
                </a:solidFill>
              </a:rPr>
              <a:t>          </a:t>
            </a:r>
          </a:p>
        </p:txBody>
      </p:sp>
    </p:spTree>
    <p:extLst>
      <p:ext uri="{BB962C8B-B14F-4D97-AF65-F5344CB8AC3E}">
        <p14:creationId xmlns:p14="http://schemas.microsoft.com/office/powerpoint/2010/main" val="27525026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085029" y="720215"/>
            <a:ext cx="7225177" cy="5456608"/>
            <a:chOff x="628830" y="0"/>
            <a:chExt cx="7708900" cy="5778500"/>
          </a:xfrm>
        </p:grpSpPr>
        <p:pic>
          <p:nvPicPr>
            <p:cNvPr id="4" name="Picture 3"/>
            <p:cNvPicPr>
              <a:picLocks noChangeAspect="1"/>
            </p:cNvPicPr>
            <p:nvPr/>
          </p:nvPicPr>
          <p:blipFill>
            <a:blip r:embed="rId3"/>
            <a:stretch>
              <a:fillRect/>
            </a:stretch>
          </p:blipFill>
          <p:spPr>
            <a:xfrm>
              <a:off x="628830" y="0"/>
              <a:ext cx="7708900" cy="5778500"/>
            </a:xfrm>
            <a:prstGeom prst="rect">
              <a:avLst/>
            </a:prstGeom>
          </p:spPr>
        </p:pic>
        <p:sp>
          <p:nvSpPr>
            <p:cNvPr id="6" name="TextBox 5"/>
            <p:cNvSpPr txBox="1"/>
            <p:nvPr/>
          </p:nvSpPr>
          <p:spPr>
            <a:xfrm rot="3867049">
              <a:off x="3986692" y="1479444"/>
              <a:ext cx="2252330" cy="394059"/>
            </a:xfrm>
            <a:prstGeom prst="rect">
              <a:avLst/>
            </a:prstGeom>
            <a:noFill/>
          </p:spPr>
          <p:txBody>
            <a:bodyPr wrap="none" rtlCol="0">
              <a:spAutoFit/>
            </a:bodyPr>
            <a:lstStyle/>
            <a:p>
              <a:r>
                <a:rPr lang="en-US" dirty="0">
                  <a:solidFill>
                    <a:srgbClr val="0000FF"/>
                  </a:solidFill>
                </a:rPr>
                <a:t>P=Demo. </a:t>
              </a:r>
              <a:r>
                <a:rPr lang="en-US" dirty="0" err="1">
                  <a:solidFill>
                    <a:srgbClr val="0000FF"/>
                  </a:solidFill>
                </a:rPr>
                <a:t>Stoch</a:t>
              </a:r>
              <a:r>
                <a:rPr lang="en-US" dirty="0">
                  <a:solidFill>
                    <a:srgbClr val="0000FF"/>
                  </a:solidFill>
                </a:rPr>
                <a:t>. only</a:t>
              </a:r>
            </a:p>
          </p:txBody>
        </p:sp>
        <p:sp>
          <p:nvSpPr>
            <p:cNvPr id="7" name="TextBox 6"/>
            <p:cNvSpPr txBox="1"/>
            <p:nvPr/>
          </p:nvSpPr>
          <p:spPr>
            <a:xfrm rot="3715293">
              <a:off x="2290548" y="1580188"/>
              <a:ext cx="3091878" cy="394059"/>
            </a:xfrm>
            <a:prstGeom prst="rect">
              <a:avLst/>
            </a:prstGeom>
            <a:noFill/>
          </p:spPr>
          <p:txBody>
            <a:bodyPr wrap="none" rtlCol="0">
              <a:spAutoFit/>
            </a:bodyPr>
            <a:lstStyle/>
            <a:p>
              <a:r>
                <a:rPr lang="en-US" dirty="0">
                  <a:solidFill>
                    <a:srgbClr val="0000FF"/>
                  </a:solidFill>
                </a:rPr>
                <a:t>PB=Demo. </a:t>
              </a:r>
              <a:r>
                <a:rPr lang="en-US" dirty="0" err="1">
                  <a:solidFill>
                    <a:srgbClr val="0000FF"/>
                  </a:solidFill>
                </a:rPr>
                <a:t>Stoch</a:t>
              </a:r>
              <a:r>
                <a:rPr lang="en-US" dirty="0">
                  <a:solidFill>
                    <a:srgbClr val="0000FF"/>
                  </a:solidFill>
                </a:rPr>
                <a:t>. &amp; Sex ratio </a:t>
              </a:r>
            </a:p>
          </p:txBody>
        </p:sp>
        <p:sp>
          <p:nvSpPr>
            <p:cNvPr id="8" name="TextBox 7"/>
            <p:cNvSpPr txBox="1"/>
            <p:nvPr/>
          </p:nvSpPr>
          <p:spPr>
            <a:xfrm rot="1134559">
              <a:off x="3178933" y="3978837"/>
              <a:ext cx="1197764" cy="369332"/>
            </a:xfrm>
            <a:prstGeom prst="rect">
              <a:avLst/>
            </a:prstGeom>
            <a:noFill/>
          </p:spPr>
          <p:txBody>
            <a:bodyPr wrap="none" rtlCol="0">
              <a:spAutoFit/>
            </a:bodyPr>
            <a:lstStyle/>
            <a:p>
              <a:r>
                <a:rPr lang="en-US" dirty="0">
                  <a:solidFill>
                    <a:srgbClr val="0000FF"/>
                  </a:solidFill>
                </a:rPr>
                <a:t>All sources </a:t>
              </a:r>
            </a:p>
          </p:txBody>
        </p:sp>
      </p:grpSp>
      <p:sp>
        <p:nvSpPr>
          <p:cNvPr id="9" name="Text Box 3"/>
          <p:cNvSpPr txBox="1">
            <a:spLocks noChangeArrowheads="1"/>
          </p:cNvSpPr>
          <p:nvPr/>
        </p:nvSpPr>
        <p:spPr bwMode="auto">
          <a:xfrm>
            <a:off x="0" y="0"/>
            <a:ext cx="7323787"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Wingdings" pitchFamily="2" charset="2"/>
              <a:buNone/>
            </a:pPr>
            <a:r>
              <a:rPr lang="en-US" sz="4000" dirty="0">
                <a:solidFill>
                  <a:srgbClr val="376092"/>
                </a:solidFill>
                <a:latin typeface="Avenir Book"/>
              </a:rPr>
              <a:t>Melbourne and Hastings 2008</a:t>
            </a:r>
            <a:r>
              <a:rPr lang="en-US" sz="4000" b="1" dirty="0">
                <a:solidFill>
                  <a:srgbClr val="376092"/>
                </a:solidFill>
                <a:latin typeface="Avenir Book"/>
              </a:rPr>
              <a:t>:</a:t>
            </a:r>
          </a:p>
        </p:txBody>
      </p:sp>
      <p:sp>
        <p:nvSpPr>
          <p:cNvPr id="5" name="TextBox 4"/>
          <p:cNvSpPr txBox="1"/>
          <p:nvPr/>
        </p:nvSpPr>
        <p:spPr>
          <a:xfrm>
            <a:off x="813759" y="6041205"/>
            <a:ext cx="8162249" cy="646331"/>
          </a:xfrm>
          <a:prstGeom prst="rect">
            <a:avLst/>
          </a:prstGeom>
          <a:noFill/>
        </p:spPr>
        <p:txBody>
          <a:bodyPr wrap="square" rtlCol="0">
            <a:spAutoFit/>
          </a:bodyPr>
          <a:lstStyle/>
          <a:p>
            <a:pPr marL="285750" indent="-285750">
              <a:buFont typeface="Arial"/>
              <a:buChar char="•"/>
            </a:pPr>
            <a:r>
              <a:rPr lang="en-US" dirty="0"/>
              <a:t>Each component increases extinction risk (</a:t>
            </a:r>
            <a:r>
              <a:rPr lang="en-US" dirty="0">
                <a:solidFill>
                  <a:srgbClr val="FF0000"/>
                </a:solidFill>
              </a:rPr>
              <a:t>DH</a:t>
            </a:r>
            <a:r>
              <a:rPr lang="en-US" dirty="0"/>
              <a:t> has at least as great an effect as </a:t>
            </a:r>
            <a:r>
              <a:rPr lang="en-US" dirty="0">
                <a:solidFill>
                  <a:srgbClr val="008000"/>
                </a:solidFill>
              </a:rPr>
              <a:t>ES</a:t>
            </a:r>
            <a:r>
              <a:rPr lang="en-US" dirty="0"/>
              <a:t>).</a:t>
            </a:r>
          </a:p>
          <a:p>
            <a:pPr marL="285750" indent="-285750">
              <a:buFont typeface="Arial"/>
              <a:buChar char="•"/>
            </a:pPr>
            <a:r>
              <a:rPr lang="en-US" dirty="0"/>
              <a:t>Why does increasing R cause time to extinction to increase?  And then decrease?</a:t>
            </a:r>
          </a:p>
        </p:txBody>
      </p:sp>
      <p:cxnSp>
        <p:nvCxnSpPr>
          <p:cNvPr id="10" name="Straight Arrow Connector 9"/>
          <p:cNvCxnSpPr/>
          <p:nvPr/>
        </p:nvCxnSpPr>
        <p:spPr>
          <a:xfrm>
            <a:off x="4623944" y="1422263"/>
            <a:ext cx="0" cy="2399724"/>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4262944" y="3136518"/>
            <a:ext cx="0" cy="1326576"/>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a:off x="4776344" y="1636308"/>
            <a:ext cx="0" cy="2247324"/>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a:off x="4324574" y="3181885"/>
            <a:ext cx="0" cy="985313"/>
          </a:xfrm>
          <a:prstGeom prst="straightConnector1">
            <a:avLst/>
          </a:prstGeom>
          <a:ln>
            <a:solidFill>
              <a:srgbClr val="008000"/>
            </a:solidFill>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5903716" y="1764803"/>
            <a:ext cx="3103772" cy="923330"/>
          </a:xfrm>
          <a:prstGeom prst="rect">
            <a:avLst/>
          </a:prstGeom>
          <a:solidFill>
            <a:srgbClr val="FFFFFF"/>
          </a:solidFill>
          <a:ln>
            <a:noFill/>
          </a:ln>
        </p:spPr>
        <p:txBody>
          <a:bodyPr wrap="none" rtlCol="0">
            <a:spAutoFit/>
          </a:bodyPr>
          <a:lstStyle/>
          <a:p>
            <a:r>
              <a:rPr lang="en-US" dirty="0"/>
              <a:t>Comparison of effect of adding</a:t>
            </a:r>
          </a:p>
          <a:p>
            <a:r>
              <a:rPr lang="en-US" dirty="0">
                <a:solidFill>
                  <a:srgbClr val="008000"/>
                </a:solidFill>
              </a:rPr>
              <a:t>environmental stochasticity</a:t>
            </a:r>
            <a:r>
              <a:rPr lang="en-US" dirty="0"/>
              <a:t> vs.</a:t>
            </a:r>
          </a:p>
          <a:p>
            <a:r>
              <a:rPr lang="en-US" dirty="0">
                <a:solidFill>
                  <a:srgbClr val="FF0000"/>
                </a:solidFill>
              </a:rPr>
              <a:t>demographic heterogeneity</a:t>
            </a:r>
          </a:p>
        </p:txBody>
      </p:sp>
    </p:spTree>
    <p:extLst>
      <p:ext uri="{BB962C8B-B14F-4D97-AF65-F5344CB8AC3E}">
        <p14:creationId xmlns:p14="http://schemas.microsoft.com/office/powerpoint/2010/main" val="3566490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dissolv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dissolve">
                                      <p:cBhvr>
                                        <p:cTn id="12" dur="500"/>
                                        <p:tgtEl>
                                          <p:spTgt spid="21"/>
                                        </p:tgtEl>
                                      </p:cBhvr>
                                    </p:animEffect>
                                  </p:childTnLst>
                                </p:cTn>
                              </p:par>
                              <p:par>
                                <p:cTn id="13" presetID="9"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par>
                                <p:cTn id="16" presetID="9" presetClass="entr" presetSubtype="0" fill="hold" nodeType="with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dissolve">
                                      <p:cBhvr>
                                        <p:cTn id="18" dur="500"/>
                                        <p:tgtEl>
                                          <p:spTgt spid="23"/>
                                        </p:tgtEl>
                                      </p:cBhvr>
                                    </p:animEffect>
                                  </p:childTnLst>
                                </p:cTn>
                              </p:par>
                              <p:par>
                                <p:cTn id="19" presetID="9"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dissolve">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5">
                                            <p:txEl>
                                              <p:pRg st="0" end="0"/>
                                            </p:txEl>
                                          </p:spTgt>
                                        </p:tgtEl>
                                        <p:attrNameLst>
                                          <p:attrName>style.visibility</p:attrName>
                                        </p:attrNameLst>
                                      </p:cBhvr>
                                      <p:to>
                                        <p:strVal val="visible"/>
                                      </p:to>
                                    </p:set>
                                    <p:animEffect transition="in" filter="dissolve">
                                      <p:cBhvr>
                                        <p:cTn id="26" dur="500"/>
                                        <p:tgtEl>
                                          <p:spTgt spid="5">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5">
                                            <p:txEl>
                                              <p:pRg st="1" end="1"/>
                                            </p:txEl>
                                          </p:spTgt>
                                        </p:tgtEl>
                                        <p:attrNameLst>
                                          <p:attrName>style.visibility</p:attrName>
                                        </p:attrNameLst>
                                      </p:cBhvr>
                                      <p:to>
                                        <p:strVal val="visible"/>
                                      </p:to>
                                    </p:set>
                                    <p:animEffect transition="in" filter="dissolve">
                                      <p:cBhvr>
                                        <p:cTn id="31"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2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hart 8"/>
          <p:cNvGraphicFramePr>
            <a:graphicFrameLocks/>
          </p:cNvGraphicFramePr>
          <p:nvPr>
            <p:extLst>
              <p:ext uri="{D42A27DB-BD31-4B8C-83A1-F6EECF244321}">
                <p14:modId xmlns:p14="http://schemas.microsoft.com/office/powerpoint/2010/main" val="4011450248"/>
              </p:ext>
            </p:extLst>
          </p:nvPr>
        </p:nvGraphicFramePr>
        <p:xfrm>
          <a:off x="1437564" y="1294383"/>
          <a:ext cx="6416444" cy="4524900"/>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p:cNvSpPr txBox="1"/>
          <p:nvPr/>
        </p:nvSpPr>
        <p:spPr>
          <a:xfrm>
            <a:off x="4290729" y="5708322"/>
            <a:ext cx="924726" cy="461665"/>
          </a:xfrm>
          <a:prstGeom prst="rect">
            <a:avLst/>
          </a:prstGeom>
          <a:noFill/>
        </p:spPr>
        <p:txBody>
          <a:bodyPr wrap="square" rtlCol="0">
            <a:spAutoFit/>
          </a:bodyPr>
          <a:lstStyle/>
          <a:p>
            <a:r>
              <a:rPr lang="en-US" sz="2400" dirty="0" err="1"/>
              <a:t>N</a:t>
            </a:r>
            <a:r>
              <a:rPr lang="en-US" sz="2400" baseline="-25000" dirty="0" err="1"/>
              <a:t>t</a:t>
            </a:r>
            <a:endParaRPr lang="en-US" sz="2400" baseline="-25000" dirty="0"/>
          </a:p>
        </p:txBody>
      </p:sp>
      <p:sp>
        <p:nvSpPr>
          <p:cNvPr id="10" name="TextBox 9"/>
          <p:cNvSpPr txBox="1"/>
          <p:nvPr/>
        </p:nvSpPr>
        <p:spPr>
          <a:xfrm rot="16200000">
            <a:off x="740590" y="2947520"/>
            <a:ext cx="710027" cy="461665"/>
          </a:xfrm>
          <a:prstGeom prst="rect">
            <a:avLst/>
          </a:prstGeom>
          <a:noFill/>
        </p:spPr>
        <p:txBody>
          <a:bodyPr wrap="square" rtlCol="0">
            <a:spAutoFit/>
          </a:bodyPr>
          <a:lstStyle/>
          <a:p>
            <a:r>
              <a:rPr lang="en-US" sz="2400" dirty="0"/>
              <a:t>N</a:t>
            </a:r>
            <a:r>
              <a:rPr lang="en-US" sz="2400" baseline="-25000" dirty="0"/>
              <a:t>t+1</a:t>
            </a:r>
          </a:p>
        </p:txBody>
      </p:sp>
      <p:sp>
        <p:nvSpPr>
          <p:cNvPr id="5" name="Text Box 3"/>
          <p:cNvSpPr txBox="1">
            <a:spLocks noChangeArrowheads="1"/>
          </p:cNvSpPr>
          <p:nvPr/>
        </p:nvSpPr>
        <p:spPr bwMode="auto">
          <a:xfrm>
            <a:off x="0" y="0"/>
            <a:ext cx="5557932"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Wingdings" pitchFamily="2" charset="2"/>
              <a:buNone/>
            </a:pPr>
            <a:r>
              <a:rPr lang="en-US" sz="4000" dirty="0">
                <a:solidFill>
                  <a:srgbClr val="376092"/>
                </a:solidFill>
                <a:latin typeface="Avenir Book"/>
              </a:rPr>
              <a:t>Ricker model, varying R</a:t>
            </a:r>
            <a:endParaRPr lang="en-US" sz="4000" b="1" dirty="0">
              <a:solidFill>
                <a:srgbClr val="376092"/>
              </a:solidFill>
              <a:latin typeface="Avenir Book"/>
            </a:endParaRPr>
          </a:p>
        </p:txBody>
      </p:sp>
    </p:spTree>
    <p:extLst>
      <p:ext uri="{BB962C8B-B14F-4D97-AF65-F5344CB8AC3E}">
        <p14:creationId xmlns:p14="http://schemas.microsoft.com/office/powerpoint/2010/main" val="33387749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0967" y="1171255"/>
            <a:ext cx="2885146" cy="3693319"/>
          </a:xfrm>
          <a:prstGeom prst="rect">
            <a:avLst/>
          </a:prstGeom>
          <a:noFill/>
        </p:spPr>
        <p:txBody>
          <a:bodyPr wrap="square" rtlCol="0">
            <a:spAutoFit/>
          </a:bodyPr>
          <a:lstStyle/>
          <a:p>
            <a:r>
              <a:rPr lang="en-US" dirty="0">
                <a:sym typeface="Wingdings"/>
              </a:rPr>
              <a:t>Fit models to </a:t>
            </a:r>
            <a:r>
              <a:rPr lang="en-US" i="1" dirty="0" err="1">
                <a:sym typeface="Wingdings"/>
              </a:rPr>
              <a:t>Tribolium</a:t>
            </a:r>
            <a:r>
              <a:rPr lang="en-US" dirty="0">
                <a:sym typeface="Wingdings"/>
              </a:rPr>
              <a:t> data:</a:t>
            </a:r>
          </a:p>
          <a:p>
            <a:endParaRPr lang="en-US" dirty="0">
              <a:sym typeface="Wingdings"/>
            </a:endParaRPr>
          </a:p>
          <a:p>
            <a:pPr marL="342900" indent="-342900">
              <a:buAutoNum type="arabicParenR"/>
            </a:pPr>
            <a:r>
              <a:rPr lang="en-US" dirty="0">
                <a:sym typeface="Wingdings"/>
              </a:rPr>
              <a:t>Demographic or environmental stochasticity alone fail to explain dynamics;</a:t>
            </a:r>
          </a:p>
          <a:p>
            <a:pPr marL="342900" indent="-342900">
              <a:buAutoNum type="arabicParenR"/>
            </a:pPr>
            <a:r>
              <a:rPr lang="en-US" dirty="0">
                <a:sym typeface="Wingdings"/>
              </a:rPr>
              <a:t>Need ALL sources</a:t>
            </a:r>
          </a:p>
          <a:p>
            <a:pPr marL="342900" indent="-342900">
              <a:buAutoNum type="arabicParenR"/>
            </a:pPr>
            <a:r>
              <a:rPr lang="en-US" dirty="0">
                <a:sym typeface="Wingdings"/>
              </a:rPr>
              <a:t> Effects of demographic </a:t>
            </a:r>
            <a:r>
              <a:rPr lang="en-US" dirty="0" err="1">
                <a:sym typeface="Wingdings"/>
              </a:rPr>
              <a:t>heterog</a:t>
            </a:r>
            <a:r>
              <a:rPr lang="en-US" dirty="0">
                <a:sym typeface="Wingdings"/>
              </a:rPr>
              <a:t>. may have been misinterpreted as </a:t>
            </a:r>
            <a:r>
              <a:rPr lang="en-US" dirty="0" err="1">
                <a:sym typeface="Wingdings"/>
              </a:rPr>
              <a:t>env</a:t>
            </a:r>
            <a:r>
              <a:rPr lang="en-US" dirty="0">
                <a:sym typeface="Wingdings"/>
              </a:rPr>
              <a:t>. stochasticity</a:t>
            </a:r>
            <a:endParaRPr lang="en-US" dirty="0"/>
          </a:p>
          <a:p>
            <a:endParaRPr lang="en-US" dirty="0"/>
          </a:p>
        </p:txBody>
      </p:sp>
      <p:grpSp>
        <p:nvGrpSpPr>
          <p:cNvPr id="2" name="Group 1"/>
          <p:cNvGrpSpPr/>
          <p:nvPr/>
        </p:nvGrpSpPr>
        <p:grpSpPr>
          <a:xfrm>
            <a:off x="3529436" y="379517"/>
            <a:ext cx="5754838" cy="5020581"/>
            <a:chOff x="2617016" y="-495842"/>
            <a:chExt cx="7024804" cy="6012442"/>
          </a:xfrm>
        </p:grpSpPr>
        <p:pic>
          <p:nvPicPr>
            <p:cNvPr id="4" name="Picture 3"/>
            <p:cNvPicPr>
              <a:picLocks noChangeAspect="1"/>
            </p:cNvPicPr>
            <p:nvPr/>
          </p:nvPicPr>
          <p:blipFill>
            <a:blip r:embed="rId3"/>
            <a:stretch>
              <a:fillRect/>
            </a:stretch>
          </p:blipFill>
          <p:spPr>
            <a:xfrm>
              <a:off x="2617016" y="-495842"/>
              <a:ext cx="7024804" cy="6012442"/>
            </a:xfrm>
            <a:prstGeom prst="rect">
              <a:avLst/>
            </a:prstGeom>
          </p:spPr>
        </p:pic>
        <p:sp>
          <p:nvSpPr>
            <p:cNvPr id="7" name="TextBox 6"/>
            <p:cNvSpPr txBox="1"/>
            <p:nvPr/>
          </p:nvSpPr>
          <p:spPr>
            <a:xfrm>
              <a:off x="6533807" y="86303"/>
              <a:ext cx="2539915" cy="369332"/>
            </a:xfrm>
            <a:prstGeom prst="rect">
              <a:avLst/>
            </a:prstGeom>
            <a:noFill/>
          </p:spPr>
          <p:txBody>
            <a:bodyPr wrap="square" rtlCol="0">
              <a:spAutoFit/>
            </a:bodyPr>
            <a:lstStyle/>
            <a:p>
              <a:r>
                <a:rPr lang="en-US" dirty="0"/>
                <a:t>Data from </a:t>
              </a:r>
              <a:r>
                <a:rPr lang="en-US" i="1" dirty="0" err="1"/>
                <a:t>Tribolium</a:t>
              </a:r>
              <a:endParaRPr lang="en-US" i="1" dirty="0"/>
            </a:p>
          </p:txBody>
        </p:sp>
      </p:grpSp>
      <p:sp>
        <p:nvSpPr>
          <p:cNvPr id="8" name="Text Box 3"/>
          <p:cNvSpPr txBox="1">
            <a:spLocks noChangeArrowheads="1"/>
          </p:cNvSpPr>
          <p:nvPr/>
        </p:nvSpPr>
        <p:spPr bwMode="auto">
          <a:xfrm>
            <a:off x="0" y="0"/>
            <a:ext cx="7323787"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Wingdings" pitchFamily="2" charset="2"/>
              <a:buNone/>
            </a:pPr>
            <a:r>
              <a:rPr lang="en-US" sz="4000" dirty="0">
                <a:solidFill>
                  <a:srgbClr val="376092"/>
                </a:solidFill>
                <a:latin typeface="Avenir Book"/>
              </a:rPr>
              <a:t>Melbourne and Hastings 2008</a:t>
            </a:r>
            <a:r>
              <a:rPr lang="en-US" sz="4000" b="1" dirty="0">
                <a:solidFill>
                  <a:srgbClr val="376092"/>
                </a:solidFill>
                <a:latin typeface="Avenir Book"/>
              </a:rPr>
              <a:t>:</a:t>
            </a:r>
          </a:p>
        </p:txBody>
      </p:sp>
      <p:pic>
        <p:nvPicPr>
          <p:cNvPr id="5" name="Picture 4"/>
          <p:cNvPicPr>
            <a:picLocks noChangeAspect="1"/>
          </p:cNvPicPr>
          <p:nvPr/>
        </p:nvPicPr>
        <p:blipFill>
          <a:blip r:embed="rId4"/>
          <a:stretch>
            <a:fillRect/>
          </a:stretch>
        </p:blipFill>
        <p:spPr>
          <a:xfrm>
            <a:off x="0" y="5185598"/>
            <a:ext cx="9144000" cy="1672492"/>
          </a:xfrm>
          <a:prstGeom prst="rect">
            <a:avLst/>
          </a:prstGeom>
        </p:spPr>
      </p:pic>
      <p:sp>
        <p:nvSpPr>
          <p:cNvPr id="3" name="TextBox 2"/>
          <p:cNvSpPr txBox="1"/>
          <p:nvPr/>
        </p:nvSpPr>
        <p:spPr>
          <a:xfrm>
            <a:off x="8486021" y="6525655"/>
            <a:ext cx="613328" cy="307777"/>
          </a:xfrm>
          <a:prstGeom prst="rect">
            <a:avLst/>
          </a:prstGeom>
          <a:noFill/>
        </p:spPr>
        <p:txBody>
          <a:bodyPr wrap="square" rtlCol="0">
            <a:spAutoFit/>
          </a:bodyPr>
          <a:lstStyle/>
          <a:p>
            <a:r>
              <a:rPr lang="en-US" sz="1400" dirty="0"/>
              <a:t>Best</a:t>
            </a:r>
          </a:p>
        </p:txBody>
      </p:sp>
      <p:sp>
        <p:nvSpPr>
          <p:cNvPr id="9" name="TextBox 8"/>
          <p:cNvSpPr txBox="1"/>
          <p:nvPr/>
        </p:nvSpPr>
        <p:spPr>
          <a:xfrm>
            <a:off x="8527450" y="5543787"/>
            <a:ext cx="756823" cy="307777"/>
          </a:xfrm>
          <a:prstGeom prst="rect">
            <a:avLst/>
          </a:prstGeom>
          <a:noFill/>
        </p:spPr>
        <p:txBody>
          <a:bodyPr wrap="square" rtlCol="0">
            <a:spAutoFit/>
          </a:bodyPr>
          <a:lstStyle/>
          <a:p>
            <a:r>
              <a:rPr lang="en-US" sz="1400" dirty="0"/>
              <a:t>Worst</a:t>
            </a:r>
          </a:p>
        </p:txBody>
      </p:sp>
      <p:sp>
        <p:nvSpPr>
          <p:cNvPr id="12" name="TextBox 11"/>
          <p:cNvSpPr txBox="1"/>
          <p:nvPr/>
        </p:nvSpPr>
        <p:spPr>
          <a:xfrm>
            <a:off x="2348812" y="5605644"/>
            <a:ext cx="1886441" cy="1222984"/>
          </a:xfrm>
          <a:prstGeom prst="rect">
            <a:avLst/>
          </a:prstGeom>
          <a:noFill/>
        </p:spPr>
        <p:txBody>
          <a:bodyPr wrap="square" rtlCol="0">
            <a:spAutoFit/>
          </a:bodyPr>
          <a:lstStyle/>
          <a:p>
            <a:pPr>
              <a:lnSpc>
                <a:spcPts val="1100"/>
              </a:lnSpc>
            </a:pPr>
            <a:r>
              <a:rPr lang="en-US" sz="1000" dirty="0">
                <a:solidFill>
                  <a:srgbClr val="0000FF"/>
                </a:solidFill>
              </a:rPr>
              <a:t>DS</a:t>
            </a:r>
          </a:p>
          <a:p>
            <a:pPr>
              <a:lnSpc>
                <a:spcPts val="1100"/>
              </a:lnSpc>
            </a:pPr>
            <a:r>
              <a:rPr lang="en-US" sz="1000" dirty="0">
                <a:solidFill>
                  <a:srgbClr val="0000FF"/>
                </a:solidFill>
              </a:rPr>
              <a:t>DS </a:t>
            </a:r>
            <a:r>
              <a:rPr lang="en-US" sz="1000" dirty="0"/>
              <a:t>+ </a:t>
            </a:r>
            <a:r>
              <a:rPr lang="en-US" sz="1000" dirty="0">
                <a:solidFill>
                  <a:srgbClr val="008000"/>
                </a:solidFill>
              </a:rPr>
              <a:t>ES</a:t>
            </a:r>
          </a:p>
          <a:p>
            <a:pPr>
              <a:lnSpc>
                <a:spcPts val="1100"/>
              </a:lnSpc>
            </a:pPr>
            <a:r>
              <a:rPr lang="en-US" sz="1000" dirty="0">
                <a:solidFill>
                  <a:srgbClr val="0000FF"/>
                </a:solidFill>
              </a:rPr>
              <a:t>DS </a:t>
            </a:r>
            <a:r>
              <a:rPr lang="en-US" sz="1000" dirty="0"/>
              <a:t>+         </a:t>
            </a:r>
            <a:r>
              <a:rPr lang="en-US" sz="1000" dirty="0">
                <a:solidFill>
                  <a:srgbClr val="FF0000"/>
                </a:solidFill>
              </a:rPr>
              <a:t>DH</a:t>
            </a:r>
          </a:p>
          <a:p>
            <a:pPr>
              <a:lnSpc>
                <a:spcPts val="1100"/>
              </a:lnSpc>
            </a:pPr>
            <a:r>
              <a:rPr lang="en-US" sz="1000" dirty="0">
                <a:solidFill>
                  <a:srgbClr val="0000FF"/>
                </a:solidFill>
              </a:rPr>
              <a:t>DS </a:t>
            </a:r>
            <a:r>
              <a:rPr lang="en-US" sz="1000" dirty="0"/>
              <a:t>+ </a:t>
            </a:r>
            <a:r>
              <a:rPr lang="en-US" sz="1000" dirty="0">
                <a:solidFill>
                  <a:srgbClr val="008000"/>
                </a:solidFill>
              </a:rPr>
              <a:t>ES </a:t>
            </a:r>
            <a:r>
              <a:rPr lang="en-US" sz="1000" dirty="0"/>
              <a:t>+ </a:t>
            </a:r>
            <a:r>
              <a:rPr lang="en-US" sz="1000" dirty="0">
                <a:solidFill>
                  <a:srgbClr val="FF0000"/>
                </a:solidFill>
              </a:rPr>
              <a:t>DH</a:t>
            </a:r>
          </a:p>
          <a:p>
            <a:pPr>
              <a:lnSpc>
                <a:spcPts val="1100"/>
              </a:lnSpc>
            </a:pPr>
            <a:r>
              <a:rPr lang="en-US" sz="1000" dirty="0">
                <a:solidFill>
                  <a:srgbClr val="0000FF"/>
                </a:solidFill>
              </a:rPr>
              <a:t>DS </a:t>
            </a:r>
            <a:r>
              <a:rPr lang="en-US" sz="1000" dirty="0"/>
              <a:t>+                   </a:t>
            </a:r>
            <a:r>
              <a:rPr lang="en-US" sz="1000" dirty="0" err="1">
                <a:solidFill>
                  <a:srgbClr val="8A7E9C"/>
                </a:solidFill>
              </a:rPr>
              <a:t>Sx</a:t>
            </a:r>
            <a:endParaRPr lang="en-US" sz="1000" dirty="0">
              <a:solidFill>
                <a:srgbClr val="8A7E9C"/>
              </a:solidFill>
            </a:endParaRPr>
          </a:p>
          <a:p>
            <a:pPr>
              <a:lnSpc>
                <a:spcPts val="1100"/>
              </a:lnSpc>
            </a:pPr>
            <a:r>
              <a:rPr lang="en-US" sz="1000" dirty="0">
                <a:solidFill>
                  <a:srgbClr val="0000FF"/>
                </a:solidFill>
              </a:rPr>
              <a:t>DS </a:t>
            </a:r>
            <a:r>
              <a:rPr lang="en-US" sz="1000" dirty="0"/>
              <a:t>+         </a:t>
            </a:r>
            <a:r>
              <a:rPr lang="en-US" sz="1000" dirty="0">
                <a:solidFill>
                  <a:srgbClr val="FF0000"/>
                </a:solidFill>
              </a:rPr>
              <a:t>DH </a:t>
            </a:r>
            <a:r>
              <a:rPr lang="en-US" sz="1000" dirty="0"/>
              <a:t>+ </a:t>
            </a:r>
            <a:r>
              <a:rPr lang="en-US" sz="1000" dirty="0" err="1">
                <a:solidFill>
                  <a:srgbClr val="8A7E9C"/>
                </a:solidFill>
              </a:rPr>
              <a:t>Sx</a:t>
            </a:r>
            <a:endParaRPr lang="en-US" sz="1000" dirty="0">
              <a:solidFill>
                <a:srgbClr val="8A7E9C"/>
              </a:solidFill>
            </a:endParaRPr>
          </a:p>
          <a:p>
            <a:pPr>
              <a:lnSpc>
                <a:spcPts val="1100"/>
              </a:lnSpc>
            </a:pPr>
            <a:r>
              <a:rPr lang="en-US" sz="1000" dirty="0">
                <a:solidFill>
                  <a:srgbClr val="0000FF"/>
                </a:solidFill>
              </a:rPr>
              <a:t>DS </a:t>
            </a:r>
            <a:r>
              <a:rPr lang="en-US" sz="1000" dirty="0"/>
              <a:t>+ </a:t>
            </a:r>
            <a:r>
              <a:rPr lang="en-US" sz="1000" dirty="0">
                <a:solidFill>
                  <a:srgbClr val="008000"/>
                </a:solidFill>
              </a:rPr>
              <a:t>ES </a:t>
            </a:r>
            <a:r>
              <a:rPr lang="en-US" sz="1000" dirty="0"/>
              <a:t>+          </a:t>
            </a:r>
            <a:r>
              <a:rPr lang="en-US" sz="1000" dirty="0" err="1">
                <a:solidFill>
                  <a:srgbClr val="8A7E9C"/>
                </a:solidFill>
              </a:rPr>
              <a:t>Sx</a:t>
            </a:r>
            <a:endParaRPr lang="en-US" sz="1000" dirty="0">
              <a:solidFill>
                <a:srgbClr val="8A7E9C"/>
              </a:solidFill>
            </a:endParaRPr>
          </a:p>
          <a:p>
            <a:pPr>
              <a:lnSpc>
                <a:spcPts val="1100"/>
              </a:lnSpc>
            </a:pPr>
            <a:r>
              <a:rPr lang="en-US" sz="1000" dirty="0">
                <a:solidFill>
                  <a:srgbClr val="0000FF"/>
                </a:solidFill>
              </a:rPr>
              <a:t>DS </a:t>
            </a:r>
            <a:r>
              <a:rPr lang="en-US" sz="1000" dirty="0"/>
              <a:t>+ </a:t>
            </a:r>
            <a:r>
              <a:rPr lang="en-US" sz="1000" dirty="0">
                <a:solidFill>
                  <a:srgbClr val="008000"/>
                </a:solidFill>
              </a:rPr>
              <a:t>ES </a:t>
            </a:r>
            <a:r>
              <a:rPr lang="en-US" sz="1000" dirty="0"/>
              <a:t>+ </a:t>
            </a:r>
            <a:r>
              <a:rPr lang="en-US" sz="1000" dirty="0">
                <a:solidFill>
                  <a:srgbClr val="FF0000"/>
                </a:solidFill>
              </a:rPr>
              <a:t>DH </a:t>
            </a:r>
            <a:r>
              <a:rPr lang="en-US" sz="1000" dirty="0"/>
              <a:t>+ </a:t>
            </a:r>
            <a:r>
              <a:rPr lang="en-US" sz="1000" dirty="0" err="1">
                <a:solidFill>
                  <a:srgbClr val="8A7E9C"/>
                </a:solidFill>
              </a:rPr>
              <a:t>Sx</a:t>
            </a:r>
            <a:endParaRPr lang="en-US" sz="1000" dirty="0">
              <a:solidFill>
                <a:srgbClr val="8A7E9C"/>
              </a:solidFill>
            </a:endParaRPr>
          </a:p>
        </p:txBody>
      </p:sp>
      <p:sp>
        <p:nvSpPr>
          <p:cNvPr id="13" name="TextBox 12"/>
          <p:cNvSpPr txBox="1"/>
          <p:nvPr/>
        </p:nvSpPr>
        <p:spPr>
          <a:xfrm>
            <a:off x="2317993" y="5358852"/>
            <a:ext cx="1837122" cy="276999"/>
          </a:xfrm>
          <a:prstGeom prst="rect">
            <a:avLst/>
          </a:prstGeom>
          <a:noFill/>
        </p:spPr>
        <p:txBody>
          <a:bodyPr wrap="square" rtlCol="0">
            <a:spAutoFit/>
          </a:bodyPr>
          <a:lstStyle/>
          <a:p>
            <a:r>
              <a:rPr lang="en-US" sz="1200" dirty="0"/>
              <a:t>Sources included</a:t>
            </a:r>
          </a:p>
        </p:txBody>
      </p:sp>
      <p:sp>
        <p:nvSpPr>
          <p:cNvPr id="14" name="TextBox 13"/>
          <p:cNvSpPr txBox="1"/>
          <p:nvPr/>
        </p:nvSpPr>
        <p:spPr>
          <a:xfrm>
            <a:off x="5491243" y="5141382"/>
            <a:ext cx="1837122" cy="276999"/>
          </a:xfrm>
          <a:prstGeom prst="rect">
            <a:avLst/>
          </a:prstGeom>
          <a:noFill/>
        </p:spPr>
        <p:txBody>
          <a:bodyPr wrap="square" rtlCol="0">
            <a:spAutoFit/>
          </a:bodyPr>
          <a:lstStyle/>
          <a:p>
            <a:r>
              <a:rPr lang="en-US" sz="1200" dirty="0"/>
              <a:t>(Small k = Large variance)</a:t>
            </a:r>
          </a:p>
        </p:txBody>
      </p:sp>
    </p:spTree>
    <p:extLst>
      <p:ext uri="{BB962C8B-B14F-4D97-AF65-F5344CB8AC3E}">
        <p14:creationId xmlns:p14="http://schemas.microsoft.com/office/powerpoint/2010/main" val="2581584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dissolv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dissolve">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dissolve">
                                      <p:cBhvr>
                                        <p:cTn id="22"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Text Box 22"/>
          <p:cNvSpPr txBox="1">
            <a:spLocks noChangeArrowheads="1"/>
          </p:cNvSpPr>
          <p:nvPr/>
        </p:nvSpPr>
        <p:spPr bwMode="auto">
          <a:xfrm>
            <a:off x="-1" y="45244"/>
            <a:ext cx="5992797" cy="584776"/>
          </a:xfrm>
          <a:prstGeom prst="rect">
            <a:avLst/>
          </a:prstGeom>
          <a:noFill/>
          <a:ln w="63500">
            <a:noFill/>
            <a:prstDash val="dash"/>
            <a:miter lim="800000"/>
            <a:headEnd/>
            <a:tailEnd/>
          </a:ln>
        </p:spPr>
        <p:txBody>
          <a:bodyPr wrap="square">
            <a:spAutoFit/>
          </a:bodyPr>
          <a:lstStyle/>
          <a:p>
            <a:pPr>
              <a:spcBef>
                <a:spcPct val="50000"/>
              </a:spcBef>
            </a:pPr>
            <a:r>
              <a:rPr lang="en-US" sz="3200" dirty="0">
                <a:solidFill>
                  <a:srgbClr val="376092"/>
                </a:solidFill>
                <a:latin typeface="Avenir Book"/>
              </a:rPr>
              <a:t>Discussion 1:</a:t>
            </a:r>
          </a:p>
        </p:txBody>
      </p:sp>
      <p:sp>
        <p:nvSpPr>
          <p:cNvPr id="3" name="TextBox 2"/>
          <p:cNvSpPr txBox="1"/>
          <p:nvPr/>
        </p:nvSpPr>
        <p:spPr>
          <a:xfrm>
            <a:off x="955069" y="1584921"/>
            <a:ext cx="7577582" cy="4154984"/>
          </a:xfrm>
          <a:prstGeom prst="rect">
            <a:avLst/>
          </a:prstGeom>
          <a:noFill/>
        </p:spPr>
        <p:txBody>
          <a:bodyPr wrap="square" rtlCol="0">
            <a:spAutoFit/>
          </a:bodyPr>
          <a:lstStyle/>
          <a:p>
            <a:r>
              <a:rPr lang="en-US" sz="2400" i="1" dirty="0"/>
              <a:t>Spatial and Demographic Heterogeneity:</a:t>
            </a:r>
          </a:p>
          <a:p>
            <a:pPr marL="285750" indent="-285750">
              <a:buFont typeface="Arial"/>
              <a:buChar char="•"/>
            </a:pPr>
            <a:endParaRPr lang="en-US" sz="2400" dirty="0"/>
          </a:p>
          <a:p>
            <a:pPr marL="285750" indent="-285750">
              <a:buFont typeface="Arial"/>
              <a:buChar char="•"/>
            </a:pPr>
            <a:r>
              <a:rPr lang="en-US" sz="2400" dirty="0"/>
              <a:t>Imagine two isolated patches with different growth rates (let’s assume geometric growth).  What is the long-term growth of the aggregate system?  (THERE IS NO MIGRATION)</a:t>
            </a:r>
          </a:p>
          <a:p>
            <a:pPr marL="285750" indent="-285750">
              <a:buFont typeface="Arial"/>
              <a:buChar char="•"/>
            </a:pPr>
            <a:endParaRPr lang="en-US" sz="2400" dirty="0"/>
          </a:p>
          <a:p>
            <a:pPr marL="285750" indent="-285750">
              <a:buFont typeface="Arial"/>
              <a:buChar char="•"/>
            </a:pPr>
            <a:r>
              <a:rPr lang="en-US" sz="2400" dirty="0"/>
              <a:t>Imagine two types of individuals ("slow" and "fast").  What is the long-term growth of the population?</a:t>
            </a:r>
          </a:p>
          <a:p>
            <a:endParaRPr lang="en-US" sz="2400" dirty="0"/>
          </a:p>
          <a:p>
            <a:endParaRPr lang="en-US" sz="2400" dirty="0"/>
          </a:p>
        </p:txBody>
      </p:sp>
    </p:spTree>
    <p:extLst>
      <p:ext uri="{BB962C8B-B14F-4D97-AF65-F5344CB8AC3E}">
        <p14:creationId xmlns:p14="http://schemas.microsoft.com/office/powerpoint/2010/main" val="35253672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Text Box 22"/>
          <p:cNvSpPr txBox="1">
            <a:spLocks noChangeArrowheads="1"/>
          </p:cNvSpPr>
          <p:nvPr/>
        </p:nvSpPr>
        <p:spPr bwMode="auto">
          <a:xfrm>
            <a:off x="-1" y="45244"/>
            <a:ext cx="5992797" cy="584776"/>
          </a:xfrm>
          <a:prstGeom prst="rect">
            <a:avLst/>
          </a:prstGeom>
          <a:noFill/>
          <a:ln w="63500">
            <a:noFill/>
            <a:prstDash val="dash"/>
            <a:miter lim="800000"/>
            <a:headEnd/>
            <a:tailEnd/>
          </a:ln>
        </p:spPr>
        <p:txBody>
          <a:bodyPr wrap="square">
            <a:spAutoFit/>
          </a:bodyPr>
          <a:lstStyle/>
          <a:p>
            <a:pPr>
              <a:spcBef>
                <a:spcPct val="50000"/>
              </a:spcBef>
            </a:pPr>
            <a:r>
              <a:rPr lang="en-US" sz="3200" dirty="0">
                <a:solidFill>
                  <a:srgbClr val="376092"/>
                </a:solidFill>
                <a:latin typeface="Avenir Book"/>
              </a:rPr>
              <a:t>Discussion 3:</a:t>
            </a:r>
          </a:p>
        </p:txBody>
      </p:sp>
      <p:sp>
        <p:nvSpPr>
          <p:cNvPr id="3" name="TextBox 2"/>
          <p:cNvSpPr txBox="1"/>
          <p:nvPr/>
        </p:nvSpPr>
        <p:spPr>
          <a:xfrm>
            <a:off x="955069" y="3791812"/>
            <a:ext cx="7577582" cy="2677656"/>
          </a:xfrm>
          <a:prstGeom prst="rect">
            <a:avLst/>
          </a:prstGeom>
          <a:noFill/>
        </p:spPr>
        <p:txBody>
          <a:bodyPr wrap="square" rtlCol="0">
            <a:spAutoFit/>
          </a:bodyPr>
          <a:lstStyle/>
          <a:p>
            <a:r>
              <a:rPr lang="en-US" sz="2400" i="1" dirty="0"/>
              <a:t>Consider a gradually changing environment:</a:t>
            </a:r>
          </a:p>
          <a:p>
            <a:pPr marL="285750" indent="-285750">
              <a:buFont typeface="Arial"/>
              <a:buChar char="•"/>
            </a:pPr>
            <a:endParaRPr lang="en-US" sz="2400" dirty="0"/>
          </a:p>
          <a:p>
            <a:pPr marL="285750" indent="-285750">
              <a:buFont typeface="Arial"/>
              <a:buChar char="•"/>
            </a:pPr>
            <a:r>
              <a:rPr lang="en-US" sz="2400" dirty="0"/>
              <a:t>What will happen to a population that grows according to the logistic (and is near its equilibrium) if we gradually reduce K?</a:t>
            </a:r>
          </a:p>
          <a:p>
            <a:pPr marL="285750" indent="-285750">
              <a:buFont typeface="Arial"/>
              <a:buChar char="•"/>
            </a:pPr>
            <a:endParaRPr lang="en-US" sz="2400" dirty="0"/>
          </a:p>
          <a:p>
            <a:pPr marL="285750" indent="-285750">
              <a:buFont typeface="Arial"/>
              <a:buChar char="•"/>
            </a:pPr>
            <a:r>
              <a:rPr lang="en-US" sz="2400" dirty="0"/>
              <a:t>What if we reduce r?</a:t>
            </a:r>
          </a:p>
        </p:txBody>
      </p:sp>
      <p:pic>
        <p:nvPicPr>
          <p:cNvPr id="4" name="Picture 3"/>
          <p:cNvPicPr>
            <a:picLocks noChangeAspect="1"/>
          </p:cNvPicPr>
          <p:nvPr/>
        </p:nvPicPr>
        <p:blipFill>
          <a:blip r:embed="rId3"/>
          <a:stretch>
            <a:fillRect/>
          </a:stretch>
        </p:blipFill>
        <p:spPr>
          <a:xfrm>
            <a:off x="3270994" y="56126"/>
            <a:ext cx="5792018" cy="3716545"/>
          </a:xfrm>
          <a:prstGeom prst="rect">
            <a:avLst/>
          </a:prstGeom>
        </p:spPr>
      </p:pic>
    </p:spTree>
    <p:extLst>
      <p:ext uri="{BB962C8B-B14F-4D97-AF65-F5344CB8AC3E}">
        <p14:creationId xmlns:p14="http://schemas.microsoft.com/office/powerpoint/2010/main" val="3114762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Text Box 22"/>
          <p:cNvSpPr txBox="1">
            <a:spLocks noChangeArrowheads="1"/>
          </p:cNvSpPr>
          <p:nvPr/>
        </p:nvSpPr>
        <p:spPr bwMode="auto">
          <a:xfrm>
            <a:off x="-1" y="45244"/>
            <a:ext cx="5992797" cy="584776"/>
          </a:xfrm>
          <a:prstGeom prst="rect">
            <a:avLst/>
          </a:prstGeom>
          <a:noFill/>
          <a:ln w="63500">
            <a:noFill/>
            <a:prstDash val="dash"/>
            <a:miter lim="800000"/>
            <a:headEnd/>
            <a:tailEnd/>
          </a:ln>
        </p:spPr>
        <p:txBody>
          <a:bodyPr wrap="square">
            <a:spAutoFit/>
          </a:bodyPr>
          <a:lstStyle/>
          <a:p>
            <a:pPr>
              <a:spcBef>
                <a:spcPct val="50000"/>
              </a:spcBef>
            </a:pPr>
            <a:r>
              <a:rPr lang="en-US" sz="3200" dirty="0">
                <a:solidFill>
                  <a:srgbClr val="376092"/>
                </a:solidFill>
                <a:latin typeface="Avenir Book"/>
              </a:rPr>
              <a:t>Discussion 3:</a:t>
            </a:r>
          </a:p>
        </p:txBody>
      </p:sp>
      <p:sp>
        <p:nvSpPr>
          <p:cNvPr id="6" name="TextBox 5"/>
          <p:cNvSpPr txBox="1"/>
          <p:nvPr/>
        </p:nvSpPr>
        <p:spPr>
          <a:xfrm>
            <a:off x="5474379" y="6559022"/>
            <a:ext cx="3706611" cy="338554"/>
          </a:xfrm>
          <a:prstGeom prst="rect">
            <a:avLst/>
          </a:prstGeom>
          <a:noFill/>
        </p:spPr>
        <p:txBody>
          <a:bodyPr wrap="square" rtlCol="0">
            <a:spAutoFit/>
          </a:bodyPr>
          <a:lstStyle/>
          <a:p>
            <a:pPr algn="r"/>
            <a:r>
              <a:rPr lang="en-US" sz="1600" dirty="0"/>
              <a:t>Modified from Drake (</a:t>
            </a:r>
            <a:r>
              <a:rPr lang="en-US" sz="1600" dirty="0" err="1"/>
              <a:t>unpub</a:t>
            </a:r>
            <a:r>
              <a:rPr lang="en-US" sz="1600" dirty="0"/>
              <a:t> book)</a:t>
            </a:r>
          </a:p>
        </p:txBody>
      </p:sp>
      <p:grpSp>
        <p:nvGrpSpPr>
          <p:cNvPr id="8" name="Group 7"/>
          <p:cNvGrpSpPr/>
          <p:nvPr/>
        </p:nvGrpSpPr>
        <p:grpSpPr>
          <a:xfrm>
            <a:off x="327062" y="1676741"/>
            <a:ext cx="8538296" cy="4179529"/>
            <a:chOff x="327062" y="1676741"/>
            <a:chExt cx="8538296" cy="4179529"/>
          </a:xfrm>
        </p:grpSpPr>
        <p:pic>
          <p:nvPicPr>
            <p:cNvPr id="4" name="Picture 3"/>
            <p:cNvPicPr>
              <a:picLocks noChangeAspect="1"/>
            </p:cNvPicPr>
            <p:nvPr/>
          </p:nvPicPr>
          <p:blipFill>
            <a:blip r:embed="rId3"/>
            <a:stretch>
              <a:fillRect/>
            </a:stretch>
          </p:blipFill>
          <p:spPr>
            <a:xfrm>
              <a:off x="327062" y="1676741"/>
              <a:ext cx="8538296" cy="4179529"/>
            </a:xfrm>
            <a:prstGeom prst="rect">
              <a:avLst/>
            </a:prstGeom>
          </p:spPr>
        </p:pic>
        <p:sp>
          <p:nvSpPr>
            <p:cNvPr id="7" name="Rectangle 6"/>
            <p:cNvSpPr/>
            <p:nvPr/>
          </p:nvSpPr>
          <p:spPr>
            <a:xfrm>
              <a:off x="7077242" y="3946518"/>
              <a:ext cx="1269951" cy="60287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9" name="Rectangle 8"/>
          <p:cNvSpPr/>
          <p:nvPr/>
        </p:nvSpPr>
        <p:spPr>
          <a:xfrm>
            <a:off x="1504163" y="2095928"/>
            <a:ext cx="2615184" cy="2468880"/>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3934402" y="2095928"/>
            <a:ext cx="184945" cy="184935"/>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5732009" y="2080517"/>
            <a:ext cx="2615184" cy="2468880"/>
          </a:xfrm>
          <a:prstGeom prst="rect">
            <a:avLst/>
          </a:prstGeom>
          <a:solidFill>
            <a:srgbClr val="FFFFFF"/>
          </a:solidFill>
          <a:ln>
            <a:solidFill>
              <a:srgbClr val="FFFF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8162248" y="2080517"/>
            <a:ext cx="184945" cy="184935"/>
          </a:xfrm>
          <a:prstGeom prst="ellipse">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3372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par>
                                <p:cTn id="8" presetID="9" presetClass="exit" presetSubtype="0" fill="hold" grpId="0" nodeType="withEffect">
                                  <p:stCondLst>
                                    <p:cond delay="0"/>
                                  </p:stCondLst>
                                  <p:childTnLst>
                                    <p:animEffect transition="out" filter="dissolve">
                                      <p:cBhvr>
                                        <p:cTn id="9" dur="500"/>
                                        <p:tgtEl>
                                          <p:spTgt spid="10"/>
                                        </p:tgtEl>
                                      </p:cBhvr>
                                    </p:animEffect>
                                    <p:set>
                                      <p:cBhvr>
                                        <p:cTn id="10" dur="1" fill="hold">
                                          <p:stCondLst>
                                            <p:cond delay="499"/>
                                          </p:stCondLst>
                                        </p:cTn>
                                        <p:tgtEl>
                                          <p:spTgt spid="10"/>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9" presetClass="exit" presetSubtype="0" fill="hold" grpId="0" nodeType="clickEffect">
                                  <p:stCondLst>
                                    <p:cond delay="0"/>
                                  </p:stCondLst>
                                  <p:childTnLst>
                                    <p:animEffect transition="out" filter="dissolve">
                                      <p:cBhvr>
                                        <p:cTn id="14" dur="500"/>
                                        <p:tgtEl>
                                          <p:spTgt spid="12"/>
                                        </p:tgtEl>
                                      </p:cBhvr>
                                    </p:animEffect>
                                    <p:set>
                                      <p:cBhvr>
                                        <p:cTn id="15" dur="1" fill="hold">
                                          <p:stCondLst>
                                            <p:cond delay="499"/>
                                          </p:stCondLst>
                                        </p:cTn>
                                        <p:tgtEl>
                                          <p:spTgt spid="12"/>
                                        </p:tgtEl>
                                        <p:attrNameLst>
                                          <p:attrName>style.visibility</p:attrName>
                                        </p:attrNameLst>
                                      </p:cBhvr>
                                      <p:to>
                                        <p:strVal val="hidden"/>
                                      </p:to>
                                    </p:set>
                                  </p:childTnLst>
                                </p:cTn>
                              </p:par>
                              <p:par>
                                <p:cTn id="16" presetID="9" presetClass="exit" presetSubtype="0" fill="hold" grpId="0" nodeType="withEffect">
                                  <p:stCondLst>
                                    <p:cond delay="0"/>
                                  </p:stCondLst>
                                  <p:childTnLst>
                                    <p:animEffect transition="out" filter="dissolve">
                                      <p:cBhvr>
                                        <p:cTn id="17" dur="500"/>
                                        <p:tgtEl>
                                          <p:spTgt spid="13"/>
                                        </p:tgtEl>
                                      </p:cBhvr>
                                    </p:animEffect>
                                    <p:set>
                                      <p:cBhvr>
                                        <p:cTn id="18"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P spid="1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Text Box 22"/>
          <p:cNvSpPr txBox="1">
            <a:spLocks noChangeArrowheads="1"/>
          </p:cNvSpPr>
          <p:nvPr/>
        </p:nvSpPr>
        <p:spPr bwMode="auto">
          <a:xfrm>
            <a:off x="-1" y="45244"/>
            <a:ext cx="5992797" cy="584776"/>
          </a:xfrm>
          <a:prstGeom prst="rect">
            <a:avLst/>
          </a:prstGeom>
          <a:noFill/>
          <a:ln w="63500">
            <a:noFill/>
            <a:prstDash val="dash"/>
            <a:miter lim="800000"/>
            <a:headEnd/>
            <a:tailEnd/>
          </a:ln>
        </p:spPr>
        <p:txBody>
          <a:bodyPr wrap="square">
            <a:spAutoFit/>
          </a:bodyPr>
          <a:lstStyle/>
          <a:p>
            <a:pPr>
              <a:spcBef>
                <a:spcPct val="50000"/>
              </a:spcBef>
            </a:pPr>
            <a:r>
              <a:rPr lang="en-US" sz="3200" dirty="0">
                <a:solidFill>
                  <a:srgbClr val="376092"/>
                </a:solidFill>
                <a:latin typeface="Avenir Book"/>
              </a:rPr>
              <a:t>Discussion 3:</a:t>
            </a:r>
          </a:p>
        </p:txBody>
      </p:sp>
      <p:sp>
        <p:nvSpPr>
          <p:cNvPr id="3" name="TextBox 2"/>
          <p:cNvSpPr txBox="1"/>
          <p:nvPr/>
        </p:nvSpPr>
        <p:spPr>
          <a:xfrm>
            <a:off x="955069" y="1991778"/>
            <a:ext cx="7577582" cy="2677656"/>
          </a:xfrm>
          <a:prstGeom prst="rect">
            <a:avLst/>
          </a:prstGeom>
          <a:noFill/>
        </p:spPr>
        <p:txBody>
          <a:bodyPr wrap="square" rtlCol="0">
            <a:spAutoFit/>
          </a:bodyPr>
          <a:lstStyle/>
          <a:p>
            <a:r>
              <a:rPr lang="en-US" sz="2400" i="1" dirty="0"/>
              <a:t>When r declines: are there any indicators of the impending "disaster"?</a:t>
            </a:r>
          </a:p>
          <a:p>
            <a:pPr marL="285750" indent="-285750">
              <a:buFont typeface="Arial"/>
              <a:buChar char="•"/>
            </a:pPr>
            <a:endParaRPr lang="en-US" sz="2400" dirty="0"/>
          </a:p>
          <a:p>
            <a:pPr marL="285750" indent="-285750">
              <a:buFont typeface="Arial"/>
              <a:buChar char="•"/>
            </a:pPr>
            <a:r>
              <a:rPr lang="en-US" sz="2400" dirty="0"/>
              <a:t>Consider how the system responds to small perturbations</a:t>
            </a:r>
            <a:r>
              <a:rPr lang="is-IS" sz="2400" dirty="0"/>
              <a:t>…</a:t>
            </a:r>
            <a:endParaRPr lang="en-US" sz="2400" dirty="0"/>
          </a:p>
          <a:p>
            <a:endParaRPr lang="en-US" sz="2400" dirty="0"/>
          </a:p>
          <a:p>
            <a:endParaRPr lang="en-US" sz="2400" dirty="0"/>
          </a:p>
        </p:txBody>
      </p:sp>
    </p:spTree>
    <p:extLst>
      <p:ext uri="{BB962C8B-B14F-4D97-AF65-F5344CB8AC3E}">
        <p14:creationId xmlns:p14="http://schemas.microsoft.com/office/powerpoint/2010/main" val="12853054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Text Box 22"/>
          <p:cNvSpPr txBox="1">
            <a:spLocks noChangeArrowheads="1"/>
          </p:cNvSpPr>
          <p:nvPr/>
        </p:nvSpPr>
        <p:spPr bwMode="auto">
          <a:xfrm>
            <a:off x="-1" y="45244"/>
            <a:ext cx="9049987" cy="584776"/>
          </a:xfrm>
          <a:prstGeom prst="rect">
            <a:avLst/>
          </a:prstGeom>
          <a:noFill/>
          <a:ln w="63500">
            <a:noFill/>
            <a:prstDash val="dash"/>
            <a:miter lim="800000"/>
            <a:headEnd/>
            <a:tailEnd/>
          </a:ln>
        </p:spPr>
        <p:txBody>
          <a:bodyPr wrap="square">
            <a:spAutoFit/>
          </a:bodyPr>
          <a:lstStyle/>
          <a:p>
            <a:pPr>
              <a:spcBef>
                <a:spcPct val="50000"/>
              </a:spcBef>
            </a:pPr>
            <a:r>
              <a:rPr lang="en-US" sz="3200" dirty="0">
                <a:solidFill>
                  <a:srgbClr val="376092"/>
                </a:solidFill>
                <a:latin typeface="Avenir Book"/>
              </a:rPr>
              <a:t>Discussion 3:  Decline in resilience</a:t>
            </a:r>
          </a:p>
        </p:txBody>
      </p:sp>
      <p:pic>
        <p:nvPicPr>
          <p:cNvPr id="5" name="Picture 4"/>
          <p:cNvPicPr>
            <a:picLocks noChangeAspect="1"/>
          </p:cNvPicPr>
          <p:nvPr/>
        </p:nvPicPr>
        <p:blipFill>
          <a:blip r:embed="rId3"/>
          <a:stretch>
            <a:fillRect/>
          </a:stretch>
        </p:blipFill>
        <p:spPr>
          <a:xfrm>
            <a:off x="1960418" y="1886335"/>
            <a:ext cx="5216158" cy="3387814"/>
          </a:xfrm>
          <a:prstGeom prst="rect">
            <a:avLst/>
          </a:prstGeom>
        </p:spPr>
      </p:pic>
      <p:sp>
        <p:nvSpPr>
          <p:cNvPr id="6" name="TextBox 5"/>
          <p:cNvSpPr txBox="1"/>
          <p:nvPr/>
        </p:nvSpPr>
        <p:spPr>
          <a:xfrm>
            <a:off x="5474379" y="6559022"/>
            <a:ext cx="3706611" cy="338554"/>
          </a:xfrm>
          <a:prstGeom prst="rect">
            <a:avLst/>
          </a:prstGeom>
          <a:noFill/>
        </p:spPr>
        <p:txBody>
          <a:bodyPr wrap="square" rtlCol="0">
            <a:spAutoFit/>
          </a:bodyPr>
          <a:lstStyle/>
          <a:p>
            <a:pPr algn="r"/>
            <a:r>
              <a:rPr lang="en-US" sz="1600" dirty="0"/>
              <a:t>From from Drake (</a:t>
            </a:r>
            <a:r>
              <a:rPr lang="en-US" sz="1600" dirty="0" err="1"/>
              <a:t>unpub</a:t>
            </a:r>
            <a:r>
              <a:rPr lang="en-US" sz="1600" dirty="0"/>
              <a:t> book)</a:t>
            </a:r>
          </a:p>
        </p:txBody>
      </p:sp>
    </p:spTree>
    <p:extLst>
      <p:ext uri="{BB962C8B-B14F-4D97-AF65-F5344CB8AC3E}">
        <p14:creationId xmlns:p14="http://schemas.microsoft.com/office/powerpoint/2010/main" val="3528670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0" y="0"/>
            <a:ext cx="4548669"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Wingdings" pitchFamily="2" charset="2"/>
              <a:buNone/>
            </a:pPr>
            <a:r>
              <a:rPr lang="en-US" sz="4000" dirty="0">
                <a:solidFill>
                  <a:srgbClr val="376092"/>
                </a:solidFill>
                <a:latin typeface="Avenir Book"/>
              </a:rPr>
              <a:t>Stochastic models</a:t>
            </a:r>
            <a:r>
              <a:rPr lang="en-US" sz="4000" b="1" dirty="0">
                <a:solidFill>
                  <a:srgbClr val="376092"/>
                </a:solidFill>
                <a:latin typeface="Avenir Book"/>
              </a:rPr>
              <a:t>:</a:t>
            </a:r>
          </a:p>
        </p:txBody>
      </p:sp>
      <p:sp>
        <p:nvSpPr>
          <p:cNvPr id="6" name="TextBox 5"/>
          <p:cNvSpPr txBox="1"/>
          <p:nvPr/>
        </p:nvSpPr>
        <p:spPr>
          <a:xfrm>
            <a:off x="508960" y="2018699"/>
            <a:ext cx="8359539" cy="3970318"/>
          </a:xfrm>
          <a:prstGeom prst="rect">
            <a:avLst/>
          </a:prstGeom>
          <a:noFill/>
        </p:spPr>
        <p:txBody>
          <a:bodyPr wrap="square" rtlCol="0">
            <a:spAutoFit/>
          </a:bodyPr>
          <a:lstStyle/>
          <a:p>
            <a:r>
              <a:rPr lang="en-US" sz="2800" dirty="0"/>
              <a:t>Variation can have effects on:</a:t>
            </a:r>
          </a:p>
          <a:p>
            <a:pPr marL="285750" indent="-285750">
              <a:buFont typeface="Arial"/>
              <a:buChar char="•"/>
            </a:pPr>
            <a:endParaRPr lang="en-US" sz="2800" dirty="0"/>
          </a:p>
          <a:p>
            <a:pPr marL="285750" indent="-285750">
              <a:buFont typeface="Arial"/>
              <a:buChar char="•"/>
            </a:pPr>
            <a:r>
              <a:rPr lang="en-US" sz="2800" dirty="0"/>
              <a:t>population size</a:t>
            </a:r>
          </a:p>
          <a:p>
            <a:pPr marL="285750" indent="-285750">
              <a:buFont typeface="Arial"/>
              <a:buChar char="•"/>
            </a:pPr>
            <a:endParaRPr lang="en-US" sz="2800" dirty="0"/>
          </a:p>
          <a:p>
            <a:pPr marL="285750" indent="-285750">
              <a:buFont typeface="Arial"/>
              <a:buChar char="•"/>
            </a:pPr>
            <a:r>
              <a:rPr lang="en-US" sz="2800" dirty="0"/>
              <a:t>population growth</a:t>
            </a:r>
          </a:p>
          <a:p>
            <a:pPr marL="285750" indent="-285750">
              <a:buFont typeface="Arial"/>
              <a:buChar char="•"/>
            </a:pPr>
            <a:endParaRPr lang="en-US" sz="2800" dirty="0"/>
          </a:p>
          <a:p>
            <a:pPr marL="285750" indent="-285750">
              <a:buFont typeface="Arial"/>
              <a:buChar char="•"/>
            </a:pPr>
            <a:r>
              <a:rPr lang="en-US" sz="2800" dirty="0"/>
              <a:t>spatial and temporal variation in population size</a:t>
            </a:r>
          </a:p>
          <a:p>
            <a:pPr marL="285750" indent="-285750">
              <a:buFont typeface="Arial"/>
              <a:buChar char="•"/>
            </a:pPr>
            <a:endParaRPr lang="en-US" sz="2800" dirty="0"/>
          </a:p>
          <a:p>
            <a:pPr marL="285750" indent="-285750">
              <a:buFont typeface="Arial"/>
              <a:buChar char="•"/>
            </a:pPr>
            <a:r>
              <a:rPr lang="en-US" sz="2800" dirty="0"/>
              <a:t>extinction risk</a:t>
            </a:r>
          </a:p>
        </p:txBody>
      </p:sp>
    </p:spTree>
    <p:extLst>
      <p:ext uri="{BB962C8B-B14F-4D97-AF65-F5344CB8AC3E}">
        <p14:creationId xmlns:p14="http://schemas.microsoft.com/office/powerpoint/2010/main" val="988646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dissolv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dissolve">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
                                            <p:txEl>
                                              <p:pRg st="6" end="6"/>
                                            </p:txEl>
                                          </p:spTgt>
                                        </p:tgtEl>
                                        <p:attrNameLst>
                                          <p:attrName>style.visibility</p:attrName>
                                        </p:attrNameLst>
                                      </p:cBhvr>
                                      <p:to>
                                        <p:strVal val="visible"/>
                                      </p:to>
                                    </p:set>
                                    <p:animEffect transition="in" filter="dissolve">
                                      <p:cBhvr>
                                        <p:cTn id="22" dur="500"/>
                                        <p:tgtEl>
                                          <p:spTgt spid="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animEffect transition="in" filter="dissolve">
                                      <p:cBhvr>
                                        <p:cTn id="27"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0" y="0"/>
            <a:ext cx="4890805"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Wingdings" pitchFamily="2" charset="2"/>
              <a:buNone/>
            </a:pPr>
            <a:r>
              <a:rPr lang="en-US" sz="4000" dirty="0">
                <a:solidFill>
                  <a:srgbClr val="376092"/>
                </a:solidFill>
                <a:latin typeface="Avenir Book"/>
              </a:rPr>
              <a:t>Sources of variation</a:t>
            </a:r>
            <a:r>
              <a:rPr lang="en-US" sz="4000" b="1" dirty="0">
                <a:solidFill>
                  <a:srgbClr val="376092"/>
                </a:solidFill>
                <a:latin typeface="Avenir Book"/>
              </a:rPr>
              <a:t>:</a:t>
            </a:r>
          </a:p>
        </p:txBody>
      </p:sp>
      <p:sp>
        <p:nvSpPr>
          <p:cNvPr id="6" name="TextBox 5"/>
          <p:cNvSpPr txBox="1"/>
          <p:nvPr/>
        </p:nvSpPr>
        <p:spPr>
          <a:xfrm>
            <a:off x="508960" y="1149345"/>
            <a:ext cx="8359539" cy="5386090"/>
          </a:xfrm>
          <a:prstGeom prst="rect">
            <a:avLst/>
          </a:prstGeom>
          <a:noFill/>
        </p:spPr>
        <p:txBody>
          <a:bodyPr wrap="square" rtlCol="0">
            <a:spAutoFit/>
          </a:bodyPr>
          <a:lstStyle/>
          <a:p>
            <a:pPr>
              <a:tabLst>
                <a:tab pos="461963" algn="l"/>
              </a:tabLst>
            </a:pPr>
            <a:r>
              <a:rPr lang="en-US" sz="3600" i="1" cap="small" dirty="0"/>
              <a:t>Demographic stochasticity</a:t>
            </a:r>
          </a:p>
          <a:p>
            <a:pPr marL="461963" indent="-461963">
              <a:buFont typeface="Arial"/>
              <a:buChar char="•"/>
              <a:tabLst>
                <a:tab pos="461963" algn="l"/>
              </a:tabLst>
            </a:pPr>
            <a:endParaRPr lang="en-US" sz="2800" i="1" dirty="0"/>
          </a:p>
          <a:p>
            <a:pPr marL="461963" indent="-461963">
              <a:buFont typeface="Arial"/>
              <a:buChar char="•"/>
              <a:tabLst>
                <a:tab pos="461963" algn="l"/>
              </a:tabLst>
            </a:pPr>
            <a:r>
              <a:rPr lang="en-US" sz="2800" i="1" dirty="0"/>
              <a:t>Classically: </a:t>
            </a:r>
            <a:r>
              <a:rPr lang="en-US" sz="2800" dirty="0"/>
              <a:t>In its pure form, all individuals have the same death and birth rates. But, births and deaths are discrete and probabilistic, yielding demographic stochasticity.  Extinction is caused by low N and "unfortunate coincidences" (Melbourne and Hastings 2008).  Most important at small N; high N eliminates this "sampling" error.</a:t>
            </a:r>
          </a:p>
          <a:p>
            <a:pPr marL="461963" indent="-461963">
              <a:buFont typeface="Arial"/>
              <a:buChar char="•"/>
              <a:tabLst>
                <a:tab pos="461963" algn="l"/>
              </a:tabLst>
            </a:pPr>
            <a:endParaRPr lang="en-US" sz="2800" i="1" dirty="0"/>
          </a:p>
          <a:p>
            <a:pPr marL="461963" indent="-461963">
              <a:buFont typeface="Arial"/>
              <a:buChar char="•"/>
              <a:tabLst>
                <a:tab pos="461963" algn="l"/>
              </a:tabLst>
            </a:pPr>
            <a:r>
              <a:rPr lang="en-US" sz="2800" i="1" dirty="0"/>
              <a:t>Stochastic sex determination</a:t>
            </a:r>
            <a:r>
              <a:rPr lang="en-US" sz="2800" dirty="0"/>
              <a:t> = random variation in the production of females vs. males.</a:t>
            </a:r>
          </a:p>
        </p:txBody>
      </p:sp>
    </p:spTree>
    <p:extLst>
      <p:ext uri="{BB962C8B-B14F-4D97-AF65-F5344CB8AC3E}">
        <p14:creationId xmlns:p14="http://schemas.microsoft.com/office/powerpoint/2010/main" val="1897771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dissolv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dissolve">
                                      <p:cBhvr>
                                        <p:cTn id="1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0" y="0"/>
            <a:ext cx="6466598"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Wingdings" pitchFamily="2" charset="2"/>
              <a:buNone/>
            </a:pPr>
            <a:r>
              <a:rPr lang="en-US" sz="4000" dirty="0">
                <a:solidFill>
                  <a:srgbClr val="376092"/>
                </a:solidFill>
                <a:latin typeface="Avenir Book"/>
              </a:rPr>
              <a:t>Demographic stochasticity</a:t>
            </a:r>
            <a:r>
              <a:rPr lang="en-US" sz="4000" b="1" dirty="0">
                <a:solidFill>
                  <a:srgbClr val="376092"/>
                </a:solidFill>
                <a:latin typeface="Avenir Book"/>
              </a:rPr>
              <a:t>:</a:t>
            </a:r>
          </a:p>
        </p:txBody>
      </p:sp>
      <p:pic>
        <p:nvPicPr>
          <p:cNvPr id="5" name="Picture 4"/>
          <p:cNvPicPr>
            <a:picLocks noChangeAspect="1"/>
          </p:cNvPicPr>
          <p:nvPr/>
        </p:nvPicPr>
        <p:blipFill>
          <a:blip r:embed="rId2"/>
          <a:stretch>
            <a:fillRect/>
          </a:stretch>
        </p:blipFill>
        <p:spPr>
          <a:xfrm>
            <a:off x="1027710" y="790420"/>
            <a:ext cx="7504441" cy="6435593"/>
          </a:xfrm>
          <a:prstGeom prst="rect">
            <a:avLst/>
          </a:prstGeom>
        </p:spPr>
      </p:pic>
      <p:sp>
        <p:nvSpPr>
          <p:cNvPr id="7" name="TextBox 6"/>
          <p:cNvSpPr txBox="1"/>
          <p:nvPr/>
        </p:nvSpPr>
        <p:spPr>
          <a:xfrm>
            <a:off x="-86308" y="6546693"/>
            <a:ext cx="2435733" cy="369332"/>
          </a:xfrm>
          <a:prstGeom prst="rect">
            <a:avLst/>
          </a:prstGeom>
          <a:noFill/>
        </p:spPr>
        <p:txBody>
          <a:bodyPr wrap="none" rtlCol="0">
            <a:spAutoFit/>
          </a:bodyPr>
          <a:lstStyle/>
          <a:p>
            <a:r>
              <a:rPr lang="en-US" dirty="0"/>
              <a:t>From Melbourne (2012) </a:t>
            </a:r>
          </a:p>
        </p:txBody>
      </p:sp>
      <p:sp>
        <p:nvSpPr>
          <p:cNvPr id="8" name="TextBox 7"/>
          <p:cNvSpPr txBox="1"/>
          <p:nvPr/>
        </p:nvSpPr>
        <p:spPr>
          <a:xfrm>
            <a:off x="7422478" y="1146596"/>
            <a:ext cx="1824792" cy="2862323"/>
          </a:xfrm>
          <a:prstGeom prst="rect">
            <a:avLst/>
          </a:prstGeom>
          <a:noFill/>
        </p:spPr>
        <p:txBody>
          <a:bodyPr wrap="square" rtlCol="0">
            <a:spAutoFit/>
          </a:bodyPr>
          <a:lstStyle/>
          <a:p>
            <a:r>
              <a:rPr lang="en-US" dirty="0"/>
              <a:t>Exponential growth with stochastic birth and death process.</a:t>
            </a:r>
          </a:p>
          <a:p>
            <a:endParaRPr lang="en-US" dirty="0"/>
          </a:p>
          <a:p>
            <a:r>
              <a:rPr lang="en-US" dirty="0"/>
              <a:t>N</a:t>
            </a:r>
            <a:r>
              <a:rPr lang="en-US" baseline="-25000" dirty="0"/>
              <a:t>0</a:t>
            </a:r>
            <a:r>
              <a:rPr lang="en-US" dirty="0"/>
              <a:t> = 4</a:t>
            </a:r>
          </a:p>
          <a:p>
            <a:r>
              <a:rPr lang="en-US" dirty="0"/>
              <a:t>r = 0.1</a:t>
            </a:r>
          </a:p>
          <a:p>
            <a:pPr marL="234950" indent="-234950"/>
            <a:r>
              <a:rPr lang="en-US" dirty="0"/>
              <a:t>62/1000 runs led to extinction</a:t>
            </a:r>
          </a:p>
        </p:txBody>
      </p:sp>
      <p:sp>
        <p:nvSpPr>
          <p:cNvPr id="9" name="TextBox 8"/>
          <p:cNvSpPr txBox="1"/>
          <p:nvPr/>
        </p:nvSpPr>
        <p:spPr>
          <a:xfrm>
            <a:off x="4672947" y="777264"/>
            <a:ext cx="2897466" cy="369332"/>
          </a:xfrm>
          <a:prstGeom prst="rect">
            <a:avLst/>
          </a:prstGeom>
          <a:noFill/>
        </p:spPr>
        <p:txBody>
          <a:bodyPr wrap="square" rtlCol="0">
            <a:spAutoFit/>
          </a:bodyPr>
          <a:lstStyle/>
          <a:p>
            <a:r>
              <a:rPr lang="en-US" dirty="0"/>
              <a:t>- - - - -Deterministic model</a:t>
            </a:r>
          </a:p>
        </p:txBody>
      </p:sp>
    </p:spTree>
    <p:extLst>
      <p:ext uri="{BB962C8B-B14F-4D97-AF65-F5344CB8AC3E}">
        <p14:creationId xmlns:p14="http://schemas.microsoft.com/office/powerpoint/2010/main" val="2308131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0" y="0"/>
            <a:ext cx="6466598"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Wingdings" pitchFamily="2" charset="2"/>
              <a:buNone/>
            </a:pPr>
            <a:r>
              <a:rPr lang="en-US" sz="4000" dirty="0">
                <a:solidFill>
                  <a:srgbClr val="376092"/>
                </a:solidFill>
                <a:latin typeface="Avenir Book"/>
              </a:rPr>
              <a:t>Demographic stochasticity</a:t>
            </a:r>
            <a:r>
              <a:rPr lang="en-US" sz="4000" b="1" dirty="0">
                <a:solidFill>
                  <a:srgbClr val="376092"/>
                </a:solidFill>
                <a:latin typeface="Avenir Book"/>
              </a:rPr>
              <a:t>:</a:t>
            </a:r>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453BFEB6-02A0-6D8A-7FA8-5BA29EADB666}"/>
                  </a:ext>
                </a:extLst>
              </p:cNvPr>
              <p:cNvSpPr txBox="1"/>
              <p:nvPr/>
            </p:nvSpPr>
            <p:spPr>
              <a:xfrm>
                <a:off x="1674253" y="1764406"/>
                <a:ext cx="6864439" cy="3375283"/>
              </a:xfrm>
              <a:prstGeom prst="rect">
                <a:avLst/>
              </a:prstGeom>
              <a:noFill/>
            </p:spPr>
            <p:txBody>
              <a:bodyPr wrap="square" rtlCol="0">
                <a:spAutoFit/>
              </a:bodyPr>
              <a:lstStyle/>
              <a:p>
                <a:r>
                  <a:rPr lang="en-US" sz="3200" dirty="0"/>
                  <a:t>Under some set of assumptions (for exponential growth, with r=b-d):</a:t>
                </a:r>
              </a:p>
              <a:p>
                <a:endParaRPr lang="en-US" sz="3200" dirty="0"/>
              </a:p>
              <a:p>
                <a:r>
                  <a:rPr lang="en-US" sz="3200" dirty="0" err="1"/>
                  <a:t>Pr</a:t>
                </a:r>
                <a:r>
                  <a:rPr lang="en-US" sz="3200" dirty="0"/>
                  <a:t>(extinction) =</a:t>
                </a:r>
                <a14:m>
                  <m:oMath xmlns:m="http://schemas.openxmlformats.org/officeDocument/2006/math">
                    <m:sSup>
                      <m:sSupPr>
                        <m:ctrlPr>
                          <a:rPr lang="en-US" sz="3200" i="1" smtClean="0">
                            <a:latin typeface="Cambria Math" panose="02040503050406030204" pitchFamily="18" charset="0"/>
                          </a:rPr>
                        </m:ctrlPr>
                      </m:sSupPr>
                      <m:e>
                        <m:d>
                          <m:dPr>
                            <m:ctrlPr>
                              <a:rPr lang="en-US" sz="3200" i="1" smtClean="0">
                                <a:latin typeface="Cambria Math" panose="02040503050406030204" pitchFamily="18" charset="0"/>
                              </a:rPr>
                            </m:ctrlPr>
                          </m:dPr>
                          <m:e>
                            <m:r>
                              <a:rPr lang="en-US" sz="3200" b="0" i="1" smtClean="0">
                                <a:latin typeface="Cambria Math" panose="02040503050406030204" pitchFamily="18" charset="0"/>
                              </a:rPr>
                              <m:t>𝑑</m:t>
                            </m:r>
                            <m:r>
                              <a:rPr lang="en-US" sz="3200" b="0" i="1" smtClean="0">
                                <a:latin typeface="Cambria Math" panose="02040503050406030204" pitchFamily="18" charset="0"/>
                              </a:rPr>
                              <m:t>/</m:t>
                            </m:r>
                            <m:r>
                              <a:rPr lang="en-US" sz="3200" b="0" i="1" smtClean="0">
                                <a:latin typeface="Cambria Math" panose="02040503050406030204" pitchFamily="18" charset="0"/>
                              </a:rPr>
                              <m:t>𝑏</m:t>
                            </m:r>
                          </m:e>
                        </m:d>
                      </m:e>
                      <m:sup>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𝑁</m:t>
                            </m:r>
                          </m:e>
                          <m:sub>
                            <m:r>
                              <a:rPr lang="en-US" sz="3200" b="0" i="1" smtClean="0">
                                <a:latin typeface="Cambria Math" panose="02040503050406030204" pitchFamily="18" charset="0"/>
                              </a:rPr>
                              <m:t>0</m:t>
                            </m:r>
                          </m:sub>
                        </m:sSub>
                      </m:sup>
                    </m:sSup>
                  </m:oMath>
                </a14:m>
                <a:endParaRPr lang="en-US" sz="3200" baseline="-25000" dirty="0"/>
              </a:p>
              <a:p>
                <a:endParaRPr lang="en-US" sz="3200" baseline="-25000" dirty="0"/>
              </a:p>
              <a:p>
                <a:r>
                  <a:rPr lang="en-US" sz="3200" dirty="0"/>
                  <a:t>Note, if r&gt;0, then d/b &lt;1</a:t>
                </a:r>
              </a:p>
              <a:p>
                <a:r>
                  <a:rPr lang="en-US" sz="3200" dirty="0"/>
                  <a:t>Thus, as </a:t>
                </a:r>
                <a14:m>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𝑁</m:t>
                        </m:r>
                      </m:e>
                      <m:sub>
                        <m:r>
                          <a:rPr lang="en-US" sz="3200" i="1">
                            <a:latin typeface="Cambria Math" panose="02040503050406030204" pitchFamily="18" charset="0"/>
                          </a:rPr>
                          <m:t>0</m:t>
                        </m:r>
                      </m:sub>
                    </m:sSub>
                    <m:r>
                      <a:rPr lang="en-US" sz="3200" i="1" smtClean="0">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rPr>
                      <m:t> </m:t>
                    </m:r>
                    <m:r>
                      <a:rPr lang="en-US" sz="3200" b="0" i="1" smtClean="0">
                        <a:latin typeface="Cambria Math" panose="02040503050406030204" pitchFamily="18" charset="0"/>
                      </a:rPr>
                      <m:t>, </m:t>
                    </m:r>
                  </m:oMath>
                </a14:m>
                <a:r>
                  <a:rPr lang="en-US" sz="3200" dirty="0" err="1"/>
                  <a:t>Pr</a:t>
                </a:r>
                <a:r>
                  <a:rPr lang="en-US" sz="3200" dirty="0"/>
                  <a:t>(</a:t>
                </a:r>
                <a:r>
                  <a:rPr lang="en-US" sz="3200" dirty="0" err="1"/>
                  <a:t>ext</a:t>
                </a:r>
                <a:r>
                  <a:rPr lang="en-US" sz="3200" dirty="0"/>
                  <a:t>)</a:t>
                </a:r>
                <a14:m>
                  <m:oMath xmlns:m="http://schemas.openxmlformats.org/officeDocument/2006/math">
                    <m:r>
                      <a:rPr lang="en-US" sz="320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0</m:t>
                    </m:r>
                  </m:oMath>
                </a14:m>
                <a:endParaRPr lang="en-US" sz="3200" dirty="0"/>
              </a:p>
            </p:txBody>
          </p:sp>
        </mc:Choice>
        <mc:Fallback>
          <p:sp>
            <p:nvSpPr>
              <p:cNvPr id="2" name="TextBox 1">
                <a:extLst>
                  <a:ext uri="{FF2B5EF4-FFF2-40B4-BE49-F238E27FC236}">
                    <a16:creationId xmlns:a16="http://schemas.microsoft.com/office/drawing/2014/main" id="{453BFEB6-02A0-6D8A-7FA8-5BA29EADB666}"/>
                  </a:ext>
                </a:extLst>
              </p:cNvPr>
              <p:cNvSpPr txBox="1">
                <a:spLocks noRot="1" noChangeAspect="1" noMove="1" noResize="1" noEditPoints="1" noAdjustHandles="1" noChangeArrowheads="1" noChangeShapeType="1" noTextEdit="1"/>
              </p:cNvSpPr>
              <p:nvPr/>
            </p:nvSpPr>
            <p:spPr>
              <a:xfrm>
                <a:off x="1674253" y="1764406"/>
                <a:ext cx="6864439" cy="3375283"/>
              </a:xfrm>
              <a:prstGeom prst="rect">
                <a:avLst/>
              </a:prstGeom>
              <a:blipFill>
                <a:blip r:embed="rId2"/>
                <a:stretch>
                  <a:fillRect l="-2218" t="-2247" b="-4869"/>
                </a:stretch>
              </a:blipFill>
            </p:spPr>
            <p:txBody>
              <a:bodyPr/>
              <a:lstStyle/>
              <a:p>
                <a:r>
                  <a:rPr lang="en-US">
                    <a:noFill/>
                  </a:rPr>
                  <a:t> </a:t>
                </a:r>
              </a:p>
            </p:txBody>
          </p:sp>
        </mc:Fallback>
      </mc:AlternateContent>
    </p:spTree>
    <p:extLst>
      <p:ext uri="{BB962C8B-B14F-4D97-AF65-F5344CB8AC3E}">
        <p14:creationId xmlns:p14="http://schemas.microsoft.com/office/powerpoint/2010/main" val="2749251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0" y="0"/>
            <a:ext cx="4890805"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Wingdings" pitchFamily="2" charset="2"/>
              <a:buNone/>
            </a:pPr>
            <a:r>
              <a:rPr lang="en-US" sz="4000" dirty="0">
                <a:solidFill>
                  <a:srgbClr val="376092"/>
                </a:solidFill>
                <a:latin typeface="Avenir Book"/>
              </a:rPr>
              <a:t>Sources of variation</a:t>
            </a:r>
            <a:r>
              <a:rPr lang="en-US" sz="4000" b="1" dirty="0">
                <a:solidFill>
                  <a:srgbClr val="376092"/>
                </a:solidFill>
                <a:latin typeface="Avenir Book"/>
              </a:rPr>
              <a:t>:</a:t>
            </a:r>
          </a:p>
        </p:txBody>
      </p:sp>
      <p:sp>
        <p:nvSpPr>
          <p:cNvPr id="6" name="TextBox 5"/>
          <p:cNvSpPr txBox="1"/>
          <p:nvPr/>
        </p:nvSpPr>
        <p:spPr>
          <a:xfrm>
            <a:off x="508960" y="2016870"/>
            <a:ext cx="8359539" cy="2800767"/>
          </a:xfrm>
          <a:prstGeom prst="rect">
            <a:avLst/>
          </a:prstGeom>
          <a:noFill/>
        </p:spPr>
        <p:txBody>
          <a:bodyPr wrap="square" rtlCol="0">
            <a:spAutoFit/>
          </a:bodyPr>
          <a:lstStyle/>
          <a:p>
            <a:pPr>
              <a:tabLst>
                <a:tab pos="461963" algn="l"/>
              </a:tabLst>
            </a:pPr>
            <a:r>
              <a:rPr lang="en-US" sz="3600" i="1" cap="small" dirty="0"/>
              <a:t>Environmental stochasticity</a:t>
            </a:r>
            <a:r>
              <a:rPr lang="en-US" sz="3600" cap="small" dirty="0"/>
              <a:t> </a:t>
            </a:r>
          </a:p>
          <a:p>
            <a:pPr>
              <a:tabLst>
                <a:tab pos="461963" algn="l"/>
              </a:tabLst>
            </a:pPr>
            <a:endParaRPr lang="en-US" sz="2800" dirty="0"/>
          </a:p>
          <a:p>
            <a:pPr marL="457200" indent="-457200">
              <a:buFont typeface="Arial"/>
              <a:buChar char="•"/>
              <a:tabLst>
                <a:tab pos="461963" algn="l"/>
              </a:tabLst>
            </a:pPr>
            <a:r>
              <a:rPr lang="en-US" sz="2800" dirty="0"/>
              <a:t>fluctuations in the environment that cause variation in birth and death rates.  Extinction caused by large effects (or runs) of bad times (which affect all members of population).</a:t>
            </a:r>
          </a:p>
        </p:txBody>
      </p:sp>
    </p:spTree>
    <p:extLst>
      <p:ext uri="{BB962C8B-B14F-4D97-AF65-F5344CB8AC3E}">
        <p14:creationId xmlns:p14="http://schemas.microsoft.com/office/powerpoint/2010/main" val="5799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dissolve">
                                      <p:cBhvr>
                                        <p:cTn id="1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0" y="0"/>
            <a:ext cx="7938259"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Wingdings" pitchFamily="2" charset="2"/>
              <a:buNone/>
            </a:pPr>
            <a:r>
              <a:rPr lang="en-US" sz="4000" dirty="0" err="1">
                <a:solidFill>
                  <a:srgbClr val="376092"/>
                </a:solidFill>
                <a:latin typeface="Avenir Book"/>
              </a:rPr>
              <a:t>Env</a:t>
            </a:r>
            <a:r>
              <a:rPr lang="en-US" sz="4000" dirty="0">
                <a:solidFill>
                  <a:srgbClr val="376092"/>
                </a:solidFill>
                <a:latin typeface="Avenir Book"/>
              </a:rPr>
              <a:t>. stochasticity in discrete time</a:t>
            </a:r>
            <a:r>
              <a:rPr lang="en-US" sz="4000" b="1" dirty="0">
                <a:solidFill>
                  <a:srgbClr val="376092"/>
                </a:solidFill>
                <a:latin typeface="Avenir Book"/>
              </a:rPr>
              <a:t>:</a:t>
            </a:r>
          </a:p>
        </p:txBody>
      </p:sp>
      <p:sp>
        <p:nvSpPr>
          <p:cNvPr id="6" name="TextBox 5"/>
          <p:cNvSpPr txBox="1"/>
          <p:nvPr/>
        </p:nvSpPr>
        <p:spPr>
          <a:xfrm>
            <a:off x="508960" y="1252472"/>
            <a:ext cx="8359539" cy="954107"/>
          </a:xfrm>
          <a:prstGeom prst="rect">
            <a:avLst/>
          </a:prstGeom>
          <a:noFill/>
        </p:spPr>
        <p:txBody>
          <a:bodyPr wrap="square" rtlCol="0">
            <a:spAutoFit/>
          </a:bodyPr>
          <a:lstStyle/>
          <a:p>
            <a:pPr marL="285750" indent="-285750">
              <a:buFont typeface="Arial"/>
              <a:buChar char="•"/>
            </a:pPr>
            <a:endParaRPr lang="en-US" sz="2800" dirty="0"/>
          </a:p>
          <a:p>
            <a:pPr marL="285750" indent="-285750">
              <a:buFont typeface="Arial"/>
              <a:buChar char="•"/>
            </a:pPr>
            <a:endParaRPr lang="en-US" sz="2800" dirty="0"/>
          </a:p>
        </p:txBody>
      </p:sp>
      <mc:AlternateContent xmlns:mc="http://schemas.openxmlformats.org/markup-compatibility/2006" xmlns:a14="http://schemas.microsoft.com/office/drawing/2010/main">
        <mc:Choice Requires="a14">
          <p:sp>
            <p:nvSpPr>
              <p:cNvPr id="5" name="TextBox 4"/>
              <p:cNvSpPr txBox="1"/>
              <p:nvPr/>
            </p:nvSpPr>
            <p:spPr>
              <a:xfrm>
                <a:off x="472965" y="2062096"/>
                <a:ext cx="8056179" cy="3561744"/>
              </a:xfrm>
              <a:prstGeom prst="rect">
                <a:avLst/>
              </a:prstGeom>
              <a:noFill/>
            </p:spPr>
            <p:txBody>
              <a:bodyPr wrap="square" rtlCol="0">
                <a:spAutoFit/>
              </a:bodyPr>
              <a:lstStyle/>
              <a:p>
                <a:pPr marL="461963" indent="-461963">
                  <a:buFont typeface="Arial"/>
                  <a:buChar char="•"/>
                  <a:tabLst>
                    <a:tab pos="461963" algn="l"/>
                  </a:tabLst>
                </a:pPr>
                <a:r>
                  <a:rPr lang="en-US" sz="3200" dirty="0"/>
                  <a:t>Assume geometric growth</a:t>
                </a:r>
              </a:p>
              <a:p>
                <a:pPr marL="461963" indent="-461963">
                  <a:buFont typeface="Arial"/>
                  <a:buChar char="•"/>
                  <a:tabLst>
                    <a:tab pos="461963" algn="l"/>
                  </a:tabLst>
                </a:pPr>
                <a:endParaRPr lang="en-US" sz="3200" dirty="0"/>
              </a:p>
              <a:p>
                <a:pPr marL="461963" indent="-461963">
                  <a:buFont typeface="Arial"/>
                  <a:buChar char="•"/>
                  <a:tabLst>
                    <a:tab pos="461963" algn="l"/>
                  </a:tabLst>
                </a:pPr>
                <a:r>
                  <a:rPr lang="en-US" sz="3200" dirty="0"/>
                  <a:t>Let </a:t>
                </a:r>
                <a:r>
                  <a:rPr lang="en-US" sz="3200" dirty="0">
                    <a:latin typeface="Symbol" charset="2"/>
                    <a:cs typeface="Symbol" charset="2"/>
                  </a:rPr>
                  <a:t> </a:t>
                </a:r>
                <a14:m>
                  <m:oMath xmlns:m="http://schemas.openxmlformats.org/officeDocument/2006/math">
                    <m:r>
                      <a:rPr lang="en-US" sz="3200" i="1" dirty="0" smtClean="0">
                        <a:latin typeface="Cambria Math" panose="02040503050406030204" pitchFamily="18" charset="0"/>
                        <a:ea typeface="Cambria Math" panose="02040503050406030204" pitchFamily="18" charset="0"/>
                        <a:cs typeface="Symbol" charset="2"/>
                      </a:rPr>
                      <m:t>𝜆</m:t>
                    </m:r>
                  </m:oMath>
                </a14:m>
                <a:r>
                  <a:rPr lang="en-US" sz="3200" dirty="0">
                    <a:latin typeface="Symbol" charset="2"/>
                    <a:cs typeface="Symbol" charset="2"/>
                  </a:rPr>
                  <a:t>  </a:t>
                </a:r>
                <a:r>
                  <a:rPr lang="en-US" sz="3200" dirty="0"/>
                  <a:t>fluctuate through time with mean = </a:t>
                </a:r>
                <a14:m>
                  <m:oMath xmlns:m="http://schemas.openxmlformats.org/officeDocument/2006/math">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𝜆</m:t>
                        </m:r>
                      </m:e>
                    </m:acc>
                  </m:oMath>
                </a14:m>
                <a:endParaRPr lang="en-US" sz="3200" dirty="0"/>
              </a:p>
              <a:p>
                <a:pPr marL="461963" indent="-461963">
                  <a:buFont typeface="Arial"/>
                  <a:buChar char="•"/>
                  <a:tabLst>
                    <a:tab pos="461963" algn="l"/>
                  </a:tabLst>
                </a:pPr>
                <a:endParaRPr lang="en-US" sz="3200" dirty="0"/>
              </a:p>
              <a:p>
                <a:pPr marL="461963" indent="-461963">
                  <a:buFont typeface="Arial"/>
                  <a:buChar char="•"/>
                  <a:tabLst>
                    <a:tab pos="461963" algn="l"/>
                  </a:tabLst>
                </a:pPr>
                <a:r>
                  <a:rPr lang="en-US" sz="3200" dirty="0"/>
                  <a:t>Is    E</a:t>
                </a:r>
                <a14:m>
                  <m:oMath xmlns:m="http://schemas.openxmlformats.org/officeDocument/2006/math">
                    <m:d>
                      <m:dPr>
                        <m:begChr m:val="["/>
                        <m:endChr m:val="]"/>
                        <m:ctrlPr>
                          <a:rPr lang="en-US" sz="3200" i="1" smtClean="0">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panose="02040503050406030204" pitchFamily="18" charset="0"/>
                              </a:rPr>
                              <m:t>𝑁</m:t>
                            </m:r>
                          </m:e>
                          <m:sub>
                            <m:r>
                              <a:rPr lang="en-US" sz="3200" i="1">
                                <a:latin typeface="Cambria Math" panose="02040503050406030204" pitchFamily="18" charset="0"/>
                              </a:rPr>
                              <m:t>𝑡</m:t>
                            </m:r>
                          </m:sub>
                        </m:sSub>
                      </m:e>
                    </m:d>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𝑁</m:t>
                        </m:r>
                      </m:e>
                      <m:sub>
                        <m:r>
                          <a:rPr lang="en-US" sz="3200" b="0" i="1" smtClean="0">
                            <a:latin typeface="Cambria Math" panose="02040503050406030204" pitchFamily="18" charset="0"/>
                          </a:rPr>
                          <m:t>0</m:t>
                        </m:r>
                      </m:sub>
                    </m:sSub>
                    <m:sSup>
                      <m:sSupPr>
                        <m:ctrlPr>
                          <a:rPr lang="en-US" sz="3200" b="0" i="1" smtClean="0">
                            <a:latin typeface="Cambria Math" panose="02040503050406030204" pitchFamily="18" charset="0"/>
                            <a:ea typeface="Cambria Math" panose="02040503050406030204" pitchFamily="18" charset="0"/>
                          </a:rPr>
                        </m:ctrlPr>
                      </m:sSupPr>
                      <m:e>
                        <m:acc>
                          <m:accPr>
                            <m:chr m:val="̅"/>
                            <m:ctrlPr>
                              <a:rPr lang="en-US" sz="3200" b="0" i="1" smtClean="0">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𝜆</m:t>
                            </m:r>
                          </m:e>
                        </m:acc>
                      </m:e>
                      <m:sup>
                        <m:r>
                          <a:rPr lang="en-US" sz="3200" b="0" i="1" smtClean="0">
                            <a:latin typeface="Cambria Math" panose="02040503050406030204" pitchFamily="18" charset="0"/>
                            <a:ea typeface="Cambria Math" panose="02040503050406030204" pitchFamily="18" charset="0"/>
                          </a:rPr>
                          <m:t>𝑡</m:t>
                        </m:r>
                      </m:sup>
                    </m:sSup>
                  </m:oMath>
                </a14:m>
                <a:r>
                  <a:rPr lang="en-US" sz="3200" dirty="0"/>
                  <a:t>  ?</a:t>
                </a:r>
              </a:p>
              <a:p>
                <a:pPr marL="461963" indent="-461963">
                  <a:buFont typeface="Arial"/>
                  <a:buChar char="•"/>
                  <a:tabLst>
                    <a:tab pos="461963" algn="l"/>
                  </a:tabLst>
                </a:pPr>
                <a:endParaRPr lang="en-US" sz="3200" dirty="0"/>
              </a:p>
              <a:p>
                <a:pPr marL="461963" indent="-461963">
                  <a:buFont typeface="Arial"/>
                  <a:buChar char="•"/>
                  <a:tabLst>
                    <a:tab pos="461963" algn="l"/>
                  </a:tabLst>
                </a:pPr>
                <a:r>
                  <a:rPr lang="en-US" sz="3200" dirty="0"/>
                  <a:t> No</a:t>
                </a:r>
              </a:p>
            </p:txBody>
          </p:sp>
        </mc:Choice>
        <mc:Fallback xmlns="">
          <p:sp>
            <p:nvSpPr>
              <p:cNvPr id="5" name="TextBox 4"/>
              <p:cNvSpPr txBox="1">
                <a:spLocks noRot="1" noChangeAspect="1" noMove="1" noResize="1" noEditPoints="1" noAdjustHandles="1" noChangeArrowheads="1" noChangeShapeType="1" noTextEdit="1"/>
              </p:cNvSpPr>
              <p:nvPr/>
            </p:nvSpPr>
            <p:spPr>
              <a:xfrm>
                <a:off x="472965" y="2062096"/>
                <a:ext cx="8056179" cy="3561744"/>
              </a:xfrm>
              <a:prstGeom prst="rect">
                <a:avLst/>
              </a:prstGeom>
              <a:blipFill>
                <a:blip r:embed="rId2"/>
                <a:stretch>
                  <a:fillRect l="-1732" t="-2128" b="-4255"/>
                </a:stretch>
              </a:blipFill>
            </p:spPr>
            <p:txBody>
              <a:bodyPr/>
              <a:lstStyle/>
              <a:p>
                <a:r>
                  <a:rPr lang="en-US">
                    <a:noFill/>
                  </a:rPr>
                  <a:t> </a:t>
                </a:r>
              </a:p>
            </p:txBody>
          </p:sp>
        </mc:Fallback>
      </mc:AlternateContent>
    </p:spTree>
    <p:extLst>
      <p:ext uri="{BB962C8B-B14F-4D97-AF65-F5344CB8AC3E}">
        <p14:creationId xmlns:p14="http://schemas.microsoft.com/office/powerpoint/2010/main" val="806232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a:spLocks noChangeArrowheads="1"/>
          </p:cNvSpPr>
          <p:nvPr/>
        </p:nvSpPr>
        <p:spPr bwMode="auto">
          <a:xfrm>
            <a:off x="0" y="0"/>
            <a:ext cx="7938259"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buFont typeface="Wingdings" pitchFamily="2" charset="2"/>
              <a:buNone/>
            </a:pPr>
            <a:r>
              <a:rPr lang="en-US" sz="4000" dirty="0" err="1">
                <a:solidFill>
                  <a:srgbClr val="376092"/>
                </a:solidFill>
                <a:latin typeface="Avenir Book"/>
              </a:rPr>
              <a:t>Env</a:t>
            </a:r>
            <a:r>
              <a:rPr lang="en-US" sz="4000" dirty="0">
                <a:solidFill>
                  <a:srgbClr val="376092"/>
                </a:solidFill>
                <a:latin typeface="Avenir Book"/>
              </a:rPr>
              <a:t>. stochasticity in discrete time</a:t>
            </a:r>
            <a:r>
              <a:rPr lang="en-US" sz="4000" b="1" dirty="0">
                <a:solidFill>
                  <a:srgbClr val="376092"/>
                </a:solidFill>
                <a:latin typeface="Avenir Book"/>
              </a:rPr>
              <a:t>:</a:t>
            </a:r>
          </a:p>
        </p:txBody>
      </p:sp>
      <p:sp>
        <p:nvSpPr>
          <p:cNvPr id="6" name="TextBox 5"/>
          <p:cNvSpPr txBox="1"/>
          <p:nvPr/>
        </p:nvSpPr>
        <p:spPr>
          <a:xfrm>
            <a:off x="508960" y="1252472"/>
            <a:ext cx="8359539" cy="954107"/>
          </a:xfrm>
          <a:prstGeom prst="rect">
            <a:avLst/>
          </a:prstGeom>
          <a:noFill/>
        </p:spPr>
        <p:txBody>
          <a:bodyPr wrap="square" rtlCol="0">
            <a:spAutoFit/>
          </a:bodyPr>
          <a:lstStyle/>
          <a:p>
            <a:pPr marL="285750" indent="-285750">
              <a:buFont typeface="Arial"/>
              <a:buChar char="•"/>
            </a:pPr>
            <a:endParaRPr lang="en-US" sz="2800" dirty="0"/>
          </a:p>
          <a:p>
            <a:pPr marL="285750" indent="-285750">
              <a:buFont typeface="Arial"/>
              <a:buChar char="•"/>
            </a:pPr>
            <a:endParaRPr lang="en-US" sz="2800" dirty="0"/>
          </a:p>
        </p:txBody>
      </p:sp>
      <mc:AlternateContent xmlns:mc="http://schemas.openxmlformats.org/markup-compatibility/2006" xmlns:a14="http://schemas.microsoft.com/office/drawing/2010/main">
        <mc:Choice Requires="a14">
          <p:sp>
            <p:nvSpPr>
              <p:cNvPr id="5" name="TextBox 4"/>
              <p:cNvSpPr txBox="1"/>
              <p:nvPr/>
            </p:nvSpPr>
            <p:spPr>
              <a:xfrm>
                <a:off x="508960" y="1240461"/>
                <a:ext cx="8359539" cy="4971489"/>
              </a:xfrm>
              <a:prstGeom prst="rect">
                <a:avLst/>
              </a:prstGeom>
              <a:noFill/>
            </p:spPr>
            <p:txBody>
              <a:bodyPr wrap="square" rtlCol="0">
                <a:spAutoFit/>
              </a:bodyPr>
              <a:lstStyle/>
              <a:p>
                <a:pPr marL="461963" indent="-461963">
                  <a:buFont typeface="Arial"/>
                  <a:buChar char="•"/>
                  <a:tabLst>
                    <a:tab pos="461963" algn="l"/>
                  </a:tabLst>
                </a:pPr>
                <a:r>
                  <a:rPr lang="en-US" sz="2800" dirty="0"/>
                  <a:t>If not, then how do we express population size at t?</a:t>
                </a:r>
              </a:p>
              <a:p>
                <a:pPr marL="461963" indent="-461963">
                  <a:lnSpc>
                    <a:spcPct val="200000"/>
                  </a:lnSpc>
                  <a:buFont typeface="Arial"/>
                  <a:buChar char="•"/>
                  <a:tabLst>
                    <a:tab pos="461963" algn="l"/>
                  </a:tabLst>
                </a:pP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𝑁</m:t>
                        </m:r>
                      </m:e>
                      <m:sub>
                        <m:r>
                          <a:rPr lang="en-US" sz="2800" b="0" i="1" smtClean="0">
                            <a:latin typeface="Cambria Math" panose="02040503050406030204" pitchFamily="18" charset="0"/>
                          </a:rPr>
                          <m:t>1</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𝑁</m:t>
                        </m:r>
                      </m:e>
                      <m:sub>
                        <m:r>
                          <a:rPr lang="en-US" sz="2800" i="1">
                            <a:latin typeface="Cambria Math" panose="02040503050406030204" pitchFamily="18" charset="0"/>
                          </a:rPr>
                          <m:t>0</m:t>
                        </m:r>
                      </m:sub>
                    </m:sSub>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𝜆</m:t>
                        </m:r>
                      </m:e>
                      <m:sub>
                        <m:r>
                          <a:rPr lang="en-US" sz="2800" i="1">
                            <a:latin typeface="Cambria Math" panose="02040503050406030204" pitchFamily="18" charset="0"/>
                          </a:rPr>
                          <m:t>1</m:t>
                        </m:r>
                      </m:sub>
                    </m:sSub>
                  </m:oMath>
                </a14:m>
                <a:r>
                  <a:rPr lang="en-US" sz="2800" dirty="0"/>
                  <a:t> </a:t>
                </a:r>
              </a:p>
              <a:p>
                <a:pPr marL="461963" indent="-461963">
                  <a:lnSpc>
                    <a:spcPct val="200000"/>
                  </a:lnSpc>
                  <a:buFont typeface="Arial"/>
                  <a:buChar char="•"/>
                  <a:tabLst>
                    <a:tab pos="461963" algn="l"/>
                  </a:tabLst>
                </a:pP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𝑁</m:t>
                        </m:r>
                      </m:e>
                      <m:sub>
                        <m:r>
                          <a:rPr lang="en-US" sz="2800" b="0" i="1" smtClean="0">
                            <a:latin typeface="Cambria Math" panose="02040503050406030204" pitchFamily="18" charset="0"/>
                          </a:rPr>
                          <m:t>2</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𝑁</m:t>
                        </m:r>
                      </m:e>
                      <m:sub>
                        <m:r>
                          <a:rPr lang="en-US" sz="2800" b="0" i="1" smtClean="0">
                            <a:latin typeface="Cambria Math" panose="02040503050406030204" pitchFamily="18" charset="0"/>
                          </a:rPr>
                          <m:t>1</m:t>
                        </m:r>
                      </m:sub>
                    </m:sSub>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𝜆</m:t>
                        </m:r>
                      </m:e>
                      <m:sub>
                        <m:r>
                          <a:rPr lang="en-US" sz="2800" b="0" i="1" smtClean="0">
                            <a:latin typeface="Cambria Math" panose="02040503050406030204" pitchFamily="18" charset="0"/>
                            <a:ea typeface="Cambria Math" panose="02040503050406030204" pitchFamily="18" charset="0"/>
                          </a:rPr>
                          <m:t>2</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𝑁</m:t>
                        </m:r>
                      </m:e>
                      <m:sub>
                        <m:r>
                          <a:rPr lang="en-US" sz="2800" b="0" i="1" smtClean="0">
                            <a:latin typeface="Cambria Math" panose="02040503050406030204" pitchFamily="18" charset="0"/>
                          </a:rPr>
                          <m:t>0</m:t>
                        </m:r>
                      </m:sub>
                    </m:sSub>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𝜆</m:t>
                        </m:r>
                      </m:e>
                      <m:sub>
                        <m:r>
                          <a:rPr lang="en-US" sz="2800" b="0" i="1" smtClean="0">
                            <a:latin typeface="Cambria Math" panose="02040503050406030204" pitchFamily="18" charset="0"/>
                            <a:ea typeface="Cambria Math" panose="02040503050406030204" pitchFamily="18" charset="0"/>
                          </a:rPr>
                          <m:t>1</m:t>
                        </m:r>
                      </m:sub>
                    </m:sSub>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𝜆</m:t>
                        </m:r>
                      </m:e>
                      <m:sub>
                        <m:r>
                          <a:rPr lang="en-US" sz="2800" i="1">
                            <a:latin typeface="Cambria Math" panose="02040503050406030204" pitchFamily="18" charset="0"/>
                            <a:ea typeface="Cambria Math" panose="02040503050406030204" pitchFamily="18" charset="0"/>
                          </a:rPr>
                          <m:t>2</m:t>
                        </m:r>
                      </m:sub>
                    </m:sSub>
                  </m:oMath>
                </a14:m>
                <a:r>
                  <a:rPr lang="en-US" sz="2800" dirty="0"/>
                  <a:t>, and so on...</a:t>
                </a:r>
              </a:p>
              <a:p>
                <a:pPr marL="461963" indent="-461963">
                  <a:lnSpc>
                    <a:spcPct val="200000"/>
                  </a:lnSpc>
                  <a:buFont typeface="Arial"/>
                  <a:buChar char="•"/>
                  <a:tabLst>
                    <a:tab pos="461963" algn="l"/>
                  </a:tabLst>
                </a:pP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𝑁</m:t>
                        </m:r>
                      </m:e>
                      <m:sub>
                        <m:r>
                          <a:rPr lang="en-US" sz="2800" i="1">
                            <a:latin typeface="Cambria Math" panose="02040503050406030204" pitchFamily="18" charset="0"/>
                          </a:rPr>
                          <m:t>𝑡</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𝑁</m:t>
                        </m:r>
                      </m:e>
                      <m:sub>
                        <m:r>
                          <a:rPr lang="en-US" sz="2800" i="1">
                            <a:latin typeface="Cambria Math" panose="02040503050406030204" pitchFamily="18" charset="0"/>
                          </a:rPr>
                          <m:t>0</m:t>
                        </m:r>
                      </m:sub>
                    </m:sSub>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𝜆</m:t>
                        </m:r>
                      </m:e>
                      <m:sub>
                        <m:r>
                          <a:rPr lang="en-US" sz="2800" i="1">
                            <a:latin typeface="Cambria Math" panose="02040503050406030204" pitchFamily="18" charset="0"/>
                          </a:rPr>
                          <m:t>1</m:t>
                        </m:r>
                      </m:sub>
                    </m:sSub>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𝜆</m:t>
                        </m:r>
                      </m:e>
                      <m:sub>
                        <m:r>
                          <a:rPr lang="en-US" sz="2800" i="1">
                            <a:latin typeface="Cambria Math" panose="02040503050406030204" pitchFamily="18" charset="0"/>
                          </a:rPr>
                          <m:t>2</m:t>
                        </m:r>
                      </m:sub>
                    </m:sSub>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𝜆</m:t>
                        </m:r>
                      </m:e>
                      <m:sub>
                        <m:r>
                          <a:rPr lang="en-US" sz="2800" i="1">
                            <a:latin typeface="Cambria Math" panose="02040503050406030204" pitchFamily="18" charset="0"/>
                          </a:rPr>
                          <m:t>3</m:t>
                        </m:r>
                      </m:sub>
                    </m:sSub>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𝜆</m:t>
                        </m:r>
                      </m:e>
                      <m:sub>
                        <m:r>
                          <a:rPr lang="en-US" sz="2800" i="1">
                            <a:latin typeface="Cambria Math" panose="02040503050406030204" pitchFamily="18" charset="0"/>
                            <a:ea typeface="Cambria Math" panose="02040503050406030204" pitchFamily="18" charset="0"/>
                          </a:rPr>
                          <m:t>4</m:t>
                        </m:r>
                      </m:sub>
                    </m:sSub>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𝜆</m:t>
                        </m:r>
                      </m:e>
                      <m:sub>
                        <m:r>
                          <a:rPr lang="en-US" sz="2800" i="1">
                            <a:latin typeface="Cambria Math" panose="02040503050406030204" pitchFamily="18" charset="0"/>
                          </a:rPr>
                          <m:t>5</m:t>
                        </m:r>
                      </m:sub>
                    </m:sSub>
                  </m:oMath>
                </a14:m>
                <a:r>
                  <a:rPr lang="en-US" sz="2800" dirty="0"/>
                  <a: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𝜆</m:t>
                        </m:r>
                      </m:e>
                      <m:sub>
                        <m:r>
                          <a:rPr lang="en-US" sz="2800" b="0" i="1" smtClean="0">
                            <a:latin typeface="Cambria Math" panose="02040503050406030204" pitchFamily="18" charset="0"/>
                          </a:rPr>
                          <m:t>𝑡</m:t>
                        </m:r>
                      </m:sub>
                    </m:sSub>
                  </m:oMath>
                </a14:m>
                <a:endParaRPr lang="en-US" sz="2800" dirty="0"/>
              </a:p>
              <a:p>
                <a:pPr marL="461963" indent="-461963">
                  <a:lnSpc>
                    <a:spcPct val="200000"/>
                  </a:lnSpc>
                  <a:buFont typeface="Arial"/>
                  <a:buChar char="•"/>
                  <a:tabLst>
                    <a:tab pos="461963" algn="l"/>
                  </a:tabLst>
                </a:pP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𝑁</m:t>
                        </m:r>
                      </m:e>
                      <m:sub>
                        <m:r>
                          <a:rPr lang="en-US" sz="2800" b="0" i="1" smtClean="0">
                            <a:latin typeface="Cambria Math" panose="02040503050406030204" pitchFamily="18" charset="0"/>
                          </a:rPr>
                          <m:t>𝑡</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𝑁</m:t>
                        </m:r>
                      </m:e>
                      <m:sub>
                        <m:r>
                          <a:rPr lang="en-US" sz="2800" b="0" i="1" smtClean="0">
                            <a:latin typeface="Cambria Math" panose="02040503050406030204" pitchFamily="18" charset="0"/>
                          </a:rPr>
                          <m:t>0</m:t>
                        </m:r>
                      </m:sub>
                    </m:sSub>
                    <m:sSubSup>
                      <m:sSubSupPr>
                        <m:ctrlPr>
                          <a:rPr lang="en-US" sz="2800" b="0" i="1" smtClean="0">
                            <a:latin typeface="Cambria Math" panose="02040503050406030204" pitchFamily="18" charset="0"/>
                          </a:rPr>
                        </m:ctrlPr>
                      </m:sSubSup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𝜆</m:t>
                            </m:r>
                          </m:e>
                        </m:acc>
                      </m:e>
                      <m:sub>
                        <m:r>
                          <a:rPr lang="en-US" sz="2800" b="0" i="1" smtClean="0">
                            <a:latin typeface="Cambria Math" panose="02040503050406030204" pitchFamily="18" charset="0"/>
                          </a:rPr>
                          <m:t>𝑔𝑒𝑜𝑚𝑒𝑡𝑟𝑖𝑐</m:t>
                        </m:r>
                      </m:sub>
                      <m:sup>
                        <m:r>
                          <a:rPr lang="en-US" sz="2800" b="0" i="1" smtClean="0">
                            <a:latin typeface="Cambria Math" panose="02040503050406030204" pitchFamily="18" charset="0"/>
                          </a:rPr>
                          <m:t>𝑡</m:t>
                        </m:r>
                      </m:sup>
                    </m:sSubSup>
                  </m:oMath>
                </a14:m>
                <a:endParaRPr lang="en-US" sz="2800" dirty="0"/>
              </a:p>
              <a:p>
                <a:pPr marL="461963" indent="-461963">
                  <a:lnSpc>
                    <a:spcPct val="200000"/>
                  </a:lnSpc>
                  <a:buFont typeface="Arial"/>
                  <a:buChar char="•"/>
                  <a:tabLst>
                    <a:tab pos="461963" algn="l"/>
                  </a:tabLst>
                </a:pPr>
                <a:r>
                  <a:rPr lang="en-US" sz="2800" dirty="0"/>
                  <a:t>Where  </a:t>
                </a:r>
                <a14:m>
                  <m:oMath xmlns:m="http://schemas.openxmlformats.org/officeDocument/2006/math">
                    <m:sSub>
                      <m:sSubPr>
                        <m:ctrlPr>
                          <a:rPr lang="en-US" sz="2800" b="0" i="1"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𝜆</m:t>
                            </m:r>
                          </m:e>
                        </m:acc>
                      </m:e>
                      <m:sub>
                        <m:r>
                          <a:rPr lang="en-US" sz="2800" i="1">
                            <a:latin typeface="Cambria Math" panose="02040503050406030204" pitchFamily="18" charset="0"/>
                          </a:rPr>
                          <m:t>𝑔𝑒𝑜𝑚𝑒𝑡𝑟𝑖𝑐</m:t>
                        </m:r>
                      </m:sub>
                    </m:sSub>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d>
                          <m:dPr>
                            <m:ctrlPr>
                              <a:rPr lang="en-US" sz="2800" i="1">
                                <a:latin typeface="Cambria Math" panose="02040503050406030204" pitchFamily="18" charset="0"/>
                              </a:rPr>
                            </m:ctrlPr>
                          </m:dPr>
                          <m:e>
                            <m:nary>
                              <m:naryPr>
                                <m:chr m:val="∏"/>
                                <m:ctrlPr>
                                  <a:rPr lang="en-US" sz="2800" i="1">
                                    <a:latin typeface="Cambria Math" panose="02040503050406030204" pitchFamily="18" charset="0"/>
                                  </a:rPr>
                                </m:ctrlPr>
                              </m:naryPr>
                              <m:sub>
                                <m:r>
                                  <m:rPr>
                                    <m:brk m:alnAt="23"/>
                                  </m:rPr>
                                  <a:rPr lang="en-US" sz="2800" b="0" i="1" smtClean="0">
                                    <a:latin typeface="Cambria Math" panose="02040503050406030204" pitchFamily="18" charset="0"/>
                                  </a:rPr>
                                  <m:t>1</m:t>
                                </m:r>
                                <m:r>
                                  <a:rPr lang="en-US" sz="2800" b="0" i="1" smtClean="0">
                                    <a:latin typeface="Cambria Math" panose="02040503050406030204" pitchFamily="18" charset="0"/>
                                  </a:rPr>
                                  <m:t>=1</m:t>
                                </m:r>
                              </m:sub>
                              <m:sup>
                                <m:r>
                                  <a:rPr lang="en-US" sz="2800" b="0" i="1" smtClean="0">
                                    <a:latin typeface="Cambria Math" panose="02040503050406030204" pitchFamily="18" charset="0"/>
                                  </a:rPr>
                                  <m:t>𝑡</m:t>
                                </m:r>
                              </m:sup>
                              <m:e>
                                <m:sSub>
                                  <m:sSubPr>
                                    <m:ctrlPr>
                                      <a:rPr lang="en-US" sz="2800" i="1">
                                        <a:latin typeface="Cambria Math" panose="02040503050406030204" pitchFamily="18" charset="0"/>
                                      </a:rPr>
                                    </m:ctrlPr>
                                  </m:sSubPr>
                                  <m:e>
                                    <m:r>
                                      <a:rPr lang="en-US" sz="2800" i="1" smtClean="0">
                                        <a:latin typeface="Cambria Math" panose="02040503050406030204" pitchFamily="18" charset="0"/>
                                        <a:ea typeface="Cambria Math" panose="02040503050406030204" pitchFamily="18" charset="0"/>
                                      </a:rPr>
                                      <m:t>𝜆</m:t>
                                    </m:r>
                                  </m:e>
                                  <m:sub>
                                    <m:r>
                                      <a:rPr lang="en-US" sz="2800" b="0" i="1" smtClean="0">
                                        <a:latin typeface="Cambria Math" panose="02040503050406030204" pitchFamily="18" charset="0"/>
                                      </a:rPr>
                                      <m:t>𝑖</m:t>
                                    </m:r>
                                  </m:sub>
                                </m:sSub>
                              </m:e>
                            </m:nary>
                          </m:e>
                        </m:d>
                      </m:e>
                      <m:sup>
                        <m:r>
                          <a:rPr lang="en-US" sz="2800" b="0" i="1" smtClean="0">
                            <a:latin typeface="Cambria Math" panose="02040503050406030204" pitchFamily="18" charset="0"/>
                          </a:rPr>
                          <m:t>1/</m:t>
                        </m:r>
                        <m:r>
                          <a:rPr lang="en-US" sz="2800" b="0" i="1" smtClean="0">
                            <a:latin typeface="Cambria Math" panose="02040503050406030204" pitchFamily="18" charset="0"/>
                          </a:rPr>
                          <m:t>𝑡</m:t>
                        </m:r>
                      </m:sup>
                    </m:sSup>
                    <m:r>
                      <a:rPr lang="en-US" sz="2800" b="0" i="1" smtClean="0">
                        <a:latin typeface="Cambria Math" panose="02040503050406030204" pitchFamily="18" charset="0"/>
                      </a:rPr>
                      <m:t>&lt;</m:t>
                    </m:r>
                    <m:sSub>
                      <m:sSubPr>
                        <m:ctrlPr>
                          <a:rPr lang="en-US" sz="2800" b="0" i="1" smtClean="0">
                            <a:latin typeface="Cambria Math" panose="02040503050406030204" pitchFamily="18" charset="0"/>
                            <a:ea typeface="Cambria Math" panose="02040503050406030204" pitchFamily="18" charset="0"/>
                          </a:rPr>
                        </m:ctrlPr>
                      </m:sSubPr>
                      <m:e>
                        <m:acc>
                          <m:accPr>
                            <m:chr m:val="̅"/>
                            <m:ctrlPr>
                              <a:rPr lang="en-US" sz="2800" b="0" i="1" smtClean="0">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𝜆</m:t>
                            </m:r>
                          </m:e>
                        </m:acc>
                      </m:e>
                      <m:sub>
                        <m:r>
                          <a:rPr lang="en-US" sz="2800" i="1">
                            <a:latin typeface="Cambria Math" panose="02040503050406030204" pitchFamily="18" charset="0"/>
                            <a:ea typeface="Cambria Math" panose="02040503050406030204" pitchFamily="18" charset="0"/>
                          </a:rPr>
                          <m:t>𝑎𝑟𝑖𝑡h𝑚𝑒𝑡𝑖𝑐</m:t>
                        </m:r>
                      </m:sub>
                    </m:sSub>
                  </m:oMath>
                </a14:m>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508960" y="1240461"/>
                <a:ext cx="8359539" cy="4971489"/>
              </a:xfrm>
              <a:prstGeom prst="rect">
                <a:avLst/>
              </a:prstGeom>
              <a:blipFill>
                <a:blip r:embed="rId3"/>
                <a:stretch>
                  <a:fillRect l="-1214" t="-1276" b="-19133"/>
                </a:stretch>
              </a:blipFill>
            </p:spPr>
            <p:txBody>
              <a:bodyPr/>
              <a:lstStyle/>
              <a:p>
                <a:r>
                  <a:rPr lang="en-US">
                    <a:noFill/>
                  </a:rPr>
                  <a:t> </a:t>
                </a:r>
              </a:p>
            </p:txBody>
          </p:sp>
        </mc:Fallback>
      </mc:AlternateContent>
    </p:spTree>
    <p:extLst>
      <p:ext uri="{BB962C8B-B14F-4D97-AF65-F5344CB8AC3E}">
        <p14:creationId xmlns:p14="http://schemas.microsoft.com/office/powerpoint/2010/main" val="10137278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otalTime>8691</TotalTime>
  <Words>1946</Words>
  <Application>Microsoft Macintosh PowerPoint</Application>
  <PresentationFormat>On-screen Show (4:3)</PresentationFormat>
  <Paragraphs>218</Paragraphs>
  <Slides>28</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Avenir Book</vt:lpstr>
      <vt:lpstr>Calibri</vt:lpstr>
      <vt:lpstr>Cambria Math</vt:lpstr>
      <vt:lpstr>Symbol</vt:lpstr>
      <vt:lpstr>Wingdings</vt:lpstr>
      <vt:lpstr>Office Theme</vt:lpstr>
      <vt:lpstr>Ecology 8310 Population (and Community) Ecology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Craig Osenberg</dc:creator>
  <cp:lastModifiedBy>Craig W Osenberg</cp:lastModifiedBy>
  <cp:revision>134</cp:revision>
  <dcterms:created xsi:type="dcterms:W3CDTF">2015-08-17T13:22:14Z</dcterms:created>
  <dcterms:modified xsi:type="dcterms:W3CDTF">2022-08-25T13:19:13Z</dcterms:modified>
</cp:coreProperties>
</file>