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6.xml" ContentType="application/vnd.openxmlformats-officedocument.drawingml.chart+xml"/>
  <Override PartName="/ppt/notesSlides/notesSlide6.xml" ContentType="application/vnd.openxmlformats-officedocument.presentationml.notesSlide+xml"/>
  <Override PartName="/ppt/charts/chart7.xml" ContentType="application/vnd.openxmlformats-officedocument.drawingml.chart+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8.xml" ContentType="application/vnd.openxmlformats-officedocument.drawingml.chart+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3"/>
  </p:notesMasterIdLst>
  <p:sldIdLst>
    <p:sldId id="256" r:id="rId2"/>
    <p:sldId id="353" r:id="rId3"/>
    <p:sldId id="345" r:id="rId4"/>
    <p:sldId id="346" r:id="rId5"/>
    <p:sldId id="347" r:id="rId6"/>
    <p:sldId id="354" r:id="rId7"/>
    <p:sldId id="348" r:id="rId8"/>
    <p:sldId id="349" r:id="rId9"/>
    <p:sldId id="350" r:id="rId10"/>
    <p:sldId id="291" r:id="rId11"/>
    <p:sldId id="292" r:id="rId12"/>
    <p:sldId id="293" r:id="rId13"/>
    <p:sldId id="294" r:id="rId14"/>
    <p:sldId id="257" r:id="rId15"/>
    <p:sldId id="295" r:id="rId16"/>
    <p:sldId id="296" r:id="rId17"/>
    <p:sldId id="337" r:id="rId18"/>
    <p:sldId id="297" r:id="rId19"/>
    <p:sldId id="298" r:id="rId20"/>
    <p:sldId id="299" r:id="rId21"/>
    <p:sldId id="300" r:id="rId22"/>
    <p:sldId id="338" r:id="rId23"/>
    <p:sldId id="301" r:id="rId24"/>
    <p:sldId id="341" r:id="rId25"/>
    <p:sldId id="304" r:id="rId26"/>
    <p:sldId id="305" r:id="rId27"/>
    <p:sldId id="342" r:id="rId28"/>
    <p:sldId id="308" r:id="rId29"/>
    <p:sldId id="343" r:id="rId30"/>
    <p:sldId id="306" r:id="rId31"/>
    <p:sldId id="355" r:id="rId32"/>
    <p:sldId id="344" r:id="rId33"/>
    <p:sldId id="263" r:id="rId34"/>
    <p:sldId id="264" r:id="rId35"/>
    <p:sldId id="265" r:id="rId36"/>
    <p:sldId id="320" r:id="rId37"/>
    <p:sldId id="310" r:id="rId38"/>
    <p:sldId id="351" r:id="rId39"/>
    <p:sldId id="269" r:id="rId40"/>
    <p:sldId id="268" r:id="rId41"/>
    <p:sldId id="267" r:id="rId42"/>
    <p:sldId id="271" r:id="rId43"/>
    <p:sldId id="272" r:id="rId44"/>
    <p:sldId id="273" r:id="rId45"/>
    <p:sldId id="311" r:id="rId46"/>
    <p:sldId id="270" r:id="rId47"/>
    <p:sldId id="274" r:id="rId48"/>
    <p:sldId id="275" r:id="rId49"/>
    <p:sldId id="276" r:id="rId50"/>
    <p:sldId id="278" r:id="rId51"/>
    <p:sldId id="277" r:id="rId52"/>
    <p:sldId id="279" r:id="rId53"/>
    <p:sldId id="280" r:id="rId54"/>
    <p:sldId id="281" r:id="rId55"/>
    <p:sldId id="283" r:id="rId56"/>
    <p:sldId id="312" r:id="rId57"/>
    <p:sldId id="285" r:id="rId58"/>
    <p:sldId id="286" r:id="rId59"/>
    <p:sldId id="287" r:id="rId60"/>
    <p:sldId id="288" r:id="rId61"/>
    <p:sldId id="352" r:id="rId62"/>
    <p:sldId id="321" r:id="rId63"/>
    <p:sldId id="314" r:id="rId64"/>
    <p:sldId id="335" r:id="rId65"/>
    <p:sldId id="326" r:id="rId66"/>
    <p:sldId id="328" r:id="rId67"/>
    <p:sldId id="329" r:id="rId68"/>
    <p:sldId id="330" r:id="rId69"/>
    <p:sldId id="327" r:id="rId70"/>
    <p:sldId id="331" r:id="rId71"/>
    <p:sldId id="332" r:id="rId72"/>
    <p:sldId id="333" r:id="rId73"/>
    <p:sldId id="315" r:id="rId74"/>
    <p:sldId id="316" r:id="rId75"/>
    <p:sldId id="339" r:id="rId76"/>
    <p:sldId id="318" r:id="rId77"/>
    <p:sldId id="322" r:id="rId78"/>
    <p:sldId id="317" r:id="rId79"/>
    <p:sldId id="323" r:id="rId80"/>
    <p:sldId id="334" r:id="rId81"/>
    <p:sldId id="340" r:id="rId8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1300FF"/>
    <a:srgbClr val="008001"/>
    <a:srgbClr val="366092"/>
    <a:srgbClr val="BD0C1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596"/>
    <p:restoredTop sz="84762"/>
  </p:normalViewPr>
  <p:slideViewPr>
    <p:cSldViewPr snapToGrid="0" snapToObjects="1">
      <p:cViewPr varScale="1">
        <p:scale>
          <a:sx n="103" d="100"/>
          <a:sy n="103" d="100"/>
        </p:scale>
        <p:origin x="488"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14285714285714"/>
          <c:y val="0.13815789473684201"/>
          <c:w val="0.63095238095238104"/>
          <c:h val="0.57236842105263197"/>
        </c:manualLayout>
      </c:layout>
      <c:scatterChart>
        <c:scatterStyle val="lineMarker"/>
        <c:varyColors val="0"/>
        <c:ser>
          <c:idx val="3"/>
          <c:order val="0"/>
          <c:tx>
            <c:strRef>
              <c:f>Sheet2!$E$1</c:f>
              <c:strCache>
                <c:ptCount val="1"/>
                <c:pt idx="0">
                  <c:v>N</c:v>
                </c:pt>
              </c:strCache>
            </c:strRef>
          </c:tx>
          <c:spPr>
            <a:ln w="8763">
              <a:noFill/>
              <a:prstDash val="dash"/>
            </a:ln>
          </c:spPr>
          <c:marker>
            <c:symbol val="circle"/>
            <c:size val="10"/>
            <c:spPr>
              <a:solidFill>
                <a:srgbClr val="000090"/>
              </a:solidFill>
              <a:ln>
                <a:solidFill>
                  <a:schemeClr val="bg1"/>
                </a:solidFill>
              </a:ln>
            </c:spPr>
          </c:marker>
          <c:xVal>
            <c:numRef>
              <c:f>Sheet2!$A$2:$A$27</c:f>
              <c:numCache>
                <c:formatCode>General</c:formatCode>
                <c:ptCount val="26"/>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numCache>
            </c:numRef>
          </c:xVal>
          <c:yVal>
            <c:numRef>
              <c:f>Sheet2!$E$2:$E$27</c:f>
              <c:numCache>
                <c:formatCode>General</c:formatCode>
                <c:ptCount val="26"/>
                <c:pt idx="0">
                  <c:v>100</c:v>
                </c:pt>
                <c:pt idx="1">
                  <c:v>116.82</c:v>
                </c:pt>
                <c:pt idx="2">
                  <c:v>137.01</c:v>
                </c:pt>
                <c:pt idx="3">
                  <c:v>160.09200000000001</c:v>
                </c:pt>
                <c:pt idx="4">
                  <c:v>187.34399999999999</c:v>
                </c:pt>
                <c:pt idx="5">
                  <c:v>219.36420000000001</c:v>
                </c:pt>
                <c:pt idx="6">
                  <c:v>256.48919999999907</c:v>
                </c:pt>
                <c:pt idx="7">
                  <c:v>300.22811999999891</c:v>
                </c:pt>
                <c:pt idx="8">
                  <c:v>351.32129999999961</c:v>
                </c:pt>
                <c:pt idx="9">
                  <c:v>410.97715199999908</c:v>
                </c:pt>
                <c:pt idx="10">
                  <c:v>480.99808799999897</c:v>
                </c:pt>
                <c:pt idx="11">
                  <c:v>562.77546119999977</c:v>
                </c:pt>
                <c:pt idx="12">
                  <c:v>658.47828959999981</c:v>
                </c:pt>
                <c:pt idx="13">
                  <c:v>770.56355591999966</c:v>
                </c:pt>
                <c:pt idx="14">
                  <c:v>901.58488883999962</c:v>
                </c:pt>
                <c:pt idx="15">
                  <c:v>1054.968594192</c:v>
                </c:pt>
                <c:pt idx="16">
                  <c:v>1234.458133632</c:v>
                </c:pt>
                <c:pt idx="17">
                  <c:v>1444.4075564712</c:v>
                </c:pt>
                <c:pt idx="18">
                  <c:v>1690.1466149519999</c:v>
                </c:pt>
                <c:pt idx="19">
                  <c:v>1977.6568541515201</c:v>
                </c:pt>
                <c:pt idx="20">
                  <c:v>2314.0547697952788</c:v>
                </c:pt>
                <c:pt idx="21">
                  <c:v>2707.7260659477029</c:v>
                </c:pt>
                <c:pt idx="22">
                  <c:v>3168.324030613534</c:v>
                </c:pt>
                <c:pt idx="23">
                  <c:v>3707.284932384377</c:v>
                </c:pt>
                <c:pt idx="24">
                  <c:v>4337.9478777210516</c:v>
                </c:pt>
                <c:pt idx="25">
                  <c:v>5075.8625869828102</c:v>
                </c:pt>
              </c:numCache>
            </c:numRef>
          </c:yVal>
          <c:smooth val="0"/>
          <c:extLst>
            <c:ext xmlns:c16="http://schemas.microsoft.com/office/drawing/2014/chart" uri="{C3380CC4-5D6E-409C-BE32-E72D297353CC}">
              <c16:uniqueId val="{00000000-57A6-E641-BD46-F18F41BFC0FF}"/>
            </c:ext>
          </c:extLst>
        </c:ser>
        <c:dLbls>
          <c:showLegendKey val="0"/>
          <c:showVal val="0"/>
          <c:showCatName val="0"/>
          <c:showSerName val="0"/>
          <c:showPercent val="0"/>
          <c:showBubbleSize val="0"/>
        </c:dLbls>
        <c:axId val="2146227880"/>
        <c:axId val="2146233784"/>
      </c:scatterChart>
      <c:valAx>
        <c:axId val="2146227880"/>
        <c:scaling>
          <c:orientation val="minMax"/>
          <c:max val="10"/>
          <c:min val="0"/>
        </c:scaling>
        <c:delete val="0"/>
        <c:axPos val="b"/>
        <c:title>
          <c:tx>
            <c:rich>
              <a:bodyPr/>
              <a:lstStyle/>
              <a:p>
                <a:pPr>
                  <a:defRPr sz="1036" b="1" i="0" u="none" strike="noStrike" baseline="0">
                    <a:solidFill>
                      <a:srgbClr val="000000"/>
                    </a:solidFill>
                    <a:latin typeface="Arial"/>
                    <a:ea typeface="Arial"/>
                    <a:cs typeface="Arial"/>
                  </a:defRPr>
                </a:pPr>
                <a:r>
                  <a:rPr lang="en-US"/>
                  <a:t>Time (years)</a:t>
                </a:r>
              </a:p>
            </c:rich>
          </c:tx>
          <c:layout>
            <c:manualLayout>
              <c:xMode val="edge"/>
              <c:yMode val="edge"/>
              <c:x val="0.40079365079365098"/>
              <c:y val="0.82236842105263097"/>
            </c:manualLayout>
          </c:layout>
          <c:overlay val="0"/>
          <c:spPr>
            <a:noFill/>
            <a:ln w="26980">
              <a:noFill/>
            </a:ln>
          </c:spPr>
        </c:title>
        <c:numFmt formatCode="General" sourceLinked="1"/>
        <c:majorTickMark val="out"/>
        <c:minorTickMark val="none"/>
        <c:tickLblPos val="nextTo"/>
        <c:spPr>
          <a:ln w="3372">
            <a:solidFill>
              <a:srgbClr val="000000"/>
            </a:solidFill>
            <a:prstDash val="solid"/>
          </a:ln>
        </c:spPr>
        <c:txPr>
          <a:bodyPr rot="0" vert="horz"/>
          <a:lstStyle/>
          <a:p>
            <a:pPr>
              <a:defRPr sz="850" b="0" i="0" u="none" strike="noStrike" baseline="0">
                <a:solidFill>
                  <a:srgbClr val="000000"/>
                </a:solidFill>
                <a:latin typeface="Arial"/>
                <a:ea typeface="Arial"/>
                <a:cs typeface="Arial"/>
              </a:defRPr>
            </a:pPr>
            <a:endParaRPr lang="en-US"/>
          </a:p>
        </c:txPr>
        <c:crossAx val="2146233784"/>
        <c:crosses val="autoZero"/>
        <c:crossBetween val="midCat"/>
        <c:majorUnit val="1"/>
        <c:minorUnit val="1"/>
      </c:valAx>
      <c:valAx>
        <c:axId val="2146233784"/>
        <c:scaling>
          <c:orientation val="minMax"/>
          <c:max val="600"/>
        </c:scaling>
        <c:delete val="0"/>
        <c:axPos val="l"/>
        <c:title>
          <c:tx>
            <c:rich>
              <a:bodyPr/>
              <a:lstStyle/>
              <a:p>
                <a:pPr>
                  <a:defRPr sz="1036" b="1" i="0" u="none" strike="noStrike" baseline="0">
                    <a:solidFill>
                      <a:srgbClr val="000000"/>
                    </a:solidFill>
                    <a:latin typeface="Arial"/>
                    <a:ea typeface="Arial"/>
                    <a:cs typeface="Arial"/>
                  </a:defRPr>
                </a:pPr>
                <a:r>
                  <a:rPr lang="en-US"/>
                  <a:t>Abundance</a:t>
                </a:r>
              </a:p>
            </c:rich>
          </c:tx>
          <c:layout>
            <c:manualLayout>
              <c:xMode val="edge"/>
              <c:yMode val="edge"/>
              <c:x val="4.36507936507936E-2"/>
              <c:y val="0.22368421052631601"/>
            </c:manualLayout>
          </c:layout>
          <c:overlay val="0"/>
          <c:spPr>
            <a:noFill/>
            <a:ln w="26980">
              <a:noFill/>
            </a:ln>
          </c:spPr>
        </c:title>
        <c:numFmt formatCode="General" sourceLinked="1"/>
        <c:majorTickMark val="out"/>
        <c:minorTickMark val="none"/>
        <c:tickLblPos val="nextTo"/>
        <c:spPr>
          <a:ln w="3372">
            <a:solidFill>
              <a:srgbClr val="000000"/>
            </a:solidFill>
            <a:prstDash val="solid"/>
          </a:ln>
        </c:spPr>
        <c:txPr>
          <a:bodyPr rot="0" vert="horz"/>
          <a:lstStyle/>
          <a:p>
            <a:pPr>
              <a:defRPr sz="850" b="0" i="0" u="none" strike="noStrike" baseline="0">
                <a:solidFill>
                  <a:srgbClr val="000000"/>
                </a:solidFill>
                <a:latin typeface="Arial"/>
                <a:ea typeface="Arial"/>
                <a:cs typeface="Arial"/>
              </a:defRPr>
            </a:pPr>
            <a:endParaRPr lang="en-US"/>
          </a:p>
        </c:txPr>
        <c:crossAx val="2146227880"/>
        <c:crosses val="autoZero"/>
        <c:crossBetween val="midCat"/>
      </c:valAx>
      <c:spPr>
        <a:noFill/>
        <a:ln w="13490">
          <a:solidFill>
            <a:srgbClr val="808080"/>
          </a:solidFill>
          <a:prstDash val="solid"/>
        </a:ln>
      </c:spPr>
    </c:plotArea>
    <c:plotVisOnly val="1"/>
    <c:dispBlanksAs val="gap"/>
    <c:showDLblsOverMax val="0"/>
  </c:chart>
  <c:spPr>
    <a:solidFill>
      <a:srgbClr val="FFFFFF"/>
    </a:solidFill>
    <a:ln w="3372">
      <a:solidFill>
        <a:srgbClr val="000000"/>
      </a:solidFill>
      <a:prstDash val="solid"/>
    </a:ln>
  </c:spPr>
  <c:txPr>
    <a:bodyPr/>
    <a:lstStyle/>
    <a:p>
      <a:pPr>
        <a:defRPr sz="850" b="0" i="0" u="none" strike="noStrike" baseline="0">
          <a:solidFill>
            <a:srgbClr val="000000"/>
          </a:solidFill>
          <a:latin typeface="Arial"/>
          <a:ea typeface="Arial"/>
          <a:cs typeface="Arial"/>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lineChart>
        <c:grouping val="standard"/>
        <c:varyColors val="0"/>
        <c:ser>
          <c:idx val="0"/>
          <c:order val="0"/>
          <c:tx>
            <c:strRef>
              <c:f>Sheet1!$B$1</c:f>
              <c:strCache>
                <c:ptCount val="1"/>
                <c:pt idx="0">
                  <c:v>0.9</c:v>
                </c:pt>
              </c:strCache>
            </c:strRef>
          </c:tx>
          <c:marker>
            <c:symbol val="none"/>
          </c:marker>
          <c:cat>
            <c:numRef>
              <c:f>Sheet1!$A$2:$A$44</c:f>
              <c:numCache>
                <c:formatCode>General</c:formatCode>
                <c:ptCount val="43"/>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numCache>
            </c:numRef>
          </c:cat>
          <c:val>
            <c:numRef>
              <c:f>Sheet1!$B$2:$B$44</c:f>
              <c:numCache>
                <c:formatCode>General</c:formatCode>
                <c:ptCount val="43"/>
                <c:pt idx="0">
                  <c:v>100</c:v>
                </c:pt>
                <c:pt idx="1">
                  <c:v>90</c:v>
                </c:pt>
                <c:pt idx="2">
                  <c:v>81</c:v>
                </c:pt>
                <c:pt idx="3">
                  <c:v>72.900000000000006</c:v>
                </c:pt>
                <c:pt idx="4">
                  <c:v>65.610000000000014</c:v>
                </c:pt>
                <c:pt idx="5">
                  <c:v>59.049000000000007</c:v>
                </c:pt>
                <c:pt idx="6">
                  <c:v>53.144100000000023</c:v>
                </c:pt>
                <c:pt idx="7">
                  <c:v>47.829690000000006</c:v>
                </c:pt>
                <c:pt idx="8">
                  <c:v>43.046721000000012</c:v>
                </c:pt>
                <c:pt idx="9">
                  <c:v>38.742048900000007</c:v>
                </c:pt>
                <c:pt idx="10">
                  <c:v>34.867844009999892</c:v>
                </c:pt>
                <c:pt idx="11">
                  <c:v>31.381059609000008</c:v>
                </c:pt>
                <c:pt idx="12">
                  <c:v>28.242953648100009</c:v>
                </c:pt>
                <c:pt idx="13">
                  <c:v>25.418658283290011</c:v>
                </c:pt>
                <c:pt idx="14">
                  <c:v>22.876792454961009</c:v>
                </c:pt>
                <c:pt idx="15">
                  <c:v>20.589113209464909</c:v>
                </c:pt>
                <c:pt idx="16">
                  <c:v>18.53020188851842</c:v>
                </c:pt>
                <c:pt idx="17">
                  <c:v>16.67718169966658</c:v>
                </c:pt>
                <c:pt idx="18">
                  <c:v>15.00946352969992</c:v>
                </c:pt>
                <c:pt idx="19">
                  <c:v>13.50851717672993</c:v>
                </c:pt>
                <c:pt idx="20">
                  <c:v>12.15766545905694</c:v>
                </c:pt>
                <c:pt idx="21">
                  <c:v>10.94189891315124</c:v>
                </c:pt>
                <c:pt idx="22">
                  <c:v>9.8477090218361187</c:v>
                </c:pt>
                <c:pt idx="23">
                  <c:v>8.8629381196525063</c:v>
                </c:pt>
                <c:pt idx="24">
                  <c:v>7.9766443076872546</c:v>
                </c:pt>
                <c:pt idx="25">
                  <c:v>7.1789798769185236</c:v>
                </c:pt>
                <c:pt idx="26">
                  <c:v>6.4610818892266773</c:v>
                </c:pt>
                <c:pt idx="27">
                  <c:v>5.8149737003040096</c:v>
                </c:pt>
                <c:pt idx="28">
                  <c:v>5.233476330273608</c:v>
                </c:pt>
                <c:pt idx="29">
                  <c:v>4.7101286972462466</c:v>
                </c:pt>
                <c:pt idx="30">
                  <c:v>4.2391158275216236</c:v>
                </c:pt>
                <c:pt idx="31">
                  <c:v>3.8152042447694612</c:v>
                </c:pt>
                <c:pt idx="32">
                  <c:v>3.4336838202925151</c:v>
                </c:pt>
                <c:pt idx="33">
                  <c:v>3.090315438263262</c:v>
                </c:pt>
                <c:pt idx="34">
                  <c:v>2.7812838944369371</c:v>
                </c:pt>
                <c:pt idx="35">
                  <c:v>2.5031555049932441</c:v>
                </c:pt>
                <c:pt idx="36">
                  <c:v>2.2528399544939188</c:v>
                </c:pt>
                <c:pt idx="37">
                  <c:v>2.0275559590445269</c:v>
                </c:pt>
                <c:pt idx="38">
                  <c:v>1.8248003631400751</c:v>
                </c:pt>
                <c:pt idx="39">
                  <c:v>1.6423203268260671</c:v>
                </c:pt>
                <c:pt idx="40">
                  <c:v>1.478088294143461</c:v>
                </c:pt>
                <c:pt idx="41">
                  <c:v>1.3302794647291141</c:v>
                </c:pt>
                <c:pt idx="42">
                  <c:v>1.1972515182562029</c:v>
                </c:pt>
              </c:numCache>
            </c:numRef>
          </c:val>
          <c:smooth val="0"/>
          <c:extLst>
            <c:ext xmlns:c16="http://schemas.microsoft.com/office/drawing/2014/chart" uri="{C3380CC4-5D6E-409C-BE32-E72D297353CC}">
              <c16:uniqueId val="{00000000-22DF-254C-98DD-A4B96FC57FC6}"/>
            </c:ext>
          </c:extLst>
        </c:ser>
        <c:ser>
          <c:idx val="1"/>
          <c:order val="1"/>
          <c:tx>
            <c:strRef>
              <c:f>Sheet1!$C$1</c:f>
              <c:strCache>
                <c:ptCount val="1"/>
                <c:pt idx="0">
                  <c:v>1</c:v>
                </c:pt>
              </c:strCache>
            </c:strRef>
          </c:tx>
          <c:marker>
            <c:symbol val="none"/>
          </c:marker>
          <c:cat>
            <c:numRef>
              <c:f>Sheet1!$A$2:$A$44</c:f>
              <c:numCache>
                <c:formatCode>General</c:formatCode>
                <c:ptCount val="43"/>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numCache>
            </c:numRef>
          </c:cat>
          <c:val>
            <c:numRef>
              <c:f>Sheet1!$C$2:$C$44</c:f>
              <c:numCache>
                <c:formatCode>General</c:formatCode>
                <c:ptCount val="43"/>
                <c:pt idx="0">
                  <c:v>100</c:v>
                </c:pt>
                <c:pt idx="1">
                  <c:v>100</c:v>
                </c:pt>
                <c:pt idx="2">
                  <c:v>100</c:v>
                </c:pt>
                <c:pt idx="3">
                  <c:v>100</c:v>
                </c:pt>
                <c:pt idx="4">
                  <c:v>100</c:v>
                </c:pt>
                <c:pt idx="5">
                  <c:v>100</c:v>
                </c:pt>
                <c:pt idx="6">
                  <c:v>100</c:v>
                </c:pt>
                <c:pt idx="7">
                  <c:v>100</c:v>
                </c:pt>
                <c:pt idx="8">
                  <c:v>100</c:v>
                </c:pt>
                <c:pt idx="9">
                  <c:v>100</c:v>
                </c:pt>
                <c:pt idx="10">
                  <c:v>100</c:v>
                </c:pt>
                <c:pt idx="11">
                  <c:v>100</c:v>
                </c:pt>
                <c:pt idx="12">
                  <c:v>100</c:v>
                </c:pt>
                <c:pt idx="13">
                  <c:v>100</c:v>
                </c:pt>
                <c:pt idx="14">
                  <c:v>100</c:v>
                </c:pt>
                <c:pt idx="15">
                  <c:v>100</c:v>
                </c:pt>
                <c:pt idx="16">
                  <c:v>100</c:v>
                </c:pt>
                <c:pt idx="17">
                  <c:v>100</c:v>
                </c:pt>
                <c:pt idx="18">
                  <c:v>100</c:v>
                </c:pt>
                <c:pt idx="19">
                  <c:v>100</c:v>
                </c:pt>
                <c:pt idx="20">
                  <c:v>100</c:v>
                </c:pt>
                <c:pt idx="21">
                  <c:v>100</c:v>
                </c:pt>
                <c:pt idx="22">
                  <c:v>100</c:v>
                </c:pt>
                <c:pt idx="23">
                  <c:v>100</c:v>
                </c:pt>
                <c:pt idx="24">
                  <c:v>100</c:v>
                </c:pt>
                <c:pt idx="25">
                  <c:v>100</c:v>
                </c:pt>
                <c:pt idx="26">
                  <c:v>100</c:v>
                </c:pt>
                <c:pt idx="27">
                  <c:v>100</c:v>
                </c:pt>
                <c:pt idx="28">
                  <c:v>100</c:v>
                </c:pt>
                <c:pt idx="29">
                  <c:v>100</c:v>
                </c:pt>
                <c:pt idx="30">
                  <c:v>100</c:v>
                </c:pt>
                <c:pt idx="31">
                  <c:v>100</c:v>
                </c:pt>
                <c:pt idx="32">
                  <c:v>100</c:v>
                </c:pt>
                <c:pt idx="33">
                  <c:v>100</c:v>
                </c:pt>
                <c:pt idx="34">
                  <c:v>100</c:v>
                </c:pt>
                <c:pt idx="35">
                  <c:v>100</c:v>
                </c:pt>
                <c:pt idx="36">
                  <c:v>100</c:v>
                </c:pt>
                <c:pt idx="37">
                  <c:v>100</c:v>
                </c:pt>
                <c:pt idx="38">
                  <c:v>100</c:v>
                </c:pt>
                <c:pt idx="39">
                  <c:v>100</c:v>
                </c:pt>
                <c:pt idx="40">
                  <c:v>100</c:v>
                </c:pt>
                <c:pt idx="41">
                  <c:v>100</c:v>
                </c:pt>
                <c:pt idx="42">
                  <c:v>100</c:v>
                </c:pt>
              </c:numCache>
            </c:numRef>
          </c:val>
          <c:smooth val="0"/>
          <c:extLst>
            <c:ext xmlns:c16="http://schemas.microsoft.com/office/drawing/2014/chart" uri="{C3380CC4-5D6E-409C-BE32-E72D297353CC}">
              <c16:uniqueId val="{00000001-22DF-254C-98DD-A4B96FC57FC6}"/>
            </c:ext>
          </c:extLst>
        </c:ser>
        <c:ser>
          <c:idx val="2"/>
          <c:order val="2"/>
          <c:tx>
            <c:strRef>
              <c:f>Sheet1!$D$1</c:f>
              <c:strCache>
                <c:ptCount val="1"/>
                <c:pt idx="0">
                  <c:v>1.02</c:v>
                </c:pt>
              </c:strCache>
            </c:strRef>
          </c:tx>
          <c:marker>
            <c:symbol val="none"/>
          </c:marker>
          <c:cat>
            <c:numRef>
              <c:f>Sheet1!$A$2:$A$44</c:f>
              <c:numCache>
                <c:formatCode>General</c:formatCode>
                <c:ptCount val="43"/>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numCache>
            </c:numRef>
          </c:cat>
          <c:val>
            <c:numRef>
              <c:f>Sheet1!$D$2:$D$44</c:f>
              <c:numCache>
                <c:formatCode>General</c:formatCode>
                <c:ptCount val="43"/>
                <c:pt idx="0">
                  <c:v>100</c:v>
                </c:pt>
                <c:pt idx="1">
                  <c:v>102</c:v>
                </c:pt>
                <c:pt idx="2">
                  <c:v>104.04</c:v>
                </c:pt>
                <c:pt idx="3">
                  <c:v>106.1208</c:v>
                </c:pt>
                <c:pt idx="4">
                  <c:v>108.243216</c:v>
                </c:pt>
                <c:pt idx="5">
                  <c:v>110.40808032</c:v>
                </c:pt>
                <c:pt idx="6">
                  <c:v>112.61624192639999</c:v>
                </c:pt>
                <c:pt idx="7">
                  <c:v>114.868566764928</c:v>
                </c:pt>
                <c:pt idx="8">
                  <c:v>117.1659381002266</c:v>
                </c:pt>
                <c:pt idx="9">
                  <c:v>119.5092568622311</c:v>
                </c:pt>
                <c:pt idx="10">
                  <c:v>121.8994419994757</c:v>
                </c:pt>
                <c:pt idx="11">
                  <c:v>124.3374308394652</c:v>
                </c:pt>
                <c:pt idx="12">
                  <c:v>126.8241794562546</c:v>
                </c:pt>
                <c:pt idx="13">
                  <c:v>129.36066304537971</c:v>
                </c:pt>
                <c:pt idx="14">
                  <c:v>131.94787630628721</c:v>
                </c:pt>
                <c:pt idx="15">
                  <c:v>134.58683383241299</c:v>
                </c:pt>
                <c:pt idx="16">
                  <c:v>137.2785705090613</c:v>
                </c:pt>
                <c:pt idx="17">
                  <c:v>140.02414191924251</c:v>
                </c:pt>
                <c:pt idx="18">
                  <c:v>142.82462475762739</c:v>
                </c:pt>
                <c:pt idx="19">
                  <c:v>145.68111725278001</c:v>
                </c:pt>
                <c:pt idx="20">
                  <c:v>148.59473959783551</c:v>
                </c:pt>
                <c:pt idx="21">
                  <c:v>151.5666343897922</c:v>
                </c:pt>
                <c:pt idx="22">
                  <c:v>154.59796707758809</c:v>
                </c:pt>
                <c:pt idx="23">
                  <c:v>157.68992641913979</c:v>
                </c:pt>
                <c:pt idx="24">
                  <c:v>160.84372494752259</c:v>
                </c:pt>
                <c:pt idx="25">
                  <c:v>164.06059944647311</c:v>
                </c:pt>
                <c:pt idx="26">
                  <c:v>167.34181143540249</c:v>
                </c:pt>
                <c:pt idx="27">
                  <c:v>170.68864766411059</c:v>
                </c:pt>
                <c:pt idx="28">
                  <c:v>174.1024206173928</c:v>
                </c:pt>
                <c:pt idx="29">
                  <c:v>177.58446902974069</c:v>
                </c:pt>
                <c:pt idx="30">
                  <c:v>181.1361584103355</c:v>
                </c:pt>
                <c:pt idx="31">
                  <c:v>184.7588815785422</c:v>
                </c:pt>
                <c:pt idx="32">
                  <c:v>188.454059210113</c:v>
                </c:pt>
                <c:pt idx="33">
                  <c:v>192.22314039431529</c:v>
                </c:pt>
                <c:pt idx="34">
                  <c:v>196.06760320220161</c:v>
                </c:pt>
                <c:pt idx="35">
                  <c:v>199.98895526624571</c:v>
                </c:pt>
                <c:pt idx="36">
                  <c:v>203.98873437157059</c:v>
                </c:pt>
                <c:pt idx="37">
                  <c:v>208.068509059002</c:v>
                </c:pt>
                <c:pt idx="38">
                  <c:v>212.22987924018199</c:v>
                </c:pt>
                <c:pt idx="39">
                  <c:v>216.47447682498569</c:v>
                </c:pt>
                <c:pt idx="40">
                  <c:v>220.80396636148541</c:v>
                </c:pt>
                <c:pt idx="41">
                  <c:v>225.22004568871509</c:v>
                </c:pt>
                <c:pt idx="42">
                  <c:v>229.72444660248939</c:v>
                </c:pt>
              </c:numCache>
            </c:numRef>
          </c:val>
          <c:smooth val="0"/>
          <c:extLst>
            <c:ext xmlns:c16="http://schemas.microsoft.com/office/drawing/2014/chart" uri="{C3380CC4-5D6E-409C-BE32-E72D297353CC}">
              <c16:uniqueId val="{00000002-22DF-254C-98DD-A4B96FC57FC6}"/>
            </c:ext>
          </c:extLst>
        </c:ser>
        <c:ser>
          <c:idx val="3"/>
          <c:order val="3"/>
          <c:tx>
            <c:strRef>
              <c:f>Sheet1!$E$1</c:f>
              <c:strCache>
                <c:ptCount val="1"/>
                <c:pt idx="0">
                  <c:v>1.04</c:v>
                </c:pt>
              </c:strCache>
            </c:strRef>
          </c:tx>
          <c:marker>
            <c:symbol val="none"/>
          </c:marker>
          <c:cat>
            <c:numRef>
              <c:f>Sheet1!$A$2:$A$44</c:f>
              <c:numCache>
                <c:formatCode>General</c:formatCode>
                <c:ptCount val="43"/>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numCache>
            </c:numRef>
          </c:cat>
          <c:val>
            <c:numRef>
              <c:f>Sheet1!$E$2:$E$44</c:f>
              <c:numCache>
                <c:formatCode>General</c:formatCode>
                <c:ptCount val="43"/>
                <c:pt idx="0">
                  <c:v>100</c:v>
                </c:pt>
                <c:pt idx="1">
                  <c:v>104</c:v>
                </c:pt>
                <c:pt idx="2">
                  <c:v>108.16</c:v>
                </c:pt>
                <c:pt idx="3">
                  <c:v>112.4864</c:v>
                </c:pt>
                <c:pt idx="4">
                  <c:v>116.985856</c:v>
                </c:pt>
                <c:pt idx="5">
                  <c:v>121.66529024</c:v>
                </c:pt>
                <c:pt idx="6">
                  <c:v>126.5319018496</c:v>
                </c:pt>
                <c:pt idx="7">
                  <c:v>131.59317792358399</c:v>
                </c:pt>
                <c:pt idx="8">
                  <c:v>136.85690504052741</c:v>
                </c:pt>
                <c:pt idx="9">
                  <c:v>142.33118124214849</c:v>
                </c:pt>
                <c:pt idx="10">
                  <c:v>148.02442849183441</c:v>
                </c:pt>
                <c:pt idx="11">
                  <c:v>153.94540563150781</c:v>
                </c:pt>
                <c:pt idx="12">
                  <c:v>160.10322185676819</c:v>
                </c:pt>
                <c:pt idx="13">
                  <c:v>166.50735073103891</c:v>
                </c:pt>
                <c:pt idx="14">
                  <c:v>173.16764476028041</c:v>
                </c:pt>
                <c:pt idx="15">
                  <c:v>180.0943505506917</c:v>
                </c:pt>
                <c:pt idx="16">
                  <c:v>187.29812457271939</c:v>
                </c:pt>
                <c:pt idx="17">
                  <c:v>194.79004955562809</c:v>
                </c:pt>
                <c:pt idx="18">
                  <c:v>202.5816515378533</c:v>
                </c:pt>
                <c:pt idx="19">
                  <c:v>210.6849175993674</c:v>
                </c:pt>
                <c:pt idx="20">
                  <c:v>219.11231430334209</c:v>
                </c:pt>
                <c:pt idx="21">
                  <c:v>227.87680687547581</c:v>
                </c:pt>
                <c:pt idx="22">
                  <c:v>236.99187915049481</c:v>
                </c:pt>
                <c:pt idx="23">
                  <c:v>246.47155431651461</c:v>
                </c:pt>
                <c:pt idx="24">
                  <c:v>256.33041648917367</c:v>
                </c:pt>
                <c:pt idx="25">
                  <c:v>266.58363314874231</c:v>
                </c:pt>
                <c:pt idx="26">
                  <c:v>277.24697847469162</c:v>
                </c:pt>
                <c:pt idx="27">
                  <c:v>288.33685761367963</c:v>
                </c:pt>
                <c:pt idx="28">
                  <c:v>299.87033191822661</c:v>
                </c:pt>
                <c:pt idx="29">
                  <c:v>311.86514519495603</c:v>
                </c:pt>
                <c:pt idx="30">
                  <c:v>324.33975100275421</c:v>
                </c:pt>
                <c:pt idx="31">
                  <c:v>337.31334104286441</c:v>
                </c:pt>
                <c:pt idx="32">
                  <c:v>350.80587468457901</c:v>
                </c:pt>
                <c:pt idx="33">
                  <c:v>364.83810967196217</c:v>
                </c:pt>
                <c:pt idx="34">
                  <c:v>379.43163405883911</c:v>
                </c:pt>
                <c:pt idx="35">
                  <c:v>394.60889942119422</c:v>
                </c:pt>
                <c:pt idx="36">
                  <c:v>410.39325539804207</c:v>
                </c:pt>
                <c:pt idx="37">
                  <c:v>426.80898561396378</c:v>
                </c:pt>
                <c:pt idx="38">
                  <c:v>443.88134503852223</c:v>
                </c:pt>
                <c:pt idx="39">
                  <c:v>461.63659884006319</c:v>
                </c:pt>
                <c:pt idx="40">
                  <c:v>480.10206279366582</c:v>
                </c:pt>
                <c:pt idx="41">
                  <c:v>499.30614530541249</c:v>
                </c:pt>
                <c:pt idx="42">
                  <c:v>519.27839111762898</c:v>
                </c:pt>
              </c:numCache>
            </c:numRef>
          </c:val>
          <c:smooth val="0"/>
          <c:extLst>
            <c:ext xmlns:c16="http://schemas.microsoft.com/office/drawing/2014/chart" uri="{C3380CC4-5D6E-409C-BE32-E72D297353CC}">
              <c16:uniqueId val="{00000003-22DF-254C-98DD-A4B96FC57FC6}"/>
            </c:ext>
          </c:extLst>
        </c:ser>
        <c:dLbls>
          <c:showLegendKey val="0"/>
          <c:showVal val="0"/>
          <c:showCatName val="0"/>
          <c:showSerName val="0"/>
          <c:showPercent val="0"/>
          <c:showBubbleSize val="0"/>
        </c:dLbls>
        <c:smooth val="0"/>
        <c:axId val="-2072265976"/>
        <c:axId val="-2072260248"/>
      </c:lineChart>
      <c:catAx>
        <c:axId val="-2072265976"/>
        <c:scaling>
          <c:orientation val="minMax"/>
        </c:scaling>
        <c:delete val="0"/>
        <c:axPos val="b"/>
        <c:title>
          <c:tx>
            <c:rich>
              <a:bodyPr/>
              <a:lstStyle/>
              <a:p>
                <a:pPr>
                  <a:defRPr/>
                </a:pPr>
                <a:r>
                  <a:rPr lang="en-US" dirty="0">
                    <a:latin typeface="Avenir Book"/>
                  </a:rPr>
                  <a:t>Time, t</a:t>
                </a:r>
              </a:p>
            </c:rich>
          </c:tx>
          <c:overlay val="0"/>
        </c:title>
        <c:numFmt formatCode="General" sourceLinked="1"/>
        <c:majorTickMark val="out"/>
        <c:minorTickMark val="none"/>
        <c:tickLblPos val="nextTo"/>
        <c:crossAx val="-2072260248"/>
        <c:crosses val="autoZero"/>
        <c:auto val="1"/>
        <c:lblAlgn val="ctr"/>
        <c:lblOffset val="100"/>
        <c:tickLblSkip val="10"/>
        <c:noMultiLvlLbl val="0"/>
      </c:catAx>
      <c:valAx>
        <c:axId val="-2072260248"/>
        <c:scaling>
          <c:orientation val="minMax"/>
        </c:scaling>
        <c:delete val="0"/>
        <c:axPos val="l"/>
        <c:majorGridlines/>
        <c:title>
          <c:tx>
            <c:rich>
              <a:bodyPr rot="-5400000" vert="horz"/>
              <a:lstStyle/>
              <a:p>
                <a:pPr>
                  <a:defRPr/>
                </a:pPr>
                <a:r>
                  <a:rPr lang="en-US" dirty="0">
                    <a:latin typeface="Avenir Book"/>
                  </a:rPr>
                  <a:t>Density, N</a:t>
                </a:r>
              </a:p>
            </c:rich>
          </c:tx>
          <c:layout>
            <c:manualLayout>
              <c:xMode val="edge"/>
              <c:yMode val="edge"/>
              <c:x val="1.4583333333333301E-2"/>
              <c:y val="0.28464960629921299"/>
            </c:manualLayout>
          </c:layout>
          <c:overlay val="0"/>
        </c:title>
        <c:numFmt formatCode="General" sourceLinked="1"/>
        <c:majorTickMark val="out"/>
        <c:minorTickMark val="none"/>
        <c:tickLblPos val="nextTo"/>
        <c:crossAx val="-2072265976"/>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lineChart>
        <c:grouping val="standard"/>
        <c:varyColors val="0"/>
        <c:ser>
          <c:idx val="0"/>
          <c:order val="0"/>
          <c:tx>
            <c:strRef>
              <c:f>Sheet1!$B$1</c:f>
              <c:strCache>
                <c:ptCount val="1"/>
                <c:pt idx="0">
                  <c:v>0.9</c:v>
                </c:pt>
              </c:strCache>
            </c:strRef>
          </c:tx>
          <c:marker>
            <c:symbol val="none"/>
          </c:marker>
          <c:cat>
            <c:numRef>
              <c:f>Sheet1!$A$2:$A$44</c:f>
              <c:numCache>
                <c:formatCode>General</c:formatCode>
                <c:ptCount val="43"/>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numCache>
            </c:numRef>
          </c:cat>
          <c:val>
            <c:numRef>
              <c:f>Sheet1!$B$2:$B$44</c:f>
              <c:numCache>
                <c:formatCode>General</c:formatCode>
                <c:ptCount val="43"/>
                <c:pt idx="0">
                  <c:v>100</c:v>
                </c:pt>
                <c:pt idx="1">
                  <c:v>90</c:v>
                </c:pt>
                <c:pt idx="2">
                  <c:v>81</c:v>
                </c:pt>
                <c:pt idx="3">
                  <c:v>72.900000000000006</c:v>
                </c:pt>
                <c:pt idx="4">
                  <c:v>65.610000000000014</c:v>
                </c:pt>
                <c:pt idx="5">
                  <c:v>59.049000000000007</c:v>
                </c:pt>
                <c:pt idx="6">
                  <c:v>53.144100000000023</c:v>
                </c:pt>
                <c:pt idx="7">
                  <c:v>47.829690000000006</c:v>
                </c:pt>
                <c:pt idx="8">
                  <c:v>43.046721000000012</c:v>
                </c:pt>
                <c:pt idx="9">
                  <c:v>38.742048900000007</c:v>
                </c:pt>
                <c:pt idx="10">
                  <c:v>34.867844009999892</c:v>
                </c:pt>
                <c:pt idx="11">
                  <c:v>31.381059609000008</c:v>
                </c:pt>
                <c:pt idx="12">
                  <c:v>28.242953648100009</c:v>
                </c:pt>
                <c:pt idx="13">
                  <c:v>25.418658283290011</c:v>
                </c:pt>
                <c:pt idx="14">
                  <c:v>22.876792454961009</c:v>
                </c:pt>
                <c:pt idx="15">
                  <c:v>20.589113209464909</c:v>
                </c:pt>
                <c:pt idx="16">
                  <c:v>18.53020188851842</c:v>
                </c:pt>
                <c:pt idx="17">
                  <c:v>16.67718169966658</c:v>
                </c:pt>
                <c:pt idx="18">
                  <c:v>15.00946352969992</c:v>
                </c:pt>
                <c:pt idx="19">
                  <c:v>13.50851717672993</c:v>
                </c:pt>
                <c:pt idx="20">
                  <c:v>12.15766545905694</c:v>
                </c:pt>
                <c:pt idx="21">
                  <c:v>10.94189891315124</c:v>
                </c:pt>
                <c:pt idx="22">
                  <c:v>9.8477090218361187</c:v>
                </c:pt>
                <c:pt idx="23">
                  <c:v>8.8629381196525063</c:v>
                </c:pt>
                <c:pt idx="24">
                  <c:v>7.9766443076872546</c:v>
                </c:pt>
                <c:pt idx="25">
                  <c:v>7.1789798769185236</c:v>
                </c:pt>
                <c:pt idx="26">
                  <c:v>6.4610818892266773</c:v>
                </c:pt>
                <c:pt idx="27">
                  <c:v>5.8149737003040096</c:v>
                </c:pt>
                <c:pt idx="28">
                  <c:v>5.233476330273608</c:v>
                </c:pt>
                <c:pt idx="29">
                  <c:v>4.7101286972462466</c:v>
                </c:pt>
                <c:pt idx="30">
                  <c:v>4.2391158275216236</c:v>
                </c:pt>
                <c:pt idx="31">
                  <c:v>3.8152042447694612</c:v>
                </c:pt>
                <c:pt idx="32">
                  <c:v>3.4336838202925151</c:v>
                </c:pt>
                <c:pt idx="33">
                  <c:v>3.090315438263262</c:v>
                </c:pt>
                <c:pt idx="34">
                  <c:v>2.7812838944369371</c:v>
                </c:pt>
                <c:pt idx="35">
                  <c:v>2.5031555049932441</c:v>
                </c:pt>
                <c:pt idx="36">
                  <c:v>2.2528399544939188</c:v>
                </c:pt>
                <c:pt idx="37">
                  <c:v>2.0275559590445269</c:v>
                </c:pt>
                <c:pt idx="38">
                  <c:v>1.8248003631400751</c:v>
                </c:pt>
                <c:pt idx="39">
                  <c:v>1.6423203268260671</c:v>
                </c:pt>
                <c:pt idx="40">
                  <c:v>1.478088294143461</c:v>
                </c:pt>
                <c:pt idx="41">
                  <c:v>1.3302794647291141</c:v>
                </c:pt>
                <c:pt idx="42">
                  <c:v>1.1972515182562029</c:v>
                </c:pt>
              </c:numCache>
            </c:numRef>
          </c:val>
          <c:smooth val="0"/>
          <c:extLst>
            <c:ext xmlns:c16="http://schemas.microsoft.com/office/drawing/2014/chart" uri="{C3380CC4-5D6E-409C-BE32-E72D297353CC}">
              <c16:uniqueId val="{00000000-0E0C-6D4B-8000-FCB243EF9B52}"/>
            </c:ext>
          </c:extLst>
        </c:ser>
        <c:ser>
          <c:idx val="1"/>
          <c:order val="1"/>
          <c:tx>
            <c:strRef>
              <c:f>Sheet1!$C$1</c:f>
              <c:strCache>
                <c:ptCount val="1"/>
                <c:pt idx="0">
                  <c:v>1</c:v>
                </c:pt>
              </c:strCache>
            </c:strRef>
          </c:tx>
          <c:marker>
            <c:symbol val="none"/>
          </c:marker>
          <c:cat>
            <c:numRef>
              <c:f>Sheet1!$A$2:$A$44</c:f>
              <c:numCache>
                <c:formatCode>General</c:formatCode>
                <c:ptCount val="43"/>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numCache>
            </c:numRef>
          </c:cat>
          <c:val>
            <c:numRef>
              <c:f>Sheet1!$C$2:$C$44</c:f>
              <c:numCache>
                <c:formatCode>General</c:formatCode>
                <c:ptCount val="43"/>
                <c:pt idx="0">
                  <c:v>100</c:v>
                </c:pt>
                <c:pt idx="1">
                  <c:v>100</c:v>
                </c:pt>
                <c:pt idx="2">
                  <c:v>100</c:v>
                </c:pt>
                <c:pt idx="3">
                  <c:v>100</c:v>
                </c:pt>
                <c:pt idx="4">
                  <c:v>100</c:v>
                </c:pt>
                <c:pt idx="5">
                  <c:v>100</c:v>
                </c:pt>
                <c:pt idx="6">
                  <c:v>100</c:v>
                </c:pt>
                <c:pt idx="7">
                  <c:v>100</c:v>
                </c:pt>
                <c:pt idx="8">
                  <c:v>100</c:v>
                </c:pt>
                <c:pt idx="9">
                  <c:v>100</c:v>
                </c:pt>
                <c:pt idx="10">
                  <c:v>100</c:v>
                </c:pt>
                <c:pt idx="11">
                  <c:v>100</c:v>
                </c:pt>
                <c:pt idx="12">
                  <c:v>100</c:v>
                </c:pt>
                <c:pt idx="13">
                  <c:v>100</c:v>
                </c:pt>
                <c:pt idx="14">
                  <c:v>100</c:v>
                </c:pt>
                <c:pt idx="15">
                  <c:v>100</c:v>
                </c:pt>
                <c:pt idx="16">
                  <c:v>100</c:v>
                </c:pt>
                <c:pt idx="17">
                  <c:v>100</c:v>
                </c:pt>
                <c:pt idx="18">
                  <c:v>100</c:v>
                </c:pt>
                <c:pt idx="19">
                  <c:v>100</c:v>
                </c:pt>
                <c:pt idx="20">
                  <c:v>100</c:v>
                </c:pt>
                <c:pt idx="21">
                  <c:v>100</c:v>
                </c:pt>
                <c:pt idx="22">
                  <c:v>100</c:v>
                </c:pt>
                <c:pt idx="23">
                  <c:v>100</c:v>
                </c:pt>
                <c:pt idx="24">
                  <c:v>100</c:v>
                </c:pt>
                <c:pt idx="25">
                  <c:v>100</c:v>
                </c:pt>
                <c:pt idx="26">
                  <c:v>100</c:v>
                </c:pt>
                <c:pt idx="27">
                  <c:v>100</c:v>
                </c:pt>
                <c:pt idx="28">
                  <c:v>100</c:v>
                </c:pt>
                <c:pt idx="29">
                  <c:v>100</c:v>
                </c:pt>
                <c:pt idx="30">
                  <c:v>100</c:v>
                </c:pt>
                <c:pt idx="31">
                  <c:v>100</c:v>
                </c:pt>
                <c:pt idx="32">
                  <c:v>100</c:v>
                </c:pt>
                <c:pt idx="33">
                  <c:v>100</c:v>
                </c:pt>
                <c:pt idx="34">
                  <c:v>100</c:v>
                </c:pt>
                <c:pt idx="35">
                  <c:v>100</c:v>
                </c:pt>
                <c:pt idx="36">
                  <c:v>100</c:v>
                </c:pt>
                <c:pt idx="37">
                  <c:v>100</c:v>
                </c:pt>
                <c:pt idx="38">
                  <c:v>100</c:v>
                </c:pt>
                <c:pt idx="39">
                  <c:v>100</c:v>
                </c:pt>
                <c:pt idx="40">
                  <c:v>100</c:v>
                </c:pt>
                <c:pt idx="41">
                  <c:v>100</c:v>
                </c:pt>
                <c:pt idx="42">
                  <c:v>100</c:v>
                </c:pt>
              </c:numCache>
            </c:numRef>
          </c:val>
          <c:smooth val="0"/>
          <c:extLst>
            <c:ext xmlns:c16="http://schemas.microsoft.com/office/drawing/2014/chart" uri="{C3380CC4-5D6E-409C-BE32-E72D297353CC}">
              <c16:uniqueId val="{00000001-0E0C-6D4B-8000-FCB243EF9B52}"/>
            </c:ext>
          </c:extLst>
        </c:ser>
        <c:ser>
          <c:idx val="2"/>
          <c:order val="2"/>
          <c:tx>
            <c:strRef>
              <c:f>Sheet1!$D$1</c:f>
              <c:strCache>
                <c:ptCount val="1"/>
                <c:pt idx="0">
                  <c:v>1.02</c:v>
                </c:pt>
              </c:strCache>
            </c:strRef>
          </c:tx>
          <c:marker>
            <c:symbol val="none"/>
          </c:marker>
          <c:cat>
            <c:numRef>
              <c:f>Sheet1!$A$2:$A$44</c:f>
              <c:numCache>
                <c:formatCode>General</c:formatCode>
                <c:ptCount val="43"/>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numCache>
            </c:numRef>
          </c:cat>
          <c:val>
            <c:numRef>
              <c:f>Sheet1!$D$2:$D$44</c:f>
              <c:numCache>
                <c:formatCode>General</c:formatCode>
                <c:ptCount val="43"/>
                <c:pt idx="0">
                  <c:v>100</c:v>
                </c:pt>
                <c:pt idx="1">
                  <c:v>102</c:v>
                </c:pt>
                <c:pt idx="2">
                  <c:v>104.04</c:v>
                </c:pt>
                <c:pt idx="3">
                  <c:v>106.1208</c:v>
                </c:pt>
                <c:pt idx="4">
                  <c:v>108.243216</c:v>
                </c:pt>
                <c:pt idx="5">
                  <c:v>110.40808032</c:v>
                </c:pt>
                <c:pt idx="6">
                  <c:v>112.61624192639999</c:v>
                </c:pt>
                <c:pt idx="7">
                  <c:v>114.868566764928</c:v>
                </c:pt>
                <c:pt idx="8">
                  <c:v>117.1659381002266</c:v>
                </c:pt>
                <c:pt idx="9">
                  <c:v>119.5092568622311</c:v>
                </c:pt>
                <c:pt idx="10">
                  <c:v>121.8994419994757</c:v>
                </c:pt>
                <c:pt idx="11">
                  <c:v>124.3374308394652</c:v>
                </c:pt>
                <c:pt idx="12">
                  <c:v>126.8241794562546</c:v>
                </c:pt>
                <c:pt idx="13">
                  <c:v>129.36066304537971</c:v>
                </c:pt>
                <c:pt idx="14">
                  <c:v>131.94787630628721</c:v>
                </c:pt>
                <c:pt idx="15">
                  <c:v>134.58683383241299</c:v>
                </c:pt>
                <c:pt idx="16">
                  <c:v>137.2785705090613</c:v>
                </c:pt>
                <c:pt idx="17">
                  <c:v>140.02414191924251</c:v>
                </c:pt>
                <c:pt idx="18">
                  <c:v>142.82462475762739</c:v>
                </c:pt>
                <c:pt idx="19">
                  <c:v>145.68111725278001</c:v>
                </c:pt>
                <c:pt idx="20">
                  <c:v>148.59473959783551</c:v>
                </c:pt>
                <c:pt idx="21">
                  <c:v>151.5666343897922</c:v>
                </c:pt>
                <c:pt idx="22">
                  <c:v>154.59796707758809</c:v>
                </c:pt>
                <c:pt idx="23">
                  <c:v>157.68992641913979</c:v>
                </c:pt>
                <c:pt idx="24">
                  <c:v>160.84372494752259</c:v>
                </c:pt>
                <c:pt idx="25">
                  <c:v>164.06059944647311</c:v>
                </c:pt>
                <c:pt idx="26">
                  <c:v>167.34181143540249</c:v>
                </c:pt>
                <c:pt idx="27">
                  <c:v>170.68864766411059</c:v>
                </c:pt>
                <c:pt idx="28">
                  <c:v>174.1024206173928</c:v>
                </c:pt>
                <c:pt idx="29">
                  <c:v>177.58446902974069</c:v>
                </c:pt>
                <c:pt idx="30">
                  <c:v>181.1361584103355</c:v>
                </c:pt>
                <c:pt idx="31">
                  <c:v>184.7588815785422</c:v>
                </c:pt>
                <c:pt idx="32">
                  <c:v>188.454059210113</c:v>
                </c:pt>
                <c:pt idx="33">
                  <c:v>192.22314039431529</c:v>
                </c:pt>
                <c:pt idx="34">
                  <c:v>196.06760320220161</c:v>
                </c:pt>
                <c:pt idx="35">
                  <c:v>199.98895526624571</c:v>
                </c:pt>
                <c:pt idx="36">
                  <c:v>203.98873437157059</c:v>
                </c:pt>
                <c:pt idx="37">
                  <c:v>208.068509059002</c:v>
                </c:pt>
                <c:pt idx="38">
                  <c:v>212.22987924018199</c:v>
                </c:pt>
                <c:pt idx="39">
                  <c:v>216.47447682498569</c:v>
                </c:pt>
                <c:pt idx="40">
                  <c:v>220.80396636148541</c:v>
                </c:pt>
                <c:pt idx="41">
                  <c:v>225.22004568871509</c:v>
                </c:pt>
                <c:pt idx="42">
                  <c:v>229.72444660248939</c:v>
                </c:pt>
              </c:numCache>
            </c:numRef>
          </c:val>
          <c:smooth val="0"/>
          <c:extLst>
            <c:ext xmlns:c16="http://schemas.microsoft.com/office/drawing/2014/chart" uri="{C3380CC4-5D6E-409C-BE32-E72D297353CC}">
              <c16:uniqueId val="{00000002-0E0C-6D4B-8000-FCB243EF9B52}"/>
            </c:ext>
          </c:extLst>
        </c:ser>
        <c:ser>
          <c:idx val="3"/>
          <c:order val="3"/>
          <c:tx>
            <c:strRef>
              <c:f>Sheet1!$E$1</c:f>
              <c:strCache>
                <c:ptCount val="1"/>
                <c:pt idx="0">
                  <c:v>1.04</c:v>
                </c:pt>
              </c:strCache>
            </c:strRef>
          </c:tx>
          <c:marker>
            <c:symbol val="none"/>
          </c:marker>
          <c:cat>
            <c:numRef>
              <c:f>Sheet1!$A$2:$A$44</c:f>
              <c:numCache>
                <c:formatCode>General</c:formatCode>
                <c:ptCount val="43"/>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numCache>
            </c:numRef>
          </c:cat>
          <c:val>
            <c:numRef>
              <c:f>Sheet1!$E$2:$E$44</c:f>
              <c:numCache>
                <c:formatCode>General</c:formatCode>
                <c:ptCount val="43"/>
                <c:pt idx="0">
                  <c:v>100</c:v>
                </c:pt>
                <c:pt idx="1">
                  <c:v>104</c:v>
                </c:pt>
                <c:pt idx="2">
                  <c:v>108.16</c:v>
                </c:pt>
                <c:pt idx="3">
                  <c:v>112.4864</c:v>
                </c:pt>
                <c:pt idx="4">
                  <c:v>116.985856</c:v>
                </c:pt>
                <c:pt idx="5">
                  <c:v>121.66529024</c:v>
                </c:pt>
                <c:pt idx="6">
                  <c:v>126.5319018496</c:v>
                </c:pt>
                <c:pt idx="7">
                  <c:v>131.59317792358399</c:v>
                </c:pt>
                <c:pt idx="8">
                  <c:v>136.85690504052741</c:v>
                </c:pt>
                <c:pt idx="9">
                  <c:v>142.33118124214849</c:v>
                </c:pt>
                <c:pt idx="10">
                  <c:v>148.02442849183441</c:v>
                </c:pt>
                <c:pt idx="11">
                  <c:v>153.94540563150781</c:v>
                </c:pt>
                <c:pt idx="12">
                  <c:v>160.10322185676819</c:v>
                </c:pt>
                <c:pt idx="13">
                  <c:v>166.50735073103891</c:v>
                </c:pt>
                <c:pt idx="14">
                  <c:v>173.16764476028041</c:v>
                </c:pt>
                <c:pt idx="15">
                  <c:v>180.0943505506917</c:v>
                </c:pt>
                <c:pt idx="16">
                  <c:v>187.29812457271939</c:v>
                </c:pt>
                <c:pt idx="17">
                  <c:v>194.79004955562809</c:v>
                </c:pt>
                <c:pt idx="18">
                  <c:v>202.5816515378533</c:v>
                </c:pt>
                <c:pt idx="19">
                  <c:v>210.6849175993674</c:v>
                </c:pt>
                <c:pt idx="20">
                  <c:v>219.11231430334209</c:v>
                </c:pt>
                <c:pt idx="21">
                  <c:v>227.87680687547581</c:v>
                </c:pt>
                <c:pt idx="22">
                  <c:v>236.99187915049481</c:v>
                </c:pt>
                <c:pt idx="23">
                  <c:v>246.47155431651461</c:v>
                </c:pt>
                <c:pt idx="24">
                  <c:v>256.33041648917361</c:v>
                </c:pt>
                <c:pt idx="25">
                  <c:v>266.58363314874231</c:v>
                </c:pt>
                <c:pt idx="26">
                  <c:v>277.24697847469162</c:v>
                </c:pt>
                <c:pt idx="27">
                  <c:v>288.33685761367963</c:v>
                </c:pt>
                <c:pt idx="28">
                  <c:v>299.87033191822661</c:v>
                </c:pt>
                <c:pt idx="29">
                  <c:v>311.86514519495603</c:v>
                </c:pt>
                <c:pt idx="30">
                  <c:v>324.33975100275421</c:v>
                </c:pt>
                <c:pt idx="31">
                  <c:v>337.31334104286441</c:v>
                </c:pt>
                <c:pt idx="32">
                  <c:v>350.80587468457901</c:v>
                </c:pt>
                <c:pt idx="33">
                  <c:v>364.83810967196217</c:v>
                </c:pt>
                <c:pt idx="34">
                  <c:v>379.43163405883888</c:v>
                </c:pt>
                <c:pt idx="35">
                  <c:v>394.60889942119422</c:v>
                </c:pt>
                <c:pt idx="36">
                  <c:v>410.39325539804207</c:v>
                </c:pt>
                <c:pt idx="37">
                  <c:v>426.80898561396378</c:v>
                </c:pt>
                <c:pt idx="38">
                  <c:v>443.88134503852223</c:v>
                </c:pt>
                <c:pt idx="39">
                  <c:v>461.63659884006319</c:v>
                </c:pt>
                <c:pt idx="40">
                  <c:v>480.10206279366582</c:v>
                </c:pt>
                <c:pt idx="41">
                  <c:v>499.30614530541249</c:v>
                </c:pt>
                <c:pt idx="42">
                  <c:v>519.27839111762898</c:v>
                </c:pt>
              </c:numCache>
            </c:numRef>
          </c:val>
          <c:smooth val="0"/>
          <c:extLst>
            <c:ext xmlns:c16="http://schemas.microsoft.com/office/drawing/2014/chart" uri="{C3380CC4-5D6E-409C-BE32-E72D297353CC}">
              <c16:uniqueId val="{00000003-0E0C-6D4B-8000-FCB243EF9B52}"/>
            </c:ext>
          </c:extLst>
        </c:ser>
        <c:dLbls>
          <c:showLegendKey val="0"/>
          <c:showVal val="0"/>
          <c:showCatName val="0"/>
          <c:showSerName val="0"/>
          <c:showPercent val="0"/>
          <c:showBubbleSize val="0"/>
        </c:dLbls>
        <c:smooth val="0"/>
        <c:axId val="-2072176744"/>
        <c:axId val="-2072171016"/>
      </c:lineChart>
      <c:catAx>
        <c:axId val="-2072176744"/>
        <c:scaling>
          <c:orientation val="minMax"/>
        </c:scaling>
        <c:delete val="0"/>
        <c:axPos val="b"/>
        <c:title>
          <c:tx>
            <c:rich>
              <a:bodyPr/>
              <a:lstStyle/>
              <a:p>
                <a:pPr>
                  <a:defRPr/>
                </a:pPr>
                <a:r>
                  <a:rPr lang="en-US" dirty="0">
                    <a:latin typeface="Avenir Book"/>
                  </a:rPr>
                  <a:t>Time, t</a:t>
                </a:r>
              </a:p>
            </c:rich>
          </c:tx>
          <c:overlay val="0"/>
        </c:title>
        <c:numFmt formatCode="General" sourceLinked="1"/>
        <c:majorTickMark val="out"/>
        <c:minorTickMark val="none"/>
        <c:tickLblPos val="nextTo"/>
        <c:crossAx val="-2072171016"/>
        <c:crosses val="autoZero"/>
        <c:auto val="1"/>
        <c:lblAlgn val="ctr"/>
        <c:lblOffset val="100"/>
        <c:tickLblSkip val="10"/>
        <c:noMultiLvlLbl val="0"/>
      </c:catAx>
      <c:valAx>
        <c:axId val="-2072171016"/>
        <c:scaling>
          <c:logBase val="10"/>
          <c:orientation val="minMax"/>
        </c:scaling>
        <c:delete val="0"/>
        <c:axPos val="l"/>
        <c:majorGridlines/>
        <c:title>
          <c:tx>
            <c:rich>
              <a:bodyPr rot="-5400000" vert="horz"/>
              <a:lstStyle/>
              <a:p>
                <a:pPr>
                  <a:defRPr/>
                </a:pPr>
                <a:r>
                  <a:rPr lang="en-US" dirty="0">
                    <a:latin typeface="Avenir Book"/>
                  </a:rPr>
                  <a:t>Density, N</a:t>
                </a:r>
              </a:p>
            </c:rich>
          </c:tx>
          <c:overlay val="0"/>
        </c:title>
        <c:numFmt formatCode="General" sourceLinked="1"/>
        <c:majorTickMark val="out"/>
        <c:minorTickMark val="none"/>
        <c:tickLblPos val="nextTo"/>
        <c:crossAx val="-2072176744"/>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lineChart>
        <c:grouping val="standard"/>
        <c:varyColors val="0"/>
        <c:ser>
          <c:idx val="0"/>
          <c:order val="0"/>
          <c:tx>
            <c:strRef>
              <c:f>Sheet1!$B$1</c:f>
              <c:strCache>
                <c:ptCount val="1"/>
                <c:pt idx="0">
                  <c:v>0.9</c:v>
                </c:pt>
              </c:strCache>
            </c:strRef>
          </c:tx>
          <c:marker>
            <c:symbol val="none"/>
          </c:marker>
          <c:cat>
            <c:numRef>
              <c:f>Sheet1!$A$2:$A$44</c:f>
              <c:numCache>
                <c:formatCode>General</c:formatCode>
                <c:ptCount val="43"/>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numCache>
            </c:numRef>
          </c:cat>
          <c:val>
            <c:numRef>
              <c:f>Sheet1!$B$2:$B$44</c:f>
              <c:numCache>
                <c:formatCode>General</c:formatCode>
                <c:ptCount val="43"/>
                <c:pt idx="0">
                  <c:v>100</c:v>
                </c:pt>
                <c:pt idx="1">
                  <c:v>90</c:v>
                </c:pt>
                <c:pt idx="2">
                  <c:v>81</c:v>
                </c:pt>
                <c:pt idx="3">
                  <c:v>72.900000000000006</c:v>
                </c:pt>
                <c:pt idx="4">
                  <c:v>65.610000000000014</c:v>
                </c:pt>
                <c:pt idx="5">
                  <c:v>59.049000000000007</c:v>
                </c:pt>
                <c:pt idx="6">
                  <c:v>53.144100000000023</c:v>
                </c:pt>
                <c:pt idx="7">
                  <c:v>47.829690000000006</c:v>
                </c:pt>
                <c:pt idx="8">
                  <c:v>43.046721000000012</c:v>
                </c:pt>
                <c:pt idx="9">
                  <c:v>38.742048900000007</c:v>
                </c:pt>
                <c:pt idx="10">
                  <c:v>34.867844009999892</c:v>
                </c:pt>
                <c:pt idx="11">
                  <c:v>31.381059609000008</c:v>
                </c:pt>
                <c:pt idx="12">
                  <c:v>28.242953648100009</c:v>
                </c:pt>
                <c:pt idx="13">
                  <c:v>25.418658283290011</c:v>
                </c:pt>
                <c:pt idx="14">
                  <c:v>22.876792454961009</c:v>
                </c:pt>
                <c:pt idx="15">
                  <c:v>20.589113209464909</c:v>
                </c:pt>
                <c:pt idx="16">
                  <c:v>18.53020188851842</c:v>
                </c:pt>
                <c:pt idx="17">
                  <c:v>16.67718169966658</c:v>
                </c:pt>
                <c:pt idx="18">
                  <c:v>15.00946352969992</c:v>
                </c:pt>
                <c:pt idx="19">
                  <c:v>13.50851717672993</c:v>
                </c:pt>
                <c:pt idx="20">
                  <c:v>12.15766545905694</c:v>
                </c:pt>
                <c:pt idx="21">
                  <c:v>10.94189891315124</c:v>
                </c:pt>
                <c:pt idx="22">
                  <c:v>9.8477090218361187</c:v>
                </c:pt>
                <c:pt idx="23">
                  <c:v>8.8629381196525063</c:v>
                </c:pt>
                <c:pt idx="24">
                  <c:v>7.9766443076872546</c:v>
                </c:pt>
                <c:pt idx="25">
                  <c:v>7.1789798769185236</c:v>
                </c:pt>
                <c:pt idx="26">
                  <c:v>6.4610818892266773</c:v>
                </c:pt>
                <c:pt idx="27">
                  <c:v>5.8149737003040096</c:v>
                </c:pt>
                <c:pt idx="28">
                  <c:v>5.233476330273608</c:v>
                </c:pt>
                <c:pt idx="29">
                  <c:v>4.7101286972462466</c:v>
                </c:pt>
                <c:pt idx="30">
                  <c:v>4.2391158275216236</c:v>
                </c:pt>
                <c:pt idx="31">
                  <c:v>3.8152042447694612</c:v>
                </c:pt>
                <c:pt idx="32">
                  <c:v>3.4336838202925151</c:v>
                </c:pt>
                <c:pt idx="33">
                  <c:v>3.090315438263262</c:v>
                </c:pt>
                <c:pt idx="34">
                  <c:v>2.7812838944369371</c:v>
                </c:pt>
                <c:pt idx="35">
                  <c:v>2.5031555049932441</c:v>
                </c:pt>
                <c:pt idx="36">
                  <c:v>2.2528399544939188</c:v>
                </c:pt>
                <c:pt idx="37">
                  <c:v>2.0275559590445269</c:v>
                </c:pt>
                <c:pt idx="38">
                  <c:v>1.8248003631400751</c:v>
                </c:pt>
                <c:pt idx="39">
                  <c:v>1.6423203268260671</c:v>
                </c:pt>
                <c:pt idx="40">
                  <c:v>1.478088294143461</c:v>
                </c:pt>
                <c:pt idx="41">
                  <c:v>1.3302794647291141</c:v>
                </c:pt>
                <c:pt idx="42">
                  <c:v>1.1972515182562029</c:v>
                </c:pt>
              </c:numCache>
            </c:numRef>
          </c:val>
          <c:smooth val="0"/>
          <c:extLst>
            <c:ext xmlns:c16="http://schemas.microsoft.com/office/drawing/2014/chart" uri="{C3380CC4-5D6E-409C-BE32-E72D297353CC}">
              <c16:uniqueId val="{00000000-A312-F34A-B679-70872211E31B}"/>
            </c:ext>
          </c:extLst>
        </c:ser>
        <c:ser>
          <c:idx val="1"/>
          <c:order val="1"/>
          <c:tx>
            <c:strRef>
              <c:f>Sheet1!$C$1</c:f>
              <c:strCache>
                <c:ptCount val="1"/>
                <c:pt idx="0">
                  <c:v>1</c:v>
                </c:pt>
              </c:strCache>
            </c:strRef>
          </c:tx>
          <c:marker>
            <c:symbol val="none"/>
          </c:marker>
          <c:cat>
            <c:numRef>
              <c:f>Sheet1!$A$2:$A$44</c:f>
              <c:numCache>
                <c:formatCode>General</c:formatCode>
                <c:ptCount val="43"/>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numCache>
            </c:numRef>
          </c:cat>
          <c:val>
            <c:numRef>
              <c:f>Sheet1!$C$2:$C$44</c:f>
              <c:numCache>
                <c:formatCode>General</c:formatCode>
                <c:ptCount val="43"/>
                <c:pt idx="0">
                  <c:v>100</c:v>
                </c:pt>
                <c:pt idx="1">
                  <c:v>100</c:v>
                </c:pt>
                <c:pt idx="2">
                  <c:v>100</c:v>
                </c:pt>
                <c:pt idx="3">
                  <c:v>100</c:v>
                </c:pt>
                <c:pt idx="4">
                  <c:v>100</c:v>
                </c:pt>
                <c:pt idx="5">
                  <c:v>100</c:v>
                </c:pt>
                <c:pt idx="6">
                  <c:v>100</c:v>
                </c:pt>
                <c:pt idx="7">
                  <c:v>100</c:v>
                </c:pt>
                <c:pt idx="8">
                  <c:v>100</c:v>
                </c:pt>
                <c:pt idx="9">
                  <c:v>100</c:v>
                </c:pt>
                <c:pt idx="10">
                  <c:v>100</c:v>
                </c:pt>
                <c:pt idx="11">
                  <c:v>100</c:v>
                </c:pt>
                <c:pt idx="12">
                  <c:v>100</c:v>
                </c:pt>
                <c:pt idx="13">
                  <c:v>100</c:v>
                </c:pt>
                <c:pt idx="14">
                  <c:v>100</c:v>
                </c:pt>
                <c:pt idx="15">
                  <c:v>100</c:v>
                </c:pt>
                <c:pt idx="16">
                  <c:v>100</c:v>
                </c:pt>
                <c:pt idx="17">
                  <c:v>100</c:v>
                </c:pt>
                <c:pt idx="18">
                  <c:v>100</c:v>
                </c:pt>
                <c:pt idx="19">
                  <c:v>100</c:v>
                </c:pt>
                <c:pt idx="20">
                  <c:v>100</c:v>
                </c:pt>
                <c:pt idx="21">
                  <c:v>100</c:v>
                </c:pt>
                <c:pt idx="22">
                  <c:v>100</c:v>
                </c:pt>
                <c:pt idx="23">
                  <c:v>100</c:v>
                </c:pt>
                <c:pt idx="24">
                  <c:v>100</c:v>
                </c:pt>
                <c:pt idx="25">
                  <c:v>100</c:v>
                </c:pt>
                <c:pt idx="26">
                  <c:v>100</c:v>
                </c:pt>
                <c:pt idx="27">
                  <c:v>100</c:v>
                </c:pt>
                <c:pt idx="28">
                  <c:v>100</c:v>
                </c:pt>
                <c:pt idx="29">
                  <c:v>100</c:v>
                </c:pt>
                <c:pt idx="30">
                  <c:v>100</c:v>
                </c:pt>
                <c:pt idx="31">
                  <c:v>100</c:v>
                </c:pt>
                <c:pt idx="32">
                  <c:v>100</c:v>
                </c:pt>
                <c:pt idx="33">
                  <c:v>100</c:v>
                </c:pt>
                <c:pt idx="34">
                  <c:v>100</c:v>
                </c:pt>
                <c:pt idx="35">
                  <c:v>100</c:v>
                </c:pt>
                <c:pt idx="36">
                  <c:v>100</c:v>
                </c:pt>
                <c:pt idx="37">
                  <c:v>100</c:v>
                </c:pt>
                <c:pt idx="38">
                  <c:v>100</c:v>
                </c:pt>
                <c:pt idx="39">
                  <c:v>100</c:v>
                </c:pt>
                <c:pt idx="40">
                  <c:v>100</c:v>
                </c:pt>
                <c:pt idx="41">
                  <c:v>100</c:v>
                </c:pt>
                <c:pt idx="42">
                  <c:v>100</c:v>
                </c:pt>
              </c:numCache>
            </c:numRef>
          </c:val>
          <c:smooth val="0"/>
          <c:extLst>
            <c:ext xmlns:c16="http://schemas.microsoft.com/office/drawing/2014/chart" uri="{C3380CC4-5D6E-409C-BE32-E72D297353CC}">
              <c16:uniqueId val="{00000001-A312-F34A-B679-70872211E31B}"/>
            </c:ext>
          </c:extLst>
        </c:ser>
        <c:ser>
          <c:idx val="2"/>
          <c:order val="2"/>
          <c:tx>
            <c:strRef>
              <c:f>Sheet1!$D$1</c:f>
              <c:strCache>
                <c:ptCount val="1"/>
                <c:pt idx="0">
                  <c:v>1.02</c:v>
                </c:pt>
              </c:strCache>
            </c:strRef>
          </c:tx>
          <c:marker>
            <c:symbol val="none"/>
          </c:marker>
          <c:cat>
            <c:numRef>
              <c:f>Sheet1!$A$2:$A$44</c:f>
              <c:numCache>
                <c:formatCode>General</c:formatCode>
                <c:ptCount val="43"/>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numCache>
            </c:numRef>
          </c:cat>
          <c:val>
            <c:numRef>
              <c:f>Sheet1!$D$2:$D$44</c:f>
              <c:numCache>
                <c:formatCode>General</c:formatCode>
                <c:ptCount val="43"/>
                <c:pt idx="0">
                  <c:v>100</c:v>
                </c:pt>
                <c:pt idx="1">
                  <c:v>102</c:v>
                </c:pt>
                <c:pt idx="2">
                  <c:v>104.04</c:v>
                </c:pt>
                <c:pt idx="3">
                  <c:v>106.1208</c:v>
                </c:pt>
                <c:pt idx="4">
                  <c:v>108.243216</c:v>
                </c:pt>
                <c:pt idx="5">
                  <c:v>110.40808032</c:v>
                </c:pt>
                <c:pt idx="6">
                  <c:v>112.61624192639999</c:v>
                </c:pt>
                <c:pt idx="7">
                  <c:v>114.868566764928</c:v>
                </c:pt>
                <c:pt idx="8">
                  <c:v>117.1659381002266</c:v>
                </c:pt>
                <c:pt idx="9">
                  <c:v>119.5092568622311</c:v>
                </c:pt>
                <c:pt idx="10">
                  <c:v>121.8994419994757</c:v>
                </c:pt>
                <c:pt idx="11">
                  <c:v>124.3374308394652</c:v>
                </c:pt>
                <c:pt idx="12">
                  <c:v>126.8241794562546</c:v>
                </c:pt>
                <c:pt idx="13">
                  <c:v>129.36066304537971</c:v>
                </c:pt>
                <c:pt idx="14">
                  <c:v>131.94787630628721</c:v>
                </c:pt>
                <c:pt idx="15">
                  <c:v>134.58683383241299</c:v>
                </c:pt>
                <c:pt idx="16">
                  <c:v>137.2785705090613</c:v>
                </c:pt>
                <c:pt idx="17">
                  <c:v>140.02414191924251</c:v>
                </c:pt>
                <c:pt idx="18">
                  <c:v>142.82462475762739</c:v>
                </c:pt>
                <c:pt idx="19">
                  <c:v>145.68111725278001</c:v>
                </c:pt>
                <c:pt idx="20">
                  <c:v>148.59473959783551</c:v>
                </c:pt>
                <c:pt idx="21">
                  <c:v>151.5666343897922</c:v>
                </c:pt>
                <c:pt idx="22">
                  <c:v>154.59796707758809</c:v>
                </c:pt>
                <c:pt idx="23">
                  <c:v>157.68992641913979</c:v>
                </c:pt>
                <c:pt idx="24">
                  <c:v>160.84372494752259</c:v>
                </c:pt>
                <c:pt idx="25">
                  <c:v>164.06059944647311</c:v>
                </c:pt>
                <c:pt idx="26">
                  <c:v>167.34181143540249</c:v>
                </c:pt>
                <c:pt idx="27">
                  <c:v>170.68864766411059</c:v>
                </c:pt>
                <c:pt idx="28">
                  <c:v>174.1024206173928</c:v>
                </c:pt>
                <c:pt idx="29">
                  <c:v>177.58446902974069</c:v>
                </c:pt>
                <c:pt idx="30">
                  <c:v>181.1361584103355</c:v>
                </c:pt>
                <c:pt idx="31">
                  <c:v>184.7588815785422</c:v>
                </c:pt>
                <c:pt idx="32">
                  <c:v>188.454059210113</c:v>
                </c:pt>
                <c:pt idx="33">
                  <c:v>192.22314039431529</c:v>
                </c:pt>
                <c:pt idx="34">
                  <c:v>196.06760320220161</c:v>
                </c:pt>
                <c:pt idx="35">
                  <c:v>199.98895526624571</c:v>
                </c:pt>
                <c:pt idx="36">
                  <c:v>203.98873437157059</c:v>
                </c:pt>
                <c:pt idx="37">
                  <c:v>208.068509059002</c:v>
                </c:pt>
                <c:pt idx="38">
                  <c:v>212.22987924018199</c:v>
                </c:pt>
                <c:pt idx="39">
                  <c:v>216.47447682498569</c:v>
                </c:pt>
                <c:pt idx="40">
                  <c:v>220.80396636148541</c:v>
                </c:pt>
                <c:pt idx="41">
                  <c:v>225.22004568871509</c:v>
                </c:pt>
                <c:pt idx="42">
                  <c:v>229.72444660248939</c:v>
                </c:pt>
              </c:numCache>
            </c:numRef>
          </c:val>
          <c:smooth val="0"/>
          <c:extLst>
            <c:ext xmlns:c16="http://schemas.microsoft.com/office/drawing/2014/chart" uri="{C3380CC4-5D6E-409C-BE32-E72D297353CC}">
              <c16:uniqueId val="{00000002-A312-F34A-B679-70872211E31B}"/>
            </c:ext>
          </c:extLst>
        </c:ser>
        <c:ser>
          <c:idx val="3"/>
          <c:order val="3"/>
          <c:tx>
            <c:strRef>
              <c:f>Sheet1!$E$1</c:f>
              <c:strCache>
                <c:ptCount val="1"/>
                <c:pt idx="0">
                  <c:v>1.04</c:v>
                </c:pt>
              </c:strCache>
            </c:strRef>
          </c:tx>
          <c:marker>
            <c:symbol val="none"/>
          </c:marker>
          <c:cat>
            <c:numRef>
              <c:f>Sheet1!$A$2:$A$44</c:f>
              <c:numCache>
                <c:formatCode>General</c:formatCode>
                <c:ptCount val="43"/>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numCache>
            </c:numRef>
          </c:cat>
          <c:val>
            <c:numRef>
              <c:f>Sheet1!$E$2:$E$44</c:f>
              <c:numCache>
                <c:formatCode>General</c:formatCode>
                <c:ptCount val="43"/>
                <c:pt idx="0">
                  <c:v>100</c:v>
                </c:pt>
                <c:pt idx="1">
                  <c:v>104</c:v>
                </c:pt>
                <c:pt idx="2">
                  <c:v>108.16</c:v>
                </c:pt>
                <c:pt idx="3">
                  <c:v>112.4864</c:v>
                </c:pt>
                <c:pt idx="4">
                  <c:v>116.985856</c:v>
                </c:pt>
                <c:pt idx="5">
                  <c:v>121.66529024</c:v>
                </c:pt>
                <c:pt idx="6">
                  <c:v>126.5319018496</c:v>
                </c:pt>
                <c:pt idx="7">
                  <c:v>131.59317792358399</c:v>
                </c:pt>
                <c:pt idx="8">
                  <c:v>136.85690504052741</c:v>
                </c:pt>
                <c:pt idx="9">
                  <c:v>142.33118124214849</c:v>
                </c:pt>
                <c:pt idx="10">
                  <c:v>148.02442849183441</c:v>
                </c:pt>
                <c:pt idx="11">
                  <c:v>153.94540563150781</c:v>
                </c:pt>
                <c:pt idx="12">
                  <c:v>160.10322185676819</c:v>
                </c:pt>
                <c:pt idx="13">
                  <c:v>166.50735073103891</c:v>
                </c:pt>
                <c:pt idx="14">
                  <c:v>173.16764476028041</c:v>
                </c:pt>
                <c:pt idx="15">
                  <c:v>180.0943505506917</c:v>
                </c:pt>
                <c:pt idx="16">
                  <c:v>187.29812457271939</c:v>
                </c:pt>
                <c:pt idx="17">
                  <c:v>194.79004955562809</c:v>
                </c:pt>
                <c:pt idx="18">
                  <c:v>202.5816515378533</c:v>
                </c:pt>
                <c:pt idx="19">
                  <c:v>210.6849175993674</c:v>
                </c:pt>
                <c:pt idx="20">
                  <c:v>219.11231430334209</c:v>
                </c:pt>
                <c:pt idx="21">
                  <c:v>227.87680687547581</c:v>
                </c:pt>
                <c:pt idx="22">
                  <c:v>236.99187915049481</c:v>
                </c:pt>
                <c:pt idx="23">
                  <c:v>246.47155431651461</c:v>
                </c:pt>
                <c:pt idx="24">
                  <c:v>256.33041648917361</c:v>
                </c:pt>
                <c:pt idx="25">
                  <c:v>266.58363314874231</c:v>
                </c:pt>
                <c:pt idx="26">
                  <c:v>277.24697847469162</c:v>
                </c:pt>
                <c:pt idx="27">
                  <c:v>288.33685761367963</c:v>
                </c:pt>
                <c:pt idx="28">
                  <c:v>299.87033191822661</c:v>
                </c:pt>
                <c:pt idx="29">
                  <c:v>311.86514519495603</c:v>
                </c:pt>
                <c:pt idx="30">
                  <c:v>324.33975100275421</c:v>
                </c:pt>
                <c:pt idx="31">
                  <c:v>337.31334104286441</c:v>
                </c:pt>
                <c:pt idx="32">
                  <c:v>350.80587468457901</c:v>
                </c:pt>
                <c:pt idx="33">
                  <c:v>364.83810967196217</c:v>
                </c:pt>
                <c:pt idx="34">
                  <c:v>379.43163405883871</c:v>
                </c:pt>
                <c:pt idx="35">
                  <c:v>394.60889942119422</c:v>
                </c:pt>
                <c:pt idx="36">
                  <c:v>410.39325539804207</c:v>
                </c:pt>
                <c:pt idx="37">
                  <c:v>426.80898561396378</c:v>
                </c:pt>
                <c:pt idx="38">
                  <c:v>443.88134503852223</c:v>
                </c:pt>
                <c:pt idx="39">
                  <c:v>461.63659884006319</c:v>
                </c:pt>
                <c:pt idx="40">
                  <c:v>480.10206279366582</c:v>
                </c:pt>
                <c:pt idx="41">
                  <c:v>499.30614530541249</c:v>
                </c:pt>
                <c:pt idx="42">
                  <c:v>519.27839111762898</c:v>
                </c:pt>
              </c:numCache>
            </c:numRef>
          </c:val>
          <c:smooth val="0"/>
          <c:extLst>
            <c:ext xmlns:c16="http://schemas.microsoft.com/office/drawing/2014/chart" uri="{C3380CC4-5D6E-409C-BE32-E72D297353CC}">
              <c16:uniqueId val="{00000003-A312-F34A-B679-70872211E31B}"/>
            </c:ext>
          </c:extLst>
        </c:ser>
        <c:dLbls>
          <c:showLegendKey val="0"/>
          <c:showVal val="0"/>
          <c:showCatName val="0"/>
          <c:showSerName val="0"/>
          <c:showPercent val="0"/>
          <c:showBubbleSize val="0"/>
        </c:dLbls>
        <c:smooth val="0"/>
        <c:axId val="-2072115704"/>
        <c:axId val="-2072109976"/>
      </c:lineChart>
      <c:catAx>
        <c:axId val="-2072115704"/>
        <c:scaling>
          <c:orientation val="minMax"/>
        </c:scaling>
        <c:delete val="0"/>
        <c:axPos val="b"/>
        <c:title>
          <c:tx>
            <c:rich>
              <a:bodyPr/>
              <a:lstStyle/>
              <a:p>
                <a:pPr>
                  <a:defRPr/>
                </a:pPr>
                <a:r>
                  <a:rPr lang="en-US" dirty="0">
                    <a:latin typeface="Avenir Book"/>
                  </a:rPr>
                  <a:t>Time, t</a:t>
                </a:r>
              </a:p>
            </c:rich>
          </c:tx>
          <c:overlay val="0"/>
        </c:title>
        <c:numFmt formatCode="General" sourceLinked="1"/>
        <c:majorTickMark val="out"/>
        <c:minorTickMark val="none"/>
        <c:tickLblPos val="nextTo"/>
        <c:crossAx val="-2072109976"/>
        <c:crosses val="autoZero"/>
        <c:auto val="1"/>
        <c:lblAlgn val="ctr"/>
        <c:lblOffset val="100"/>
        <c:tickLblSkip val="10"/>
        <c:noMultiLvlLbl val="0"/>
      </c:catAx>
      <c:valAx>
        <c:axId val="-2072109976"/>
        <c:scaling>
          <c:logBase val="10"/>
          <c:orientation val="minMax"/>
        </c:scaling>
        <c:delete val="0"/>
        <c:axPos val="l"/>
        <c:majorGridlines/>
        <c:title>
          <c:tx>
            <c:rich>
              <a:bodyPr rot="-5400000" vert="horz"/>
              <a:lstStyle/>
              <a:p>
                <a:pPr>
                  <a:defRPr/>
                </a:pPr>
                <a:r>
                  <a:rPr lang="en-US" dirty="0">
                    <a:latin typeface="Avenir Book"/>
                  </a:rPr>
                  <a:t>Density, N</a:t>
                </a:r>
              </a:p>
            </c:rich>
          </c:tx>
          <c:overlay val="0"/>
        </c:title>
        <c:numFmt formatCode="General" sourceLinked="1"/>
        <c:majorTickMark val="out"/>
        <c:minorTickMark val="none"/>
        <c:tickLblPos val="nextTo"/>
        <c:crossAx val="-2072115704"/>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lineChart>
        <c:grouping val="standard"/>
        <c:varyColors val="0"/>
        <c:ser>
          <c:idx val="0"/>
          <c:order val="0"/>
          <c:tx>
            <c:strRef>
              <c:f>Sheet1!$B$1</c:f>
              <c:strCache>
                <c:ptCount val="1"/>
                <c:pt idx="0">
                  <c:v>0.9</c:v>
                </c:pt>
              </c:strCache>
            </c:strRef>
          </c:tx>
          <c:marker>
            <c:symbol val="none"/>
          </c:marker>
          <c:cat>
            <c:numRef>
              <c:f>Sheet1!$A$2:$A$44</c:f>
              <c:numCache>
                <c:formatCode>General</c:formatCode>
                <c:ptCount val="43"/>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numCache>
            </c:numRef>
          </c:cat>
          <c:val>
            <c:numRef>
              <c:f>Sheet1!$B$2:$B$44</c:f>
              <c:numCache>
                <c:formatCode>General</c:formatCode>
                <c:ptCount val="43"/>
                <c:pt idx="0">
                  <c:v>100</c:v>
                </c:pt>
                <c:pt idx="1">
                  <c:v>90</c:v>
                </c:pt>
                <c:pt idx="2">
                  <c:v>81</c:v>
                </c:pt>
                <c:pt idx="3">
                  <c:v>72.900000000000006</c:v>
                </c:pt>
                <c:pt idx="4">
                  <c:v>65.610000000000014</c:v>
                </c:pt>
                <c:pt idx="5">
                  <c:v>59.049000000000007</c:v>
                </c:pt>
                <c:pt idx="6">
                  <c:v>53.144100000000023</c:v>
                </c:pt>
                <c:pt idx="7">
                  <c:v>47.829690000000006</c:v>
                </c:pt>
                <c:pt idx="8">
                  <c:v>43.046721000000012</c:v>
                </c:pt>
                <c:pt idx="9">
                  <c:v>38.742048900000007</c:v>
                </c:pt>
                <c:pt idx="10">
                  <c:v>34.867844009999892</c:v>
                </c:pt>
                <c:pt idx="11">
                  <c:v>31.381059609000008</c:v>
                </c:pt>
                <c:pt idx="12">
                  <c:v>28.242953648100009</c:v>
                </c:pt>
                <c:pt idx="13">
                  <c:v>25.418658283290011</c:v>
                </c:pt>
                <c:pt idx="14">
                  <c:v>22.876792454961009</c:v>
                </c:pt>
                <c:pt idx="15">
                  <c:v>20.589113209464909</c:v>
                </c:pt>
                <c:pt idx="16">
                  <c:v>18.53020188851842</c:v>
                </c:pt>
                <c:pt idx="17">
                  <c:v>16.67718169966658</c:v>
                </c:pt>
                <c:pt idx="18">
                  <c:v>15.00946352969992</c:v>
                </c:pt>
                <c:pt idx="19">
                  <c:v>13.50851717672993</c:v>
                </c:pt>
                <c:pt idx="20">
                  <c:v>12.15766545905694</c:v>
                </c:pt>
                <c:pt idx="21">
                  <c:v>10.94189891315124</c:v>
                </c:pt>
                <c:pt idx="22">
                  <c:v>9.8477090218361187</c:v>
                </c:pt>
                <c:pt idx="23">
                  <c:v>8.8629381196525063</c:v>
                </c:pt>
                <c:pt idx="24">
                  <c:v>7.9766443076872546</c:v>
                </c:pt>
                <c:pt idx="25">
                  <c:v>7.1789798769185236</c:v>
                </c:pt>
                <c:pt idx="26">
                  <c:v>6.4610818892266773</c:v>
                </c:pt>
                <c:pt idx="27">
                  <c:v>5.8149737003040096</c:v>
                </c:pt>
                <c:pt idx="28">
                  <c:v>5.233476330273608</c:v>
                </c:pt>
                <c:pt idx="29">
                  <c:v>4.7101286972462466</c:v>
                </c:pt>
                <c:pt idx="30">
                  <c:v>4.2391158275216236</c:v>
                </c:pt>
                <c:pt idx="31">
                  <c:v>3.8152042447694612</c:v>
                </c:pt>
                <c:pt idx="32">
                  <c:v>3.4336838202925151</c:v>
                </c:pt>
                <c:pt idx="33">
                  <c:v>3.090315438263262</c:v>
                </c:pt>
                <c:pt idx="34">
                  <c:v>2.7812838944369371</c:v>
                </c:pt>
                <c:pt idx="35">
                  <c:v>2.5031555049932441</c:v>
                </c:pt>
                <c:pt idx="36">
                  <c:v>2.2528399544939188</c:v>
                </c:pt>
                <c:pt idx="37">
                  <c:v>2.0275559590445269</c:v>
                </c:pt>
                <c:pt idx="38">
                  <c:v>1.8248003631400751</c:v>
                </c:pt>
                <c:pt idx="39">
                  <c:v>1.6423203268260671</c:v>
                </c:pt>
                <c:pt idx="40">
                  <c:v>1.478088294143461</c:v>
                </c:pt>
                <c:pt idx="41">
                  <c:v>1.3302794647291141</c:v>
                </c:pt>
                <c:pt idx="42">
                  <c:v>1.1972515182562029</c:v>
                </c:pt>
              </c:numCache>
            </c:numRef>
          </c:val>
          <c:smooth val="0"/>
          <c:extLst>
            <c:ext xmlns:c16="http://schemas.microsoft.com/office/drawing/2014/chart" uri="{C3380CC4-5D6E-409C-BE32-E72D297353CC}">
              <c16:uniqueId val="{00000000-8719-F34E-B5CD-F0FAF2B81F5C}"/>
            </c:ext>
          </c:extLst>
        </c:ser>
        <c:ser>
          <c:idx val="1"/>
          <c:order val="1"/>
          <c:tx>
            <c:strRef>
              <c:f>Sheet1!$C$1</c:f>
              <c:strCache>
                <c:ptCount val="1"/>
                <c:pt idx="0">
                  <c:v>1</c:v>
                </c:pt>
              </c:strCache>
            </c:strRef>
          </c:tx>
          <c:marker>
            <c:symbol val="none"/>
          </c:marker>
          <c:cat>
            <c:numRef>
              <c:f>Sheet1!$A$2:$A$44</c:f>
              <c:numCache>
                <c:formatCode>General</c:formatCode>
                <c:ptCount val="43"/>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numCache>
            </c:numRef>
          </c:cat>
          <c:val>
            <c:numRef>
              <c:f>Sheet1!$C$2:$C$44</c:f>
              <c:numCache>
                <c:formatCode>General</c:formatCode>
                <c:ptCount val="43"/>
                <c:pt idx="0">
                  <c:v>100</c:v>
                </c:pt>
                <c:pt idx="1">
                  <c:v>100</c:v>
                </c:pt>
                <c:pt idx="2">
                  <c:v>100</c:v>
                </c:pt>
                <c:pt idx="3">
                  <c:v>100</c:v>
                </c:pt>
                <c:pt idx="4">
                  <c:v>100</c:v>
                </c:pt>
                <c:pt idx="5">
                  <c:v>100</c:v>
                </c:pt>
                <c:pt idx="6">
                  <c:v>100</c:v>
                </c:pt>
                <c:pt idx="7">
                  <c:v>100</c:v>
                </c:pt>
                <c:pt idx="8">
                  <c:v>100</c:v>
                </c:pt>
                <c:pt idx="9">
                  <c:v>100</c:v>
                </c:pt>
                <c:pt idx="10">
                  <c:v>100</c:v>
                </c:pt>
                <c:pt idx="11">
                  <c:v>100</c:v>
                </c:pt>
                <c:pt idx="12">
                  <c:v>100</c:v>
                </c:pt>
                <c:pt idx="13">
                  <c:v>100</c:v>
                </c:pt>
                <c:pt idx="14">
                  <c:v>100</c:v>
                </c:pt>
                <c:pt idx="15">
                  <c:v>100</c:v>
                </c:pt>
                <c:pt idx="16">
                  <c:v>100</c:v>
                </c:pt>
                <c:pt idx="17">
                  <c:v>100</c:v>
                </c:pt>
                <c:pt idx="18">
                  <c:v>100</c:v>
                </c:pt>
                <c:pt idx="19">
                  <c:v>100</c:v>
                </c:pt>
                <c:pt idx="20">
                  <c:v>100</c:v>
                </c:pt>
                <c:pt idx="21">
                  <c:v>100</c:v>
                </c:pt>
                <c:pt idx="22">
                  <c:v>100</c:v>
                </c:pt>
                <c:pt idx="23">
                  <c:v>100</c:v>
                </c:pt>
                <c:pt idx="24">
                  <c:v>100</c:v>
                </c:pt>
                <c:pt idx="25">
                  <c:v>100</c:v>
                </c:pt>
                <c:pt idx="26">
                  <c:v>100</c:v>
                </c:pt>
                <c:pt idx="27">
                  <c:v>100</c:v>
                </c:pt>
                <c:pt idx="28">
                  <c:v>100</c:v>
                </c:pt>
                <c:pt idx="29">
                  <c:v>100</c:v>
                </c:pt>
                <c:pt idx="30">
                  <c:v>100</c:v>
                </c:pt>
                <c:pt idx="31">
                  <c:v>100</c:v>
                </c:pt>
                <c:pt idx="32">
                  <c:v>100</c:v>
                </c:pt>
                <c:pt idx="33">
                  <c:v>100</c:v>
                </c:pt>
                <c:pt idx="34">
                  <c:v>100</c:v>
                </c:pt>
                <c:pt idx="35">
                  <c:v>100</c:v>
                </c:pt>
                <c:pt idx="36">
                  <c:v>100</c:v>
                </c:pt>
                <c:pt idx="37">
                  <c:v>100</c:v>
                </c:pt>
                <c:pt idx="38">
                  <c:v>100</c:v>
                </c:pt>
                <c:pt idx="39">
                  <c:v>100</c:v>
                </c:pt>
                <c:pt idx="40">
                  <c:v>100</c:v>
                </c:pt>
                <c:pt idx="41">
                  <c:v>100</c:v>
                </c:pt>
                <c:pt idx="42">
                  <c:v>100</c:v>
                </c:pt>
              </c:numCache>
            </c:numRef>
          </c:val>
          <c:smooth val="0"/>
          <c:extLst>
            <c:ext xmlns:c16="http://schemas.microsoft.com/office/drawing/2014/chart" uri="{C3380CC4-5D6E-409C-BE32-E72D297353CC}">
              <c16:uniqueId val="{00000001-8719-F34E-B5CD-F0FAF2B81F5C}"/>
            </c:ext>
          </c:extLst>
        </c:ser>
        <c:ser>
          <c:idx val="2"/>
          <c:order val="2"/>
          <c:tx>
            <c:strRef>
              <c:f>Sheet1!$D$1</c:f>
              <c:strCache>
                <c:ptCount val="1"/>
                <c:pt idx="0">
                  <c:v>1.02</c:v>
                </c:pt>
              </c:strCache>
            </c:strRef>
          </c:tx>
          <c:marker>
            <c:symbol val="none"/>
          </c:marker>
          <c:cat>
            <c:numRef>
              <c:f>Sheet1!$A$2:$A$44</c:f>
              <c:numCache>
                <c:formatCode>General</c:formatCode>
                <c:ptCount val="43"/>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numCache>
            </c:numRef>
          </c:cat>
          <c:val>
            <c:numRef>
              <c:f>Sheet1!$D$2:$D$44</c:f>
              <c:numCache>
                <c:formatCode>General</c:formatCode>
                <c:ptCount val="43"/>
                <c:pt idx="0">
                  <c:v>100</c:v>
                </c:pt>
                <c:pt idx="1">
                  <c:v>102</c:v>
                </c:pt>
                <c:pt idx="2">
                  <c:v>104.04</c:v>
                </c:pt>
                <c:pt idx="3">
                  <c:v>106.1208</c:v>
                </c:pt>
                <c:pt idx="4">
                  <c:v>108.243216</c:v>
                </c:pt>
                <c:pt idx="5">
                  <c:v>110.40808032</c:v>
                </c:pt>
                <c:pt idx="6">
                  <c:v>112.61624192639999</c:v>
                </c:pt>
                <c:pt idx="7">
                  <c:v>114.868566764928</c:v>
                </c:pt>
                <c:pt idx="8">
                  <c:v>117.1659381002266</c:v>
                </c:pt>
                <c:pt idx="9">
                  <c:v>119.5092568622311</c:v>
                </c:pt>
                <c:pt idx="10">
                  <c:v>121.8994419994757</c:v>
                </c:pt>
                <c:pt idx="11">
                  <c:v>124.3374308394652</c:v>
                </c:pt>
                <c:pt idx="12">
                  <c:v>126.8241794562546</c:v>
                </c:pt>
                <c:pt idx="13">
                  <c:v>129.36066304537971</c:v>
                </c:pt>
                <c:pt idx="14">
                  <c:v>131.94787630628721</c:v>
                </c:pt>
                <c:pt idx="15">
                  <c:v>134.58683383241299</c:v>
                </c:pt>
                <c:pt idx="16">
                  <c:v>137.2785705090613</c:v>
                </c:pt>
                <c:pt idx="17">
                  <c:v>140.02414191924251</c:v>
                </c:pt>
                <c:pt idx="18">
                  <c:v>142.82462475762739</c:v>
                </c:pt>
                <c:pt idx="19">
                  <c:v>145.68111725278001</c:v>
                </c:pt>
                <c:pt idx="20">
                  <c:v>148.59473959783551</c:v>
                </c:pt>
                <c:pt idx="21">
                  <c:v>151.5666343897922</c:v>
                </c:pt>
                <c:pt idx="22">
                  <c:v>154.59796707758809</c:v>
                </c:pt>
                <c:pt idx="23">
                  <c:v>157.68992641913979</c:v>
                </c:pt>
                <c:pt idx="24">
                  <c:v>160.84372494752259</c:v>
                </c:pt>
                <c:pt idx="25">
                  <c:v>164.06059944647311</c:v>
                </c:pt>
                <c:pt idx="26">
                  <c:v>167.34181143540249</c:v>
                </c:pt>
                <c:pt idx="27">
                  <c:v>170.68864766411059</c:v>
                </c:pt>
                <c:pt idx="28">
                  <c:v>174.1024206173928</c:v>
                </c:pt>
                <c:pt idx="29">
                  <c:v>177.58446902974069</c:v>
                </c:pt>
                <c:pt idx="30">
                  <c:v>181.1361584103355</c:v>
                </c:pt>
                <c:pt idx="31">
                  <c:v>184.7588815785422</c:v>
                </c:pt>
                <c:pt idx="32">
                  <c:v>188.454059210113</c:v>
                </c:pt>
                <c:pt idx="33">
                  <c:v>192.22314039431529</c:v>
                </c:pt>
                <c:pt idx="34">
                  <c:v>196.06760320220161</c:v>
                </c:pt>
                <c:pt idx="35">
                  <c:v>199.98895526624571</c:v>
                </c:pt>
                <c:pt idx="36">
                  <c:v>203.98873437157059</c:v>
                </c:pt>
                <c:pt idx="37">
                  <c:v>208.068509059002</c:v>
                </c:pt>
                <c:pt idx="38">
                  <c:v>212.22987924018199</c:v>
                </c:pt>
                <c:pt idx="39">
                  <c:v>216.47447682498569</c:v>
                </c:pt>
                <c:pt idx="40">
                  <c:v>220.80396636148541</c:v>
                </c:pt>
                <c:pt idx="41">
                  <c:v>225.22004568871509</c:v>
                </c:pt>
                <c:pt idx="42">
                  <c:v>229.72444660248939</c:v>
                </c:pt>
              </c:numCache>
            </c:numRef>
          </c:val>
          <c:smooth val="0"/>
          <c:extLst>
            <c:ext xmlns:c16="http://schemas.microsoft.com/office/drawing/2014/chart" uri="{C3380CC4-5D6E-409C-BE32-E72D297353CC}">
              <c16:uniqueId val="{00000002-8719-F34E-B5CD-F0FAF2B81F5C}"/>
            </c:ext>
          </c:extLst>
        </c:ser>
        <c:ser>
          <c:idx val="3"/>
          <c:order val="3"/>
          <c:tx>
            <c:strRef>
              <c:f>Sheet1!$E$1</c:f>
              <c:strCache>
                <c:ptCount val="1"/>
                <c:pt idx="0">
                  <c:v>1.04</c:v>
                </c:pt>
              </c:strCache>
            </c:strRef>
          </c:tx>
          <c:marker>
            <c:symbol val="none"/>
          </c:marker>
          <c:cat>
            <c:numRef>
              <c:f>Sheet1!$A$2:$A$44</c:f>
              <c:numCache>
                <c:formatCode>General</c:formatCode>
                <c:ptCount val="43"/>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numCache>
            </c:numRef>
          </c:cat>
          <c:val>
            <c:numRef>
              <c:f>Sheet1!$E$2:$E$44</c:f>
              <c:numCache>
                <c:formatCode>General</c:formatCode>
                <c:ptCount val="43"/>
                <c:pt idx="0">
                  <c:v>100</c:v>
                </c:pt>
                <c:pt idx="1">
                  <c:v>104</c:v>
                </c:pt>
                <c:pt idx="2">
                  <c:v>108.16</c:v>
                </c:pt>
                <c:pt idx="3">
                  <c:v>112.4864</c:v>
                </c:pt>
                <c:pt idx="4">
                  <c:v>116.985856</c:v>
                </c:pt>
                <c:pt idx="5">
                  <c:v>121.66529024</c:v>
                </c:pt>
                <c:pt idx="6">
                  <c:v>126.5319018496</c:v>
                </c:pt>
                <c:pt idx="7">
                  <c:v>131.59317792358399</c:v>
                </c:pt>
                <c:pt idx="8">
                  <c:v>136.85690504052741</c:v>
                </c:pt>
                <c:pt idx="9">
                  <c:v>142.33118124214849</c:v>
                </c:pt>
                <c:pt idx="10">
                  <c:v>148.02442849183441</c:v>
                </c:pt>
                <c:pt idx="11">
                  <c:v>153.94540563150781</c:v>
                </c:pt>
                <c:pt idx="12">
                  <c:v>160.10322185676819</c:v>
                </c:pt>
                <c:pt idx="13">
                  <c:v>166.50735073103891</c:v>
                </c:pt>
                <c:pt idx="14">
                  <c:v>173.16764476028041</c:v>
                </c:pt>
                <c:pt idx="15">
                  <c:v>180.0943505506917</c:v>
                </c:pt>
                <c:pt idx="16">
                  <c:v>187.29812457271939</c:v>
                </c:pt>
                <c:pt idx="17">
                  <c:v>194.79004955562809</c:v>
                </c:pt>
                <c:pt idx="18">
                  <c:v>202.5816515378533</c:v>
                </c:pt>
                <c:pt idx="19">
                  <c:v>210.6849175993674</c:v>
                </c:pt>
                <c:pt idx="20">
                  <c:v>219.11231430334209</c:v>
                </c:pt>
                <c:pt idx="21">
                  <c:v>227.87680687547581</c:v>
                </c:pt>
                <c:pt idx="22">
                  <c:v>236.99187915049481</c:v>
                </c:pt>
                <c:pt idx="23">
                  <c:v>246.47155431651461</c:v>
                </c:pt>
                <c:pt idx="24">
                  <c:v>256.33041648917361</c:v>
                </c:pt>
                <c:pt idx="25">
                  <c:v>266.58363314874231</c:v>
                </c:pt>
                <c:pt idx="26">
                  <c:v>277.24697847469162</c:v>
                </c:pt>
                <c:pt idx="27">
                  <c:v>288.33685761367963</c:v>
                </c:pt>
                <c:pt idx="28">
                  <c:v>299.87033191822661</c:v>
                </c:pt>
                <c:pt idx="29">
                  <c:v>311.86514519495603</c:v>
                </c:pt>
                <c:pt idx="30">
                  <c:v>324.33975100275421</c:v>
                </c:pt>
                <c:pt idx="31">
                  <c:v>337.31334104286441</c:v>
                </c:pt>
                <c:pt idx="32">
                  <c:v>350.80587468457901</c:v>
                </c:pt>
                <c:pt idx="33">
                  <c:v>364.83810967196217</c:v>
                </c:pt>
                <c:pt idx="34">
                  <c:v>379.43163405883848</c:v>
                </c:pt>
                <c:pt idx="35">
                  <c:v>394.60889942119422</c:v>
                </c:pt>
                <c:pt idx="36">
                  <c:v>410.39325539804207</c:v>
                </c:pt>
                <c:pt idx="37">
                  <c:v>426.80898561396378</c:v>
                </c:pt>
                <c:pt idx="38">
                  <c:v>443.88134503852223</c:v>
                </c:pt>
                <c:pt idx="39">
                  <c:v>461.63659884006319</c:v>
                </c:pt>
                <c:pt idx="40">
                  <c:v>480.10206279366582</c:v>
                </c:pt>
                <c:pt idx="41">
                  <c:v>499.30614530541249</c:v>
                </c:pt>
                <c:pt idx="42">
                  <c:v>519.27839111762898</c:v>
                </c:pt>
              </c:numCache>
            </c:numRef>
          </c:val>
          <c:smooth val="0"/>
          <c:extLst>
            <c:ext xmlns:c16="http://schemas.microsoft.com/office/drawing/2014/chart" uri="{C3380CC4-5D6E-409C-BE32-E72D297353CC}">
              <c16:uniqueId val="{00000003-8719-F34E-B5CD-F0FAF2B81F5C}"/>
            </c:ext>
          </c:extLst>
        </c:ser>
        <c:dLbls>
          <c:showLegendKey val="0"/>
          <c:showVal val="0"/>
          <c:showCatName val="0"/>
          <c:showSerName val="0"/>
          <c:showPercent val="0"/>
          <c:showBubbleSize val="0"/>
        </c:dLbls>
        <c:smooth val="0"/>
        <c:axId val="-2072064376"/>
        <c:axId val="-2072058648"/>
      </c:lineChart>
      <c:catAx>
        <c:axId val="-2072064376"/>
        <c:scaling>
          <c:orientation val="minMax"/>
        </c:scaling>
        <c:delete val="0"/>
        <c:axPos val="b"/>
        <c:title>
          <c:tx>
            <c:rich>
              <a:bodyPr/>
              <a:lstStyle/>
              <a:p>
                <a:pPr>
                  <a:defRPr/>
                </a:pPr>
                <a:r>
                  <a:rPr lang="en-US" dirty="0">
                    <a:latin typeface="Avenir Book"/>
                  </a:rPr>
                  <a:t>Time, t</a:t>
                </a:r>
              </a:p>
            </c:rich>
          </c:tx>
          <c:overlay val="0"/>
        </c:title>
        <c:numFmt formatCode="General" sourceLinked="1"/>
        <c:majorTickMark val="out"/>
        <c:minorTickMark val="none"/>
        <c:tickLblPos val="nextTo"/>
        <c:crossAx val="-2072058648"/>
        <c:crosses val="autoZero"/>
        <c:auto val="1"/>
        <c:lblAlgn val="ctr"/>
        <c:lblOffset val="100"/>
        <c:tickLblSkip val="10"/>
        <c:noMultiLvlLbl val="0"/>
      </c:catAx>
      <c:valAx>
        <c:axId val="-2072058648"/>
        <c:scaling>
          <c:logBase val="10"/>
          <c:orientation val="minMax"/>
        </c:scaling>
        <c:delete val="0"/>
        <c:axPos val="l"/>
        <c:majorGridlines/>
        <c:title>
          <c:tx>
            <c:rich>
              <a:bodyPr rot="-5400000" vert="horz"/>
              <a:lstStyle/>
              <a:p>
                <a:pPr>
                  <a:defRPr/>
                </a:pPr>
                <a:r>
                  <a:rPr lang="en-US" dirty="0">
                    <a:latin typeface="Avenir Book"/>
                  </a:rPr>
                  <a:t> log</a:t>
                </a:r>
                <a:r>
                  <a:rPr lang="en-US" baseline="-25000" dirty="0">
                    <a:latin typeface="Avenir Book"/>
                  </a:rPr>
                  <a:t>10 </a:t>
                </a:r>
                <a:r>
                  <a:rPr lang="en-US" dirty="0">
                    <a:latin typeface="Avenir Book"/>
                  </a:rPr>
                  <a:t>Density, log</a:t>
                </a:r>
                <a:r>
                  <a:rPr lang="en-US" baseline="-25000" dirty="0">
                    <a:latin typeface="Avenir Book"/>
                  </a:rPr>
                  <a:t>10</a:t>
                </a:r>
                <a:r>
                  <a:rPr lang="en-US" dirty="0">
                    <a:latin typeface="Avenir Book"/>
                  </a:rPr>
                  <a:t>(N)</a:t>
                </a:r>
              </a:p>
            </c:rich>
          </c:tx>
          <c:layout>
            <c:manualLayout>
              <c:xMode val="edge"/>
              <c:yMode val="edge"/>
              <c:x val="4.4935312610016327E-2"/>
              <c:y val="4.4847042659791579E-2"/>
            </c:manualLayout>
          </c:layout>
          <c:overlay val="0"/>
        </c:title>
        <c:numFmt formatCode="General" sourceLinked="1"/>
        <c:majorTickMark val="out"/>
        <c:minorTickMark val="none"/>
        <c:tickLblPos val="nextTo"/>
        <c:crossAx val="-2072064376"/>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lineChart>
        <c:grouping val="standard"/>
        <c:varyColors val="0"/>
        <c:ser>
          <c:idx val="0"/>
          <c:order val="0"/>
          <c:tx>
            <c:strRef>
              <c:f>Sheet1!$B$1</c:f>
              <c:strCache>
                <c:ptCount val="1"/>
                <c:pt idx="0">
                  <c:v>0.9</c:v>
                </c:pt>
              </c:strCache>
            </c:strRef>
          </c:tx>
          <c:marker>
            <c:symbol val="none"/>
          </c:marker>
          <c:cat>
            <c:numRef>
              <c:f>Sheet1!$A$2:$A$44</c:f>
              <c:numCache>
                <c:formatCode>General</c:formatCode>
                <c:ptCount val="43"/>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numCache>
            </c:numRef>
          </c:cat>
          <c:val>
            <c:numRef>
              <c:f>Sheet1!$B$2:$B$44</c:f>
              <c:numCache>
                <c:formatCode>General</c:formatCode>
                <c:ptCount val="43"/>
                <c:pt idx="0">
                  <c:v>100</c:v>
                </c:pt>
                <c:pt idx="1">
                  <c:v>90</c:v>
                </c:pt>
                <c:pt idx="2">
                  <c:v>81</c:v>
                </c:pt>
                <c:pt idx="3">
                  <c:v>72.900000000000006</c:v>
                </c:pt>
                <c:pt idx="4">
                  <c:v>65.610000000000014</c:v>
                </c:pt>
                <c:pt idx="5">
                  <c:v>59.049000000000007</c:v>
                </c:pt>
                <c:pt idx="6">
                  <c:v>53.144100000000023</c:v>
                </c:pt>
                <c:pt idx="7">
                  <c:v>47.829690000000006</c:v>
                </c:pt>
                <c:pt idx="8">
                  <c:v>43.046721000000012</c:v>
                </c:pt>
                <c:pt idx="9">
                  <c:v>38.742048900000007</c:v>
                </c:pt>
                <c:pt idx="10">
                  <c:v>34.867844009999892</c:v>
                </c:pt>
                <c:pt idx="11">
                  <c:v>31.381059609000008</c:v>
                </c:pt>
                <c:pt idx="12">
                  <c:v>28.242953648100009</c:v>
                </c:pt>
                <c:pt idx="13">
                  <c:v>25.418658283290011</c:v>
                </c:pt>
                <c:pt idx="14">
                  <c:v>22.876792454961009</c:v>
                </c:pt>
                <c:pt idx="15">
                  <c:v>20.589113209464909</c:v>
                </c:pt>
                <c:pt idx="16">
                  <c:v>18.53020188851842</c:v>
                </c:pt>
                <c:pt idx="17">
                  <c:v>16.67718169966658</c:v>
                </c:pt>
                <c:pt idx="18">
                  <c:v>15.00946352969992</c:v>
                </c:pt>
                <c:pt idx="19">
                  <c:v>13.50851717672993</c:v>
                </c:pt>
                <c:pt idx="20">
                  <c:v>12.15766545905694</c:v>
                </c:pt>
                <c:pt idx="21">
                  <c:v>10.94189891315124</c:v>
                </c:pt>
                <c:pt idx="22">
                  <c:v>9.8477090218361187</c:v>
                </c:pt>
                <c:pt idx="23">
                  <c:v>8.8629381196525063</c:v>
                </c:pt>
                <c:pt idx="24">
                  <c:v>7.9766443076872546</c:v>
                </c:pt>
                <c:pt idx="25">
                  <c:v>7.1789798769185236</c:v>
                </c:pt>
                <c:pt idx="26">
                  <c:v>6.4610818892266773</c:v>
                </c:pt>
                <c:pt idx="27">
                  <c:v>5.8149737003040096</c:v>
                </c:pt>
                <c:pt idx="28">
                  <c:v>5.233476330273608</c:v>
                </c:pt>
                <c:pt idx="29">
                  <c:v>4.7101286972462466</c:v>
                </c:pt>
                <c:pt idx="30">
                  <c:v>4.2391158275216236</c:v>
                </c:pt>
                <c:pt idx="31">
                  <c:v>3.8152042447694612</c:v>
                </c:pt>
                <c:pt idx="32">
                  <c:v>3.4336838202925151</c:v>
                </c:pt>
                <c:pt idx="33">
                  <c:v>3.090315438263262</c:v>
                </c:pt>
                <c:pt idx="34">
                  <c:v>2.7812838944369371</c:v>
                </c:pt>
                <c:pt idx="35">
                  <c:v>2.5031555049932441</c:v>
                </c:pt>
                <c:pt idx="36">
                  <c:v>2.2528399544939188</c:v>
                </c:pt>
                <c:pt idx="37">
                  <c:v>2.0275559590445269</c:v>
                </c:pt>
                <c:pt idx="38">
                  <c:v>1.8248003631400751</c:v>
                </c:pt>
                <c:pt idx="39">
                  <c:v>1.6423203268260671</c:v>
                </c:pt>
                <c:pt idx="40">
                  <c:v>1.478088294143461</c:v>
                </c:pt>
                <c:pt idx="41">
                  <c:v>1.3302794647291141</c:v>
                </c:pt>
                <c:pt idx="42">
                  <c:v>1.1972515182562029</c:v>
                </c:pt>
              </c:numCache>
            </c:numRef>
          </c:val>
          <c:smooth val="0"/>
          <c:extLst>
            <c:ext xmlns:c16="http://schemas.microsoft.com/office/drawing/2014/chart" uri="{C3380CC4-5D6E-409C-BE32-E72D297353CC}">
              <c16:uniqueId val="{00000000-0EC7-314B-83D8-6FC53C9EE27A}"/>
            </c:ext>
          </c:extLst>
        </c:ser>
        <c:ser>
          <c:idx val="1"/>
          <c:order val="1"/>
          <c:tx>
            <c:strRef>
              <c:f>Sheet1!$C$1</c:f>
              <c:strCache>
                <c:ptCount val="1"/>
                <c:pt idx="0">
                  <c:v>1</c:v>
                </c:pt>
              </c:strCache>
            </c:strRef>
          </c:tx>
          <c:marker>
            <c:symbol val="none"/>
          </c:marker>
          <c:cat>
            <c:numRef>
              <c:f>Sheet1!$A$2:$A$44</c:f>
              <c:numCache>
                <c:formatCode>General</c:formatCode>
                <c:ptCount val="43"/>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numCache>
            </c:numRef>
          </c:cat>
          <c:val>
            <c:numRef>
              <c:f>Sheet1!$C$2:$C$44</c:f>
              <c:numCache>
                <c:formatCode>General</c:formatCode>
                <c:ptCount val="43"/>
                <c:pt idx="0">
                  <c:v>100</c:v>
                </c:pt>
                <c:pt idx="1">
                  <c:v>100</c:v>
                </c:pt>
                <c:pt idx="2">
                  <c:v>100</c:v>
                </c:pt>
                <c:pt idx="3">
                  <c:v>100</c:v>
                </c:pt>
                <c:pt idx="4">
                  <c:v>100</c:v>
                </c:pt>
                <c:pt idx="5">
                  <c:v>100</c:v>
                </c:pt>
                <c:pt idx="6">
                  <c:v>100</c:v>
                </c:pt>
                <c:pt idx="7">
                  <c:v>100</c:v>
                </c:pt>
                <c:pt idx="8">
                  <c:v>100</c:v>
                </c:pt>
                <c:pt idx="9">
                  <c:v>100</c:v>
                </c:pt>
                <c:pt idx="10">
                  <c:v>100</c:v>
                </c:pt>
                <c:pt idx="11">
                  <c:v>100</c:v>
                </c:pt>
                <c:pt idx="12">
                  <c:v>100</c:v>
                </c:pt>
                <c:pt idx="13">
                  <c:v>100</c:v>
                </c:pt>
                <c:pt idx="14">
                  <c:v>100</c:v>
                </c:pt>
                <c:pt idx="15">
                  <c:v>100</c:v>
                </c:pt>
                <c:pt idx="16">
                  <c:v>100</c:v>
                </c:pt>
                <c:pt idx="17">
                  <c:v>100</c:v>
                </c:pt>
                <c:pt idx="18">
                  <c:v>100</c:v>
                </c:pt>
                <c:pt idx="19">
                  <c:v>100</c:v>
                </c:pt>
                <c:pt idx="20">
                  <c:v>100</c:v>
                </c:pt>
                <c:pt idx="21">
                  <c:v>100</c:v>
                </c:pt>
                <c:pt idx="22">
                  <c:v>100</c:v>
                </c:pt>
                <c:pt idx="23">
                  <c:v>100</c:v>
                </c:pt>
                <c:pt idx="24">
                  <c:v>100</c:v>
                </c:pt>
                <c:pt idx="25">
                  <c:v>100</c:v>
                </c:pt>
                <c:pt idx="26">
                  <c:v>100</c:v>
                </c:pt>
                <c:pt idx="27">
                  <c:v>100</c:v>
                </c:pt>
                <c:pt idx="28">
                  <c:v>100</c:v>
                </c:pt>
                <c:pt idx="29">
                  <c:v>100</c:v>
                </c:pt>
                <c:pt idx="30">
                  <c:v>100</c:v>
                </c:pt>
                <c:pt idx="31">
                  <c:v>100</c:v>
                </c:pt>
                <c:pt idx="32">
                  <c:v>100</c:v>
                </c:pt>
                <c:pt idx="33">
                  <c:v>100</c:v>
                </c:pt>
                <c:pt idx="34">
                  <c:v>100</c:v>
                </c:pt>
                <c:pt idx="35">
                  <c:v>100</c:v>
                </c:pt>
                <c:pt idx="36">
                  <c:v>100</c:v>
                </c:pt>
                <c:pt idx="37">
                  <c:v>100</c:v>
                </c:pt>
                <c:pt idx="38">
                  <c:v>100</c:v>
                </c:pt>
                <c:pt idx="39">
                  <c:v>100</c:v>
                </c:pt>
                <c:pt idx="40">
                  <c:v>100</c:v>
                </c:pt>
                <c:pt idx="41">
                  <c:v>100</c:v>
                </c:pt>
                <c:pt idx="42">
                  <c:v>100</c:v>
                </c:pt>
              </c:numCache>
            </c:numRef>
          </c:val>
          <c:smooth val="0"/>
          <c:extLst>
            <c:ext xmlns:c16="http://schemas.microsoft.com/office/drawing/2014/chart" uri="{C3380CC4-5D6E-409C-BE32-E72D297353CC}">
              <c16:uniqueId val="{00000001-0EC7-314B-83D8-6FC53C9EE27A}"/>
            </c:ext>
          </c:extLst>
        </c:ser>
        <c:ser>
          <c:idx val="2"/>
          <c:order val="2"/>
          <c:tx>
            <c:strRef>
              <c:f>Sheet1!$D$1</c:f>
              <c:strCache>
                <c:ptCount val="1"/>
                <c:pt idx="0">
                  <c:v>1.02</c:v>
                </c:pt>
              </c:strCache>
            </c:strRef>
          </c:tx>
          <c:marker>
            <c:symbol val="none"/>
          </c:marker>
          <c:cat>
            <c:numRef>
              <c:f>Sheet1!$A$2:$A$44</c:f>
              <c:numCache>
                <c:formatCode>General</c:formatCode>
                <c:ptCount val="43"/>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numCache>
            </c:numRef>
          </c:cat>
          <c:val>
            <c:numRef>
              <c:f>Sheet1!$D$2:$D$44</c:f>
              <c:numCache>
                <c:formatCode>General</c:formatCode>
                <c:ptCount val="43"/>
                <c:pt idx="0">
                  <c:v>100</c:v>
                </c:pt>
                <c:pt idx="1">
                  <c:v>102</c:v>
                </c:pt>
                <c:pt idx="2">
                  <c:v>104.04</c:v>
                </c:pt>
                <c:pt idx="3">
                  <c:v>106.1208</c:v>
                </c:pt>
                <c:pt idx="4">
                  <c:v>108.243216</c:v>
                </c:pt>
                <c:pt idx="5">
                  <c:v>110.40808032</c:v>
                </c:pt>
                <c:pt idx="6">
                  <c:v>112.61624192639999</c:v>
                </c:pt>
                <c:pt idx="7">
                  <c:v>114.868566764928</c:v>
                </c:pt>
                <c:pt idx="8">
                  <c:v>117.1659381002266</c:v>
                </c:pt>
                <c:pt idx="9">
                  <c:v>119.5092568622311</c:v>
                </c:pt>
                <c:pt idx="10">
                  <c:v>121.8994419994757</c:v>
                </c:pt>
                <c:pt idx="11">
                  <c:v>124.3374308394652</c:v>
                </c:pt>
                <c:pt idx="12">
                  <c:v>126.8241794562546</c:v>
                </c:pt>
                <c:pt idx="13">
                  <c:v>129.36066304537971</c:v>
                </c:pt>
                <c:pt idx="14">
                  <c:v>131.94787630628721</c:v>
                </c:pt>
                <c:pt idx="15">
                  <c:v>134.58683383241299</c:v>
                </c:pt>
                <c:pt idx="16">
                  <c:v>137.2785705090613</c:v>
                </c:pt>
                <c:pt idx="17">
                  <c:v>140.02414191924251</c:v>
                </c:pt>
                <c:pt idx="18">
                  <c:v>142.82462475762739</c:v>
                </c:pt>
                <c:pt idx="19">
                  <c:v>145.68111725278001</c:v>
                </c:pt>
                <c:pt idx="20">
                  <c:v>148.59473959783551</c:v>
                </c:pt>
                <c:pt idx="21">
                  <c:v>151.5666343897922</c:v>
                </c:pt>
                <c:pt idx="22">
                  <c:v>154.59796707758809</c:v>
                </c:pt>
                <c:pt idx="23">
                  <c:v>157.68992641913979</c:v>
                </c:pt>
                <c:pt idx="24">
                  <c:v>160.84372494752259</c:v>
                </c:pt>
                <c:pt idx="25">
                  <c:v>164.06059944647311</c:v>
                </c:pt>
                <c:pt idx="26">
                  <c:v>167.34181143540249</c:v>
                </c:pt>
                <c:pt idx="27">
                  <c:v>170.68864766411059</c:v>
                </c:pt>
                <c:pt idx="28">
                  <c:v>174.1024206173928</c:v>
                </c:pt>
                <c:pt idx="29">
                  <c:v>177.58446902974069</c:v>
                </c:pt>
                <c:pt idx="30">
                  <c:v>181.1361584103355</c:v>
                </c:pt>
                <c:pt idx="31">
                  <c:v>184.7588815785422</c:v>
                </c:pt>
                <c:pt idx="32">
                  <c:v>188.454059210113</c:v>
                </c:pt>
                <c:pt idx="33">
                  <c:v>192.22314039431529</c:v>
                </c:pt>
                <c:pt idx="34">
                  <c:v>196.06760320220161</c:v>
                </c:pt>
                <c:pt idx="35">
                  <c:v>199.98895526624571</c:v>
                </c:pt>
                <c:pt idx="36">
                  <c:v>203.98873437157059</c:v>
                </c:pt>
                <c:pt idx="37">
                  <c:v>208.068509059002</c:v>
                </c:pt>
                <c:pt idx="38">
                  <c:v>212.22987924018199</c:v>
                </c:pt>
                <c:pt idx="39">
                  <c:v>216.47447682498569</c:v>
                </c:pt>
                <c:pt idx="40">
                  <c:v>220.80396636148541</c:v>
                </c:pt>
                <c:pt idx="41">
                  <c:v>225.22004568871509</c:v>
                </c:pt>
                <c:pt idx="42">
                  <c:v>229.72444660248939</c:v>
                </c:pt>
              </c:numCache>
            </c:numRef>
          </c:val>
          <c:smooth val="0"/>
          <c:extLst>
            <c:ext xmlns:c16="http://schemas.microsoft.com/office/drawing/2014/chart" uri="{C3380CC4-5D6E-409C-BE32-E72D297353CC}">
              <c16:uniqueId val="{00000002-0EC7-314B-83D8-6FC53C9EE27A}"/>
            </c:ext>
          </c:extLst>
        </c:ser>
        <c:ser>
          <c:idx val="3"/>
          <c:order val="3"/>
          <c:tx>
            <c:strRef>
              <c:f>Sheet1!$E$1</c:f>
              <c:strCache>
                <c:ptCount val="1"/>
                <c:pt idx="0">
                  <c:v>1.04</c:v>
                </c:pt>
              </c:strCache>
            </c:strRef>
          </c:tx>
          <c:marker>
            <c:symbol val="none"/>
          </c:marker>
          <c:cat>
            <c:numRef>
              <c:f>Sheet1!$A$2:$A$44</c:f>
              <c:numCache>
                <c:formatCode>General</c:formatCode>
                <c:ptCount val="43"/>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numCache>
            </c:numRef>
          </c:cat>
          <c:val>
            <c:numRef>
              <c:f>Sheet1!$E$2:$E$44</c:f>
              <c:numCache>
                <c:formatCode>General</c:formatCode>
                <c:ptCount val="43"/>
                <c:pt idx="0">
                  <c:v>100</c:v>
                </c:pt>
                <c:pt idx="1">
                  <c:v>104</c:v>
                </c:pt>
                <c:pt idx="2">
                  <c:v>108.16</c:v>
                </c:pt>
                <c:pt idx="3">
                  <c:v>112.4864</c:v>
                </c:pt>
                <c:pt idx="4">
                  <c:v>116.985856</c:v>
                </c:pt>
                <c:pt idx="5">
                  <c:v>121.66529024</c:v>
                </c:pt>
                <c:pt idx="6">
                  <c:v>126.5319018496</c:v>
                </c:pt>
                <c:pt idx="7">
                  <c:v>131.59317792358399</c:v>
                </c:pt>
                <c:pt idx="8">
                  <c:v>136.85690504052741</c:v>
                </c:pt>
                <c:pt idx="9">
                  <c:v>142.33118124214849</c:v>
                </c:pt>
                <c:pt idx="10">
                  <c:v>148.02442849183441</c:v>
                </c:pt>
                <c:pt idx="11">
                  <c:v>153.94540563150781</c:v>
                </c:pt>
                <c:pt idx="12">
                  <c:v>160.10322185676819</c:v>
                </c:pt>
                <c:pt idx="13">
                  <c:v>166.50735073103891</c:v>
                </c:pt>
                <c:pt idx="14">
                  <c:v>173.16764476028041</c:v>
                </c:pt>
                <c:pt idx="15">
                  <c:v>180.0943505506917</c:v>
                </c:pt>
                <c:pt idx="16">
                  <c:v>187.29812457271939</c:v>
                </c:pt>
                <c:pt idx="17">
                  <c:v>194.79004955562809</c:v>
                </c:pt>
                <c:pt idx="18">
                  <c:v>202.5816515378533</c:v>
                </c:pt>
                <c:pt idx="19">
                  <c:v>210.6849175993674</c:v>
                </c:pt>
                <c:pt idx="20">
                  <c:v>219.11231430334209</c:v>
                </c:pt>
                <c:pt idx="21">
                  <c:v>227.87680687547581</c:v>
                </c:pt>
                <c:pt idx="22">
                  <c:v>236.99187915049481</c:v>
                </c:pt>
                <c:pt idx="23">
                  <c:v>246.47155431651461</c:v>
                </c:pt>
                <c:pt idx="24">
                  <c:v>256.33041648917361</c:v>
                </c:pt>
                <c:pt idx="25">
                  <c:v>266.58363314874231</c:v>
                </c:pt>
                <c:pt idx="26">
                  <c:v>277.24697847469162</c:v>
                </c:pt>
                <c:pt idx="27">
                  <c:v>288.33685761367963</c:v>
                </c:pt>
                <c:pt idx="28">
                  <c:v>299.87033191822661</c:v>
                </c:pt>
                <c:pt idx="29">
                  <c:v>311.86514519495603</c:v>
                </c:pt>
                <c:pt idx="30">
                  <c:v>324.33975100275421</c:v>
                </c:pt>
                <c:pt idx="31">
                  <c:v>337.31334104286441</c:v>
                </c:pt>
                <c:pt idx="32">
                  <c:v>350.80587468457901</c:v>
                </c:pt>
                <c:pt idx="33">
                  <c:v>364.83810967196217</c:v>
                </c:pt>
                <c:pt idx="34">
                  <c:v>379.43163405883871</c:v>
                </c:pt>
                <c:pt idx="35">
                  <c:v>394.60889942119422</c:v>
                </c:pt>
                <c:pt idx="36">
                  <c:v>410.39325539804207</c:v>
                </c:pt>
                <c:pt idx="37">
                  <c:v>426.80898561396378</c:v>
                </c:pt>
                <c:pt idx="38">
                  <c:v>443.88134503852223</c:v>
                </c:pt>
                <c:pt idx="39">
                  <c:v>461.63659884006319</c:v>
                </c:pt>
                <c:pt idx="40">
                  <c:v>480.10206279366582</c:v>
                </c:pt>
                <c:pt idx="41">
                  <c:v>499.30614530541249</c:v>
                </c:pt>
                <c:pt idx="42">
                  <c:v>519.27839111762898</c:v>
                </c:pt>
              </c:numCache>
            </c:numRef>
          </c:val>
          <c:smooth val="0"/>
          <c:extLst>
            <c:ext xmlns:c16="http://schemas.microsoft.com/office/drawing/2014/chart" uri="{C3380CC4-5D6E-409C-BE32-E72D297353CC}">
              <c16:uniqueId val="{00000003-0EC7-314B-83D8-6FC53C9EE27A}"/>
            </c:ext>
          </c:extLst>
        </c:ser>
        <c:dLbls>
          <c:showLegendKey val="0"/>
          <c:showVal val="0"/>
          <c:showCatName val="0"/>
          <c:showSerName val="0"/>
          <c:showPercent val="0"/>
          <c:showBubbleSize val="0"/>
        </c:dLbls>
        <c:smooth val="0"/>
        <c:axId val="-2135819656"/>
        <c:axId val="-2135748104"/>
      </c:lineChart>
      <c:catAx>
        <c:axId val="-2135819656"/>
        <c:scaling>
          <c:orientation val="minMax"/>
        </c:scaling>
        <c:delete val="0"/>
        <c:axPos val="b"/>
        <c:title>
          <c:tx>
            <c:rich>
              <a:bodyPr/>
              <a:lstStyle/>
              <a:p>
                <a:pPr>
                  <a:defRPr/>
                </a:pPr>
                <a:r>
                  <a:rPr lang="en-US" dirty="0">
                    <a:latin typeface="Avenir Book"/>
                  </a:rPr>
                  <a:t>Time, t</a:t>
                </a:r>
              </a:p>
            </c:rich>
          </c:tx>
          <c:overlay val="0"/>
        </c:title>
        <c:numFmt formatCode="General" sourceLinked="1"/>
        <c:majorTickMark val="out"/>
        <c:minorTickMark val="none"/>
        <c:tickLblPos val="nextTo"/>
        <c:crossAx val="-2135748104"/>
        <c:crosses val="autoZero"/>
        <c:auto val="1"/>
        <c:lblAlgn val="ctr"/>
        <c:lblOffset val="100"/>
        <c:tickLblSkip val="10"/>
        <c:noMultiLvlLbl val="0"/>
      </c:catAx>
      <c:valAx>
        <c:axId val="-2135748104"/>
        <c:scaling>
          <c:orientation val="minMax"/>
        </c:scaling>
        <c:delete val="0"/>
        <c:axPos val="l"/>
        <c:majorGridlines/>
        <c:title>
          <c:tx>
            <c:rich>
              <a:bodyPr rot="-5400000" vert="horz"/>
              <a:lstStyle/>
              <a:p>
                <a:pPr>
                  <a:defRPr/>
                </a:pPr>
                <a:r>
                  <a:rPr lang="en-US" dirty="0">
                    <a:latin typeface="Avenir Book"/>
                  </a:rPr>
                  <a:t>Density, N</a:t>
                </a:r>
              </a:p>
            </c:rich>
          </c:tx>
          <c:layout>
            <c:manualLayout>
              <c:xMode val="edge"/>
              <c:yMode val="edge"/>
              <c:x val="8.1746079084718502E-3"/>
              <c:y val="0.252989413323288"/>
            </c:manualLayout>
          </c:layout>
          <c:overlay val="0"/>
        </c:title>
        <c:numFmt formatCode="General" sourceLinked="1"/>
        <c:majorTickMark val="out"/>
        <c:minorTickMark val="none"/>
        <c:tickLblPos val="nextTo"/>
        <c:crossAx val="-2135819656"/>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lineChart>
        <c:grouping val="standard"/>
        <c:varyColors val="0"/>
        <c:ser>
          <c:idx val="0"/>
          <c:order val="0"/>
          <c:tx>
            <c:strRef>
              <c:f>Sheet1!$B$1</c:f>
              <c:strCache>
                <c:ptCount val="1"/>
                <c:pt idx="0">
                  <c:v>0.9</c:v>
                </c:pt>
              </c:strCache>
            </c:strRef>
          </c:tx>
          <c:marker>
            <c:symbol val="none"/>
          </c:marker>
          <c:cat>
            <c:numRef>
              <c:f>Sheet1!$A$2:$A$44</c:f>
              <c:numCache>
                <c:formatCode>General</c:formatCode>
                <c:ptCount val="43"/>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numCache>
            </c:numRef>
          </c:cat>
          <c:val>
            <c:numRef>
              <c:f>Sheet1!$B$2:$B$44</c:f>
              <c:numCache>
                <c:formatCode>General</c:formatCode>
                <c:ptCount val="43"/>
                <c:pt idx="0">
                  <c:v>100</c:v>
                </c:pt>
                <c:pt idx="1">
                  <c:v>90</c:v>
                </c:pt>
                <c:pt idx="2">
                  <c:v>81</c:v>
                </c:pt>
                <c:pt idx="3">
                  <c:v>72.900000000000006</c:v>
                </c:pt>
                <c:pt idx="4">
                  <c:v>65.610000000000014</c:v>
                </c:pt>
                <c:pt idx="5">
                  <c:v>59.049000000000007</c:v>
                </c:pt>
                <c:pt idx="6">
                  <c:v>53.144100000000023</c:v>
                </c:pt>
                <c:pt idx="7">
                  <c:v>47.829690000000006</c:v>
                </c:pt>
                <c:pt idx="8">
                  <c:v>43.046721000000012</c:v>
                </c:pt>
                <c:pt idx="9">
                  <c:v>38.742048900000007</c:v>
                </c:pt>
                <c:pt idx="10">
                  <c:v>34.867844009999892</c:v>
                </c:pt>
                <c:pt idx="11">
                  <c:v>31.381059609000008</c:v>
                </c:pt>
                <c:pt idx="12">
                  <c:v>28.242953648100009</c:v>
                </c:pt>
                <c:pt idx="13">
                  <c:v>25.418658283290011</c:v>
                </c:pt>
                <c:pt idx="14">
                  <c:v>22.876792454961009</c:v>
                </c:pt>
                <c:pt idx="15">
                  <c:v>20.589113209464909</c:v>
                </c:pt>
                <c:pt idx="16">
                  <c:v>18.53020188851842</c:v>
                </c:pt>
                <c:pt idx="17">
                  <c:v>16.67718169966658</c:v>
                </c:pt>
                <c:pt idx="18">
                  <c:v>15.00946352969992</c:v>
                </c:pt>
                <c:pt idx="19">
                  <c:v>13.50851717672993</c:v>
                </c:pt>
                <c:pt idx="20">
                  <c:v>12.15766545905694</c:v>
                </c:pt>
                <c:pt idx="21">
                  <c:v>10.94189891315124</c:v>
                </c:pt>
                <c:pt idx="22">
                  <c:v>9.8477090218361187</c:v>
                </c:pt>
                <c:pt idx="23">
                  <c:v>8.8629381196525063</c:v>
                </c:pt>
                <c:pt idx="24">
                  <c:v>7.9766443076872546</c:v>
                </c:pt>
                <c:pt idx="25">
                  <c:v>7.1789798769185236</c:v>
                </c:pt>
                <c:pt idx="26">
                  <c:v>6.4610818892266773</c:v>
                </c:pt>
                <c:pt idx="27">
                  <c:v>5.8149737003040096</c:v>
                </c:pt>
                <c:pt idx="28">
                  <c:v>5.233476330273608</c:v>
                </c:pt>
                <c:pt idx="29">
                  <c:v>4.7101286972462466</c:v>
                </c:pt>
                <c:pt idx="30">
                  <c:v>4.2391158275216236</c:v>
                </c:pt>
                <c:pt idx="31">
                  <c:v>3.8152042447694612</c:v>
                </c:pt>
                <c:pt idx="32">
                  <c:v>3.4336838202925151</c:v>
                </c:pt>
                <c:pt idx="33">
                  <c:v>3.090315438263262</c:v>
                </c:pt>
                <c:pt idx="34">
                  <c:v>2.7812838944369371</c:v>
                </c:pt>
                <c:pt idx="35">
                  <c:v>2.5031555049932441</c:v>
                </c:pt>
                <c:pt idx="36">
                  <c:v>2.2528399544939188</c:v>
                </c:pt>
                <c:pt idx="37">
                  <c:v>2.0275559590445269</c:v>
                </c:pt>
                <c:pt idx="38">
                  <c:v>1.8248003631400751</c:v>
                </c:pt>
                <c:pt idx="39">
                  <c:v>1.6423203268260671</c:v>
                </c:pt>
                <c:pt idx="40">
                  <c:v>1.478088294143461</c:v>
                </c:pt>
                <c:pt idx="41">
                  <c:v>1.3302794647291141</c:v>
                </c:pt>
                <c:pt idx="42">
                  <c:v>1.1972515182562029</c:v>
                </c:pt>
              </c:numCache>
            </c:numRef>
          </c:val>
          <c:smooth val="0"/>
          <c:extLst>
            <c:ext xmlns:c16="http://schemas.microsoft.com/office/drawing/2014/chart" uri="{C3380CC4-5D6E-409C-BE32-E72D297353CC}">
              <c16:uniqueId val="{00000000-DEDA-7445-85E4-5339F9043A89}"/>
            </c:ext>
          </c:extLst>
        </c:ser>
        <c:ser>
          <c:idx val="1"/>
          <c:order val="1"/>
          <c:tx>
            <c:strRef>
              <c:f>Sheet1!$C$1</c:f>
              <c:strCache>
                <c:ptCount val="1"/>
                <c:pt idx="0">
                  <c:v>1</c:v>
                </c:pt>
              </c:strCache>
            </c:strRef>
          </c:tx>
          <c:marker>
            <c:symbol val="none"/>
          </c:marker>
          <c:cat>
            <c:numRef>
              <c:f>Sheet1!$A$2:$A$44</c:f>
              <c:numCache>
                <c:formatCode>General</c:formatCode>
                <c:ptCount val="43"/>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numCache>
            </c:numRef>
          </c:cat>
          <c:val>
            <c:numRef>
              <c:f>Sheet1!$C$2:$C$44</c:f>
              <c:numCache>
                <c:formatCode>General</c:formatCode>
                <c:ptCount val="43"/>
                <c:pt idx="0">
                  <c:v>100</c:v>
                </c:pt>
                <c:pt idx="1">
                  <c:v>100</c:v>
                </c:pt>
                <c:pt idx="2">
                  <c:v>100</c:v>
                </c:pt>
                <c:pt idx="3">
                  <c:v>100</c:v>
                </c:pt>
                <c:pt idx="4">
                  <c:v>100</c:v>
                </c:pt>
                <c:pt idx="5">
                  <c:v>100</c:v>
                </c:pt>
                <c:pt idx="6">
                  <c:v>100</c:v>
                </c:pt>
                <c:pt idx="7">
                  <c:v>100</c:v>
                </c:pt>
                <c:pt idx="8">
                  <c:v>100</c:v>
                </c:pt>
                <c:pt idx="9">
                  <c:v>100</c:v>
                </c:pt>
                <c:pt idx="10">
                  <c:v>100</c:v>
                </c:pt>
                <c:pt idx="11">
                  <c:v>100</c:v>
                </c:pt>
                <c:pt idx="12">
                  <c:v>100</c:v>
                </c:pt>
                <c:pt idx="13">
                  <c:v>100</c:v>
                </c:pt>
                <c:pt idx="14">
                  <c:v>100</c:v>
                </c:pt>
                <c:pt idx="15">
                  <c:v>100</c:v>
                </c:pt>
                <c:pt idx="16">
                  <c:v>100</c:v>
                </c:pt>
                <c:pt idx="17">
                  <c:v>100</c:v>
                </c:pt>
                <c:pt idx="18">
                  <c:v>100</c:v>
                </c:pt>
                <c:pt idx="19">
                  <c:v>100</c:v>
                </c:pt>
                <c:pt idx="20">
                  <c:v>100</c:v>
                </c:pt>
                <c:pt idx="21">
                  <c:v>100</c:v>
                </c:pt>
                <c:pt idx="22">
                  <c:v>100</c:v>
                </c:pt>
                <c:pt idx="23">
                  <c:v>100</c:v>
                </c:pt>
                <c:pt idx="24">
                  <c:v>100</c:v>
                </c:pt>
                <c:pt idx="25">
                  <c:v>100</c:v>
                </c:pt>
                <c:pt idx="26">
                  <c:v>100</c:v>
                </c:pt>
                <c:pt idx="27">
                  <c:v>100</c:v>
                </c:pt>
                <c:pt idx="28">
                  <c:v>100</c:v>
                </c:pt>
                <c:pt idx="29">
                  <c:v>100</c:v>
                </c:pt>
                <c:pt idx="30">
                  <c:v>100</c:v>
                </c:pt>
                <c:pt idx="31">
                  <c:v>100</c:v>
                </c:pt>
                <c:pt idx="32">
                  <c:v>100</c:v>
                </c:pt>
                <c:pt idx="33">
                  <c:v>100</c:v>
                </c:pt>
                <c:pt idx="34">
                  <c:v>100</c:v>
                </c:pt>
                <c:pt idx="35">
                  <c:v>100</c:v>
                </c:pt>
                <c:pt idx="36">
                  <c:v>100</c:v>
                </c:pt>
                <c:pt idx="37">
                  <c:v>100</c:v>
                </c:pt>
                <c:pt idx="38">
                  <c:v>100</c:v>
                </c:pt>
                <c:pt idx="39">
                  <c:v>100</c:v>
                </c:pt>
                <c:pt idx="40">
                  <c:v>100</c:v>
                </c:pt>
                <c:pt idx="41">
                  <c:v>100</c:v>
                </c:pt>
                <c:pt idx="42">
                  <c:v>100</c:v>
                </c:pt>
              </c:numCache>
            </c:numRef>
          </c:val>
          <c:smooth val="0"/>
          <c:extLst>
            <c:ext xmlns:c16="http://schemas.microsoft.com/office/drawing/2014/chart" uri="{C3380CC4-5D6E-409C-BE32-E72D297353CC}">
              <c16:uniqueId val="{00000001-DEDA-7445-85E4-5339F9043A89}"/>
            </c:ext>
          </c:extLst>
        </c:ser>
        <c:ser>
          <c:idx val="2"/>
          <c:order val="2"/>
          <c:tx>
            <c:strRef>
              <c:f>Sheet1!$D$1</c:f>
              <c:strCache>
                <c:ptCount val="1"/>
                <c:pt idx="0">
                  <c:v>1.02</c:v>
                </c:pt>
              </c:strCache>
            </c:strRef>
          </c:tx>
          <c:marker>
            <c:symbol val="none"/>
          </c:marker>
          <c:cat>
            <c:numRef>
              <c:f>Sheet1!$A$2:$A$44</c:f>
              <c:numCache>
                <c:formatCode>General</c:formatCode>
                <c:ptCount val="43"/>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numCache>
            </c:numRef>
          </c:cat>
          <c:val>
            <c:numRef>
              <c:f>Sheet1!$D$2:$D$44</c:f>
              <c:numCache>
                <c:formatCode>General</c:formatCode>
                <c:ptCount val="43"/>
                <c:pt idx="0">
                  <c:v>100</c:v>
                </c:pt>
                <c:pt idx="1">
                  <c:v>102</c:v>
                </c:pt>
                <c:pt idx="2">
                  <c:v>104.04</c:v>
                </c:pt>
                <c:pt idx="3">
                  <c:v>106.1208</c:v>
                </c:pt>
                <c:pt idx="4">
                  <c:v>108.243216</c:v>
                </c:pt>
                <c:pt idx="5">
                  <c:v>110.40808032</c:v>
                </c:pt>
                <c:pt idx="6">
                  <c:v>112.61624192639999</c:v>
                </c:pt>
                <c:pt idx="7">
                  <c:v>114.868566764928</c:v>
                </c:pt>
                <c:pt idx="8">
                  <c:v>117.1659381002266</c:v>
                </c:pt>
                <c:pt idx="9">
                  <c:v>119.5092568622311</c:v>
                </c:pt>
                <c:pt idx="10">
                  <c:v>121.8994419994757</c:v>
                </c:pt>
                <c:pt idx="11">
                  <c:v>124.3374308394652</c:v>
                </c:pt>
                <c:pt idx="12">
                  <c:v>126.8241794562546</c:v>
                </c:pt>
                <c:pt idx="13">
                  <c:v>129.36066304537971</c:v>
                </c:pt>
                <c:pt idx="14">
                  <c:v>131.94787630628721</c:v>
                </c:pt>
                <c:pt idx="15">
                  <c:v>134.58683383241299</c:v>
                </c:pt>
                <c:pt idx="16">
                  <c:v>137.2785705090613</c:v>
                </c:pt>
                <c:pt idx="17">
                  <c:v>140.02414191924251</c:v>
                </c:pt>
                <c:pt idx="18">
                  <c:v>142.82462475762739</c:v>
                </c:pt>
                <c:pt idx="19">
                  <c:v>145.68111725278001</c:v>
                </c:pt>
                <c:pt idx="20">
                  <c:v>148.59473959783551</c:v>
                </c:pt>
                <c:pt idx="21">
                  <c:v>151.5666343897922</c:v>
                </c:pt>
                <c:pt idx="22">
                  <c:v>154.59796707758809</c:v>
                </c:pt>
                <c:pt idx="23">
                  <c:v>157.68992641913979</c:v>
                </c:pt>
                <c:pt idx="24">
                  <c:v>160.84372494752259</c:v>
                </c:pt>
                <c:pt idx="25">
                  <c:v>164.06059944647311</c:v>
                </c:pt>
                <c:pt idx="26">
                  <c:v>167.34181143540249</c:v>
                </c:pt>
                <c:pt idx="27">
                  <c:v>170.68864766411059</c:v>
                </c:pt>
                <c:pt idx="28">
                  <c:v>174.1024206173928</c:v>
                </c:pt>
                <c:pt idx="29">
                  <c:v>177.58446902974069</c:v>
                </c:pt>
                <c:pt idx="30">
                  <c:v>181.1361584103355</c:v>
                </c:pt>
                <c:pt idx="31">
                  <c:v>184.7588815785422</c:v>
                </c:pt>
                <c:pt idx="32">
                  <c:v>188.454059210113</c:v>
                </c:pt>
                <c:pt idx="33">
                  <c:v>192.22314039431529</c:v>
                </c:pt>
                <c:pt idx="34">
                  <c:v>196.06760320220161</c:v>
                </c:pt>
                <c:pt idx="35">
                  <c:v>199.98895526624571</c:v>
                </c:pt>
                <c:pt idx="36">
                  <c:v>203.98873437157059</c:v>
                </c:pt>
                <c:pt idx="37">
                  <c:v>208.068509059002</c:v>
                </c:pt>
                <c:pt idx="38">
                  <c:v>212.22987924018199</c:v>
                </c:pt>
                <c:pt idx="39">
                  <c:v>216.47447682498569</c:v>
                </c:pt>
                <c:pt idx="40">
                  <c:v>220.80396636148541</c:v>
                </c:pt>
                <c:pt idx="41">
                  <c:v>225.22004568871509</c:v>
                </c:pt>
                <c:pt idx="42">
                  <c:v>229.72444660248939</c:v>
                </c:pt>
              </c:numCache>
            </c:numRef>
          </c:val>
          <c:smooth val="0"/>
          <c:extLst>
            <c:ext xmlns:c16="http://schemas.microsoft.com/office/drawing/2014/chart" uri="{C3380CC4-5D6E-409C-BE32-E72D297353CC}">
              <c16:uniqueId val="{00000002-DEDA-7445-85E4-5339F9043A89}"/>
            </c:ext>
          </c:extLst>
        </c:ser>
        <c:ser>
          <c:idx val="3"/>
          <c:order val="3"/>
          <c:tx>
            <c:strRef>
              <c:f>Sheet1!$E$1</c:f>
              <c:strCache>
                <c:ptCount val="1"/>
                <c:pt idx="0">
                  <c:v>1.04</c:v>
                </c:pt>
              </c:strCache>
            </c:strRef>
          </c:tx>
          <c:marker>
            <c:symbol val="none"/>
          </c:marker>
          <c:cat>
            <c:numRef>
              <c:f>Sheet1!$A$2:$A$44</c:f>
              <c:numCache>
                <c:formatCode>General</c:formatCode>
                <c:ptCount val="43"/>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numCache>
            </c:numRef>
          </c:cat>
          <c:val>
            <c:numRef>
              <c:f>Sheet1!$E$2:$E$44</c:f>
              <c:numCache>
                <c:formatCode>General</c:formatCode>
                <c:ptCount val="43"/>
                <c:pt idx="0">
                  <c:v>100</c:v>
                </c:pt>
                <c:pt idx="1">
                  <c:v>104</c:v>
                </c:pt>
                <c:pt idx="2">
                  <c:v>108.16</c:v>
                </c:pt>
                <c:pt idx="3">
                  <c:v>112.4864</c:v>
                </c:pt>
                <c:pt idx="4">
                  <c:v>116.985856</c:v>
                </c:pt>
                <c:pt idx="5">
                  <c:v>121.66529024</c:v>
                </c:pt>
                <c:pt idx="6">
                  <c:v>126.5319018496</c:v>
                </c:pt>
                <c:pt idx="7">
                  <c:v>131.59317792358399</c:v>
                </c:pt>
                <c:pt idx="8">
                  <c:v>136.85690504052741</c:v>
                </c:pt>
                <c:pt idx="9">
                  <c:v>142.33118124214849</c:v>
                </c:pt>
                <c:pt idx="10">
                  <c:v>148.02442849183441</c:v>
                </c:pt>
                <c:pt idx="11">
                  <c:v>153.94540563150781</c:v>
                </c:pt>
                <c:pt idx="12">
                  <c:v>160.10322185676819</c:v>
                </c:pt>
                <c:pt idx="13">
                  <c:v>166.50735073103891</c:v>
                </c:pt>
                <c:pt idx="14">
                  <c:v>173.16764476028041</c:v>
                </c:pt>
                <c:pt idx="15">
                  <c:v>180.0943505506917</c:v>
                </c:pt>
                <c:pt idx="16">
                  <c:v>187.29812457271939</c:v>
                </c:pt>
                <c:pt idx="17">
                  <c:v>194.79004955562809</c:v>
                </c:pt>
                <c:pt idx="18">
                  <c:v>202.5816515378533</c:v>
                </c:pt>
                <c:pt idx="19">
                  <c:v>210.6849175993674</c:v>
                </c:pt>
                <c:pt idx="20">
                  <c:v>219.11231430334209</c:v>
                </c:pt>
                <c:pt idx="21">
                  <c:v>227.87680687547581</c:v>
                </c:pt>
                <c:pt idx="22">
                  <c:v>236.99187915049481</c:v>
                </c:pt>
                <c:pt idx="23">
                  <c:v>246.47155431651461</c:v>
                </c:pt>
                <c:pt idx="24">
                  <c:v>256.33041648917361</c:v>
                </c:pt>
                <c:pt idx="25">
                  <c:v>266.58363314874231</c:v>
                </c:pt>
                <c:pt idx="26">
                  <c:v>277.24697847469162</c:v>
                </c:pt>
                <c:pt idx="27">
                  <c:v>288.33685761367963</c:v>
                </c:pt>
                <c:pt idx="28">
                  <c:v>299.87033191822661</c:v>
                </c:pt>
                <c:pt idx="29">
                  <c:v>311.86514519495603</c:v>
                </c:pt>
                <c:pt idx="30">
                  <c:v>324.33975100275421</c:v>
                </c:pt>
                <c:pt idx="31">
                  <c:v>337.31334104286441</c:v>
                </c:pt>
                <c:pt idx="32">
                  <c:v>350.80587468457901</c:v>
                </c:pt>
                <c:pt idx="33">
                  <c:v>364.83810967196217</c:v>
                </c:pt>
                <c:pt idx="34">
                  <c:v>379.43163405883848</c:v>
                </c:pt>
                <c:pt idx="35">
                  <c:v>394.60889942119422</c:v>
                </c:pt>
                <c:pt idx="36">
                  <c:v>410.39325539804207</c:v>
                </c:pt>
                <c:pt idx="37">
                  <c:v>426.80898561396378</c:v>
                </c:pt>
                <c:pt idx="38">
                  <c:v>443.88134503852223</c:v>
                </c:pt>
                <c:pt idx="39">
                  <c:v>461.63659884006319</c:v>
                </c:pt>
                <c:pt idx="40">
                  <c:v>480.10206279366582</c:v>
                </c:pt>
                <c:pt idx="41">
                  <c:v>499.30614530541249</c:v>
                </c:pt>
                <c:pt idx="42">
                  <c:v>519.27839111762898</c:v>
                </c:pt>
              </c:numCache>
            </c:numRef>
          </c:val>
          <c:smooth val="0"/>
          <c:extLst>
            <c:ext xmlns:c16="http://schemas.microsoft.com/office/drawing/2014/chart" uri="{C3380CC4-5D6E-409C-BE32-E72D297353CC}">
              <c16:uniqueId val="{00000003-DEDA-7445-85E4-5339F9043A89}"/>
            </c:ext>
          </c:extLst>
        </c:ser>
        <c:dLbls>
          <c:showLegendKey val="0"/>
          <c:showVal val="0"/>
          <c:showCatName val="0"/>
          <c:showSerName val="0"/>
          <c:showPercent val="0"/>
          <c:showBubbleSize val="0"/>
        </c:dLbls>
        <c:smooth val="0"/>
        <c:axId val="-2135607208"/>
        <c:axId val="-2135601496"/>
      </c:lineChart>
      <c:catAx>
        <c:axId val="-2135607208"/>
        <c:scaling>
          <c:orientation val="minMax"/>
        </c:scaling>
        <c:delete val="0"/>
        <c:axPos val="b"/>
        <c:title>
          <c:tx>
            <c:rich>
              <a:bodyPr/>
              <a:lstStyle/>
              <a:p>
                <a:pPr>
                  <a:defRPr/>
                </a:pPr>
                <a:r>
                  <a:rPr lang="en-US" dirty="0">
                    <a:latin typeface="Avenir Book"/>
                  </a:rPr>
                  <a:t>Time, t</a:t>
                </a:r>
              </a:p>
            </c:rich>
          </c:tx>
          <c:overlay val="0"/>
        </c:title>
        <c:numFmt formatCode="General" sourceLinked="1"/>
        <c:majorTickMark val="out"/>
        <c:minorTickMark val="none"/>
        <c:tickLblPos val="nextTo"/>
        <c:crossAx val="-2135601496"/>
        <c:crosses val="autoZero"/>
        <c:auto val="1"/>
        <c:lblAlgn val="ctr"/>
        <c:lblOffset val="100"/>
        <c:tickLblSkip val="10"/>
        <c:noMultiLvlLbl val="0"/>
      </c:catAx>
      <c:valAx>
        <c:axId val="-2135601496"/>
        <c:scaling>
          <c:logBase val="10"/>
          <c:orientation val="minMax"/>
        </c:scaling>
        <c:delete val="0"/>
        <c:axPos val="l"/>
        <c:majorGridlines/>
        <c:title>
          <c:tx>
            <c:rich>
              <a:bodyPr rot="-5400000" vert="horz"/>
              <a:lstStyle/>
              <a:p>
                <a:pPr>
                  <a:defRPr/>
                </a:pPr>
                <a:r>
                  <a:rPr lang="en-US" dirty="0">
                    <a:latin typeface="Avenir Book"/>
                  </a:rPr>
                  <a:t>Ln(Density)</a:t>
                </a:r>
              </a:p>
            </c:rich>
          </c:tx>
          <c:layout>
            <c:manualLayout>
              <c:xMode val="edge"/>
              <c:yMode val="edge"/>
              <c:x val="2.7248693028239517E-3"/>
              <c:y val="0.25298941332328839"/>
            </c:manualLayout>
          </c:layout>
          <c:overlay val="0"/>
        </c:title>
        <c:numFmt formatCode="General" sourceLinked="1"/>
        <c:majorTickMark val="out"/>
        <c:minorTickMark val="none"/>
        <c:tickLblPos val="nextTo"/>
        <c:crossAx val="-2135607208"/>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lineChart>
        <c:grouping val="standard"/>
        <c:varyColors val="0"/>
        <c:ser>
          <c:idx val="0"/>
          <c:order val="0"/>
          <c:tx>
            <c:strRef>
              <c:f>Sheet1!$B$1</c:f>
              <c:strCache>
                <c:ptCount val="1"/>
                <c:pt idx="0">
                  <c:v>0.9</c:v>
                </c:pt>
              </c:strCache>
            </c:strRef>
          </c:tx>
          <c:marker>
            <c:symbol val="none"/>
          </c:marker>
          <c:cat>
            <c:numRef>
              <c:f>Sheet1!$A$2:$A$44</c:f>
              <c:numCache>
                <c:formatCode>General</c:formatCode>
                <c:ptCount val="43"/>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numCache>
            </c:numRef>
          </c:cat>
          <c:val>
            <c:numRef>
              <c:f>Sheet1!$B$2:$B$44</c:f>
              <c:numCache>
                <c:formatCode>General</c:formatCode>
                <c:ptCount val="43"/>
                <c:pt idx="0">
                  <c:v>100</c:v>
                </c:pt>
                <c:pt idx="1">
                  <c:v>90</c:v>
                </c:pt>
                <c:pt idx="2">
                  <c:v>81</c:v>
                </c:pt>
                <c:pt idx="3">
                  <c:v>72.900000000000006</c:v>
                </c:pt>
                <c:pt idx="4">
                  <c:v>65.610000000000014</c:v>
                </c:pt>
                <c:pt idx="5">
                  <c:v>59.049000000000007</c:v>
                </c:pt>
                <c:pt idx="6">
                  <c:v>53.144100000000023</c:v>
                </c:pt>
                <c:pt idx="7">
                  <c:v>47.829690000000006</c:v>
                </c:pt>
                <c:pt idx="8">
                  <c:v>43.046721000000012</c:v>
                </c:pt>
                <c:pt idx="9">
                  <c:v>38.742048900000007</c:v>
                </c:pt>
                <c:pt idx="10">
                  <c:v>34.867844009999892</c:v>
                </c:pt>
                <c:pt idx="11">
                  <c:v>31.381059609000008</c:v>
                </c:pt>
                <c:pt idx="12">
                  <c:v>28.242953648100009</c:v>
                </c:pt>
                <c:pt idx="13">
                  <c:v>25.418658283290011</c:v>
                </c:pt>
                <c:pt idx="14">
                  <c:v>22.876792454961009</c:v>
                </c:pt>
                <c:pt idx="15">
                  <c:v>20.589113209464909</c:v>
                </c:pt>
                <c:pt idx="16">
                  <c:v>18.53020188851842</c:v>
                </c:pt>
                <c:pt idx="17">
                  <c:v>16.67718169966658</c:v>
                </c:pt>
                <c:pt idx="18">
                  <c:v>15.00946352969992</c:v>
                </c:pt>
                <c:pt idx="19">
                  <c:v>13.50851717672993</c:v>
                </c:pt>
                <c:pt idx="20">
                  <c:v>12.15766545905694</c:v>
                </c:pt>
                <c:pt idx="21">
                  <c:v>10.94189891315124</c:v>
                </c:pt>
                <c:pt idx="22">
                  <c:v>9.8477090218361187</c:v>
                </c:pt>
                <c:pt idx="23">
                  <c:v>8.8629381196525063</c:v>
                </c:pt>
                <c:pt idx="24">
                  <c:v>7.9766443076872546</c:v>
                </c:pt>
                <c:pt idx="25">
                  <c:v>7.1789798769185236</c:v>
                </c:pt>
                <c:pt idx="26">
                  <c:v>6.4610818892266773</c:v>
                </c:pt>
                <c:pt idx="27">
                  <c:v>5.8149737003040096</c:v>
                </c:pt>
                <c:pt idx="28">
                  <c:v>5.233476330273608</c:v>
                </c:pt>
                <c:pt idx="29">
                  <c:v>4.7101286972462466</c:v>
                </c:pt>
                <c:pt idx="30">
                  <c:v>4.2391158275216236</c:v>
                </c:pt>
                <c:pt idx="31">
                  <c:v>3.8152042447694612</c:v>
                </c:pt>
                <c:pt idx="32">
                  <c:v>3.4336838202925151</c:v>
                </c:pt>
                <c:pt idx="33">
                  <c:v>3.090315438263262</c:v>
                </c:pt>
                <c:pt idx="34">
                  <c:v>2.7812838944369371</c:v>
                </c:pt>
                <c:pt idx="35">
                  <c:v>2.5031555049932441</c:v>
                </c:pt>
                <c:pt idx="36">
                  <c:v>2.2528399544939188</c:v>
                </c:pt>
                <c:pt idx="37">
                  <c:v>2.0275559590445269</c:v>
                </c:pt>
                <c:pt idx="38">
                  <c:v>1.8248003631400751</c:v>
                </c:pt>
                <c:pt idx="39">
                  <c:v>1.6423203268260671</c:v>
                </c:pt>
                <c:pt idx="40">
                  <c:v>1.478088294143461</c:v>
                </c:pt>
                <c:pt idx="41">
                  <c:v>1.3302794647291141</c:v>
                </c:pt>
                <c:pt idx="42">
                  <c:v>1.1972515182562029</c:v>
                </c:pt>
              </c:numCache>
            </c:numRef>
          </c:val>
          <c:smooth val="0"/>
          <c:extLst>
            <c:ext xmlns:c16="http://schemas.microsoft.com/office/drawing/2014/chart" uri="{C3380CC4-5D6E-409C-BE32-E72D297353CC}">
              <c16:uniqueId val="{00000000-0EC7-314B-83D8-6FC53C9EE27A}"/>
            </c:ext>
          </c:extLst>
        </c:ser>
        <c:ser>
          <c:idx val="1"/>
          <c:order val="1"/>
          <c:tx>
            <c:strRef>
              <c:f>Sheet1!$C$1</c:f>
              <c:strCache>
                <c:ptCount val="1"/>
                <c:pt idx="0">
                  <c:v>1</c:v>
                </c:pt>
              </c:strCache>
            </c:strRef>
          </c:tx>
          <c:marker>
            <c:symbol val="none"/>
          </c:marker>
          <c:cat>
            <c:numRef>
              <c:f>Sheet1!$A$2:$A$44</c:f>
              <c:numCache>
                <c:formatCode>General</c:formatCode>
                <c:ptCount val="43"/>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numCache>
            </c:numRef>
          </c:cat>
          <c:val>
            <c:numRef>
              <c:f>Sheet1!$C$2:$C$44</c:f>
              <c:numCache>
                <c:formatCode>General</c:formatCode>
                <c:ptCount val="43"/>
                <c:pt idx="0">
                  <c:v>100</c:v>
                </c:pt>
                <c:pt idx="1">
                  <c:v>100</c:v>
                </c:pt>
                <c:pt idx="2">
                  <c:v>100</c:v>
                </c:pt>
                <c:pt idx="3">
                  <c:v>100</c:v>
                </c:pt>
                <c:pt idx="4">
                  <c:v>100</c:v>
                </c:pt>
                <c:pt idx="5">
                  <c:v>100</c:v>
                </c:pt>
                <c:pt idx="6">
                  <c:v>100</c:v>
                </c:pt>
                <c:pt idx="7">
                  <c:v>100</c:v>
                </c:pt>
                <c:pt idx="8">
                  <c:v>100</c:v>
                </c:pt>
                <c:pt idx="9">
                  <c:v>100</c:v>
                </c:pt>
                <c:pt idx="10">
                  <c:v>100</c:v>
                </c:pt>
                <c:pt idx="11">
                  <c:v>100</c:v>
                </c:pt>
                <c:pt idx="12">
                  <c:v>100</c:v>
                </c:pt>
                <c:pt idx="13">
                  <c:v>100</c:v>
                </c:pt>
                <c:pt idx="14">
                  <c:v>100</c:v>
                </c:pt>
                <c:pt idx="15">
                  <c:v>100</c:v>
                </c:pt>
                <c:pt idx="16">
                  <c:v>100</c:v>
                </c:pt>
                <c:pt idx="17">
                  <c:v>100</c:v>
                </c:pt>
                <c:pt idx="18">
                  <c:v>100</c:v>
                </c:pt>
                <c:pt idx="19">
                  <c:v>100</c:v>
                </c:pt>
                <c:pt idx="20">
                  <c:v>100</c:v>
                </c:pt>
                <c:pt idx="21">
                  <c:v>100</c:v>
                </c:pt>
                <c:pt idx="22">
                  <c:v>100</c:v>
                </c:pt>
                <c:pt idx="23">
                  <c:v>100</c:v>
                </c:pt>
                <c:pt idx="24">
                  <c:v>100</c:v>
                </c:pt>
                <c:pt idx="25">
                  <c:v>100</c:v>
                </c:pt>
                <c:pt idx="26">
                  <c:v>100</c:v>
                </c:pt>
                <c:pt idx="27">
                  <c:v>100</c:v>
                </c:pt>
                <c:pt idx="28">
                  <c:v>100</c:v>
                </c:pt>
                <c:pt idx="29">
                  <c:v>100</c:v>
                </c:pt>
                <c:pt idx="30">
                  <c:v>100</c:v>
                </c:pt>
                <c:pt idx="31">
                  <c:v>100</c:v>
                </c:pt>
                <c:pt idx="32">
                  <c:v>100</c:v>
                </c:pt>
                <c:pt idx="33">
                  <c:v>100</c:v>
                </c:pt>
                <c:pt idx="34">
                  <c:v>100</c:v>
                </c:pt>
                <c:pt idx="35">
                  <c:v>100</c:v>
                </c:pt>
                <c:pt idx="36">
                  <c:v>100</c:v>
                </c:pt>
                <c:pt idx="37">
                  <c:v>100</c:v>
                </c:pt>
                <c:pt idx="38">
                  <c:v>100</c:v>
                </c:pt>
                <c:pt idx="39">
                  <c:v>100</c:v>
                </c:pt>
                <c:pt idx="40">
                  <c:v>100</c:v>
                </c:pt>
                <c:pt idx="41">
                  <c:v>100</c:v>
                </c:pt>
                <c:pt idx="42">
                  <c:v>100</c:v>
                </c:pt>
              </c:numCache>
            </c:numRef>
          </c:val>
          <c:smooth val="0"/>
          <c:extLst>
            <c:ext xmlns:c16="http://schemas.microsoft.com/office/drawing/2014/chart" uri="{C3380CC4-5D6E-409C-BE32-E72D297353CC}">
              <c16:uniqueId val="{00000001-0EC7-314B-83D8-6FC53C9EE27A}"/>
            </c:ext>
          </c:extLst>
        </c:ser>
        <c:ser>
          <c:idx val="2"/>
          <c:order val="2"/>
          <c:tx>
            <c:strRef>
              <c:f>Sheet1!$D$1</c:f>
              <c:strCache>
                <c:ptCount val="1"/>
                <c:pt idx="0">
                  <c:v>1.02</c:v>
                </c:pt>
              </c:strCache>
            </c:strRef>
          </c:tx>
          <c:marker>
            <c:symbol val="none"/>
          </c:marker>
          <c:cat>
            <c:numRef>
              <c:f>Sheet1!$A$2:$A$44</c:f>
              <c:numCache>
                <c:formatCode>General</c:formatCode>
                <c:ptCount val="43"/>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numCache>
            </c:numRef>
          </c:cat>
          <c:val>
            <c:numRef>
              <c:f>Sheet1!$D$2:$D$44</c:f>
              <c:numCache>
                <c:formatCode>General</c:formatCode>
                <c:ptCount val="43"/>
                <c:pt idx="0">
                  <c:v>100</c:v>
                </c:pt>
                <c:pt idx="1">
                  <c:v>102</c:v>
                </c:pt>
                <c:pt idx="2">
                  <c:v>104.04</c:v>
                </c:pt>
                <c:pt idx="3">
                  <c:v>106.1208</c:v>
                </c:pt>
                <c:pt idx="4">
                  <c:v>108.243216</c:v>
                </c:pt>
                <c:pt idx="5">
                  <c:v>110.40808032</c:v>
                </c:pt>
                <c:pt idx="6">
                  <c:v>112.61624192639999</c:v>
                </c:pt>
                <c:pt idx="7">
                  <c:v>114.868566764928</c:v>
                </c:pt>
                <c:pt idx="8">
                  <c:v>117.1659381002266</c:v>
                </c:pt>
                <c:pt idx="9">
                  <c:v>119.5092568622311</c:v>
                </c:pt>
                <c:pt idx="10">
                  <c:v>121.8994419994757</c:v>
                </c:pt>
                <c:pt idx="11">
                  <c:v>124.3374308394652</c:v>
                </c:pt>
                <c:pt idx="12">
                  <c:v>126.8241794562546</c:v>
                </c:pt>
                <c:pt idx="13">
                  <c:v>129.36066304537971</c:v>
                </c:pt>
                <c:pt idx="14">
                  <c:v>131.94787630628721</c:v>
                </c:pt>
                <c:pt idx="15">
                  <c:v>134.58683383241299</c:v>
                </c:pt>
                <c:pt idx="16">
                  <c:v>137.2785705090613</c:v>
                </c:pt>
                <c:pt idx="17">
                  <c:v>140.02414191924251</c:v>
                </c:pt>
                <c:pt idx="18">
                  <c:v>142.82462475762739</c:v>
                </c:pt>
                <c:pt idx="19">
                  <c:v>145.68111725278001</c:v>
                </c:pt>
                <c:pt idx="20">
                  <c:v>148.59473959783551</c:v>
                </c:pt>
                <c:pt idx="21">
                  <c:v>151.5666343897922</c:v>
                </c:pt>
                <c:pt idx="22">
                  <c:v>154.59796707758809</c:v>
                </c:pt>
                <c:pt idx="23">
                  <c:v>157.68992641913979</c:v>
                </c:pt>
                <c:pt idx="24">
                  <c:v>160.84372494752259</c:v>
                </c:pt>
                <c:pt idx="25">
                  <c:v>164.06059944647311</c:v>
                </c:pt>
                <c:pt idx="26">
                  <c:v>167.34181143540249</c:v>
                </c:pt>
                <c:pt idx="27">
                  <c:v>170.68864766411059</c:v>
                </c:pt>
                <c:pt idx="28">
                  <c:v>174.1024206173928</c:v>
                </c:pt>
                <c:pt idx="29">
                  <c:v>177.58446902974069</c:v>
                </c:pt>
                <c:pt idx="30">
                  <c:v>181.1361584103355</c:v>
                </c:pt>
                <c:pt idx="31">
                  <c:v>184.7588815785422</c:v>
                </c:pt>
                <c:pt idx="32">
                  <c:v>188.454059210113</c:v>
                </c:pt>
                <c:pt idx="33">
                  <c:v>192.22314039431529</c:v>
                </c:pt>
                <c:pt idx="34">
                  <c:v>196.06760320220161</c:v>
                </c:pt>
                <c:pt idx="35">
                  <c:v>199.98895526624571</c:v>
                </c:pt>
                <c:pt idx="36">
                  <c:v>203.98873437157059</c:v>
                </c:pt>
                <c:pt idx="37">
                  <c:v>208.068509059002</c:v>
                </c:pt>
                <c:pt idx="38">
                  <c:v>212.22987924018199</c:v>
                </c:pt>
                <c:pt idx="39">
                  <c:v>216.47447682498569</c:v>
                </c:pt>
                <c:pt idx="40">
                  <c:v>220.80396636148541</c:v>
                </c:pt>
                <c:pt idx="41">
                  <c:v>225.22004568871509</c:v>
                </c:pt>
                <c:pt idx="42">
                  <c:v>229.72444660248939</c:v>
                </c:pt>
              </c:numCache>
            </c:numRef>
          </c:val>
          <c:smooth val="0"/>
          <c:extLst>
            <c:ext xmlns:c16="http://schemas.microsoft.com/office/drawing/2014/chart" uri="{C3380CC4-5D6E-409C-BE32-E72D297353CC}">
              <c16:uniqueId val="{00000002-0EC7-314B-83D8-6FC53C9EE27A}"/>
            </c:ext>
          </c:extLst>
        </c:ser>
        <c:ser>
          <c:idx val="3"/>
          <c:order val="3"/>
          <c:tx>
            <c:strRef>
              <c:f>Sheet1!$E$1</c:f>
              <c:strCache>
                <c:ptCount val="1"/>
                <c:pt idx="0">
                  <c:v>1.04</c:v>
                </c:pt>
              </c:strCache>
            </c:strRef>
          </c:tx>
          <c:marker>
            <c:symbol val="none"/>
          </c:marker>
          <c:cat>
            <c:numRef>
              <c:f>Sheet1!$A$2:$A$44</c:f>
              <c:numCache>
                <c:formatCode>General</c:formatCode>
                <c:ptCount val="43"/>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numCache>
            </c:numRef>
          </c:cat>
          <c:val>
            <c:numRef>
              <c:f>Sheet1!$E$2:$E$44</c:f>
              <c:numCache>
                <c:formatCode>General</c:formatCode>
                <c:ptCount val="43"/>
                <c:pt idx="0">
                  <c:v>100</c:v>
                </c:pt>
                <c:pt idx="1">
                  <c:v>104</c:v>
                </c:pt>
                <c:pt idx="2">
                  <c:v>108.16</c:v>
                </c:pt>
                <c:pt idx="3">
                  <c:v>112.4864</c:v>
                </c:pt>
                <c:pt idx="4">
                  <c:v>116.985856</c:v>
                </c:pt>
                <c:pt idx="5">
                  <c:v>121.66529024</c:v>
                </c:pt>
                <c:pt idx="6">
                  <c:v>126.5319018496</c:v>
                </c:pt>
                <c:pt idx="7">
                  <c:v>131.59317792358399</c:v>
                </c:pt>
                <c:pt idx="8">
                  <c:v>136.85690504052741</c:v>
                </c:pt>
                <c:pt idx="9">
                  <c:v>142.33118124214849</c:v>
                </c:pt>
                <c:pt idx="10">
                  <c:v>148.02442849183441</c:v>
                </c:pt>
                <c:pt idx="11">
                  <c:v>153.94540563150781</c:v>
                </c:pt>
                <c:pt idx="12">
                  <c:v>160.10322185676819</c:v>
                </c:pt>
                <c:pt idx="13">
                  <c:v>166.50735073103891</c:v>
                </c:pt>
                <c:pt idx="14">
                  <c:v>173.16764476028041</c:v>
                </c:pt>
                <c:pt idx="15">
                  <c:v>180.0943505506917</c:v>
                </c:pt>
                <c:pt idx="16">
                  <c:v>187.29812457271939</c:v>
                </c:pt>
                <c:pt idx="17">
                  <c:v>194.79004955562809</c:v>
                </c:pt>
                <c:pt idx="18">
                  <c:v>202.5816515378533</c:v>
                </c:pt>
                <c:pt idx="19">
                  <c:v>210.6849175993674</c:v>
                </c:pt>
                <c:pt idx="20">
                  <c:v>219.11231430334209</c:v>
                </c:pt>
                <c:pt idx="21">
                  <c:v>227.87680687547581</c:v>
                </c:pt>
                <c:pt idx="22">
                  <c:v>236.99187915049481</c:v>
                </c:pt>
                <c:pt idx="23">
                  <c:v>246.47155431651461</c:v>
                </c:pt>
                <c:pt idx="24">
                  <c:v>256.33041648917361</c:v>
                </c:pt>
                <c:pt idx="25">
                  <c:v>266.58363314874231</c:v>
                </c:pt>
                <c:pt idx="26">
                  <c:v>277.24697847469162</c:v>
                </c:pt>
                <c:pt idx="27">
                  <c:v>288.33685761367963</c:v>
                </c:pt>
                <c:pt idx="28">
                  <c:v>299.87033191822661</c:v>
                </c:pt>
                <c:pt idx="29">
                  <c:v>311.86514519495603</c:v>
                </c:pt>
                <c:pt idx="30">
                  <c:v>324.33975100275421</c:v>
                </c:pt>
                <c:pt idx="31">
                  <c:v>337.31334104286441</c:v>
                </c:pt>
                <c:pt idx="32">
                  <c:v>350.80587468457901</c:v>
                </c:pt>
                <c:pt idx="33">
                  <c:v>364.83810967196217</c:v>
                </c:pt>
                <c:pt idx="34">
                  <c:v>379.43163405883871</c:v>
                </c:pt>
                <c:pt idx="35">
                  <c:v>394.60889942119422</c:v>
                </c:pt>
                <c:pt idx="36">
                  <c:v>410.39325539804207</c:v>
                </c:pt>
                <c:pt idx="37">
                  <c:v>426.80898561396378</c:v>
                </c:pt>
                <c:pt idx="38">
                  <c:v>443.88134503852223</c:v>
                </c:pt>
                <c:pt idx="39">
                  <c:v>461.63659884006319</c:v>
                </c:pt>
                <c:pt idx="40">
                  <c:v>480.10206279366582</c:v>
                </c:pt>
                <c:pt idx="41">
                  <c:v>499.30614530541249</c:v>
                </c:pt>
                <c:pt idx="42">
                  <c:v>519.27839111762898</c:v>
                </c:pt>
              </c:numCache>
            </c:numRef>
          </c:val>
          <c:smooth val="0"/>
          <c:extLst>
            <c:ext xmlns:c16="http://schemas.microsoft.com/office/drawing/2014/chart" uri="{C3380CC4-5D6E-409C-BE32-E72D297353CC}">
              <c16:uniqueId val="{00000003-0EC7-314B-83D8-6FC53C9EE27A}"/>
            </c:ext>
          </c:extLst>
        </c:ser>
        <c:dLbls>
          <c:showLegendKey val="0"/>
          <c:showVal val="0"/>
          <c:showCatName val="0"/>
          <c:showSerName val="0"/>
          <c:showPercent val="0"/>
          <c:showBubbleSize val="0"/>
        </c:dLbls>
        <c:smooth val="0"/>
        <c:axId val="-2135819656"/>
        <c:axId val="-2135748104"/>
      </c:lineChart>
      <c:catAx>
        <c:axId val="-2135819656"/>
        <c:scaling>
          <c:orientation val="minMax"/>
        </c:scaling>
        <c:delete val="0"/>
        <c:axPos val="b"/>
        <c:title>
          <c:tx>
            <c:rich>
              <a:bodyPr/>
              <a:lstStyle/>
              <a:p>
                <a:pPr>
                  <a:defRPr/>
                </a:pPr>
                <a:r>
                  <a:rPr lang="en-US" dirty="0">
                    <a:latin typeface="Avenir Book"/>
                  </a:rPr>
                  <a:t>Time, t</a:t>
                </a:r>
              </a:p>
            </c:rich>
          </c:tx>
          <c:overlay val="0"/>
        </c:title>
        <c:numFmt formatCode="General" sourceLinked="1"/>
        <c:majorTickMark val="out"/>
        <c:minorTickMark val="none"/>
        <c:tickLblPos val="nextTo"/>
        <c:crossAx val="-2135748104"/>
        <c:crosses val="autoZero"/>
        <c:auto val="1"/>
        <c:lblAlgn val="ctr"/>
        <c:lblOffset val="100"/>
        <c:tickLblSkip val="10"/>
        <c:noMultiLvlLbl val="0"/>
      </c:catAx>
      <c:valAx>
        <c:axId val="-2135748104"/>
        <c:scaling>
          <c:orientation val="minMax"/>
        </c:scaling>
        <c:delete val="0"/>
        <c:axPos val="l"/>
        <c:majorGridlines/>
        <c:title>
          <c:tx>
            <c:rich>
              <a:bodyPr rot="-5400000" vert="horz"/>
              <a:lstStyle/>
              <a:p>
                <a:pPr>
                  <a:defRPr/>
                </a:pPr>
                <a:r>
                  <a:rPr lang="en-US" dirty="0">
                    <a:latin typeface="Avenir Book"/>
                  </a:rPr>
                  <a:t>Density, N</a:t>
                </a:r>
              </a:p>
            </c:rich>
          </c:tx>
          <c:layout>
            <c:manualLayout>
              <c:xMode val="edge"/>
              <c:yMode val="edge"/>
              <c:x val="8.1746079084718502E-3"/>
              <c:y val="0.252989413323288"/>
            </c:manualLayout>
          </c:layout>
          <c:overlay val="0"/>
        </c:title>
        <c:numFmt formatCode="General" sourceLinked="1"/>
        <c:majorTickMark val="out"/>
        <c:minorTickMark val="none"/>
        <c:tickLblPos val="nextTo"/>
        <c:crossAx val="-2135819656"/>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venir Book"/>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venir Book"/>
              </a:defRPr>
            </a:lvl1pPr>
          </a:lstStyle>
          <a:p>
            <a:fld id="{B992822E-8C00-0545-865E-9A2E39CD8374}" type="datetimeFigureOut">
              <a:rPr lang="en-US" smtClean="0"/>
              <a:pPr/>
              <a:t>8/17/23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venir Book"/>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venir Book"/>
              </a:defRPr>
            </a:lvl1pPr>
          </a:lstStyle>
          <a:p>
            <a:fld id="{A4EA21EB-591E-144E-AF05-295D2F63B57C}" type="slidenum">
              <a:rPr lang="en-US" smtClean="0"/>
              <a:pPr/>
              <a:t>‹#›</a:t>
            </a:fld>
            <a:endParaRPr lang="en-US" dirty="0"/>
          </a:p>
        </p:txBody>
      </p:sp>
    </p:spTree>
    <p:extLst>
      <p:ext uri="{BB962C8B-B14F-4D97-AF65-F5344CB8AC3E}">
        <p14:creationId xmlns:p14="http://schemas.microsoft.com/office/powerpoint/2010/main" val="65929102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Avenir Book"/>
        <a:ea typeface="+mn-ea"/>
        <a:cs typeface="+mn-cs"/>
      </a:defRPr>
    </a:lvl1pPr>
    <a:lvl2pPr marL="457200" algn="l" defTabSz="457200" rtl="0" eaLnBrk="1" latinLnBrk="0" hangingPunct="1">
      <a:defRPr sz="1200" kern="1200">
        <a:solidFill>
          <a:schemeClr val="tx1"/>
        </a:solidFill>
        <a:latin typeface="Avenir Book"/>
        <a:ea typeface="+mn-ea"/>
        <a:cs typeface="+mn-cs"/>
      </a:defRPr>
    </a:lvl2pPr>
    <a:lvl3pPr marL="914400" algn="l" defTabSz="457200" rtl="0" eaLnBrk="1" latinLnBrk="0" hangingPunct="1">
      <a:defRPr sz="1200" kern="1200">
        <a:solidFill>
          <a:schemeClr val="tx1"/>
        </a:solidFill>
        <a:latin typeface="Avenir Book"/>
        <a:ea typeface="+mn-ea"/>
        <a:cs typeface="+mn-cs"/>
      </a:defRPr>
    </a:lvl3pPr>
    <a:lvl4pPr marL="1371600" algn="l" defTabSz="457200" rtl="0" eaLnBrk="1" latinLnBrk="0" hangingPunct="1">
      <a:defRPr sz="1200" kern="1200">
        <a:solidFill>
          <a:schemeClr val="tx1"/>
        </a:solidFill>
        <a:latin typeface="Avenir Book"/>
        <a:ea typeface="+mn-ea"/>
        <a:cs typeface="+mn-cs"/>
      </a:defRPr>
    </a:lvl4pPr>
    <a:lvl5pPr marL="1828800" algn="l" defTabSz="457200" rtl="0" eaLnBrk="1" latinLnBrk="0" hangingPunct="1">
      <a:defRPr sz="1200" kern="1200">
        <a:solidFill>
          <a:schemeClr val="tx1"/>
        </a:solidFill>
        <a:latin typeface="Avenir Book"/>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 remember calculus?  A few tricks and key things to remind you can be found in references from </a:t>
            </a:r>
            <a:r>
              <a:rPr lang="en-US" dirty="0" err="1"/>
              <a:t>Bolker’s</a:t>
            </a:r>
            <a:r>
              <a:rPr lang="en-US" dirty="0"/>
              <a:t> book (on the course webpage) and other sources.</a:t>
            </a:r>
          </a:p>
        </p:txBody>
      </p:sp>
      <p:sp>
        <p:nvSpPr>
          <p:cNvPr id="4" name="Slide Number Placeholder 3"/>
          <p:cNvSpPr>
            <a:spLocks noGrp="1"/>
          </p:cNvSpPr>
          <p:nvPr>
            <p:ph type="sldNum" sz="quarter" idx="5"/>
          </p:nvPr>
        </p:nvSpPr>
        <p:spPr/>
        <p:txBody>
          <a:bodyPr/>
          <a:lstStyle/>
          <a:p>
            <a:fld id="{A4EA21EB-591E-144E-AF05-295D2F63B57C}" type="slidenum">
              <a:rPr lang="en-US" smtClean="0"/>
              <a:pPr/>
              <a:t>6</a:t>
            </a:fld>
            <a:endParaRPr lang="en-US" dirty="0"/>
          </a:p>
        </p:txBody>
      </p:sp>
    </p:spTree>
    <p:extLst>
      <p:ext uri="{BB962C8B-B14F-4D97-AF65-F5344CB8AC3E}">
        <p14:creationId xmlns:p14="http://schemas.microsoft.com/office/powerpoint/2010/main" val="38789024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Point out mismatch with expectation that doubling times should be 100, 20, 10, 1 (compound</a:t>
            </a:r>
            <a:r>
              <a:rPr lang="en-US" baseline="0" dirty="0"/>
              <a:t> interest).</a:t>
            </a:r>
            <a:endParaRPr lang="en-US" dirty="0"/>
          </a:p>
        </p:txBody>
      </p:sp>
      <p:sp>
        <p:nvSpPr>
          <p:cNvPr id="4" name="Slide Number Placeholder 3"/>
          <p:cNvSpPr>
            <a:spLocks noGrp="1"/>
          </p:cNvSpPr>
          <p:nvPr>
            <p:ph type="sldNum" sz="quarter" idx="10"/>
          </p:nvPr>
        </p:nvSpPr>
        <p:spPr/>
        <p:txBody>
          <a:bodyPr/>
          <a:lstStyle/>
          <a:p>
            <a:pPr>
              <a:defRPr/>
            </a:pPr>
            <a:fld id="{CAEACF52-B3CC-41F3-9201-1838F8980041}" type="slidenum">
              <a:rPr lang="en-US" smtClean="0"/>
              <a:pPr>
                <a:defRPr/>
              </a:pPr>
              <a:t>34</a:t>
            </a:fld>
            <a:endParaRPr lang="en-US"/>
          </a:p>
        </p:txBody>
      </p:sp>
    </p:spTree>
    <p:extLst>
      <p:ext uri="{BB962C8B-B14F-4D97-AF65-F5344CB8AC3E}">
        <p14:creationId xmlns:p14="http://schemas.microsoft.com/office/powerpoint/2010/main" val="24213276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r=</a:t>
            </a:r>
            <a:r>
              <a:rPr lang="en-US" dirty="0" err="1"/>
              <a:t>ln</a:t>
            </a:r>
            <a:r>
              <a:rPr lang="en-US" dirty="0"/>
              <a:t>(lambda)</a:t>
            </a:r>
            <a:r>
              <a:rPr lang="en-US" baseline="0" dirty="0"/>
              <a:t> and </a:t>
            </a:r>
            <a:r>
              <a:rPr lang="en-US" baseline="0" dirty="0" err="1"/>
              <a:t>ln</a:t>
            </a:r>
            <a:r>
              <a:rPr lang="en-US" baseline="0" dirty="0"/>
              <a:t>(x+1) ~ x (if x is small); so if lambda=1.01, then it's very similar to r=0.01, but the effect of compounding grows as the growth rate gets larger (hence lambda=2 is not same as r=1).</a:t>
            </a:r>
            <a:endParaRPr lang="en-US" dirty="0"/>
          </a:p>
        </p:txBody>
      </p:sp>
      <p:sp>
        <p:nvSpPr>
          <p:cNvPr id="4" name="Slide Number Placeholder 3"/>
          <p:cNvSpPr>
            <a:spLocks noGrp="1"/>
          </p:cNvSpPr>
          <p:nvPr>
            <p:ph type="sldNum" sz="quarter" idx="10"/>
          </p:nvPr>
        </p:nvSpPr>
        <p:spPr/>
        <p:txBody>
          <a:bodyPr/>
          <a:lstStyle/>
          <a:p>
            <a:fld id="{A4EA21EB-591E-144E-AF05-295D2F63B57C}" type="slidenum">
              <a:rPr lang="en-US" smtClean="0"/>
              <a:t>35</a:t>
            </a:fld>
            <a:endParaRPr lang="en-US"/>
          </a:p>
        </p:txBody>
      </p:sp>
    </p:spTree>
    <p:extLst>
      <p:ext uri="{BB962C8B-B14F-4D97-AF65-F5344CB8AC3E}">
        <p14:creationId xmlns:p14="http://schemas.microsoft.com/office/powerpoint/2010/main" val="13944831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not (env changes, interactions with other species, density-dependence)</a:t>
            </a:r>
          </a:p>
        </p:txBody>
      </p:sp>
      <p:sp>
        <p:nvSpPr>
          <p:cNvPr id="4" name="Slide Number Placeholder 3"/>
          <p:cNvSpPr>
            <a:spLocks noGrp="1"/>
          </p:cNvSpPr>
          <p:nvPr>
            <p:ph type="sldNum" sz="quarter" idx="5"/>
          </p:nvPr>
        </p:nvSpPr>
        <p:spPr/>
        <p:txBody>
          <a:bodyPr/>
          <a:lstStyle/>
          <a:p>
            <a:fld id="{A4EA21EB-591E-144E-AF05-295D2F63B57C}" type="slidenum">
              <a:rPr lang="en-US" smtClean="0"/>
              <a:pPr/>
              <a:t>36</a:t>
            </a:fld>
            <a:endParaRPr lang="en-US" dirty="0"/>
          </a:p>
        </p:txBody>
      </p:sp>
    </p:spTree>
    <p:extLst>
      <p:ext uri="{BB962C8B-B14F-4D97-AF65-F5344CB8AC3E}">
        <p14:creationId xmlns:p14="http://schemas.microsoft.com/office/powerpoint/2010/main" val="13714323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CE3DB30A-9557-4A10-B882-AA90B646C9B2}" type="slidenum">
              <a:rPr lang="en-US"/>
              <a:pPr/>
              <a:t>46</a:t>
            </a:fld>
            <a:endParaRPr lang="en-US"/>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r>
              <a:rPr lang="en-US" dirty="0"/>
              <a:t>Walk the line:</a:t>
            </a:r>
            <a:r>
              <a:rPr lang="en-US" baseline="0" dirty="0"/>
              <a:t>  If sober you go right down the line;  If drunk; wander more widely, but you don't go too far off the road.  There is a tendency to come back to the "center", but it's weaker.  This center is an "equilibrium" (more later).  </a:t>
            </a:r>
            <a:r>
              <a:rPr lang="en-US" dirty="0"/>
              <a:t>Many folks viewed the idea of an equilibrium</a:t>
            </a:r>
            <a:r>
              <a:rPr lang="en-US" baseline="0" dirty="0"/>
              <a:t> (which we'll discuss shortly) as a point attractor, where the system had to sit at all times;  this isn't necessary.  Don Strong introduced the concept of "density vague" regulation in the 80's.  You can think of density-vague as very much like the "drunk" vs. the sober walker.  </a:t>
            </a:r>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A4EA21EB-591E-144E-AF05-295D2F63B57C}" type="slidenum">
              <a:rPr lang="en-US" smtClean="0"/>
              <a:pPr/>
              <a:t>47</a:t>
            </a:fld>
            <a:endParaRPr lang="en-US" dirty="0"/>
          </a:p>
        </p:txBody>
      </p:sp>
    </p:spTree>
    <p:extLst>
      <p:ext uri="{BB962C8B-B14F-4D97-AF65-F5344CB8AC3E}">
        <p14:creationId xmlns:p14="http://schemas.microsoft.com/office/powerpoint/2010/main" val="36549797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Two parameters</a:t>
            </a:r>
            <a:r>
              <a:rPr lang="en-US" baseline="0" dirty="0"/>
              <a:t> now (r and K) which control the dynamics (plus starting conditions, N0)</a:t>
            </a:r>
            <a:endParaRPr lang="en-US" dirty="0"/>
          </a:p>
        </p:txBody>
      </p:sp>
      <p:sp>
        <p:nvSpPr>
          <p:cNvPr id="4" name="Slide Number Placeholder 3"/>
          <p:cNvSpPr>
            <a:spLocks noGrp="1"/>
          </p:cNvSpPr>
          <p:nvPr>
            <p:ph type="sldNum" sz="quarter" idx="10"/>
          </p:nvPr>
        </p:nvSpPr>
        <p:spPr/>
        <p:txBody>
          <a:bodyPr/>
          <a:lstStyle/>
          <a:p>
            <a:fld id="{A4EA21EB-591E-144E-AF05-295D2F63B57C}" type="slidenum">
              <a:rPr lang="en-US" smtClean="0"/>
              <a:t>49</a:t>
            </a:fld>
            <a:endParaRPr lang="en-US"/>
          </a:p>
        </p:txBody>
      </p:sp>
    </p:spTree>
    <p:extLst>
      <p:ext uri="{BB962C8B-B14F-4D97-AF65-F5344CB8AC3E}">
        <p14:creationId xmlns:p14="http://schemas.microsoft.com/office/powerpoint/2010/main" val="31669943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that changing K, but fixing r means that the strength of intraspecific competition has been changed.</a:t>
            </a:r>
          </a:p>
        </p:txBody>
      </p:sp>
      <p:sp>
        <p:nvSpPr>
          <p:cNvPr id="4" name="Slide Number Placeholder 3"/>
          <p:cNvSpPr>
            <a:spLocks noGrp="1"/>
          </p:cNvSpPr>
          <p:nvPr>
            <p:ph type="sldNum" sz="quarter" idx="10"/>
          </p:nvPr>
        </p:nvSpPr>
        <p:spPr/>
        <p:txBody>
          <a:bodyPr/>
          <a:lstStyle/>
          <a:p>
            <a:fld id="{A4EA21EB-591E-144E-AF05-295D2F63B57C}" type="slidenum">
              <a:rPr lang="en-US" smtClean="0"/>
              <a:t>50</a:t>
            </a:fld>
            <a:endParaRPr lang="en-US"/>
          </a:p>
        </p:txBody>
      </p:sp>
    </p:spTree>
    <p:extLst>
      <p:ext uri="{BB962C8B-B14F-4D97-AF65-F5344CB8AC3E}">
        <p14:creationId xmlns:p14="http://schemas.microsoft.com/office/powerpoint/2010/main" val="5132302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that changing K, but fixing r means that the strength of intraspecific competition has been changed.</a:t>
            </a:r>
          </a:p>
        </p:txBody>
      </p:sp>
      <p:sp>
        <p:nvSpPr>
          <p:cNvPr id="4" name="Slide Number Placeholder 3"/>
          <p:cNvSpPr>
            <a:spLocks noGrp="1"/>
          </p:cNvSpPr>
          <p:nvPr>
            <p:ph type="sldNum" sz="quarter" idx="5"/>
          </p:nvPr>
        </p:nvSpPr>
        <p:spPr/>
        <p:txBody>
          <a:bodyPr/>
          <a:lstStyle/>
          <a:p>
            <a:fld id="{A4EA21EB-591E-144E-AF05-295D2F63B57C}" type="slidenum">
              <a:rPr lang="en-US" smtClean="0"/>
              <a:pPr/>
              <a:t>51</a:t>
            </a:fld>
            <a:endParaRPr lang="en-US" dirty="0"/>
          </a:p>
        </p:txBody>
      </p:sp>
    </p:spTree>
    <p:extLst>
      <p:ext uri="{BB962C8B-B14F-4D97-AF65-F5344CB8AC3E}">
        <p14:creationId xmlns:p14="http://schemas.microsoft.com/office/powerpoint/2010/main" val="19319409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thru natural history (planktonic</a:t>
            </a:r>
            <a:r>
              <a:rPr lang="en-US" baseline="0" dirty="0"/>
              <a:t> larvae)</a:t>
            </a:r>
            <a:endParaRPr lang="en-US" dirty="0"/>
          </a:p>
        </p:txBody>
      </p:sp>
      <p:sp>
        <p:nvSpPr>
          <p:cNvPr id="4" name="Slide Number Placeholder 3"/>
          <p:cNvSpPr>
            <a:spLocks noGrp="1"/>
          </p:cNvSpPr>
          <p:nvPr>
            <p:ph type="sldNum" sz="quarter" idx="10"/>
          </p:nvPr>
        </p:nvSpPr>
        <p:spPr/>
        <p:txBody>
          <a:bodyPr/>
          <a:lstStyle/>
          <a:p>
            <a:fld id="{A4EA21EB-591E-144E-AF05-295D2F63B57C}" type="slidenum">
              <a:rPr lang="en-US" smtClean="0"/>
              <a:t>55</a:t>
            </a:fld>
            <a:endParaRPr lang="en-US"/>
          </a:p>
        </p:txBody>
      </p:sp>
    </p:spTree>
    <p:extLst>
      <p:ext uri="{BB962C8B-B14F-4D97-AF65-F5344CB8AC3E}">
        <p14:creationId xmlns:p14="http://schemas.microsoft.com/office/powerpoint/2010/main" val="33726065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EA21EB-591E-144E-AF05-295D2F63B57C}" type="slidenum">
              <a:rPr lang="en-US" smtClean="0"/>
              <a:pPr/>
              <a:t>58</a:t>
            </a:fld>
            <a:endParaRPr lang="en-US" dirty="0"/>
          </a:p>
        </p:txBody>
      </p:sp>
    </p:spTree>
    <p:extLst>
      <p:ext uri="{BB962C8B-B14F-4D97-AF65-F5344CB8AC3E}">
        <p14:creationId xmlns:p14="http://schemas.microsoft.com/office/powerpoint/2010/main" val="853262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readings for some refreshers on calculus….</a:t>
            </a:r>
          </a:p>
        </p:txBody>
      </p:sp>
      <p:sp>
        <p:nvSpPr>
          <p:cNvPr id="4" name="Slide Number Placeholder 3"/>
          <p:cNvSpPr>
            <a:spLocks noGrp="1"/>
          </p:cNvSpPr>
          <p:nvPr>
            <p:ph type="sldNum" sz="quarter" idx="5"/>
          </p:nvPr>
        </p:nvSpPr>
        <p:spPr/>
        <p:txBody>
          <a:bodyPr/>
          <a:lstStyle/>
          <a:p>
            <a:fld id="{A4EA21EB-591E-144E-AF05-295D2F63B57C}" type="slidenum">
              <a:rPr lang="en-US" smtClean="0"/>
              <a:pPr/>
              <a:t>8</a:t>
            </a:fld>
            <a:endParaRPr lang="en-US" dirty="0"/>
          </a:p>
        </p:txBody>
      </p:sp>
    </p:spTree>
    <p:extLst>
      <p:ext uri="{BB962C8B-B14F-4D97-AF65-F5344CB8AC3E}">
        <p14:creationId xmlns:p14="http://schemas.microsoft.com/office/powerpoint/2010/main" val="33997230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Point out similar issue in many system – e.g., seed rain into small plots in forest.</a:t>
            </a:r>
          </a:p>
        </p:txBody>
      </p:sp>
      <p:sp>
        <p:nvSpPr>
          <p:cNvPr id="4" name="Slide Number Placeholder 3"/>
          <p:cNvSpPr>
            <a:spLocks noGrp="1"/>
          </p:cNvSpPr>
          <p:nvPr>
            <p:ph type="sldNum" sz="quarter" idx="5"/>
          </p:nvPr>
        </p:nvSpPr>
        <p:spPr/>
        <p:txBody>
          <a:bodyPr/>
          <a:lstStyle/>
          <a:p>
            <a:fld id="{A4EA21EB-591E-144E-AF05-295D2F63B57C}" type="slidenum">
              <a:rPr lang="en-US" smtClean="0"/>
              <a:pPr/>
              <a:t>60</a:t>
            </a:fld>
            <a:endParaRPr lang="en-US" dirty="0"/>
          </a:p>
        </p:txBody>
      </p:sp>
    </p:spTree>
    <p:extLst>
      <p:ext uri="{BB962C8B-B14F-4D97-AF65-F5344CB8AC3E}">
        <p14:creationId xmlns:p14="http://schemas.microsoft.com/office/powerpoint/2010/main" val="32366849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Point out similar issue in many system – e.g., seed rain into small plots in forest.</a:t>
            </a:r>
          </a:p>
        </p:txBody>
      </p:sp>
      <p:sp>
        <p:nvSpPr>
          <p:cNvPr id="4" name="Slide Number Placeholder 3"/>
          <p:cNvSpPr>
            <a:spLocks noGrp="1"/>
          </p:cNvSpPr>
          <p:nvPr>
            <p:ph type="sldNum" sz="quarter" idx="5"/>
          </p:nvPr>
        </p:nvSpPr>
        <p:spPr/>
        <p:txBody>
          <a:bodyPr/>
          <a:lstStyle/>
          <a:p>
            <a:fld id="{A4EA21EB-591E-144E-AF05-295D2F63B57C}" type="slidenum">
              <a:rPr lang="en-US" smtClean="0"/>
              <a:pPr/>
              <a:t>61</a:t>
            </a:fld>
            <a:endParaRPr lang="en-US" dirty="0"/>
          </a:p>
        </p:txBody>
      </p:sp>
    </p:spTree>
    <p:extLst>
      <p:ext uri="{BB962C8B-B14F-4D97-AF65-F5344CB8AC3E}">
        <p14:creationId xmlns:p14="http://schemas.microsoft.com/office/powerpoint/2010/main" val="23865526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EA21EB-591E-144E-AF05-295D2F63B57C}" type="slidenum">
              <a:rPr lang="en-US" smtClean="0"/>
              <a:pPr/>
              <a:t>62</a:t>
            </a:fld>
            <a:endParaRPr lang="en-US" dirty="0"/>
          </a:p>
        </p:txBody>
      </p:sp>
    </p:spTree>
    <p:extLst>
      <p:ext uri="{BB962C8B-B14F-4D97-AF65-F5344CB8AC3E}">
        <p14:creationId xmlns:p14="http://schemas.microsoft.com/office/powerpoint/2010/main" val="42723902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A4EA21EB-591E-144E-AF05-295D2F63B57C}" type="slidenum">
              <a:rPr lang="en-US" smtClean="0"/>
              <a:pPr/>
              <a:t>63</a:t>
            </a:fld>
            <a:endParaRPr lang="en-US" dirty="0"/>
          </a:p>
        </p:txBody>
      </p:sp>
    </p:spTree>
    <p:extLst>
      <p:ext uri="{BB962C8B-B14F-4D97-AF65-F5344CB8AC3E}">
        <p14:creationId xmlns:p14="http://schemas.microsoft.com/office/powerpoint/2010/main" val="18592017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the spider-web thing on each of these panels....</a:t>
            </a:r>
          </a:p>
        </p:txBody>
      </p:sp>
      <p:sp>
        <p:nvSpPr>
          <p:cNvPr id="4" name="Slide Number Placeholder 3"/>
          <p:cNvSpPr>
            <a:spLocks noGrp="1"/>
          </p:cNvSpPr>
          <p:nvPr>
            <p:ph type="sldNum" sz="quarter" idx="5"/>
          </p:nvPr>
        </p:nvSpPr>
        <p:spPr/>
        <p:txBody>
          <a:bodyPr/>
          <a:lstStyle/>
          <a:p>
            <a:fld id="{A4EA21EB-591E-144E-AF05-295D2F63B57C}" type="slidenum">
              <a:rPr lang="en-US" smtClean="0"/>
              <a:pPr/>
              <a:t>64</a:t>
            </a:fld>
            <a:endParaRPr lang="en-US" dirty="0"/>
          </a:p>
        </p:txBody>
      </p:sp>
    </p:spTree>
    <p:extLst>
      <p:ext uri="{BB962C8B-B14F-4D97-AF65-F5344CB8AC3E}">
        <p14:creationId xmlns:p14="http://schemas.microsoft.com/office/powerpoint/2010/main" val="32856982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a:t>
            </a:r>
            <a:r>
              <a:rPr lang="en-US" dirty="0" err="1"/>
              <a:t>nt</a:t>
            </a:r>
            <a:r>
              <a:rPr lang="en-US" dirty="0"/>
              <a:t>=0 at N*</a:t>
            </a:r>
          </a:p>
          <a:p>
            <a:r>
              <a:rPr lang="en-US" dirty="0"/>
              <a:t>If Stable, then </a:t>
            </a:r>
            <a:r>
              <a:rPr lang="en-US" dirty="0" err="1"/>
              <a:t>nt</a:t>
            </a:r>
            <a:r>
              <a:rPr lang="en-US" dirty="0"/>
              <a:t> will </a:t>
            </a:r>
            <a:r>
              <a:rPr lang="en-US" dirty="0">
                <a:sym typeface="Wingdings" pitchFamily="2" charset="2"/>
              </a:rPr>
              <a:t>0 as time passes after the perturbation.</a:t>
            </a:r>
          </a:p>
          <a:p>
            <a:r>
              <a:rPr lang="en-US" dirty="0">
                <a:sym typeface="Wingdings" pitchFamily="2" charset="2"/>
              </a:rPr>
              <a:t>If unstable then </a:t>
            </a:r>
            <a:r>
              <a:rPr lang="en-US" dirty="0" err="1">
                <a:sym typeface="Wingdings" pitchFamily="2" charset="2"/>
              </a:rPr>
              <a:t>nt</a:t>
            </a:r>
            <a:r>
              <a:rPr lang="en-US" dirty="0">
                <a:sym typeface="Wingdings" pitchFamily="2" charset="2"/>
              </a:rPr>
              <a:t> will increase in magnitude with time.</a:t>
            </a:r>
            <a:endParaRPr lang="en-US" dirty="0"/>
          </a:p>
          <a:p>
            <a:endParaRPr lang="en-US" dirty="0"/>
          </a:p>
        </p:txBody>
      </p:sp>
      <p:sp>
        <p:nvSpPr>
          <p:cNvPr id="4" name="Slide Number Placeholder 3"/>
          <p:cNvSpPr>
            <a:spLocks noGrp="1"/>
          </p:cNvSpPr>
          <p:nvPr>
            <p:ph type="sldNum" sz="quarter" idx="5"/>
          </p:nvPr>
        </p:nvSpPr>
        <p:spPr/>
        <p:txBody>
          <a:bodyPr/>
          <a:lstStyle/>
          <a:p>
            <a:fld id="{A4EA21EB-591E-144E-AF05-295D2F63B57C}" type="slidenum">
              <a:rPr lang="en-US" smtClean="0"/>
              <a:pPr/>
              <a:t>65</a:t>
            </a:fld>
            <a:endParaRPr lang="en-US" dirty="0"/>
          </a:p>
        </p:txBody>
      </p:sp>
    </p:spTree>
    <p:extLst>
      <p:ext uri="{BB962C8B-B14F-4D97-AF65-F5344CB8AC3E}">
        <p14:creationId xmlns:p14="http://schemas.microsoft.com/office/powerpoint/2010/main" val="42159395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Analogy with standing on a hill and projecting your new elevation if you take step in some direction... Point out the different terms.</a:t>
            </a:r>
          </a:p>
          <a:p>
            <a:r>
              <a:rPr lang="en-US" dirty="0"/>
              <a:t>We can get close to the right answer just knowing the slope of the hill...</a:t>
            </a:r>
          </a:p>
        </p:txBody>
      </p:sp>
      <p:sp>
        <p:nvSpPr>
          <p:cNvPr id="4" name="Slide Number Placeholder 3"/>
          <p:cNvSpPr>
            <a:spLocks noGrp="1"/>
          </p:cNvSpPr>
          <p:nvPr>
            <p:ph type="sldNum" sz="quarter" idx="5"/>
          </p:nvPr>
        </p:nvSpPr>
        <p:spPr/>
        <p:txBody>
          <a:bodyPr/>
          <a:lstStyle/>
          <a:p>
            <a:fld id="{A4EA21EB-591E-144E-AF05-295D2F63B57C}" type="slidenum">
              <a:rPr lang="en-US" smtClean="0"/>
              <a:pPr/>
              <a:t>67</a:t>
            </a:fld>
            <a:endParaRPr lang="en-US" dirty="0"/>
          </a:p>
        </p:txBody>
      </p:sp>
    </p:spTree>
    <p:extLst>
      <p:ext uri="{BB962C8B-B14F-4D97-AF65-F5344CB8AC3E}">
        <p14:creationId xmlns:p14="http://schemas.microsoft.com/office/powerpoint/2010/main" val="25762252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deviation between black and red is due to using only the first order polynomial.</a:t>
            </a:r>
            <a:r>
              <a:rPr lang="en-US" baseline="0" dirty="0"/>
              <a:t>  Had we used the second, third, fourth, derivatives, we would do progressively better.  But this works well for SMALL n.</a:t>
            </a:r>
            <a:endParaRPr lang="en-US" dirty="0"/>
          </a:p>
        </p:txBody>
      </p:sp>
      <p:sp>
        <p:nvSpPr>
          <p:cNvPr id="4" name="Slide Number Placeholder 3"/>
          <p:cNvSpPr>
            <a:spLocks noGrp="1"/>
          </p:cNvSpPr>
          <p:nvPr>
            <p:ph type="sldNum" sz="quarter" idx="10"/>
          </p:nvPr>
        </p:nvSpPr>
        <p:spPr/>
        <p:txBody>
          <a:bodyPr/>
          <a:lstStyle/>
          <a:p>
            <a:fld id="{A4EA21EB-591E-144E-AF05-295D2F63B57C}" type="slidenum">
              <a:rPr lang="en-US" smtClean="0"/>
              <a:t>68</a:t>
            </a:fld>
            <a:endParaRPr lang="en-US"/>
          </a:p>
        </p:txBody>
      </p:sp>
    </p:spTree>
    <p:extLst>
      <p:ext uri="{BB962C8B-B14F-4D97-AF65-F5344CB8AC3E}">
        <p14:creationId xmlns:p14="http://schemas.microsoft.com/office/powerpoint/2010/main" val="35676929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equation on this slide comes from an expression that we derived on slide 62.  Nt+1=F(N*+</a:t>
            </a:r>
            <a:r>
              <a:rPr lang="en-US" dirty="0" err="1"/>
              <a:t>nt</a:t>
            </a:r>
            <a:r>
              <a:rPr lang="en-US" dirty="0"/>
              <a:t>) and </a:t>
            </a:r>
            <a:r>
              <a:rPr lang="en-US" dirty="0" err="1"/>
              <a:t>substract</a:t>
            </a:r>
            <a:r>
              <a:rPr lang="en-US" dirty="0"/>
              <a:t> N* from each side to get:</a:t>
            </a:r>
          </a:p>
          <a:p>
            <a:r>
              <a:rPr lang="en-US" dirty="0"/>
              <a:t>Nt+1 – N* =nt+1=F(N* + </a:t>
            </a:r>
            <a:r>
              <a:rPr lang="en-US" dirty="0" err="1"/>
              <a:t>nt</a:t>
            </a:r>
            <a:r>
              <a:rPr lang="en-US" dirty="0"/>
              <a:t>) – N*</a:t>
            </a:r>
          </a:p>
          <a:p>
            <a:endParaRPr lang="en-US" dirty="0"/>
          </a:p>
        </p:txBody>
      </p:sp>
      <p:sp>
        <p:nvSpPr>
          <p:cNvPr id="4" name="Slide Number Placeholder 3"/>
          <p:cNvSpPr>
            <a:spLocks noGrp="1"/>
          </p:cNvSpPr>
          <p:nvPr>
            <p:ph type="sldNum" sz="quarter" idx="5"/>
          </p:nvPr>
        </p:nvSpPr>
        <p:spPr/>
        <p:txBody>
          <a:bodyPr/>
          <a:lstStyle/>
          <a:p>
            <a:fld id="{A4EA21EB-591E-144E-AF05-295D2F63B57C}" type="slidenum">
              <a:rPr lang="en-US" smtClean="0"/>
              <a:pPr/>
              <a:t>69</a:t>
            </a:fld>
            <a:endParaRPr lang="en-US" dirty="0"/>
          </a:p>
        </p:txBody>
      </p:sp>
    </p:spTree>
    <p:extLst>
      <p:ext uri="{BB962C8B-B14F-4D97-AF65-F5344CB8AC3E}">
        <p14:creationId xmlns:p14="http://schemas.microsoft.com/office/powerpoint/2010/main" val="1854449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EA21EB-591E-144E-AF05-295D2F63B57C}" type="slidenum">
              <a:rPr lang="en-US" smtClean="0"/>
              <a:t>79</a:t>
            </a:fld>
            <a:endParaRPr lang="en-US"/>
          </a:p>
        </p:txBody>
      </p:sp>
    </p:spTree>
    <p:extLst>
      <p:ext uri="{BB962C8B-B14F-4D97-AF65-F5344CB8AC3E}">
        <p14:creationId xmlns:p14="http://schemas.microsoft.com/office/powerpoint/2010/main" val="31454835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Expand on why…</a:t>
            </a:r>
          </a:p>
        </p:txBody>
      </p:sp>
      <p:sp>
        <p:nvSpPr>
          <p:cNvPr id="4" name="Slide Number Placeholder 3"/>
          <p:cNvSpPr>
            <a:spLocks noGrp="1"/>
          </p:cNvSpPr>
          <p:nvPr>
            <p:ph type="sldNum" sz="quarter" idx="5"/>
          </p:nvPr>
        </p:nvSpPr>
        <p:spPr/>
        <p:txBody>
          <a:bodyPr/>
          <a:lstStyle/>
          <a:p>
            <a:fld id="{A4EA21EB-591E-144E-AF05-295D2F63B57C}" type="slidenum">
              <a:rPr lang="en-US" smtClean="0"/>
              <a:pPr/>
              <a:t>9</a:t>
            </a:fld>
            <a:endParaRPr lang="en-US" dirty="0"/>
          </a:p>
        </p:txBody>
      </p:sp>
    </p:spTree>
    <p:extLst>
      <p:ext uri="{BB962C8B-B14F-4D97-AF65-F5344CB8AC3E}">
        <p14:creationId xmlns:p14="http://schemas.microsoft.com/office/powerpoint/2010/main" val="36615781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Precision</a:t>
            </a:r>
            <a:r>
              <a:rPr lang="en-US" baseline="0" dirty="0"/>
              <a:t> in language and terminology; operationalization </a:t>
            </a:r>
            <a:r>
              <a:rPr lang="en-US" baseline="0"/>
              <a:t>or concepts.</a:t>
            </a:r>
            <a:endParaRPr lang="en-US" dirty="0"/>
          </a:p>
        </p:txBody>
      </p:sp>
      <p:sp>
        <p:nvSpPr>
          <p:cNvPr id="4" name="Slide Number Placeholder 3"/>
          <p:cNvSpPr>
            <a:spLocks noGrp="1"/>
          </p:cNvSpPr>
          <p:nvPr>
            <p:ph type="sldNum" sz="quarter" idx="10"/>
          </p:nvPr>
        </p:nvSpPr>
        <p:spPr/>
        <p:txBody>
          <a:bodyPr/>
          <a:lstStyle/>
          <a:p>
            <a:fld id="{A4EA21EB-591E-144E-AF05-295D2F63B57C}" type="slidenum">
              <a:rPr lang="en-US" smtClean="0"/>
              <a:t>81</a:t>
            </a:fld>
            <a:endParaRPr lang="en-US"/>
          </a:p>
        </p:txBody>
      </p:sp>
    </p:spTree>
    <p:extLst>
      <p:ext uri="{BB962C8B-B14F-4D97-AF65-F5344CB8AC3E}">
        <p14:creationId xmlns:p14="http://schemas.microsoft.com/office/powerpoint/2010/main" val="8663867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EA21EB-591E-144E-AF05-295D2F63B57C}" type="slidenum">
              <a:rPr lang="en-US" smtClean="0"/>
              <a:pPr/>
              <a:t>22</a:t>
            </a:fld>
            <a:endParaRPr lang="en-US" dirty="0"/>
          </a:p>
        </p:txBody>
      </p:sp>
    </p:spTree>
    <p:extLst>
      <p:ext uri="{BB962C8B-B14F-4D97-AF65-F5344CB8AC3E}">
        <p14:creationId xmlns:p14="http://schemas.microsoft.com/office/powerpoint/2010/main" val="41960519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EA21EB-591E-144E-AF05-295D2F63B57C}" type="slidenum">
              <a:rPr lang="en-US" smtClean="0"/>
              <a:pPr/>
              <a:t>24</a:t>
            </a:fld>
            <a:endParaRPr lang="en-US" dirty="0"/>
          </a:p>
        </p:txBody>
      </p:sp>
    </p:spTree>
    <p:extLst>
      <p:ext uri="{BB962C8B-B14F-4D97-AF65-F5344CB8AC3E}">
        <p14:creationId xmlns:p14="http://schemas.microsoft.com/office/powerpoint/2010/main" val="35021931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Fyi</a:t>
            </a:r>
            <a:r>
              <a:rPr lang="en-US" dirty="0"/>
              <a:t>.   Ln(x)=log10(x)/log10(e)=.230 x log10(x)</a:t>
            </a:r>
          </a:p>
        </p:txBody>
      </p:sp>
      <p:sp>
        <p:nvSpPr>
          <p:cNvPr id="4" name="Slide Number Placeholder 3"/>
          <p:cNvSpPr>
            <a:spLocks noGrp="1"/>
          </p:cNvSpPr>
          <p:nvPr>
            <p:ph type="sldNum" sz="quarter" idx="10"/>
          </p:nvPr>
        </p:nvSpPr>
        <p:spPr/>
        <p:txBody>
          <a:bodyPr/>
          <a:lstStyle/>
          <a:p>
            <a:fld id="{A4EA21EB-591E-144E-AF05-295D2F63B57C}" type="slidenum">
              <a:rPr lang="en-US" smtClean="0"/>
              <a:t>26</a:t>
            </a:fld>
            <a:endParaRPr lang="en-US"/>
          </a:p>
        </p:txBody>
      </p:sp>
    </p:spTree>
    <p:extLst>
      <p:ext uri="{BB962C8B-B14F-4D97-AF65-F5344CB8AC3E}">
        <p14:creationId xmlns:p14="http://schemas.microsoft.com/office/powerpoint/2010/main" val="28657270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But we've gone a bit backwards here.  This</a:t>
            </a:r>
            <a:r>
              <a:rPr lang="en-US" baseline="0" dirty="0"/>
              <a:t> is the analytic solution to the exponential growth model.  So, let's differentiate this… to get an expression for </a:t>
            </a:r>
            <a:r>
              <a:rPr lang="en-US" baseline="0" dirty="0" err="1"/>
              <a:t>dN</a:t>
            </a:r>
            <a:r>
              <a:rPr lang="en-US" baseline="0" dirty="0"/>
              <a:t>/</a:t>
            </a:r>
            <a:r>
              <a:rPr lang="en-US" baseline="0" dirty="0" err="1"/>
              <a:t>dt</a:t>
            </a:r>
            <a:endParaRPr lang="en-US" dirty="0"/>
          </a:p>
          <a:p>
            <a:endParaRPr lang="en-US" dirty="0"/>
          </a:p>
        </p:txBody>
      </p:sp>
      <p:sp>
        <p:nvSpPr>
          <p:cNvPr id="4" name="Slide Number Placeholder 3"/>
          <p:cNvSpPr>
            <a:spLocks noGrp="1"/>
          </p:cNvSpPr>
          <p:nvPr>
            <p:ph type="sldNum" sz="quarter" idx="10"/>
          </p:nvPr>
        </p:nvSpPr>
        <p:spPr/>
        <p:txBody>
          <a:bodyPr/>
          <a:lstStyle/>
          <a:p>
            <a:fld id="{A4EA21EB-591E-144E-AF05-295D2F63B57C}" type="slidenum">
              <a:rPr lang="en-US" smtClean="0"/>
              <a:pPr/>
              <a:t>29</a:t>
            </a:fld>
            <a:endParaRPr lang="en-US" dirty="0"/>
          </a:p>
        </p:txBody>
      </p:sp>
    </p:spTree>
    <p:extLst>
      <p:ext uri="{BB962C8B-B14F-4D97-AF65-F5344CB8AC3E}">
        <p14:creationId xmlns:p14="http://schemas.microsoft.com/office/powerpoint/2010/main" val="11686520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Solution to the differential equation: gives N through time.</a:t>
            </a:r>
          </a:p>
          <a:p>
            <a:r>
              <a:rPr lang="en-US" dirty="0" err="1"/>
              <a:t>dN</a:t>
            </a:r>
            <a:r>
              <a:rPr lang="en-US" dirty="0"/>
              <a:t>/</a:t>
            </a:r>
            <a:r>
              <a:rPr lang="en-US" dirty="0" err="1"/>
              <a:t>dt</a:t>
            </a:r>
            <a:r>
              <a:rPr lang="en-US" dirty="0"/>
              <a:t> is the population growth rate: the solution to which yields the first equation</a:t>
            </a:r>
          </a:p>
          <a:p>
            <a:r>
              <a:rPr lang="en-US" dirty="0" err="1"/>
              <a:t>dN</a:t>
            </a:r>
            <a:r>
              <a:rPr lang="en-US" dirty="0"/>
              <a:t>/</a:t>
            </a:r>
            <a:r>
              <a:rPr lang="en-US" dirty="0" err="1"/>
              <a:t>Ndt</a:t>
            </a:r>
            <a:r>
              <a:rPr lang="en-US" dirty="0"/>
              <a:t> is the per capita growth rate.  It’s a constant (this is the core assumption of the exponential growth model).</a:t>
            </a:r>
          </a:p>
        </p:txBody>
      </p:sp>
      <p:sp>
        <p:nvSpPr>
          <p:cNvPr id="4" name="Slide Number Placeholder 3"/>
          <p:cNvSpPr>
            <a:spLocks noGrp="1"/>
          </p:cNvSpPr>
          <p:nvPr>
            <p:ph type="sldNum" sz="quarter" idx="10"/>
          </p:nvPr>
        </p:nvSpPr>
        <p:spPr/>
        <p:txBody>
          <a:bodyPr/>
          <a:lstStyle/>
          <a:p>
            <a:fld id="{A4EA21EB-591E-144E-AF05-295D2F63B57C}" type="slidenum">
              <a:rPr lang="en-US" smtClean="0"/>
              <a:t>30</a:t>
            </a:fld>
            <a:endParaRPr lang="en-US"/>
          </a:p>
        </p:txBody>
      </p:sp>
    </p:spTree>
    <p:extLst>
      <p:ext uri="{BB962C8B-B14F-4D97-AF65-F5344CB8AC3E}">
        <p14:creationId xmlns:p14="http://schemas.microsoft.com/office/powerpoint/2010/main" val="22405266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EA21EB-591E-144E-AF05-295D2F63B57C}" type="slidenum">
              <a:rPr lang="en-US" smtClean="0"/>
              <a:t>32</a:t>
            </a:fld>
            <a:endParaRPr lang="en-US"/>
          </a:p>
        </p:txBody>
      </p:sp>
    </p:spTree>
    <p:extLst>
      <p:ext uri="{BB962C8B-B14F-4D97-AF65-F5344CB8AC3E}">
        <p14:creationId xmlns:p14="http://schemas.microsoft.com/office/powerpoint/2010/main" val="42446145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8098EE6-1AA3-7242-A466-3EB7572AAF8F}" type="datetimeFigureOut">
              <a:rPr lang="en-US" smtClean="0"/>
              <a:t>8/17/23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8D8FF4-F297-AB4F-9C9D-1FB3FECCA5CA}" type="slidenum">
              <a:rPr lang="en-US" smtClean="0"/>
              <a:t>‹#›</a:t>
            </a:fld>
            <a:endParaRPr lang="en-US"/>
          </a:p>
        </p:txBody>
      </p:sp>
    </p:spTree>
    <p:extLst>
      <p:ext uri="{BB962C8B-B14F-4D97-AF65-F5344CB8AC3E}">
        <p14:creationId xmlns:p14="http://schemas.microsoft.com/office/powerpoint/2010/main" val="2645895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098EE6-1AA3-7242-A466-3EB7572AAF8F}" type="datetimeFigureOut">
              <a:rPr lang="en-US" smtClean="0"/>
              <a:t>8/17/23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8D8FF4-F297-AB4F-9C9D-1FB3FECCA5CA}" type="slidenum">
              <a:rPr lang="en-US" smtClean="0"/>
              <a:t>‹#›</a:t>
            </a:fld>
            <a:endParaRPr lang="en-US"/>
          </a:p>
        </p:txBody>
      </p:sp>
    </p:spTree>
    <p:extLst>
      <p:ext uri="{BB962C8B-B14F-4D97-AF65-F5344CB8AC3E}">
        <p14:creationId xmlns:p14="http://schemas.microsoft.com/office/powerpoint/2010/main" val="2977115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098EE6-1AA3-7242-A466-3EB7572AAF8F}" type="datetimeFigureOut">
              <a:rPr lang="en-US" smtClean="0"/>
              <a:t>8/17/23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8D8FF4-F297-AB4F-9C9D-1FB3FECCA5CA}" type="slidenum">
              <a:rPr lang="en-US" smtClean="0"/>
              <a:t>‹#›</a:t>
            </a:fld>
            <a:endParaRPr lang="en-US"/>
          </a:p>
        </p:txBody>
      </p:sp>
    </p:spTree>
    <p:extLst>
      <p:ext uri="{BB962C8B-B14F-4D97-AF65-F5344CB8AC3E}">
        <p14:creationId xmlns:p14="http://schemas.microsoft.com/office/powerpoint/2010/main" val="2393552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098EE6-1AA3-7242-A466-3EB7572AAF8F}" type="datetimeFigureOut">
              <a:rPr lang="en-US" smtClean="0"/>
              <a:t>8/17/23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8D8FF4-F297-AB4F-9C9D-1FB3FECCA5CA}" type="slidenum">
              <a:rPr lang="en-US" smtClean="0"/>
              <a:t>‹#›</a:t>
            </a:fld>
            <a:endParaRPr lang="en-US"/>
          </a:p>
        </p:txBody>
      </p:sp>
    </p:spTree>
    <p:extLst>
      <p:ext uri="{BB962C8B-B14F-4D97-AF65-F5344CB8AC3E}">
        <p14:creationId xmlns:p14="http://schemas.microsoft.com/office/powerpoint/2010/main" val="981770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098EE6-1AA3-7242-A466-3EB7572AAF8F}" type="datetimeFigureOut">
              <a:rPr lang="en-US" smtClean="0"/>
              <a:t>8/17/23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8D8FF4-F297-AB4F-9C9D-1FB3FECCA5CA}" type="slidenum">
              <a:rPr lang="en-US" smtClean="0"/>
              <a:t>‹#›</a:t>
            </a:fld>
            <a:endParaRPr lang="en-US"/>
          </a:p>
        </p:txBody>
      </p:sp>
    </p:spTree>
    <p:extLst>
      <p:ext uri="{BB962C8B-B14F-4D97-AF65-F5344CB8AC3E}">
        <p14:creationId xmlns:p14="http://schemas.microsoft.com/office/powerpoint/2010/main" val="1458597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8098EE6-1AA3-7242-A466-3EB7572AAF8F}" type="datetimeFigureOut">
              <a:rPr lang="en-US" smtClean="0"/>
              <a:t>8/17/23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8D8FF4-F297-AB4F-9C9D-1FB3FECCA5CA}" type="slidenum">
              <a:rPr lang="en-US" smtClean="0"/>
              <a:t>‹#›</a:t>
            </a:fld>
            <a:endParaRPr lang="en-US"/>
          </a:p>
        </p:txBody>
      </p:sp>
    </p:spTree>
    <p:extLst>
      <p:ext uri="{BB962C8B-B14F-4D97-AF65-F5344CB8AC3E}">
        <p14:creationId xmlns:p14="http://schemas.microsoft.com/office/powerpoint/2010/main" val="332659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8098EE6-1AA3-7242-A466-3EB7572AAF8F}" type="datetimeFigureOut">
              <a:rPr lang="en-US" smtClean="0"/>
              <a:t>8/17/23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8D8FF4-F297-AB4F-9C9D-1FB3FECCA5CA}" type="slidenum">
              <a:rPr lang="en-US" smtClean="0"/>
              <a:t>‹#›</a:t>
            </a:fld>
            <a:endParaRPr lang="en-US"/>
          </a:p>
        </p:txBody>
      </p:sp>
    </p:spTree>
    <p:extLst>
      <p:ext uri="{BB962C8B-B14F-4D97-AF65-F5344CB8AC3E}">
        <p14:creationId xmlns:p14="http://schemas.microsoft.com/office/powerpoint/2010/main" val="1368307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8098EE6-1AA3-7242-A466-3EB7572AAF8F}" type="datetimeFigureOut">
              <a:rPr lang="en-US" smtClean="0"/>
              <a:t>8/17/23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8D8FF4-F297-AB4F-9C9D-1FB3FECCA5CA}" type="slidenum">
              <a:rPr lang="en-US" smtClean="0"/>
              <a:t>‹#›</a:t>
            </a:fld>
            <a:endParaRPr lang="en-US"/>
          </a:p>
        </p:txBody>
      </p:sp>
    </p:spTree>
    <p:extLst>
      <p:ext uri="{BB962C8B-B14F-4D97-AF65-F5344CB8AC3E}">
        <p14:creationId xmlns:p14="http://schemas.microsoft.com/office/powerpoint/2010/main" val="1677767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098EE6-1AA3-7242-A466-3EB7572AAF8F}" type="datetimeFigureOut">
              <a:rPr lang="en-US" smtClean="0"/>
              <a:t>8/17/23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8D8FF4-F297-AB4F-9C9D-1FB3FECCA5CA}" type="slidenum">
              <a:rPr lang="en-US" smtClean="0"/>
              <a:t>‹#›</a:t>
            </a:fld>
            <a:endParaRPr lang="en-US"/>
          </a:p>
        </p:txBody>
      </p:sp>
    </p:spTree>
    <p:extLst>
      <p:ext uri="{BB962C8B-B14F-4D97-AF65-F5344CB8AC3E}">
        <p14:creationId xmlns:p14="http://schemas.microsoft.com/office/powerpoint/2010/main" val="1651315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098EE6-1AA3-7242-A466-3EB7572AAF8F}" type="datetimeFigureOut">
              <a:rPr lang="en-US" smtClean="0"/>
              <a:t>8/17/23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8D8FF4-F297-AB4F-9C9D-1FB3FECCA5CA}" type="slidenum">
              <a:rPr lang="en-US" smtClean="0"/>
              <a:t>‹#›</a:t>
            </a:fld>
            <a:endParaRPr lang="en-US"/>
          </a:p>
        </p:txBody>
      </p:sp>
    </p:spTree>
    <p:extLst>
      <p:ext uri="{BB962C8B-B14F-4D97-AF65-F5344CB8AC3E}">
        <p14:creationId xmlns:p14="http://schemas.microsoft.com/office/powerpoint/2010/main" val="761590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098EE6-1AA3-7242-A466-3EB7572AAF8F}" type="datetimeFigureOut">
              <a:rPr lang="en-US" smtClean="0"/>
              <a:t>8/17/23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8D8FF4-F297-AB4F-9C9D-1FB3FECCA5CA}" type="slidenum">
              <a:rPr lang="en-US" smtClean="0"/>
              <a:t>‹#›</a:t>
            </a:fld>
            <a:endParaRPr lang="en-US"/>
          </a:p>
        </p:txBody>
      </p:sp>
    </p:spTree>
    <p:extLst>
      <p:ext uri="{BB962C8B-B14F-4D97-AF65-F5344CB8AC3E}">
        <p14:creationId xmlns:p14="http://schemas.microsoft.com/office/powerpoint/2010/main" val="275509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venir Book"/>
              </a:defRPr>
            </a:lvl1pPr>
          </a:lstStyle>
          <a:p>
            <a:fld id="{D8098EE6-1AA3-7242-A466-3EB7572AAF8F}" type="datetimeFigureOut">
              <a:rPr lang="en-US" smtClean="0"/>
              <a:pPr/>
              <a:t>8/17/23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venir Book"/>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venir Book"/>
              </a:defRPr>
            </a:lvl1pPr>
          </a:lstStyle>
          <a:p>
            <a:fld id="{968D8FF4-F297-AB4F-9C9D-1FB3FECCA5CA}" type="slidenum">
              <a:rPr lang="en-US" smtClean="0"/>
              <a:pPr/>
              <a:t>‹#›</a:t>
            </a:fld>
            <a:endParaRPr lang="en-US" dirty="0"/>
          </a:p>
        </p:txBody>
      </p:sp>
    </p:spTree>
    <p:extLst>
      <p:ext uri="{BB962C8B-B14F-4D97-AF65-F5344CB8AC3E}">
        <p14:creationId xmlns:p14="http://schemas.microsoft.com/office/powerpoint/2010/main" val="27436027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Avenir Book"/>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Avenir Book"/>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Avenir Book"/>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Avenir Book"/>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Avenir Book"/>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Avenir Book"/>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hart" Target="../charts/chart4.xml"/><Relationship Id="rId1" Type="http://schemas.openxmlformats.org/officeDocument/2006/relationships/slideLayout" Target="../slideLayouts/slideLayout2.xml"/><Relationship Id="rId4" Type="http://schemas.openxmlformats.org/officeDocument/2006/relationships/chart" Target="../charts/chart5.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oleObject" Target="../embeddings/oleObject1.bin"/><Relationship Id="rId1" Type="http://schemas.openxmlformats.org/officeDocument/2006/relationships/slideLayout" Target="../slideLayouts/slideLayout1.xml"/><Relationship Id="rId5"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1" Type="http://schemas.openxmlformats.org/officeDocument/2006/relationships/slideLayout" Target="../slideLayouts/slideLayout1.xml"/><Relationship Id="rId5" Type="http://schemas.openxmlformats.org/officeDocument/2006/relationships/image" Target="../media/image4.emf"/><Relationship Id="rId4" Type="http://schemas.openxmlformats.org/officeDocument/2006/relationships/oleObject" Target="../embeddings/oleObject2.bin"/></Relationships>
</file>

<file path=ppt/slides/_rels/slide2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oleObject" Target="../embeddings/oleObject3.bin"/><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8.png"/><Relationship Id="rId4" Type="http://schemas.openxmlformats.org/officeDocument/2006/relationships/image" Target="../media/image4.emf"/></Relationships>
</file>

<file path=ppt/slides/_rels/slide23.xml.rels><?xml version="1.0" encoding="UTF-8" standalone="yes"?>
<Relationships xmlns="http://schemas.openxmlformats.org/package/2006/relationships"><Relationship Id="rId3" Type="http://schemas.openxmlformats.org/officeDocument/2006/relationships/image" Target="../media/image80.png"/><Relationship Id="rId1" Type="http://schemas.openxmlformats.org/officeDocument/2006/relationships/slideLayout" Target="../slideLayouts/slideLayout1.xml"/><Relationship Id="rId5" Type="http://schemas.openxmlformats.org/officeDocument/2006/relationships/image" Target="../media/image4.emf"/><Relationship Id="rId4" Type="http://schemas.openxmlformats.org/officeDocument/2006/relationships/oleObject" Target="../embeddings/oleObject5.bin"/></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0.png"/><Relationship Id="rId4" Type="http://schemas.openxmlformats.org/officeDocument/2006/relationships/image" Target="../media/image4.emf"/></Relationships>
</file>

<file path=ppt/slides/_rels/slide25.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chart" Target="../charts/char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5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hyperlink" Target="https://en.wikipedia.org/wiki/Logistic_map" TargetMode="Externa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55984"/>
            <a:ext cx="7772400" cy="1470025"/>
          </a:xfrm>
        </p:spPr>
        <p:txBody>
          <a:bodyPr>
            <a:normAutofit fontScale="90000"/>
          </a:bodyPr>
          <a:lstStyle/>
          <a:p>
            <a:r>
              <a:rPr lang="en-US" dirty="0">
                <a:solidFill>
                  <a:schemeClr val="accent1">
                    <a:lumMod val="75000"/>
                  </a:schemeClr>
                </a:solidFill>
                <a:latin typeface="Avenir Book"/>
                <a:cs typeface="Avenir Book"/>
              </a:rPr>
              <a:t>Ecology 8310</a:t>
            </a:r>
            <a:br>
              <a:rPr lang="en-US" dirty="0">
                <a:solidFill>
                  <a:schemeClr val="accent1">
                    <a:lumMod val="75000"/>
                  </a:schemeClr>
                </a:solidFill>
                <a:latin typeface="Avenir Book"/>
                <a:cs typeface="Avenir Book"/>
              </a:rPr>
            </a:br>
            <a:r>
              <a:rPr lang="en-US" dirty="0">
                <a:solidFill>
                  <a:schemeClr val="accent1">
                    <a:lumMod val="75000"/>
                  </a:schemeClr>
                </a:solidFill>
                <a:latin typeface="Avenir Book"/>
                <a:cs typeface="Avenir Book"/>
              </a:rPr>
              <a:t>Population (and Community) Ecology</a:t>
            </a:r>
          </a:p>
        </p:txBody>
      </p:sp>
      <p:sp>
        <p:nvSpPr>
          <p:cNvPr id="4" name="TextBox 3"/>
          <p:cNvSpPr txBox="1"/>
          <p:nvPr/>
        </p:nvSpPr>
        <p:spPr>
          <a:xfrm>
            <a:off x="1994086" y="3484750"/>
            <a:ext cx="6108244" cy="3416320"/>
          </a:xfrm>
          <a:prstGeom prst="rect">
            <a:avLst/>
          </a:prstGeom>
          <a:noFill/>
        </p:spPr>
        <p:txBody>
          <a:bodyPr wrap="square" rtlCol="0">
            <a:spAutoFit/>
          </a:bodyPr>
          <a:lstStyle/>
          <a:p>
            <a:pPr marL="285750" indent="-285750">
              <a:buFont typeface="Arial"/>
              <a:buChar char="•"/>
            </a:pPr>
            <a:r>
              <a:rPr lang="en-US" dirty="0">
                <a:latin typeface="Avenir Book"/>
              </a:rPr>
              <a:t>Introductions (Craig, students)</a:t>
            </a:r>
          </a:p>
          <a:p>
            <a:pPr marL="285750" indent="-285750">
              <a:buFont typeface="Arial"/>
              <a:buChar char="•"/>
            </a:pPr>
            <a:r>
              <a:rPr lang="en-US" dirty="0">
                <a:latin typeface="Avenir Book"/>
              </a:rPr>
              <a:t>Course website, content, goals, and logistics</a:t>
            </a:r>
          </a:p>
          <a:p>
            <a:pPr marL="285750" indent="-285750">
              <a:buFont typeface="Arial"/>
              <a:buChar char="•"/>
            </a:pPr>
            <a:r>
              <a:rPr lang="en-US" dirty="0">
                <a:latin typeface="Avenir Book"/>
              </a:rPr>
              <a:t>Today's lecture</a:t>
            </a:r>
          </a:p>
          <a:p>
            <a:pPr marL="742950" lvl="1" indent="-285750">
              <a:buFont typeface="Arial"/>
              <a:buChar char="•"/>
            </a:pPr>
            <a:r>
              <a:rPr lang="en-US" dirty="0">
                <a:latin typeface="Avenir Book"/>
              </a:rPr>
              <a:t>Dynamics (basic terminology)</a:t>
            </a:r>
          </a:p>
          <a:p>
            <a:pPr marL="742950" lvl="1" indent="-285750">
              <a:buFont typeface="Arial"/>
              <a:buChar char="•"/>
            </a:pPr>
            <a:r>
              <a:rPr lang="en-US" dirty="0">
                <a:latin typeface="Avenir Book"/>
              </a:rPr>
              <a:t>Population growth (review)</a:t>
            </a:r>
          </a:p>
          <a:p>
            <a:pPr marL="1200150" lvl="2" indent="-285750">
              <a:buFont typeface="Arial"/>
              <a:buChar char="•"/>
            </a:pPr>
            <a:r>
              <a:rPr lang="en-US" dirty="0">
                <a:latin typeface="Avenir Book"/>
              </a:rPr>
              <a:t>Exponential</a:t>
            </a:r>
          </a:p>
          <a:p>
            <a:pPr marL="1200150" lvl="2" indent="-285750">
              <a:buFont typeface="Arial"/>
              <a:buChar char="•"/>
            </a:pPr>
            <a:r>
              <a:rPr lang="en-US" dirty="0">
                <a:latin typeface="Avenir Book"/>
              </a:rPr>
              <a:t>Logistic</a:t>
            </a:r>
          </a:p>
          <a:p>
            <a:pPr marL="1200150" lvl="2" indent="-285750">
              <a:buFont typeface="Arial"/>
              <a:buChar char="•"/>
            </a:pPr>
            <a:r>
              <a:rPr lang="en-US" dirty="0">
                <a:latin typeface="Avenir Book"/>
              </a:rPr>
              <a:t>Discrete (e.g., logistic map)</a:t>
            </a:r>
          </a:p>
          <a:p>
            <a:pPr marL="1200150" lvl="2" indent="-285750">
              <a:buFont typeface="Arial"/>
              <a:buChar char="•"/>
            </a:pPr>
            <a:r>
              <a:rPr lang="en-US" dirty="0">
                <a:latin typeface="Avenir Book"/>
              </a:rPr>
              <a:t>Equilibrium and stability</a:t>
            </a:r>
          </a:p>
          <a:p>
            <a:pPr marL="1200150" lvl="2" indent="-285750">
              <a:buFont typeface="Arial"/>
              <a:buChar char="•"/>
            </a:pPr>
            <a:r>
              <a:rPr lang="en-US" dirty="0">
                <a:latin typeface="Avenir Book"/>
              </a:rPr>
              <a:t>Limiting factors vs. regulation</a:t>
            </a:r>
          </a:p>
          <a:p>
            <a:pPr marL="285750" indent="-285750">
              <a:buFont typeface="Arial"/>
              <a:buChar char="•"/>
            </a:pPr>
            <a:endParaRPr lang="en-US" dirty="0">
              <a:latin typeface="Avenir Book"/>
            </a:endParaRPr>
          </a:p>
          <a:p>
            <a:pPr marL="285750" indent="-285750">
              <a:buFont typeface="Arial"/>
              <a:buChar char="•"/>
            </a:pPr>
            <a:endParaRPr lang="en-US" dirty="0">
              <a:latin typeface="Avenir Book"/>
            </a:endParaRPr>
          </a:p>
        </p:txBody>
      </p:sp>
      <p:pic>
        <p:nvPicPr>
          <p:cNvPr id="5" name="Picture 4" descr="C:\Users\osenberg\AppData\Local\Microsoft\Windows\Temporary Internet Files\Content.Outlook\GWG773IU\moua puta panorama.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412772"/>
            <a:ext cx="9144000" cy="631146"/>
          </a:xfrm>
          <a:prstGeom prst="rect">
            <a:avLst/>
          </a:prstGeom>
          <a:noFill/>
          <a:effectLst>
            <a:outerShdw blurRad="152400" dist="76200" dir="2700000" algn="tl" rotWithShape="0">
              <a:prstClr val="black">
                <a:alpha val="40000"/>
              </a:prstClr>
            </a:outerShdw>
          </a:effectLst>
          <a:scene3d>
            <a:camera prst="orthographicFront"/>
            <a:lightRig rig="threePt" dir="t"/>
          </a:scene3d>
          <a:sp3d>
            <a:bevelT/>
          </a:sp3d>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0624080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0" y="0"/>
            <a:ext cx="2609850" cy="701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 typeface="Wingdings" pitchFamily="2" charset="2"/>
              <a:buNone/>
            </a:pPr>
            <a:r>
              <a:rPr lang="en-US" sz="4000" dirty="0">
                <a:solidFill>
                  <a:srgbClr val="376092"/>
                </a:solidFill>
                <a:latin typeface="Avenir Book"/>
              </a:rPr>
              <a:t>Dynamics</a:t>
            </a:r>
            <a:r>
              <a:rPr lang="en-US" sz="4000" b="1" dirty="0">
                <a:solidFill>
                  <a:srgbClr val="376092"/>
                </a:solidFill>
                <a:latin typeface="Avenir Book"/>
              </a:rPr>
              <a:t>:</a:t>
            </a:r>
          </a:p>
        </p:txBody>
      </p:sp>
      <p:sp>
        <p:nvSpPr>
          <p:cNvPr id="2" name="TextBox 1"/>
          <p:cNvSpPr txBox="1"/>
          <p:nvPr/>
        </p:nvSpPr>
        <p:spPr>
          <a:xfrm>
            <a:off x="4200451" y="2273936"/>
            <a:ext cx="609692" cy="707886"/>
          </a:xfrm>
          <a:prstGeom prst="rect">
            <a:avLst/>
          </a:prstGeom>
          <a:noFill/>
          <a:ln>
            <a:solidFill>
              <a:schemeClr val="tx1"/>
            </a:solidFill>
          </a:ln>
        </p:spPr>
        <p:txBody>
          <a:bodyPr wrap="square" rtlCol="0">
            <a:spAutoFit/>
          </a:bodyPr>
          <a:lstStyle/>
          <a:p>
            <a:pPr algn="ctr"/>
            <a:r>
              <a:rPr lang="en-US" sz="4000" dirty="0">
                <a:latin typeface="Avenir Book"/>
              </a:rPr>
              <a:t>N</a:t>
            </a:r>
          </a:p>
        </p:txBody>
      </p:sp>
      <p:sp>
        <p:nvSpPr>
          <p:cNvPr id="6" name="TextBox 5"/>
          <p:cNvSpPr txBox="1"/>
          <p:nvPr/>
        </p:nvSpPr>
        <p:spPr>
          <a:xfrm>
            <a:off x="666389" y="3812363"/>
            <a:ext cx="8143198" cy="3046988"/>
          </a:xfrm>
          <a:prstGeom prst="rect">
            <a:avLst/>
          </a:prstGeom>
          <a:noFill/>
        </p:spPr>
        <p:txBody>
          <a:bodyPr wrap="square" rtlCol="0">
            <a:spAutoFit/>
          </a:bodyPr>
          <a:lstStyle/>
          <a:p>
            <a:pPr marL="285750" indent="-285750">
              <a:buFont typeface="Arial"/>
              <a:buChar char="•"/>
            </a:pPr>
            <a:r>
              <a:rPr lang="en-US" sz="2400" dirty="0">
                <a:latin typeface="Avenir Book"/>
              </a:rPr>
              <a:t>N is a state variable (i.e., it describes the state of a dynamical system)</a:t>
            </a:r>
          </a:p>
          <a:p>
            <a:pPr marL="285750" indent="-285750">
              <a:buFont typeface="Arial"/>
              <a:buChar char="•"/>
            </a:pPr>
            <a:endParaRPr lang="en-US" sz="2400" dirty="0">
              <a:latin typeface="Avenir Book"/>
            </a:endParaRPr>
          </a:p>
          <a:p>
            <a:pPr marL="285750" indent="-285750">
              <a:buFont typeface="Arial"/>
              <a:buChar char="•"/>
            </a:pPr>
            <a:r>
              <a:rPr lang="en-US" sz="2400" dirty="0">
                <a:latin typeface="Avenir Book"/>
              </a:rPr>
              <a:t>Dynamics is concerned with how N changes (or doesn’t change) through time, t, and across space, x.</a:t>
            </a:r>
          </a:p>
          <a:p>
            <a:pPr marL="285750" indent="-285750">
              <a:buFont typeface="Arial"/>
              <a:buChar char="•"/>
            </a:pPr>
            <a:endParaRPr lang="en-US" sz="2400" dirty="0">
              <a:latin typeface="Avenir Book"/>
            </a:endParaRPr>
          </a:p>
          <a:p>
            <a:pPr marL="285750" indent="-285750">
              <a:buFont typeface="Arial"/>
              <a:buChar char="•"/>
            </a:pPr>
            <a:r>
              <a:rPr lang="en-US" sz="2400" dirty="0">
                <a:latin typeface="Avenir Book"/>
              </a:rPr>
              <a:t>Thus, N expressed as a function of time (and space): N(t) or N(</a:t>
            </a:r>
            <a:r>
              <a:rPr lang="en-US" sz="2400" dirty="0" err="1">
                <a:latin typeface="Avenir Book"/>
              </a:rPr>
              <a:t>x,t</a:t>
            </a:r>
            <a:r>
              <a:rPr lang="en-US" sz="2400" dirty="0">
                <a:latin typeface="Avenir Book"/>
              </a:rPr>
              <a:t>)</a:t>
            </a:r>
          </a:p>
        </p:txBody>
      </p:sp>
    </p:spTree>
    <p:extLst>
      <p:ext uri="{BB962C8B-B14F-4D97-AF65-F5344CB8AC3E}">
        <p14:creationId xmlns:p14="http://schemas.microsoft.com/office/powerpoint/2010/main" val="3752081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dissolv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dissolv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dissolve">
                                      <p:cBhvr>
                                        <p:cTn id="22"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0" y="0"/>
            <a:ext cx="2609850" cy="701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 typeface="Wingdings" pitchFamily="2" charset="2"/>
              <a:buNone/>
            </a:pPr>
            <a:r>
              <a:rPr lang="en-US" sz="4000" dirty="0">
                <a:solidFill>
                  <a:srgbClr val="376092"/>
                </a:solidFill>
                <a:latin typeface="Avenir Book"/>
              </a:rPr>
              <a:t>Dynamics</a:t>
            </a:r>
            <a:r>
              <a:rPr lang="en-US" sz="4000" b="1" dirty="0">
                <a:solidFill>
                  <a:srgbClr val="376092"/>
                </a:solidFill>
                <a:latin typeface="Avenir Book"/>
              </a:rPr>
              <a:t>:</a:t>
            </a:r>
          </a:p>
        </p:txBody>
      </p:sp>
      <p:sp>
        <p:nvSpPr>
          <p:cNvPr id="2" name="TextBox 1"/>
          <p:cNvSpPr txBox="1"/>
          <p:nvPr/>
        </p:nvSpPr>
        <p:spPr>
          <a:xfrm>
            <a:off x="4186938" y="2273936"/>
            <a:ext cx="1081313" cy="707886"/>
          </a:xfrm>
          <a:prstGeom prst="rect">
            <a:avLst/>
          </a:prstGeom>
          <a:noFill/>
          <a:ln>
            <a:solidFill>
              <a:schemeClr val="tx1"/>
            </a:solidFill>
          </a:ln>
        </p:spPr>
        <p:txBody>
          <a:bodyPr wrap="square" rtlCol="0">
            <a:spAutoFit/>
          </a:bodyPr>
          <a:lstStyle/>
          <a:p>
            <a:pPr algn="ctr"/>
            <a:r>
              <a:rPr lang="en-US" sz="4000" dirty="0">
                <a:latin typeface="Avenir Book"/>
              </a:rPr>
              <a:t>N(t)</a:t>
            </a:r>
          </a:p>
        </p:txBody>
      </p:sp>
      <p:sp>
        <p:nvSpPr>
          <p:cNvPr id="6" name="TextBox 5"/>
          <p:cNvSpPr txBox="1"/>
          <p:nvPr/>
        </p:nvSpPr>
        <p:spPr>
          <a:xfrm>
            <a:off x="666389" y="4325743"/>
            <a:ext cx="8116175" cy="2308324"/>
          </a:xfrm>
          <a:prstGeom prst="rect">
            <a:avLst/>
          </a:prstGeom>
          <a:noFill/>
        </p:spPr>
        <p:txBody>
          <a:bodyPr wrap="square" rtlCol="0">
            <a:spAutoFit/>
          </a:bodyPr>
          <a:lstStyle/>
          <a:p>
            <a:pPr marL="285750" indent="-285750">
              <a:buFont typeface="Arial"/>
              <a:buChar char="•"/>
            </a:pPr>
            <a:r>
              <a:rPr lang="en-US" sz="2400" dirty="0">
                <a:latin typeface="Avenir Book"/>
              </a:rPr>
              <a:t>N can be affected (positively or negatively) by environmental parameters (or other state variables)</a:t>
            </a:r>
          </a:p>
          <a:p>
            <a:pPr marL="285750" indent="-285750">
              <a:buFont typeface="Arial"/>
              <a:buChar char="•"/>
            </a:pPr>
            <a:endParaRPr lang="en-US" sz="2400" dirty="0">
              <a:latin typeface="Avenir Book"/>
            </a:endParaRPr>
          </a:p>
          <a:p>
            <a:pPr marL="285750" indent="-285750">
              <a:buFont typeface="Arial"/>
              <a:buChar char="•"/>
            </a:pPr>
            <a:r>
              <a:rPr lang="en-US" sz="2400" dirty="0">
                <a:latin typeface="Avenir Book"/>
              </a:rPr>
              <a:t>We can write out a model describing how N(t) changes through time (in relation to these parameters and variables).</a:t>
            </a:r>
          </a:p>
        </p:txBody>
      </p:sp>
      <p:grpSp>
        <p:nvGrpSpPr>
          <p:cNvPr id="12" name="Group 11"/>
          <p:cNvGrpSpPr/>
          <p:nvPr/>
        </p:nvGrpSpPr>
        <p:grpSpPr>
          <a:xfrm>
            <a:off x="2766145" y="1394305"/>
            <a:ext cx="1321728" cy="879631"/>
            <a:chOff x="2766145" y="1394305"/>
            <a:chExt cx="1321728" cy="879631"/>
          </a:xfrm>
        </p:grpSpPr>
        <p:cxnSp>
          <p:nvCxnSpPr>
            <p:cNvPr id="8" name="Straight Arrow Connector 7"/>
            <p:cNvCxnSpPr/>
            <p:nvPr/>
          </p:nvCxnSpPr>
          <p:spPr>
            <a:xfrm>
              <a:off x="2766145" y="1394305"/>
              <a:ext cx="1321728" cy="879631"/>
            </a:xfrm>
            <a:prstGeom prst="straightConnector1">
              <a:avLst/>
            </a:prstGeom>
            <a:ln w="50800">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3712353" y="1676674"/>
              <a:ext cx="364202" cy="523220"/>
            </a:xfrm>
            <a:prstGeom prst="rect">
              <a:avLst/>
            </a:prstGeom>
          </p:spPr>
          <p:txBody>
            <a:bodyPr wrap="none">
              <a:spAutoFit/>
            </a:bodyPr>
            <a:lstStyle/>
            <a:p>
              <a:r>
                <a:rPr lang="en-US" sz="2800" b="0" i="0" dirty="0">
                  <a:latin typeface="ＭＳ ゴシック"/>
                  <a:ea typeface="ＭＳ ゴシック"/>
                  <a:cs typeface="ＭＳ ゴシック"/>
                </a:rPr>
                <a:t>+</a:t>
              </a:r>
              <a:endParaRPr lang="en-US" sz="2800" dirty="0">
                <a:latin typeface="Avenir Book"/>
              </a:endParaRPr>
            </a:p>
          </p:txBody>
        </p:sp>
      </p:grpSp>
      <p:grpSp>
        <p:nvGrpSpPr>
          <p:cNvPr id="13" name="Group 12"/>
          <p:cNvGrpSpPr/>
          <p:nvPr/>
        </p:nvGrpSpPr>
        <p:grpSpPr>
          <a:xfrm rot="11085945">
            <a:off x="5344527" y="1546705"/>
            <a:ext cx="1193637" cy="727231"/>
            <a:chOff x="5344527" y="1546705"/>
            <a:chExt cx="1193637" cy="727231"/>
          </a:xfrm>
        </p:grpSpPr>
        <p:cxnSp>
          <p:nvCxnSpPr>
            <p:cNvPr id="7" name="Straight Arrow Connector 6"/>
            <p:cNvCxnSpPr/>
            <p:nvPr/>
          </p:nvCxnSpPr>
          <p:spPr>
            <a:xfrm flipH="1">
              <a:off x="5356265" y="1546705"/>
              <a:ext cx="1181899" cy="727231"/>
            </a:xfrm>
            <a:prstGeom prst="straightConnector1">
              <a:avLst/>
            </a:prstGeom>
            <a:ln w="50800">
              <a:solidFill>
                <a:srgbClr val="BD0C19"/>
              </a:solidFill>
              <a:tailEnd type="arrow"/>
            </a:ln>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5344527" y="1680633"/>
              <a:ext cx="364202" cy="523220"/>
            </a:xfrm>
            <a:prstGeom prst="rect">
              <a:avLst/>
            </a:prstGeom>
          </p:spPr>
          <p:txBody>
            <a:bodyPr wrap="none">
              <a:spAutoFit/>
            </a:bodyPr>
            <a:lstStyle/>
            <a:p>
              <a:r>
                <a:rPr lang="en-US" sz="2800" b="0" i="0" dirty="0">
                  <a:latin typeface="ＭＳ ゴシック"/>
                  <a:ea typeface="ＭＳ ゴシック"/>
                  <a:cs typeface="ＭＳ ゴシック"/>
                </a:rPr>
                <a:t>−</a:t>
              </a:r>
              <a:endParaRPr lang="en-US" sz="2800" dirty="0">
                <a:latin typeface="Avenir Book"/>
              </a:endParaRPr>
            </a:p>
          </p:txBody>
        </p:sp>
      </p:grpSp>
    </p:spTree>
    <p:extLst>
      <p:ext uri="{BB962C8B-B14F-4D97-AF65-F5344CB8AC3E}">
        <p14:creationId xmlns:p14="http://schemas.microsoft.com/office/powerpoint/2010/main" val="4118528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0" y="0"/>
            <a:ext cx="2609850" cy="701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 typeface="Wingdings" pitchFamily="2" charset="2"/>
              <a:buNone/>
            </a:pPr>
            <a:r>
              <a:rPr lang="en-US" sz="4000" dirty="0">
                <a:solidFill>
                  <a:schemeClr val="accent1">
                    <a:lumMod val="75000"/>
                  </a:schemeClr>
                </a:solidFill>
                <a:latin typeface="Avenir Book"/>
              </a:rPr>
              <a:t>Dynamics</a:t>
            </a:r>
            <a:r>
              <a:rPr lang="en-US" sz="4000" b="1" dirty="0">
                <a:solidFill>
                  <a:schemeClr val="accent1">
                    <a:lumMod val="75000"/>
                  </a:schemeClr>
                </a:solidFill>
                <a:latin typeface="Avenir Book"/>
              </a:rPr>
              <a:t>:</a:t>
            </a:r>
          </a:p>
        </p:txBody>
      </p:sp>
      <p:sp>
        <p:nvSpPr>
          <p:cNvPr id="2" name="TextBox 1"/>
          <p:cNvSpPr txBox="1"/>
          <p:nvPr/>
        </p:nvSpPr>
        <p:spPr>
          <a:xfrm>
            <a:off x="4186938" y="2273936"/>
            <a:ext cx="1081313" cy="707886"/>
          </a:xfrm>
          <a:prstGeom prst="rect">
            <a:avLst/>
          </a:prstGeom>
          <a:noFill/>
          <a:ln>
            <a:solidFill>
              <a:schemeClr val="tx1"/>
            </a:solidFill>
          </a:ln>
        </p:spPr>
        <p:txBody>
          <a:bodyPr wrap="square" rtlCol="0">
            <a:spAutoFit/>
          </a:bodyPr>
          <a:lstStyle/>
          <a:p>
            <a:pPr algn="ctr"/>
            <a:r>
              <a:rPr lang="en-US" sz="4000" dirty="0">
                <a:latin typeface="Avenir Book"/>
              </a:rPr>
              <a:t>N(t)</a:t>
            </a:r>
          </a:p>
        </p:txBody>
      </p:sp>
      <p:sp>
        <p:nvSpPr>
          <p:cNvPr id="6" name="TextBox 5"/>
          <p:cNvSpPr txBox="1"/>
          <p:nvPr/>
        </p:nvSpPr>
        <p:spPr>
          <a:xfrm>
            <a:off x="666389" y="4609453"/>
            <a:ext cx="8102663" cy="1938992"/>
          </a:xfrm>
          <a:prstGeom prst="rect">
            <a:avLst/>
          </a:prstGeom>
          <a:noFill/>
        </p:spPr>
        <p:txBody>
          <a:bodyPr wrap="square" rtlCol="0">
            <a:spAutoFit/>
          </a:bodyPr>
          <a:lstStyle/>
          <a:p>
            <a:pPr marL="285750" indent="-285750">
              <a:buFont typeface="Arial"/>
              <a:buChar char="•"/>
            </a:pPr>
            <a:r>
              <a:rPr lang="en-US" sz="2400" dirty="0">
                <a:latin typeface="Avenir Book"/>
              </a:rPr>
              <a:t>Continuous vs. Discrete time models</a:t>
            </a:r>
          </a:p>
          <a:p>
            <a:pPr marL="285750" indent="-285750">
              <a:buFont typeface="Arial"/>
              <a:buChar char="•"/>
            </a:pPr>
            <a:endParaRPr lang="en-US" sz="2400" dirty="0">
              <a:latin typeface="Avenir Book"/>
            </a:endParaRPr>
          </a:p>
          <a:p>
            <a:pPr marL="285750" indent="-285750">
              <a:buFont typeface="Arial"/>
              <a:buChar char="•"/>
            </a:pPr>
            <a:r>
              <a:rPr lang="en-US" sz="2400" dirty="0">
                <a:latin typeface="Avenir Book"/>
              </a:rPr>
              <a:t>Deterministic vs. Stochastic models</a:t>
            </a:r>
          </a:p>
          <a:p>
            <a:pPr marL="285750" indent="-285750">
              <a:buFont typeface="Arial"/>
              <a:buChar char="•"/>
            </a:pPr>
            <a:endParaRPr lang="en-US" sz="2400" dirty="0">
              <a:latin typeface="Avenir Book"/>
            </a:endParaRPr>
          </a:p>
          <a:p>
            <a:pPr marL="285750" indent="-285750">
              <a:buFont typeface="Arial"/>
              <a:buChar char="•"/>
            </a:pPr>
            <a:r>
              <a:rPr lang="en-US" sz="2400" dirty="0">
                <a:latin typeface="Avenir Book"/>
              </a:rPr>
              <a:t>Solutions can be found analytically or numerically</a:t>
            </a:r>
          </a:p>
        </p:txBody>
      </p:sp>
      <p:grpSp>
        <p:nvGrpSpPr>
          <p:cNvPr id="12" name="Group 11"/>
          <p:cNvGrpSpPr/>
          <p:nvPr/>
        </p:nvGrpSpPr>
        <p:grpSpPr>
          <a:xfrm>
            <a:off x="2766145" y="1394305"/>
            <a:ext cx="1321728" cy="879631"/>
            <a:chOff x="2766145" y="1394305"/>
            <a:chExt cx="1321728" cy="879631"/>
          </a:xfrm>
        </p:grpSpPr>
        <p:cxnSp>
          <p:nvCxnSpPr>
            <p:cNvPr id="8" name="Straight Arrow Connector 7"/>
            <p:cNvCxnSpPr/>
            <p:nvPr/>
          </p:nvCxnSpPr>
          <p:spPr>
            <a:xfrm>
              <a:off x="2766145" y="1394305"/>
              <a:ext cx="1321728" cy="879631"/>
            </a:xfrm>
            <a:prstGeom prst="straightConnector1">
              <a:avLst/>
            </a:prstGeom>
            <a:ln w="50800">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3712353" y="1676674"/>
              <a:ext cx="364202" cy="523220"/>
            </a:xfrm>
            <a:prstGeom prst="rect">
              <a:avLst/>
            </a:prstGeom>
          </p:spPr>
          <p:txBody>
            <a:bodyPr wrap="none">
              <a:spAutoFit/>
            </a:bodyPr>
            <a:lstStyle/>
            <a:p>
              <a:r>
                <a:rPr lang="en-US" sz="2800" b="0" i="0" dirty="0">
                  <a:latin typeface="ＭＳ ゴシック"/>
                  <a:ea typeface="ＭＳ ゴシック"/>
                  <a:cs typeface="ＭＳ ゴシック"/>
                </a:rPr>
                <a:t>+</a:t>
              </a:r>
              <a:endParaRPr lang="en-US" sz="2800" dirty="0">
                <a:latin typeface="Avenir Book"/>
              </a:endParaRPr>
            </a:p>
          </p:txBody>
        </p:sp>
      </p:grpSp>
      <p:grpSp>
        <p:nvGrpSpPr>
          <p:cNvPr id="13" name="Group 12"/>
          <p:cNvGrpSpPr/>
          <p:nvPr/>
        </p:nvGrpSpPr>
        <p:grpSpPr>
          <a:xfrm rot="10800000">
            <a:off x="5344527" y="1546705"/>
            <a:ext cx="1193637" cy="727231"/>
            <a:chOff x="5344527" y="1546705"/>
            <a:chExt cx="1193637" cy="727231"/>
          </a:xfrm>
        </p:grpSpPr>
        <p:cxnSp>
          <p:nvCxnSpPr>
            <p:cNvPr id="7" name="Straight Arrow Connector 6"/>
            <p:cNvCxnSpPr/>
            <p:nvPr/>
          </p:nvCxnSpPr>
          <p:spPr>
            <a:xfrm flipH="1">
              <a:off x="5356265" y="1546705"/>
              <a:ext cx="1181899" cy="727231"/>
            </a:xfrm>
            <a:prstGeom prst="straightConnector1">
              <a:avLst/>
            </a:prstGeom>
            <a:ln w="50800">
              <a:solidFill>
                <a:srgbClr val="BD0C19"/>
              </a:solidFill>
              <a:tailEnd type="arrow"/>
            </a:ln>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5344527" y="1680633"/>
              <a:ext cx="364202" cy="523220"/>
            </a:xfrm>
            <a:prstGeom prst="rect">
              <a:avLst/>
            </a:prstGeom>
          </p:spPr>
          <p:txBody>
            <a:bodyPr wrap="none">
              <a:spAutoFit/>
            </a:bodyPr>
            <a:lstStyle/>
            <a:p>
              <a:r>
                <a:rPr lang="en-US" sz="2800" b="0" i="0" dirty="0">
                  <a:latin typeface="ＭＳ ゴシック"/>
                  <a:ea typeface="ＭＳ ゴシック"/>
                  <a:cs typeface="ＭＳ ゴシック"/>
                </a:rPr>
                <a:t>−</a:t>
              </a:r>
              <a:endParaRPr lang="en-US" sz="2800" dirty="0">
                <a:latin typeface="Avenir Book"/>
              </a:endParaRPr>
            </a:p>
          </p:txBody>
        </p:sp>
      </p:grpSp>
    </p:spTree>
    <p:extLst>
      <p:ext uri="{BB962C8B-B14F-4D97-AF65-F5344CB8AC3E}">
        <p14:creationId xmlns:p14="http://schemas.microsoft.com/office/powerpoint/2010/main" val="1072645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0" y="0"/>
            <a:ext cx="4496034"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 typeface="Wingdings" pitchFamily="2" charset="2"/>
              <a:buNone/>
            </a:pPr>
            <a:r>
              <a:rPr lang="en-US" sz="4000" dirty="0">
                <a:solidFill>
                  <a:schemeClr val="accent1">
                    <a:lumMod val="75000"/>
                  </a:schemeClr>
                </a:solidFill>
                <a:latin typeface="Avenir Book"/>
              </a:rPr>
              <a:t>Geometric growth</a:t>
            </a:r>
            <a:r>
              <a:rPr lang="en-US" sz="4000" b="1" dirty="0">
                <a:solidFill>
                  <a:schemeClr val="accent1">
                    <a:lumMod val="75000"/>
                  </a:schemeClr>
                </a:solidFill>
                <a:latin typeface="Avenir Book"/>
              </a:rPr>
              <a:t>:</a:t>
            </a:r>
          </a:p>
        </p:txBody>
      </p:sp>
      <p:sp>
        <p:nvSpPr>
          <p:cNvPr id="2" name="TextBox 1"/>
          <p:cNvSpPr txBox="1"/>
          <p:nvPr/>
        </p:nvSpPr>
        <p:spPr>
          <a:xfrm>
            <a:off x="4186938" y="1487288"/>
            <a:ext cx="1081313" cy="707886"/>
          </a:xfrm>
          <a:prstGeom prst="rect">
            <a:avLst/>
          </a:prstGeom>
          <a:noFill/>
          <a:ln>
            <a:solidFill>
              <a:schemeClr val="tx1"/>
            </a:solidFill>
          </a:ln>
        </p:spPr>
        <p:txBody>
          <a:bodyPr wrap="square" rtlCol="0">
            <a:spAutoFit/>
          </a:bodyPr>
          <a:lstStyle/>
          <a:p>
            <a:pPr algn="ctr"/>
            <a:r>
              <a:rPr lang="en-US" sz="4000" dirty="0" err="1">
                <a:latin typeface="Avenir Book"/>
              </a:rPr>
              <a:t>N</a:t>
            </a:r>
            <a:r>
              <a:rPr lang="en-US" sz="4000" baseline="-25000" dirty="0" err="1">
                <a:latin typeface="Avenir Book"/>
              </a:rPr>
              <a:t>t</a:t>
            </a:r>
            <a:endParaRPr lang="en-US" sz="4000" baseline="-25000" dirty="0">
              <a:latin typeface="Avenir Book"/>
            </a:endParaRPr>
          </a:p>
        </p:txBody>
      </p:sp>
      <mc:AlternateContent xmlns:mc="http://schemas.openxmlformats.org/markup-compatibility/2006" xmlns:a14="http://schemas.microsoft.com/office/drawing/2010/main">
        <mc:Choice Requires="a14">
          <p:sp>
            <p:nvSpPr>
              <p:cNvPr id="6" name="TextBox 5"/>
              <p:cNvSpPr txBox="1"/>
              <p:nvPr/>
            </p:nvSpPr>
            <p:spPr>
              <a:xfrm>
                <a:off x="544781" y="2619155"/>
                <a:ext cx="8345873" cy="4168770"/>
              </a:xfrm>
              <a:prstGeom prst="rect">
                <a:avLst/>
              </a:prstGeom>
              <a:noFill/>
            </p:spPr>
            <p:txBody>
              <a:bodyPr wrap="square" rtlCol="0">
                <a:spAutoFit/>
              </a:bodyPr>
              <a:lstStyle/>
              <a:p>
                <a:pPr marL="342900" indent="-342900">
                  <a:buFont typeface="Arial"/>
                  <a:buChar char="•"/>
                </a:pPr>
                <a:r>
                  <a:rPr lang="en-US" sz="2400" dirty="0">
                    <a:latin typeface="Avenir Book"/>
                  </a:rPr>
                  <a:t>Discrete time; deterministic; closed population.</a:t>
                </a:r>
              </a:p>
              <a:p>
                <a:pPr marL="342900" indent="-342900">
                  <a:buFont typeface="Arial"/>
                  <a:buChar char="•"/>
                </a:pPr>
                <a:endParaRPr lang="en-US" sz="2400" dirty="0">
                  <a:latin typeface="Avenir Book"/>
                </a:endParaRPr>
              </a:p>
              <a:p>
                <a:pPr marL="342900" indent="-342900">
                  <a:buFont typeface="Arial"/>
                  <a:buChar char="•"/>
                </a:pPr>
                <a:r>
                  <a:rPr lang="en-US" sz="2400" dirty="0">
                    <a:latin typeface="Avenir Book"/>
                  </a:rPr>
                  <a:t>Assume N changes by a constant multiplier each time step, </a:t>
                </a:r>
                <a14:m>
                  <m:oMath xmlns:m="http://schemas.openxmlformats.org/officeDocument/2006/math">
                    <m:r>
                      <a:rPr lang="en-US" sz="2400" i="1">
                        <a:latin typeface="Cambria Math" panose="02040503050406030204" pitchFamily="18" charset="0"/>
                        <a:ea typeface="Cambria Math" panose="02040503050406030204" pitchFamily="18" charset="0"/>
                      </a:rPr>
                      <m:t>𝜆</m:t>
                    </m:r>
                  </m:oMath>
                </a14:m>
                <a:r>
                  <a:rPr lang="en-US" sz="2400" dirty="0">
                    <a:latin typeface="Avenir Book"/>
                  </a:rPr>
                  <a:t>  (the contribution of an individual is constant).</a:t>
                </a:r>
              </a:p>
              <a:p>
                <a:pPr marL="342900" indent="-342900">
                  <a:buFont typeface="Arial"/>
                  <a:buChar char="•"/>
                </a:pPr>
                <a:endParaRPr lang="en-US" sz="2400" dirty="0">
                  <a:latin typeface="Avenir Book"/>
                </a:endParaRPr>
              </a:p>
              <a:p>
                <a:pPr marL="342900" indent="-342900">
                  <a:buFont typeface="Arial"/>
                  <a:buChar char="•"/>
                </a:pPr>
                <a:r>
                  <a:rPr lang="en-US" sz="2400" dirty="0">
                    <a:latin typeface="Avenir Book"/>
                  </a:rPr>
                  <a:t>Then: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𝜆</m:t>
                    </m:r>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𝑡</m:t>
                        </m:r>
                        <m:r>
                          <a:rPr lang="en-US" sz="2400" b="0" i="1" smtClean="0">
                            <a:latin typeface="Cambria Math" panose="02040503050406030204" pitchFamily="18" charset="0"/>
                          </a:rPr>
                          <m:t>−1</m:t>
                        </m:r>
                      </m:sub>
                    </m:sSub>
                  </m:oMath>
                </a14:m>
                <a:endParaRPr lang="en-US" sz="2400" dirty="0">
                  <a:latin typeface="Avenir Book"/>
                </a:endParaRPr>
              </a:p>
              <a:p>
                <a:pPr marL="342900" indent="-342900">
                  <a:buFont typeface="Arial"/>
                  <a:buChar char="•"/>
                </a:pPr>
                <a:endParaRPr lang="en-US" sz="2400" dirty="0">
                  <a:latin typeface="Avenir Book"/>
                </a:endParaRPr>
              </a:p>
              <a:p>
                <a:pPr marL="342900" indent="-342900">
                  <a:buFont typeface="Arial"/>
                  <a:buChar char="•"/>
                </a:pPr>
                <a:r>
                  <a:rPr lang="en-US" sz="2400" dirty="0">
                    <a:latin typeface="Avenir Book"/>
                  </a:rPr>
                  <a:t>Or more generally,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𝑁</m:t>
                        </m:r>
                      </m:e>
                      <m:sub>
                        <m:r>
                          <a:rPr lang="en-US" sz="2400" i="1">
                            <a:latin typeface="Cambria Math" panose="02040503050406030204" pitchFamily="18" charset="0"/>
                          </a:rPr>
                          <m:t>𝑡</m:t>
                        </m:r>
                      </m:sub>
                    </m:sSub>
                    <m:r>
                      <a:rPr lang="en-US" sz="2400" i="1">
                        <a:latin typeface="Cambria Math" panose="02040503050406030204" pitchFamily="18" charset="0"/>
                      </a:rPr>
                      <m:t>=</m:t>
                    </m:r>
                    <m:sSup>
                      <m:sSupPr>
                        <m:ctrlPr>
                          <a:rPr lang="en-US" sz="2400" i="1" smtClean="0">
                            <a:latin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𝜆</m:t>
                        </m:r>
                      </m:e>
                      <m:sup>
                        <m:r>
                          <a:rPr lang="en-US" sz="2400" b="0" i="1" smtClean="0">
                            <a:latin typeface="Cambria Math" panose="02040503050406030204" pitchFamily="18" charset="0"/>
                          </a:rPr>
                          <m:t>𝑡</m:t>
                        </m:r>
                      </m:sup>
                    </m:sSup>
                    <m:sSub>
                      <m:sSubPr>
                        <m:ctrlPr>
                          <a:rPr lang="en-US" sz="2400" i="1">
                            <a:latin typeface="Cambria Math" panose="02040503050406030204" pitchFamily="18" charset="0"/>
                          </a:rPr>
                        </m:ctrlPr>
                      </m:sSubPr>
                      <m:e>
                        <m:r>
                          <a:rPr lang="en-US" sz="2400" i="1">
                            <a:latin typeface="Cambria Math" panose="02040503050406030204" pitchFamily="18" charset="0"/>
                          </a:rPr>
                          <m:t>𝑁</m:t>
                        </m:r>
                      </m:e>
                      <m:sub>
                        <m:r>
                          <a:rPr lang="en-US" sz="2400" b="0" i="1" smtClean="0">
                            <a:latin typeface="Cambria Math" panose="02040503050406030204" pitchFamily="18" charset="0"/>
                          </a:rPr>
                          <m:t>0</m:t>
                        </m:r>
                      </m:sub>
                    </m:sSub>
                  </m:oMath>
                </a14:m>
                <a:r>
                  <a:rPr lang="en-US" sz="2400" dirty="0">
                    <a:latin typeface="Avenir Book"/>
                  </a:rPr>
                  <a:t>;  and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𝜆</m:t>
                        </m:r>
                        <m:r>
                          <a:rPr lang="en-US" sz="2400" b="0" i="1" smtClean="0">
                            <a:latin typeface="Cambria Math" panose="02040503050406030204" pitchFamily="18" charset="0"/>
                            <a:ea typeface="Cambria Math" panose="02040503050406030204" pitchFamily="18" charset="0"/>
                          </a:rPr>
                          <m:t>=(</m:t>
                        </m:r>
                        <m:r>
                          <a:rPr lang="en-US" sz="2400" i="1">
                            <a:latin typeface="Cambria Math" panose="02040503050406030204" pitchFamily="18" charset="0"/>
                          </a:rPr>
                          <m:t>𝑁</m:t>
                        </m:r>
                      </m:e>
                      <m:sub>
                        <m:r>
                          <a:rPr lang="en-US" sz="2400" i="1">
                            <a:latin typeface="Cambria Math" panose="02040503050406030204" pitchFamily="18" charset="0"/>
                          </a:rPr>
                          <m:t>𝑡</m:t>
                        </m:r>
                      </m:sub>
                    </m:sSub>
                    <m:r>
                      <a:rPr lang="en-US" sz="2400" b="0" i="1" smtClean="0">
                        <a:latin typeface="Cambria Math" panose="02040503050406030204" pitchFamily="18" charset="0"/>
                      </a:rPr>
                      <m:t>/</m:t>
                    </m:r>
                    <m:sSup>
                      <m:sSupPr>
                        <m:ctrlPr>
                          <a:rPr lang="en-US" sz="2400" i="1">
                            <a:latin typeface="Cambria Math" panose="02040503050406030204" pitchFamily="18" charset="0"/>
                          </a:rPr>
                        </m:ctrlPr>
                      </m:sSupPr>
                      <m:e>
                        <m:sSub>
                          <m:sSubPr>
                            <m:ctrlPr>
                              <a:rPr lang="en-US" sz="2400" i="1">
                                <a:latin typeface="Cambria Math" panose="02040503050406030204" pitchFamily="18" charset="0"/>
                              </a:rPr>
                            </m:ctrlPr>
                          </m:sSubPr>
                          <m:e>
                            <m:r>
                              <a:rPr lang="en-US" sz="2400" i="1">
                                <a:latin typeface="Cambria Math" panose="02040503050406030204" pitchFamily="18" charset="0"/>
                              </a:rPr>
                              <m:t>𝑁</m:t>
                            </m:r>
                          </m:e>
                          <m:sub>
                            <m:r>
                              <a:rPr lang="en-US" sz="2400" i="1">
                                <a:latin typeface="Cambria Math" panose="02040503050406030204" pitchFamily="18" charset="0"/>
                              </a:rPr>
                              <m:t>0</m:t>
                            </m:r>
                          </m:sub>
                        </m:sSub>
                        <m:r>
                          <a:rPr lang="en-US" sz="2400" b="0" i="1" smtClean="0">
                            <a:latin typeface="Cambria Math" panose="02040503050406030204" pitchFamily="18" charset="0"/>
                          </a:rPr>
                          <m:t>)</m:t>
                        </m:r>
                      </m:e>
                      <m:sup>
                        <m:r>
                          <a:rPr lang="en-US" sz="2400" b="0" i="1" smtClean="0">
                            <a:latin typeface="Cambria Math" panose="02040503050406030204" pitchFamily="18" charset="0"/>
                            <a:ea typeface="Cambria Math" panose="02040503050406030204" pitchFamily="18" charset="0"/>
                          </a:rPr>
                          <m:t>1/</m:t>
                        </m:r>
                        <m:r>
                          <a:rPr lang="en-US" sz="2400" i="1">
                            <a:latin typeface="Cambria Math" panose="02040503050406030204" pitchFamily="18" charset="0"/>
                          </a:rPr>
                          <m:t>𝑡</m:t>
                        </m:r>
                      </m:sup>
                    </m:sSup>
                  </m:oMath>
                </a14:m>
                <a:endParaRPr lang="en-US" sz="2400" dirty="0">
                  <a:latin typeface="Avenir Book"/>
                </a:endParaRPr>
              </a:p>
              <a:p>
                <a:pPr marL="342900" indent="-342900">
                  <a:buFont typeface="Arial"/>
                  <a:buChar char="•"/>
                </a:pPr>
                <a:endParaRPr lang="en-US" sz="2400" dirty="0">
                  <a:latin typeface="Avenir Book"/>
                </a:endParaRPr>
              </a:p>
              <a:p>
                <a:pPr marL="342900" indent="-342900">
                  <a:buFont typeface="Arial"/>
                  <a:buChar char="•"/>
                </a:pPr>
                <a:r>
                  <a:rPr lang="en-US" sz="2400" dirty="0">
                    <a:latin typeface="Avenir Book"/>
                  </a:rPr>
                  <a:t>So, a simple parameter,</a:t>
                </a:r>
                <a:r>
                  <a:rPr lang="en-US" sz="2400" dirty="0">
                    <a:latin typeface="Symbol" charset="2"/>
                    <a:cs typeface="Symbol" charset="2"/>
                  </a:rPr>
                  <a:t> </a:t>
                </a:r>
                <a14:m>
                  <m:oMath xmlns:m="http://schemas.openxmlformats.org/officeDocument/2006/math">
                    <m:r>
                      <a:rPr lang="en-US" sz="2400" i="1" smtClean="0">
                        <a:latin typeface="Cambria Math" panose="02040503050406030204" pitchFamily="18" charset="0"/>
                        <a:ea typeface="Cambria Math" panose="02040503050406030204" pitchFamily="18" charset="0"/>
                        <a:cs typeface="Symbol" charset="2"/>
                      </a:rPr>
                      <m:t>𝜆</m:t>
                    </m:r>
                  </m:oMath>
                </a14:m>
                <a:r>
                  <a:rPr lang="en-US" sz="2400" dirty="0">
                    <a:latin typeface="Avenir Book"/>
                  </a:rPr>
                  <a:t>, determines how population grows (in addition to the starting conditions)</a:t>
                </a:r>
              </a:p>
            </p:txBody>
          </p:sp>
        </mc:Choice>
        <mc:Fallback xmlns="">
          <p:sp>
            <p:nvSpPr>
              <p:cNvPr id="6" name="TextBox 5"/>
              <p:cNvSpPr txBox="1">
                <a:spLocks noRot="1" noChangeAspect="1" noMove="1" noResize="1" noEditPoints="1" noAdjustHandles="1" noChangeArrowheads="1" noChangeShapeType="1" noTextEdit="1"/>
              </p:cNvSpPr>
              <p:nvPr/>
            </p:nvSpPr>
            <p:spPr>
              <a:xfrm>
                <a:off x="544781" y="2619155"/>
                <a:ext cx="8345873" cy="4168770"/>
              </a:xfrm>
              <a:prstGeom prst="rect">
                <a:avLst/>
              </a:prstGeom>
              <a:blipFill>
                <a:blip r:embed="rId2"/>
                <a:stretch>
                  <a:fillRect l="-912" t="-1216" b="-2432"/>
                </a:stretch>
              </a:blipFill>
            </p:spPr>
            <p:txBody>
              <a:bodyPr/>
              <a:lstStyle/>
              <a:p>
                <a:r>
                  <a:rPr lang="en-US">
                    <a:noFill/>
                  </a:rPr>
                  <a:t> </a:t>
                </a:r>
              </a:p>
            </p:txBody>
          </p:sp>
        </mc:Fallback>
      </mc:AlternateContent>
      <p:cxnSp>
        <p:nvCxnSpPr>
          <p:cNvPr id="5" name="Curved Connector 4">
            <a:extLst>
              <a:ext uri="{FF2B5EF4-FFF2-40B4-BE49-F238E27FC236}">
                <a16:creationId xmlns:a16="http://schemas.microsoft.com/office/drawing/2014/main" id="{8D9DC68D-4649-8050-A92D-02D951949B07}"/>
              </a:ext>
            </a:extLst>
          </p:cNvPr>
          <p:cNvCxnSpPr>
            <a:stCxn id="2" idx="0"/>
            <a:endCxn id="2" idx="3"/>
          </p:cNvCxnSpPr>
          <p:nvPr/>
        </p:nvCxnSpPr>
        <p:spPr>
          <a:xfrm rot="16200000" flipH="1">
            <a:off x="4820951" y="1393931"/>
            <a:ext cx="353943" cy="540656"/>
          </a:xfrm>
          <a:prstGeom prst="curvedConnector4">
            <a:avLst>
              <a:gd name="adj1" fmla="val -64587"/>
              <a:gd name="adj2" fmla="val 142282"/>
            </a:avLst>
          </a:prstGeom>
          <a:ln>
            <a:solidFill>
              <a:srgbClr val="1300FF"/>
            </a:solidFill>
            <a:headEnd w="lg" len="lg"/>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90133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dissolve">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dissolve">
                                      <p:cBhvr>
                                        <p:cTn id="17" dur="500"/>
                                        <p:tgtEl>
                                          <p:spTgt spid="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6">
                                            <p:txEl>
                                              <p:pRg st="6" end="6"/>
                                            </p:txEl>
                                          </p:spTgt>
                                        </p:tgtEl>
                                        <p:attrNameLst>
                                          <p:attrName>style.visibility</p:attrName>
                                        </p:attrNameLst>
                                      </p:cBhvr>
                                      <p:to>
                                        <p:strVal val="visible"/>
                                      </p:to>
                                    </p:set>
                                    <p:animEffect transition="in" filter="dissolve">
                                      <p:cBhvr>
                                        <p:cTn id="22" dur="500"/>
                                        <p:tgtEl>
                                          <p:spTgt spid="6">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animEffect transition="in" filter="dissolve">
                                      <p:cBhvr>
                                        <p:cTn id="27"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7411" name="Text Box 2"/>
              <p:cNvSpPr txBox="1">
                <a:spLocks noChangeArrowheads="1"/>
              </p:cNvSpPr>
              <p:nvPr/>
            </p:nvSpPr>
            <p:spPr bwMode="auto">
              <a:xfrm>
                <a:off x="498980" y="1815909"/>
                <a:ext cx="2419533" cy="584776"/>
              </a:xfrm>
              <a:prstGeom prst="rect">
                <a:avLst/>
              </a:prstGeom>
              <a:noFill/>
              <a:ln>
                <a:noFill/>
              </a:ln>
              <a:extLst>
                <a:ext uri="{909E8E84-426E-40dd-AFC4-6F175D3DCCD1}">
                  <a14:hiddenFill xmlns="">
                    <a:solidFill>
                      <a:srgbClr val="FFFFFF"/>
                    </a:solidFill>
                  </a14:hiddenFill>
                </a:ext>
                <a:ext uri="{91240B29-F687-4f45-9708-019B960494DF}">
                  <a14:hiddenLine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14:m>
                  <m:oMath xmlns:m="http://schemas.openxmlformats.org/officeDocument/2006/math">
                    <m:r>
                      <a:rPr lang="en-US" sz="3200" i="1">
                        <a:latin typeface="Cambria Math" panose="02040503050406030204" pitchFamily="18" charset="0"/>
                        <a:ea typeface="Cambria Math" panose="02040503050406030204" pitchFamily="18" charset="0"/>
                        <a:cs typeface="Symbol" charset="2"/>
                      </a:rPr>
                      <m:t>𝜆</m:t>
                    </m:r>
                    <m:r>
                      <a:rPr lang="en-US" sz="3200" i="1">
                        <a:latin typeface="Cambria Math" panose="02040503050406030204" pitchFamily="18" charset="0"/>
                        <a:ea typeface="Cambria Math" panose="02040503050406030204" pitchFamily="18" charset="0"/>
                        <a:cs typeface="Symbol" charset="2"/>
                      </a:rPr>
                      <m:t> </m:t>
                    </m:r>
                  </m:oMath>
                </a14:m>
                <a:r>
                  <a:rPr lang="en-US" sz="3200" dirty="0">
                    <a:latin typeface="Avenir Book"/>
                  </a:rPr>
                  <a:t>=1.17 yr</a:t>
                </a:r>
                <a:r>
                  <a:rPr lang="en-US" sz="3200" baseline="30000" dirty="0">
                    <a:latin typeface="Avenir Book"/>
                  </a:rPr>
                  <a:t>-1</a:t>
                </a:r>
              </a:p>
            </p:txBody>
          </p:sp>
        </mc:Choice>
        <mc:Fallback xmlns="">
          <p:sp>
            <p:nvSpPr>
              <p:cNvPr id="17411" name="Text Box 2"/>
              <p:cNvSpPr txBox="1">
                <a:spLocks noRot="1" noChangeAspect="1" noMove="1" noResize="1" noEditPoints="1" noAdjustHandles="1" noChangeArrowheads="1" noChangeShapeType="1" noTextEdit="1"/>
              </p:cNvSpPr>
              <p:nvPr/>
            </p:nvSpPr>
            <p:spPr bwMode="auto">
              <a:xfrm>
                <a:off x="498980" y="1815909"/>
                <a:ext cx="2419533" cy="584776"/>
              </a:xfrm>
              <a:prstGeom prst="rect">
                <a:avLst/>
              </a:prstGeom>
              <a:blipFill>
                <a:blip r:embed="rId2"/>
                <a:stretch>
                  <a:fillRect l="-1563" t="-12766" b="-31915"/>
                </a:stretch>
              </a:blip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noFill/>
                  </a:rPr>
                  <a:t> </a:t>
                </a:r>
              </a:p>
            </p:txBody>
          </p:sp>
        </mc:Fallback>
      </mc:AlternateContent>
      <p:graphicFrame>
        <p:nvGraphicFramePr>
          <p:cNvPr id="2" name="Object 2"/>
          <p:cNvGraphicFramePr>
            <a:graphicFrameLocks noChangeAspect="1"/>
          </p:cNvGraphicFramePr>
          <p:nvPr>
            <p:extLst>
              <p:ext uri="{D42A27DB-BD31-4B8C-83A1-F6EECF244321}">
                <p14:modId xmlns:p14="http://schemas.microsoft.com/office/powerpoint/2010/main" val="3727673969"/>
              </p:ext>
            </p:extLst>
          </p:nvPr>
        </p:nvGraphicFramePr>
        <p:xfrm>
          <a:off x="3406132" y="1986573"/>
          <a:ext cx="5537200" cy="3530600"/>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 Box 3"/>
          <p:cNvSpPr txBox="1">
            <a:spLocks noChangeArrowheads="1"/>
          </p:cNvSpPr>
          <p:nvPr/>
        </p:nvSpPr>
        <p:spPr bwMode="auto">
          <a:xfrm>
            <a:off x="0" y="0"/>
            <a:ext cx="4496034"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 typeface="Wingdings" pitchFamily="2" charset="2"/>
              <a:buNone/>
            </a:pPr>
            <a:r>
              <a:rPr lang="en-US" sz="4000" dirty="0">
                <a:solidFill>
                  <a:srgbClr val="376092"/>
                </a:solidFill>
                <a:latin typeface="Avenir Book"/>
              </a:rPr>
              <a:t>Geometric growth</a:t>
            </a:r>
            <a:r>
              <a:rPr lang="en-US" sz="4000" b="1" dirty="0">
                <a:solidFill>
                  <a:srgbClr val="376092"/>
                </a:solidFill>
                <a:latin typeface="Avenir Book"/>
              </a:rPr>
              <a:t>:</a:t>
            </a:r>
          </a:p>
        </p:txBody>
      </p:sp>
    </p:spTree>
    <p:extLst>
      <p:ext uri="{BB962C8B-B14F-4D97-AF65-F5344CB8AC3E}">
        <p14:creationId xmlns:p14="http://schemas.microsoft.com/office/powerpoint/2010/main" val="550198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bldLvl="2"/>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7411" name="Text Box 2"/>
              <p:cNvSpPr txBox="1">
                <a:spLocks noChangeArrowheads="1"/>
              </p:cNvSpPr>
              <p:nvPr/>
            </p:nvSpPr>
            <p:spPr bwMode="auto">
              <a:xfrm>
                <a:off x="163454" y="1815909"/>
                <a:ext cx="1886009" cy="4278094"/>
              </a:xfrm>
              <a:prstGeom prst="rect">
                <a:avLst/>
              </a:prstGeom>
              <a:noFill/>
              <a:ln>
                <a:noFill/>
              </a:ln>
              <a:extLst>
                <a:ext uri="{909E8E84-426E-40dd-AFC4-6F175D3DCCD1}">
                  <a14:hiddenFill xmlns="">
                    <a:solidFill>
                      <a:srgbClr val="FFFFFF"/>
                    </a:solidFill>
                  </a14:hiddenFill>
                </a:ext>
                <a:ext uri="{91240B29-F687-4f45-9708-019B960494DF}">
                  <a14:hiddenLine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3200" dirty="0">
                    <a:latin typeface="Avenir Book"/>
                    <a:cs typeface="Avenir Book"/>
                  </a:rPr>
                  <a:t>N</a:t>
                </a:r>
                <a:r>
                  <a:rPr lang="en-US" sz="3200" baseline="-25000" dirty="0">
                    <a:latin typeface="Avenir Book"/>
                    <a:cs typeface="Avenir Book"/>
                  </a:rPr>
                  <a:t>0</a:t>
                </a:r>
                <a:r>
                  <a:rPr lang="en-US" sz="3200" dirty="0">
                    <a:latin typeface="Avenir Book"/>
                    <a:cs typeface="Avenir Book"/>
                  </a:rPr>
                  <a:t>=100</a:t>
                </a:r>
              </a:p>
              <a:p>
                <a:pPr eaLnBrk="1" hangingPunct="1">
                  <a:spcBef>
                    <a:spcPct val="50000"/>
                  </a:spcBef>
                </a:pPr>
                <a14:m>
                  <m:oMath xmlns:m="http://schemas.openxmlformats.org/officeDocument/2006/math">
                    <m:r>
                      <a:rPr lang="en-US" sz="3200" i="1">
                        <a:latin typeface="Cambria Math" panose="02040503050406030204" pitchFamily="18" charset="0"/>
                        <a:ea typeface="Cambria Math" panose="02040503050406030204" pitchFamily="18" charset="0"/>
                        <a:cs typeface="Symbol" charset="2"/>
                      </a:rPr>
                      <m:t>𝜆</m:t>
                    </m:r>
                    <m:r>
                      <a:rPr lang="en-US" sz="3200" i="1">
                        <a:latin typeface="Cambria Math" panose="02040503050406030204" pitchFamily="18" charset="0"/>
                        <a:ea typeface="Cambria Math" panose="02040503050406030204" pitchFamily="18" charset="0"/>
                        <a:cs typeface="Symbol" charset="2"/>
                      </a:rPr>
                      <m:t> </m:t>
                    </m:r>
                  </m:oMath>
                </a14:m>
                <a:r>
                  <a:rPr lang="en-US" sz="3200" dirty="0">
                    <a:solidFill>
                      <a:schemeClr val="accent4">
                        <a:lumMod val="75000"/>
                      </a:schemeClr>
                    </a:solidFill>
                    <a:latin typeface="Avenir Book"/>
                  </a:rPr>
                  <a:t>=1.04</a:t>
                </a:r>
              </a:p>
              <a:p>
                <a:pPr eaLnBrk="1" hangingPunct="1">
                  <a:spcBef>
                    <a:spcPct val="50000"/>
                  </a:spcBef>
                </a:pPr>
                <a14:m>
                  <m:oMath xmlns:m="http://schemas.openxmlformats.org/officeDocument/2006/math">
                    <m:r>
                      <a:rPr lang="en-US" sz="3200" i="1">
                        <a:latin typeface="Cambria Math" panose="02040503050406030204" pitchFamily="18" charset="0"/>
                        <a:ea typeface="Cambria Math" panose="02040503050406030204" pitchFamily="18" charset="0"/>
                        <a:cs typeface="Symbol" charset="2"/>
                      </a:rPr>
                      <m:t>𝜆</m:t>
                    </m:r>
                    <m:r>
                      <a:rPr lang="en-US" sz="3200" i="1">
                        <a:latin typeface="Cambria Math" panose="02040503050406030204" pitchFamily="18" charset="0"/>
                        <a:ea typeface="Cambria Math" panose="02040503050406030204" pitchFamily="18" charset="0"/>
                        <a:cs typeface="Symbol" charset="2"/>
                      </a:rPr>
                      <m:t> </m:t>
                    </m:r>
                  </m:oMath>
                </a14:m>
                <a:r>
                  <a:rPr lang="en-US" sz="3200" dirty="0">
                    <a:solidFill>
                      <a:schemeClr val="accent3">
                        <a:lumMod val="75000"/>
                      </a:schemeClr>
                    </a:solidFill>
                    <a:latin typeface="Avenir Book"/>
                  </a:rPr>
                  <a:t>=1.02</a:t>
                </a:r>
              </a:p>
              <a:p>
                <a:pPr eaLnBrk="1" hangingPunct="1">
                  <a:spcBef>
                    <a:spcPct val="50000"/>
                  </a:spcBef>
                </a:pPr>
                <a14:m>
                  <m:oMath xmlns:m="http://schemas.openxmlformats.org/officeDocument/2006/math">
                    <m:r>
                      <a:rPr lang="en-US" sz="3200" i="1">
                        <a:latin typeface="Cambria Math" panose="02040503050406030204" pitchFamily="18" charset="0"/>
                        <a:ea typeface="Cambria Math" panose="02040503050406030204" pitchFamily="18" charset="0"/>
                        <a:cs typeface="Symbol" charset="2"/>
                      </a:rPr>
                      <m:t>𝜆</m:t>
                    </m:r>
                    <m:r>
                      <a:rPr lang="en-US" sz="3200" i="1">
                        <a:latin typeface="Cambria Math" panose="02040503050406030204" pitchFamily="18" charset="0"/>
                        <a:ea typeface="Cambria Math" panose="02040503050406030204" pitchFamily="18" charset="0"/>
                        <a:cs typeface="Symbol" charset="2"/>
                      </a:rPr>
                      <m:t> </m:t>
                    </m:r>
                  </m:oMath>
                </a14:m>
                <a:r>
                  <a:rPr lang="en-US" sz="3200" dirty="0">
                    <a:solidFill>
                      <a:schemeClr val="accent2">
                        <a:lumMod val="75000"/>
                      </a:schemeClr>
                    </a:solidFill>
                    <a:latin typeface="Avenir Book"/>
                  </a:rPr>
                  <a:t>=1.00</a:t>
                </a:r>
              </a:p>
              <a:p>
                <a:pPr eaLnBrk="1" hangingPunct="1">
                  <a:spcBef>
                    <a:spcPct val="50000"/>
                  </a:spcBef>
                </a:pPr>
                <a14:m>
                  <m:oMath xmlns:m="http://schemas.openxmlformats.org/officeDocument/2006/math">
                    <m:r>
                      <a:rPr lang="en-US" sz="3200" i="1">
                        <a:latin typeface="Cambria Math" panose="02040503050406030204" pitchFamily="18" charset="0"/>
                        <a:ea typeface="Cambria Math" panose="02040503050406030204" pitchFamily="18" charset="0"/>
                        <a:cs typeface="Symbol" charset="2"/>
                      </a:rPr>
                      <m:t>𝜆</m:t>
                    </m:r>
                    <m:r>
                      <a:rPr lang="en-US" sz="3200" i="1">
                        <a:latin typeface="Cambria Math" panose="02040503050406030204" pitchFamily="18" charset="0"/>
                        <a:ea typeface="Cambria Math" panose="02040503050406030204" pitchFamily="18" charset="0"/>
                        <a:cs typeface="Symbol" charset="2"/>
                      </a:rPr>
                      <m:t> </m:t>
                    </m:r>
                  </m:oMath>
                </a14:m>
                <a:r>
                  <a:rPr lang="en-US" sz="3200" dirty="0">
                    <a:solidFill>
                      <a:schemeClr val="accent1">
                        <a:lumMod val="75000"/>
                      </a:schemeClr>
                    </a:solidFill>
                    <a:latin typeface="Avenir Book"/>
                  </a:rPr>
                  <a:t>=0.90</a:t>
                </a:r>
              </a:p>
              <a:p>
                <a:pPr eaLnBrk="1" hangingPunct="1">
                  <a:spcBef>
                    <a:spcPct val="50000"/>
                  </a:spcBef>
                </a:pPr>
                <a:endParaRPr lang="en-US" sz="3200" dirty="0">
                  <a:latin typeface="Avenir Book"/>
                </a:endParaRPr>
              </a:p>
            </p:txBody>
          </p:sp>
        </mc:Choice>
        <mc:Fallback xmlns="">
          <p:sp>
            <p:nvSpPr>
              <p:cNvPr id="17411" name="Text Box 2"/>
              <p:cNvSpPr txBox="1">
                <a:spLocks noRot="1" noChangeAspect="1" noMove="1" noResize="1" noEditPoints="1" noAdjustHandles="1" noChangeArrowheads="1" noChangeShapeType="1" noTextEdit="1"/>
              </p:cNvSpPr>
              <p:nvPr/>
            </p:nvSpPr>
            <p:spPr bwMode="auto">
              <a:xfrm>
                <a:off x="163454" y="1815909"/>
                <a:ext cx="1886009" cy="4278094"/>
              </a:xfrm>
              <a:prstGeom prst="rect">
                <a:avLst/>
              </a:prstGeom>
              <a:blipFill>
                <a:blip r:embed="rId2"/>
                <a:stretch>
                  <a:fillRect l="-8054" t="-1775"/>
                </a:stretch>
              </a:blip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noFill/>
                  </a:rPr>
                  <a:t> </a:t>
                </a:r>
              </a:p>
            </p:txBody>
          </p:sp>
        </mc:Fallback>
      </mc:AlternateContent>
      <p:sp>
        <p:nvSpPr>
          <p:cNvPr id="8" name="Text Box 3"/>
          <p:cNvSpPr txBox="1">
            <a:spLocks noChangeArrowheads="1"/>
          </p:cNvSpPr>
          <p:nvPr/>
        </p:nvSpPr>
        <p:spPr bwMode="auto">
          <a:xfrm>
            <a:off x="0" y="0"/>
            <a:ext cx="4496034"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 typeface="Wingdings" pitchFamily="2" charset="2"/>
              <a:buNone/>
            </a:pPr>
            <a:r>
              <a:rPr lang="en-US" sz="4000" dirty="0">
                <a:solidFill>
                  <a:srgbClr val="376092"/>
                </a:solidFill>
                <a:latin typeface="Avenir Book"/>
              </a:rPr>
              <a:t>Geometric growth</a:t>
            </a:r>
            <a:r>
              <a:rPr lang="en-US" sz="4000" b="1" dirty="0">
                <a:solidFill>
                  <a:srgbClr val="376092"/>
                </a:solidFill>
                <a:latin typeface="Avenir Book"/>
              </a:rPr>
              <a:t>:</a:t>
            </a:r>
          </a:p>
        </p:txBody>
      </p:sp>
      <p:graphicFrame>
        <p:nvGraphicFramePr>
          <p:cNvPr id="4" name="Chart 3"/>
          <p:cNvGraphicFramePr/>
          <p:nvPr>
            <p:extLst>
              <p:ext uri="{D42A27DB-BD31-4B8C-83A1-F6EECF244321}">
                <p14:modId xmlns:p14="http://schemas.microsoft.com/office/powerpoint/2010/main" val="3041062816"/>
              </p:ext>
            </p:extLst>
          </p:nvPr>
        </p:nvGraphicFramePr>
        <p:xfrm>
          <a:off x="2429284" y="1610773"/>
          <a:ext cx="6096000" cy="4064000"/>
        </p:xfrm>
        <a:graphic>
          <a:graphicData uri="http://schemas.openxmlformats.org/drawingml/2006/chart">
            <c:chart xmlns:c="http://schemas.openxmlformats.org/drawingml/2006/chart" xmlns:r="http://schemas.openxmlformats.org/officeDocument/2006/relationships" r:id="rId3"/>
          </a:graphicData>
        </a:graphic>
      </p:graphicFrame>
      <mc:AlternateContent xmlns:mc="http://schemas.openxmlformats.org/markup-compatibility/2006" xmlns:a14="http://schemas.microsoft.com/office/drawing/2010/main">
        <mc:Choice Requires="a14">
          <p:sp>
            <p:nvSpPr>
              <p:cNvPr id="7" name="TextBox 6"/>
              <p:cNvSpPr txBox="1"/>
              <p:nvPr/>
            </p:nvSpPr>
            <p:spPr>
              <a:xfrm>
                <a:off x="693596" y="6190710"/>
                <a:ext cx="7967053" cy="523220"/>
              </a:xfrm>
              <a:prstGeom prst="rect">
                <a:avLst/>
              </a:prstGeom>
              <a:noFill/>
            </p:spPr>
            <p:txBody>
              <a:bodyPr wrap="none" rtlCol="0">
                <a:spAutoFit/>
              </a:bodyPr>
              <a:lstStyle/>
              <a:p>
                <a14:m>
                  <m:oMath xmlns:m="http://schemas.openxmlformats.org/officeDocument/2006/math">
                    <m:r>
                      <a:rPr lang="en-US" sz="2800" i="1">
                        <a:latin typeface="Cambria Math" panose="02040503050406030204" pitchFamily="18" charset="0"/>
                        <a:ea typeface="Cambria Math" panose="02040503050406030204" pitchFamily="18" charset="0"/>
                        <a:cs typeface="Symbol" charset="2"/>
                      </a:rPr>
                      <m:t>𝜆</m:t>
                    </m:r>
                    <m:r>
                      <a:rPr lang="en-US" sz="2800" i="1">
                        <a:latin typeface="Cambria Math" panose="02040503050406030204" pitchFamily="18" charset="0"/>
                        <a:ea typeface="Cambria Math" panose="02040503050406030204" pitchFamily="18" charset="0"/>
                        <a:cs typeface="Symbol" charset="2"/>
                      </a:rPr>
                      <m:t> </m:t>
                    </m:r>
                  </m:oMath>
                </a14:m>
                <a:r>
                  <a:rPr lang="en-US" sz="2800" dirty="0">
                    <a:solidFill>
                      <a:schemeClr val="accent4">
                        <a:lumMod val="75000"/>
                      </a:schemeClr>
                    </a:solidFill>
                    <a:latin typeface="Avenir Book"/>
                  </a:rPr>
                  <a:t>&gt;1 (increase)</a:t>
                </a:r>
                <a:r>
                  <a:rPr lang="en-US" sz="2800" dirty="0">
                    <a:latin typeface="Avenir Book"/>
                  </a:rPr>
                  <a:t>;</a:t>
                </a:r>
                <a:r>
                  <a:rPr lang="en-US" sz="2800" dirty="0">
                    <a:latin typeface="Symbol" charset="2"/>
                    <a:cs typeface="Symbol" charset="2"/>
                  </a:rPr>
                  <a:t> </a:t>
                </a:r>
                <a14:m>
                  <m:oMath xmlns:m="http://schemas.openxmlformats.org/officeDocument/2006/math">
                    <m:r>
                      <a:rPr lang="en-US" sz="2800" i="1">
                        <a:latin typeface="Cambria Math" panose="02040503050406030204" pitchFamily="18" charset="0"/>
                        <a:ea typeface="Cambria Math" panose="02040503050406030204" pitchFamily="18" charset="0"/>
                        <a:cs typeface="Symbol" charset="2"/>
                      </a:rPr>
                      <m:t>𝜆</m:t>
                    </m:r>
                    <m:r>
                      <a:rPr lang="en-US" sz="2800" i="1">
                        <a:latin typeface="Cambria Math" panose="02040503050406030204" pitchFamily="18" charset="0"/>
                        <a:ea typeface="Cambria Math" panose="02040503050406030204" pitchFamily="18" charset="0"/>
                        <a:cs typeface="Symbol" charset="2"/>
                      </a:rPr>
                      <m:t> </m:t>
                    </m:r>
                  </m:oMath>
                </a14:m>
                <a:r>
                  <a:rPr lang="en-US" sz="2800" dirty="0">
                    <a:solidFill>
                      <a:schemeClr val="accent2">
                        <a:lumMod val="75000"/>
                      </a:schemeClr>
                    </a:solidFill>
                    <a:latin typeface="Avenir Book"/>
                  </a:rPr>
                  <a:t>=1 (no change)</a:t>
                </a:r>
                <a:r>
                  <a:rPr lang="en-US" sz="2800" dirty="0">
                    <a:latin typeface="Avenir Book"/>
                  </a:rPr>
                  <a:t>; </a:t>
                </a:r>
                <a14:m>
                  <m:oMath xmlns:m="http://schemas.openxmlformats.org/officeDocument/2006/math">
                    <m:r>
                      <a:rPr lang="en-US" sz="2800" i="1">
                        <a:latin typeface="Cambria Math" panose="02040503050406030204" pitchFamily="18" charset="0"/>
                        <a:ea typeface="Cambria Math" panose="02040503050406030204" pitchFamily="18" charset="0"/>
                        <a:cs typeface="Symbol" charset="2"/>
                      </a:rPr>
                      <m:t>𝜆</m:t>
                    </m:r>
                    <m:r>
                      <a:rPr lang="en-US" sz="2800" i="1">
                        <a:latin typeface="Cambria Math" panose="02040503050406030204" pitchFamily="18" charset="0"/>
                        <a:ea typeface="Cambria Math" panose="02040503050406030204" pitchFamily="18" charset="0"/>
                        <a:cs typeface="Symbol" charset="2"/>
                      </a:rPr>
                      <m:t> </m:t>
                    </m:r>
                  </m:oMath>
                </a14:m>
                <a:r>
                  <a:rPr lang="en-US" sz="2800" dirty="0">
                    <a:solidFill>
                      <a:schemeClr val="accent5">
                        <a:lumMod val="75000"/>
                      </a:schemeClr>
                    </a:solidFill>
                    <a:latin typeface="Avenir Book"/>
                  </a:rPr>
                  <a:t>&lt;1 (decrease)</a:t>
                </a:r>
              </a:p>
            </p:txBody>
          </p:sp>
        </mc:Choice>
        <mc:Fallback xmlns="">
          <p:sp>
            <p:nvSpPr>
              <p:cNvPr id="7" name="TextBox 6"/>
              <p:cNvSpPr txBox="1">
                <a:spLocks noRot="1" noChangeAspect="1" noMove="1" noResize="1" noEditPoints="1" noAdjustHandles="1" noChangeArrowheads="1" noChangeShapeType="1" noTextEdit="1"/>
              </p:cNvSpPr>
              <p:nvPr/>
            </p:nvSpPr>
            <p:spPr>
              <a:xfrm>
                <a:off x="693596" y="6190710"/>
                <a:ext cx="7967053" cy="523220"/>
              </a:xfrm>
              <a:prstGeom prst="rect">
                <a:avLst/>
              </a:prstGeom>
              <a:blipFill>
                <a:blip r:embed="rId4"/>
                <a:stretch>
                  <a:fillRect l="-478" t="-6977" r="-955" b="-30233"/>
                </a:stretch>
              </a:blipFill>
            </p:spPr>
            <p:txBody>
              <a:bodyPr/>
              <a:lstStyle/>
              <a:p>
                <a:r>
                  <a:rPr lang="en-US">
                    <a:noFill/>
                  </a:rPr>
                  <a:t> </a:t>
                </a:r>
              </a:p>
            </p:txBody>
          </p:sp>
        </mc:Fallback>
      </mc:AlternateContent>
    </p:spTree>
    <p:extLst>
      <p:ext uri="{BB962C8B-B14F-4D97-AF65-F5344CB8AC3E}">
        <p14:creationId xmlns:p14="http://schemas.microsoft.com/office/powerpoint/2010/main" val="3871172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4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4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4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41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dissolv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bldLvl="2"/>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7411" name="Text Box 2"/>
              <p:cNvSpPr txBox="1">
                <a:spLocks noChangeArrowheads="1"/>
              </p:cNvSpPr>
              <p:nvPr/>
            </p:nvSpPr>
            <p:spPr bwMode="auto">
              <a:xfrm>
                <a:off x="163454" y="1815909"/>
                <a:ext cx="1886009" cy="4278094"/>
              </a:xfrm>
              <a:prstGeom prst="rect">
                <a:avLst/>
              </a:prstGeom>
              <a:noFill/>
              <a:ln>
                <a:noFill/>
              </a:ln>
              <a:extLst>
                <a:ext uri="{909E8E84-426E-40dd-AFC4-6F175D3DCCD1}">
                  <a14:hiddenFill xmlns="">
                    <a:solidFill>
                      <a:srgbClr val="FFFFFF"/>
                    </a:solidFill>
                  </a14:hiddenFill>
                </a:ext>
                <a:ext uri="{91240B29-F687-4f45-9708-019B960494DF}">
                  <a14:hiddenLine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3200" dirty="0">
                    <a:latin typeface="Avenir Book"/>
                    <a:cs typeface="Avenir Book"/>
                  </a:rPr>
                  <a:t>N</a:t>
                </a:r>
                <a:r>
                  <a:rPr lang="en-US" sz="3200" baseline="-25000" dirty="0">
                    <a:latin typeface="Avenir Book"/>
                    <a:cs typeface="Avenir Book"/>
                  </a:rPr>
                  <a:t>0</a:t>
                </a:r>
                <a:r>
                  <a:rPr lang="en-US" sz="3200" dirty="0">
                    <a:latin typeface="Avenir Book"/>
                    <a:cs typeface="Avenir Book"/>
                  </a:rPr>
                  <a:t>=100</a:t>
                </a:r>
              </a:p>
              <a:p>
                <a:pPr eaLnBrk="1" hangingPunct="1">
                  <a:spcBef>
                    <a:spcPct val="50000"/>
                  </a:spcBef>
                </a:pPr>
                <a14:m>
                  <m:oMath xmlns:m="http://schemas.openxmlformats.org/officeDocument/2006/math">
                    <m:r>
                      <a:rPr lang="en-US" sz="3200" i="1">
                        <a:latin typeface="Cambria Math" panose="02040503050406030204" pitchFamily="18" charset="0"/>
                        <a:ea typeface="Cambria Math" panose="02040503050406030204" pitchFamily="18" charset="0"/>
                        <a:cs typeface="Symbol" charset="2"/>
                      </a:rPr>
                      <m:t>𝜆</m:t>
                    </m:r>
                    <m:r>
                      <a:rPr lang="en-US" sz="3200" i="1">
                        <a:latin typeface="Cambria Math" panose="02040503050406030204" pitchFamily="18" charset="0"/>
                        <a:ea typeface="Cambria Math" panose="02040503050406030204" pitchFamily="18" charset="0"/>
                        <a:cs typeface="Symbol" charset="2"/>
                      </a:rPr>
                      <m:t> </m:t>
                    </m:r>
                  </m:oMath>
                </a14:m>
                <a:r>
                  <a:rPr lang="en-US" sz="3200" dirty="0">
                    <a:solidFill>
                      <a:schemeClr val="accent4">
                        <a:lumMod val="75000"/>
                      </a:schemeClr>
                    </a:solidFill>
                    <a:latin typeface="Avenir Book"/>
                  </a:rPr>
                  <a:t>=1.04</a:t>
                </a:r>
              </a:p>
              <a:p>
                <a:pPr eaLnBrk="1" hangingPunct="1">
                  <a:spcBef>
                    <a:spcPct val="50000"/>
                  </a:spcBef>
                </a:pPr>
                <a14:m>
                  <m:oMath xmlns:m="http://schemas.openxmlformats.org/officeDocument/2006/math">
                    <m:r>
                      <a:rPr lang="en-US" sz="3200" i="1">
                        <a:latin typeface="Cambria Math" panose="02040503050406030204" pitchFamily="18" charset="0"/>
                        <a:ea typeface="Cambria Math" panose="02040503050406030204" pitchFamily="18" charset="0"/>
                        <a:cs typeface="Symbol" charset="2"/>
                      </a:rPr>
                      <m:t>𝜆</m:t>
                    </m:r>
                    <m:r>
                      <a:rPr lang="en-US" sz="3200" i="1">
                        <a:latin typeface="Cambria Math" panose="02040503050406030204" pitchFamily="18" charset="0"/>
                        <a:ea typeface="Cambria Math" panose="02040503050406030204" pitchFamily="18" charset="0"/>
                        <a:cs typeface="Symbol" charset="2"/>
                      </a:rPr>
                      <m:t> </m:t>
                    </m:r>
                  </m:oMath>
                </a14:m>
                <a:r>
                  <a:rPr lang="en-US" sz="3200" dirty="0">
                    <a:solidFill>
                      <a:schemeClr val="accent3">
                        <a:lumMod val="75000"/>
                      </a:schemeClr>
                    </a:solidFill>
                    <a:latin typeface="Avenir Book"/>
                  </a:rPr>
                  <a:t>=1.02</a:t>
                </a:r>
              </a:p>
              <a:p>
                <a:pPr eaLnBrk="1" hangingPunct="1">
                  <a:spcBef>
                    <a:spcPct val="50000"/>
                  </a:spcBef>
                </a:pPr>
                <a14:m>
                  <m:oMath xmlns:m="http://schemas.openxmlformats.org/officeDocument/2006/math">
                    <m:r>
                      <a:rPr lang="en-US" sz="3200" i="1">
                        <a:latin typeface="Cambria Math" panose="02040503050406030204" pitchFamily="18" charset="0"/>
                        <a:ea typeface="Cambria Math" panose="02040503050406030204" pitchFamily="18" charset="0"/>
                        <a:cs typeface="Symbol" charset="2"/>
                      </a:rPr>
                      <m:t>𝜆</m:t>
                    </m:r>
                    <m:r>
                      <a:rPr lang="en-US" sz="3200" i="1">
                        <a:latin typeface="Cambria Math" panose="02040503050406030204" pitchFamily="18" charset="0"/>
                        <a:ea typeface="Cambria Math" panose="02040503050406030204" pitchFamily="18" charset="0"/>
                        <a:cs typeface="Symbol" charset="2"/>
                      </a:rPr>
                      <m:t> </m:t>
                    </m:r>
                  </m:oMath>
                </a14:m>
                <a:r>
                  <a:rPr lang="en-US" sz="3200" dirty="0">
                    <a:solidFill>
                      <a:schemeClr val="accent2">
                        <a:lumMod val="75000"/>
                      </a:schemeClr>
                    </a:solidFill>
                    <a:latin typeface="Avenir Book"/>
                  </a:rPr>
                  <a:t>=1.00</a:t>
                </a:r>
              </a:p>
              <a:p>
                <a:pPr eaLnBrk="1" hangingPunct="1">
                  <a:spcBef>
                    <a:spcPct val="50000"/>
                  </a:spcBef>
                </a:pPr>
                <a14:m>
                  <m:oMath xmlns:m="http://schemas.openxmlformats.org/officeDocument/2006/math">
                    <m:r>
                      <a:rPr lang="en-US" sz="3200" i="1">
                        <a:latin typeface="Cambria Math" panose="02040503050406030204" pitchFamily="18" charset="0"/>
                        <a:ea typeface="Cambria Math" panose="02040503050406030204" pitchFamily="18" charset="0"/>
                        <a:cs typeface="Symbol" charset="2"/>
                      </a:rPr>
                      <m:t>𝜆</m:t>
                    </m:r>
                    <m:r>
                      <a:rPr lang="en-US" sz="3200" i="1">
                        <a:latin typeface="Cambria Math" panose="02040503050406030204" pitchFamily="18" charset="0"/>
                        <a:ea typeface="Cambria Math" panose="02040503050406030204" pitchFamily="18" charset="0"/>
                        <a:cs typeface="Symbol" charset="2"/>
                      </a:rPr>
                      <m:t> </m:t>
                    </m:r>
                  </m:oMath>
                </a14:m>
                <a:r>
                  <a:rPr lang="en-US" sz="3200" dirty="0">
                    <a:solidFill>
                      <a:schemeClr val="accent1">
                        <a:lumMod val="75000"/>
                      </a:schemeClr>
                    </a:solidFill>
                    <a:latin typeface="Avenir Book"/>
                  </a:rPr>
                  <a:t>=0.90</a:t>
                </a:r>
              </a:p>
              <a:p>
                <a:pPr eaLnBrk="1" hangingPunct="1">
                  <a:spcBef>
                    <a:spcPct val="50000"/>
                  </a:spcBef>
                </a:pPr>
                <a:endParaRPr lang="en-US" sz="3200" dirty="0">
                  <a:latin typeface="Avenir Book"/>
                </a:endParaRPr>
              </a:p>
            </p:txBody>
          </p:sp>
        </mc:Choice>
        <mc:Fallback xmlns="">
          <p:sp>
            <p:nvSpPr>
              <p:cNvPr id="17411" name="Text Box 2"/>
              <p:cNvSpPr txBox="1">
                <a:spLocks noRot="1" noChangeAspect="1" noMove="1" noResize="1" noEditPoints="1" noAdjustHandles="1" noChangeArrowheads="1" noChangeShapeType="1" noTextEdit="1"/>
              </p:cNvSpPr>
              <p:nvPr/>
            </p:nvSpPr>
            <p:spPr bwMode="auto">
              <a:xfrm>
                <a:off x="163454" y="1815909"/>
                <a:ext cx="1886009" cy="4278094"/>
              </a:xfrm>
              <a:prstGeom prst="rect">
                <a:avLst/>
              </a:prstGeom>
              <a:blipFill>
                <a:blip r:embed="rId2"/>
                <a:stretch>
                  <a:fillRect l="-8054" t="-1775"/>
                </a:stretch>
              </a:blip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noFill/>
                  </a:rPr>
                  <a:t> </a:t>
                </a:r>
              </a:p>
            </p:txBody>
          </p:sp>
        </mc:Fallback>
      </mc:AlternateContent>
      <p:sp>
        <p:nvSpPr>
          <p:cNvPr id="8" name="Text Box 3"/>
          <p:cNvSpPr txBox="1">
            <a:spLocks noChangeArrowheads="1"/>
          </p:cNvSpPr>
          <p:nvPr/>
        </p:nvSpPr>
        <p:spPr bwMode="auto">
          <a:xfrm>
            <a:off x="0" y="0"/>
            <a:ext cx="4496034"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 typeface="Wingdings" pitchFamily="2" charset="2"/>
              <a:buNone/>
            </a:pPr>
            <a:r>
              <a:rPr lang="en-US" sz="4000" dirty="0">
                <a:solidFill>
                  <a:srgbClr val="376092"/>
                </a:solidFill>
                <a:latin typeface="Avenir Book"/>
              </a:rPr>
              <a:t>Geometric growth</a:t>
            </a:r>
            <a:r>
              <a:rPr lang="en-US" sz="4000" b="1" dirty="0">
                <a:solidFill>
                  <a:srgbClr val="376092"/>
                </a:solidFill>
                <a:latin typeface="Avenir Book"/>
              </a:rPr>
              <a:t>:</a:t>
            </a:r>
          </a:p>
        </p:txBody>
      </p:sp>
      <p:graphicFrame>
        <p:nvGraphicFramePr>
          <p:cNvPr id="4" name="Chart 3"/>
          <p:cNvGraphicFramePr/>
          <p:nvPr>
            <p:extLst>
              <p:ext uri="{D42A27DB-BD31-4B8C-83A1-F6EECF244321}">
                <p14:modId xmlns:p14="http://schemas.microsoft.com/office/powerpoint/2010/main" val="3717617794"/>
              </p:ext>
            </p:extLst>
          </p:nvPr>
        </p:nvGraphicFramePr>
        <p:xfrm>
          <a:off x="2429284" y="1610773"/>
          <a:ext cx="6096000" cy="4064000"/>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p:cNvSpPr txBox="1"/>
          <p:nvPr/>
        </p:nvSpPr>
        <p:spPr>
          <a:xfrm>
            <a:off x="2369084" y="6190710"/>
            <a:ext cx="5079129" cy="523220"/>
          </a:xfrm>
          <a:prstGeom prst="rect">
            <a:avLst/>
          </a:prstGeom>
          <a:noFill/>
        </p:spPr>
        <p:txBody>
          <a:bodyPr wrap="none" rtlCol="0">
            <a:spAutoFit/>
          </a:bodyPr>
          <a:lstStyle/>
          <a:p>
            <a:r>
              <a:rPr lang="en-US" sz="2800" dirty="0">
                <a:latin typeface="Avenir Book"/>
              </a:rPr>
              <a:t>What is the slope of each line?  </a:t>
            </a:r>
          </a:p>
        </p:txBody>
      </p:sp>
    </p:spTree>
    <p:extLst>
      <p:ext uri="{BB962C8B-B14F-4D97-AF65-F5344CB8AC3E}">
        <p14:creationId xmlns:p14="http://schemas.microsoft.com/office/powerpoint/2010/main" val="3478387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3"/>
          <p:cNvSpPr txBox="1">
            <a:spLocks noChangeArrowheads="1"/>
          </p:cNvSpPr>
          <p:nvPr/>
        </p:nvSpPr>
        <p:spPr bwMode="auto">
          <a:xfrm>
            <a:off x="0" y="0"/>
            <a:ext cx="2313435"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 typeface="Wingdings" pitchFamily="2" charset="2"/>
              <a:buNone/>
            </a:pPr>
            <a:r>
              <a:rPr lang="en-US" sz="4000" dirty="0">
                <a:solidFill>
                  <a:srgbClr val="376092"/>
                </a:solidFill>
                <a:latin typeface="Avenir Book"/>
              </a:rPr>
              <a:t>An aside:</a:t>
            </a:r>
            <a:endParaRPr lang="en-US" sz="4000" b="1" dirty="0">
              <a:solidFill>
                <a:srgbClr val="376092"/>
              </a:solidFill>
              <a:latin typeface="Avenir Book"/>
            </a:endParaRPr>
          </a:p>
        </p:txBody>
      </p:sp>
      <p:graphicFrame>
        <p:nvGraphicFramePr>
          <p:cNvPr id="4" name="Chart 3"/>
          <p:cNvGraphicFramePr/>
          <p:nvPr>
            <p:extLst>
              <p:ext uri="{D42A27DB-BD31-4B8C-83A1-F6EECF244321}">
                <p14:modId xmlns:p14="http://schemas.microsoft.com/office/powerpoint/2010/main" val="2901897829"/>
              </p:ext>
            </p:extLst>
          </p:nvPr>
        </p:nvGraphicFramePr>
        <p:xfrm>
          <a:off x="0" y="1513117"/>
          <a:ext cx="4522056" cy="3394672"/>
        </p:xfrm>
        <a:graphic>
          <a:graphicData uri="http://schemas.openxmlformats.org/drawingml/2006/chart">
            <c:chart xmlns:c="http://schemas.openxmlformats.org/drawingml/2006/chart" xmlns:r="http://schemas.openxmlformats.org/officeDocument/2006/relationships" r:id="rId2"/>
          </a:graphicData>
        </a:graphic>
      </p:graphicFrame>
      <mc:AlternateContent xmlns:mc="http://schemas.openxmlformats.org/markup-compatibility/2006" xmlns:a14="http://schemas.microsoft.com/office/drawing/2010/main">
        <mc:Choice Requires="a14">
          <p:sp>
            <p:nvSpPr>
              <p:cNvPr id="2" name="TextBox 1"/>
              <p:cNvSpPr txBox="1"/>
              <p:nvPr/>
            </p:nvSpPr>
            <p:spPr>
              <a:xfrm>
                <a:off x="1129549" y="4974810"/>
                <a:ext cx="7812741" cy="1815882"/>
              </a:xfrm>
              <a:prstGeom prst="rect">
                <a:avLst/>
              </a:prstGeom>
              <a:noFill/>
            </p:spPr>
            <p:txBody>
              <a:bodyPr wrap="square" rtlCol="0">
                <a:spAutoFit/>
              </a:bodyPr>
              <a:lstStyle/>
              <a:p>
                <a:r>
                  <a:rPr lang="en-US" sz="2800" dirty="0">
                    <a:latin typeface="Avenir Book"/>
                  </a:rPr>
                  <a:t>Why plot it either way?</a:t>
                </a:r>
              </a:p>
              <a:p>
                <a:r>
                  <a:rPr lang="en-US" sz="2800" dirty="0">
                    <a:latin typeface="Avenir Book"/>
                  </a:rPr>
                  <a:t>What is the slope on the right?</a:t>
                </a:r>
              </a:p>
              <a:p>
                <a:r>
                  <a:rPr lang="en-US" sz="2800" dirty="0">
                    <a:latin typeface="Avenir Book"/>
                  </a:rPr>
                  <a:t>	</a:t>
                </a:r>
                <a:r>
                  <a:rPr lang="en-US" sz="2400" dirty="0">
                    <a:latin typeface="Avenir Book"/>
                  </a:rPr>
                  <a:t>log(</a:t>
                </a:r>
                <a:r>
                  <a:rPr lang="en-US" sz="2400" dirty="0" err="1">
                    <a:latin typeface="Avenir Book"/>
                  </a:rPr>
                  <a:t>N</a:t>
                </a:r>
                <a:r>
                  <a:rPr lang="en-US" sz="2400" baseline="-25000" dirty="0" err="1">
                    <a:latin typeface="Avenir Book"/>
                  </a:rPr>
                  <a:t>t+Δt</a:t>
                </a:r>
                <a:r>
                  <a:rPr lang="en-US" sz="2400" dirty="0">
                    <a:latin typeface="Avenir Book"/>
                  </a:rPr>
                  <a:t>) - log</a:t>
                </a:r>
                <a:r>
                  <a:rPr lang="en-US" sz="2400" baseline="-25000" dirty="0">
                    <a:latin typeface="Avenir Book"/>
                  </a:rPr>
                  <a:t> </a:t>
                </a:r>
                <a:r>
                  <a:rPr lang="en-US" sz="2400" dirty="0">
                    <a:latin typeface="Avenir Book"/>
                  </a:rPr>
                  <a:t>(</a:t>
                </a:r>
                <a:r>
                  <a:rPr lang="en-US" sz="2400" dirty="0" err="1">
                    <a:latin typeface="Avenir Book"/>
                  </a:rPr>
                  <a:t>N</a:t>
                </a:r>
                <a:r>
                  <a:rPr lang="en-US" sz="2400" baseline="-25000" dirty="0" err="1">
                    <a:latin typeface="Avenir Book"/>
                  </a:rPr>
                  <a:t>t</a:t>
                </a:r>
                <a:r>
                  <a:rPr lang="en-US" sz="2400" dirty="0">
                    <a:latin typeface="Avenir Book"/>
                  </a:rPr>
                  <a:t>) / </a:t>
                </a:r>
                <a:r>
                  <a:rPr lang="en-US" sz="2400" dirty="0" err="1">
                    <a:latin typeface="Avenir Book"/>
                  </a:rPr>
                  <a:t>Δt</a:t>
                </a:r>
                <a:r>
                  <a:rPr lang="en-US" sz="2400" dirty="0">
                    <a:latin typeface="Avenir Book"/>
                  </a:rPr>
                  <a:t> = log[(</a:t>
                </a:r>
                <a:r>
                  <a:rPr lang="en-US" sz="2400" dirty="0" err="1">
                    <a:latin typeface="Avenir Book"/>
                  </a:rPr>
                  <a:t>N</a:t>
                </a:r>
                <a:r>
                  <a:rPr lang="en-US" sz="2400" baseline="-25000" dirty="0" err="1">
                    <a:latin typeface="Avenir Book"/>
                  </a:rPr>
                  <a:t>t+Δt</a:t>
                </a:r>
                <a:r>
                  <a:rPr lang="en-US" sz="2400" dirty="0">
                    <a:latin typeface="Avenir Book"/>
                  </a:rPr>
                  <a:t>/</a:t>
                </a:r>
                <a:r>
                  <a:rPr lang="en-US" sz="2400" dirty="0" err="1">
                    <a:latin typeface="Avenir Book"/>
                  </a:rPr>
                  <a:t>N</a:t>
                </a:r>
                <a:r>
                  <a:rPr lang="en-US" sz="2400" baseline="-25000" dirty="0" err="1">
                    <a:latin typeface="Avenir Book"/>
                  </a:rPr>
                  <a:t>t</a:t>
                </a:r>
                <a:r>
                  <a:rPr lang="en-US" sz="2400" dirty="0">
                    <a:latin typeface="Avenir Book"/>
                  </a:rPr>
                  <a:t>)</a:t>
                </a:r>
                <a:r>
                  <a:rPr lang="en-US" sz="2400" baseline="30000" dirty="0">
                    <a:latin typeface="Avenir Book"/>
                  </a:rPr>
                  <a:t>1/</a:t>
                </a:r>
                <a:r>
                  <a:rPr lang="en-US" sz="2400" baseline="30000" dirty="0" err="1">
                    <a:latin typeface="Avenir Book"/>
                  </a:rPr>
                  <a:t>Δt</a:t>
                </a:r>
                <a:r>
                  <a:rPr lang="en-US" sz="2400" dirty="0">
                    <a:latin typeface="Avenir Book"/>
                  </a:rPr>
                  <a:t>] = log</a:t>
                </a:r>
                <a:r>
                  <a:rPr lang="en-US" sz="2400" baseline="-25000" dirty="0">
                    <a:latin typeface="Avenir Book"/>
                  </a:rPr>
                  <a:t> </a:t>
                </a:r>
                <a:r>
                  <a:rPr lang="en-US" sz="2400" dirty="0">
                    <a:latin typeface="Avenir Book"/>
                  </a:rPr>
                  <a:t>(</a:t>
                </a:r>
                <a14:m>
                  <m:oMath xmlns:m="http://schemas.openxmlformats.org/officeDocument/2006/math">
                    <m:r>
                      <a:rPr lang="en-US" sz="2400" i="1">
                        <a:latin typeface="Cambria Math" panose="02040503050406030204" pitchFamily="18" charset="0"/>
                        <a:ea typeface="Cambria Math" panose="02040503050406030204" pitchFamily="18" charset="0"/>
                        <a:cs typeface="Symbol" charset="2"/>
                      </a:rPr>
                      <m:t>𝜆</m:t>
                    </m:r>
                  </m:oMath>
                </a14:m>
                <a:r>
                  <a:rPr lang="en-US" sz="2400" dirty="0">
                    <a:latin typeface="Avenir Book"/>
                  </a:rPr>
                  <a:t>)</a:t>
                </a:r>
              </a:p>
              <a:p>
                <a:r>
                  <a:rPr lang="en-US" sz="2800" dirty="0">
                    <a:latin typeface="Avenir Book"/>
                  </a:rPr>
                  <a:t>Use any base, usually base e: i.e., </a:t>
                </a:r>
                <a:r>
                  <a:rPr lang="en-US" sz="2800" dirty="0" err="1">
                    <a:latin typeface="Avenir Book"/>
                  </a:rPr>
                  <a:t>ln</a:t>
                </a:r>
                <a:r>
                  <a:rPr lang="en-US" sz="2800" dirty="0">
                    <a:latin typeface="Avenir Book"/>
                  </a:rPr>
                  <a:t> </a:t>
                </a:r>
                <a14:m>
                  <m:oMath xmlns:m="http://schemas.openxmlformats.org/officeDocument/2006/math">
                    <m:r>
                      <a:rPr lang="en-US" sz="2800" i="1">
                        <a:latin typeface="Cambria Math" panose="02040503050406030204" pitchFamily="18" charset="0"/>
                        <a:ea typeface="Cambria Math" panose="02040503050406030204" pitchFamily="18" charset="0"/>
                        <a:cs typeface="Symbol" charset="2"/>
                      </a:rPr>
                      <m:t>𝜆</m:t>
                    </m:r>
                  </m:oMath>
                </a14:m>
                <a:endParaRPr lang="en-US" sz="2800" dirty="0">
                  <a:latin typeface="Avenir Book"/>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1129549" y="4974810"/>
                <a:ext cx="7812741" cy="1815882"/>
              </a:xfrm>
              <a:prstGeom prst="rect">
                <a:avLst/>
              </a:prstGeom>
              <a:blipFill>
                <a:blip r:embed="rId3"/>
                <a:stretch>
                  <a:fillRect l="-1623" t="-3497" b="-8392"/>
                </a:stretch>
              </a:blipFill>
            </p:spPr>
            <p:txBody>
              <a:bodyPr/>
              <a:lstStyle/>
              <a:p>
                <a:r>
                  <a:rPr lang="en-US">
                    <a:noFill/>
                  </a:rPr>
                  <a:t> </a:t>
                </a:r>
              </a:p>
            </p:txBody>
          </p:sp>
        </mc:Fallback>
      </mc:AlternateContent>
      <p:graphicFrame>
        <p:nvGraphicFramePr>
          <p:cNvPr id="7" name="Chart 6"/>
          <p:cNvGraphicFramePr/>
          <p:nvPr>
            <p:extLst>
              <p:ext uri="{D42A27DB-BD31-4B8C-83A1-F6EECF244321}">
                <p14:modId xmlns:p14="http://schemas.microsoft.com/office/powerpoint/2010/main" val="3009452719"/>
              </p:ext>
            </p:extLst>
          </p:nvPr>
        </p:nvGraphicFramePr>
        <p:xfrm>
          <a:off x="4395608" y="1513117"/>
          <a:ext cx="4522056" cy="3394672"/>
        </p:xfrm>
        <a:graphic>
          <a:graphicData uri="http://schemas.openxmlformats.org/drawingml/2006/chart">
            <c:chart xmlns:c="http://schemas.openxmlformats.org/drawingml/2006/chart" xmlns:r="http://schemas.openxmlformats.org/officeDocument/2006/relationships" r:id="rId4"/>
          </a:graphicData>
        </a:graphic>
      </p:graphicFrame>
      <p:sp>
        <p:nvSpPr>
          <p:cNvPr id="3" name="TextBox 2"/>
          <p:cNvSpPr txBox="1"/>
          <p:nvPr/>
        </p:nvSpPr>
        <p:spPr>
          <a:xfrm>
            <a:off x="4918238" y="1553647"/>
            <a:ext cx="540464" cy="2554545"/>
          </a:xfrm>
          <a:prstGeom prst="rect">
            <a:avLst/>
          </a:prstGeom>
          <a:solidFill>
            <a:schemeClr val="bg1"/>
          </a:solidFill>
          <a:ln>
            <a:noFill/>
          </a:ln>
        </p:spPr>
        <p:txBody>
          <a:bodyPr wrap="square" rtlCol="0">
            <a:spAutoFit/>
          </a:bodyPr>
          <a:lstStyle/>
          <a:p>
            <a:r>
              <a:rPr lang="en-US" sz="1600" dirty="0"/>
              <a:t>  3</a:t>
            </a:r>
          </a:p>
          <a:p>
            <a:endParaRPr lang="en-US" sz="1600" dirty="0"/>
          </a:p>
          <a:p>
            <a:endParaRPr lang="en-US" sz="1600" dirty="0"/>
          </a:p>
          <a:p>
            <a:r>
              <a:rPr lang="en-US" sz="1600" dirty="0"/>
              <a:t>  2</a:t>
            </a:r>
          </a:p>
          <a:p>
            <a:endParaRPr lang="en-US" sz="1600" dirty="0"/>
          </a:p>
          <a:p>
            <a:endParaRPr lang="en-US" sz="1600" dirty="0"/>
          </a:p>
          <a:p>
            <a:r>
              <a:rPr lang="en-US" sz="1600" dirty="0"/>
              <a:t>  1</a:t>
            </a:r>
          </a:p>
          <a:p>
            <a:endParaRPr lang="en-US" sz="1600" dirty="0"/>
          </a:p>
          <a:p>
            <a:endParaRPr lang="en-US" sz="1600" dirty="0"/>
          </a:p>
          <a:p>
            <a:r>
              <a:rPr lang="en-US" sz="1600" dirty="0"/>
              <a:t>  0</a:t>
            </a:r>
          </a:p>
        </p:txBody>
      </p:sp>
    </p:spTree>
    <p:extLst>
      <p:ext uri="{BB962C8B-B14F-4D97-AF65-F5344CB8AC3E}">
        <p14:creationId xmlns:p14="http://schemas.microsoft.com/office/powerpoint/2010/main" val="1814617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0" y="0"/>
            <a:ext cx="6608700"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 typeface="Wingdings" pitchFamily="2" charset="2"/>
              <a:buNone/>
            </a:pPr>
            <a:r>
              <a:rPr lang="en-US" sz="4000" dirty="0">
                <a:solidFill>
                  <a:srgbClr val="376092"/>
                </a:solidFill>
                <a:latin typeface="Avenir Book"/>
              </a:rPr>
              <a:t>Moving to continuous time</a:t>
            </a:r>
            <a:r>
              <a:rPr lang="en-US" sz="4000" b="1" dirty="0">
                <a:solidFill>
                  <a:srgbClr val="376092"/>
                </a:solidFill>
                <a:latin typeface="Avenir Book"/>
              </a:rPr>
              <a:t>:</a:t>
            </a:r>
          </a:p>
        </p:txBody>
      </p:sp>
      <mc:AlternateContent xmlns:mc="http://schemas.openxmlformats.org/markup-compatibility/2006" xmlns:a14="http://schemas.microsoft.com/office/drawing/2010/main">
        <mc:Choice Requires="a14">
          <p:sp>
            <p:nvSpPr>
              <p:cNvPr id="3" name="TextBox 2"/>
              <p:cNvSpPr txBox="1"/>
              <p:nvPr/>
            </p:nvSpPr>
            <p:spPr>
              <a:xfrm>
                <a:off x="536587" y="1860587"/>
                <a:ext cx="8163275" cy="4154984"/>
              </a:xfrm>
              <a:prstGeom prst="rect">
                <a:avLst/>
              </a:prstGeom>
              <a:noFill/>
            </p:spPr>
            <p:txBody>
              <a:bodyPr wrap="square" rtlCol="0">
                <a:spAutoFit/>
              </a:bodyPr>
              <a:lstStyle/>
              <a:p>
                <a:pPr marL="514350" indent="-514350">
                  <a:spcAft>
                    <a:spcPts val="1200"/>
                  </a:spcAft>
                  <a:buAutoNum type="arabicParenR"/>
                </a:pPr>
                <a:r>
                  <a:rPr lang="en-US" sz="2800" dirty="0">
                    <a:latin typeface="Avenir Book"/>
                  </a:rPr>
                  <a:t>To start: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𝑁</m:t>
                        </m:r>
                      </m:e>
                      <m:sub>
                        <m:r>
                          <a:rPr lang="en-US" sz="2800" i="1">
                            <a:latin typeface="Cambria Math" panose="02040503050406030204" pitchFamily="18" charset="0"/>
                          </a:rPr>
                          <m:t>𝑡</m:t>
                        </m:r>
                        <m:r>
                          <a:rPr lang="en-US" sz="2800" b="0" i="1" smtClean="0">
                            <a:latin typeface="Cambria Math" panose="02040503050406030204" pitchFamily="18" charset="0"/>
                          </a:rPr>
                          <m:t>+1</m:t>
                        </m:r>
                      </m:sub>
                    </m:sSub>
                    <m:r>
                      <a:rPr lang="en-US" sz="2800" i="1">
                        <a:latin typeface="Cambria Math" panose="02040503050406030204" pitchFamily="18" charset="0"/>
                      </a:rPr>
                      <m:t>=</m:t>
                    </m:r>
                    <m:r>
                      <a:rPr lang="en-US" sz="2800" i="1">
                        <a:latin typeface="Cambria Math" panose="02040503050406030204" pitchFamily="18" charset="0"/>
                        <a:ea typeface="Cambria Math" panose="02040503050406030204" pitchFamily="18" charset="0"/>
                      </a:rPr>
                      <m:t>𝜆</m:t>
                    </m:r>
                    <m:sSub>
                      <m:sSubPr>
                        <m:ctrlPr>
                          <a:rPr lang="en-US" sz="2800" i="1">
                            <a:latin typeface="Cambria Math" panose="02040503050406030204" pitchFamily="18" charset="0"/>
                          </a:rPr>
                        </m:ctrlPr>
                      </m:sSubPr>
                      <m:e>
                        <m:r>
                          <a:rPr lang="en-US" sz="2800" i="1">
                            <a:latin typeface="Cambria Math" panose="02040503050406030204" pitchFamily="18" charset="0"/>
                          </a:rPr>
                          <m:t>𝑁</m:t>
                        </m:r>
                      </m:e>
                      <m:sub>
                        <m:r>
                          <a:rPr lang="en-US" sz="2800" i="1">
                            <a:latin typeface="Cambria Math" panose="02040503050406030204" pitchFamily="18" charset="0"/>
                          </a:rPr>
                          <m:t>𝑡</m:t>
                        </m:r>
                      </m:sub>
                    </m:sSub>
                    <m:r>
                      <a:rPr lang="en-US" sz="2800" b="0" i="1" smtClean="0">
                        <a:latin typeface="Cambria Math" panose="02040503050406030204" pitchFamily="18" charset="0"/>
                      </a:rPr>
                      <m:t>=(1+</m:t>
                    </m:r>
                    <m:d>
                      <m:dPr>
                        <m:ctrlPr>
                          <a:rPr lang="en-US" sz="2800" b="0" i="1" smtClean="0">
                            <a:latin typeface="Cambria Math" panose="02040503050406030204" pitchFamily="18" charset="0"/>
                          </a:rPr>
                        </m:ctrlPr>
                      </m:dPr>
                      <m:e>
                        <m:r>
                          <a:rPr lang="en-US" sz="2800" i="1">
                            <a:latin typeface="Cambria Math" panose="02040503050406030204" pitchFamily="18" charset="0"/>
                            <a:ea typeface="Cambria Math" panose="02040503050406030204" pitchFamily="18" charset="0"/>
                          </a:rPr>
                          <m:t>𝜆</m:t>
                        </m:r>
                        <m:r>
                          <a:rPr lang="en-US" sz="2800" b="0" i="1" smtClean="0">
                            <a:latin typeface="Cambria Math" panose="02040503050406030204" pitchFamily="18" charset="0"/>
                            <a:ea typeface="Cambria Math" panose="02040503050406030204" pitchFamily="18" charset="0"/>
                          </a:rPr>
                          <m:t>−1</m:t>
                        </m:r>
                      </m:e>
                    </m:d>
                    <m:r>
                      <a:rPr lang="en-US" sz="2800" b="0" i="1" smtClean="0">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𝑁</m:t>
                        </m:r>
                      </m:e>
                      <m:sub>
                        <m:r>
                          <a:rPr lang="en-US" sz="2800" i="1">
                            <a:latin typeface="Cambria Math" panose="02040503050406030204" pitchFamily="18" charset="0"/>
                          </a:rPr>
                          <m:t>𝑡</m:t>
                        </m:r>
                      </m:sub>
                    </m:sSub>
                  </m:oMath>
                </a14:m>
                <a:endParaRPr lang="en-US" sz="2800" baseline="-25000" dirty="0">
                  <a:latin typeface="Avenir Book"/>
                </a:endParaRPr>
              </a:p>
              <a:p>
                <a:pPr marL="514350" indent="-514350">
                  <a:spcAft>
                    <a:spcPts val="1200"/>
                  </a:spcAft>
                  <a:buAutoNum type="arabicParenR"/>
                </a:pPr>
                <a:r>
                  <a:rPr lang="en-US" sz="2800" dirty="0">
                    <a:latin typeface="Avenir Book"/>
                  </a:rPr>
                  <a:t>Now, break up a time step into 2 smaller steps…</a:t>
                </a:r>
              </a:p>
              <a:p>
                <a:pPr marL="514350" indent="-514350">
                  <a:spcAft>
                    <a:spcPts val="1200"/>
                  </a:spcAft>
                  <a:buAutoNum type="arabicParenR"/>
                </a:pPr>
                <a:r>
                  <a:rPr lang="en-US" sz="2800" dirty="0">
                    <a:latin typeface="Avenir Book"/>
                  </a:rPr>
                  <a:t>Divide up the 'growth' </a:t>
                </a:r>
                <a14:m>
                  <m:oMath xmlns:m="http://schemas.openxmlformats.org/officeDocument/2006/math">
                    <m:d>
                      <m:dPr>
                        <m:ctrlPr>
                          <a:rPr lang="en-US" sz="2800" i="1">
                            <a:latin typeface="Cambria Math" panose="02040503050406030204" pitchFamily="18" charset="0"/>
                          </a:rPr>
                        </m:ctrlPr>
                      </m:dPr>
                      <m:e>
                        <m:r>
                          <a:rPr lang="en-US" sz="2800" i="1">
                            <a:latin typeface="Cambria Math" panose="02040503050406030204" pitchFamily="18" charset="0"/>
                            <a:ea typeface="Cambria Math" panose="02040503050406030204" pitchFamily="18" charset="0"/>
                          </a:rPr>
                          <m:t>𝜆</m:t>
                        </m:r>
                        <m:r>
                          <a:rPr lang="en-US" sz="2800" i="1">
                            <a:latin typeface="Cambria Math" panose="02040503050406030204" pitchFamily="18" charset="0"/>
                            <a:ea typeface="Cambria Math" panose="02040503050406030204" pitchFamily="18" charset="0"/>
                          </a:rPr>
                          <m:t>−1</m:t>
                        </m:r>
                      </m:e>
                    </m:d>
                    <m:r>
                      <a:rPr lang="en-US" sz="2800" i="1">
                        <a:latin typeface="Cambria Math" panose="02040503050406030204" pitchFamily="18" charset="0"/>
                        <a:ea typeface="Cambria Math" panose="02040503050406030204" pitchFamily="18" charset="0"/>
                      </a:rPr>
                      <m:t> </m:t>
                    </m:r>
                  </m:oMath>
                </a14:m>
                <a:r>
                  <a:rPr lang="en-US" sz="2800" dirty="0">
                    <a:latin typeface="Avenir Book"/>
                  </a:rPr>
                  <a:t>by the number of steps…</a:t>
                </a:r>
              </a:p>
              <a:p>
                <a:pPr marL="514350" indent="-514350">
                  <a:spcAft>
                    <a:spcPts val="1200"/>
                  </a:spcAft>
                  <a:buAutoNum type="arabicParenR"/>
                </a:pPr>
                <a:r>
                  <a:rPr lang="en-US" sz="2800" dirty="0">
                    <a:latin typeface="Avenir Book"/>
                  </a:rPr>
                  <a:t>Then:		</a:t>
                </a:r>
                <a:r>
                  <a:rPr lang="en-US" sz="2800" dirty="0"/>
                  <a:t>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𝑁</m:t>
                        </m:r>
                      </m:e>
                      <m:sub>
                        <m:r>
                          <a:rPr lang="en-US" sz="2800" i="1">
                            <a:latin typeface="Cambria Math" panose="02040503050406030204" pitchFamily="18" charset="0"/>
                          </a:rPr>
                          <m:t>𝑡</m:t>
                        </m:r>
                        <m:r>
                          <a:rPr lang="en-US" sz="2800" i="1">
                            <a:latin typeface="Cambria Math" panose="02040503050406030204" pitchFamily="18" charset="0"/>
                          </a:rPr>
                          <m:t>+0.5</m:t>
                        </m:r>
                      </m:sub>
                    </m:sSub>
                    <m:r>
                      <a:rPr lang="en-US" sz="2800" i="1">
                        <a:latin typeface="Cambria Math" panose="02040503050406030204" pitchFamily="18" charset="0"/>
                      </a:rPr>
                      <m:t>=</m:t>
                    </m:r>
                    <m:r>
                      <a:rPr lang="en-US" sz="2800" i="1" smtClean="0">
                        <a:latin typeface="Cambria Math" panose="02040503050406030204" pitchFamily="18" charset="0"/>
                        <a:ea typeface="Cambria Math" panose="02040503050406030204" pitchFamily="18" charset="0"/>
                      </a:rPr>
                      <m:t> </m:t>
                    </m:r>
                    <m:r>
                      <a:rPr lang="en-US" sz="2800" i="1">
                        <a:latin typeface="Cambria Math" panose="02040503050406030204" pitchFamily="18" charset="0"/>
                      </a:rPr>
                      <m:t>(1+</m:t>
                    </m:r>
                    <m:d>
                      <m:dPr>
                        <m:ctrlPr>
                          <a:rPr lang="en-US" sz="2800" i="1">
                            <a:latin typeface="Cambria Math" panose="02040503050406030204" pitchFamily="18" charset="0"/>
                          </a:rPr>
                        </m:ctrlPr>
                      </m:dPr>
                      <m:e>
                        <m:r>
                          <a:rPr lang="en-US" sz="2800" i="1">
                            <a:latin typeface="Cambria Math" panose="02040503050406030204" pitchFamily="18" charset="0"/>
                            <a:ea typeface="Cambria Math" panose="02040503050406030204" pitchFamily="18" charset="0"/>
                          </a:rPr>
                          <m:t>𝜆</m:t>
                        </m:r>
                        <m:r>
                          <a:rPr lang="en-US" sz="2800" i="1">
                            <a:latin typeface="Cambria Math" panose="02040503050406030204" pitchFamily="18" charset="0"/>
                            <a:ea typeface="Cambria Math" panose="02040503050406030204" pitchFamily="18" charset="0"/>
                          </a:rPr>
                          <m:t>−1</m:t>
                        </m:r>
                      </m:e>
                    </m:d>
                    <m:r>
                      <a:rPr lang="en-US" sz="2800" b="0" i="1" smtClean="0">
                        <a:latin typeface="Cambria Math" panose="02040503050406030204" pitchFamily="18" charset="0"/>
                        <a:ea typeface="Cambria Math" panose="02040503050406030204" pitchFamily="18" charset="0"/>
                      </a:rPr>
                      <m:t>/2</m:t>
                    </m:r>
                    <m:r>
                      <a:rPr lang="en-US" sz="2800" i="1">
                        <a:latin typeface="Cambria Math" panose="02040503050406030204" pitchFamily="18" charset="0"/>
                        <a:ea typeface="Cambria Math" panose="02040503050406030204" pitchFamily="18" charset="0"/>
                      </a:rPr>
                      <m:t>)</m:t>
                    </m:r>
                    <m:sSub>
                      <m:sSubPr>
                        <m:ctrlPr>
                          <a:rPr lang="en-US" sz="2800" i="1" smtClean="0">
                            <a:latin typeface="Cambria Math" panose="02040503050406030204" pitchFamily="18" charset="0"/>
                          </a:rPr>
                        </m:ctrlPr>
                      </m:sSubPr>
                      <m:e>
                        <m:r>
                          <a:rPr lang="en-US" sz="2800" i="1">
                            <a:latin typeface="Cambria Math" panose="02040503050406030204" pitchFamily="18" charset="0"/>
                          </a:rPr>
                          <m:t>𝑁</m:t>
                        </m:r>
                      </m:e>
                      <m:sub>
                        <m:r>
                          <a:rPr lang="en-US" sz="2800" i="1">
                            <a:latin typeface="Cambria Math" panose="02040503050406030204" pitchFamily="18" charset="0"/>
                          </a:rPr>
                          <m:t>𝑡</m:t>
                        </m:r>
                      </m:sub>
                    </m:sSub>
                  </m:oMath>
                </a14:m>
                <a:br>
                  <a:rPr lang="en-US" sz="2800" dirty="0">
                    <a:latin typeface="Avenir Book"/>
                  </a:rPr>
                </a:br>
                <a:r>
                  <a:rPr lang="en-US" sz="2800" dirty="0">
                    <a:latin typeface="Avenir Book"/>
                  </a:rPr>
                  <a:t>and			</a:t>
                </a:r>
                <a:r>
                  <a:rPr lang="en-US" sz="2800" dirty="0"/>
                  <a:t>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𝑁</m:t>
                        </m:r>
                      </m:e>
                      <m:sub>
                        <m:r>
                          <a:rPr lang="en-US" sz="2800" i="1">
                            <a:latin typeface="Cambria Math" panose="02040503050406030204" pitchFamily="18" charset="0"/>
                          </a:rPr>
                          <m:t>𝑡</m:t>
                        </m:r>
                        <m:r>
                          <a:rPr lang="en-US" sz="2800" i="1">
                            <a:latin typeface="Cambria Math" panose="02040503050406030204" pitchFamily="18" charset="0"/>
                          </a:rPr>
                          <m:t>+1</m:t>
                        </m:r>
                      </m:sub>
                    </m:sSub>
                    <m:r>
                      <a:rPr lang="en-US" sz="2800" i="1">
                        <a:latin typeface="Cambria Math" panose="02040503050406030204" pitchFamily="18" charset="0"/>
                      </a:rPr>
                      <m:t>=</m:t>
                    </m:r>
                    <m:r>
                      <a:rPr lang="en-US" sz="2800" i="1" smtClean="0">
                        <a:latin typeface="Cambria Math" panose="02040503050406030204" pitchFamily="18" charset="0"/>
                        <a:ea typeface="Cambria Math" panose="02040503050406030204" pitchFamily="18" charset="0"/>
                      </a:rPr>
                      <m:t> </m:t>
                    </m:r>
                    <m:r>
                      <a:rPr lang="en-US" sz="2800" i="1">
                        <a:latin typeface="Cambria Math" panose="02040503050406030204" pitchFamily="18" charset="0"/>
                      </a:rPr>
                      <m:t>(1+</m:t>
                    </m:r>
                    <m:d>
                      <m:dPr>
                        <m:ctrlPr>
                          <a:rPr lang="en-US" sz="2800" i="1">
                            <a:latin typeface="Cambria Math" panose="02040503050406030204" pitchFamily="18" charset="0"/>
                          </a:rPr>
                        </m:ctrlPr>
                      </m:dPr>
                      <m:e>
                        <m:r>
                          <a:rPr lang="en-US" sz="2800" i="1">
                            <a:latin typeface="Cambria Math" panose="02040503050406030204" pitchFamily="18" charset="0"/>
                            <a:ea typeface="Cambria Math" panose="02040503050406030204" pitchFamily="18" charset="0"/>
                          </a:rPr>
                          <m:t>𝜆</m:t>
                        </m:r>
                        <m:r>
                          <a:rPr lang="en-US" sz="2800" i="1">
                            <a:latin typeface="Cambria Math" panose="02040503050406030204" pitchFamily="18" charset="0"/>
                            <a:ea typeface="Cambria Math" panose="02040503050406030204" pitchFamily="18" charset="0"/>
                          </a:rPr>
                          <m:t>−1</m:t>
                        </m:r>
                      </m:e>
                    </m:d>
                    <m:r>
                      <a:rPr lang="en-US" sz="2800" i="1">
                        <a:latin typeface="Cambria Math" panose="02040503050406030204" pitchFamily="18" charset="0"/>
                        <a:ea typeface="Cambria Math" panose="02040503050406030204" pitchFamily="18" charset="0"/>
                      </a:rPr>
                      <m:t>/2)</m:t>
                    </m:r>
                    <m:sSub>
                      <m:sSubPr>
                        <m:ctrlPr>
                          <a:rPr lang="en-US" sz="2800" i="1">
                            <a:latin typeface="Cambria Math" panose="02040503050406030204" pitchFamily="18" charset="0"/>
                          </a:rPr>
                        </m:ctrlPr>
                      </m:sSubPr>
                      <m:e>
                        <m:r>
                          <a:rPr lang="en-US" sz="2800" i="1">
                            <a:latin typeface="Cambria Math" panose="02040503050406030204" pitchFamily="18" charset="0"/>
                          </a:rPr>
                          <m:t>𝑁</m:t>
                        </m:r>
                      </m:e>
                      <m:sub>
                        <m:r>
                          <a:rPr lang="en-US" sz="2800" i="1">
                            <a:latin typeface="Cambria Math" panose="02040503050406030204" pitchFamily="18" charset="0"/>
                          </a:rPr>
                          <m:t>𝑡</m:t>
                        </m:r>
                        <m:r>
                          <a:rPr lang="en-US" sz="2800" b="0" i="1" smtClean="0">
                            <a:latin typeface="Cambria Math" panose="02040503050406030204" pitchFamily="18" charset="0"/>
                          </a:rPr>
                          <m:t>+0.5</m:t>
                        </m:r>
                      </m:sub>
                    </m:sSub>
                  </m:oMath>
                </a14:m>
                <a:endParaRPr lang="en-US" sz="2800" dirty="0">
                  <a:latin typeface="Avenir Book"/>
                </a:endParaRPr>
              </a:p>
              <a:p>
                <a:pPr marL="514350" indent="-514350">
                  <a:spcAft>
                    <a:spcPts val="1200"/>
                  </a:spcAft>
                  <a:buAutoNum type="arabicParenR"/>
                </a:pPr>
                <a:r>
                  <a:rPr lang="en-US" sz="2800" dirty="0">
                    <a:latin typeface="Avenir Book"/>
                  </a:rPr>
                  <a:t>Thus, 		</a:t>
                </a:r>
                <a:r>
                  <a:rPr lang="en-US" sz="2800" dirty="0"/>
                  <a:t>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𝑁</m:t>
                        </m:r>
                      </m:e>
                      <m:sub>
                        <m:r>
                          <a:rPr lang="en-US" sz="2800" i="1">
                            <a:latin typeface="Cambria Math" panose="02040503050406030204" pitchFamily="18" charset="0"/>
                          </a:rPr>
                          <m:t>𝑡</m:t>
                        </m:r>
                        <m:r>
                          <a:rPr lang="en-US" sz="2800" i="1">
                            <a:latin typeface="Cambria Math" panose="02040503050406030204" pitchFamily="18" charset="0"/>
                          </a:rPr>
                          <m:t>+1</m:t>
                        </m:r>
                      </m:sub>
                    </m:sSub>
                    <m:r>
                      <a:rPr lang="en-US" sz="2800" i="1">
                        <a:latin typeface="Cambria Math" panose="02040503050406030204" pitchFamily="18" charset="0"/>
                      </a:rPr>
                      <m:t>=</m:t>
                    </m:r>
                    <m:r>
                      <a:rPr lang="en-US" sz="2800" i="1" smtClean="0">
                        <a:latin typeface="Cambria Math" panose="02040503050406030204" pitchFamily="18" charset="0"/>
                        <a:ea typeface="Cambria Math" panose="02040503050406030204" pitchFamily="18" charset="0"/>
                      </a:rPr>
                      <m:t> </m:t>
                    </m:r>
                    <m:r>
                      <a:rPr lang="en-US" sz="2800" i="1">
                        <a:latin typeface="Cambria Math" panose="02040503050406030204" pitchFamily="18" charset="0"/>
                      </a:rPr>
                      <m:t>(</m:t>
                    </m:r>
                    <m:sSup>
                      <m:sSupPr>
                        <m:ctrlPr>
                          <a:rPr lang="en-US" sz="2800" i="1" smtClean="0">
                            <a:latin typeface="Cambria Math" panose="02040503050406030204" pitchFamily="18" charset="0"/>
                          </a:rPr>
                        </m:ctrlPr>
                      </m:sSupPr>
                      <m:e>
                        <m:r>
                          <a:rPr lang="en-US" sz="2800" i="1">
                            <a:latin typeface="Cambria Math" panose="02040503050406030204" pitchFamily="18" charset="0"/>
                          </a:rPr>
                          <m:t>1+</m:t>
                        </m:r>
                        <m:d>
                          <m:dPr>
                            <m:ctrlPr>
                              <a:rPr lang="en-US" sz="2800" i="1">
                                <a:latin typeface="Cambria Math" panose="02040503050406030204" pitchFamily="18" charset="0"/>
                              </a:rPr>
                            </m:ctrlPr>
                          </m:dPr>
                          <m:e>
                            <m:r>
                              <a:rPr lang="en-US" sz="2800" i="1">
                                <a:latin typeface="Cambria Math" panose="02040503050406030204" pitchFamily="18" charset="0"/>
                                <a:ea typeface="Cambria Math" panose="02040503050406030204" pitchFamily="18" charset="0"/>
                              </a:rPr>
                              <m:t>𝜆</m:t>
                            </m:r>
                            <m:r>
                              <a:rPr lang="en-US" sz="2800" i="1">
                                <a:latin typeface="Cambria Math" panose="02040503050406030204" pitchFamily="18" charset="0"/>
                                <a:ea typeface="Cambria Math" panose="02040503050406030204" pitchFamily="18" charset="0"/>
                              </a:rPr>
                              <m:t>−1</m:t>
                            </m:r>
                          </m:e>
                        </m:d>
                        <m:r>
                          <a:rPr lang="en-US" sz="2800" i="1">
                            <a:latin typeface="Cambria Math" panose="02040503050406030204" pitchFamily="18" charset="0"/>
                            <a:ea typeface="Cambria Math" panose="02040503050406030204" pitchFamily="18" charset="0"/>
                          </a:rPr>
                          <m:t>/2</m:t>
                        </m:r>
                        <m:r>
                          <a:rPr lang="en-US" sz="2800" b="0" i="1" smtClean="0">
                            <a:latin typeface="Cambria Math" panose="02040503050406030204" pitchFamily="18" charset="0"/>
                            <a:ea typeface="Cambria Math" panose="02040503050406030204" pitchFamily="18" charset="0"/>
                          </a:rPr>
                          <m:t>)</m:t>
                        </m:r>
                      </m:e>
                      <m:sup>
                        <m:r>
                          <a:rPr lang="en-US" sz="2800" b="0" i="1" smtClean="0">
                            <a:latin typeface="Cambria Math" panose="02040503050406030204" pitchFamily="18" charset="0"/>
                          </a:rPr>
                          <m:t>2</m:t>
                        </m:r>
                      </m:sup>
                    </m:sSup>
                    <m:sSub>
                      <m:sSubPr>
                        <m:ctrlPr>
                          <a:rPr lang="en-US" sz="2800" i="1">
                            <a:latin typeface="Cambria Math" panose="02040503050406030204" pitchFamily="18" charset="0"/>
                          </a:rPr>
                        </m:ctrlPr>
                      </m:sSubPr>
                      <m:e>
                        <m:r>
                          <a:rPr lang="en-US" sz="2800" i="1">
                            <a:latin typeface="Cambria Math" panose="02040503050406030204" pitchFamily="18" charset="0"/>
                          </a:rPr>
                          <m:t>𝑁</m:t>
                        </m:r>
                      </m:e>
                      <m:sub>
                        <m:r>
                          <a:rPr lang="en-US" sz="2800" i="1">
                            <a:latin typeface="Cambria Math" panose="02040503050406030204" pitchFamily="18" charset="0"/>
                          </a:rPr>
                          <m:t>𝑡</m:t>
                        </m:r>
                      </m:sub>
                    </m:sSub>
                  </m:oMath>
                </a14:m>
                <a:endParaRPr lang="en-US" sz="2800" dirty="0">
                  <a:latin typeface="Avenir Book"/>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536587" y="1860587"/>
                <a:ext cx="8163275" cy="4154984"/>
              </a:xfrm>
              <a:prstGeom prst="rect">
                <a:avLst/>
              </a:prstGeom>
              <a:blipFill>
                <a:blip r:embed="rId2"/>
                <a:stretch>
                  <a:fillRect l="-1708" t="-2439" b="-3659"/>
                </a:stretch>
              </a:blipFill>
            </p:spPr>
            <p:txBody>
              <a:bodyPr/>
              <a:lstStyle/>
              <a:p>
                <a:r>
                  <a:rPr lang="en-US">
                    <a:noFill/>
                  </a:rPr>
                  <a:t> </a:t>
                </a:r>
              </a:p>
            </p:txBody>
          </p:sp>
        </mc:Fallback>
      </mc:AlternateContent>
    </p:spTree>
    <p:extLst>
      <p:ext uri="{BB962C8B-B14F-4D97-AF65-F5344CB8AC3E}">
        <p14:creationId xmlns:p14="http://schemas.microsoft.com/office/powerpoint/2010/main" val="1235350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0" y="0"/>
            <a:ext cx="6608700"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 typeface="Wingdings" pitchFamily="2" charset="2"/>
              <a:buNone/>
            </a:pPr>
            <a:r>
              <a:rPr lang="en-US" sz="4000" dirty="0">
                <a:solidFill>
                  <a:srgbClr val="376092"/>
                </a:solidFill>
                <a:latin typeface="Avenir Book"/>
              </a:rPr>
              <a:t>Moving to continuous time</a:t>
            </a:r>
            <a:r>
              <a:rPr lang="en-US" sz="4000" b="1" dirty="0">
                <a:solidFill>
                  <a:srgbClr val="376092"/>
                </a:solidFill>
                <a:latin typeface="Avenir Book"/>
              </a:rPr>
              <a:t>:</a:t>
            </a:r>
          </a:p>
        </p:txBody>
      </p:sp>
      <p:sp>
        <p:nvSpPr>
          <p:cNvPr id="3" name="TextBox 2"/>
          <p:cNvSpPr txBox="1"/>
          <p:nvPr/>
        </p:nvSpPr>
        <p:spPr>
          <a:xfrm>
            <a:off x="980725" y="1873650"/>
            <a:ext cx="7606902" cy="1538883"/>
          </a:xfrm>
          <a:prstGeom prst="rect">
            <a:avLst/>
          </a:prstGeom>
          <a:noFill/>
        </p:spPr>
        <p:txBody>
          <a:bodyPr wrap="square" rtlCol="0">
            <a:spAutoFit/>
          </a:bodyPr>
          <a:lstStyle/>
          <a:p>
            <a:pPr marL="514350" indent="-514350">
              <a:spcAft>
                <a:spcPts val="1200"/>
              </a:spcAft>
              <a:buFont typeface="+mj-lt"/>
              <a:buAutoNum type="arabicParenR" startAt="6"/>
            </a:pPr>
            <a:r>
              <a:rPr lang="en-US" sz="2800" dirty="0">
                <a:latin typeface="Avenir Book"/>
              </a:rPr>
              <a:t>Let the number of steps increase…</a:t>
            </a:r>
          </a:p>
          <a:p>
            <a:pPr marL="514350" indent="-514350">
              <a:spcAft>
                <a:spcPts val="1200"/>
              </a:spcAft>
              <a:buAutoNum type="arabicParenR" startAt="6"/>
            </a:pPr>
            <a:r>
              <a:rPr lang="en-US" sz="2800" dirty="0">
                <a:latin typeface="Avenir Book"/>
              </a:rPr>
              <a:t>Take the limit of this process as the number of steps increase to infinite:</a:t>
            </a:r>
          </a:p>
        </p:txBody>
      </p:sp>
      <p:graphicFrame>
        <p:nvGraphicFramePr>
          <p:cNvPr id="2" name="Object 1"/>
          <p:cNvGraphicFramePr>
            <a:graphicFrameLocks noChangeAspect="1"/>
          </p:cNvGraphicFramePr>
          <p:nvPr>
            <p:extLst>
              <p:ext uri="{D42A27DB-BD31-4B8C-83A1-F6EECF244321}">
                <p14:modId xmlns:p14="http://schemas.microsoft.com/office/powerpoint/2010/main" val="1009694997"/>
              </p:ext>
            </p:extLst>
          </p:nvPr>
        </p:nvGraphicFramePr>
        <p:xfrm>
          <a:off x="4514850" y="3346450"/>
          <a:ext cx="114300" cy="165100"/>
        </p:xfrm>
        <a:graphic>
          <a:graphicData uri="http://schemas.openxmlformats.org/presentationml/2006/ole">
            <mc:AlternateContent xmlns:mc="http://schemas.openxmlformats.org/markup-compatibility/2006">
              <mc:Choice xmlns:v="urn:schemas-microsoft-com:vml" Requires="v">
                <p:oleObj name="Equation" r:id="rId2" imgW="114300" imgH="165100" progId="Equation.3">
                  <p:embed/>
                </p:oleObj>
              </mc:Choice>
              <mc:Fallback>
                <p:oleObj name="Equation" r:id="rId2" imgW="114300" imgH="165100" progId="Equation.3">
                  <p:embed/>
                  <p:pic>
                    <p:nvPicPr>
                      <p:cNvPr id="0" name=""/>
                      <p:cNvPicPr/>
                      <p:nvPr/>
                    </p:nvPicPr>
                    <p:blipFill>
                      <a:blip r:embed="rId3"/>
                      <a:stretch>
                        <a:fillRect/>
                      </a:stretch>
                    </p:blipFill>
                    <p:spPr>
                      <a:xfrm>
                        <a:off x="4514850" y="3346450"/>
                        <a:ext cx="114300" cy="165100"/>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E7FD005-2C95-4941-A190-ADB9C5BA5D5D}"/>
                  </a:ext>
                </a:extLst>
              </p:cNvPr>
              <p:cNvSpPr txBox="1"/>
              <p:nvPr/>
            </p:nvSpPr>
            <p:spPr>
              <a:xfrm>
                <a:off x="1327512" y="4258013"/>
                <a:ext cx="6374675" cy="125463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600" i="1" smtClean="0">
                              <a:latin typeface="Cambria Math" panose="02040503050406030204" pitchFamily="18" charset="0"/>
                            </a:rPr>
                          </m:ctrlPr>
                        </m:sSubPr>
                        <m:e>
                          <m:r>
                            <a:rPr lang="en-US" sz="3600" b="0" i="1" smtClean="0">
                              <a:latin typeface="Cambria Math" panose="02040503050406030204" pitchFamily="18" charset="0"/>
                            </a:rPr>
                            <m:t>𝑁</m:t>
                          </m:r>
                        </m:e>
                        <m:sub>
                          <m:r>
                            <a:rPr lang="en-US" sz="3600" b="0" i="1" smtClean="0">
                              <a:latin typeface="Cambria Math" panose="02040503050406030204" pitchFamily="18" charset="0"/>
                            </a:rPr>
                            <m:t>𝑡</m:t>
                          </m:r>
                          <m:r>
                            <a:rPr lang="en-US" sz="3600" b="0" i="1" smtClean="0">
                              <a:latin typeface="Cambria Math" panose="02040503050406030204" pitchFamily="18" charset="0"/>
                            </a:rPr>
                            <m:t>+1</m:t>
                          </m:r>
                        </m:sub>
                      </m:sSub>
                      <m:r>
                        <a:rPr lang="en-US" sz="3600" b="0" i="1" smtClean="0">
                          <a:latin typeface="Cambria Math" panose="02040503050406030204" pitchFamily="18" charset="0"/>
                        </a:rPr>
                        <m:t>=</m:t>
                      </m:r>
                      <m:func>
                        <m:funcPr>
                          <m:ctrlPr>
                            <a:rPr lang="en-US" sz="3600" b="0" i="1" smtClean="0">
                              <a:latin typeface="Cambria Math" panose="02040503050406030204" pitchFamily="18" charset="0"/>
                            </a:rPr>
                          </m:ctrlPr>
                        </m:funcPr>
                        <m:fName>
                          <m:limLow>
                            <m:limLowPr>
                              <m:ctrlPr>
                                <a:rPr lang="en-US" sz="3600" b="0" i="1" smtClean="0">
                                  <a:latin typeface="Cambria Math" panose="02040503050406030204" pitchFamily="18" charset="0"/>
                                </a:rPr>
                              </m:ctrlPr>
                            </m:limLowPr>
                            <m:e>
                              <m:r>
                                <m:rPr>
                                  <m:sty m:val="p"/>
                                </m:rPr>
                                <a:rPr lang="en-US" sz="3600" b="0" i="0" smtClean="0">
                                  <a:latin typeface="Cambria Math" panose="02040503050406030204" pitchFamily="18" charset="0"/>
                                </a:rPr>
                                <m:t>lim</m:t>
                              </m:r>
                            </m:e>
                            <m:lim>
                              <m:r>
                                <a:rPr lang="en-US" sz="3600" b="0" i="1" smtClean="0">
                                  <a:latin typeface="Cambria Math" panose="02040503050406030204" pitchFamily="18" charset="0"/>
                                </a:rPr>
                                <m:t>𝑛</m:t>
                              </m:r>
                              <m:r>
                                <a:rPr lang="en-US" sz="3600" b="0" i="1" smtClean="0">
                                  <a:latin typeface="Cambria Math" panose="02040503050406030204" pitchFamily="18" charset="0"/>
                                </a:rPr>
                                <m:t>→∞</m:t>
                              </m:r>
                            </m:lim>
                          </m:limLow>
                        </m:fName>
                        <m:e>
                          <m:d>
                            <m:dPr>
                              <m:begChr m:val="["/>
                              <m:endChr m:val="]"/>
                              <m:ctrlPr>
                                <a:rPr lang="en-US" sz="3600" b="0" i="1" smtClean="0">
                                  <a:latin typeface="Cambria Math" panose="02040503050406030204" pitchFamily="18" charset="0"/>
                                </a:rPr>
                              </m:ctrlPr>
                            </m:dPr>
                            <m:e>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𝑁</m:t>
                                  </m:r>
                                </m:e>
                                <m:sub>
                                  <m:r>
                                    <a:rPr lang="en-US" sz="3600" b="0" i="1" smtClean="0">
                                      <a:latin typeface="Cambria Math" panose="02040503050406030204" pitchFamily="18" charset="0"/>
                                    </a:rPr>
                                    <m:t>𝑡</m:t>
                                  </m:r>
                                </m:sub>
                              </m:sSub>
                              <m:sSup>
                                <m:sSupPr>
                                  <m:ctrlPr>
                                    <a:rPr lang="en-US" sz="3600" i="1">
                                      <a:latin typeface="Cambria Math" panose="02040503050406030204" pitchFamily="18" charset="0"/>
                                    </a:rPr>
                                  </m:ctrlPr>
                                </m:sSupPr>
                                <m:e>
                                  <m:d>
                                    <m:dPr>
                                      <m:ctrlPr>
                                        <a:rPr lang="en-US" sz="3600" i="1">
                                          <a:latin typeface="Cambria Math" panose="02040503050406030204" pitchFamily="18" charset="0"/>
                                        </a:rPr>
                                      </m:ctrlPr>
                                    </m:dPr>
                                    <m:e>
                                      <m:r>
                                        <a:rPr lang="en-US" sz="3600" i="1">
                                          <a:latin typeface="Cambria Math" panose="02040503050406030204" pitchFamily="18" charset="0"/>
                                        </a:rPr>
                                        <m:t>1+</m:t>
                                      </m:r>
                                      <m:f>
                                        <m:fPr>
                                          <m:ctrlPr>
                                            <a:rPr lang="en-US" sz="3600" i="1">
                                              <a:latin typeface="Cambria Math" panose="02040503050406030204" pitchFamily="18" charset="0"/>
                                            </a:rPr>
                                          </m:ctrlPr>
                                        </m:fPr>
                                        <m:num>
                                          <m:r>
                                            <a:rPr lang="en-US" sz="3600" i="1">
                                              <a:latin typeface="Cambria Math" panose="02040503050406030204" pitchFamily="18" charset="0"/>
                                              <a:ea typeface="Cambria Math" panose="02040503050406030204" pitchFamily="18" charset="0"/>
                                            </a:rPr>
                                            <m:t>𝜆</m:t>
                                          </m:r>
                                          <m:r>
                                            <a:rPr lang="en-US" sz="3600" i="1">
                                              <a:latin typeface="Cambria Math" panose="02040503050406030204" pitchFamily="18" charset="0"/>
                                              <a:ea typeface="Cambria Math" panose="02040503050406030204" pitchFamily="18" charset="0"/>
                                            </a:rPr>
                                            <m:t>−1</m:t>
                                          </m:r>
                                        </m:num>
                                        <m:den>
                                          <m:r>
                                            <a:rPr lang="en-US" sz="3600" i="1">
                                              <a:latin typeface="Cambria Math" panose="02040503050406030204" pitchFamily="18" charset="0"/>
                                            </a:rPr>
                                            <m:t>𝑛</m:t>
                                          </m:r>
                                        </m:den>
                                      </m:f>
                                    </m:e>
                                  </m:d>
                                </m:e>
                                <m:sup>
                                  <m:r>
                                    <a:rPr lang="en-US" sz="3600" i="1">
                                      <a:latin typeface="Cambria Math" panose="02040503050406030204" pitchFamily="18" charset="0"/>
                                    </a:rPr>
                                    <m:t>𝑛</m:t>
                                  </m:r>
                                </m:sup>
                              </m:sSup>
                            </m:e>
                          </m:d>
                        </m:e>
                      </m:func>
                    </m:oMath>
                  </m:oMathPara>
                </a14:m>
                <a:endParaRPr lang="en-US" sz="3600" dirty="0"/>
              </a:p>
            </p:txBody>
          </p:sp>
        </mc:Choice>
        <mc:Fallback xmlns="">
          <p:sp>
            <p:nvSpPr>
              <p:cNvPr id="5" name="TextBox 4">
                <a:extLst>
                  <a:ext uri="{FF2B5EF4-FFF2-40B4-BE49-F238E27FC236}">
                    <a16:creationId xmlns:a16="http://schemas.microsoft.com/office/drawing/2014/main" id="{8E7FD005-2C95-4941-A190-ADB9C5BA5D5D}"/>
                  </a:ext>
                </a:extLst>
              </p:cNvPr>
              <p:cNvSpPr txBox="1">
                <a:spLocks noRot="1" noChangeAspect="1" noMove="1" noResize="1" noEditPoints="1" noAdjustHandles="1" noChangeArrowheads="1" noChangeShapeType="1" noTextEdit="1"/>
              </p:cNvSpPr>
              <p:nvPr/>
            </p:nvSpPr>
            <p:spPr>
              <a:xfrm>
                <a:off x="1327512" y="4258013"/>
                <a:ext cx="6374675" cy="1254639"/>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371831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0" y="0"/>
            <a:ext cx="3330142"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 typeface="Wingdings" pitchFamily="2" charset="2"/>
              <a:buNone/>
            </a:pPr>
            <a:r>
              <a:rPr lang="en-US" sz="4000" dirty="0">
                <a:solidFill>
                  <a:srgbClr val="376092"/>
                </a:solidFill>
                <a:latin typeface="Avenir Book"/>
              </a:rPr>
              <a:t>Introductions</a:t>
            </a:r>
            <a:r>
              <a:rPr lang="en-US" sz="4000" b="1" dirty="0">
                <a:solidFill>
                  <a:srgbClr val="376092"/>
                </a:solidFill>
                <a:latin typeface="Avenir Book"/>
              </a:rPr>
              <a:t>:</a:t>
            </a:r>
          </a:p>
        </p:txBody>
      </p:sp>
      <p:sp>
        <p:nvSpPr>
          <p:cNvPr id="3" name="Rectangle 2">
            <a:extLst>
              <a:ext uri="{FF2B5EF4-FFF2-40B4-BE49-F238E27FC236}">
                <a16:creationId xmlns:a16="http://schemas.microsoft.com/office/drawing/2014/main" id="{7BADAD85-4DFF-584F-BE05-609EEA654715}"/>
              </a:ext>
            </a:extLst>
          </p:cNvPr>
          <p:cNvSpPr/>
          <p:nvPr/>
        </p:nvSpPr>
        <p:spPr>
          <a:xfrm>
            <a:off x="1780518" y="2773687"/>
            <a:ext cx="5533502" cy="1938992"/>
          </a:xfrm>
          <a:prstGeom prst="rect">
            <a:avLst/>
          </a:prstGeom>
        </p:spPr>
        <p:txBody>
          <a:bodyPr wrap="none">
            <a:spAutoFit/>
          </a:bodyPr>
          <a:lstStyle/>
          <a:p>
            <a:r>
              <a:rPr lang="en-US" sz="2400" dirty="0"/>
              <a:t>Me:  </a:t>
            </a:r>
          </a:p>
          <a:p>
            <a:r>
              <a:rPr lang="en-US" sz="2400" dirty="0"/>
              <a:t>           http://osenberglab.ecology.uga.edu/</a:t>
            </a:r>
          </a:p>
          <a:p>
            <a:endParaRPr lang="en-US" sz="2400" dirty="0"/>
          </a:p>
          <a:p>
            <a:r>
              <a:rPr lang="en-US" sz="2400" dirty="0"/>
              <a:t>You:</a:t>
            </a:r>
          </a:p>
          <a:p>
            <a:r>
              <a:rPr lang="en-US" sz="2400" dirty="0"/>
              <a:t>           . . . </a:t>
            </a:r>
          </a:p>
        </p:txBody>
      </p:sp>
    </p:spTree>
    <p:extLst>
      <p:ext uri="{BB962C8B-B14F-4D97-AF65-F5344CB8AC3E}">
        <p14:creationId xmlns:p14="http://schemas.microsoft.com/office/powerpoint/2010/main" val="4085749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0" y="0"/>
            <a:ext cx="3144711"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 typeface="Wingdings" pitchFamily="2" charset="2"/>
              <a:buNone/>
            </a:pPr>
            <a:r>
              <a:rPr lang="en-US" sz="4000" dirty="0">
                <a:solidFill>
                  <a:srgbClr val="376092"/>
                </a:solidFill>
                <a:latin typeface="Avenir Book"/>
              </a:rPr>
              <a:t>An example</a:t>
            </a:r>
            <a:r>
              <a:rPr lang="en-US" sz="4000" b="1" dirty="0">
                <a:solidFill>
                  <a:srgbClr val="376092"/>
                </a:solidFill>
                <a:latin typeface="Avenir Book"/>
              </a:rPr>
              <a:t>:</a:t>
            </a:r>
          </a:p>
        </p:txBody>
      </p:sp>
      <mc:AlternateContent xmlns:mc="http://schemas.openxmlformats.org/markup-compatibility/2006" xmlns:a14="http://schemas.microsoft.com/office/drawing/2010/main">
        <mc:Choice Requires="a14">
          <p:sp>
            <p:nvSpPr>
              <p:cNvPr id="3" name="TextBox 2"/>
              <p:cNvSpPr txBox="1"/>
              <p:nvPr/>
            </p:nvSpPr>
            <p:spPr>
              <a:xfrm>
                <a:off x="845604" y="998435"/>
                <a:ext cx="8163275" cy="1107996"/>
              </a:xfrm>
              <a:prstGeom prst="rect">
                <a:avLst/>
              </a:prstGeom>
              <a:noFill/>
            </p:spPr>
            <p:txBody>
              <a:bodyPr wrap="square" rtlCol="0">
                <a:spAutoFit/>
              </a:bodyPr>
              <a:lstStyle/>
              <a:p>
                <a:pPr marL="514350" indent="-514350">
                  <a:spcAft>
                    <a:spcPts val="1200"/>
                  </a:spcAft>
                  <a:buFont typeface="+mj-lt"/>
                  <a:buAutoNum type="arabicParenR" startAt="8"/>
                </a:pPr>
                <a:r>
                  <a:rPr lang="en-US" sz="2800" dirty="0">
                    <a:latin typeface="Avenir Book"/>
                  </a:rPr>
                  <a:t>Let </a:t>
                </a:r>
                <a14:m>
                  <m:oMath xmlns:m="http://schemas.openxmlformats.org/officeDocument/2006/math">
                    <m:r>
                      <a:rPr lang="en-US" sz="2800" i="1">
                        <a:latin typeface="Cambria Math" panose="02040503050406030204" pitchFamily="18" charset="0"/>
                        <a:ea typeface="Cambria Math" panose="02040503050406030204" pitchFamily="18" charset="0"/>
                      </a:rPr>
                      <m:t>𝜆</m:t>
                    </m:r>
                    <m:r>
                      <a:rPr lang="en-US" sz="2800" b="0" i="1" smtClean="0">
                        <a:latin typeface="Cambria Math" panose="02040503050406030204" pitchFamily="18" charset="0"/>
                        <a:ea typeface="Cambria Math" panose="02040503050406030204" pitchFamily="18" charset="0"/>
                      </a:rPr>
                      <m:t>=2</m:t>
                    </m:r>
                    <m:r>
                      <a:rPr lang="en-US" sz="2800" i="1">
                        <a:latin typeface="Cambria Math" panose="02040503050406030204" pitchFamily="18" charset="0"/>
                        <a:ea typeface="Cambria Math" panose="02040503050406030204" pitchFamily="18" charset="0"/>
                      </a:rPr>
                      <m:t> </m:t>
                    </m:r>
                  </m:oMath>
                </a14:m>
                <a:r>
                  <a:rPr lang="en-US" sz="2800" dirty="0">
                    <a:latin typeface="Avenir Book"/>
                  </a:rPr>
                  <a:t> (e.g., population doubles every year)</a:t>
                </a:r>
              </a:p>
              <a:p>
                <a:pPr marL="514350" indent="-514350">
                  <a:spcAft>
                    <a:spcPts val="1200"/>
                  </a:spcAft>
                  <a:buFont typeface="+mj-lt"/>
                  <a:buAutoNum type="arabicParenR" startAt="8"/>
                </a:pPr>
                <a:r>
                  <a:rPr lang="en-US" sz="2800" dirty="0">
                    <a:latin typeface="Avenir Book"/>
                  </a:rPr>
                  <a:t>Let's slowly increase n from 1 to infinite…</a:t>
                </a:r>
              </a:p>
            </p:txBody>
          </p:sp>
        </mc:Choice>
        <mc:Fallback xmlns="">
          <p:sp>
            <p:nvSpPr>
              <p:cNvPr id="3" name="TextBox 2"/>
              <p:cNvSpPr txBox="1">
                <a:spLocks noRot="1" noChangeAspect="1" noMove="1" noResize="1" noEditPoints="1" noAdjustHandles="1" noChangeArrowheads="1" noChangeShapeType="1" noTextEdit="1"/>
              </p:cNvSpPr>
              <p:nvPr/>
            </p:nvSpPr>
            <p:spPr>
              <a:xfrm>
                <a:off x="845604" y="998435"/>
                <a:ext cx="8163275" cy="1107996"/>
              </a:xfrm>
              <a:prstGeom prst="rect">
                <a:avLst/>
              </a:prstGeom>
              <a:blipFill>
                <a:blip r:embed="rId3"/>
                <a:stretch>
                  <a:fillRect l="-1711" t="-9091" r="-1244" b="-15909"/>
                </a:stretch>
              </a:blipFill>
            </p:spPr>
            <p:txBody>
              <a:bodyPr/>
              <a:lstStyle/>
              <a:p>
                <a:r>
                  <a:rPr lang="en-US">
                    <a:noFill/>
                  </a:rPr>
                  <a:t> </a:t>
                </a:r>
              </a:p>
            </p:txBody>
          </p:sp>
        </mc:Fallback>
      </mc:AlternateContent>
      <p:graphicFrame>
        <p:nvGraphicFramePr>
          <p:cNvPr id="2" name="Object 1"/>
          <p:cNvGraphicFramePr>
            <a:graphicFrameLocks noChangeAspect="1"/>
          </p:cNvGraphicFramePr>
          <p:nvPr>
            <p:extLst>
              <p:ext uri="{D42A27DB-BD31-4B8C-83A1-F6EECF244321}">
                <p14:modId xmlns:p14="http://schemas.microsoft.com/office/powerpoint/2010/main" val="1024949483"/>
              </p:ext>
            </p:extLst>
          </p:nvPr>
        </p:nvGraphicFramePr>
        <p:xfrm>
          <a:off x="4514850" y="2525275"/>
          <a:ext cx="114300" cy="165100"/>
        </p:xfrm>
        <a:graphic>
          <a:graphicData uri="http://schemas.openxmlformats.org/presentationml/2006/ole">
            <mc:AlternateContent xmlns:mc="http://schemas.openxmlformats.org/markup-compatibility/2006">
              <mc:Choice xmlns:v="urn:schemas-microsoft-com:vml" Requires="v">
                <p:oleObj name="Equation" r:id="rId4" imgW="114300" imgH="165100" progId="Equation.3">
                  <p:embed/>
                </p:oleObj>
              </mc:Choice>
              <mc:Fallback>
                <p:oleObj name="Equation" r:id="rId4" imgW="114300" imgH="165100" progId="Equation.3">
                  <p:embed/>
                  <p:pic>
                    <p:nvPicPr>
                      <p:cNvPr id="0" name=""/>
                      <p:cNvPicPr/>
                      <p:nvPr/>
                    </p:nvPicPr>
                    <p:blipFill>
                      <a:blip r:embed="rId5"/>
                      <a:stretch>
                        <a:fillRect/>
                      </a:stretch>
                    </p:blipFill>
                    <p:spPr>
                      <a:xfrm>
                        <a:off x="4514850" y="2525275"/>
                        <a:ext cx="114300" cy="165100"/>
                      </a:xfrm>
                      <a:prstGeom prst="rect">
                        <a:avLst/>
                      </a:prstGeom>
                    </p:spPr>
                  </p:pic>
                </p:oleObj>
              </mc:Fallback>
            </mc:AlternateContent>
          </a:graphicData>
        </a:graphic>
      </p:graphicFrame>
      <p:graphicFrame>
        <p:nvGraphicFramePr>
          <p:cNvPr id="6" name="Table 5"/>
          <p:cNvGraphicFramePr>
            <a:graphicFrameLocks noGrp="1"/>
          </p:cNvGraphicFramePr>
          <p:nvPr>
            <p:extLst>
              <p:ext uri="{D42A27DB-BD31-4B8C-83A1-F6EECF244321}">
                <p14:modId xmlns:p14="http://schemas.microsoft.com/office/powerpoint/2010/main" val="959206934"/>
              </p:ext>
            </p:extLst>
          </p:nvPr>
        </p:nvGraphicFramePr>
        <p:xfrm>
          <a:off x="2017607" y="2328327"/>
          <a:ext cx="5191550" cy="4340128"/>
        </p:xfrm>
        <a:graphic>
          <a:graphicData uri="http://schemas.openxmlformats.org/drawingml/2006/table">
            <a:tbl>
              <a:tblPr firstRow="1" bandRow="1">
                <a:tableStyleId>{5C22544A-7EE6-4342-B048-85BDC9FD1C3A}</a:tableStyleId>
              </a:tblPr>
              <a:tblGrid>
                <a:gridCol w="2595775">
                  <a:extLst>
                    <a:ext uri="{9D8B030D-6E8A-4147-A177-3AD203B41FA5}">
                      <a16:colId xmlns:a16="http://schemas.microsoft.com/office/drawing/2014/main" val="20000"/>
                    </a:ext>
                  </a:extLst>
                </a:gridCol>
                <a:gridCol w="2595775">
                  <a:extLst>
                    <a:ext uri="{9D8B030D-6E8A-4147-A177-3AD203B41FA5}">
                      <a16:colId xmlns:a16="http://schemas.microsoft.com/office/drawing/2014/main" val="20001"/>
                    </a:ext>
                  </a:extLst>
                </a:gridCol>
              </a:tblGrid>
              <a:tr h="542516">
                <a:tc>
                  <a:txBody>
                    <a:bodyPr/>
                    <a:lstStyle/>
                    <a:p>
                      <a:pPr algn="ctr"/>
                      <a:r>
                        <a:rPr lang="en-US" dirty="0">
                          <a:latin typeface="Avenir Book"/>
                        </a:rPr>
                        <a:t>Number of </a:t>
                      </a:r>
                      <a:r>
                        <a:rPr lang="en-US" dirty="0" err="1">
                          <a:latin typeface="Avenir Book"/>
                        </a:rPr>
                        <a:t>substeps</a:t>
                      </a:r>
                      <a:r>
                        <a:rPr lang="en-US" dirty="0">
                          <a:latin typeface="Avenir Book"/>
                        </a:rPr>
                        <a:t>, n</a:t>
                      </a:r>
                    </a:p>
                  </a:txBody>
                  <a:tcPr/>
                </a:tc>
                <a:tc>
                  <a:txBody>
                    <a:bodyPr/>
                    <a:lstStyle/>
                    <a:p>
                      <a:pPr algn="ctr"/>
                      <a:r>
                        <a:rPr lang="en-US" dirty="0">
                          <a:latin typeface="Avenir Book"/>
                        </a:rPr>
                        <a:t>N</a:t>
                      </a:r>
                      <a:r>
                        <a:rPr lang="en-US" baseline="-25000" dirty="0">
                          <a:latin typeface="Avenir Book"/>
                        </a:rPr>
                        <a:t>t+1</a:t>
                      </a:r>
                    </a:p>
                  </a:txBody>
                  <a:tcPr/>
                </a:tc>
                <a:extLst>
                  <a:ext uri="{0D108BD9-81ED-4DB2-BD59-A6C34878D82A}">
                    <a16:rowId xmlns:a16="http://schemas.microsoft.com/office/drawing/2014/main" val="10000"/>
                  </a:ext>
                </a:extLst>
              </a:tr>
              <a:tr h="542516">
                <a:tc>
                  <a:txBody>
                    <a:bodyPr/>
                    <a:lstStyle/>
                    <a:p>
                      <a:pPr algn="ctr"/>
                      <a:r>
                        <a:rPr lang="en-US" dirty="0">
                          <a:latin typeface="Avenir Book"/>
                        </a:rPr>
                        <a:t>1</a:t>
                      </a:r>
                    </a:p>
                  </a:txBody>
                  <a:tcPr/>
                </a:tc>
                <a:tc>
                  <a:txBody>
                    <a:bodyPr/>
                    <a:lstStyle/>
                    <a:p>
                      <a:pPr algn="ctr"/>
                      <a:r>
                        <a:rPr lang="en-US" dirty="0">
                          <a:latin typeface="Avenir Book"/>
                        </a:rPr>
                        <a:t>2</a:t>
                      </a:r>
                    </a:p>
                  </a:txBody>
                  <a:tcPr/>
                </a:tc>
                <a:extLst>
                  <a:ext uri="{0D108BD9-81ED-4DB2-BD59-A6C34878D82A}">
                    <a16:rowId xmlns:a16="http://schemas.microsoft.com/office/drawing/2014/main" val="10001"/>
                  </a:ext>
                </a:extLst>
              </a:tr>
              <a:tr h="542516">
                <a:tc>
                  <a:txBody>
                    <a:bodyPr/>
                    <a:lstStyle/>
                    <a:p>
                      <a:pPr algn="ctr"/>
                      <a:r>
                        <a:rPr lang="en-US" dirty="0">
                          <a:latin typeface="Avenir Book"/>
                        </a:rPr>
                        <a:t>2</a:t>
                      </a:r>
                    </a:p>
                  </a:txBody>
                  <a:tcPr/>
                </a:tc>
                <a:tc>
                  <a:txBody>
                    <a:bodyPr/>
                    <a:lstStyle/>
                    <a:p>
                      <a:pPr algn="ctr"/>
                      <a:r>
                        <a:rPr lang="en-US" dirty="0">
                          <a:latin typeface="Avenir Book"/>
                        </a:rPr>
                        <a:t>1.5x1.5=2.25</a:t>
                      </a:r>
                    </a:p>
                  </a:txBody>
                  <a:tcPr/>
                </a:tc>
                <a:extLst>
                  <a:ext uri="{0D108BD9-81ED-4DB2-BD59-A6C34878D82A}">
                    <a16:rowId xmlns:a16="http://schemas.microsoft.com/office/drawing/2014/main" val="10002"/>
                  </a:ext>
                </a:extLst>
              </a:tr>
              <a:tr h="542516">
                <a:tc>
                  <a:txBody>
                    <a:bodyPr/>
                    <a:lstStyle/>
                    <a:p>
                      <a:pPr algn="ctr"/>
                      <a:r>
                        <a:rPr lang="en-US" dirty="0">
                          <a:latin typeface="Avenir Book"/>
                        </a:rPr>
                        <a:t>3</a:t>
                      </a:r>
                    </a:p>
                  </a:txBody>
                  <a:tcPr/>
                </a:tc>
                <a:tc>
                  <a:txBody>
                    <a:bodyPr/>
                    <a:lstStyle/>
                    <a:p>
                      <a:pPr algn="ctr"/>
                      <a:r>
                        <a:rPr lang="en-US" dirty="0">
                          <a:latin typeface="Avenir Book"/>
                        </a:rPr>
                        <a:t>1.333</a:t>
                      </a:r>
                      <a:r>
                        <a:rPr lang="en-US" baseline="30000" dirty="0">
                          <a:latin typeface="Avenir Book"/>
                        </a:rPr>
                        <a:t>3</a:t>
                      </a:r>
                      <a:r>
                        <a:rPr lang="en-US" dirty="0">
                          <a:latin typeface="Avenir Book"/>
                        </a:rPr>
                        <a:t>=2.37</a:t>
                      </a:r>
                    </a:p>
                  </a:txBody>
                  <a:tcPr/>
                </a:tc>
                <a:extLst>
                  <a:ext uri="{0D108BD9-81ED-4DB2-BD59-A6C34878D82A}">
                    <a16:rowId xmlns:a16="http://schemas.microsoft.com/office/drawing/2014/main" val="10003"/>
                  </a:ext>
                </a:extLst>
              </a:tr>
              <a:tr h="542516">
                <a:tc>
                  <a:txBody>
                    <a:bodyPr/>
                    <a:lstStyle/>
                    <a:p>
                      <a:pPr algn="ctr"/>
                      <a:r>
                        <a:rPr lang="en-US" dirty="0">
                          <a:latin typeface="Avenir Book"/>
                        </a:rPr>
                        <a:t>4</a:t>
                      </a:r>
                    </a:p>
                  </a:txBody>
                  <a:tcPr/>
                </a:tc>
                <a:tc>
                  <a:txBody>
                    <a:bodyPr/>
                    <a:lstStyle/>
                    <a:p>
                      <a:pPr algn="ctr"/>
                      <a:r>
                        <a:rPr lang="en-US" dirty="0">
                          <a:latin typeface="Avenir Book"/>
                        </a:rPr>
                        <a:t>1.25</a:t>
                      </a:r>
                      <a:r>
                        <a:rPr lang="en-US" baseline="30000" dirty="0">
                          <a:latin typeface="Avenir Book"/>
                        </a:rPr>
                        <a:t>4</a:t>
                      </a:r>
                      <a:r>
                        <a:rPr lang="en-US" dirty="0">
                          <a:latin typeface="Avenir Book"/>
                        </a:rPr>
                        <a:t>=2.44</a:t>
                      </a:r>
                    </a:p>
                  </a:txBody>
                  <a:tcPr/>
                </a:tc>
                <a:extLst>
                  <a:ext uri="{0D108BD9-81ED-4DB2-BD59-A6C34878D82A}">
                    <a16:rowId xmlns:a16="http://schemas.microsoft.com/office/drawing/2014/main" val="10004"/>
                  </a:ext>
                </a:extLst>
              </a:tr>
              <a:tr h="542516">
                <a:tc>
                  <a:txBody>
                    <a:bodyPr/>
                    <a:lstStyle/>
                    <a:p>
                      <a:pPr algn="ctr"/>
                      <a:r>
                        <a:rPr lang="en-US" dirty="0">
                          <a:latin typeface="Avenir Book"/>
                        </a:rPr>
                        <a:t>5</a:t>
                      </a:r>
                    </a:p>
                  </a:txBody>
                  <a:tcPr/>
                </a:tc>
                <a:tc>
                  <a:txBody>
                    <a:bodyPr/>
                    <a:lstStyle/>
                    <a:p>
                      <a:pPr algn="ctr"/>
                      <a:r>
                        <a:rPr lang="en-US" dirty="0">
                          <a:latin typeface="Avenir Book"/>
                        </a:rPr>
                        <a:t>1.20</a:t>
                      </a:r>
                      <a:r>
                        <a:rPr lang="en-US" baseline="30000" dirty="0">
                          <a:latin typeface="Avenir Book"/>
                        </a:rPr>
                        <a:t>5</a:t>
                      </a:r>
                      <a:r>
                        <a:rPr lang="en-US" dirty="0">
                          <a:latin typeface="Avenir Book"/>
                        </a:rPr>
                        <a:t>=2.49</a:t>
                      </a:r>
                    </a:p>
                  </a:txBody>
                  <a:tcPr/>
                </a:tc>
                <a:extLst>
                  <a:ext uri="{0D108BD9-81ED-4DB2-BD59-A6C34878D82A}">
                    <a16:rowId xmlns:a16="http://schemas.microsoft.com/office/drawing/2014/main" val="10005"/>
                  </a:ext>
                </a:extLst>
              </a:tr>
              <a:tr h="542516">
                <a:tc>
                  <a:txBody>
                    <a:bodyPr/>
                    <a:lstStyle/>
                    <a:p>
                      <a:pPr algn="ctr"/>
                      <a:r>
                        <a:rPr lang="en-US" dirty="0">
                          <a:latin typeface="Avenir Book"/>
                        </a:rPr>
                        <a:t>6</a:t>
                      </a:r>
                    </a:p>
                  </a:txBody>
                  <a:tcPr/>
                </a:tc>
                <a:tc>
                  <a:txBody>
                    <a:bodyPr/>
                    <a:lstStyle/>
                    <a:p>
                      <a:pPr algn="ctr"/>
                      <a:r>
                        <a:rPr lang="en-US" dirty="0">
                          <a:latin typeface="Avenir Book"/>
                        </a:rPr>
                        <a:t>1.17</a:t>
                      </a:r>
                      <a:r>
                        <a:rPr lang="en-US" baseline="30000" dirty="0">
                          <a:latin typeface="Avenir Book"/>
                        </a:rPr>
                        <a:t>6</a:t>
                      </a:r>
                      <a:r>
                        <a:rPr lang="en-US" dirty="0">
                          <a:latin typeface="Avenir Book"/>
                        </a:rPr>
                        <a:t>=2.52</a:t>
                      </a:r>
                    </a:p>
                  </a:txBody>
                  <a:tcPr/>
                </a:tc>
                <a:extLst>
                  <a:ext uri="{0D108BD9-81ED-4DB2-BD59-A6C34878D82A}">
                    <a16:rowId xmlns:a16="http://schemas.microsoft.com/office/drawing/2014/main" val="10006"/>
                  </a:ext>
                </a:extLst>
              </a:tr>
              <a:tr h="542516">
                <a:tc>
                  <a:txBody>
                    <a:bodyPr/>
                    <a:lstStyle/>
                    <a:p>
                      <a:pPr algn="ctr"/>
                      <a:r>
                        <a:rPr lang="en-US" dirty="0">
                          <a:latin typeface="Avenir Book"/>
                        </a:rPr>
                        <a:t>7</a:t>
                      </a:r>
                    </a:p>
                  </a:txBody>
                  <a:tcPr/>
                </a:tc>
                <a:tc>
                  <a:txBody>
                    <a:bodyPr/>
                    <a:lstStyle/>
                    <a:p>
                      <a:pPr algn="ctr"/>
                      <a:r>
                        <a:rPr lang="en-US" dirty="0">
                          <a:latin typeface="Avenir Book"/>
                        </a:rPr>
                        <a:t>1.14</a:t>
                      </a:r>
                      <a:r>
                        <a:rPr lang="en-US" baseline="30000" dirty="0">
                          <a:latin typeface="Avenir Book"/>
                        </a:rPr>
                        <a:t>7</a:t>
                      </a:r>
                      <a:r>
                        <a:rPr lang="en-US" dirty="0">
                          <a:latin typeface="Avenir Book"/>
                        </a:rPr>
                        <a:t>=2.55</a:t>
                      </a: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4218612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0" y="0"/>
            <a:ext cx="3144711"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 typeface="Wingdings" pitchFamily="2" charset="2"/>
              <a:buNone/>
            </a:pPr>
            <a:r>
              <a:rPr lang="en-US" sz="4000" dirty="0">
                <a:solidFill>
                  <a:srgbClr val="376092"/>
                </a:solidFill>
                <a:latin typeface="Avenir Book"/>
              </a:rPr>
              <a:t>An example</a:t>
            </a:r>
            <a:r>
              <a:rPr lang="en-US" sz="4000" b="1" dirty="0">
                <a:solidFill>
                  <a:srgbClr val="376092"/>
                </a:solidFill>
                <a:latin typeface="Avenir Book"/>
              </a:rPr>
              <a:t>:</a:t>
            </a:r>
          </a:p>
        </p:txBody>
      </p:sp>
      <p:sp>
        <p:nvSpPr>
          <p:cNvPr id="3" name="TextBox 2"/>
          <p:cNvSpPr txBox="1"/>
          <p:nvPr/>
        </p:nvSpPr>
        <p:spPr>
          <a:xfrm>
            <a:off x="980725" y="986781"/>
            <a:ext cx="7606902" cy="523220"/>
          </a:xfrm>
          <a:prstGeom prst="rect">
            <a:avLst/>
          </a:prstGeom>
          <a:noFill/>
        </p:spPr>
        <p:txBody>
          <a:bodyPr wrap="square" rtlCol="0">
            <a:spAutoFit/>
          </a:bodyPr>
          <a:lstStyle/>
          <a:p>
            <a:pPr marL="514350" indent="-514350">
              <a:spcAft>
                <a:spcPts val="1200"/>
              </a:spcAft>
              <a:buFont typeface="+mj-lt"/>
              <a:buAutoNum type="arabicParenR" startAt="10"/>
            </a:pPr>
            <a:r>
              <a:rPr lang="en-US" sz="2800" dirty="0">
                <a:latin typeface="Avenir Book"/>
              </a:rPr>
              <a:t>Keep going…</a:t>
            </a:r>
          </a:p>
        </p:txBody>
      </p:sp>
      <p:graphicFrame>
        <p:nvGraphicFramePr>
          <p:cNvPr id="2" name="Object 1"/>
          <p:cNvGraphicFramePr>
            <a:graphicFrameLocks noChangeAspect="1"/>
          </p:cNvGraphicFramePr>
          <p:nvPr>
            <p:extLst>
              <p:ext uri="{D42A27DB-BD31-4B8C-83A1-F6EECF244321}">
                <p14:modId xmlns:p14="http://schemas.microsoft.com/office/powerpoint/2010/main" val="47195951"/>
              </p:ext>
            </p:extLst>
          </p:nvPr>
        </p:nvGraphicFramePr>
        <p:xfrm>
          <a:off x="4514850" y="2459581"/>
          <a:ext cx="114300" cy="165100"/>
        </p:xfrm>
        <a:graphic>
          <a:graphicData uri="http://schemas.openxmlformats.org/presentationml/2006/ole">
            <mc:AlternateContent xmlns:mc="http://schemas.openxmlformats.org/markup-compatibility/2006">
              <mc:Choice xmlns:v="urn:schemas-microsoft-com:vml" Requires="v">
                <p:oleObj name="Equation" r:id="rId2" imgW="114300" imgH="165100" progId="Equation.3">
                  <p:embed/>
                </p:oleObj>
              </mc:Choice>
              <mc:Fallback>
                <p:oleObj name="Equation" r:id="rId2" imgW="114300" imgH="165100" progId="Equation.3">
                  <p:embed/>
                  <p:pic>
                    <p:nvPicPr>
                      <p:cNvPr id="0" name=""/>
                      <p:cNvPicPr/>
                      <p:nvPr/>
                    </p:nvPicPr>
                    <p:blipFill>
                      <a:blip r:embed="rId3"/>
                      <a:stretch>
                        <a:fillRect/>
                      </a:stretch>
                    </p:blipFill>
                    <p:spPr>
                      <a:xfrm>
                        <a:off x="4514850" y="2459581"/>
                        <a:ext cx="114300" cy="165100"/>
                      </a:xfrm>
                      <a:prstGeom prst="rect">
                        <a:avLst/>
                      </a:prstGeom>
                    </p:spPr>
                  </p:pic>
                </p:oleObj>
              </mc:Fallback>
            </mc:AlternateContent>
          </a:graphicData>
        </a:graphic>
      </p:graphicFrame>
      <p:graphicFrame>
        <p:nvGraphicFramePr>
          <p:cNvPr id="6" name="Table 5"/>
          <p:cNvGraphicFramePr>
            <a:graphicFrameLocks noGrp="1"/>
          </p:cNvGraphicFramePr>
          <p:nvPr>
            <p:extLst>
              <p:ext uri="{D42A27DB-BD31-4B8C-83A1-F6EECF244321}">
                <p14:modId xmlns:p14="http://schemas.microsoft.com/office/powerpoint/2010/main" val="853255266"/>
              </p:ext>
            </p:extLst>
          </p:nvPr>
        </p:nvGraphicFramePr>
        <p:xfrm>
          <a:off x="2017607" y="1845866"/>
          <a:ext cx="5191550" cy="4882644"/>
        </p:xfrm>
        <a:graphic>
          <a:graphicData uri="http://schemas.openxmlformats.org/drawingml/2006/table">
            <a:tbl>
              <a:tblPr firstRow="1" bandRow="1">
                <a:tableStyleId>{5C22544A-7EE6-4342-B048-85BDC9FD1C3A}</a:tableStyleId>
              </a:tblPr>
              <a:tblGrid>
                <a:gridCol w="2595775">
                  <a:extLst>
                    <a:ext uri="{9D8B030D-6E8A-4147-A177-3AD203B41FA5}">
                      <a16:colId xmlns:a16="http://schemas.microsoft.com/office/drawing/2014/main" val="20000"/>
                    </a:ext>
                  </a:extLst>
                </a:gridCol>
                <a:gridCol w="2595775">
                  <a:extLst>
                    <a:ext uri="{9D8B030D-6E8A-4147-A177-3AD203B41FA5}">
                      <a16:colId xmlns:a16="http://schemas.microsoft.com/office/drawing/2014/main" val="20001"/>
                    </a:ext>
                  </a:extLst>
                </a:gridCol>
              </a:tblGrid>
              <a:tr h="542516">
                <a:tc>
                  <a:txBody>
                    <a:bodyPr/>
                    <a:lstStyle/>
                    <a:p>
                      <a:pPr algn="ctr"/>
                      <a:r>
                        <a:rPr lang="en-US" dirty="0">
                          <a:latin typeface="Avenir Book"/>
                        </a:rPr>
                        <a:t>Number of </a:t>
                      </a:r>
                      <a:r>
                        <a:rPr lang="en-US" dirty="0" err="1">
                          <a:latin typeface="Avenir Book"/>
                        </a:rPr>
                        <a:t>substeps</a:t>
                      </a:r>
                      <a:r>
                        <a:rPr lang="en-US" dirty="0">
                          <a:latin typeface="Avenir Book"/>
                        </a:rPr>
                        <a:t>, n</a:t>
                      </a:r>
                    </a:p>
                  </a:txBody>
                  <a:tcPr/>
                </a:tc>
                <a:tc>
                  <a:txBody>
                    <a:bodyPr/>
                    <a:lstStyle/>
                    <a:p>
                      <a:pPr algn="ctr"/>
                      <a:r>
                        <a:rPr lang="en-US" dirty="0">
                          <a:latin typeface="Avenir Book"/>
                        </a:rPr>
                        <a:t>N</a:t>
                      </a:r>
                      <a:r>
                        <a:rPr lang="en-US" baseline="-25000" dirty="0">
                          <a:latin typeface="Avenir Book"/>
                        </a:rPr>
                        <a:t>t+1</a:t>
                      </a:r>
                    </a:p>
                  </a:txBody>
                  <a:tcPr/>
                </a:tc>
                <a:extLst>
                  <a:ext uri="{0D108BD9-81ED-4DB2-BD59-A6C34878D82A}">
                    <a16:rowId xmlns:a16="http://schemas.microsoft.com/office/drawing/2014/main" val="10000"/>
                  </a:ext>
                </a:extLst>
              </a:tr>
              <a:tr h="542516">
                <a:tc>
                  <a:txBody>
                    <a:bodyPr/>
                    <a:lstStyle/>
                    <a:p>
                      <a:pPr algn="ctr"/>
                      <a:r>
                        <a:rPr lang="en-US" dirty="0">
                          <a:latin typeface="Avenir Book"/>
                        </a:rPr>
                        <a:t>10</a:t>
                      </a:r>
                    </a:p>
                  </a:txBody>
                  <a:tcPr/>
                </a:tc>
                <a:tc>
                  <a:txBody>
                    <a:bodyPr/>
                    <a:lstStyle/>
                    <a:p>
                      <a:pPr algn="ctr"/>
                      <a:r>
                        <a:rPr lang="en-US" dirty="0">
                          <a:latin typeface="Avenir Book"/>
                        </a:rPr>
                        <a:t>1.1</a:t>
                      </a:r>
                      <a:r>
                        <a:rPr lang="en-US" baseline="30000" dirty="0">
                          <a:latin typeface="Avenir Book"/>
                        </a:rPr>
                        <a:t>10</a:t>
                      </a:r>
                      <a:r>
                        <a:rPr lang="en-US" dirty="0">
                          <a:latin typeface="Avenir Book"/>
                        </a:rPr>
                        <a:t>=2.5937</a:t>
                      </a:r>
                    </a:p>
                  </a:txBody>
                  <a:tcPr/>
                </a:tc>
                <a:extLst>
                  <a:ext uri="{0D108BD9-81ED-4DB2-BD59-A6C34878D82A}">
                    <a16:rowId xmlns:a16="http://schemas.microsoft.com/office/drawing/2014/main" val="10001"/>
                  </a:ext>
                </a:extLst>
              </a:tr>
              <a:tr h="542516">
                <a:tc>
                  <a:txBody>
                    <a:bodyPr/>
                    <a:lstStyle/>
                    <a:p>
                      <a:pPr algn="ctr"/>
                      <a:r>
                        <a:rPr lang="en-US" dirty="0">
                          <a:latin typeface="Avenir Book"/>
                        </a:rPr>
                        <a:t>20</a:t>
                      </a:r>
                    </a:p>
                  </a:txBody>
                  <a:tcPr/>
                </a:tc>
                <a:tc>
                  <a:txBody>
                    <a:bodyPr/>
                    <a:lstStyle/>
                    <a:p>
                      <a:pPr algn="ctr"/>
                      <a:r>
                        <a:rPr lang="en-US" dirty="0">
                          <a:latin typeface="Avenir Book"/>
                        </a:rPr>
                        <a:t>1.05</a:t>
                      </a:r>
                      <a:r>
                        <a:rPr lang="en-US" baseline="30000" dirty="0">
                          <a:latin typeface="Avenir Book"/>
                        </a:rPr>
                        <a:t>20</a:t>
                      </a:r>
                      <a:r>
                        <a:rPr lang="en-US" dirty="0">
                          <a:latin typeface="Avenir Book"/>
                        </a:rPr>
                        <a:t>=2.6533</a:t>
                      </a:r>
                    </a:p>
                  </a:txBody>
                  <a:tcPr/>
                </a:tc>
                <a:extLst>
                  <a:ext uri="{0D108BD9-81ED-4DB2-BD59-A6C34878D82A}">
                    <a16:rowId xmlns:a16="http://schemas.microsoft.com/office/drawing/2014/main" val="10002"/>
                  </a:ext>
                </a:extLst>
              </a:tr>
              <a:tr h="542516">
                <a:tc>
                  <a:txBody>
                    <a:bodyPr/>
                    <a:lstStyle/>
                    <a:p>
                      <a:pPr algn="ctr"/>
                      <a:r>
                        <a:rPr lang="en-US" dirty="0">
                          <a:latin typeface="Avenir Book"/>
                        </a:rPr>
                        <a:t>30</a:t>
                      </a:r>
                    </a:p>
                  </a:txBody>
                  <a:tcPr/>
                </a:tc>
                <a:tc>
                  <a:txBody>
                    <a:bodyPr/>
                    <a:lstStyle/>
                    <a:p>
                      <a:pPr algn="ctr"/>
                      <a:r>
                        <a:rPr lang="en-US" dirty="0">
                          <a:latin typeface="Avenir Book"/>
                        </a:rPr>
                        <a:t>1.0333</a:t>
                      </a:r>
                      <a:r>
                        <a:rPr lang="en-US" baseline="30000" dirty="0">
                          <a:latin typeface="Avenir Book"/>
                        </a:rPr>
                        <a:t>30</a:t>
                      </a:r>
                      <a:r>
                        <a:rPr lang="en-US" dirty="0">
                          <a:latin typeface="Avenir Book"/>
                        </a:rPr>
                        <a:t>=2.6743</a:t>
                      </a:r>
                    </a:p>
                  </a:txBody>
                  <a:tcPr/>
                </a:tc>
                <a:extLst>
                  <a:ext uri="{0D108BD9-81ED-4DB2-BD59-A6C34878D82A}">
                    <a16:rowId xmlns:a16="http://schemas.microsoft.com/office/drawing/2014/main" val="10003"/>
                  </a:ext>
                </a:extLst>
              </a:tr>
              <a:tr h="542516">
                <a:tc>
                  <a:txBody>
                    <a:bodyPr/>
                    <a:lstStyle/>
                    <a:p>
                      <a:pPr algn="ctr"/>
                      <a:r>
                        <a:rPr lang="en-US" dirty="0">
                          <a:latin typeface="Avenir Book"/>
                        </a:rPr>
                        <a:t>100</a:t>
                      </a:r>
                    </a:p>
                  </a:txBody>
                  <a:tcPr/>
                </a:tc>
                <a:tc>
                  <a:txBody>
                    <a:bodyPr/>
                    <a:lstStyle/>
                    <a:p>
                      <a:pPr algn="ctr"/>
                      <a:r>
                        <a:rPr lang="en-US" dirty="0">
                          <a:latin typeface="Avenir Book"/>
                        </a:rPr>
                        <a:t>1.01</a:t>
                      </a:r>
                      <a:r>
                        <a:rPr lang="en-US" baseline="30000" dirty="0">
                          <a:latin typeface="Avenir Book"/>
                        </a:rPr>
                        <a:t>100</a:t>
                      </a:r>
                      <a:r>
                        <a:rPr lang="en-US" dirty="0">
                          <a:latin typeface="Avenir Book"/>
                        </a:rPr>
                        <a:t>=2.7048</a:t>
                      </a:r>
                    </a:p>
                  </a:txBody>
                  <a:tcPr/>
                </a:tc>
                <a:extLst>
                  <a:ext uri="{0D108BD9-81ED-4DB2-BD59-A6C34878D82A}">
                    <a16:rowId xmlns:a16="http://schemas.microsoft.com/office/drawing/2014/main" val="10004"/>
                  </a:ext>
                </a:extLst>
              </a:tr>
              <a:tr h="542516">
                <a:tc>
                  <a:txBody>
                    <a:bodyPr/>
                    <a:lstStyle/>
                    <a:p>
                      <a:pPr algn="ctr"/>
                      <a:r>
                        <a:rPr lang="en-US" dirty="0">
                          <a:latin typeface="Avenir Book"/>
                        </a:rPr>
                        <a:t>200</a:t>
                      </a:r>
                    </a:p>
                  </a:txBody>
                  <a:tcPr/>
                </a:tc>
                <a:tc>
                  <a:txBody>
                    <a:bodyPr/>
                    <a:lstStyle/>
                    <a:p>
                      <a:pPr algn="ctr"/>
                      <a:r>
                        <a:rPr lang="en-US" dirty="0">
                          <a:latin typeface="Avenir Book"/>
                        </a:rPr>
                        <a:t>1.005</a:t>
                      </a:r>
                      <a:r>
                        <a:rPr lang="en-US" baseline="30000" dirty="0">
                          <a:latin typeface="Avenir Book"/>
                        </a:rPr>
                        <a:t>200</a:t>
                      </a:r>
                      <a:r>
                        <a:rPr lang="en-US" dirty="0">
                          <a:latin typeface="Avenir Book"/>
                        </a:rPr>
                        <a:t>=2.7115</a:t>
                      </a:r>
                    </a:p>
                  </a:txBody>
                  <a:tcPr/>
                </a:tc>
                <a:extLst>
                  <a:ext uri="{0D108BD9-81ED-4DB2-BD59-A6C34878D82A}">
                    <a16:rowId xmlns:a16="http://schemas.microsoft.com/office/drawing/2014/main" val="10005"/>
                  </a:ext>
                </a:extLst>
              </a:tr>
              <a:tr h="542516">
                <a:tc>
                  <a:txBody>
                    <a:bodyPr/>
                    <a:lstStyle/>
                    <a:p>
                      <a:pPr algn="ctr"/>
                      <a:r>
                        <a:rPr lang="en-US" dirty="0">
                          <a:latin typeface="Avenir Book"/>
                        </a:rPr>
                        <a:t>500</a:t>
                      </a:r>
                    </a:p>
                  </a:txBody>
                  <a:tcPr/>
                </a:tc>
                <a:tc>
                  <a:txBody>
                    <a:bodyPr/>
                    <a:lstStyle/>
                    <a:p>
                      <a:pPr algn="ctr"/>
                      <a:r>
                        <a:rPr lang="en-US" dirty="0">
                          <a:latin typeface="Avenir Book"/>
                        </a:rPr>
                        <a:t>1.002</a:t>
                      </a:r>
                      <a:r>
                        <a:rPr lang="en-US" baseline="30000" dirty="0">
                          <a:latin typeface="Avenir Book"/>
                        </a:rPr>
                        <a:t>500</a:t>
                      </a:r>
                      <a:r>
                        <a:rPr lang="en-US" dirty="0">
                          <a:latin typeface="Avenir Book"/>
                        </a:rPr>
                        <a:t>=2.7156</a:t>
                      </a:r>
                    </a:p>
                  </a:txBody>
                  <a:tcPr/>
                </a:tc>
                <a:extLst>
                  <a:ext uri="{0D108BD9-81ED-4DB2-BD59-A6C34878D82A}">
                    <a16:rowId xmlns:a16="http://schemas.microsoft.com/office/drawing/2014/main" val="10006"/>
                  </a:ext>
                </a:extLst>
              </a:tr>
              <a:tr h="542516">
                <a:tc>
                  <a:txBody>
                    <a:bodyPr/>
                    <a:lstStyle/>
                    <a:p>
                      <a:pPr algn="ctr"/>
                      <a:r>
                        <a:rPr lang="en-US" dirty="0">
                          <a:latin typeface="Avenir Book"/>
                        </a:rPr>
                        <a:t>1000</a:t>
                      </a:r>
                    </a:p>
                  </a:txBody>
                  <a:tcPr/>
                </a:tc>
                <a:tc>
                  <a:txBody>
                    <a:bodyPr/>
                    <a:lstStyle/>
                    <a:p>
                      <a:pPr algn="ctr"/>
                      <a:r>
                        <a:rPr lang="en-US" dirty="0">
                          <a:latin typeface="Avenir Book"/>
                        </a:rPr>
                        <a:t>1.001</a:t>
                      </a:r>
                      <a:r>
                        <a:rPr lang="en-US" baseline="30000" dirty="0">
                          <a:latin typeface="Avenir Book"/>
                        </a:rPr>
                        <a:t>1000</a:t>
                      </a:r>
                      <a:r>
                        <a:rPr lang="en-US" dirty="0">
                          <a:latin typeface="Avenir Book"/>
                        </a:rPr>
                        <a:t>=2.7169</a:t>
                      </a:r>
                    </a:p>
                  </a:txBody>
                  <a:tcPr/>
                </a:tc>
                <a:extLst>
                  <a:ext uri="{0D108BD9-81ED-4DB2-BD59-A6C34878D82A}">
                    <a16:rowId xmlns:a16="http://schemas.microsoft.com/office/drawing/2014/main" val="10007"/>
                  </a:ext>
                </a:extLst>
              </a:tr>
              <a:tr h="542516">
                <a:tc>
                  <a:txBody>
                    <a:bodyPr/>
                    <a:lstStyle/>
                    <a:p>
                      <a:pPr algn="ctr"/>
                      <a:r>
                        <a:rPr lang="en-US" dirty="0">
                          <a:latin typeface="Avenir Book"/>
                        </a:rPr>
                        <a:t>infinite</a:t>
                      </a:r>
                    </a:p>
                  </a:txBody>
                  <a:tcPr/>
                </a:tc>
                <a:tc>
                  <a:txBody>
                    <a:bodyPr/>
                    <a:lstStyle/>
                    <a:p>
                      <a:pPr algn="ctr"/>
                      <a:r>
                        <a:rPr lang="en-US" dirty="0">
                          <a:latin typeface="Avenir Book"/>
                        </a:rPr>
                        <a:t>2.7182818284590…</a:t>
                      </a:r>
                    </a:p>
                  </a:txBody>
                  <a:tcPr/>
                </a:tc>
                <a:extLst>
                  <a:ext uri="{0D108BD9-81ED-4DB2-BD59-A6C34878D82A}">
                    <a16:rowId xmlns:a16="http://schemas.microsoft.com/office/drawing/2014/main" val="10008"/>
                  </a:ext>
                </a:extLst>
              </a:tr>
            </a:tbl>
          </a:graphicData>
        </a:graphic>
      </p:graphicFrame>
      <p:sp>
        <p:nvSpPr>
          <p:cNvPr id="5" name="TextBox 4"/>
          <p:cNvSpPr txBox="1"/>
          <p:nvPr/>
        </p:nvSpPr>
        <p:spPr>
          <a:xfrm>
            <a:off x="7444382" y="6054632"/>
            <a:ext cx="1291819" cy="523220"/>
          </a:xfrm>
          <a:prstGeom prst="rect">
            <a:avLst/>
          </a:prstGeom>
          <a:noFill/>
        </p:spPr>
        <p:txBody>
          <a:bodyPr wrap="square" rtlCol="0">
            <a:spAutoFit/>
          </a:bodyPr>
          <a:lstStyle/>
          <a:p>
            <a:r>
              <a:rPr lang="en-US" dirty="0">
                <a:latin typeface="Avenir Book"/>
              </a:rPr>
              <a:t>aka   </a:t>
            </a:r>
            <a:r>
              <a:rPr lang="en-US" sz="2800" i="1" dirty="0">
                <a:latin typeface="Avenir Book"/>
              </a:rPr>
              <a:t>e</a:t>
            </a:r>
          </a:p>
        </p:txBody>
      </p:sp>
    </p:spTree>
    <p:extLst>
      <p:ext uri="{BB962C8B-B14F-4D97-AF65-F5344CB8AC3E}">
        <p14:creationId xmlns:p14="http://schemas.microsoft.com/office/powerpoint/2010/main" val="358834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0" y="0"/>
            <a:ext cx="3775865"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 typeface="Wingdings" pitchFamily="2" charset="2"/>
              <a:buNone/>
            </a:pPr>
            <a:r>
              <a:rPr lang="en-US" sz="4000" dirty="0">
                <a:solidFill>
                  <a:srgbClr val="376092"/>
                </a:solidFill>
                <a:latin typeface="Avenir Book"/>
              </a:rPr>
              <a:t>More generally</a:t>
            </a:r>
            <a:r>
              <a:rPr lang="en-US" sz="4000" b="1" dirty="0">
                <a:solidFill>
                  <a:srgbClr val="376092"/>
                </a:solidFill>
                <a:latin typeface="Avenir Book"/>
              </a:rPr>
              <a:t>:</a:t>
            </a:r>
          </a:p>
        </p:txBody>
      </p:sp>
      <p:graphicFrame>
        <p:nvGraphicFramePr>
          <p:cNvPr id="2" name="Object 1"/>
          <p:cNvGraphicFramePr>
            <a:graphicFrameLocks noChangeAspect="1"/>
          </p:cNvGraphicFramePr>
          <p:nvPr>
            <p:extLst>
              <p:ext uri="{D42A27DB-BD31-4B8C-83A1-F6EECF244321}">
                <p14:modId xmlns:p14="http://schemas.microsoft.com/office/powerpoint/2010/main" val="2099519704"/>
              </p:ext>
            </p:extLst>
          </p:nvPr>
        </p:nvGraphicFramePr>
        <p:xfrm>
          <a:off x="4514850" y="3346450"/>
          <a:ext cx="114300" cy="165100"/>
        </p:xfrm>
        <a:graphic>
          <a:graphicData uri="http://schemas.openxmlformats.org/presentationml/2006/ole">
            <mc:AlternateContent xmlns:mc="http://schemas.openxmlformats.org/markup-compatibility/2006">
              <mc:Choice xmlns:v="urn:schemas-microsoft-com:vml" Requires="v">
                <p:oleObj name="Equation" r:id="rId3" imgW="114300" imgH="165100" progId="Equation.3">
                  <p:embed/>
                </p:oleObj>
              </mc:Choice>
              <mc:Fallback>
                <p:oleObj name="Equation" r:id="rId3" imgW="114300" imgH="165100" progId="Equation.3">
                  <p:embed/>
                  <p:pic>
                    <p:nvPicPr>
                      <p:cNvPr id="0" name=""/>
                      <p:cNvPicPr/>
                      <p:nvPr/>
                    </p:nvPicPr>
                    <p:blipFill>
                      <a:blip r:embed="rId4"/>
                      <a:stretch>
                        <a:fillRect/>
                      </a:stretch>
                    </p:blipFill>
                    <p:spPr>
                      <a:xfrm>
                        <a:off x="4514850" y="3346450"/>
                        <a:ext cx="114300" cy="165100"/>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BC01348-CC6B-DB45-A617-0E350B0EEB53}"/>
                  </a:ext>
                </a:extLst>
              </p:cNvPr>
              <p:cNvSpPr txBox="1"/>
              <p:nvPr/>
            </p:nvSpPr>
            <p:spPr>
              <a:xfrm>
                <a:off x="1327512" y="1606254"/>
                <a:ext cx="7054488" cy="3869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600" i="1" smtClean="0">
                              <a:latin typeface="Cambria Math" panose="02040503050406030204" pitchFamily="18" charset="0"/>
                            </a:rPr>
                          </m:ctrlPr>
                        </m:sSubPr>
                        <m:e>
                          <m:r>
                            <a:rPr lang="en-US" sz="3600" b="0" i="1" smtClean="0">
                              <a:latin typeface="Cambria Math" panose="02040503050406030204" pitchFamily="18" charset="0"/>
                            </a:rPr>
                            <m:t>𝑁</m:t>
                          </m:r>
                        </m:e>
                        <m:sub>
                          <m:r>
                            <a:rPr lang="en-US" sz="3600" b="0" i="1" smtClean="0">
                              <a:latin typeface="Cambria Math" panose="02040503050406030204" pitchFamily="18" charset="0"/>
                            </a:rPr>
                            <m:t>𝑡</m:t>
                          </m:r>
                          <m:r>
                            <a:rPr lang="en-US" sz="3600" b="0" i="1" smtClean="0">
                              <a:latin typeface="Cambria Math" panose="02040503050406030204" pitchFamily="18" charset="0"/>
                            </a:rPr>
                            <m:t>+1</m:t>
                          </m:r>
                        </m:sub>
                      </m:sSub>
                      <m:r>
                        <a:rPr lang="en-US" sz="3600" b="0" i="1" smtClean="0">
                          <a:latin typeface="Cambria Math" panose="02040503050406030204" pitchFamily="18" charset="0"/>
                        </a:rPr>
                        <m:t>=</m:t>
                      </m:r>
                      <m:func>
                        <m:funcPr>
                          <m:ctrlPr>
                            <a:rPr lang="en-US" sz="3600" b="0" i="1" smtClean="0">
                              <a:latin typeface="Cambria Math" panose="02040503050406030204" pitchFamily="18" charset="0"/>
                            </a:rPr>
                          </m:ctrlPr>
                        </m:funcPr>
                        <m:fName>
                          <m:limLow>
                            <m:limLowPr>
                              <m:ctrlPr>
                                <a:rPr lang="en-US" sz="3600" b="0" i="1" smtClean="0">
                                  <a:latin typeface="Cambria Math" panose="02040503050406030204" pitchFamily="18" charset="0"/>
                                </a:rPr>
                              </m:ctrlPr>
                            </m:limLowPr>
                            <m:e>
                              <m:r>
                                <m:rPr>
                                  <m:sty m:val="p"/>
                                </m:rPr>
                                <a:rPr lang="en-US" sz="3600" b="0" i="0" smtClean="0">
                                  <a:latin typeface="Cambria Math" panose="02040503050406030204" pitchFamily="18" charset="0"/>
                                </a:rPr>
                                <m:t>lim</m:t>
                              </m:r>
                            </m:e>
                            <m:lim>
                              <m:r>
                                <a:rPr lang="en-US" sz="3600" b="0" i="1" smtClean="0">
                                  <a:latin typeface="Cambria Math" panose="02040503050406030204" pitchFamily="18" charset="0"/>
                                </a:rPr>
                                <m:t>𝑛</m:t>
                              </m:r>
                              <m:r>
                                <a:rPr lang="en-US" sz="3600" b="0" i="1" smtClean="0">
                                  <a:latin typeface="Cambria Math" panose="02040503050406030204" pitchFamily="18" charset="0"/>
                                </a:rPr>
                                <m:t>→∞</m:t>
                              </m:r>
                            </m:lim>
                          </m:limLow>
                        </m:fName>
                        <m:e>
                          <m:d>
                            <m:dPr>
                              <m:begChr m:val="["/>
                              <m:endChr m:val="]"/>
                              <m:ctrlPr>
                                <a:rPr lang="en-US" sz="3600" b="0" i="1" smtClean="0">
                                  <a:latin typeface="Cambria Math" panose="02040503050406030204" pitchFamily="18" charset="0"/>
                                </a:rPr>
                              </m:ctrlPr>
                            </m:dPr>
                            <m:e>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𝑁</m:t>
                                  </m:r>
                                </m:e>
                                <m:sub>
                                  <m:r>
                                    <a:rPr lang="en-US" sz="3600" b="0" i="1" smtClean="0">
                                      <a:latin typeface="Cambria Math" panose="02040503050406030204" pitchFamily="18" charset="0"/>
                                    </a:rPr>
                                    <m:t>𝑡</m:t>
                                  </m:r>
                                </m:sub>
                              </m:sSub>
                              <m:sSup>
                                <m:sSupPr>
                                  <m:ctrlPr>
                                    <a:rPr lang="en-US" sz="3600" i="1">
                                      <a:latin typeface="Cambria Math" panose="02040503050406030204" pitchFamily="18" charset="0"/>
                                    </a:rPr>
                                  </m:ctrlPr>
                                </m:sSupPr>
                                <m:e>
                                  <m:d>
                                    <m:dPr>
                                      <m:ctrlPr>
                                        <a:rPr lang="en-US" sz="3600" i="1">
                                          <a:latin typeface="Cambria Math" panose="02040503050406030204" pitchFamily="18" charset="0"/>
                                        </a:rPr>
                                      </m:ctrlPr>
                                    </m:dPr>
                                    <m:e>
                                      <m:r>
                                        <a:rPr lang="en-US" sz="3600" i="1">
                                          <a:latin typeface="Cambria Math" panose="02040503050406030204" pitchFamily="18" charset="0"/>
                                        </a:rPr>
                                        <m:t>1+</m:t>
                                      </m:r>
                                      <m:f>
                                        <m:fPr>
                                          <m:ctrlPr>
                                            <a:rPr lang="en-US" sz="3600" i="1">
                                              <a:latin typeface="Cambria Math" panose="02040503050406030204" pitchFamily="18" charset="0"/>
                                            </a:rPr>
                                          </m:ctrlPr>
                                        </m:fPr>
                                        <m:num>
                                          <m:r>
                                            <a:rPr lang="en-US" sz="3600" i="1">
                                              <a:latin typeface="Cambria Math" panose="02040503050406030204" pitchFamily="18" charset="0"/>
                                              <a:ea typeface="Cambria Math" panose="02040503050406030204" pitchFamily="18" charset="0"/>
                                            </a:rPr>
                                            <m:t>𝜆</m:t>
                                          </m:r>
                                          <m:r>
                                            <a:rPr lang="en-US" sz="3600" i="1">
                                              <a:latin typeface="Cambria Math" panose="02040503050406030204" pitchFamily="18" charset="0"/>
                                              <a:ea typeface="Cambria Math" panose="02040503050406030204" pitchFamily="18" charset="0"/>
                                            </a:rPr>
                                            <m:t>−1</m:t>
                                          </m:r>
                                        </m:num>
                                        <m:den>
                                          <m:r>
                                            <a:rPr lang="en-US" sz="3600" i="1">
                                              <a:latin typeface="Cambria Math" panose="02040503050406030204" pitchFamily="18" charset="0"/>
                                            </a:rPr>
                                            <m:t>𝑛</m:t>
                                          </m:r>
                                        </m:den>
                                      </m:f>
                                    </m:e>
                                  </m:d>
                                </m:e>
                                <m:sup>
                                  <m:r>
                                    <a:rPr lang="en-US" sz="3600" i="1">
                                      <a:latin typeface="Cambria Math" panose="02040503050406030204" pitchFamily="18" charset="0"/>
                                    </a:rPr>
                                    <m:t>𝑛</m:t>
                                  </m:r>
                                </m:sup>
                              </m:sSup>
                            </m:e>
                          </m:d>
                        </m:e>
                      </m:func>
                    </m:oMath>
                  </m:oMathPara>
                </a14:m>
                <a:endParaRPr lang="en-US" sz="3600" dirty="0"/>
              </a:p>
              <a:p>
                <a:endParaRPr lang="en-US" sz="3600" dirty="0"/>
              </a:p>
              <a:p>
                <a:r>
                  <a:rPr lang="en-US" sz="3600" dirty="0"/>
                  <a:t>             </a:t>
                </a:r>
                <a14:m>
                  <m:oMath xmlns:m="http://schemas.openxmlformats.org/officeDocument/2006/math">
                    <m:r>
                      <a:rPr lang="en-US" sz="3600" i="1" smtClean="0">
                        <a:latin typeface="Cambria Math" panose="02040503050406030204" pitchFamily="18" charset="0"/>
                        <a:ea typeface="Cambria Math" panose="02040503050406030204" pitchFamily="18" charset="0"/>
                      </a:rPr>
                      <m:t>=</m:t>
                    </m:r>
                    <m:d>
                      <m:dPr>
                        <m:ctrlPr>
                          <a:rPr lang="en-US" sz="3600" i="1" smtClean="0">
                            <a:latin typeface="Cambria Math" panose="02040503050406030204" pitchFamily="18" charset="0"/>
                          </a:rPr>
                        </m:ctrlPr>
                      </m:dPr>
                      <m:e>
                        <m:sSub>
                          <m:sSubPr>
                            <m:ctrlPr>
                              <a:rPr lang="en-US" sz="3600" i="1" smtClean="0">
                                <a:latin typeface="Cambria Math" panose="02040503050406030204" pitchFamily="18" charset="0"/>
                              </a:rPr>
                            </m:ctrlPr>
                          </m:sSubPr>
                          <m:e>
                            <m:r>
                              <a:rPr lang="en-US" sz="3600" b="0" i="1" smtClean="0">
                                <a:latin typeface="Cambria Math" panose="02040503050406030204" pitchFamily="18" charset="0"/>
                              </a:rPr>
                              <m:t>𝑁</m:t>
                            </m:r>
                          </m:e>
                          <m:sub>
                            <m:r>
                              <a:rPr lang="en-US" sz="3600" b="0" i="1" smtClean="0">
                                <a:latin typeface="Cambria Math" panose="02040503050406030204" pitchFamily="18" charset="0"/>
                              </a:rPr>
                              <m:t>𝑡</m:t>
                            </m:r>
                          </m:sub>
                        </m:sSub>
                      </m:e>
                    </m:d>
                    <m:func>
                      <m:funcPr>
                        <m:ctrlPr>
                          <a:rPr lang="en-US" sz="3600" i="1">
                            <a:latin typeface="Cambria Math" panose="02040503050406030204" pitchFamily="18" charset="0"/>
                          </a:rPr>
                        </m:ctrlPr>
                      </m:funcPr>
                      <m:fName>
                        <m:limLow>
                          <m:limLowPr>
                            <m:ctrlPr>
                              <a:rPr lang="en-US" sz="3600" i="1">
                                <a:latin typeface="Cambria Math" panose="02040503050406030204" pitchFamily="18" charset="0"/>
                              </a:rPr>
                            </m:ctrlPr>
                          </m:limLowPr>
                          <m:e>
                            <m:r>
                              <m:rPr>
                                <m:sty m:val="p"/>
                              </m:rPr>
                              <a:rPr lang="en-US" sz="3600">
                                <a:latin typeface="Cambria Math" panose="02040503050406030204" pitchFamily="18" charset="0"/>
                              </a:rPr>
                              <m:t>lim</m:t>
                            </m:r>
                          </m:e>
                          <m:lim>
                            <m:r>
                              <a:rPr lang="en-US" sz="3600" i="1">
                                <a:latin typeface="Cambria Math" panose="02040503050406030204" pitchFamily="18" charset="0"/>
                              </a:rPr>
                              <m:t>𝑛</m:t>
                            </m:r>
                            <m:r>
                              <a:rPr lang="en-US" sz="3600" i="1">
                                <a:latin typeface="Cambria Math" panose="02040503050406030204" pitchFamily="18" charset="0"/>
                              </a:rPr>
                              <m:t>→∞</m:t>
                            </m:r>
                          </m:lim>
                        </m:limLow>
                      </m:fName>
                      <m:e>
                        <m:d>
                          <m:dPr>
                            <m:begChr m:val="["/>
                            <m:endChr m:val="]"/>
                            <m:ctrlPr>
                              <a:rPr lang="en-US" sz="3600" i="1">
                                <a:latin typeface="Cambria Math" panose="02040503050406030204" pitchFamily="18" charset="0"/>
                              </a:rPr>
                            </m:ctrlPr>
                          </m:dPr>
                          <m:e>
                            <m:sSup>
                              <m:sSupPr>
                                <m:ctrlPr>
                                  <a:rPr lang="en-US" sz="3600" i="1">
                                    <a:latin typeface="Cambria Math" panose="02040503050406030204" pitchFamily="18" charset="0"/>
                                  </a:rPr>
                                </m:ctrlPr>
                              </m:sSupPr>
                              <m:e>
                                <m:d>
                                  <m:dPr>
                                    <m:ctrlPr>
                                      <a:rPr lang="en-US" sz="3600" i="1">
                                        <a:latin typeface="Cambria Math" panose="02040503050406030204" pitchFamily="18" charset="0"/>
                                      </a:rPr>
                                    </m:ctrlPr>
                                  </m:dPr>
                                  <m:e>
                                    <m:r>
                                      <a:rPr lang="en-US" sz="3600" i="1">
                                        <a:latin typeface="Cambria Math" panose="02040503050406030204" pitchFamily="18" charset="0"/>
                                      </a:rPr>
                                      <m:t>1+</m:t>
                                    </m:r>
                                    <m:f>
                                      <m:fPr>
                                        <m:ctrlPr>
                                          <a:rPr lang="en-US" sz="3600" i="1">
                                            <a:latin typeface="Cambria Math" panose="02040503050406030204" pitchFamily="18" charset="0"/>
                                          </a:rPr>
                                        </m:ctrlPr>
                                      </m:fPr>
                                      <m:num>
                                        <m:r>
                                          <a:rPr lang="en-US" sz="3600" i="1">
                                            <a:latin typeface="Cambria Math" panose="02040503050406030204" pitchFamily="18" charset="0"/>
                                            <a:ea typeface="Cambria Math" panose="02040503050406030204" pitchFamily="18" charset="0"/>
                                          </a:rPr>
                                          <m:t>𝜆</m:t>
                                        </m:r>
                                        <m:r>
                                          <a:rPr lang="en-US" sz="3600" i="1">
                                            <a:latin typeface="Cambria Math" panose="02040503050406030204" pitchFamily="18" charset="0"/>
                                            <a:ea typeface="Cambria Math" panose="02040503050406030204" pitchFamily="18" charset="0"/>
                                          </a:rPr>
                                          <m:t>−1</m:t>
                                        </m:r>
                                      </m:num>
                                      <m:den>
                                        <m:r>
                                          <a:rPr lang="en-US" sz="3600" i="1">
                                            <a:latin typeface="Cambria Math" panose="02040503050406030204" pitchFamily="18" charset="0"/>
                                          </a:rPr>
                                          <m:t>𝑛</m:t>
                                        </m:r>
                                      </m:den>
                                    </m:f>
                                  </m:e>
                                </m:d>
                              </m:e>
                              <m:sup>
                                <m:r>
                                  <a:rPr lang="en-US" sz="3600" i="1">
                                    <a:latin typeface="Cambria Math" panose="02040503050406030204" pitchFamily="18" charset="0"/>
                                  </a:rPr>
                                  <m:t>𝑛</m:t>
                                </m:r>
                              </m:sup>
                            </m:sSup>
                          </m:e>
                        </m:d>
                      </m:e>
                    </m:func>
                  </m:oMath>
                </a14:m>
                <a:endParaRPr lang="en-US" sz="3600" dirty="0"/>
              </a:p>
              <a:p>
                <a:endParaRPr lang="en-US" sz="3600" dirty="0"/>
              </a:p>
              <a:p>
                <a:r>
                  <a:rPr lang="en-US" sz="3600" dirty="0"/>
                  <a:t>             </a:t>
                </a:r>
                <a14:m>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m:t>
                        </m:r>
                        <m:r>
                          <a:rPr lang="en-US" sz="3600" i="1">
                            <a:latin typeface="Cambria Math" panose="02040503050406030204" pitchFamily="18" charset="0"/>
                          </a:rPr>
                          <m:t>𝑁</m:t>
                        </m:r>
                      </m:e>
                      <m:sub>
                        <m:r>
                          <a:rPr lang="en-US" sz="3600" i="1">
                            <a:latin typeface="Cambria Math" panose="02040503050406030204" pitchFamily="18" charset="0"/>
                          </a:rPr>
                          <m:t>𝑡</m:t>
                        </m:r>
                      </m:sub>
                    </m:sSub>
                    <m:sSup>
                      <m:sSupPr>
                        <m:ctrlPr>
                          <a:rPr lang="en-US" sz="3600" i="1">
                            <a:latin typeface="Cambria Math" panose="02040503050406030204" pitchFamily="18" charset="0"/>
                          </a:rPr>
                        </m:ctrlPr>
                      </m:sSupPr>
                      <m:e>
                        <m:r>
                          <a:rPr lang="en-US" sz="3600" i="1">
                            <a:latin typeface="Cambria Math" panose="02040503050406030204" pitchFamily="18" charset="0"/>
                          </a:rPr>
                          <m:t>𝑒</m:t>
                        </m:r>
                      </m:e>
                      <m:sup>
                        <m:r>
                          <a:rPr lang="en-US" sz="3600" i="1" smtClean="0">
                            <a:latin typeface="Cambria Math" panose="02040503050406030204" pitchFamily="18" charset="0"/>
                            <a:ea typeface="Cambria Math" panose="02040503050406030204" pitchFamily="18" charset="0"/>
                          </a:rPr>
                          <m:t>𝜆</m:t>
                        </m:r>
                        <m:r>
                          <a:rPr lang="en-US" sz="3600" b="0" i="1" smtClean="0">
                            <a:latin typeface="Cambria Math" panose="02040503050406030204" pitchFamily="18" charset="0"/>
                            <a:ea typeface="Cambria Math" panose="02040503050406030204" pitchFamily="18" charset="0"/>
                          </a:rPr>
                          <m:t>−1</m:t>
                        </m:r>
                      </m:sup>
                    </m:sSup>
                  </m:oMath>
                </a14:m>
                <a:endParaRPr lang="en-US" sz="3600" b="0" i="1" dirty="0">
                  <a:latin typeface="Cambria Math" panose="02040503050406030204" pitchFamily="18" charset="0"/>
                  <a:ea typeface="Cambria Math" panose="02040503050406030204" pitchFamily="18" charset="0"/>
                </a:endParaRPr>
              </a:p>
            </p:txBody>
          </p:sp>
        </mc:Choice>
        <mc:Fallback xmlns="">
          <p:sp>
            <p:nvSpPr>
              <p:cNvPr id="7" name="TextBox 6">
                <a:extLst>
                  <a:ext uri="{FF2B5EF4-FFF2-40B4-BE49-F238E27FC236}">
                    <a16:creationId xmlns:a16="http://schemas.microsoft.com/office/drawing/2014/main" id="{CBC01348-CC6B-DB45-A617-0E350B0EEB53}"/>
                  </a:ext>
                </a:extLst>
              </p:cNvPr>
              <p:cNvSpPr txBox="1">
                <a:spLocks noRot="1" noChangeAspect="1" noMove="1" noResize="1" noEditPoints="1" noAdjustHandles="1" noChangeArrowheads="1" noChangeShapeType="1" noTextEdit="1"/>
              </p:cNvSpPr>
              <p:nvPr/>
            </p:nvSpPr>
            <p:spPr>
              <a:xfrm>
                <a:off x="1327512" y="1606254"/>
                <a:ext cx="7054488" cy="3869777"/>
              </a:xfrm>
              <a:prstGeom prst="rect">
                <a:avLst/>
              </a:prstGeom>
              <a:blipFill>
                <a:blip r:embed="rId6"/>
                <a:stretch>
                  <a:fillRect b="-654"/>
                </a:stretch>
              </a:blipFill>
            </p:spPr>
            <p:txBody>
              <a:bodyPr/>
              <a:lstStyle/>
              <a:p>
                <a:r>
                  <a:rPr lang="en-US">
                    <a:noFill/>
                  </a:rPr>
                  <a:t> </a:t>
                </a:r>
              </a:p>
            </p:txBody>
          </p:sp>
        </mc:Fallback>
      </mc:AlternateContent>
    </p:spTree>
    <p:extLst>
      <p:ext uri="{BB962C8B-B14F-4D97-AF65-F5344CB8AC3E}">
        <p14:creationId xmlns:p14="http://schemas.microsoft.com/office/powerpoint/2010/main" val="2013961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dissolv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dissolve">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dissolve">
                                      <p:cBhvr>
                                        <p:cTn id="17"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bldLvl="2"/>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0" y="0"/>
            <a:ext cx="3144711"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 typeface="Wingdings" pitchFamily="2" charset="2"/>
              <a:buNone/>
            </a:pPr>
            <a:r>
              <a:rPr lang="en-US" sz="4000" dirty="0">
                <a:solidFill>
                  <a:srgbClr val="376092"/>
                </a:solidFill>
                <a:latin typeface="Avenir Book"/>
              </a:rPr>
              <a:t>An example</a:t>
            </a:r>
            <a:r>
              <a:rPr lang="en-US" sz="4000" b="1" dirty="0">
                <a:solidFill>
                  <a:srgbClr val="376092"/>
                </a:solidFill>
                <a:latin typeface="Avenir Book"/>
              </a:rPr>
              <a:t>:</a:t>
            </a:r>
          </a:p>
        </p:txBody>
      </p:sp>
      <mc:AlternateContent xmlns:mc="http://schemas.openxmlformats.org/markup-compatibility/2006" xmlns:a14="http://schemas.microsoft.com/office/drawing/2010/main">
        <mc:Choice Requires="a14">
          <p:sp>
            <p:nvSpPr>
              <p:cNvPr id="3" name="TextBox 2"/>
              <p:cNvSpPr txBox="1"/>
              <p:nvPr/>
            </p:nvSpPr>
            <p:spPr>
              <a:xfrm>
                <a:off x="980725" y="1709415"/>
                <a:ext cx="7606902" cy="4245008"/>
              </a:xfrm>
              <a:prstGeom prst="rect">
                <a:avLst/>
              </a:prstGeom>
              <a:noFill/>
            </p:spPr>
            <p:txBody>
              <a:bodyPr wrap="square" rtlCol="0">
                <a:spAutoFit/>
              </a:bodyPr>
              <a:lstStyle/>
              <a:p>
                <a:pPr marL="514350" indent="-514350">
                  <a:spcAft>
                    <a:spcPts val="1200"/>
                  </a:spcAft>
                  <a:buFont typeface="+mj-lt"/>
                  <a:buAutoNum type="arabicParenR" startAt="11"/>
                </a:pPr>
                <a:r>
                  <a:rPr lang="en-US" sz="2800" dirty="0">
                    <a:latin typeface="Avenir Book"/>
                  </a:rPr>
                  <a:t> In this example with </a:t>
                </a:r>
                <a14:m>
                  <m:oMath xmlns:m="http://schemas.openxmlformats.org/officeDocument/2006/math">
                    <m:r>
                      <a:rPr lang="en-US" sz="2800" i="1">
                        <a:latin typeface="Cambria Math" panose="02040503050406030204" pitchFamily="18" charset="0"/>
                        <a:ea typeface="Cambria Math" panose="02040503050406030204" pitchFamily="18" charset="0"/>
                      </a:rPr>
                      <m:t>𝜆</m:t>
                    </m:r>
                    <m:r>
                      <a:rPr lang="en-US" sz="2800" i="1">
                        <a:latin typeface="Cambria Math" panose="02040503050406030204" pitchFamily="18" charset="0"/>
                        <a:ea typeface="Cambria Math" panose="02040503050406030204" pitchFamily="18" charset="0"/>
                      </a:rPr>
                      <m:t>=2</m:t>
                    </m:r>
                  </m:oMath>
                </a14:m>
                <a:r>
                  <a:rPr lang="en-US" sz="2800" dirty="0">
                    <a:latin typeface="Avenir Book"/>
                  </a:rPr>
                  <a:t>, the continuous time model becomes: </a:t>
                </a:r>
                <a14:m>
                  <m:oMath xmlns:m="http://schemas.openxmlformats.org/officeDocument/2006/math">
                    <m:f>
                      <m:fPr>
                        <m:type m:val="skw"/>
                        <m:ctrlPr>
                          <a:rPr lang="en-US" sz="2800" b="0" i="1" smtClean="0">
                            <a:latin typeface="Cambria Math" panose="02040503050406030204" pitchFamily="18" charset="0"/>
                          </a:rPr>
                        </m:ctrlPr>
                      </m:fPr>
                      <m:num>
                        <m:sSub>
                          <m:sSubPr>
                            <m:ctrlPr>
                              <a:rPr lang="en-US" sz="2800" i="1">
                                <a:latin typeface="Cambria Math" panose="02040503050406030204" pitchFamily="18" charset="0"/>
                              </a:rPr>
                            </m:ctrlPr>
                          </m:sSubPr>
                          <m:e>
                            <m:r>
                              <a:rPr lang="en-US" sz="2800" i="1">
                                <a:latin typeface="Cambria Math" panose="02040503050406030204" pitchFamily="18" charset="0"/>
                              </a:rPr>
                              <m:t>𝑁</m:t>
                            </m:r>
                          </m:e>
                          <m:sub>
                            <m:r>
                              <a:rPr lang="en-US" sz="2800" i="1">
                                <a:latin typeface="Cambria Math" panose="02040503050406030204" pitchFamily="18" charset="0"/>
                              </a:rPr>
                              <m:t>𝑡</m:t>
                            </m:r>
                            <m:r>
                              <a:rPr lang="en-US" sz="2800" i="1">
                                <a:latin typeface="Cambria Math" panose="02040503050406030204" pitchFamily="18" charset="0"/>
                              </a:rPr>
                              <m:t>+1</m:t>
                            </m:r>
                          </m:sub>
                        </m:sSub>
                      </m:num>
                      <m:den>
                        <m:sSub>
                          <m:sSubPr>
                            <m:ctrlPr>
                              <a:rPr lang="en-US" sz="2800" i="1">
                                <a:latin typeface="Cambria Math" panose="02040503050406030204" pitchFamily="18" charset="0"/>
                              </a:rPr>
                            </m:ctrlPr>
                          </m:sSubPr>
                          <m:e>
                            <m:r>
                              <a:rPr lang="en-US" sz="2800" i="1">
                                <a:latin typeface="Cambria Math" panose="02040503050406030204" pitchFamily="18" charset="0"/>
                              </a:rPr>
                              <m:t>𝑁</m:t>
                            </m:r>
                          </m:e>
                          <m:sub>
                            <m:r>
                              <a:rPr lang="en-US" sz="2800" i="1">
                                <a:latin typeface="Cambria Math" panose="02040503050406030204" pitchFamily="18" charset="0"/>
                              </a:rPr>
                              <m:t>𝑡</m:t>
                            </m:r>
                          </m:sub>
                        </m:sSub>
                      </m:den>
                    </m:f>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𝑒</m:t>
                        </m:r>
                      </m:e>
                      <m:sup>
                        <m:r>
                          <a:rPr lang="en-US" sz="2800" b="0" i="1" smtClean="0">
                            <a:latin typeface="Cambria Math" panose="02040503050406030204" pitchFamily="18" charset="0"/>
                            <a:ea typeface="Cambria Math" panose="02040503050406030204" pitchFamily="18" charset="0"/>
                          </a:rPr>
                          <m:t>𝜆</m:t>
                        </m:r>
                        <m:r>
                          <a:rPr lang="en-US" sz="2800" b="0" i="1" smtClean="0">
                            <a:latin typeface="Cambria Math" panose="02040503050406030204" pitchFamily="18" charset="0"/>
                            <a:ea typeface="Cambria Math" panose="02040503050406030204" pitchFamily="18" charset="0"/>
                          </a:rPr>
                          <m:t>−1</m:t>
                        </m:r>
                      </m:sup>
                    </m:sSup>
                    <m:r>
                      <a:rPr lang="en-US" sz="2800" b="0" i="1" smtClean="0">
                        <a:latin typeface="Cambria Math" panose="02040503050406030204" pitchFamily="18" charset="0"/>
                      </a:rPr>
                      <m:t>=</m:t>
                    </m:r>
                    <m:r>
                      <a:rPr lang="en-US" sz="2800" b="0" i="1" smtClean="0">
                        <a:latin typeface="Cambria Math" panose="02040503050406030204" pitchFamily="18" charset="0"/>
                      </a:rPr>
                      <m:t>𝑒</m:t>
                    </m:r>
                  </m:oMath>
                </a14:m>
                <a:endParaRPr lang="en-US" sz="2800" dirty="0">
                  <a:latin typeface="Avenir Book"/>
                  <a:cs typeface="Avenir Book"/>
                </a:endParaRPr>
              </a:p>
              <a:p>
                <a:pPr marL="514350" indent="-514350">
                  <a:spcAft>
                    <a:spcPts val="1200"/>
                  </a:spcAft>
                  <a:buFont typeface="+mj-lt"/>
                  <a:buAutoNum type="arabicParenR" startAt="11"/>
                </a:pPr>
                <a:r>
                  <a:rPr lang="en-US" sz="2800" dirty="0">
                    <a:latin typeface="Avenir Book"/>
                  </a:rPr>
                  <a:t> Notice that the annual increase for the continuous model (2.72) exceeds the rate for the annual model (2.00).</a:t>
                </a:r>
              </a:p>
              <a:p>
                <a:pPr marL="514350" indent="-514350">
                  <a:spcAft>
                    <a:spcPts val="1200"/>
                  </a:spcAft>
                  <a:buFont typeface="+mj-lt"/>
                  <a:buAutoNum type="arabicParenR" startAt="11"/>
                </a:pPr>
                <a:r>
                  <a:rPr lang="en-US" sz="2800" dirty="0">
                    <a:latin typeface="Avenir Book"/>
                  </a:rPr>
                  <a:t> Why?</a:t>
                </a:r>
              </a:p>
              <a:p>
                <a:pPr marL="514350" indent="-514350">
                  <a:spcAft>
                    <a:spcPts val="1200"/>
                  </a:spcAft>
                  <a:buFont typeface="+mj-lt"/>
                  <a:buAutoNum type="arabicParenR" startAt="11"/>
                </a:pPr>
                <a:endParaRPr lang="en-US" sz="2800" dirty="0">
                  <a:latin typeface="Avenir Book"/>
                </a:endParaRPr>
              </a:p>
              <a:p>
                <a:pPr marL="514350" indent="-514350">
                  <a:spcAft>
                    <a:spcPts val="1200"/>
                  </a:spcAft>
                  <a:buFont typeface="+mj-lt"/>
                  <a:buAutoNum type="arabicParenR" startAt="11"/>
                </a:pPr>
                <a:endParaRPr lang="en-US" sz="2800" dirty="0">
                  <a:latin typeface="Avenir Book"/>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980725" y="1709415"/>
                <a:ext cx="7606902" cy="4245008"/>
              </a:xfrm>
              <a:prstGeom prst="rect">
                <a:avLst/>
              </a:prstGeom>
              <a:blipFill>
                <a:blip r:embed="rId3"/>
                <a:stretch>
                  <a:fillRect l="-2003" t="-11078" r="-835"/>
                </a:stretch>
              </a:blipFill>
            </p:spPr>
            <p:txBody>
              <a:bodyPr/>
              <a:lstStyle/>
              <a:p>
                <a:r>
                  <a:rPr lang="en-US">
                    <a:noFill/>
                  </a:rPr>
                  <a:t> </a:t>
                </a:r>
              </a:p>
            </p:txBody>
          </p:sp>
        </mc:Fallback>
      </mc:AlternateContent>
      <p:graphicFrame>
        <p:nvGraphicFramePr>
          <p:cNvPr id="2" name="Object 1"/>
          <p:cNvGraphicFramePr>
            <a:graphicFrameLocks noChangeAspect="1"/>
          </p:cNvGraphicFramePr>
          <p:nvPr>
            <p:extLst>
              <p:ext uri="{D42A27DB-BD31-4B8C-83A1-F6EECF244321}">
                <p14:modId xmlns:p14="http://schemas.microsoft.com/office/powerpoint/2010/main" val="1555784937"/>
              </p:ext>
            </p:extLst>
          </p:nvPr>
        </p:nvGraphicFramePr>
        <p:xfrm>
          <a:off x="4514850" y="2459581"/>
          <a:ext cx="114300" cy="165100"/>
        </p:xfrm>
        <a:graphic>
          <a:graphicData uri="http://schemas.openxmlformats.org/presentationml/2006/ole">
            <mc:AlternateContent xmlns:mc="http://schemas.openxmlformats.org/markup-compatibility/2006">
              <mc:Choice xmlns:v="urn:schemas-microsoft-com:vml" Requires="v">
                <p:oleObj name="Equation" r:id="rId4" imgW="114300" imgH="165100" progId="Equation.3">
                  <p:embed/>
                </p:oleObj>
              </mc:Choice>
              <mc:Fallback>
                <p:oleObj name="Equation" r:id="rId4" imgW="114300" imgH="165100" progId="Equation.3">
                  <p:embed/>
                  <p:pic>
                    <p:nvPicPr>
                      <p:cNvPr id="0" name=""/>
                      <p:cNvPicPr/>
                      <p:nvPr/>
                    </p:nvPicPr>
                    <p:blipFill>
                      <a:blip r:embed="rId5"/>
                      <a:stretch>
                        <a:fillRect/>
                      </a:stretch>
                    </p:blipFill>
                    <p:spPr>
                      <a:xfrm>
                        <a:off x="4514850" y="2459581"/>
                        <a:ext cx="114300" cy="165100"/>
                      </a:xfrm>
                      <a:prstGeom prst="rect">
                        <a:avLst/>
                      </a:prstGeom>
                    </p:spPr>
                  </p:pic>
                </p:oleObj>
              </mc:Fallback>
            </mc:AlternateContent>
          </a:graphicData>
        </a:graphic>
      </p:graphicFrame>
    </p:spTree>
    <p:extLst>
      <p:ext uri="{BB962C8B-B14F-4D97-AF65-F5344CB8AC3E}">
        <p14:creationId xmlns:p14="http://schemas.microsoft.com/office/powerpoint/2010/main" val="4180221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0" y="0"/>
            <a:ext cx="3775865"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 typeface="Wingdings" pitchFamily="2" charset="2"/>
              <a:buNone/>
            </a:pPr>
            <a:r>
              <a:rPr lang="en-US" sz="4000" dirty="0">
                <a:solidFill>
                  <a:srgbClr val="376092"/>
                </a:solidFill>
                <a:latin typeface="Avenir Book"/>
              </a:rPr>
              <a:t>More generally</a:t>
            </a:r>
            <a:r>
              <a:rPr lang="en-US" sz="4000" b="1" dirty="0">
                <a:solidFill>
                  <a:srgbClr val="376092"/>
                </a:solidFill>
                <a:latin typeface="Avenir Book"/>
              </a:rPr>
              <a:t>:</a:t>
            </a:r>
          </a:p>
        </p:txBody>
      </p:sp>
      <p:graphicFrame>
        <p:nvGraphicFramePr>
          <p:cNvPr id="2" name="Object 1"/>
          <p:cNvGraphicFramePr>
            <a:graphicFrameLocks noChangeAspect="1"/>
          </p:cNvGraphicFramePr>
          <p:nvPr/>
        </p:nvGraphicFramePr>
        <p:xfrm>
          <a:off x="4514850" y="3346450"/>
          <a:ext cx="114300" cy="165100"/>
        </p:xfrm>
        <a:graphic>
          <a:graphicData uri="http://schemas.openxmlformats.org/presentationml/2006/ole">
            <mc:AlternateContent xmlns:mc="http://schemas.openxmlformats.org/markup-compatibility/2006">
              <mc:Choice xmlns:v="urn:schemas-microsoft-com:vml" Requires="v">
                <p:oleObj name="Equation" r:id="rId3" imgW="114300" imgH="165100" progId="Equation.3">
                  <p:embed/>
                </p:oleObj>
              </mc:Choice>
              <mc:Fallback>
                <p:oleObj name="Equation" r:id="rId3" imgW="114300" imgH="165100" progId="Equation.3">
                  <p:embed/>
                  <p:pic>
                    <p:nvPicPr>
                      <p:cNvPr id="2" name="Object 1"/>
                      <p:cNvPicPr/>
                      <p:nvPr/>
                    </p:nvPicPr>
                    <p:blipFill>
                      <a:blip r:embed="rId4"/>
                      <a:stretch>
                        <a:fillRect/>
                      </a:stretch>
                    </p:blipFill>
                    <p:spPr>
                      <a:xfrm>
                        <a:off x="4514850" y="3346450"/>
                        <a:ext cx="114300" cy="165100"/>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BC01348-CC6B-DB45-A617-0E350B0EEB53}"/>
                  </a:ext>
                </a:extLst>
              </p:cNvPr>
              <p:cNvSpPr txBox="1"/>
              <p:nvPr/>
            </p:nvSpPr>
            <p:spPr>
              <a:xfrm>
                <a:off x="1340959" y="1606254"/>
                <a:ext cx="7054488" cy="287123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600" i="1" smtClean="0">
                              <a:latin typeface="Cambria Math" panose="02040503050406030204" pitchFamily="18" charset="0"/>
                            </a:rPr>
                          </m:ctrlPr>
                        </m:sSubPr>
                        <m:e>
                          <m:sSub>
                            <m:sSubPr>
                              <m:ctrlPr>
                                <a:rPr lang="en-US" sz="3600" i="1">
                                  <a:latin typeface="Cambria Math" panose="02040503050406030204" pitchFamily="18" charset="0"/>
                                </a:rPr>
                              </m:ctrlPr>
                            </m:sSubPr>
                            <m:e>
                              <m:r>
                                <a:rPr lang="en-US" sz="3600" i="1">
                                  <a:latin typeface="Cambria Math" panose="02040503050406030204" pitchFamily="18" charset="0"/>
                                </a:rPr>
                                <m:t>𝑁</m:t>
                              </m:r>
                            </m:e>
                            <m:sub>
                              <m:r>
                                <a:rPr lang="en-US" sz="3600" b="0" i="1" smtClean="0">
                                  <a:latin typeface="Cambria Math" panose="02040503050406030204" pitchFamily="18" charset="0"/>
                                </a:rPr>
                                <m:t>1</m:t>
                              </m:r>
                            </m:sub>
                          </m:sSub>
                          <m:r>
                            <a:rPr lang="en-US" sz="3600" i="1">
                              <a:latin typeface="Cambria Math" panose="02040503050406030204" pitchFamily="18" charset="0"/>
                              <a:ea typeface="Cambria Math" panose="02040503050406030204" pitchFamily="18" charset="0"/>
                            </a:rPr>
                            <m:t>=</m:t>
                          </m:r>
                          <m:r>
                            <a:rPr lang="en-US" sz="3600" i="1">
                              <a:latin typeface="Cambria Math" panose="02040503050406030204" pitchFamily="18" charset="0"/>
                            </a:rPr>
                            <m:t>𝑁</m:t>
                          </m:r>
                        </m:e>
                        <m:sub>
                          <m:r>
                            <a:rPr lang="en-US" sz="3600" b="0" i="1" smtClean="0">
                              <a:latin typeface="Cambria Math" panose="02040503050406030204" pitchFamily="18" charset="0"/>
                            </a:rPr>
                            <m:t>0</m:t>
                          </m:r>
                        </m:sub>
                      </m:sSub>
                      <m:sSup>
                        <m:sSupPr>
                          <m:ctrlPr>
                            <a:rPr lang="en-US" sz="3600" i="1">
                              <a:latin typeface="Cambria Math" panose="02040503050406030204" pitchFamily="18" charset="0"/>
                            </a:rPr>
                          </m:ctrlPr>
                        </m:sSupPr>
                        <m:e>
                          <m:r>
                            <a:rPr lang="en-US" sz="3600" i="1">
                              <a:latin typeface="Cambria Math" panose="02040503050406030204" pitchFamily="18" charset="0"/>
                            </a:rPr>
                            <m:t>𝑒</m:t>
                          </m:r>
                        </m:e>
                        <m:sup>
                          <m:r>
                            <a:rPr lang="en-US" sz="3600" i="1">
                              <a:latin typeface="Cambria Math" panose="02040503050406030204" pitchFamily="18" charset="0"/>
                              <a:ea typeface="Cambria Math" panose="02040503050406030204" pitchFamily="18" charset="0"/>
                            </a:rPr>
                            <m:t>𝜆</m:t>
                          </m:r>
                          <m:r>
                            <a:rPr lang="en-US" sz="3600" i="1">
                              <a:latin typeface="Cambria Math" panose="02040503050406030204" pitchFamily="18" charset="0"/>
                              <a:ea typeface="Cambria Math" panose="02040503050406030204" pitchFamily="18" charset="0"/>
                            </a:rPr>
                            <m:t>−1</m:t>
                          </m:r>
                        </m:sup>
                      </m:sSup>
                    </m:oMath>
                  </m:oMathPara>
                </a14:m>
                <a:endParaRPr lang="en-US" sz="3600" i="1" dirty="0">
                  <a:latin typeface="Cambria Math" panose="02040503050406030204" pitchFamily="18" charset="0"/>
                  <a:ea typeface="Cambria Math" panose="02040503050406030204" pitchFamily="18" charset="0"/>
                </a:endParaRPr>
              </a:p>
              <a:p>
                <a:endParaRPr lang="en-US" sz="36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3600" i="1">
                              <a:latin typeface="Cambria Math" panose="02040503050406030204" pitchFamily="18" charset="0"/>
                            </a:rPr>
                          </m:ctrlPr>
                        </m:sSubPr>
                        <m:e>
                          <m:sSub>
                            <m:sSubPr>
                              <m:ctrlPr>
                                <a:rPr lang="en-US" sz="3600" i="1">
                                  <a:latin typeface="Cambria Math" panose="02040503050406030204" pitchFamily="18" charset="0"/>
                                </a:rPr>
                              </m:ctrlPr>
                            </m:sSubPr>
                            <m:e>
                              <m:r>
                                <a:rPr lang="en-US" sz="3600" i="1">
                                  <a:latin typeface="Cambria Math" panose="02040503050406030204" pitchFamily="18" charset="0"/>
                                </a:rPr>
                                <m:t>𝑁</m:t>
                              </m:r>
                            </m:e>
                            <m:sub>
                              <m:r>
                                <a:rPr lang="en-US" sz="3600" i="1">
                                  <a:latin typeface="Cambria Math" panose="02040503050406030204" pitchFamily="18" charset="0"/>
                                </a:rPr>
                                <m:t>𝑡</m:t>
                              </m:r>
                            </m:sub>
                          </m:sSub>
                          <m:r>
                            <a:rPr lang="en-US" sz="3600" i="1">
                              <a:latin typeface="Cambria Math" panose="02040503050406030204" pitchFamily="18" charset="0"/>
                              <a:ea typeface="Cambria Math" panose="02040503050406030204" pitchFamily="18" charset="0"/>
                            </a:rPr>
                            <m:t>=</m:t>
                          </m:r>
                          <m:r>
                            <a:rPr lang="en-US" sz="3600" i="1">
                              <a:latin typeface="Cambria Math" panose="02040503050406030204" pitchFamily="18" charset="0"/>
                            </a:rPr>
                            <m:t>𝑁</m:t>
                          </m:r>
                        </m:e>
                        <m:sub>
                          <m:r>
                            <a:rPr lang="en-US" sz="3600" b="0" i="1" smtClean="0">
                              <a:latin typeface="Cambria Math" panose="02040503050406030204" pitchFamily="18" charset="0"/>
                            </a:rPr>
                            <m:t>0</m:t>
                          </m:r>
                        </m:sub>
                      </m:sSub>
                      <m:sSup>
                        <m:sSupPr>
                          <m:ctrlPr>
                            <a:rPr lang="en-US" sz="3600" i="1">
                              <a:latin typeface="Cambria Math" panose="02040503050406030204" pitchFamily="18" charset="0"/>
                            </a:rPr>
                          </m:ctrlPr>
                        </m:sSupPr>
                        <m:e>
                          <m:r>
                            <a:rPr lang="en-US" sz="3600" i="1">
                              <a:latin typeface="Cambria Math" panose="02040503050406030204" pitchFamily="18" charset="0"/>
                            </a:rPr>
                            <m:t>𝑒</m:t>
                          </m:r>
                        </m:e>
                        <m:sup>
                          <m:d>
                            <m:dPr>
                              <m:ctrlPr>
                                <a:rPr lang="en-US" sz="3600" b="0" i="1" smtClean="0">
                                  <a:latin typeface="Cambria Math" panose="02040503050406030204" pitchFamily="18" charset="0"/>
                                  <a:ea typeface="Cambria Math" panose="02040503050406030204" pitchFamily="18" charset="0"/>
                                </a:rPr>
                              </m:ctrlPr>
                            </m:dPr>
                            <m:e>
                              <m:r>
                                <a:rPr lang="en-US" sz="3600" i="1">
                                  <a:latin typeface="Cambria Math" panose="02040503050406030204" pitchFamily="18" charset="0"/>
                                  <a:ea typeface="Cambria Math" panose="02040503050406030204" pitchFamily="18" charset="0"/>
                                </a:rPr>
                                <m:t>𝜆</m:t>
                              </m:r>
                              <m:r>
                                <a:rPr lang="en-US" sz="3600" i="1">
                                  <a:latin typeface="Cambria Math" panose="02040503050406030204" pitchFamily="18" charset="0"/>
                                  <a:ea typeface="Cambria Math" panose="02040503050406030204" pitchFamily="18" charset="0"/>
                                </a:rPr>
                                <m:t>−1</m:t>
                              </m:r>
                            </m:e>
                          </m:d>
                          <m:r>
                            <a:rPr lang="en-US" sz="3600" b="0" i="1" smtClean="0">
                              <a:latin typeface="Cambria Math" panose="02040503050406030204" pitchFamily="18" charset="0"/>
                              <a:ea typeface="Cambria Math" panose="02040503050406030204" pitchFamily="18" charset="0"/>
                            </a:rPr>
                            <m:t>𝑡</m:t>
                          </m:r>
                        </m:sup>
                      </m:sSup>
                    </m:oMath>
                  </m:oMathPara>
                </a14:m>
                <a:endParaRPr lang="en-US" sz="3600" i="1" dirty="0">
                  <a:latin typeface="Cambria Math" panose="02040503050406030204" pitchFamily="18" charset="0"/>
                  <a:ea typeface="Cambria Math" panose="02040503050406030204" pitchFamily="18" charset="0"/>
                </a:endParaRPr>
              </a:p>
              <a:p>
                <a:endParaRPr lang="en-US" sz="36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3600" i="1">
                              <a:latin typeface="Cambria Math" panose="02040503050406030204" pitchFamily="18" charset="0"/>
                            </a:rPr>
                          </m:ctrlPr>
                        </m:sSubPr>
                        <m:e>
                          <m:sSub>
                            <m:sSubPr>
                              <m:ctrlPr>
                                <a:rPr lang="en-US" sz="3600" i="1">
                                  <a:latin typeface="Cambria Math" panose="02040503050406030204" pitchFamily="18" charset="0"/>
                                </a:rPr>
                              </m:ctrlPr>
                            </m:sSubPr>
                            <m:e>
                              <m:r>
                                <a:rPr lang="en-US" sz="3600" i="1">
                                  <a:latin typeface="Cambria Math" panose="02040503050406030204" pitchFamily="18" charset="0"/>
                                </a:rPr>
                                <m:t>𝑁</m:t>
                              </m:r>
                            </m:e>
                            <m:sub>
                              <m:r>
                                <a:rPr lang="en-US" sz="3600" i="1">
                                  <a:latin typeface="Cambria Math" panose="02040503050406030204" pitchFamily="18" charset="0"/>
                                </a:rPr>
                                <m:t>𝑡</m:t>
                              </m:r>
                            </m:sub>
                          </m:sSub>
                          <m:r>
                            <a:rPr lang="en-US" sz="3600" i="1">
                              <a:latin typeface="Cambria Math" panose="02040503050406030204" pitchFamily="18" charset="0"/>
                              <a:ea typeface="Cambria Math" panose="02040503050406030204" pitchFamily="18" charset="0"/>
                            </a:rPr>
                            <m:t>=</m:t>
                          </m:r>
                          <m:r>
                            <a:rPr lang="en-US" sz="3600" i="1">
                              <a:latin typeface="Cambria Math" panose="02040503050406030204" pitchFamily="18" charset="0"/>
                            </a:rPr>
                            <m:t>𝑁</m:t>
                          </m:r>
                        </m:e>
                        <m:sub>
                          <m:r>
                            <a:rPr lang="en-US" sz="3600" i="1">
                              <a:latin typeface="Cambria Math" panose="02040503050406030204" pitchFamily="18" charset="0"/>
                            </a:rPr>
                            <m:t>0</m:t>
                          </m:r>
                        </m:sub>
                      </m:sSub>
                      <m:sSup>
                        <m:sSupPr>
                          <m:ctrlPr>
                            <a:rPr lang="en-US" sz="3600" i="1">
                              <a:latin typeface="Cambria Math" panose="02040503050406030204" pitchFamily="18" charset="0"/>
                            </a:rPr>
                          </m:ctrlPr>
                        </m:sSupPr>
                        <m:e>
                          <m:r>
                            <a:rPr lang="en-US" sz="3600" i="1">
                              <a:latin typeface="Cambria Math" panose="02040503050406030204" pitchFamily="18" charset="0"/>
                            </a:rPr>
                            <m:t>𝑒</m:t>
                          </m:r>
                        </m:e>
                        <m:sup>
                          <m:r>
                            <a:rPr lang="en-US" sz="3600" b="0" i="1" smtClean="0">
                              <a:latin typeface="Cambria Math" panose="02040503050406030204" pitchFamily="18" charset="0"/>
                              <a:ea typeface="Cambria Math" panose="02040503050406030204" pitchFamily="18" charset="0"/>
                            </a:rPr>
                            <m:t>𝑟</m:t>
                          </m:r>
                          <m:r>
                            <a:rPr lang="en-US" sz="3600" i="1">
                              <a:latin typeface="Cambria Math" panose="02040503050406030204" pitchFamily="18" charset="0"/>
                              <a:ea typeface="Cambria Math" panose="02040503050406030204" pitchFamily="18" charset="0"/>
                            </a:rPr>
                            <m:t>𝑡</m:t>
                          </m:r>
                        </m:sup>
                      </m:sSup>
                    </m:oMath>
                  </m:oMathPara>
                </a14:m>
                <a:endParaRPr lang="en-US" sz="3600" b="0" i="1" dirty="0">
                  <a:latin typeface="Cambria Math" panose="02040503050406030204" pitchFamily="18" charset="0"/>
                  <a:ea typeface="Cambria Math" panose="02040503050406030204" pitchFamily="18" charset="0"/>
                </a:endParaRPr>
              </a:p>
            </p:txBody>
          </p:sp>
        </mc:Choice>
        <mc:Fallback xmlns="">
          <p:sp>
            <p:nvSpPr>
              <p:cNvPr id="7" name="TextBox 6">
                <a:extLst>
                  <a:ext uri="{FF2B5EF4-FFF2-40B4-BE49-F238E27FC236}">
                    <a16:creationId xmlns:a16="http://schemas.microsoft.com/office/drawing/2014/main" id="{CBC01348-CC6B-DB45-A617-0E350B0EEB53}"/>
                  </a:ext>
                </a:extLst>
              </p:cNvPr>
              <p:cNvSpPr txBox="1">
                <a:spLocks noRot="1" noChangeAspect="1" noMove="1" noResize="1" noEditPoints="1" noAdjustHandles="1" noChangeArrowheads="1" noChangeShapeType="1" noTextEdit="1"/>
              </p:cNvSpPr>
              <p:nvPr/>
            </p:nvSpPr>
            <p:spPr>
              <a:xfrm>
                <a:off x="1340959" y="1606254"/>
                <a:ext cx="7054488" cy="2871235"/>
              </a:xfrm>
              <a:prstGeom prst="rect">
                <a:avLst/>
              </a:prstGeom>
              <a:blipFill>
                <a:blip r:embed="rId6"/>
                <a:stretch>
                  <a:fillRect t="-441" b="-881"/>
                </a:stretch>
              </a:blipFill>
            </p:spPr>
            <p:txBody>
              <a:bodyPr/>
              <a:lstStyle/>
              <a:p>
                <a:r>
                  <a:rPr lang="en-US">
                    <a:noFill/>
                  </a:rPr>
                  <a:t> </a:t>
                </a:r>
              </a:p>
            </p:txBody>
          </p:sp>
        </mc:Fallback>
      </mc:AlternateContent>
      <p:sp>
        <p:nvSpPr>
          <p:cNvPr id="6" name="Text Box 3">
            <a:extLst>
              <a:ext uri="{FF2B5EF4-FFF2-40B4-BE49-F238E27FC236}">
                <a16:creationId xmlns:a16="http://schemas.microsoft.com/office/drawing/2014/main" id="{0073912E-BFF4-3B48-B874-2F30EAED1C22}"/>
              </a:ext>
            </a:extLst>
          </p:cNvPr>
          <p:cNvSpPr txBox="1">
            <a:spLocks noChangeArrowheads="1"/>
          </p:cNvSpPr>
          <p:nvPr/>
        </p:nvSpPr>
        <p:spPr bwMode="auto">
          <a:xfrm>
            <a:off x="2355273" y="5251746"/>
            <a:ext cx="4781750"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 typeface="Wingdings" pitchFamily="2" charset="2"/>
              <a:buNone/>
            </a:pPr>
            <a:r>
              <a:rPr lang="en-US" sz="4000" dirty="0">
                <a:solidFill>
                  <a:srgbClr val="376092"/>
                </a:solidFill>
                <a:latin typeface="Avenir Book"/>
              </a:rPr>
              <a:t>Exponential growth</a:t>
            </a:r>
            <a:endParaRPr lang="en-US" sz="4000" b="1" dirty="0">
              <a:solidFill>
                <a:srgbClr val="376092"/>
              </a:solidFill>
              <a:latin typeface="Avenir Book"/>
            </a:endParaRPr>
          </a:p>
        </p:txBody>
      </p:sp>
    </p:spTree>
    <p:extLst>
      <p:ext uri="{BB962C8B-B14F-4D97-AF65-F5344CB8AC3E}">
        <p14:creationId xmlns:p14="http://schemas.microsoft.com/office/powerpoint/2010/main" val="972662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7411" name="Text Box 2"/>
              <p:cNvSpPr txBox="1">
                <a:spLocks noChangeArrowheads="1"/>
              </p:cNvSpPr>
              <p:nvPr/>
            </p:nvSpPr>
            <p:spPr bwMode="auto">
              <a:xfrm>
                <a:off x="163454" y="1815909"/>
                <a:ext cx="3547789" cy="3416320"/>
              </a:xfrm>
              <a:prstGeom prst="rect">
                <a:avLst/>
              </a:prstGeom>
              <a:noFill/>
              <a:ln>
                <a:noFill/>
              </a:ln>
              <a:extLst>
                <a:ext uri="{909E8E84-426E-40dd-AFC4-6F175D3DCCD1}">
                  <a14:hiddenFill xmlns="">
                    <a:solidFill>
                      <a:srgbClr val="FFFFFF"/>
                    </a:solidFill>
                  </a14:hiddenFill>
                </a:ext>
                <a:ext uri="{91240B29-F687-4f45-9708-019B960494DF}">
                  <a14:hiddenLine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dirty="0">
                    <a:latin typeface="Avenir Book"/>
                    <a:cs typeface="Avenir Book"/>
                  </a:rPr>
                  <a:t>N</a:t>
                </a:r>
                <a:r>
                  <a:rPr lang="en-US" baseline="-25000" dirty="0">
                    <a:latin typeface="Avenir Book"/>
                    <a:cs typeface="Avenir Book"/>
                  </a:rPr>
                  <a:t>0</a:t>
                </a:r>
                <a:r>
                  <a:rPr lang="en-US" dirty="0">
                    <a:latin typeface="Avenir Book"/>
                    <a:cs typeface="Avenir Book"/>
                  </a:rPr>
                  <a:t>=100</a:t>
                </a:r>
              </a:p>
              <a:p>
                <a:pPr eaLnBrk="1" hangingPunct="1">
                  <a:spcBef>
                    <a:spcPct val="50000"/>
                  </a:spcBef>
                  <a:tabLst>
                    <a:tab pos="1828800" algn="l"/>
                  </a:tabLst>
                </a:pPr>
                <a:r>
                  <a:rPr lang="en-US" dirty="0">
                    <a:solidFill>
                      <a:schemeClr val="accent4">
                        <a:lumMod val="75000"/>
                      </a:schemeClr>
                    </a:solidFill>
                    <a:latin typeface="Avenir Book"/>
                    <a:cs typeface="Avenir Book"/>
                  </a:rPr>
                  <a:t>r=0.0392	</a:t>
                </a:r>
                <a:r>
                  <a:rPr lang="en-US" sz="1600" dirty="0">
                    <a:ea typeface="Cambria Math" panose="02040503050406030204" pitchFamily="18" charset="0"/>
                  </a:rPr>
                  <a:t> </a:t>
                </a:r>
                <a14:m>
                  <m:oMath xmlns:m="http://schemas.openxmlformats.org/officeDocument/2006/math">
                    <m:r>
                      <a:rPr lang="en-US" sz="1600" i="1">
                        <a:latin typeface="Cambria Math" panose="02040503050406030204" pitchFamily="18" charset="0"/>
                        <a:ea typeface="Cambria Math" panose="02040503050406030204" pitchFamily="18" charset="0"/>
                      </a:rPr>
                      <m:t>𝜆</m:t>
                    </m:r>
                    <m:r>
                      <a:rPr lang="en-US" sz="1600" i="1">
                        <a:latin typeface="Cambria Math" panose="02040503050406030204" pitchFamily="18" charset="0"/>
                        <a:ea typeface="Cambria Math" panose="02040503050406030204" pitchFamily="18" charset="0"/>
                      </a:rPr>
                      <m:t> </m:t>
                    </m:r>
                  </m:oMath>
                </a14:m>
                <a:r>
                  <a:rPr lang="en-US" sz="1600" dirty="0">
                    <a:solidFill>
                      <a:schemeClr val="accent4">
                        <a:lumMod val="75000"/>
                      </a:schemeClr>
                    </a:solidFill>
                    <a:latin typeface="Avenir Book"/>
                    <a:cs typeface="Avenir Book"/>
                  </a:rPr>
                  <a:t>=1.04</a:t>
                </a:r>
              </a:p>
              <a:p>
                <a:pPr eaLnBrk="1" hangingPunct="1">
                  <a:spcBef>
                    <a:spcPct val="50000"/>
                  </a:spcBef>
                  <a:tabLst>
                    <a:tab pos="1828800" algn="l"/>
                  </a:tabLst>
                </a:pPr>
                <a:r>
                  <a:rPr lang="en-US" dirty="0">
                    <a:solidFill>
                      <a:schemeClr val="accent3">
                        <a:lumMod val="75000"/>
                      </a:schemeClr>
                    </a:solidFill>
                    <a:latin typeface="Avenir Book"/>
                    <a:cs typeface="Avenir Book"/>
                  </a:rPr>
                  <a:t>r=0.0198	</a:t>
                </a:r>
                <a:r>
                  <a:rPr lang="en-US" sz="1600" dirty="0">
                    <a:ea typeface="Cambria Math" panose="02040503050406030204" pitchFamily="18" charset="0"/>
                  </a:rPr>
                  <a:t> </a:t>
                </a:r>
                <a14:m>
                  <m:oMath xmlns:m="http://schemas.openxmlformats.org/officeDocument/2006/math">
                    <m:r>
                      <a:rPr lang="en-US" sz="1600" i="1">
                        <a:latin typeface="Cambria Math" panose="02040503050406030204" pitchFamily="18" charset="0"/>
                        <a:ea typeface="Cambria Math" panose="02040503050406030204" pitchFamily="18" charset="0"/>
                      </a:rPr>
                      <m:t>𝜆</m:t>
                    </m:r>
                    <m:r>
                      <a:rPr lang="en-US" sz="1600" i="1">
                        <a:latin typeface="Cambria Math" panose="02040503050406030204" pitchFamily="18" charset="0"/>
                        <a:ea typeface="Cambria Math" panose="02040503050406030204" pitchFamily="18" charset="0"/>
                      </a:rPr>
                      <m:t> </m:t>
                    </m:r>
                  </m:oMath>
                </a14:m>
                <a:r>
                  <a:rPr lang="en-US" sz="1600" dirty="0">
                    <a:solidFill>
                      <a:schemeClr val="accent3">
                        <a:lumMod val="75000"/>
                      </a:schemeClr>
                    </a:solidFill>
                    <a:latin typeface="Avenir Book"/>
                    <a:cs typeface="Avenir Book"/>
                  </a:rPr>
                  <a:t>=1.02</a:t>
                </a:r>
              </a:p>
              <a:p>
                <a:pPr eaLnBrk="1" hangingPunct="1">
                  <a:spcBef>
                    <a:spcPct val="50000"/>
                  </a:spcBef>
                  <a:tabLst>
                    <a:tab pos="1828800" algn="l"/>
                  </a:tabLst>
                </a:pPr>
                <a:r>
                  <a:rPr lang="en-US" dirty="0">
                    <a:solidFill>
                      <a:srgbClr val="BD0C19"/>
                    </a:solidFill>
                    <a:latin typeface="Avenir Book"/>
                    <a:cs typeface="Avenir Book"/>
                  </a:rPr>
                  <a:t>r=0.0000	</a:t>
                </a:r>
                <a:r>
                  <a:rPr lang="en-US" sz="1600" dirty="0">
                    <a:ea typeface="Cambria Math" panose="02040503050406030204" pitchFamily="18" charset="0"/>
                  </a:rPr>
                  <a:t> </a:t>
                </a:r>
                <a14:m>
                  <m:oMath xmlns:m="http://schemas.openxmlformats.org/officeDocument/2006/math">
                    <m:r>
                      <a:rPr lang="en-US" sz="1600" i="1">
                        <a:latin typeface="Cambria Math" panose="02040503050406030204" pitchFamily="18" charset="0"/>
                        <a:ea typeface="Cambria Math" panose="02040503050406030204" pitchFamily="18" charset="0"/>
                      </a:rPr>
                      <m:t>𝜆</m:t>
                    </m:r>
                    <m:r>
                      <a:rPr lang="en-US" sz="1600" i="1">
                        <a:latin typeface="Cambria Math" panose="02040503050406030204" pitchFamily="18" charset="0"/>
                        <a:ea typeface="Cambria Math" panose="02040503050406030204" pitchFamily="18" charset="0"/>
                      </a:rPr>
                      <m:t> </m:t>
                    </m:r>
                  </m:oMath>
                </a14:m>
                <a:r>
                  <a:rPr lang="en-US" sz="1600" dirty="0">
                    <a:solidFill>
                      <a:schemeClr val="accent2">
                        <a:lumMod val="75000"/>
                      </a:schemeClr>
                    </a:solidFill>
                    <a:latin typeface="Avenir Book"/>
                    <a:cs typeface="Avenir Book"/>
                  </a:rPr>
                  <a:t>=1.00</a:t>
                </a:r>
              </a:p>
              <a:p>
                <a:pPr eaLnBrk="1" hangingPunct="1">
                  <a:spcBef>
                    <a:spcPct val="50000"/>
                  </a:spcBef>
                  <a:tabLst>
                    <a:tab pos="1828800" algn="l"/>
                  </a:tabLst>
                </a:pPr>
                <a:r>
                  <a:rPr lang="en-US" dirty="0">
                    <a:solidFill>
                      <a:schemeClr val="accent5">
                        <a:lumMod val="75000"/>
                      </a:schemeClr>
                    </a:solidFill>
                    <a:latin typeface="Avenir Book"/>
                    <a:cs typeface="Avenir Book"/>
                  </a:rPr>
                  <a:t>r=-0.1054	</a:t>
                </a:r>
                <a:r>
                  <a:rPr lang="en-US" sz="1600" dirty="0">
                    <a:ea typeface="Cambria Math" panose="02040503050406030204" pitchFamily="18" charset="0"/>
                  </a:rPr>
                  <a:t> </a:t>
                </a:r>
                <a14:m>
                  <m:oMath xmlns:m="http://schemas.openxmlformats.org/officeDocument/2006/math">
                    <m:r>
                      <a:rPr lang="en-US" sz="1600" i="1">
                        <a:latin typeface="Cambria Math" panose="02040503050406030204" pitchFamily="18" charset="0"/>
                        <a:ea typeface="Cambria Math" panose="02040503050406030204" pitchFamily="18" charset="0"/>
                      </a:rPr>
                      <m:t>𝜆</m:t>
                    </m:r>
                    <m:r>
                      <a:rPr lang="en-US" sz="1600" i="1">
                        <a:latin typeface="Cambria Math" panose="02040503050406030204" pitchFamily="18" charset="0"/>
                        <a:ea typeface="Cambria Math" panose="02040503050406030204" pitchFamily="18" charset="0"/>
                      </a:rPr>
                      <m:t> </m:t>
                    </m:r>
                  </m:oMath>
                </a14:m>
                <a:r>
                  <a:rPr lang="en-US" sz="1600" dirty="0">
                    <a:solidFill>
                      <a:schemeClr val="accent1">
                        <a:lumMod val="75000"/>
                      </a:schemeClr>
                    </a:solidFill>
                    <a:latin typeface="Avenir Book"/>
                    <a:cs typeface="Avenir Book"/>
                  </a:rPr>
                  <a:t>=0.90</a:t>
                </a:r>
              </a:p>
              <a:p>
                <a:pPr eaLnBrk="1" hangingPunct="1">
                  <a:spcBef>
                    <a:spcPct val="50000"/>
                  </a:spcBef>
                </a:pPr>
                <a:endParaRPr lang="en-US" sz="3200" dirty="0">
                  <a:latin typeface="Avenir Book"/>
                </a:endParaRPr>
              </a:p>
            </p:txBody>
          </p:sp>
        </mc:Choice>
        <mc:Fallback xmlns="">
          <p:sp>
            <p:nvSpPr>
              <p:cNvPr id="17411" name="Text Box 2"/>
              <p:cNvSpPr txBox="1">
                <a:spLocks noRot="1" noChangeAspect="1" noMove="1" noResize="1" noEditPoints="1" noAdjustHandles="1" noChangeArrowheads="1" noChangeShapeType="1" noTextEdit="1"/>
              </p:cNvSpPr>
              <p:nvPr/>
            </p:nvSpPr>
            <p:spPr bwMode="auto">
              <a:xfrm>
                <a:off x="163454" y="1815909"/>
                <a:ext cx="3547789" cy="3416320"/>
              </a:xfrm>
              <a:prstGeom prst="rect">
                <a:avLst/>
              </a:prstGeom>
              <a:blipFill>
                <a:blip r:embed="rId2"/>
                <a:stretch>
                  <a:fillRect l="-2500" t="-1111"/>
                </a:stretch>
              </a:blip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noFill/>
                  </a:rPr>
                  <a:t> </a:t>
                </a:r>
              </a:p>
            </p:txBody>
          </p:sp>
        </mc:Fallback>
      </mc:AlternateContent>
      <p:sp>
        <p:nvSpPr>
          <p:cNvPr id="8" name="Text Box 3"/>
          <p:cNvSpPr txBox="1">
            <a:spLocks noChangeArrowheads="1"/>
          </p:cNvSpPr>
          <p:nvPr/>
        </p:nvSpPr>
        <p:spPr bwMode="auto">
          <a:xfrm>
            <a:off x="0" y="0"/>
            <a:ext cx="4781750"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 typeface="Wingdings" pitchFamily="2" charset="2"/>
              <a:buNone/>
            </a:pPr>
            <a:r>
              <a:rPr lang="en-US" sz="4000" dirty="0">
                <a:solidFill>
                  <a:srgbClr val="376092"/>
                </a:solidFill>
                <a:latin typeface="Avenir Book"/>
              </a:rPr>
              <a:t>Exponential growth</a:t>
            </a:r>
            <a:r>
              <a:rPr lang="en-US" sz="4000" b="1" dirty="0">
                <a:solidFill>
                  <a:srgbClr val="376092"/>
                </a:solidFill>
                <a:latin typeface="Avenir Book"/>
              </a:rPr>
              <a:t>:</a:t>
            </a:r>
          </a:p>
        </p:txBody>
      </p:sp>
      <p:graphicFrame>
        <p:nvGraphicFramePr>
          <p:cNvPr id="4" name="Chart 3"/>
          <p:cNvGraphicFramePr/>
          <p:nvPr>
            <p:extLst>
              <p:ext uri="{D42A27DB-BD31-4B8C-83A1-F6EECF244321}">
                <p14:modId xmlns:p14="http://schemas.microsoft.com/office/powerpoint/2010/main" val="1956971036"/>
              </p:ext>
            </p:extLst>
          </p:nvPr>
        </p:nvGraphicFramePr>
        <p:xfrm>
          <a:off x="3864510" y="1565652"/>
          <a:ext cx="4660774" cy="3594518"/>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p:cNvSpPr txBox="1"/>
          <p:nvPr/>
        </p:nvSpPr>
        <p:spPr>
          <a:xfrm>
            <a:off x="736288" y="6190710"/>
            <a:ext cx="7561373" cy="523220"/>
          </a:xfrm>
          <a:prstGeom prst="rect">
            <a:avLst/>
          </a:prstGeom>
          <a:noFill/>
        </p:spPr>
        <p:txBody>
          <a:bodyPr wrap="none" rtlCol="0">
            <a:spAutoFit/>
          </a:bodyPr>
          <a:lstStyle/>
          <a:p>
            <a:r>
              <a:rPr lang="en-US" sz="2800" dirty="0">
                <a:solidFill>
                  <a:schemeClr val="accent4">
                    <a:lumMod val="75000"/>
                  </a:schemeClr>
                </a:solidFill>
                <a:latin typeface="Avenir Book"/>
                <a:cs typeface="Avenir Book"/>
              </a:rPr>
              <a:t>r&gt;0 (increase)</a:t>
            </a:r>
            <a:r>
              <a:rPr lang="en-US" sz="2800" dirty="0">
                <a:latin typeface="Avenir Book"/>
                <a:cs typeface="Avenir Book"/>
              </a:rPr>
              <a:t>; </a:t>
            </a:r>
            <a:r>
              <a:rPr lang="en-US" sz="2800" dirty="0">
                <a:solidFill>
                  <a:schemeClr val="accent2">
                    <a:lumMod val="75000"/>
                  </a:schemeClr>
                </a:solidFill>
                <a:latin typeface="Avenir Book"/>
                <a:cs typeface="Avenir Book"/>
              </a:rPr>
              <a:t>r=0 (no change)</a:t>
            </a:r>
            <a:r>
              <a:rPr lang="en-US" sz="2800" dirty="0">
                <a:latin typeface="Avenir Book"/>
                <a:cs typeface="Avenir Book"/>
              </a:rPr>
              <a:t>; </a:t>
            </a:r>
            <a:r>
              <a:rPr lang="en-US" sz="2800" dirty="0">
                <a:solidFill>
                  <a:schemeClr val="accent5">
                    <a:lumMod val="75000"/>
                  </a:schemeClr>
                </a:solidFill>
                <a:latin typeface="Avenir Book"/>
                <a:cs typeface="Avenir Book"/>
              </a:rPr>
              <a:t>r&lt;0 (decrease)</a:t>
            </a:r>
          </a:p>
        </p:txBody>
      </p:sp>
    </p:spTree>
    <p:extLst>
      <p:ext uri="{BB962C8B-B14F-4D97-AF65-F5344CB8AC3E}">
        <p14:creationId xmlns:p14="http://schemas.microsoft.com/office/powerpoint/2010/main" val="1790153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4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4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4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41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dissolv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bldLvl="2"/>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7411" name="Text Box 2"/>
              <p:cNvSpPr txBox="1">
                <a:spLocks noChangeArrowheads="1"/>
              </p:cNvSpPr>
              <p:nvPr/>
            </p:nvSpPr>
            <p:spPr bwMode="auto">
              <a:xfrm>
                <a:off x="163454" y="1815909"/>
                <a:ext cx="3547789" cy="3416320"/>
              </a:xfrm>
              <a:prstGeom prst="rect">
                <a:avLst/>
              </a:prstGeom>
              <a:noFill/>
              <a:ln>
                <a:noFill/>
              </a:ln>
              <a:extLst>
                <a:ext uri="{909E8E84-426E-40dd-AFC4-6F175D3DCCD1}">
                  <a14:hiddenFill xmlns="">
                    <a:solidFill>
                      <a:srgbClr val="FFFFFF"/>
                    </a:solidFill>
                  </a14:hiddenFill>
                </a:ext>
                <a:ext uri="{91240B29-F687-4f45-9708-019B960494DF}">
                  <a14:hiddenLine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dirty="0">
                    <a:latin typeface="Avenir Book"/>
                    <a:cs typeface="Avenir Book"/>
                  </a:rPr>
                  <a:t>N</a:t>
                </a:r>
                <a:r>
                  <a:rPr lang="en-US" baseline="-25000" dirty="0">
                    <a:latin typeface="Avenir Book"/>
                    <a:cs typeface="Avenir Book"/>
                  </a:rPr>
                  <a:t>0</a:t>
                </a:r>
                <a:r>
                  <a:rPr lang="en-US" dirty="0">
                    <a:latin typeface="Avenir Book"/>
                    <a:cs typeface="Avenir Book"/>
                  </a:rPr>
                  <a:t>=100</a:t>
                </a:r>
              </a:p>
              <a:p>
                <a:pPr eaLnBrk="1" hangingPunct="1">
                  <a:spcBef>
                    <a:spcPct val="50000"/>
                  </a:spcBef>
                  <a:tabLst>
                    <a:tab pos="1828800" algn="l"/>
                  </a:tabLst>
                </a:pPr>
                <a:r>
                  <a:rPr lang="en-US" dirty="0">
                    <a:solidFill>
                      <a:schemeClr val="accent4">
                        <a:lumMod val="75000"/>
                      </a:schemeClr>
                    </a:solidFill>
                    <a:latin typeface="Avenir Book"/>
                    <a:cs typeface="Avenir Book"/>
                  </a:rPr>
                  <a:t>r=0.0392	</a:t>
                </a:r>
                <a:r>
                  <a:rPr lang="en-US" sz="1600" dirty="0">
                    <a:ea typeface="Cambria Math" panose="02040503050406030204" pitchFamily="18" charset="0"/>
                  </a:rPr>
                  <a:t> </a:t>
                </a:r>
                <a14:m>
                  <m:oMath xmlns:m="http://schemas.openxmlformats.org/officeDocument/2006/math">
                    <m:r>
                      <a:rPr lang="en-US" sz="1600" i="1">
                        <a:latin typeface="Cambria Math" panose="02040503050406030204" pitchFamily="18" charset="0"/>
                        <a:ea typeface="Cambria Math" panose="02040503050406030204" pitchFamily="18" charset="0"/>
                      </a:rPr>
                      <m:t>𝜆</m:t>
                    </m:r>
                    <m:r>
                      <a:rPr lang="en-US" sz="1600" i="1">
                        <a:latin typeface="Cambria Math" panose="02040503050406030204" pitchFamily="18" charset="0"/>
                        <a:ea typeface="Cambria Math" panose="02040503050406030204" pitchFamily="18" charset="0"/>
                      </a:rPr>
                      <m:t> </m:t>
                    </m:r>
                  </m:oMath>
                </a14:m>
                <a:r>
                  <a:rPr lang="en-US" sz="1600" dirty="0">
                    <a:solidFill>
                      <a:schemeClr val="accent4">
                        <a:lumMod val="75000"/>
                      </a:schemeClr>
                    </a:solidFill>
                    <a:latin typeface="Avenir Book"/>
                    <a:cs typeface="Avenir Book"/>
                  </a:rPr>
                  <a:t>=1.04</a:t>
                </a:r>
              </a:p>
              <a:p>
                <a:pPr eaLnBrk="1" hangingPunct="1">
                  <a:spcBef>
                    <a:spcPct val="50000"/>
                  </a:spcBef>
                  <a:tabLst>
                    <a:tab pos="1828800" algn="l"/>
                  </a:tabLst>
                </a:pPr>
                <a:r>
                  <a:rPr lang="en-US" dirty="0">
                    <a:solidFill>
                      <a:schemeClr val="accent3">
                        <a:lumMod val="75000"/>
                      </a:schemeClr>
                    </a:solidFill>
                    <a:latin typeface="Avenir Book"/>
                    <a:cs typeface="Avenir Book"/>
                  </a:rPr>
                  <a:t>r=0.0198	</a:t>
                </a:r>
                <a:r>
                  <a:rPr lang="en-US" sz="1600" dirty="0">
                    <a:ea typeface="Cambria Math" panose="02040503050406030204" pitchFamily="18" charset="0"/>
                  </a:rPr>
                  <a:t> </a:t>
                </a:r>
                <a14:m>
                  <m:oMath xmlns:m="http://schemas.openxmlformats.org/officeDocument/2006/math">
                    <m:r>
                      <a:rPr lang="en-US" sz="1600" i="1">
                        <a:latin typeface="Cambria Math" panose="02040503050406030204" pitchFamily="18" charset="0"/>
                        <a:ea typeface="Cambria Math" panose="02040503050406030204" pitchFamily="18" charset="0"/>
                      </a:rPr>
                      <m:t>𝜆</m:t>
                    </m:r>
                    <m:r>
                      <a:rPr lang="en-US" sz="1600" i="1">
                        <a:latin typeface="Cambria Math" panose="02040503050406030204" pitchFamily="18" charset="0"/>
                        <a:ea typeface="Cambria Math" panose="02040503050406030204" pitchFamily="18" charset="0"/>
                      </a:rPr>
                      <m:t> </m:t>
                    </m:r>
                  </m:oMath>
                </a14:m>
                <a:r>
                  <a:rPr lang="en-US" sz="1600" dirty="0">
                    <a:solidFill>
                      <a:schemeClr val="accent3">
                        <a:lumMod val="75000"/>
                      </a:schemeClr>
                    </a:solidFill>
                    <a:latin typeface="Avenir Book"/>
                    <a:cs typeface="Avenir Book"/>
                  </a:rPr>
                  <a:t>=1.02</a:t>
                </a:r>
              </a:p>
              <a:p>
                <a:pPr eaLnBrk="1" hangingPunct="1">
                  <a:spcBef>
                    <a:spcPct val="50000"/>
                  </a:spcBef>
                  <a:tabLst>
                    <a:tab pos="1828800" algn="l"/>
                  </a:tabLst>
                </a:pPr>
                <a:r>
                  <a:rPr lang="en-US" dirty="0">
                    <a:solidFill>
                      <a:srgbClr val="BD0C19"/>
                    </a:solidFill>
                    <a:latin typeface="Avenir Book"/>
                    <a:cs typeface="Avenir Book"/>
                  </a:rPr>
                  <a:t>r=0.0000	</a:t>
                </a:r>
                <a:r>
                  <a:rPr lang="en-US" sz="1600" dirty="0">
                    <a:ea typeface="Cambria Math" panose="02040503050406030204" pitchFamily="18" charset="0"/>
                  </a:rPr>
                  <a:t> </a:t>
                </a:r>
                <a14:m>
                  <m:oMath xmlns:m="http://schemas.openxmlformats.org/officeDocument/2006/math">
                    <m:r>
                      <a:rPr lang="en-US" sz="1600" i="1">
                        <a:latin typeface="Cambria Math" panose="02040503050406030204" pitchFamily="18" charset="0"/>
                        <a:ea typeface="Cambria Math" panose="02040503050406030204" pitchFamily="18" charset="0"/>
                      </a:rPr>
                      <m:t>𝜆</m:t>
                    </m:r>
                    <m:r>
                      <a:rPr lang="en-US" sz="1600" i="1">
                        <a:latin typeface="Cambria Math" panose="02040503050406030204" pitchFamily="18" charset="0"/>
                        <a:ea typeface="Cambria Math" panose="02040503050406030204" pitchFamily="18" charset="0"/>
                      </a:rPr>
                      <m:t> </m:t>
                    </m:r>
                  </m:oMath>
                </a14:m>
                <a:r>
                  <a:rPr lang="en-US" sz="1600" dirty="0">
                    <a:solidFill>
                      <a:schemeClr val="accent2">
                        <a:lumMod val="75000"/>
                      </a:schemeClr>
                    </a:solidFill>
                    <a:latin typeface="Avenir Book"/>
                    <a:cs typeface="Avenir Book"/>
                  </a:rPr>
                  <a:t>=1.00</a:t>
                </a:r>
              </a:p>
              <a:p>
                <a:pPr eaLnBrk="1" hangingPunct="1">
                  <a:spcBef>
                    <a:spcPct val="50000"/>
                  </a:spcBef>
                  <a:tabLst>
                    <a:tab pos="1828800" algn="l"/>
                  </a:tabLst>
                </a:pPr>
                <a:r>
                  <a:rPr lang="en-US" dirty="0">
                    <a:solidFill>
                      <a:schemeClr val="accent5">
                        <a:lumMod val="75000"/>
                      </a:schemeClr>
                    </a:solidFill>
                    <a:latin typeface="Avenir Book"/>
                    <a:cs typeface="Avenir Book"/>
                  </a:rPr>
                  <a:t>r=-0.1054	</a:t>
                </a:r>
                <a:r>
                  <a:rPr lang="en-US" sz="1600" dirty="0">
                    <a:ea typeface="Cambria Math" panose="02040503050406030204" pitchFamily="18" charset="0"/>
                  </a:rPr>
                  <a:t> </a:t>
                </a:r>
                <a14:m>
                  <m:oMath xmlns:m="http://schemas.openxmlformats.org/officeDocument/2006/math">
                    <m:r>
                      <a:rPr lang="en-US" sz="1600" i="1">
                        <a:latin typeface="Cambria Math" panose="02040503050406030204" pitchFamily="18" charset="0"/>
                        <a:ea typeface="Cambria Math" panose="02040503050406030204" pitchFamily="18" charset="0"/>
                      </a:rPr>
                      <m:t>𝜆</m:t>
                    </m:r>
                    <m:r>
                      <a:rPr lang="en-US" sz="1600" i="1">
                        <a:latin typeface="Cambria Math" panose="02040503050406030204" pitchFamily="18" charset="0"/>
                        <a:ea typeface="Cambria Math" panose="02040503050406030204" pitchFamily="18" charset="0"/>
                      </a:rPr>
                      <m:t> </m:t>
                    </m:r>
                  </m:oMath>
                </a14:m>
                <a:r>
                  <a:rPr lang="en-US" sz="1600" dirty="0">
                    <a:solidFill>
                      <a:schemeClr val="accent1">
                        <a:lumMod val="75000"/>
                      </a:schemeClr>
                    </a:solidFill>
                    <a:latin typeface="Avenir Book"/>
                    <a:cs typeface="Avenir Book"/>
                  </a:rPr>
                  <a:t>=0.90</a:t>
                </a:r>
              </a:p>
              <a:p>
                <a:pPr eaLnBrk="1" hangingPunct="1">
                  <a:spcBef>
                    <a:spcPct val="50000"/>
                  </a:spcBef>
                </a:pPr>
                <a:endParaRPr lang="en-US" sz="3200" dirty="0">
                  <a:latin typeface="Avenir Book"/>
                </a:endParaRPr>
              </a:p>
            </p:txBody>
          </p:sp>
        </mc:Choice>
        <mc:Fallback xmlns="">
          <p:sp>
            <p:nvSpPr>
              <p:cNvPr id="17411" name="Text Box 2"/>
              <p:cNvSpPr txBox="1">
                <a:spLocks noRot="1" noChangeAspect="1" noMove="1" noResize="1" noEditPoints="1" noAdjustHandles="1" noChangeArrowheads="1" noChangeShapeType="1" noTextEdit="1"/>
              </p:cNvSpPr>
              <p:nvPr/>
            </p:nvSpPr>
            <p:spPr bwMode="auto">
              <a:xfrm>
                <a:off x="163454" y="1815909"/>
                <a:ext cx="3547789" cy="3416320"/>
              </a:xfrm>
              <a:prstGeom prst="rect">
                <a:avLst/>
              </a:prstGeom>
              <a:blipFill>
                <a:blip r:embed="rId3"/>
                <a:stretch>
                  <a:fillRect l="-2500" t="-1111"/>
                </a:stretch>
              </a:blip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noFill/>
                  </a:rPr>
                  <a:t> </a:t>
                </a:r>
              </a:p>
            </p:txBody>
          </p:sp>
        </mc:Fallback>
      </mc:AlternateContent>
      <p:sp>
        <p:nvSpPr>
          <p:cNvPr id="8" name="Text Box 3"/>
          <p:cNvSpPr txBox="1">
            <a:spLocks noChangeArrowheads="1"/>
          </p:cNvSpPr>
          <p:nvPr/>
        </p:nvSpPr>
        <p:spPr bwMode="auto">
          <a:xfrm>
            <a:off x="0" y="0"/>
            <a:ext cx="4781750"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 typeface="Wingdings" pitchFamily="2" charset="2"/>
              <a:buNone/>
            </a:pPr>
            <a:r>
              <a:rPr lang="en-US" sz="4000" dirty="0">
                <a:solidFill>
                  <a:srgbClr val="376092"/>
                </a:solidFill>
                <a:latin typeface="Avenir Book"/>
              </a:rPr>
              <a:t>Exponential growth</a:t>
            </a:r>
            <a:r>
              <a:rPr lang="en-US" sz="4000" b="1" dirty="0">
                <a:solidFill>
                  <a:srgbClr val="376092"/>
                </a:solidFill>
                <a:latin typeface="Avenir Book"/>
              </a:rPr>
              <a:t>:</a:t>
            </a:r>
          </a:p>
        </p:txBody>
      </p:sp>
      <p:graphicFrame>
        <p:nvGraphicFramePr>
          <p:cNvPr id="4" name="Chart 3"/>
          <p:cNvGraphicFramePr/>
          <p:nvPr>
            <p:extLst>
              <p:ext uri="{D42A27DB-BD31-4B8C-83A1-F6EECF244321}">
                <p14:modId xmlns:p14="http://schemas.microsoft.com/office/powerpoint/2010/main" val="2563860022"/>
              </p:ext>
            </p:extLst>
          </p:nvPr>
        </p:nvGraphicFramePr>
        <p:xfrm>
          <a:off x="3864510" y="1565652"/>
          <a:ext cx="4660774" cy="3594518"/>
        </p:xfrm>
        <a:graphic>
          <a:graphicData uri="http://schemas.openxmlformats.org/drawingml/2006/chart">
            <c:chart xmlns:c="http://schemas.openxmlformats.org/drawingml/2006/chart" xmlns:r="http://schemas.openxmlformats.org/officeDocument/2006/relationships" r:id="rId4"/>
          </a:graphicData>
        </a:graphic>
      </p:graphicFrame>
      <p:sp>
        <p:nvSpPr>
          <p:cNvPr id="6" name="TextBox 5"/>
          <p:cNvSpPr txBox="1"/>
          <p:nvPr/>
        </p:nvSpPr>
        <p:spPr>
          <a:xfrm>
            <a:off x="2032436" y="5079865"/>
            <a:ext cx="5079129" cy="523220"/>
          </a:xfrm>
          <a:prstGeom prst="rect">
            <a:avLst/>
          </a:prstGeom>
          <a:noFill/>
        </p:spPr>
        <p:txBody>
          <a:bodyPr wrap="none" rtlCol="0">
            <a:spAutoFit/>
          </a:bodyPr>
          <a:lstStyle/>
          <a:p>
            <a:pPr algn="ctr"/>
            <a:r>
              <a:rPr lang="en-US" sz="2800" dirty="0">
                <a:latin typeface="Avenir Book"/>
              </a:rPr>
              <a:t>What is the slope of each line?  </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45B22907-2CF3-6E47-8115-3CB7BCE2904A}"/>
                  </a:ext>
                </a:extLst>
              </p:cNvPr>
              <p:cNvSpPr txBox="1"/>
              <p:nvPr/>
            </p:nvSpPr>
            <p:spPr>
              <a:xfrm>
                <a:off x="618875" y="5531709"/>
                <a:ext cx="7879356" cy="126746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3200" b="0" i="1" smtClean="0">
                              <a:latin typeface="Cambria Math" panose="02040503050406030204" pitchFamily="18" charset="0"/>
                            </a:rPr>
                          </m:ctrlPr>
                        </m:fPr>
                        <m:num>
                          <m:d>
                            <m:dPr>
                              <m:begChr m:val="["/>
                              <m:endChr m:val="]"/>
                              <m:ctrlPr>
                                <a:rPr lang="en-US" sz="3200" b="0" i="1" smtClean="0">
                                  <a:latin typeface="Cambria Math" panose="02040503050406030204" pitchFamily="18" charset="0"/>
                                </a:rPr>
                              </m:ctrlPr>
                            </m:dPr>
                            <m:e>
                              <m:func>
                                <m:funcPr>
                                  <m:ctrlPr>
                                    <a:rPr lang="en-US" sz="3200" b="0" i="1" smtClean="0">
                                      <a:latin typeface="Cambria Math" panose="02040503050406030204" pitchFamily="18" charset="0"/>
                                    </a:rPr>
                                  </m:ctrlPr>
                                </m:funcPr>
                                <m:fName>
                                  <m:r>
                                    <m:rPr>
                                      <m:sty m:val="p"/>
                                    </m:rPr>
                                    <a:rPr lang="en-US" sz="3200" b="0" i="0" smtClean="0">
                                      <a:latin typeface="Cambria Math" panose="02040503050406030204" pitchFamily="18" charset="0"/>
                                    </a:rPr>
                                    <m:t>ln</m:t>
                                  </m:r>
                                </m:fName>
                                <m:e>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𝑁</m:t>
                                          </m:r>
                                        </m:e>
                                        <m:sub>
                                          <m:r>
                                            <a:rPr lang="en-US" sz="3200" b="0" i="1" smtClean="0">
                                              <a:latin typeface="Cambria Math" panose="02040503050406030204" pitchFamily="18" charset="0"/>
                                            </a:rPr>
                                            <m:t>𝑡</m:t>
                                          </m:r>
                                        </m:sub>
                                      </m:sSub>
                                    </m:e>
                                  </m:d>
                                </m:e>
                              </m:func>
                              <m:r>
                                <a:rPr lang="en-US" sz="3200" b="0" i="1" smtClean="0">
                                  <a:latin typeface="Cambria Math" panose="02040503050406030204" pitchFamily="18" charset="0"/>
                                </a:rPr>
                                <m:t>−</m:t>
                              </m:r>
                              <m:func>
                                <m:funcPr>
                                  <m:ctrlPr>
                                    <a:rPr lang="en-US" sz="3200" i="1">
                                      <a:latin typeface="Cambria Math" panose="02040503050406030204" pitchFamily="18" charset="0"/>
                                    </a:rPr>
                                  </m:ctrlPr>
                                </m:funcPr>
                                <m:fName>
                                  <m:r>
                                    <m:rPr>
                                      <m:sty m:val="p"/>
                                    </m:rPr>
                                    <a:rPr lang="en-US" sz="3200">
                                      <a:latin typeface="Cambria Math" panose="02040503050406030204" pitchFamily="18" charset="0"/>
                                    </a:rPr>
                                    <m:t>ln</m:t>
                                  </m:r>
                                </m:fName>
                                <m:e>
                                  <m:d>
                                    <m:dPr>
                                      <m:ctrlPr>
                                        <a:rPr lang="en-US" sz="3200" i="1">
                                          <a:latin typeface="Cambria Math" panose="02040503050406030204" pitchFamily="18" charset="0"/>
                                        </a:rPr>
                                      </m:ctrlPr>
                                    </m:dPr>
                                    <m:e>
                                      <m:sSub>
                                        <m:sSubPr>
                                          <m:ctrlPr>
                                            <a:rPr lang="en-US" sz="3200" i="1">
                                              <a:latin typeface="Cambria Math" panose="02040503050406030204" pitchFamily="18" charset="0"/>
                                            </a:rPr>
                                          </m:ctrlPr>
                                        </m:sSubPr>
                                        <m:e>
                                          <m:r>
                                            <a:rPr lang="en-US" sz="3200" i="1">
                                              <a:latin typeface="Cambria Math" panose="02040503050406030204" pitchFamily="18" charset="0"/>
                                            </a:rPr>
                                            <m:t>𝑁</m:t>
                                          </m:r>
                                        </m:e>
                                        <m:sub>
                                          <m:r>
                                            <a:rPr lang="en-US" sz="3200" b="0" i="1" smtClean="0">
                                              <a:latin typeface="Cambria Math" panose="02040503050406030204" pitchFamily="18" charset="0"/>
                                            </a:rPr>
                                            <m:t>0</m:t>
                                          </m:r>
                                        </m:sub>
                                      </m:sSub>
                                    </m:e>
                                  </m:d>
                                </m:e>
                              </m:func>
                            </m:e>
                          </m:d>
                        </m:num>
                        <m:den>
                          <m:r>
                            <a:rPr lang="en-US" sz="3200" i="1">
                              <a:latin typeface="Cambria Math" panose="02040503050406030204" pitchFamily="18" charset="0"/>
                              <a:ea typeface="Cambria Math" panose="02040503050406030204" pitchFamily="18" charset="0"/>
                            </a:rPr>
                            <m:t>𝑡</m:t>
                          </m:r>
                        </m:den>
                      </m:f>
                      <m:r>
                        <a:rPr lang="en-US" sz="3200" b="0" i="0" smtClean="0">
                          <a:latin typeface="Cambria Math" panose="02040503050406030204" pitchFamily="18" charset="0"/>
                          <a:ea typeface="Cambria Math" panose="02040503050406030204" pitchFamily="18" charset="0"/>
                        </a:rPr>
                        <m:t>=</m:t>
                      </m:r>
                      <m:f>
                        <m:fPr>
                          <m:ctrlPr>
                            <a:rPr lang="en-US" sz="3200" b="0" i="1" smtClean="0">
                              <a:latin typeface="Cambria Math" panose="02040503050406030204" pitchFamily="18" charset="0"/>
                            </a:rPr>
                          </m:ctrlPr>
                        </m:fPr>
                        <m:num>
                          <m:func>
                            <m:funcPr>
                              <m:ctrlPr>
                                <a:rPr lang="en-US" sz="3200" i="1">
                                  <a:latin typeface="Cambria Math" panose="02040503050406030204" pitchFamily="18" charset="0"/>
                                </a:rPr>
                              </m:ctrlPr>
                            </m:funcPr>
                            <m:fName>
                              <m:r>
                                <m:rPr>
                                  <m:sty m:val="p"/>
                                </m:rPr>
                                <a:rPr lang="en-US" sz="3200">
                                  <a:latin typeface="Cambria Math" panose="02040503050406030204" pitchFamily="18" charset="0"/>
                                </a:rPr>
                                <m:t>ln</m:t>
                              </m:r>
                            </m:fName>
                            <m:e>
                              <m:d>
                                <m:dPr>
                                  <m:ctrlPr>
                                    <a:rPr lang="en-US" sz="3200" i="1">
                                      <a:latin typeface="Cambria Math" panose="02040503050406030204" pitchFamily="18" charset="0"/>
                                    </a:rPr>
                                  </m:ctrlPr>
                                </m:dPr>
                                <m:e>
                                  <m:f>
                                    <m:fPr>
                                      <m:type m:val="skw"/>
                                      <m:ctrlPr>
                                        <a:rPr lang="en-US" sz="3200" i="1" smtClean="0">
                                          <a:latin typeface="Cambria Math" panose="02040503050406030204" pitchFamily="18" charset="0"/>
                                        </a:rPr>
                                      </m:ctrlPr>
                                    </m:fPr>
                                    <m:num>
                                      <m:sSub>
                                        <m:sSubPr>
                                          <m:ctrlPr>
                                            <a:rPr lang="en-US" sz="3200" i="1">
                                              <a:latin typeface="Cambria Math" panose="02040503050406030204" pitchFamily="18" charset="0"/>
                                            </a:rPr>
                                          </m:ctrlPr>
                                        </m:sSubPr>
                                        <m:e>
                                          <m:r>
                                            <a:rPr lang="en-US" sz="3200" i="1">
                                              <a:latin typeface="Cambria Math" panose="02040503050406030204" pitchFamily="18" charset="0"/>
                                            </a:rPr>
                                            <m:t>𝑁</m:t>
                                          </m:r>
                                        </m:e>
                                        <m:sub>
                                          <m:r>
                                            <a:rPr lang="en-US" sz="3200" i="1">
                                              <a:latin typeface="Cambria Math" panose="02040503050406030204" pitchFamily="18" charset="0"/>
                                            </a:rPr>
                                            <m:t>𝑡</m:t>
                                          </m:r>
                                        </m:sub>
                                      </m:sSub>
                                    </m:num>
                                    <m:den>
                                      <m:sSub>
                                        <m:sSubPr>
                                          <m:ctrlPr>
                                            <a:rPr lang="en-US" sz="3200" i="1">
                                              <a:latin typeface="Cambria Math" panose="02040503050406030204" pitchFamily="18" charset="0"/>
                                            </a:rPr>
                                          </m:ctrlPr>
                                        </m:sSubPr>
                                        <m:e>
                                          <m:r>
                                            <a:rPr lang="en-US" sz="3200" i="1">
                                              <a:latin typeface="Cambria Math" panose="02040503050406030204" pitchFamily="18" charset="0"/>
                                            </a:rPr>
                                            <m:t>𝑁</m:t>
                                          </m:r>
                                        </m:e>
                                        <m:sub>
                                          <m:r>
                                            <a:rPr lang="en-US" sz="3200" i="1">
                                              <a:latin typeface="Cambria Math" panose="02040503050406030204" pitchFamily="18" charset="0"/>
                                            </a:rPr>
                                            <m:t>0</m:t>
                                          </m:r>
                                        </m:sub>
                                      </m:sSub>
                                    </m:den>
                                  </m:f>
                                </m:e>
                              </m:d>
                            </m:e>
                          </m:func>
                        </m:num>
                        <m:den>
                          <m:r>
                            <a:rPr lang="en-US" sz="3200" b="0" i="1" smtClean="0">
                              <a:latin typeface="Cambria Math" panose="02040503050406030204" pitchFamily="18" charset="0"/>
                            </a:rPr>
                            <m:t>𝑡</m:t>
                          </m:r>
                        </m:den>
                      </m:f>
                      <m:r>
                        <a:rPr lang="en-US" sz="3200" b="0" i="1" smtClean="0">
                          <a:latin typeface="Cambria Math" panose="02040503050406030204" pitchFamily="18" charset="0"/>
                        </a:rPr>
                        <m:t>=</m:t>
                      </m:r>
                      <m:r>
                        <a:rPr lang="en-US" sz="3200" b="0" i="1" smtClean="0">
                          <a:latin typeface="Cambria Math" panose="02040503050406030204" pitchFamily="18" charset="0"/>
                        </a:rPr>
                        <m:t>𝑟</m:t>
                      </m:r>
                    </m:oMath>
                  </m:oMathPara>
                </a14:m>
                <a:endParaRPr lang="en-US" sz="3200" dirty="0"/>
              </a:p>
            </p:txBody>
          </p:sp>
        </mc:Choice>
        <mc:Fallback xmlns="">
          <p:sp>
            <p:nvSpPr>
              <p:cNvPr id="3" name="TextBox 2">
                <a:extLst>
                  <a:ext uri="{FF2B5EF4-FFF2-40B4-BE49-F238E27FC236}">
                    <a16:creationId xmlns:a16="http://schemas.microsoft.com/office/drawing/2014/main" id="{45B22907-2CF3-6E47-8115-3CB7BCE2904A}"/>
                  </a:ext>
                </a:extLst>
              </p:cNvPr>
              <p:cNvSpPr txBox="1">
                <a:spLocks noRot="1" noChangeAspect="1" noMove="1" noResize="1" noEditPoints="1" noAdjustHandles="1" noChangeArrowheads="1" noChangeShapeType="1" noTextEdit="1"/>
              </p:cNvSpPr>
              <p:nvPr/>
            </p:nvSpPr>
            <p:spPr>
              <a:xfrm>
                <a:off x="618875" y="5531709"/>
                <a:ext cx="7879356" cy="1267463"/>
              </a:xfrm>
              <a:prstGeom prst="rect">
                <a:avLst/>
              </a:prstGeom>
              <a:blipFill>
                <a:blip r:embed="rId5"/>
                <a:stretch>
                  <a:fillRect t="-75000" b="-78000"/>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DD7139B7-76CC-18FF-BAA0-8AC05D59D26D}"/>
              </a:ext>
            </a:extLst>
          </p:cNvPr>
          <p:cNvSpPr txBox="1"/>
          <p:nvPr/>
        </p:nvSpPr>
        <p:spPr>
          <a:xfrm>
            <a:off x="4348729" y="1582930"/>
            <a:ext cx="644407" cy="2862322"/>
          </a:xfrm>
          <a:prstGeom prst="rect">
            <a:avLst/>
          </a:prstGeom>
          <a:solidFill>
            <a:schemeClr val="bg1"/>
          </a:solidFill>
        </p:spPr>
        <p:txBody>
          <a:bodyPr wrap="none" lIns="0" rIns="0" rtlCol="0">
            <a:spAutoFit/>
          </a:bodyPr>
          <a:lstStyle/>
          <a:p>
            <a:pPr algn="r">
              <a:spcBef>
                <a:spcPts val="500"/>
              </a:spcBef>
            </a:pPr>
            <a:r>
              <a:rPr lang="en-US" sz="1400" dirty="0"/>
              <a:t>Ln(1000)</a:t>
            </a:r>
          </a:p>
          <a:p>
            <a:pPr algn="r">
              <a:spcBef>
                <a:spcPts val="500"/>
              </a:spcBef>
            </a:pPr>
            <a:endParaRPr lang="en-US" sz="1400" dirty="0"/>
          </a:p>
          <a:p>
            <a:pPr algn="r">
              <a:spcBef>
                <a:spcPts val="500"/>
              </a:spcBef>
            </a:pPr>
            <a:endParaRPr lang="en-US" sz="1400" dirty="0"/>
          </a:p>
          <a:p>
            <a:pPr algn="r">
              <a:spcBef>
                <a:spcPts val="500"/>
              </a:spcBef>
            </a:pPr>
            <a:r>
              <a:rPr lang="en-US" sz="1400" dirty="0"/>
              <a:t>Ln(100)</a:t>
            </a:r>
          </a:p>
          <a:p>
            <a:pPr algn="r">
              <a:spcBef>
                <a:spcPts val="500"/>
              </a:spcBef>
            </a:pPr>
            <a:endParaRPr lang="en-US" sz="1400" dirty="0"/>
          </a:p>
          <a:p>
            <a:pPr algn="r">
              <a:spcBef>
                <a:spcPts val="500"/>
              </a:spcBef>
            </a:pPr>
            <a:endParaRPr lang="en-US" sz="1400" dirty="0"/>
          </a:p>
          <a:p>
            <a:pPr algn="r">
              <a:spcBef>
                <a:spcPts val="500"/>
              </a:spcBef>
            </a:pPr>
            <a:r>
              <a:rPr lang="en-US" sz="1400" dirty="0"/>
              <a:t>Ln(10)</a:t>
            </a:r>
          </a:p>
          <a:p>
            <a:pPr algn="r">
              <a:spcBef>
                <a:spcPts val="500"/>
              </a:spcBef>
            </a:pPr>
            <a:endParaRPr lang="en-US" sz="1400" dirty="0"/>
          </a:p>
          <a:p>
            <a:pPr algn="r">
              <a:spcBef>
                <a:spcPts val="500"/>
              </a:spcBef>
            </a:pPr>
            <a:endParaRPr lang="en-US" sz="1400" dirty="0"/>
          </a:p>
          <a:p>
            <a:pPr algn="r">
              <a:spcBef>
                <a:spcPts val="500"/>
              </a:spcBef>
            </a:pPr>
            <a:r>
              <a:rPr lang="en-US" sz="1400" dirty="0"/>
              <a:t>Ln(1)</a:t>
            </a:r>
          </a:p>
        </p:txBody>
      </p:sp>
    </p:spTree>
    <p:extLst>
      <p:ext uri="{BB962C8B-B14F-4D97-AF65-F5344CB8AC3E}">
        <p14:creationId xmlns:p14="http://schemas.microsoft.com/office/powerpoint/2010/main" val="670828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4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4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4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41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dissolv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dissolve">
                                      <p:cBhvr>
                                        <p:cTn id="3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bldLvl="2"/>
      <p:bldP spid="6" grpId="0"/>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3"/>
          <p:cNvSpPr txBox="1">
            <a:spLocks noChangeArrowheads="1"/>
          </p:cNvSpPr>
          <p:nvPr/>
        </p:nvSpPr>
        <p:spPr bwMode="auto">
          <a:xfrm>
            <a:off x="973866" y="1777187"/>
            <a:ext cx="7228024" cy="13234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buFont typeface="Wingdings" pitchFamily="2" charset="2"/>
              <a:buNone/>
            </a:pPr>
            <a:r>
              <a:rPr lang="en-US" sz="4000" dirty="0">
                <a:solidFill>
                  <a:srgbClr val="376092"/>
                </a:solidFill>
                <a:latin typeface="Avenir Book"/>
              </a:rPr>
              <a:t>But how would we express the rate of change in N?</a:t>
            </a:r>
            <a:endParaRPr lang="en-US" sz="4000" b="1" dirty="0">
              <a:solidFill>
                <a:srgbClr val="376092"/>
              </a:solidFill>
              <a:latin typeface="Avenir Book"/>
            </a:endParaRPr>
          </a:p>
        </p:txBody>
      </p:sp>
      <p:sp>
        <p:nvSpPr>
          <p:cNvPr id="3" name="Text Box 3">
            <a:extLst>
              <a:ext uri="{FF2B5EF4-FFF2-40B4-BE49-F238E27FC236}">
                <a16:creationId xmlns:a16="http://schemas.microsoft.com/office/drawing/2014/main" id="{9ADB1CFE-FC3A-B844-BFCA-F67E83AB155F}"/>
              </a:ext>
            </a:extLst>
          </p:cNvPr>
          <p:cNvSpPr txBox="1">
            <a:spLocks noChangeArrowheads="1"/>
          </p:cNvSpPr>
          <p:nvPr/>
        </p:nvSpPr>
        <p:spPr bwMode="auto">
          <a:xfrm>
            <a:off x="973866" y="4132462"/>
            <a:ext cx="7228024"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buFont typeface="Wingdings" pitchFamily="2" charset="2"/>
              <a:buNone/>
            </a:pPr>
            <a:r>
              <a:rPr lang="en-US" sz="4000" dirty="0" err="1">
                <a:solidFill>
                  <a:srgbClr val="376092"/>
                </a:solidFill>
                <a:latin typeface="Avenir Book"/>
              </a:rPr>
              <a:t>dN</a:t>
            </a:r>
            <a:r>
              <a:rPr lang="en-US" sz="4000" dirty="0">
                <a:solidFill>
                  <a:srgbClr val="376092"/>
                </a:solidFill>
                <a:latin typeface="Avenir Book"/>
              </a:rPr>
              <a:t>/</a:t>
            </a:r>
            <a:r>
              <a:rPr lang="en-US" sz="4000" dirty="0" err="1">
                <a:solidFill>
                  <a:srgbClr val="376092"/>
                </a:solidFill>
                <a:latin typeface="Avenir Book"/>
              </a:rPr>
              <a:t>dt</a:t>
            </a:r>
            <a:endParaRPr lang="en-US" sz="4000" b="1" dirty="0">
              <a:solidFill>
                <a:srgbClr val="376092"/>
              </a:solidFill>
              <a:latin typeface="Avenir Book"/>
            </a:endParaRPr>
          </a:p>
        </p:txBody>
      </p:sp>
    </p:spTree>
    <p:extLst>
      <p:ext uri="{BB962C8B-B14F-4D97-AF65-F5344CB8AC3E}">
        <p14:creationId xmlns:p14="http://schemas.microsoft.com/office/powerpoint/2010/main" val="40383466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6683" name="AutoShape 11"/>
          <p:cNvCxnSpPr>
            <a:cxnSpLocks noChangeShapeType="1"/>
          </p:cNvCxnSpPr>
          <p:nvPr/>
        </p:nvCxnSpPr>
        <p:spPr bwMode="auto">
          <a:xfrm flipV="1">
            <a:off x="4756395" y="1542957"/>
            <a:ext cx="1504773" cy="864416"/>
          </a:xfrm>
          <a:prstGeom prst="straightConnector1">
            <a:avLst/>
          </a:prstGeom>
          <a:noFill/>
          <a:ln w="31750">
            <a:solidFill>
              <a:srgbClr val="008080"/>
            </a:solidFill>
            <a:round/>
            <a:headEnd/>
            <a:tailEnd/>
          </a:ln>
          <a:extLst>
            <a:ext uri="{909E8E84-426E-40dd-AFC4-6F175D3DCCD1}">
              <a14:hiddenFill xmlns:a14="http://schemas.microsoft.com/office/drawing/2010/main" xmlns="">
                <a:noFill/>
              </a14:hiddenFill>
            </a:ext>
          </a:extLst>
        </p:spPr>
      </p:cxnSp>
      <p:grpSp>
        <p:nvGrpSpPr>
          <p:cNvPr id="2" name="Group 46"/>
          <p:cNvGrpSpPr>
            <a:grpSpLocks/>
          </p:cNvGrpSpPr>
          <p:nvPr/>
        </p:nvGrpSpPr>
        <p:grpSpPr bwMode="auto">
          <a:xfrm>
            <a:off x="4800600" y="2514600"/>
            <a:ext cx="1638300" cy="685800"/>
            <a:chOff x="3024" y="1584"/>
            <a:chExt cx="1104" cy="432"/>
          </a:xfrm>
        </p:grpSpPr>
        <p:sp>
          <p:nvSpPr>
            <p:cNvPr id="39971" name="AutoShape 15"/>
            <p:cNvSpPr>
              <a:spLocks/>
            </p:cNvSpPr>
            <p:nvPr/>
          </p:nvSpPr>
          <p:spPr bwMode="auto">
            <a:xfrm rot="5400000" flipH="1">
              <a:off x="3456" y="1152"/>
              <a:ext cx="168" cy="1032"/>
            </a:xfrm>
            <a:prstGeom prst="leftBrace">
              <a:avLst>
                <a:gd name="adj1" fmla="val 51190"/>
                <a:gd name="adj2" fmla="val 50000"/>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Avenir Book"/>
              </a:endParaRPr>
            </a:p>
          </p:txBody>
        </p:sp>
        <p:sp>
          <p:nvSpPr>
            <p:cNvPr id="39972" name="Text Box 16"/>
            <p:cNvSpPr txBox="1">
              <a:spLocks noChangeArrowheads="1"/>
            </p:cNvSpPr>
            <p:nvPr/>
          </p:nvSpPr>
          <p:spPr bwMode="auto">
            <a:xfrm>
              <a:off x="3408" y="1728"/>
              <a:ext cx="720"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dirty="0" err="1">
                  <a:latin typeface="Symbol" charset="2"/>
                  <a:cs typeface="Symbol" charset="2"/>
                </a:rPr>
                <a:t>Δ</a:t>
              </a:r>
              <a:r>
                <a:rPr lang="en-US" dirty="0" err="1">
                  <a:latin typeface="Avenir Book"/>
                </a:rPr>
                <a:t>t</a:t>
              </a:r>
              <a:endParaRPr lang="en-US" dirty="0">
                <a:latin typeface="Avenir Book"/>
              </a:endParaRPr>
            </a:p>
          </p:txBody>
        </p:sp>
      </p:grpSp>
      <p:grpSp>
        <p:nvGrpSpPr>
          <p:cNvPr id="3" name="Group 47"/>
          <p:cNvGrpSpPr>
            <a:grpSpLocks/>
          </p:cNvGrpSpPr>
          <p:nvPr/>
        </p:nvGrpSpPr>
        <p:grpSpPr bwMode="auto">
          <a:xfrm>
            <a:off x="6371125" y="1600200"/>
            <a:ext cx="1371600" cy="914400"/>
            <a:chOff x="4032" y="1008"/>
            <a:chExt cx="864" cy="576"/>
          </a:xfrm>
        </p:grpSpPr>
        <p:sp>
          <p:nvSpPr>
            <p:cNvPr id="39969" name="AutoShape 14"/>
            <p:cNvSpPr>
              <a:spLocks/>
            </p:cNvSpPr>
            <p:nvPr/>
          </p:nvSpPr>
          <p:spPr bwMode="auto">
            <a:xfrm flipH="1">
              <a:off x="4032" y="1008"/>
              <a:ext cx="144" cy="576"/>
            </a:xfrm>
            <a:prstGeom prst="leftBrace">
              <a:avLst>
                <a:gd name="adj1" fmla="val 33333"/>
                <a:gd name="adj2" fmla="val 50000"/>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Avenir Book"/>
              </a:endParaRPr>
            </a:p>
          </p:txBody>
        </p:sp>
        <p:sp>
          <p:nvSpPr>
            <p:cNvPr id="39970" name="Text Box 17"/>
            <p:cNvSpPr txBox="1">
              <a:spLocks noChangeArrowheads="1"/>
            </p:cNvSpPr>
            <p:nvPr/>
          </p:nvSpPr>
          <p:spPr bwMode="auto">
            <a:xfrm>
              <a:off x="4176" y="1152"/>
              <a:ext cx="720"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dirty="0">
                  <a:latin typeface="Symbol" charset="2"/>
                  <a:cs typeface="Symbol" charset="2"/>
                </a:rPr>
                <a:t>Δ</a:t>
              </a:r>
              <a:r>
                <a:rPr lang="en-US" dirty="0">
                  <a:latin typeface="Avenir Book"/>
                </a:rPr>
                <a:t>N</a:t>
              </a:r>
            </a:p>
          </p:txBody>
        </p:sp>
      </p:grpSp>
      <p:grpSp>
        <p:nvGrpSpPr>
          <p:cNvPr id="39945" name="Group 59"/>
          <p:cNvGrpSpPr>
            <a:grpSpLocks/>
          </p:cNvGrpSpPr>
          <p:nvPr/>
        </p:nvGrpSpPr>
        <p:grpSpPr bwMode="auto">
          <a:xfrm>
            <a:off x="1524000" y="1066800"/>
            <a:ext cx="7620000" cy="3200400"/>
            <a:chOff x="960" y="672"/>
            <a:chExt cx="4800" cy="2016"/>
          </a:xfrm>
        </p:grpSpPr>
        <p:grpSp>
          <p:nvGrpSpPr>
            <p:cNvPr id="39963" name="Group 58"/>
            <p:cNvGrpSpPr>
              <a:grpSpLocks/>
            </p:cNvGrpSpPr>
            <p:nvPr/>
          </p:nvGrpSpPr>
          <p:grpSpPr bwMode="auto">
            <a:xfrm>
              <a:off x="1440" y="672"/>
              <a:ext cx="4320" cy="1632"/>
              <a:chOff x="1440" y="672"/>
              <a:chExt cx="4320" cy="1632"/>
            </a:xfrm>
          </p:grpSpPr>
          <p:sp>
            <p:nvSpPr>
              <p:cNvPr id="39966" name="Freeform 5"/>
              <p:cNvSpPr>
                <a:spLocks/>
              </p:cNvSpPr>
              <p:nvPr/>
            </p:nvSpPr>
            <p:spPr bwMode="auto">
              <a:xfrm>
                <a:off x="1728" y="936"/>
                <a:ext cx="3859" cy="1048"/>
              </a:xfrm>
              <a:custGeom>
                <a:avLst/>
                <a:gdLst>
                  <a:gd name="T0" fmla="*/ 0 w 3859"/>
                  <a:gd name="T1" fmla="*/ 1032 h 1048"/>
                  <a:gd name="T2" fmla="*/ 912 w 3859"/>
                  <a:gd name="T3" fmla="*/ 1032 h 1048"/>
                  <a:gd name="T4" fmla="*/ 1152 w 3859"/>
                  <a:gd name="T5" fmla="*/ 936 h 1048"/>
                  <a:gd name="T6" fmla="*/ 1248 w 3859"/>
                  <a:gd name="T7" fmla="*/ 744 h 1048"/>
                  <a:gd name="T8" fmla="*/ 1344 w 3859"/>
                  <a:gd name="T9" fmla="*/ 312 h 1048"/>
                  <a:gd name="T10" fmla="*/ 1680 w 3859"/>
                  <a:gd name="T11" fmla="*/ 72 h 1048"/>
                  <a:gd name="T12" fmla="*/ 2736 w 3859"/>
                  <a:gd name="T13" fmla="*/ 72 h 1048"/>
                  <a:gd name="T14" fmla="*/ 3408 w 3859"/>
                  <a:gd name="T15" fmla="*/ 504 h 1048"/>
                  <a:gd name="T16" fmla="*/ 3859 w 3859"/>
                  <a:gd name="T17" fmla="*/ 1022 h 104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59"/>
                  <a:gd name="T28" fmla="*/ 0 h 1048"/>
                  <a:gd name="T29" fmla="*/ 3859 w 3859"/>
                  <a:gd name="T30" fmla="*/ 1048 h 104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59" h="1048">
                    <a:moveTo>
                      <a:pt x="0" y="1032"/>
                    </a:moveTo>
                    <a:cubicBezTo>
                      <a:pt x="360" y="1040"/>
                      <a:pt x="720" y="1048"/>
                      <a:pt x="912" y="1032"/>
                    </a:cubicBezTo>
                    <a:cubicBezTo>
                      <a:pt x="1104" y="1016"/>
                      <a:pt x="1096" y="984"/>
                      <a:pt x="1152" y="936"/>
                    </a:cubicBezTo>
                    <a:cubicBezTo>
                      <a:pt x="1208" y="888"/>
                      <a:pt x="1216" y="848"/>
                      <a:pt x="1248" y="744"/>
                    </a:cubicBezTo>
                    <a:cubicBezTo>
                      <a:pt x="1280" y="640"/>
                      <a:pt x="1272" y="424"/>
                      <a:pt x="1344" y="312"/>
                    </a:cubicBezTo>
                    <a:cubicBezTo>
                      <a:pt x="1416" y="200"/>
                      <a:pt x="1448" y="112"/>
                      <a:pt x="1680" y="72"/>
                    </a:cubicBezTo>
                    <a:cubicBezTo>
                      <a:pt x="1912" y="32"/>
                      <a:pt x="2448" y="0"/>
                      <a:pt x="2736" y="72"/>
                    </a:cubicBezTo>
                    <a:cubicBezTo>
                      <a:pt x="3024" y="144"/>
                      <a:pt x="3221" y="346"/>
                      <a:pt x="3408" y="504"/>
                    </a:cubicBezTo>
                    <a:cubicBezTo>
                      <a:pt x="3595" y="662"/>
                      <a:pt x="3765" y="914"/>
                      <a:pt x="3859" y="1022"/>
                    </a:cubicBezTo>
                  </a:path>
                </a:pathLst>
              </a:custGeom>
              <a:noFill/>
              <a:ln w="317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dirty="0">
                  <a:latin typeface="Avenir Book"/>
                </a:endParaRPr>
              </a:p>
            </p:txBody>
          </p:sp>
          <p:sp>
            <p:nvSpPr>
              <p:cNvPr id="39967" name="Line 6"/>
              <p:cNvSpPr>
                <a:spLocks noChangeShapeType="1"/>
              </p:cNvSpPr>
              <p:nvPr/>
            </p:nvSpPr>
            <p:spPr bwMode="auto">
              <a:xfrm>
                <a:off x="1440" y="672"/>
                <a:ext cx="0" cy="163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latin typeface="Avenir Book"/>
                </a:endParaRPr>
              </a:p>
            </p:txBody>
          </p:sp>
          <p:sp>
            <p:nvSpPr>
              <p:cNvPr id="39968" name="Line 7"/>
              <p:cNvSpPr>
                <a:spLocks noChangeShapeType="1"/>
              </p:cNvSpPr>
              <p:nvPr/>
            </p:nvSpPr>
            <p:spPr bwMode="auto">
              <a:xfrm>
                <a:off x="1440" y="2304"/>
                <a:ext cx="432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latin typeface="Avenir Book"/>
                </a:endParaRPr>
              </a:p>
            </p:txBody>
          </p:sp>
        </p:grpSp>
        <p:sp>
          <p:nvSpPr>
            <p:cNvPr id="39964" name="Text Box 19"/>
            <p:cNvSpPr txBox="1">
              <a:spLocks noChangeArrowheads="1"/>
            </p:cNvSpPr>
            <p:nvPr/>
          </p:nvSpPr>
          <p:spPr bwMode="auto">
            <a:xfrm>
              <a:off x="3072" y="2400"/>
              <a:ext cx="1488"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dirty="0">
                  <a:latin typeface="Avenir Book"/>
                </a:rPr>
                <a:t>Time, t</a:t>
              </a:r>
            </a:p>
          </p:txBody>
        </p:sp>
        <p:sp>
          <p:nvSpPr>
            <p:cNvPr id="39965" name="Text Box 20"/>
            <p:cNvSpPr txBox="1">
              <a:spLocks noChangeArrowheads="1"/>
            </p:cNvSpPr>
            <p:nvPr/>
          </p:nvSpPr>
          <p:spPr bwMode="auto">
            <a:xfrm rot="-5400000">
              <a:off x="360" y="1320"/>
              <a:ext cx="1488"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dirty="0">
                  <a:latin typeface="Avenir Book"/>
                </a:rPr>
                <a:t>Abundance, N</a:t>
              </a:r>
            </a:p>
          </p:txBody>
        </p:sp>
      </p:grpSp>
      <p:grpSp>
        <p:nvGrpSpPr>
          <p:cNvPr id="6" name="Group 57"/>
          <p:cNvGrpSpPr>
            <a:grpSpLocks/>
          </p:cNvGrpSpPr>
          <p:nvPr/>
        </p:nvGrpSpPr>
        <p:grpSpPr bwMode="auto">
          <a:xfrm>
            <a:off x="1600200" y="3581400"/>
            <a:ext cx="7543800" cy="3200400"/>
            <a:chOff x="1008" y="2256"/>
            <a:chExt cx="4752" cy="2016"/>
          </a:xfrm>
        </p:grpSpPr>
        <p:sp>
          <p:nvSpPr>
            <p:cNvPr id="39957" name="Line 24"/>
            <p:cNvSpPr>
              <a:spLocks noChangeShapeType="1"/>
            </p:cNvSpPr>
            <p:nvPr/>
          </p:nvSpPr>
          <p:spPr bwMode="auto">
            <a:xfrm>
              <a:off x="1440" y="4272"/>
              <a:ext cx="432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latin typeface="Avenir Book"/>
              </a:endParaRPr>
            </a:p>
          </p:txBody>
        </p:sp>
        <p:grpSp>
          <p:nvGrpSpPr>
            <p:cNvPr id="39958" name="Group 44"/>
            <p:cNvGrpSpPr>
              <a:grpSpLocks/>
            </p:cNvGrpSpPr>
            <p:nvPr/>
          </p:nvGrpSpPr>
          <p:grpSpPr bwMode="auto">
            <a:xfrm>
              <a:off x="1008" y="2256"/>
              <a:ext cx="4624" cy="2016"/>
              <a:chOff x="1008" y="2256"/>
              <a:chExt cx="4624" cy="2016"/>
            </a:xfrm>
          </p:grpSpPr>
          <p:sp>
            <p:nvSpPr>
              <p:cNvPr id="39959" name="Line 23"/>
              <p:cNvSpPr>
                <a:spLocks noChangeShapeType="1"/>
              </p:cNvSpPr>
              <p:nvPr/>
            </p:nvSpPr>
            <p:spPr bwMode="auto">
              <a:xfrm>
                <a:off x="1440" y="2640"/>
                <a:ext cx="0" cy="163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latin typeface="Avenir Book"/>
                </a:endParaRPr>
              </a:p>
            </p:txBody>
          </p:sp>
          <p:sp>
            <p:nvSpPr>
              <p:cNvPr id="39960" name="Text Box 25"/>
              <p:cNvSpPr txBox="1">
                <a:spLocks noChangeArrowheads="1"/>
              </p:cNvSpPr>
              <p:nvPr/>
            </p:nvSpPr>
            <p:spPr bwMode="auto">
              <a:xfrm rot="-5400000">
                <a:off x="408" y="2856"/>
                <a:ext cx="1488"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dirty="0" err="1">
                    <a:latin typeface="Avenir Book"/>
                  </a:rPr>
                  <a:t>dN</a:t>
                </a:r>
                <a:r>
                  <a:rPr lang="en-US" dirty="0">
                    <a:latin typeface="Avenir Book"/>
                  </a:rPr>
                  <a:t>/</a:t>
                </a:r>
                <a:r>
                  <a:rPr lang="en-US" dirty="0" err="1">
                    <a:latin typeface="Avenir Book"/>
                  </a:rPr>
                  <a:t>dt</a:t>
                </a:r>
                <a:endParaRPr lang="en-US" dirty="0">
                  <a:latin typeface="Avenir Book"/>
                </a:endParaRPr>
              </a:p>
            </p:txBody>
          </p:sp>
          <p:sp>
            <p:nvSpPr>
              <p:cNvPr id="39961" name="Freeform 37"/>
              <p:cNvSpPr>
                <a:spLocks/>
              </p:cNvSpPr>
              <p:nvPr/>
            </p:nvSpPr>
            <p:spPr bwMode="auto">
              <a:xfrm>
                <a:off x="1728" y="2883"/>
                <a:ext cx="3904" cy="1293"/>
              </a:xfrm>
              <a:custGeom>
                <a:avLst/>
                <a:gdLst>
                  <a:gd name="T0" fmla="*/ 0 w 3904"/>
                  <a:gd name="T1" fmla="*/ 810 h 1293"/>
                  <a:gd name="T2" fmla="*/ 288 w 3904"/>
                  <a:gd name="T3" fmla="*/ 810 h 1293"/>
                  <a:gd name="T4" fmla="*/ 480 w 3904"/>
                  <a:gd name="T5" fmla="*/ 810 h 1293"/>
                  <a:gd name="T6" fmla="*/ 624 w 3904"/>
                  <a:gd name="T7" fmla="*/ 810 h 1293"/>
                  <a:gd name="T8" fmla="*/ 768 w 3904"/>
                  <a:gd name="T9" fmla="*/ 810 h 1293"/>
                  <a:gd name="T10" fmla="*/ 909 w 3904"/>
                  <a:gd name="T11" fmla="*/ 788 h 1293"/>
                  <a:gd name="T12" fmla="*/ 1008 w 3904"/>
                  <a:gd name="T13" fmla="*/ 666 h 1293"/>
                  <a:gd name="T14" fmla="*/ 1104 w 3904"/>
                  <a:gd name="T15" fmla="*/ 378 h 1293"/>
                  <a:gd name="T16" fmla="*/ 1152 w 3904"/>
                  <a:gd name="T17" fmla="*/ 186 h 1293"/>
                  <a:gd name="T18" fmla="*/ 1261 w 3904"/>
                  <a:gd name="T19" fmla="*/ 13 h 1293"/>
                  <a:gd name="T20" fmla="*/ 1421 w 3904"/>
                  <a:gd name="T21" fmla="*/ 0 h 1293"/>
                  <a:gd name="T22" fmla="*/ 1504 w 3904"/>
                  <a:gd name="T23" fmla="*/ 77 h 1293"/>
                  <a:gd name="T24" fmla="*/ 1536 w 3904"/>
                  <a:gd name="T25" fmla="*/ 186 h 1293"/>
                  <a:gd name="T26" fmla="*/ 1584 w 3904"/>
                  <a:gd name="T27" fmla="*/ 330 h 1293"/>
                  <a:gd name="T28" fmla="*/ 1645 w 3904"/>
                  <a:gd name="T29" fmla="*/ 570 h 1293"/>
                  <a:gd name="T30" fmla="*/ 1680 w 3904"/>
                  <a:gd name="T31" fmla="*/ 666 h 1293"/>
                  <a:gd name="T32" fmla="*/ 1798 w 3904"/>
                  <a:gd name="T33" fmla="*/ 794 h 1293"/>
                  <a:gd name="T34" fmla="*/ 2016 w 3904"/>
                  <a:gd name="T35" fmla="*/ 810 h 1293"/>
                  <a:gd name="T36" fmla="*/ 2112 w 3904"/>
                  <a:gd name="T37" fmla="*/ 810 h 1293"/>
                  <a:gd name="T38" fmla="*/ 2256 w 3904"/>
                  <a:gd name="T39" fmla="*/ 810 h 1293"/>
                  <a:gd name="T40" fmla="*/ 2352 w 3904"/>
                  <a:gd name="T41" fmla="*/ 810 h 1293"/>
                  <a:gd name="T42" fmla="*/ 2496 w 3904"/>
                  <a:gd name="T43" fmla="*/ 810 h 1293"/>
                  <a:gd name="T44" fmla="*/ 2688 w 3904"/>
                  <a:gd name="T45" fmla="*/ 810 h 1293"/>
                  <a:gd name="T46" fmla="*/ 2880 w 3904"/>
                  <a:gd name="T47" fmla="*/ 884 h 1293"/>
                  <a:gd name="T48" fmla="*/ 3072 w 3904"/>
                  <a:gd name="T49" fmla="*/ 1002 h 1293"/>
                  <a:gd name="T50" fmla="*/ 3216 w 3904"/>
                  <a:gd name="T51" fmla="*/ 1146 h 1293"/>
                  <a:gd name="T52" fmla="*/ 3408 w 3904"/>
                  <a:gd name="T53" fmla="*/ 1242 h 1293"/>
                  <a:gd name="T54" fmla="*/ 3565 w 3904"/>
                  <a:gd name="T55" fmla="*/ 1280 h 1293"/>
                  <a:gd name="T56" fmla="*/ 3792 w 3904"/>
                  <a:gd name="T57" fmla="*/ 1290 h 1293"/>
                  <a:gd name="T58" fmla="*/ 3846 w 3904"/>
                  <a:gd name="T59" fmla="*/ 1293 h 1293"/>
                  <a:gd name="T60" fmla="*/ 3904 w 3904"/>
                  <a:gd name="T61" fmla="*/ 1293 h 1293"/>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904"/>
                  <a:gd name="T94" fmla="*/ 0 h 1293"/>
                  <a:gd name="T95" fmla="*/ 3904 w 3904"/>
                  <a:gd name="T96" fmla="*/ 1293 h 1293"/>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904" h="1293">
                    <a:moveTo>
                      <a:pt x="0" y="810"/>
                    </a:moveTo>
                    <a:lnTo>
                      <a:pt x="288" y="810"/>
                    </a:lnTo>
                    <a:lnTo>
                      <a:pt x="480" y="810"/>
                    </a:lnTo>
                    <a:lnTo>
                      <a:pt x="624" y="810"/>
                    </a:lnTo>
                    <a:lnTo>
                      <a:pt x="768" y="810"/>
                    </a:lnTo>
                    <a:lnTo>
                      <a:pt x="909" y="788"/>
                    </a:lnTo>
                    <a:lnTo>
                      <a:pt x="1008" y="666"/>
                    </a:lnTo>
                    <a:lnTo>
                      <a:pt x="1104" y="378"/>
                    </a:lnTo>
                    <a:lnTo>
                      <a:pt x="1152" y="186"/>
                    </a:lnTo>
                    <a:lnTo>
                      <a:pt x="1261" y="13"/>
                    </a:lnTo>
                    <a:lnTo>
                      <a:pt x="1421" y="0"/>
                    </a:lnTo>
                    <a:lnTo>
                      <a:pt x="1504" y="77"/>
                    </a:lnTo>
                    <a:lnTo>
                      <a:pt x="1536" y="186"/>
                    </a:lnTo>
                    <a:lnTo>
                      <a:pt x="1584" y="330"/>
                    </a:lnTo>
                    <a:lnTo>
                      <a:pt x="1645" y="570"/>
                    </a:lnTo>
                    <a:lnTo>
                      <a:pt x="1680" y="666"/>
                    </a:lnTo>
                    <a:lnTo>
                      <a:pt x="1798" y="794"/>
                    </a:lnTo>
                    <a:lnTo>
                      <a:pt x="2016" y="810"/>
                    </a:lnTo>
                    <a:lnTo>
                      <a:pt x="2112" y="810"/>
                    </a:lnTo>
                    <a:lnTo>
                      <a:pt x="2256" y="810"/>
                    </a:lnTo>
                    <a:lnTo>
                      <a:pt x="2352" y="810"/>
                    </a:lnTo>
                    <a:lnTo>
                      <a:pt x="2496" y="810"/>
                    </a:lnTo>
                    <a:lnTo>
                      <a:pt x="2688" y="810"/>
                    </a:lnTo>
                    <a:lnTo>
                      <a:pt x="2880" y="884"/>
                    </a:lnTo>
                    <a:lnTo>
                      <a:pt x="3072" y="1002"/>
                    </a:lnTo>
                    <a:lnTo>
                      <a:pt x="3216" y="1146"/>
                    </a:lnTo>
                    <a:lnTo>
                      <a:pt x="3408" y="1242"/>
                    </a:lnTo>
                    <a:lnTo>
                      <a:pt x="3565" y="1280"/>
                    </a:lnTo>
                    <a:lnTo>
                      <a:pt x="3792" y="1290"/>
                    </a:lnTo>
                    <a:lnTo>
                      <a:pt x="3846" y="1293"/>
                    </a:lnTo>
                    <a:lnTo>
                      <a:pt x="3904" y="1293"/>
                    </a:lnTo>
                  </a:path>
                </a:pathLst>
              </a:custGeom>
              <a:noFill/>
              <a:ln w="158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dirty="0">
                  <a:latin typeface="Avenir Book"/>
                </a:endParaRPr>
              </a:p>
            </p:txBody>
          </p:sp>
          <p:sp>
            <p:nvSpPr>
              <p:cNvPr id="39962" name="Text Box 38"/>
              <p:cNvSpPr txBox="1">
                <a:spLocks noChangeArrowheads="1"/>
              </p:cNvSpPr>
              <p:nvPr/>
            </p:nvSpPr>
            <p:spPr bwMode="auto">
              <a:xfrm>
                <a:off x="1248" y="3552"/>
                <a:ext cx="192"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dirty="0">
                    <a:latin typeface="Avenir Book"/>
                  </a:rPr>
                  <a:t>0</a:t>
                </a:r>
              </a:p>
            </p:txBody>
          </p:sp>
        </p:grpSp>
      </p:grpSp>
      <p:sp>
        <p:nvSpPr>
          <p:cNvPr id="156711" name="Line 39"/>
          <p:cNvSpPr>
            <a:spLocks noChangeShapeType="1"/>
          </p:cNvSpPr>
          <p:nvPr/>
        </p:nvSpPr>
        <p:spPr bwMode="auto">
          <a:xfrm>
            <a:off x="4838700" y="2667000"/>
            <a:ext cx="0" cy="1828800"/>
          </a:xfrm>
          <a:prstGeom prst="line">
            <a:avLst/>
          </a:prstGeom>
          <a:noFill/>
          <a:ln w="31750">
            <a:solidFill>
              <a:srgbClr val="000080"/>
            </a:solidFill>
            <a:round/>
            <a:headEnd/>
            <a:tailEnd type="stealth" w="lg" len="lg"/>
          </a:ln>
          <a:extLst>
            <a:ext uri="{909E8E84-426E-40dd-AFC4-6F175D3DCCD1}">
              <a14:hiddenFill xmlns:a14="http://schemas.microsoft.com/office/drawing/2010/main" xmlns="">
                <a:noFill/>
              </a14:hiddenFill>
            </a:ext>
          </a:extLst>
        </p:spPr>
        <p:txBody>
          <a:bodyPr/>
          <a:lstStyle/>
          <a:p>
            <a:endParaRPr lang="en-US" dirty="0">
              <a:latin typeface="Avenir Book"/>
            </a:endParaRPr>
          </a:p>
        </p:txBody>
      </p:sp>
      <p:sp>
        <p:nvSpPr>
          <p:cNvPr id="156712" name="Line 40"/>
          <p:cNvSpPr>
            <a:spLocks noChangeShapeType="1"/>
          </p:cNvSpPr>
          <p:nvPr/>
        </p:nvSpPr>
        <p:spPr bwMode="auto">
          <a:xfrm>
            <a:off x="5486400" y="1676400"/>
            <a:ext cx="0" cy="4114800"/>
          </a:xfrm>
          <a:prstGeom prst="line">
            <a:avLst/>
          </a:prstGeom>
          <a:noFill/>
          <a:ln w="31750">
            <a:solidFill>
              <a:srgbClr val="000080"/>
            </a:solidFill>
            <a:round/>
            <a:headEnd/>
            <a:tailEnd type="stealth" w="lg" len="lg"/>
          </a:ln>
          <a:extLst>
            <a:ext uri="{909E8E84-426E-40dd-AFC4-6F175D3DCCD1}">
              <a14:hiddenFill xmlns:a14="http://schemas.microsoft.com/office/drawing/2010/main" xmlns="">
                <a:noFill/>
              </a14:hiddenFill>
            </a:ext>
          </a:extLst>
        </p:spPr>
        <p:txBody>
          <a:bodyPr/>
          <a:lstStyle/>
          <a:p>
            <a:endParaRPr lang="en-US" dirty="0">
              <a:latin typeface="Avenir Book"/>
            </a:endParaRPr>
          </a:p>
        </p:txBody>
      </p:sp>
      <p:sp>
        <p:nvSpPr>
          <p:cNvPr id="156713" name="Line 41"/>
          <p:cNvSpPr>
            <a:spLocks noChangeShapeType="1"/>
          </p:cNvSpPr>
          <p:nvPr/>
        </p:nvSpPr>
        <p:spPr bwMode="auto">
          <a:xfrm>
            <a:off x="6781800" y="1600200"/>
            <a:ext cx="0" cy="4191000"/>
          </a:xfrm>
          <a:prstGeom prst="line">
            <a:avLst/>
          </a:prstGeom>
          <a:noFill/>
          <a:ln w="31750">
            <a:solidFill>
              <a:srgbClr val="000080"/>
            </a:solidFill>
            <a:round/>
            <a:headEnd/>
            <a:tailEnd type="stealth" w="lg" len="lg"/>
          </a:ln>
          <a:extLst>
            <a:ext uri="{909E8E84-426E-40dd-AFC4-6F175D3DCCD1}">
              <a14:hiddenFill xmlns:a14="http://schemas.microsoft.com/office/drawing/2010/main" xmlns="">
                <a:noFill/>
              </a14:hiddenFill>
            </a:ext>
          </a:extLst>
        </p:spPr>
        <p:txBody>
          <a:bodyPr/>
          <a:lstStyle/>
          <a:p>
            <a:endParaRPr lang="en-US" dirty="0">
              <a:latin typeface="Avenir Book"/>
            </a:endParaRPr>
          </a:p>
        </p:txBody>
      </p:sp>
      <p:sp>
        <p:nvSpPr>
          <p:cNvPr id="156714" name="Line 42"/>
          <p:cNvSpPr>
            <a:spLocks noChangeShapeType="1"/>
          </p:cNvSpPr>
          <p:nvPr/>
        </p:nvSpPr>
        <p:spPr bwMode="auto">
          <a:xfrm>
            <a:off x="8610600" y="3124200"/>
            <a:ext cx="0" cy="3429000"/>
          </a:xfrm>
          <a:prstGeom prst="line">
            <a:avLst/>
          </a:prstGeom>
          <a:noFill/>
          <a:ln w="31750">
            <a:solidFill>
              <a:srgbClr val="000080"/>
            </a:solidFill>
            <a:round/>
            <a:headEnd/>
            <a:tailEnd type="stealth" w="lg" len="lg"/>
          </a:ln>
          <a:extLst>
            <a:ext uri="{909E8E84-426E-40dd-AFC4-6F175D3DCCD1}">
              <a14:hiddenFill xmlns:a14="http://schemas.microsoft.com/office/drawing/2010/main" xmlns="">
                <a:noFill/>
              </a14:hiddenFill>
            </a:ext>
          </a:extLst>
        </p:spPr>
        <p:txBody>
          <a:bodyPr/>
          <a:lstStyle/>
          <a:p>
            <a:endParaRPr lang="en-US" dirty="0">
              <a:latin typeface="Avenir Book"/>
            </a:endParaRPr>
          </a:p>
        </p:txBody>
      </p:sp>
      <p:sp>
        <p:nvSpPr>
          <p:cNvPr id="156715" name="Line 43"/>
          <p:cNvSpPr>
            <a:spLocks noChangeShapeType="1"/>
          </p:cNvSpPr>
          <p:nvPr/>
        </p:nvSpPr>
        <p:spPr bwMode="auto">
          <a:xfrm>
            <a:off x="2819400" y="3200400"/>
            <a:ext cx="0" cy="2590800"/>
          </a:xfrm>
          <a:prstGeom prst="line">
            <a:avLst/>
          </a:prstGeom>
          <a:noFill/>
          <a:ln w="31750">
            <a:solidFill>
              <a:srgbClr val="000080"/>
            </a:solidFill>
            <a:round/>
            <a:headEnd/>
            <a:tailEnd type="stealth" w="lg" len="lg"/>
          </a:ln>
          <a:extLst>
            <a:ext uri="{909E8E84-426E-40dd-AFC4-6F175D3DCCD1}">
              <a14:hiddenFill xmlns:a14="http://schemas.microsoft.com/office/drawing/2010/main" xmlns="">
                <a:noFill/>
              </a14:hiddenFill>
            </a:ext>
          </a:extLst>
        </p:spPr>
        <p:txBody>
          <a:bodyPr/>
          <a:lstStyle/>
          <a:p>
            <a:endParaRPr lang="en-US" dirty="0">
              <a:latin typeface="Avenir Book"/>
            </a:endParaRPr>
          </a:p>
        </p:txBody>
      </p:sp>
      <p:sp>
        <p:nvSpPr>
          <p:cNvPr id="156721" name="Oval 49"/>
          <p:cNvSpPr>
            <a:spLocks noChangeArrowheads="1"/>
          </p:cNvSpPr>
          <p:nvPr/>
        </p:nvSpPr>
        <p:spPr bwMode="auto">
          <a:xfrm>
            <a:off x="4645855" y="2279650"/>
            <a:ext cx="228600" cy="228600"/>
          </a:xfrm>
          <a:prstGeom prst="ellipse">
            <a:avLst/>
          </a:prstGeom>
          <a:solidFill>
            <a:schemeClr val="accent1"/>
          </a:solidFill>
          <a:ln w="9525">
            <a:solidFill>
              <a:schemeClr val="tx1"/>
            </a:solidFill>
            <a:round/>
            <a:headEnd/>
            <a:tailEnd/>
          </a:ln>
        </p:spPr>
        <p:txBody>
          <a:bodyPr wrap="none" anchor="ctr"/>
          <a:lstStyle/>
          <a:p>
            <a:endParaRPr lang="en-US" dirty="0">
              <a:latin typeface="Avenir Book"/>
            </a:endParaRPr>
          </a:p>
        </p:txBody>
      </p:sp>
      <p:sp>
        <p:nvSpPr>
          <p:cNvPr id="156722" name="Oval 50"/>
          <p:cNvSpPr>
            <a:spLocks noChangeArrowheads="1"/>
          </p:cNvSpPr>
          <p:nvPr/>
        </p:nvSpPr>
        <p:spPr bwMode="auto">
          <a:xfrm>
            <a:off x="6100448" y="1441769"/>
            <a:ext cx="228600" cy="228600"/>
          </a:xfrm>
          <a:prstGeom prst="ellipse">
            <a:avLst/>
          </a:prstGeom>
          <a:solidFill>
            <a:schemeClr val="accent1"/>
          </a:solidFill>
          <a:ln w="9525">
            <a:solidFill>
              <a:schemeClr val="tx1"/>
            </a:solidFill>
            <a:round/>
            <a:headEnd/>
            <a:tailEnd/>
          </a:ln>
        </p:spPr>
        <p:txBody>
          <a:bodyPr wrap="none" anchor="ctr"/>
          <a:lstStyle/>
          <a:p>
            <a:endParaRPr lang="en-US" dirty="0">
              <a:latin typeface="Avenir Book"/>
            </a:endParaRPr>
          </a:p>
        </p:txBody>
      </p:sp>
      <p:grpSp>
        <p:nvGrpSpPr>
          <p:cNvPr id="8" name="Group 54"/>
          <p:cNvGrpSpPr>
            <a:grpSpLocks/>
          </p:cNvGrpSpPr>
          <p:nvPr/>
        </p:nvGrpSpPr>
        <p:grpSpPr bwMode="auto">
          <a:xfrm>
            <a:off x="3581400" y="963489"/>
            <a:ext cx="3753506" cy="1192452"/>
            <a:chOff x="2256" y="672"/>
            <a:chExt cx="2448" cy="624"/>
          </a:xfrm>
        </p:grpSpPr>
        <p:sp>
          <p:nvSpPr>
            <p:cNvPr id="39955" name="Line 13"/>
            <p:cNvSpPr>
              <a:spLocks noChangeShapeType="1"/>
            </p:cNvSpPr>
            <p:nvPr/>
          </p:nvSpPr>
          <p:spPr bwMode="auto">
            <a:xfrm flipV="1">
              <a:off x="2256" y="672"/>
              <a:ext cx="2448" cy="624"/>
            </a:xfrm>
            <a:prstGeom prst="line">
              <a:avLst/>
            </a:prstGeom>
            <a:noFill/>
            <a:ln w="31750">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dirty="0">
                <a:latin typeface="Avenir Book"/>
              </a:endParaRPr>
            </a:p>
          </p:txBody>
        </p:sp>
        <p:sp>
          <p:nvSpPr>
            <p:cNvPr id="39956" name="Text Box 53"/>
            <p:cNvSpPr txBox="1">
              <a:spLocks noChangeArrowheads="1"/>
            </p:cNvSpPr>
            <p:nvPr/>
          </p:nvSpPr>
          <p:spPr bwMode="auto">
            <a:xfrm rot="20757826">
              <a:off x="2592" y="695"/>
              <a:ext cx="1536" cy="2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dirty="0">
                  <a:latin typeface="Avenir Book"/>
                </a:rPr>
                <a:t>Slope = </a:t>
              </a:r>
              <a:r>
                <a:rPr lang="en-US" dirty="0" err="1">
                  <a:latin typeface="Avenir Book"/>
                </a:rPr>
                <a:t>dN</a:t>
              </a:r>
              <a:r>
                <a:rPr lang="en-US" dirty="0">
                  <a:latin typeface="Avenir Book"/>
                </a:rPr>
                <a:t>/</a:t>
              </a:r>
              <a:r>
                <a:rPr lang="en-US" dirty="0" err="1">
                  <a:latin typeface="Avenir Book"/>
                </a:rPr>
                <a:t>dt</a:t>
              </a:r>
              <a:endParaRPr lang="en-US" dirty="0">
                <a:latin typeface="Avenir Book"/>
              </a:endParaRPr>
            </a:p>
          </p:txBody>
        </p:sp>
      </p:grpSp>
      <p:sp>
        <p:nvSpPr>
          <p:cNvPr id="37" name="Text Box 3"/>
          <p:cNvSpPr txBox="1">
            <a:spLocks noChangeArrowheads="1"/>
          </p:cNvSpPr>
          <p:nvPr/>
        </p:nvSpPr>
        <p:spPr bwMode="auto">
          <a:xfrm>
            <a:off x="0" y="0"/>
            <a:ext cx="2872545"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 typeface="Wingdings" pitchFamily="2" charset="2"/>
              <a:buNone/>
            </a:pPr>
            <a:r>
              <a:rPr lang="en-US" sz="4000" dirty="0">
                <a:solidFill>
                  <a:srgbClr val="376092"/>
                </a:solidFill>
                <a:latin typeface="Avenir Book"/>
              </a:rPr>
              <a:t> Derivative?</a:t>
            </a:r>
            <a:endParaRPr lang="en-US" sz="4000" b="1" dirty="0">
              <a:solidFill>
                <a:srgbClr val="376092"/>
              </a:solidFill>
              <a:latin typeface="Avenir Book"/>
            </a:endParaRPr>
          </a:p>
        </p:txBody>
      </p:sp>
      <p:sp>
        <p:nvSpPr>
          <p:cNvPr id="4" name="TextBox 3"/>
          <p:cNvSpPr txBox="1"/>
          <p:nvPr/>
        </p:nvSpPr>
        <p:spPr>
          <a:xfrm>
            <a:off x="2963170" y="5196203"/>
            <a:ext cx="6180829" cy="523220"/>
          </a:xfrm>
          <a:prstGeom prst="rect">
            <a:avLst/>
          </a:prstGeom>
          <a:noFill/>
        </p:spPr>
        <p:txBody>
          <a:bodyPr wrap="square" rtlCol="0">
            <a:spAutoFit/>
          </a:bodyPr>
          <a:lstStyle/>
          <a:p>
            <a:r>
              <a:rPr lang="en-US" sz="2800" dirty="0">
                <a:latin typeface="Avenir Book"/>
              </a:rPr>
              <a:t>What does </a:t>
            </a:r>
            <a:r>
              <a:rPr lang="en-US" sz="2800" dirty="0" err="1">
                <a:latin typeface="Avenir Book"/>
              </a:rPr>
              <a:t>dN</a:t>
            </a:r>
            <a:r>
              <a:rPr lang="en-US" sz="2800" dirty="0">
                <a:latin typeface="Avenir Book"/>
              </a:rPr>
              <a:t>/</a:t>
            </a:r>
            <a:r>
              <a:rPr lang="en-US" sz="2800" dirty="0" err="1">
                <a:latin typeface="Avenir Book"/>
              </a:rPr>
              <a:t>dt</a:t>
            </a:r>
            <a:r>
              <a:rPr lang="en-US" sz="2800" dirty="0">
                <a:latin typeface="Avenir Book"/>
              </a:rPr>
              <a:t> do through time?</a:t>
            </a:r>
          </a:p>
        </p:txBody>
      </p:sp>
    </p:spTree>
    <p:extLst>
      <p:ext uri="{BB962C8B-B14F-4D97-AF65-F5344CB8AC3E}">
        <p14:creationId xmlns:p14="http://schemas.microsoft.com/office/powerpoint/2010/main" val="3257199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3" nodeType="clickEffect">
                                  <p:stCondLst>
                                    <p:cond delay="0"/>
                                  </p:stCondLst>
                                  <p:childTnLst>
                                    <p:set>
                                      <p:cBhvr>
                                        <p:cTn id="6" dur="1" fill="hold">
                                          <p:stCondLst>
                                            <p:cond delay="0"/>
                                          </p:stCondLst>
                                        </p:cTn>
                                        <p:tgtEl>
                                          <p:spTgt spid="1567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3" nodeType="clickEffect">
                                  <p:stCondLst>
                                    <p:cond delay="0"/>
                                  </p:stCondLst>
                                  <p:childTnLst>
                                    <p:set>
                                      <p:cBhvr>
                                        <p:cTn id="10" dur="1" fill="hold">
                                          <p:stCondLst>
                                            <p:cond delay="0"/>
                                          </p:stCondLst>
                                        </p:cTn>
                                        <p:tgtEl>
                                          <p:spTgt spid="1567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dissolve">
                                      <p:cBhvr>
                                        <p:cTn id="15" dur="500"/>
                                        <p:tgtEl>
                                          <p:spTgt spid="3"/>
                                        </p:tgtEl>
                                      </p:cBhvr>
                                    </p:animEffect>
                                  </p:childTnLst>
                                </p:cTn>
                              </p:par>
                            </p:childTnLst>
                          </p:cTn>
                        </p:par>
                        <p:par>
                          <p:cTn id="16" fill="hold">
                            <p:stCondLst>
                              <p:cond delay="500"/>
                            </p:stCondLst>
                            <p:childTnLst>
                              <p:par>
                                <p:cTn id="17" presetID="9" presetClass="entr" presetSubtype="0"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dissolve">
                                      <p:cBhvr>
                                        <p:cTn id="19" dur="500"/>
                                        <p:tgtEl>
                                          <p:spTgt spid="2"/>
                                        </p:tgtEl>
                                      </p:cBhvr>
                                    </p:animEffect>
                                  </p:childTnLst>
                                </p:cTn>
                              </p:par>
                            </p:childTnLst>
                          </p:cTn>
                        </p:par>
                        <p:par>
                          <p:cTn id="20" fill="hold">
                            <p:stCondLst>
                              <p:cond delay="1000"/>
                            </p:stCondLst>
                            <p:childTnLst>
                              <p:par>
                                <p:cTn id="21" presetID="1" presetClass="entr" presetSubtype="0" fill="hold" nodeType="afterEffect">
                                  <p:stCondLst>
                                    <p:cond delay="0"/>
                                  </p:stCondLst>
                                  <p:childTnLst>
                                    <p:set>
                                      <p:cBhvr>
                                        <p:cTn id="22" dur="1" fill="hold">
                                          <p:stCondLst>
                                            <p:cond delay="0"/>
                                          </p:stCondLst>
                                        </p:cTn>
                                        <p:tgtEl>
                                          <p:spTgt spid="15668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500"/>
                                        <p:tgtEl>
                                          <p:spTgt spid="3"/>
                                        </p:tgtEl>
                                      </p:cBhvr>
                                    </p:animEffect>
                                    <p:set>
                                      <p:cBhvr>
                                        <p:cTn id="27" dur="1" fill="hold">
                                          <p:stCondLst>
                                            <p:cond delay="499"/>
                                          </p:stCondLst>
                                        </p:cTn>
                                        <p:tgtEl>
                                          <p:spTgt spid="3"/>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2"/>
                                        </p:tgtEl>
                                      </p:cBhvr>
                                    </p:animEffect>
                                    <p:set>
                                      <p:cBhvr>
                                        <p:cTn id="30" dur="1" fill="hold">
                                          <p:stCondLst>
                                            <p:cond delay="499"/>
                                          </p:stCondLst>
                                        </p:cTn>
                                        <p:tgtEl>
                                          <p:spTgt spid="2"/>
                                        </p:tgtEl>
                                        <p:attrNameLst>
                                          <p:attrName>style.visibility</p:attrName>
                                        </p:attrNameLst>
                                      </p:cBhvr>
                                      <p:to>
                                        <p:strVal val="hidden"/>
                                      </p:to>
                                    </p:set>
                                  </p:childTnLst>
                                </p:cTn>
                              </p:par>
                              <p:par>
                                <p:cTn id="31" presetID="0" presetClass="path" presetSubtype="0" accel="50000" decel="50000" fill="hold" grpId="1" nodeType="withEffect">
                                  <p:stCondLst>
                                    <p:cond delay="0"/>
                                  </p:stCondLst>
                                  <p:childTnLst>
                                    <p:animMotion origin="layout" path="M 2.77778E-6 1.85185E-6 C -0.00034 -0.00324 -0.00052 -0.00625 2.77778E-6 -0.01181 C 0.00052 -0.01736 0.00208 -0.02685 0.0033 -0.03403 C 0.00452 -0.04121 0.00538 -0.04815 0.00781 -0.05486 C 0.01025 -0.06158 0.01441 -0.06852 0.01771 -0.07408 C 0.02101 -0.07963 0.02448 -0.08449 0.02778 -0.08889 C 0.03108 -0.09329 0.0349 -0.09769 0.03785 -0.1007 C 0.0408 -0.10371 0.04254 -0.10509 0.04549 -0.10671 C 0.04844 -0.10834 0.05191 -0.10972 0.05556 -0.11111 " pathEditMode="relative" ptsTypes="aaaaaaaaA">
                                      <p:cBhvr>
                                        <p:cTn id="32" dur="2000" fill="hold"/>
                                        <p:tgtEl>
                                          <p:spTgt spid="156721"/>
                                        </p:tgtEl>
                                        <p:attrNameLst>
                                          <p:attrName>ppt_x</p:attrName>
                                          <p:attrName>ppt_y</p:attrName>
                                        </p:attrNameLst>
                                      </p:cBhvr>
                                    </p:animMotion>
                                  </p:childTnLst>
                                </p:cTn>
                              </p:par>
                              <p:par>
                                <p:cTn id="33" presetID="0" presetClass="path" presetSubtype="0" accel="50000" decel="50000" fill="hold" grpId="1" nodeType="withEffect">
                                  <p:stCondLst>
                                    <p:cond delay="0"/>
                                  </p:stCondLst>
                                  <p:childTnLst>
                                    <p:animMotion origin="layout" path="M 0.00086 0.00046 C -0.00903 0.00046 -0.01875 0.00046 -0.02691 0.00046 C -0.03507 0.00046 -0.04167 0.00023 -0.04809 0.00046 C -0.05452 0.00069 -0.0599 0.00116 -0.0658 0.00185 C -0.0717 0.00254 -0.079 0.00416 -0.08368 0.00486 C -0.08837 0.00555 -0.0908 0.00578 -0.09358 0.00625 C -0.09636 0.00671 -0.09844 0.00717 -0.10035 0.00787 " pathEditMode="relative" ptsTypes="aaaaaaA">
                                      <p:cBhvr>
                                        <p:cTn id="34" dur="2000" fill="hold"/>
                                        <p:tgtEl>
                                          <p:spTgt spid="156722"/>
                                        </p:tgtEl>
                                        <p:attrNameLst>
                                          <p:attrName>ppt_x</p:attrName>
                                          <p:attrName>ppt_y</p:attrName>
                                        </p:attrNameLst>
                                      </p:cBhvr>
                                    </p:animMotion>
                                  </p:childTnLst>
                                </p:cTn>
                              </p:par>
                            </p:childTnLst>
                          </p:cTn>
                        </p:par>
                        <p:par>
                          <p:cTn id="35" fill="hold">
                            <p:stCondLst>
                              <p:cond delay="2000"/>
                            </p:stCondLst>
                            <p:childTnLst>
                              <p:par>
                                <p:cTn id="36" presetID="10" presetClass="entr" presetSubtype="0" fill="hold" nodeType="after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1000"/>
                                        <p:tgtEl>
                                          <p:spTgt spid="8"/>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nodeType="clickEffect">
                                  <p:stCondLst>
                                    <p:cond delay="0"/>
                                  </p:stCondLst>
                                  <p:childTnLst>
                                    <p:animEffect transition="out" filter="fade">
                                      <p:cBhvr>
                                        <p:cTn id="42" dur="1000"/>
                                        <p:tgtEl>
                                          <p:spTgt spid="156683"/>
                                        </p:tgtEl>
                                      </p:cBhvr>
                                    </p:animEffect>
                                    <p:set>
                                      <p:cBhvr>
                                        <p:cTn id="43" dur="1" fill="hold">
                                          <p:stCondLst>
                                            <p:cond delay="999"/>
                                          </p:stCondLst>
                                        </p:cTn>
                                        <p:tgtEl>
                                          <p:spTgt spid="156683"/>
                                        </p:tgtEl>
                                        <p:attrNameLst>
                                          <p:attrName>style.visibility</p:attrName>
                                        </p:attrNameLst>
                                      </p:cBhvr>
                                      <p:to>
                                        <p:strVal val="hidden"/>
                                      </p:to>
                                    </p:set>
                                  </p:childTnLst>
                                </p:cTn>
                              </p:par>
                              <p:par>
                                <p:cTn id="44" presetID="10" presetClass="exit" presetSubtype="0" fill="hold" grpId="2" nodeType="withEffect">
                                  <p:stCondLst>
                                    <p:cond delay="0"/>
                                  </p:stCondLst>
                                  <p:childTnLst>
                                    <p:animEffect transition="out" filter="fade">
                                      <p:cBhvr>
                                        <p:cTn id="45" dur="1000"/>
                                        <p:tgtEl>
                                          <p:spTgt spid="156722"/>
                                        </p:tgtEl>
                                      </p:cBhvr>
                                    </p:animEffect>
                                    <p:set>
                                      <p:cBhvr>
                                        <p:cTn id="46" dur="1" fill="hold">
                                          <p:stCondLst>
                                            <p:cond delay="999"/>
                                          </p:stCondLst>
                                        </p:cTn>
                                        <p:tgtEl>
                                          <p:spTgt spid="156722"/>
                                        </p:tgtEl>
                                        <p:attrNameLst>
                                          <p:attrName>style.visibility</p:attrName>
                                        </p:attrNameLst>
                                      </p:cBhvr>
                                      <p:to>
                                        <p:strVal val="hidden"/>
                                      </p:to>
                                    </p:set>
                                  </p:childTnLst>
                                </p:cTn>
                              </p:par>
                              <p:par>
                                <p:cTn id="47" presetID="10" presetClass="exit" presetSubtype="0" fill="hold" nodeType="withEffect">
                                  <p:stCondLst>
                                    <p:cond delay="0"/>
                                  </p:stCondLst>
                                  <p:childTnLst>
                                    <p:animEffect transition="out" filter="fade">
                                      <p:cBhvr>
                                        <p:cTn id="48" dur="1000"/>
                                        <p:tgtEl>
                                          <p:spTgt spid="8"/>
                                        </p:tgtEl>
                                      </p:cBhvr>
                                    </p:animEffect>
                                    <p:set>
                                      <p:cBhvr>
                                        <p:cTn id="49" dur="1" fill="hold">
                                          <p:stCondLst>
                                            <p:cond delay="999"/>
                                          </p:stCondLst>
                                        </p:cTn>
                                        <p:tgtEl>
                                          <p:spTgt spid="8"/>
                                        </p:tgtEl>
                                        <p:attrNameLst>
                                          <p:attrName>style.visibility</p:attrName>
                                        </p:attrNameLst>
                                      </p:cBhvr>
                                      <p:to>
                                        <p:strVal val="hidden"/>
                                      </p:to>
                                    </p:set>
                                  </p:childTnLst>
                                </p:cTn>
                              </p:par>
                              <p:par>
                                <p:cTn id="50" presetID="10" presetClass="exit" presetSubtype="0" fill="hold" grpId="2" nodeType="withEffect">
                                  <p:stCondLst>
                                    <p:cond delay="0"/>
                                  </p:stCondLst>
                                  <p:childTnLst>
                                    <p:animEffect transition="out" filter="fade">
                                      <p:cBhvr>
                                        <p:cTn id="51" dur="1000"/>
                                        <p:tgtEl>
                                          <p:spTgt spid="156721"/>
                                        </p:tgtEl>
                                      </p:cBhvr>
                                    </p:animEffect>
                                    <p:set>
                                      <p:cBhvr>
                                        <p:cTn id="52" dur="1" fill="hold">
                                          <p:stCondLst>
                                            <p:cond delay="999"/>
                                          </p:stCondLst>
                                        </p:cTn>
                                        <p:tgtEl>
                                          <p:spTgt spid="156721"/>
                                        </p:tgtEl>
                                        <p:attrNameLst>
                                          <p:attrName>style.visibility</p:attrName>
                                        </p:attrNameLst>
                                      </p:cBhvr>
                                      <p:to>
                                        <p:strVal val="hidden"/>
                                      </p:to>
                                    </p:set>
                                  </p:childTnLst>
                                </p:cTn>
                              </p:par>
                            </p:childTnLst>
                          </p:cTn>
                        </p:par>
                        <p:par>
                          <p:cTn id="53" fill="hold">
                            <p:stCondLst>
                              <p:cond delay="1000"/>
                            </p:stCondLst>
                            <p:childTnLst>
                              <p:par>
                                <p:cTn id="54" presetID="9" presetClass="entr" presetSubtype="0" fill="hold" grpId="0" nodeType="afterEffect">
                                  <p:stCondLst>
                                    <p:cond delay="0"/>
                                  </p:stCondLst>
                                  <p:childTnLst>
                                    <p:set>
                                      <p:cBhvr>
                                        <p:cTn id="55" dur="1" fill="hold">
                                          <p:stCondLst>
                                            <p:cond delay="0"/>
                                          </p:stCondLst>
                                        </p:cTn>
                                        <p:tgtEl>
                                          <p:spTgt spid="4"/>
                                        </p:tgtEl>
                                        <p:attrNameLst>
                                          <p:attrName>style.visibility</p:attrName>
                                        </p:attrNameLst>
                                      </p:cBhvr>
                                      <p:to>
                                        <p:strVal val="visible"/>
                                      </p:to>
                                    </p:set>
                                    <p:animEffect transition="in" filter="dissolve">
                                      <p:cBhvr>
                                        <p:cTn id="56" dur="500"/>
                                        <p:tgtEl>
                                          <p:spTgt spid="4"/>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6"/>
                                        </p:tgtEl>
                                        <p:attrNameLst>
                                          <p:attrName>style.visibility</p:attrName>
                                        </p:attrNameLst>
                                      </p:cBhvr>
                                      <p:to>
                                        <p:strVal val="visible"/>
                                      </p:to>
                                    </p:set>
                                  </p:childTnLst>
                                </p:cTn>
                              </p:par>
                              <p:par>
                                <p:cTn id="61" presetID="9" presetClass="exit" presetSubtype="0" fill="hold" grpId="1" nodeType="withEffect">
                                  <p:stCondLst>
                                    <p:cond delay="0"/>
                                  </p:stCondLst>
                                  <p:childTnLst>
                                    <p:animEffect transition="out" filter="dissolve">
                                      <p:cBhvr>
                                        <p:cTn id="62" dur="500"/>
                                        <p:tgtEl>
                                          <p:spTgt spid="4"/>
                                        </p:tgtEl>
                                      </p:cBhvr>
                                    </p:animEffect>
                                    <p:set>
                                      <p:cBhvr>
                                        <p:cTn id="63" dur="1" fill="hold">
                                          <p:stCondLst>
                                            <p:cond delay="499"/>
                                          </p:stCondLst>
                                        </p:cTn>
                                        <p:tgtEl>
                                          <p:spTgt spid="4"/>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grpId="0" nodeType="clickEffect">
                                  <p:stCondLst>
                                    <p:cond delay="0"/>
                                  </p:stCondLst>
                                  <p:childTnLst>
                                    <p:set>
                                      <p:cBhvr>
                                        <p:cTn id="67" dur="1" fill="hold">
                                          <p:stCondLst>
                                            <p:cond delay="0"/>
                                          </p:stCondLst>
                                        </p:cTn>
                                        <p:tgtEl>
                                          <p:spTgt spid="156715"/>
                                        </p:tgtEl>
                                        <p:attrNameLst>
                                          <p:attrName>style.visibility</p:attrName>
                                        </p:attrNameLst>
                                      </p:cBhvr>
                                      <p:to>
                                        <p:strVal val="visible"/>
                                      </p:to>
                                    </p:set>
                                    <p:animEffect transition="in" filter="wipe(up)">
                                      <p:cBhvr>
                                        <p:cTn id="68" dur="500"/>
                                        <p:tgtEl>
                                          <p:spTgt spid="156715"/>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1" fill="hold" grpId="0" nodeType="clickEffect">
                                  <p:stCondLst>
                                    <p:cond delay="0"/>
                                  </p:stCondLst>
                                  <p:childTnLst>
                                    <p:set>
                                      <p:cBhvr>
                                        <p:cTn id="72" dur="1" fill="hold">
                                          <p:stCondLst>
                                            <p:cond delay="0"/>
                                          </p:stCondLst>
                                        </p:cTn>
                                        <p:tgtEl>
                                          <p:spTgt spid="156711"/>
                                        </p:tgtEl>
                                        <p:attrNameLst>
                                          <p:attrName>style.visibility</p:attrName>
                                        </p:attrNameLst>
                                      </p:cBhvr>
                                      <p:to>
                                        <p:strVal val="visible"/>
                                      </p:to>
                                    </p:set>
                                    <p:animEffect transition="in" filter="wipe(up)">
                                      <p:cBhvr>
                                        <p:cTn id="73" dur="500"/>
                                        <p:tgtEl>
                                          <p:spTgt spid="156711"/>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1" fill="hold" grpId="0" nodeType="clickEffect">
                                  <p:stCondLst>
                                    <p:cond delay="0"/>
                                  </p:stCondLst>
                                  <p:childTnLst>
                                    <p:set>
                                      <p:cBhvr>
                                        <p:cTn id="77" dur="1" fill="hold">
                                          <p:stCondLst>
                                            <p:cond delay="0"/>
                                          </p:stCondLst>
                                        </p:cTn>
                                        <p:tgtEl>
                                          <p:spTgt spid="156712"/>
                                        </p:tgtEl>
                                        <p:attrNameLst>
                                          <p:attrName>style.visibility</p:attrName>
                                        </p:attrNameLst>
                                      </p:cBhvr>
                                      <p:to>
                                        <p:strVal val="visible"/>
                                      </p:to>
                                    </p:set>
                                    <p:animEffect transition="in" filter="wipe(up)">
                                      <p:cBhvr>
                                        <p:cTn id="78" dur="500"/>
                                        <p:tgtEl>
                                          <p:spTgt spid="156712"/>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1" fill="hold" grpId="0" nodeType="clickEffect">
                                  <p:stCondLst>
                                    <p:cond delay="0"/>
                                  </p:stCondLst>
                                  <p:childTnLst>
                                    <p:set>
                                      <p:cBhvr>
                                        <p:cTn id="82" dur="1" fill="hold">
                                          <p:stCondLst>
                                            <p:cond delay="0"/>
                                          </p:stCondLst>
                                        </p:cTn>
                                        <p:tgtEl>
                                          <p:spTgt spid="156713"/>
                                        </p:tgtEl>
                                        <p:attrNameLst>
                                          <p:attrName>style.visibility</p:attrName>
                                        </p:attrNameLst>
                                      </p:cBhvr>
                                      <p:to>
                                        <p:strVal val="visible"/>
                                      </p:to>
                                    </p:set>
                                    <p:animEffect transition="in" filter="wipe(up)">
                                      <p:cBhvr>
                                        <p:cTn id="83" dur="500"/>
                                        <p:tgtEl>
                                          <p:spTgt spid="156713"/>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1" fill="hold" grpId="0" nodeType="clickEffect">
                                  <p:stCondLst>
                                    <p:cond delay="0"/>
                                  </p:stCondLst>
                                  <p:childTnLst>
                                    <p:set>
                                      <p:cBhvr>
                                        <p:cTn id="87" dur="1" fill="hold">
                                          <p:stCondLst>
                                            <p:cond delay="0"/>
                                          </p:stCondLst>
                                        </p:cTn>
                                        <p:tgtEl>
                                          <p:spTgt spid="156714"/>
                                        </p:tgtEl>
                                        <p:attrNameLst>
                                          <p:attrName>style.visibility</p:attrName>
                                        </p:attrNameLst>
                                      </p:cBhvr>
                                      <p:to>
                                        <p:strVal val="visible"/>
                                      </p:to>
                                    </p:set>
                                    <p:animEffect transition="in" filter="wipe(up)">
                                      <p:cBhvr>
                                        <p:cTn id="88" dur="500"/>
                                        <p:tgtEl>
                                          <p:spTgt spid="1567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711" grpId="0" animBg="1"/>
      <p:bldP spid="156712" grpId="0" animBg="1"/>
      <p:bldP spid="156713" grpId="0" animBg="1"/>
      <p:bldP spid="156714" grpId="0" animBg="1"/>
      <p:bldP spid="156715" grpId="0" animBg="1"/>
      <p:bldP spid="156721" grpId="1" animBg="1"/>
      <p:bldP spid="156721" grpId="2" animBg="1"/>
      <p:bldP spid="156721" grpId="3" animBg="1"/>
      <p:bldP spid="156722" grpId="1" animBg="1"/>
      <p:bldP spid="156722" grpId="2" animBg="1"/>
      <p:bldP spid="156722" grpId="3" animBg="1"/>
      <p:bldP spid="4" grpId="0"/>
      <p:bldP spid="4" grpId="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3"/>
          <p:cNvSpPr txBox="1">
            <a:spLocks noChangeArrowheads="1"/>
          </p:cNvSpPr>
          <p:nvPr/>
        </p:nvSpPr>
        <p:spPr bwMode="auto">
          <a:xfrm>
            <a:off x="0" y="0"/>
            <a:ext cx="4781750"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 typeface="Wingdings" pitchFamily="2" charset="2"/>
              <a:buNone/>
            </a:pPr>
            <a:r>
              <a:rPr lang="en-US" sz="4000" dirty="0">
                <a:solidFill>
                  <a:srgbClr val="376092"/>
                </a:solidFill>
                <a:latin typeface="Avenir Book"/>
              </a:rPr>
              <a:t>Exponential growth</a:t>
            </a:r>
            <a:r>
              <a:rPr lang="en-US" sz="4000" b="1" dirty="0">
                <a:solidFill>
                  <a:srgbClr val="376092"/>
                </a:solidFill>
                <a:latin typeface="Avenir Book"/>
              </a:rPr>
              <a:t>:</a:t>
            </a:r>
          </a:p>
        </p:txBody>
      </p:sp>
      <mc:AlternateContent xmlns:mc="http://schemas.openxmlformats.org/markup-compatibility/2006">
        <mc:Choice xmlns:a14="http://schemas.microsoft.com/office/drawing/2010/main" Requires="a14">
          <p:sp>
            <p:nvSpPr>
              <p:cNvPr id="9" name="TextBox 8"/>
              <p:cNvSpPr txBox="1"/>
              <p:nvPr/>
            </p:nvSpPr>
            <p:spPr>
              <a:xfrm>
                <a:off x="1840528" y="1301723"/>
                <a:ext cx="5464060" cy="5355312"/>
              </a:xfrm>
              <a:prstGeom prst="rect">
                <a:avLst/>
              </a:prstGeom>
              <a:noFill/>
            </p:spPr>
            <p:txBody>
              <a:bodyPr wrap="none" rtlCol="0">
                <a:spAutoFit/>
              </a:bodyPr>
              <a:lstStyle/>
              <a:p>
                <a:r>
                  <a:rPr lang="en-US" sz="3600" dirty="0">
                    <a:latin typeface="Avenir Book"/>
                  </a:rPr>
                  <a:t>What is </a:t>
                </a:r>
                <a:r>
                  <a:rPr lang="en-US" sz="3600" dirty="0" err="1">
                    <a:latin typeface="Avenir Book"/>
                  </a:rPr>
                  <a:t>dN</a:t>
                </a:r>
                <a:r>
                  <a:rPr lang="en-US" sz="3600" dirty="0">
                    <a:latin typeface="Avenir Book"/>
                  </a:rPr>
                  <a:t>/</a:t>
                </a:r>
                <a:r>
                  <a:rPr lang="en-US" sz="3600" dirty="0" err="1">
                    <a:latin typeface="Avenir Book"/>
                  </a:rPr>
                  <a:t>dt</a:t>
                </a:r>
                <a:r>
                  <a:rPr lang="en-US" sz="3600" dirty="0">
                    <a:latin typeface="Avenir Book"/>
                  </a:rPr>
                  <a:t>?</a:t>
                </a:r>
              </a:p>
              <a:p>
                <a:endParaRPr lang="en-US" sz="3600" dirty="0">
                  <a:latin typeface="Avenir Book"/>
                </a:endParaRPr>
              </a:p>
              <a:p>
                <a:pPr>
                  <a:lnSpc>
                    <a:spcPct val="150000"/>
                  </a:lnSpc>
                </a:pPr>
                <a14:m>
                  <m:oMathPara xmlns:m="http://schemas.openxmlformats.org/officeDocument/2006/math">
                    <m:oMathParaPr>
                      <m:jc m:val="centerGroup"/>
                    </m:oMathParaPr>
                    <m:oMath xmlns:m="http://schemas.openxmlformats.org/officeDocument/2006/math">
                      <m:f>
                        <m:fPr>
                          <m:type m:val="lin"/>
                          <m:ctrlPr>
                            <a:rPr lang="en-US" sz="3600" i="1">
                              <a:latin typeface="Cambria Math" panose="02040503050406030204" pitchFamily="18" charset="0"/>
                            </a:rPr>
                          </m:ctrlPr>
                        </m:fPr>
                        <m:num>
                          <m:r>
                            <a:rPr lang="en-US" sz="3600" i="1">
                              <a:latin typeface="Cambria Math" panose="02040503050406030204" pitchFamily="18" charset="0"/>
                            </a:rPr>
                            <m:t>𝑑𝑁</m:t>
                          </m:r>
                        </m:num>
                        <m:den>
                          <m:r>
                            <a:rPr lang="en-US" sz="3600" i="1">
                              <a:latin typeface="Cambria Math" panose="02040503050406030204" pitchFamily="18" charset="0"/>
                            </a:rPr>
                            <m:t>𝑑𝑡</m:t>
                          </m:r>
                        </m:den>
                      </m:f>
                      <m:r>
                        <a:rPr lang="en-US" sz="3600" i="1">
                          <a:latin typeface="Cambria Math" panose="02040503050406030204" pitchFamily="18" charset="0"/>
                        </a:rPr>
                        <m:t>=</m:t>
                      </m:r>
                      <m:r>
                        <a:rPr lang="en-US" sz="3600" i="1">
                          <a:latin typeface="Cambria Math" panose="02040503050406030204" pitchFamily="18" charset="0"/>
                        </a:rPr>
                        <m:t>𝑑</m:t>
                      </m:r>
                      <m:r>
                        <a:rPr lang="en-US" sz="3600" i="1">
                          <a:latin typeface="Cambria Math" panose="02040503050406030204" pitchFamily="18" charset="0"/>
                        </a:rPr>
                        <m:t>(</m:t>
                      </m:r>
                      <m:sSub>
                        <m:sSubPr>
                          <m:ctrlPr>
                            <a:rPr lang="en-US" sz="3600" i="1">
                              <a:latin typeface="Cambria Math" panose="02040503050406030204" pitchFamily="18" charset="0"/>
                            </a:rPr>
                          </m:ctrlPr>
                        </m:sSubPr>
                        <m:e>
                          <m:r>
                            <a:rPr lang="en-US" sz="3600" i="1">
                              <a:latin typeface="Cambria Math" panose="02040503050406030204" pitchFamily="18" charset="0"/>
                            </a:rPr>
                            <m:t>𝑁</m:t>
                          </m:r>
                        </m:e>
                        <m:sub>
                          <m:r>
                            <a:rPr lang="en-US" sz="3600" i="1">
                              <a:latin typeface="Cambria Math" panose="02040503050406030204" pitchFamily="18" charset="0"/>
                            </a:rPr>
                            <m:t>0</m:t>
                          </m:r>
                        </m:sub>
                      </m:sSub>
                      <m:sSup>
                        <m:sSupPr>
                          <m:ctrlPr>
                            <a:rPr lang="en-US" sz="3600" i="1">
                              <a:latin typeface="Cambria Math" panose="02040503050406030204" pitchFamily="18" charset="0"/>
                            </a:rPr>
                          </m:ctrlPr>
                        </m:sSupPr>
                        <m:e>
                          <m:r>
                            <a:rPr lang="en-US" sz="3600" i="1">
                              <a:latin typeface="Cambria Math" panose="02040503050406030204" pitchFamily="18" charset="0"/>
                            </a:rPr>
                            <m:t>𝑒</m:t>
                          </m:r>
                        </m:e>
                        <m:sup>
                          <m:r>
                            <a:rPr lang="en-US" sz="3600" i="1">
                              <a:latin typeface="Cambria Math" panose="02040503050406030204" pitchFamily="18" charset="0"/>
                            </a:rPr>
                            <m:t>𝑟𝑡</m:t>
                          </m:r>
                        </m:sup>
                      </m:sSup>
                      <m:r>
                        <a:rPr lang="en-US" sz="3600" i="1">
                          <a:latin typeface="Cambria Math" panose="02040503050406030204" pitchFamily="18" charset="0"/>
                        </a:rPr>
                        <m:t>)/</m:t>
                      </m:r>
                      <m:r>
                        <a:rPr lang="en-US" sz="3600" i="1">
                          <a:latin typeface="Cambria Math" panose="02040503050406030204" pitchFamily="18" charset="0"/>
                        </a:rPr>
                        <m:t>𝑑𝑡</m:t>
                      </m:r>
                    </m:oMath>
                  </m:oMathPara>
                </a14:m>
                <a:endParaRPr lang="en-US" sz="3600" dirty="0">
                  <a:latin typeface="Avenir Book"/>
                </a:endParaRPr>
              </a:p>
              <a:p>
                <a:pPr>
                  <a:lnSpc>
                    <a:spcPct val="150000"/>
                  </a:lnSpc>
                </a:pPr>
                <a14:m>
                  <m:oMathPara xmlns:m="http://schemas.openxmlformats.org/officeDocument/2006/math">
                    <m:oMathParaPr>
                      <m:jc m:val="centerGroup"/>
                    </m:oMathParaPr>
                    <m:oMath xmlns:m="http://schemas.openxmlformats.org/officeDocument/2006/math">
                      <m:f>
                        <m:fPr>
                          <m:type m:val="lin"/>
                          <m:ctrlPr>
                            <a:rPr lang="en-US" sz="3600" i="1">
                              <a:latin typeface="Cambria Math" panose="02040503050406030204" pitchFamily="18" charset="0"/>
                            </a:rPr>
                          </m:ctrlPr>
                        </m:fPr>
                        <m:num>
                          <m:r>
                            <a:rPr lang="en-US" sz="3600" i="1">
                              <a:latin typeface="Cambria Math" panose="02040503050406030204" pitchFamily="18" charset="0"/>
                            </a:rPr>
                            <m:t>𝑑𝑁</m:t>
                          </m:r>
                        </m:num>
                        <m:den>
                          <m:r>
                            <a:rPr lang="en-US" sz="3600" i="1">
                              <a:latin typeface="Cambria Math" panose="02040503050406030204" pitchFamily="18" charset="0"/>
                            </a:rPr>
                            <m:t>𝑑𝑡</m:t>
                          </m:r>
                        </m:den>
                      </m:f>
                      <m:r>
                        <a:rPr lang="en-US" sz="3600" i="1">
                          <a:latin typeface="Cambria Math" panose="02040503050406030204" pitchFamily="18" charset="0"/>
                        </a:rPr>
                        <m:t>=</m:t>
                      </m:r>
                      <m:sSub>
                        <m:sSubPr>
                          <m:ctrlPr>
                            <a:rPr lang="en-US" sz="3600" i="1">
                              <a:latin typeface="Cambria Math" panose="02040503050406030204" pitchFamily="18" charset="0"/>
                            </a:rPr>
                          </m:ctrlPr>
                        </m:sSubPr>
                        <m:e>
                          <m:r>
                            <a:rPr lang="en-US" sz="3600" i="1">
                              <a:latin typeface="Cambria Math" panose="02040503050406030204" pitchFamily="18" charset="0"/>
                            </a:rPr>
                            <m:t>𝑁</m:t>
                          </m:r>
                        </m:e>
                        <m:sub>
                          <m:r>
                            <a:rPr lang="en-US" sz="3600" i="1">
                              <a:latin typeface="Cambria Math" panose="02040503050406030204" pitchFamily="18" charset="0"/>
                            </a:rPr>
                            <m:t>0</m:t>
                          </m:r>
                        </m:sub>
                      </m:sSub>
                      <m:r>
                        <a:rPr lang="en-US" sz="3600" i="1">
                          <a:latin typeface="Cambria Math" panose="02040503050406030204" pitchFamily="18" charset="0"/>
                        </a:rPr>
                        <m:t>𝑑</m:t>
                      </m:r>
                      <m:r>
                        <a:rPr lang="en-US" sz="3600" i="1">
                          <a:latin typeface="Cambria Math" panose="02040503050406030204" pitchFamily="18" charset="0"/>
                        </a:rPr>
                        <m:t>(</m:t>
                      </m:r>
                      <m:sSup>
                        <m:sSupPr>
                          <m:ctrlPr>
                            <a:rPr lang="en-US" sz="3600" i="1">
                              <a:latin typeface="Cambria Math" panose="02040503050406030204" pitchFamily="18" charset="0"/>
                            </a:rPr>
                          </m:ctrlPr>
                        </m:sSupPr>
                        <m:e>
                          <m:r>
                            <a:rPr lang="en-US" sz="3600" i="1">
                              <a:latin typeface="Cambria Math" panose="02040503050406030204" pitchFamily="18" charset="0"/>
                            </a:rPr>
                            <m:t>𝑒</m:t>
                          </m:r>
                        </m:e>
                        <m:sup>
                          <m:r>
                            <a:rPr lang="en-US" sz="3600" i="1">
                              <a:latin typeface="Cambria Math" panose="02040503050406030204" pitchFamily="18" charset="0"/>
                            </a:rPr>
                            <m:t>𝑟𝑡</m:t>
                          </m:r>
                        </m:sup>
                      </m:sSup>
                      <m:r>
                        <a:rPr lang="en-US" sz="3600" i="1">
                          <a:latin typeface="Cambria Math" panose="02040503050406030204" pitchFamily="18" charset="0"/>
                        </a:rPr>
                        <m:t>)/</m:t>
                      </m:r>
                      <m:r>
                        <a:rPr lang="en-US" sz="3600" i="1">
                          <a:latin typeface="Cambria Math" panose="02040503050406030204" pitchFamily="18" charset="0"/>
                        </a:rPr>
                        <m:t>𝑑𝑡</m:t>
                      </m:r>
                    </m:oMath>
                  </m:oMathPara>
                </a14:m>
                <a:endParaRPr lang="en-US" sz="3600" dirty="0">
                  <a:latin typeface="Avenir Book"/>
                </a:endParaRPr>
              </a:p>
              <a:p>
                <a:pPr>
                  <a:lnSpc>
                    <a:spcPct val="150000"/>
                  </a:lnSpc>
                </a:pPr>
                <a14:m>
                  <m:oMathPara xmlns:m="http://schemas.openxmlformats.org/officeDocument/2006/math">
                    <m:oMathParaPr>
                      <m:jc m:val="centerGroup"/>
                    </m:oMathParaPr>
                    <m:oMath xmlns:m="http://schemas.openxmlformats.org/officeDocument/2006/math">
                      <m:f>
                        <m:fPr>
                          <m:type m:val="lin"/>
                          <m:ctrlPr>
                            <a:rPr lang="en-US" sz="3600" i="1">
                              <a:latin typeface="Cambria Math" panose="02040503050406030204" pitchFamily="18" charset="0"/>
                            </a:rPr>
                          </m:ctrlPr>
                        </m:fPr>
                        <m:num>
                          <m:r>
                            <a:rPr lang="en-US" sz="3600" i="1">
                              <a:latin typeface="Cambria Math" panose="02040503050406030204" pitchFamily="18" charset="0"/>
                            </a:rPr>
                            <m:t>𝑑𝑁</m:t>
                          </m:r>
                        </m:num>
                        <m:den>
                          <m:r>
                            <a:rPr lang="en-US" sz="3600" i="1">
                              <a:latin typeface="Cambria Math" panose="02040503050406030204" pitchFamily="18" charset="0"/>
                            </a:rPr>
                            <m:t>𝑑𝑡</m:t>
                          </m:r>
                        </m:den>
                      </m:f>
                      <m:r>
                        <a:rPr lang="en-US" sz="3600" i="1">
                          <a:latin typeface="Cambria Math" panose="02040503050406030204" pitchFamily="18" charset="0"/>
                        </a:rPr>
                        <m:t>=</m:t>
                      </m:r>
                      <m:sSub>
                        <m:sSubPr>
                          <m:ctrlPr>
                            <a:rPr lang="en-US" sz="3600" i="1">
                              <a:latin typeface="Cambria Math" panose="02040503050406030204" pitchFamily="18" charset="0"/>
                            </a:rPr>
                          </m:ctrlPr>
                        </m:sSubPr>
                        <m:e>
                          <m:r>
                            <a:rPr lang="en-US" sz="3600" i="1">
                              <a:latin typeface="Cambria Math" panose="02040503050406030204" pitchFamily="18" charset="0"/>
                            </a:rPr>
                            <m:t>𝑁</m:t>
                          </m:r>
                        </m:e>
                        <m:sub>
                          <m:r>
                            <a:rPr lang="en-US" sz="3600" i="1">
                              <a:latin typeface="Cambria Math" panose="02040503050406030204" pitchFamily="18" charset="0"/>
                            </a:rPr>
                            <m:t>0</m:t>
                          </m:r>
                        </m:sub>
                      </m:sSub>
                      <m:sSup>
                        <m:sSupPr>
                          <m:ctrlPr>
                            <a:rPr lang="en-US" sz="3600" i="1">
                              <a:latin typeface="Cambria Math" panose="02040503050406030204" pitchFamily="18" charset="0"/>
                            </a:rPr>
                          </m:ctrlPr>
                        </m:sSupPr>
                        <m:e>
                          <m:r>
                            <a:rPr lang="en-US" sz="3600" i="1">
                              <a:latin typeface="Cambria Math" panose="02040503050406030204" pitchFamily="18" charset="0"/>
                            </a:rPr>
                            <m:t>𝑒</m:t>
                          </m:r>
                        </m:e>
                        <m:sup>
                          <m:r>
                            <a:rPr lang="en-US" sz="3600" i="1">
                              <a:latin typeface="Cambria Math" panose="02040503050406030204" pitchFamily="18" charset="0"/>
                            </a:rPr>
                            <m:t>𝑟𝑡</m:t>
                          </m:r>
                        </m:sup>
                      </m:sSup>
                      <m:r>
                        <a:rPr lang="en-US" sz="3600" i="1">
                          <a:latin typeface="Cambria Math" panose="02040503050406030204" pitchFamily="18" charset="0"/>
                        </a:rPr>
                        <m:t>𝑑</m:t>
                      </m:r>
                      <m:r>
                        <a:rPr lang="en-US" sz="3600" i="1">
                          <a:latin typeface="Cambria Math" panose="02040503050406030204" pitchFamily="18" charset="0"/>
                        </a:rPr>
                        <m:t>(</m:t>
                      </m:r>
                      <m:r>
                        <a:rPr lang="en-US" sz="3600" b="0" i="1" smtClean="0">
                          <a:latin typeface="Cambria Math" panose="02040503050406030204" pitchFamily="18" charset="0"/>
                        </a:rPr>
                        <m:t>𝑟𝑡</m:t>
                      </m:r>
                      <m:r>
                        <a:rPr lang="en-US" sz="3600" i="1">
                          <a:latin typeface="Cambria Math" panose="02040503050406030204" pitchFamily="18" charset="0"/>
                        </a:rPr>
                        <m:t>)/</m:t>
                      </m:r>
                      <m:r>
                        <a:rPr lang="en-US" sz="3600" i="1">
                          <a:latin typeface="Cambria Math" panose="02040503050406030204" pitchFamily="18" charset="0"/>
                        </a:rPr>
                        <m:t>𝑑𝑡</m:t>
                      </m:r>
                    </m:oMath>
                  </m:oMathPara>
                </a14:m>
                <a:endParaRPr lang="en-US" sz="3600" dirty="0">
                  <a:latin typeface="Avenir Book"/>
                </a:endParaRPr>
              </a:p>
              <a:p>
                <a:pPr>
                  <a:lnSpc>
                    <a:spcPct val="150000"/>
                  </a:lnSpc>
                </a:pPr>
                <a14:m>
                  <m:oMathPara xmlns:m="http://schemas.openxmlformats.org/officeDocument/2006/math">
                    <m:oMathParaPr>
                      <m:jc m:val="centerGroup"/>
                    </m:oMathParaPr>
                    <m:oMath xmlns:m="http://schemas.openxmlformats.org/officeDocument/2006/math">
                      <m:f>
                        <m:fPr>
                          <m:type m:val="lin"/>
                          <m:ctrlPr>
                            <a:rPr lang="en-US" sz="3600" i="1">
                              <a:latin typeface="Cambria Math" panose="02040503050406030204" pitchFamily="18" charset="0"/>
                            </a:rPr>
                          </m:ctrlPr>
                        </m:fPr>
                        <m:num>
                          <m:r>
                            <a:rPr lang="en-US" sz="3600" i="1">
                              <a:latin typeface="Cambria Math" panose="02040503050406030204" pitchFamily="18" charset="0"/>
                            </a:rPr>
                            <m:t>𝑑𝑁</m:t>
                          </m:r>
                        </m:num>
                        <m:den>
                          <m:r>
                            <a:rPr lang="en-US" sz="3600" i="1">
                              <a:latin typeface="Cambria Math" panose="02040503050406030204" pitchFamily="18" charset="0"/>
                            </a:rPr>
                            <m:t>𝑑𝑡</m:t>
                          </m:r>
                        </m:den>
                      </m:f>
                      <m:r>
                        <a:rPr lang="en-US" sz="3600" i="1">
                          <a:latin typeface="Cambria Math" panose="02040503050406030204" pitchFamily="18" charset="0"/>
                        </a:rPr>
                        <m:t>=</m:t>
                      </m:r>
                      <m:sSub>
                        <m:sSubPr>
                          <m:ctrlPr>
                            <a:rPr lang="en-US" sz="3600" i="1">
                              <a:latin typeface="Cambria Math" panose="02040503050406030204" pitchFamily="18" charset="0"/>
                            </a:rPr>
                          </m:ctrlPr>
                        </m:sSubPr>
                        <m:e>
                          <m:r>
                            <a:rPr lang="en-US" sz="3600" i="1">
                              <a:latin typeface="Cambria Math" panose="02040503050406030204" pitchFamily="18" charset="0"/>
                            </a:rPr>
                            <m:t>𝑁</m:t>
                          </m:r>
                        </m:e>
                        <m:sub>
                          <m:r>
                            <a:rPr lang="en-US" sz="3600" i="1">
                              <a:latin typeface="Cambria Math" panose="02040503050406030204" pitchFamily="18" charset="0"/>
                            </a:rPr>
                            <m:t>0</m:t>
                          </m:r>
                        </m:sub>
                      </m:sSub>
                      <m:sSup>
                        <m:sSupPr>
                          <m:ctrlPr>
                            <a:rPr lang="en-US" sz="3600" i="1">
                              <a:latin typeface="Cambria Math" panose="02040503050406030204" pitchFamily="18" charset="0"/>
                            </a:rPr>
                          </m:ctrlPr>
                        </m:sSupPr>
                        <m:e>
                          <m:r>
                            <a:rPr lang="en-US" sz="3600" i="1">
                              <a:latin typeface="Cambria Math" panose="02040503050406030204" pitchFamily="18" charset="0"/>
                            </a:rPr>
                            <m:t>𝑒</m:t>
                          </m:r>
                        </m:e>
                        <m:sup>
                          <m:r>
                            <a:rPr lang="en-US" sz="3600" i="1">
                              <a:latin typeface="Cambria Math" panose="02040503050406030204" pitchFamily="18" charset="0"/>
                            </a:rPr>
                            <m:t>𝑟𝑡</m:t>
                          </m:r>
                        </m:sup>
                      </m:sSup>
                      <m:r>
                        <a:rPr lang="en-US" sz="3600" b="0" i="1" smtClean="0">
                          <a:latin typeface="Cambria Math" panose="02040503050406030204" pitchFamily="18" charset="0"/>
                        </a:rPr>
                        <m:t>𝑟</m:t>
                      </m:r>
                    </m:oMath>
                  </m:oMathPara>
                </a14:m>
                <a:endParaRPr lang="en-US" sz="3600" dirty="0">
                  <a:latin typeface="Avenir Book"/>
                </a:endParaRPr>
              </a:p>
              <a:p>
                <a:pPr>
                  <a:lnSpc>
                    <a:spcPct val="150000"/>
                  </a:lnSpc>
                </a:pPr>
                <a14:m>
                  <m:oMathPara xmlns:m="http://schemas.openxmlformats.org/officeDocument/2006/math">
                    <m:oMathParaPr>
                      <m:jc m:val="centerGroup"/>
                    </m:oMathParaPr>
                    <m:oMath xmlns:m="http://schemas.openxmlformats.org/officeDocument/2006/math">
                      <m:f>
                        <m:fPr>
                          <m:type m:val="lin"/>
                          <m:ctrlPr>
                            <a:rPr lang="en-US" sz="3600" i="1">
                              <a:latin typeface="Cambria Math" panose="02040503050406030204" pitchFamily="18" charset="0"/>
                            </a:rPr>
                          </m:ctrlPr>
                        </m:fPr>
                        <m:num>
                          <m:r>
                            <a:rPr lang="en-US" sz="3600" i="1">
                              <a:latin typeface="Cambria Math" panose="02040503050406030204" pitchFamily="18" charset="0"/>
                            </a:rPr>
                            <m:t>𝑑𝑁</m:t>
                          </m:r>
                        </m:num>
                        <m:den>
                          <m:r>
                            <a:rPr lang="en-US" sz="3600" i="1">
                              <a:latin typeface="Cambria Math" panose="02040503050406030204" pitchFamily="18" charset="0"/>
                            </a:rPr>
                            <m:t>𝑑𝑡</m:t>
                          </m:r>
                        </m:den>
                      </m:f>
                      <m:r>
                        <a:rPr lang="en-US" sz="3600" i="1">
                          <a:latin typeface="Cambria Math" panose="02040503050406030204" pitchFamily="18" charset="0"/>
                        </a:rPr>
                        <m:t>=</m:t>
                      </m:r>
                      <m:sSub>
                        <m:sSubPr>
                          <m:ctrlPr>
                            <a:rPr lang="en-US" sz="3600" i="1">
                              <a:latin typeface="Cambria Math" panose="02040503050406030204" pitchFamily="18" charset="0"/>
                            </a:rPr>
                          </m:ctrlPr>
                        </m:sSubPr>
                        <m:e>
                          <m:sSub>
                            <m:sSubPr>
                              <m:ctrlPr>
                                <a:rPr lang="en-US" sz="3600" i="1">
                                  <a:latin typeface="Cambria Math" panose="02040503050406030204" pitchFamily="18" charset="0"/>
                                </a:rPr>
                              </m:ctrlPr>
                            </m:sSubPr>
                            <m:e>
                              <m:r>
                                <a:rPr lang="en-US" sz="3600" i="1">
                                  <a:latin typeface="Cambria Math" panose="02040503050406030204" pitchFamily="18" charset="0"/>
                                </a:rPr>
                                <m:t>𝑁</m:t>
                              </m:r>
                            </m:e>
                            <m:sub>
                              <m:r>
                                <a:rPr lang="en-US" sz="3600" i="1">
                                  <a:latin typeface="Cambria Math" panose="02040503050406030204" pitchFamily="18" charset="0"/>
                                </a:rPr>
                                <m:t>𝑡</m:t>
                              </m:r>
                            </m:sub>
                          </m:sSub>
                          <m:r>
                            <a:rPr lang="en-US" sz="3600" b="0" i="1" smtClean="0">
                              <a:latin typeface="Cambria Math" panose="02040503050406030204" pitchFamily="18" charset="0"/>
                            </a:rPr>
                            <m:t>𝑟</m:t>
                          </m:r>
                          <m:r>
                            <a:rPr lang="en-US" sz="3600" b="0" i="1" smtClean="0">
                              <a:latin typeface="Cambria Math" panose="02040503050406030204" pitchFamily="18" charset="0"/>
                            </a:rPr>
                            <m:t>=</m:t>
                          </m:r>
                          <m:r>
                            <a:rPr lang="en-US" sz="3600" b="0" i="1" smtClean="0">
                              <a:latin typeface="Cambria Math" panose="02040503050406030204" pitchFamily="18" charset="0"/>
                            </a:rPr>
                            <m:t>𝑟</m:t>
                          </m:r>
                          <m:r>
                            <a:rPr lang="en-US" sz="3600" i="1">
                              <a:latin typeface="Cambria Math" panose="02040503050406030204" pitchFamily="18" charset="0"/>
                            </a:rPr>
                            <m:t>𝑁</m:t>
                          </m:r>
                        </m:e>
                        <m:sub>
                          <m:r>
                            <a:rPr lang="en-US" sz="3600" b="0" i="1" smtClean="0">
                              <a:latin typeface="Cambria Math" panose="02040503050406030204" pitchFamily="18" charset="0"/>
                            </a:rPr>
                            <m:t>𝑡</m:t>
                          </m:r>
                        </m:sub>
                      </m:sSub>
                    </m:oMath>
                  </m:oMathPara>
                </a14:m>
                <a:endParaRPr lang="en-US" sz="3600" dirty="0">
                  <a:latin typeface="Avenir Book"/>
                </a:endParaRPr>
              </a:p>
            </p:txBody>
          </p:sp>
        </mc:Choice>
        <mc:Fallback>
          <p:sp>
            <p:nvSpPr>
              <p:cNvPr id="9" name="TextBox 8"/>
              <p:cNvSpPr txBox="1">
                <a:spLocks noRot="1" noChangeAspect="1" noMove="1" noResize="1" noEditPoints="1" noAdjustHandles="1" noChangeArrowheads="1" noChangeShapeType="1" noTextEdit="1"/>
              </p:cNvSpPr>
              <p:nvPr/>
            </p:nvSpPr>
            <p:spPr>
              <a:xfrm>
                <a:off x="1840528" y="1301723"/>
                <a:ext cx="5464060" cy="5355312"/>
              </a:xfrm>
              <a:prstGeom prst="rect">
                <a:avLst/>
              </a:prstGeom>
              <a:blipFill>
                <a:blip r:embed="rId3"/>
                <a:stretch>
                  <a:fillRect l="-3241" t="-1655" b="-23404"/>
                </a:stretch>
              </a:blipFill>
            </p:spPr>
            <p:txBody>
              <a:bodyPr/>
              <a:lstStyle/>
              <a:p>
                <a:r>
                  <a:rPr lang="en-US">
                    <a:noFill/>
                  </a:rPr>
                  <a:t> </a:t>
                </a:r>
              </a:p>
            </p:txBody>
          </p:sp>
        </mc:Fallback>
      </mc:AlternateContent>
    </p:spTree>
    <p:extLst>
      <p:ext uri="{BB962C8B-B14F-4D97-AF65-F5344CB8AC3E}">
        <p14:creationId xmlns:p14="http://schemas.microsoft.com/office/powerpoint/2010/main" val="3517788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0" y="0"/>
            <a:ext cx="2198422"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 typeface="Wingdings" pitchFamily="2" charset="2"/>
              <a:buNone/>
            </a:pPr>
            <a:r>
              <a:rPr lang="en-US" sz="4000" dirty="0">
                <a:solidFill>
                  <a:srgbClr val="376092"/>
                </a:solidFill>
                <a:latin typeface="Avenir Book"/>
              </a:rPr>
              <a:t>Website</a:t>
            </a:r>
            <a:r>
              <a:rPr lang="en-US" sz="4000" b="1" dirty="0">
                <a:solidFill>
                  <a:srgbClr val="376092"/>
                </a:solidFill>
                <a:latin typeface="Avenir Book"/>
              </a:rPr>
              <a:t>:</a:t>
            </a:r>
          </a:p>
        </p:txBody>
      </p:sp>
      <p:sp>
        <p:nvSpPr>
          <p:cNvPr id="3" name="Rectangle 2">
            <a:extLst>
              <a:ext uri="{FF2B5EF4-FFF2-40B4-BE49-F238E27FC236}">
                <a16:creationId xmlns:a16="http://schemas.microsoft.com/office/drawing/2014/main" id="{7BADAD85-4DFF-584F-BE05-609EEA654715}"/>
              </a:ext>
            </a:extLst>
          </p:cNvPr>
          <p:cNvSpPr/>
          <p:nvPr/>
        </p:nvSpPr>
        <p:spPr>
          <a:xfrm>
            <a:off x="1780518" y="2773687"/>
            <a:ext cx="5685852" cy="461665"/>
          </a:xfrm>
          <a:prstGeom prst="rect">
            <a:avLst/>
          </a:prstGeom>
        </p:spPr>
        <p:txBody>
          <a:bodyPr wrap="none">
            <a:spAutoFit/>
          </a:bodyPr>
          <a:lstStyle/>
          <a:p>
            <a:r>
              <a:rPr lang="en-US" sz="2400" dirty="0" err="1"/>
              <a:t>courses.ecology.uga.edu</a:t>
            </a:r>
            <a:r>
              <a:rPr lang="en-US" sz="2400" dirty="0"/>
              <a:t>/ecol8310-fall2023/</a:t>
            </a:r>
          </a:p>
        </p:txBody>
      </p:sp>
      <p:sp>
        <p:nvSpPr>
          <p:cNvPr id="5" name="Rectangle 4">
            <a:extLst>
              <a:ext uri="{FF2B5EF4-FFF2-40B4-BE49-F238E27FC236}">
                <a16:creationId xmlns:a16="http://schemas.microsoft.com/office/drawing/2014/main" id="{EE0EDD3F-83D4-5843-99C7-9A0CF54AEC78}"/>
              </a:ext>
            </a:extLst>
          </p:cNvPr>
          <p:cNvSpPr/>
          <p:nvPr/>
        </p:nvSpPr>
        <p:spPr>
          <a:xfrm>
            <a:off x="5457158" y="6202686"/>
            <a:ext cx="3648178" cy="646331"/>
          </a:xfrm>
          <a:prstGeom prst="rect">
            <a:avLst/>
          </a:prstGeom>
        </p:spPr>
        <p:txBody>
          <a:bodyPr wrap="none">
            <a:spAutoFit/>
          </a:bodyPr>
          <a:lstStyle/>
          <a:p>
            <a:r>
              <a:rPr lang="en-US" dirty="0"/>
              <a:t>Or navigate via </a:t>
            </a:r>
            <a:r>
              <a:rPr lang="en-US" dirty="0" err="1"/>
              <a:t>Osenberg’s</a:t>
            </a:r>
            <a:r>
              <a:rPr lang="en-US" dirty="0"/>
              <a:t> webpage;</a:t>
            </a:r>
          </a:p>
          <a:p>
            <a:r>
              <a:rPr lang="en-US" dirty="0"/>
              <a:t>Password for readings = Ecol8310</a:t>
            </a:r>
          </a:p>
        </p:txBody>
      </p:sp>
    </p:spTree>
    <p:extLst>
      <p:ext uri="{BB962C8B-B14F-4D97-AF65-F5344CB8AC3E}">
        <p14:creationId xmlns:p14="http://schemas.microsoft.com/office/powerpoint/2010/main" val="41949738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3"/>
          <p:cNvSpPr txBox="1">
            <a:spLocks noChangeArrowheads="1"/>
          </p:cNvSpPr>
          <p:nvPr/>
        </p:nvSpPr>
        <p:spPr bwMode="auto">
          <a:xfrm>
            <a:off x="0" y="0"/>
            <a:ext cx="4781750"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 typeface="Wingdings" pitchFamily="2" charset="2"/>
              <a:buNone/>
            </a:pPr>
            <a:r>
              <a:rPr lang="en-US" sz="4000" dirty="0">
                <a:solidFill>
                  <a:srgbClr val="376092"/>
                </a:solidFill>
                <a:latin typeface="Avenir Book"/>
              </a:rPr>
              <a:t>Exponential growth</a:t>
            </a:r>
            <a:r>
              <a:rPr lang="en-US" sz="4000" b="1" dirty="0">
                <a:solidFill>
                  <a:srgbClr val="376092"/>
                </a:solidFill>
                <a:latin typeface="Avenir Book"/>
              </a:rPr>
              <a:t>:</a:t>
            </a:r>
          </a:p>
        </p:txBody>
      </p:sp>
      <mc:AlternateContent xmlns:mc="http://schemas.openxmlformats.org/markup-compatibility/2006" xmlns:a14="http://schemas.microsoft.com/office/drawing/2010/main">
        <mc:Choice Requires="a14">
          <p:sp>
            <p:nvSpPr>
              <p:cNvPr id="9" name="TextBox 8"/>
              <p:cNvSpPr txBox="1"/>
              <p:nvPr/>
            </p:nvSpPr>
            <p:spPr>
              <a:xfrm>
                <a:off x="2496771" y="2490031"/>
                <a:ext cx="4375084" cy="284956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600" i="1" smtClean="0">
                              <a:latin typeface="Cambria Math" panose="02040503050406030204" pitchFamily="18" charset="0"/>
                            </a:rPr>
                          </m:ctrlPr>
                        </m:sSubPr>
                        <m:e>
                          <m:sSub>
                            <m:sSubPr>
                              <m:ctrlPr>
                                <a:rPr lang="en-US" sz="3600" i="1">
                                  <a:latin typeface="Cambria Math" panose="02040503050406030204" pitchFamily="18" charset="0"/>
                                </a:rPr>
                              </m:ctrlPr>
                            </m:sSubPr>
                            <m:e>
                              <m:r>
                                <a:rPr lang="en-US" sz="3600" i="1">
                                  <a:latin typeface="Cambria Math" panose="02040503050406030204" pitchFamily="18" charset="0"/>
                                </a:rPr>
                                <m:t>𝑁</m:t>
                              </m:r>
                            </m:e>
                            <m:sub>
                              <m:r>
                                <a:rPr lang="en-US" sz="3600" i="1">
                                  <a:latin typeface="Cambria Math" panose="02040503050406030204" pitchFamily="18" charset="0"/>
                                </a:rPr>
                                <m:t>𝑡</m:t>
                              </m:r>
                            </m:sub>
                          </m:sSub>
                          <m:r>
                            <a:rPr lang="en-US" sz="3600" i="1">
                              <a:latin typeface="Cambria Math" panose="02040503050406030204" pitchFamily="18" charset="0"/>
                              <a:ea typeface="Cambria Math" panose="02040503050406030204" pitchFamily="18" charset="0"/>
                            </a:rPr>
                            <m:t>=</m:t>
                          </m:r>
                          <m:r>
                            <a:rPr lang="en-US" sz="3600" i="1">
                              <a:latin typeface="Cambria Math" panose="02040503050406030204" pitchFamily="18" charset="0"/>
                            </a:rPr>
                            <m:t>𝑁</m:t>
                          </m:r>
                        </m:e>
                        <m:sub>
                          <m:r>
                            <a:rPr lang="en-US" sz="3600" i="1">
                              <a:latin typeface="Cambria Math" panose="02040503050406030204" pitchFamily="18" charset="0"/>
                            </a:rPr>
                            <m:t>0</m:t>
                          </m:r>
                        </m:sub>
                      </m:sSub>
                      <m:sSup>
                        <m:sSupPr>
                          <m:ctrlPr>
                            <a:rPr lang="en-US" sz="3600" i="1">
                              <a:latin typeface="Cambria Math" panose="02040503050406030204" pitchFamily="18" charset="0"/>
                            </a:rPr>
                          </m:ctrlPr>
                        </m:sSupPr>
                        <m:e>
                          <m:r>
                            <a:rPr lang="en-US" sz="3600" i="1">
                              <a:latin typeface="Cambria Math" panose="02040503050406030204" pitchFamily="18" charset="0"/>
                            </a:rPr>
                            <m:t>𝑒</m:t>
                          </m:r>
                        </m:e>
                        <m:sup>
                          <m:r>
                            <a:rPr lang="en-US" sz="3600" i="1">
                              <a:latin typeface="Cambria Math" panose="02040503050406030204" pitchFamily="18" charset="0"/>
                              <a:ea typeface="Cambria Math" panose="02040503050406030204" pitchFamily="18" charset="0"/>
                            </a:rPr>
                            <m:t>𝑟𝑡</m:t>
                          </m:r>
                        </m:sup>
                      </m:sSup>
                      <m:r>
                        <a:rPr lang="en-US" sz="3600" i="1">
                          <a:latin typeface="Cambria Math" panose="02040503050406030204" pitchFamily="18" charset="0"/>
                          <a:ea typeface="Cambria Math" panose="02040503050406030204" pitchFamily="18" charset="0"/>
                        </a:rPr>
                        <m:t> </m:t>
                      </m:r>
                    </m:oMath>
                  </m:oMathPara>
                </a14:m>
                <a:endParaRPr lang="en-US" sz="3600" dirty="0">
                  <a:latin typeface="Avenir Book"/>
                </a:endParaRPr>
              </a:p>
              <a:p>
                <a:endParaRPr lang="en-US" sz="3600" dirty="0">
                  <a:latin typeface="Avenir Book"/>
                </a:endParaRPr>
              </a:p>
              <a:p>
                <a:pPr/>
                <a14:m>
                  <m:oMathPara xmlns:m="http://schemas.openxmlformats.org/officeDocument/2006/math">
                    <m:oMathParaPr>
                      <m:jc m:val="centerGroup"/>
                    </m:oMathParaPr>
                    <m:oMath xmlns:m="http://schemas.openxmlformats.org/officeDocument/2006/math">
                      <m:f>
                        <m:fPr>
                          <m:type m:val="lin"/>
                          <m:ctrlPr>
                            <a:rPr lang="en-US" sz="3600" i="1">
                              <a:latin typeface="Cambria Math" panose="02040503050406030204" pitchFamily="18" charset="0"/>
                            </a:rPr>
                          </m:ctrlPr>
                        </m:fPr>
                        <m:num>
                          <m:r>
                            <a:rPr lang="en-US" sz="3600" i="1">
                              <a:latin typeface="Cambria Math" panose="02040503050406030204" pitchFamily="18" charset="0"/>
                            </a:rPr>
                            <m:t>𝑑𝑁</m:t>
                          </m:r>
                        </m:num>
                        <m:den>
                          <m:r>
                            <a:rPr lang="en-US" sz="3600" i="1">
                              <a:latin typeface="Cambria Math" panose="02040503050406030204" pitchFamily="18" charset="0"/>
                            </a:rPr>
                            <m:t>𝑑𝑡</m:t>
                          </m:r>
                        </m:den>
                      </m:f>
                      <m:r>
                        <a:rPr lang="en-US" sz="3600" i="1">
                          <a:latin typeface="Cambria Math" panose="02040503050406030204" pitchFamily="18" charset="0"/>
                        </a:rPr>
                        <m:t>=</m:t>
                      </m:r>
                      <m:r>
                        <a:rPr lang="en-US" sz="3600" b="0" i="1" smtClean="0">
                          <a:latin typeface="Cambria Math" panose="02040503050406030204" pitchFamily="18" charset="0"/>
                        </a:rPr>
                        <m:t>𝑟𝑁</m:t>
                      </m:r>
                    </m:oMath>
                  </m:oMathPara>
                </a14:m>
                <a:endParaRPr lang="en-US" sz="3600" dirty="0">
                  <a:latin typeface="Avenir Book"/>
                  <a:cs typeface="Avenir Book"/>
                </a:endParaRPr>
              </a:p>
              <a:p>
                <a:endParaRPr lang="en-US" sz="3600" dirty="0">
                  <a:latin typeface="Avenir Book"/>
                  <a:cs typeface="Avenir Book"/>
                </a:endParaRPr>
              </a:p>
              <a:p>
                <a:pPr/>
                <a14:m>
                  <m:oMathPara xmlns:m="http://schemas.openxmlformats.org/officeDocument/2006/math">
                    <m:oMathParaPr>
                      <m:jc m:val="centerGroup"/>
                    </m:oMathParaPr>
                    <m:oMath xmlns:m="http://schemas.openxmlformats.org/officeDocument/2006/math">
                      <m:f>
                        <m:fPr>
                          <m:type m:val="lin"/>
                          <m:ctrlPr>
                            <a:rPr lang="en-US" sz="3600" i="1">
                              <a:latin typeface="Cambria Math" panose="02040503050406030204" pitchFamily="18" charset="0"/>
                            </a:rPr>
                          </m:ctrlPr>
                        </m:fPr>
                        <m:num>
                          <m:r>
                            <a:rPr lang="en-US" sz="3600" i="1">
                              <a:latin typeface="Cambria Math" panose="02040503050406030204" pitchFamily="18" charset="0"/>
                            </a:rPr>
                            <m:t>𝑑𝑁</m:t>
                          </m:r>
                        </m:num>
                        <m:den>
                          <m:r>
                            <a:rPr lang="en-US" sz="3600" b="0" i="1" smtClean="0">
                              <a:latin typeface="Cambria Math" panose="02040503050406030204" pitchFamily="18" charset="0"/>
                            </a:rPr>
                            <m:t>𝑁</m:t>
                          </m:r>
                          <m:r>
                            <a:rPr lang="en-US" sz="3600" i="1">
                              <a:latin typeface="Cambria Math" panose="02040503050406030204" pitchFamily="18" charset="0"/>
                            </a:rPr>
                            <m:t>𝑑𝑡</m:t>
                          </m:r>
                        </m:den>
                      </m:f>
                      <m:r>
                        <a:rPr lang="en-US" sz="3600" i="1">
                          <a:latin typeface="Cambria Math" panose="02040503050406030204" pitchFamily="18" charset="0"/>
                        </a:rPr>
                        <m:t>=</m:t>
                      </m:r>
                      <m:r>
                        <a:rPr lang="en-US" sz="3600" b="0" i="1" smtClean="0">
                          <a:latin typeface="Cambria Math" panose="02040503050406030204" pitchFamily="18" charset="0"/>
                        </a:rPr>
                        <m:t>𝑟</m:t>
                      </m:r>
                    </m:oMath>
                  </m:oMathPara>
                </a14:m>
                <a:endParaRPr lang="en-US" sz="3600" baseline="30000" dirty="0">
                  <a:latin typeface="Avenir Book"/>
                  <a:cs typeface="Avenir Book"/>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2496771" y="2490031"/>
                <a:ext cx="4375084" cy="2849563"/>
              </a:xfrm>
              <a:prstGeom prst="rect">
                <a:avLst/>
              </a:prstGeom>
              <a:blipFill>
                <a:blip r:embed="rId3"/>
                <a:stretch>
                  <a:fillRect b="-48444"/>
                </a:stretch>
              </a:blipFill>
            </p:spPr>
            <p:txBody>
              <a:bodyPr/>
              <a:lstStyle/>
              <a:p>
                <a:r>
                  <a:rPr lang="en-US">
                    <a:noFill/>
                  </a:rPr>
                  <a:t> </a:t>
                </a:r>
              </a:p>
            </p:txBody>
          </p:sp>
        </mc:Fallback>
      </mc:AlternateContent>
    </p:spTree>
    <p:extLst>
      <p:ext uri="{BB962C8B-B14F-4D97-AF65-F5344CB8AC3E}">
        <p14:creationId xmlns:p14="http://schemas.microsoft.com/office/powerpoint/2010/main" val="40789056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7411" name="Text Box 2"/>
              <p:cNvSpPr txBox="1">
                <a:spLocks noChangeArrowheads="1"/>
              </p:cNvSpPr>
              <p:nvPr/>
            </p:nvSpPr>
            <p:spPr bwMode="auto">
              <a:xfrm>
                <a:off x="163454" y="1815909"/>
                <a:ext cx="3547789" cy="3416320"/>
              </a:xfrm>
              <a:prstGeom prst="rect">
                <a:avLst/>
              </a:prstGeom>
              <a:noFill/>
              <a:ln>
                <a:noFill/>
              </a:ln>
              <a:extLst>
                <a:ext uri="{909E8E84-426E-40dd-AFC4-6F175D3DCCD1}">
                  <a14:hiddenFill xmlns="">
                    <a:solidFill>
                      <a:srgbClr val="FFFFFF"/>
                    </a:solidFill>
                  </a14:hiddenFill>
                </a:ext>
                <a:ext uri="{91240B29-F687-4f45-9708-019B960494DF}">
                  <a14:hiddenLine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dirty="0">
                    <a:latin typeface="Avenir Book"/>
                    <a:cs typeface="Avenir Book"/>
                  </a:rPr>
                  <a:t>N</a:t>
                </a:r>
                <a:r>
                  <a:rPr lang="en-US" baseline="-25000" dirty="0">
                    <a:latin typeface="Avenir Book"/>
                    <a:cs typeface="Avenir Book"/>
                  </a:rPr>
                  <a:t>0</a:t>
                </a:r>
                <a:r>
                  <a:rPr lang="en-US" dirty="0">
                    <a:latin typeface="Avenir Book"/>
                    <a:cs typeface="Avenir Book"/>
                  </a:rPr>
                  <a:t>=100</a:t>
                </a:r>
              </a:p>
              <a:p>
                <a:pPr eaLnBrk="1" hangingPunct="1">
                  <a:spcBef>
                    <a:spcPct val="50000"/>
                  </a:spcBef>
                  <a:tabLst>
                    <a:tab pos="1828800" algn="l"/>
                  </a:tabLst>
                </a:pPr>
                <a:r>
                  <a:rPr lang="en-US" dirty="0">
                    <a:solidFill>
                      <a:schemeClr val="accent4">
                        <a:lumMod val="75000"/>
                      </a:schemeClr>
                    </a:solidFill>
                    <a:latin typeface="Avenir Book"/>
                    <a:cs typeface="Avenir Book"/>
                  </a:rPr>
                  <a:t>r=0.0392	</a:t>
                </a:r>
                <a:r>
                  <a:rPr lang="en-US" sz="1600" dirty="0">
                    <a:ea typeface="Cambria Math" panose="02040503050406030204" pitchFamily="18" charset="0"/>
                  </a:rPr>
                  <a:t> </a:t>
                </a:r>
                <a14:m>
                  <m:oMath xmlns:m="http://schemas.openxmlformats.org/officeDocument/2006/math">
                    <m:r>
                      <a:rPr lang="en-US" sz="1600" i="1">
                        <a:latin typeface="Cambria Math" panose="02040503050406030204" pitchFamily="18" charset="0"/>
                        <a:ea typeface="Cambria Math" panose="02040503050406030204" pitchFamily="18" charset="0"/>
                      </a:rPr>
                      <m:t>𝜆</m:t>
                    </m:r>
                    <m:r>
                      <a:rPr lang="en-US" sz="1600" i="1">
                        <a:latin typeface="Cambria Math" panose="02040503050406030204" pitchFamily="18" charset="0"/>
                        <a:ea typeface="Cambria Math" panose="02040503050406030204" pitchFamily="18" charset="0"/>
                      </a:rPr>
                      <m:t> </m:t>
                    </m:r>
                  </m:oMath>
                </a14:m>
                <a:r>
                  <a:rPr lang="en-US" sz="1600" dirty="0">
                    <a:solidFill>
                      <a:schemeClr val="accent4">
                        <a:lumMod val="75000"/>
                      </a:schemeClr>
                    </a:solidFill>
                    <a:latin typeface="Avenir Book"/>
                    <a:cs typeface="Avenir Book"/>
                  </a:rPr>
                  <a:t>=1.04</a:t>
                </a:r>
              </a:p>
              <a:p>
                <a:pPr eaLnBrk="1" hangingPunct="1">
                  <a:spcBef>
                    <a:spcPct val="50000"/>
                  </a:spcBef>
                  <a:tabLst>
                    <a:tab pos="1828800" algn="l"/>
                  </a:tabLst>
                </a:pPr>
                <a:r>
                  <a:rPr lang="en-US" dirty="0">
                    <a:solidFill>
                      <a:schemeClr val="accent3">
                        <a:lumMod val="75000"/>
                      </a:schemeClr>
                    </a:solidFill>
                    <a:latin typeface="Avenir Book"/>
                    <a:cs typeface="Avenir Book"/>
                  </a:rPr>
                  <a:t>r=0.0198	</a:t>
                </a:r>
                <a:r>
                  <a:rPr lang="en-US" sz="1600" dirty="0">
                    <a:ea typeface="Cambria Math" panose="02040503050406030204" pitchFamily="18" charset="0"/>
                  </a:rPr>
                  <a:t> </a:t>
                </a:r>
                <a14:m>
                  <m:oMath xmlns:m="http://schemas.openxmlformats.org/officeDocument/2006/math">
                    <m:r>
                      <a:rPr lang="en-US" sz="1600" i="1">
                        <a:latin typeface="Cambria Math" panose="02040503050406030204" pitchFamily="18" charset="0"/>
                        <a:ea typeface="Cambria Math" panose="02040503050406030204" pitchFamily="18" charset="0"/>
                      </a:rPr>
                      <m:t>𝜆</m:t>
                    </m:r>
                    <m:r>
                      <a:rPr lang="en-US" sz="1600" i="1">
                        <a:latin typeface="Cambria Math" panose="02040503050406030204" pitchFamily="18" charset="0"/>
                        <a:ea typeface="Cambria Math" panose="02040503050406030204" pitchFamily="18" charset="0"/>
                      </a:rPr>
                      <m:t> </m:t>
                    </m:r>
                  </m:oMath>
                </a14:m>
                <a:r>
                  <a:rPr lang="en-US" sz="1600" dirty="0">
                    <a:solidFill>
                      <a:schemeClr val="accent3">
                        <a:lumMod val="75000"/>
                      </a:schemeClr>
                    </a:solidFill>
                    <a:latin typeface="Avenir Book"/>
                    <a:cs typeface="Avenir Book"/>
                  </a:rPr>
                  <a:t>=1.02</a:t>
                </a:r>
              </a:p>
              <a:p>
                <a:pPr eaLnBrk="1" hangingPunct="1">
                  <a:spcBef>
                    <a:spcPct val="50000"/>
                  </a:spcBef>
                  <a:tabLst>
                    <a:tab pos="1828800" algn="l"/>
                  </a:tabLst>
                </a:pPr>
                <a:r>
                  <a:rPr lang="en-US" dirty="0">
                    <a:solidFill>
                      <a:srgbClr val="BD0C19"/>
                    </a:solidFill>
                    <a:latin typeface="Avenir Book"/>
                    <a:cs typeface="Avenir Book"/>
                  </a:rPr>
                  <a:t>r=0.0000	</a:t>
                </a:r>
                <a:r>
                  <a:rPr lang="en-US" sz="1600" dirty="0">
                    <a:ea typeface="Cambria Math" panose="02040503050406030204" pitchFamily="18" charset="0"/>
                  </a:rPr>
                  <a:t> </a:t>
                </a:r>
                <a14:m>
                  <m:oMath xmlns:m="http://schemas.openxmlformats.org/officeDocument/2006/math">
                    <m:r>
                      <a:rPr lang="en-US" sz="1600" i="1">
                        <a:latin typeface="Cambria Math" panose="02040503050406030204" pitchFamily="18" charset="0"/>
                        <a:ea typeface="Cambria Math" panose="02040503050406030204" pitchFamily="18" charset="0"/>
                      </a:rPr>
                      <m:t>𝜆</m:t>
                    </m:r>
                    <m:r>
                      <a:rPr lang="en-US" sz="1600" i="1">
                        <a:latin typeface="Cambria Math" panose="02040503050406030204" pitchFamily="18" charset="0"/>
                        <a:ea typeface="Cambria Math" panose="02040503050406030204" pitchFamily="18" charset="0"/>
                      </a:rPr>
                      <m:t> </m:t>
                    </m:r>
                  </m:oMath>
                </a14:m>
                <a:r>
                  <a:rPr lang="en-US" sz="1600" dirty="0">
                    <a:solidFill>
                      <a:schemeClr val="accent2">
                        <a:lumMod val="75000"/>
                      </a:schemeClr>
                    </a:solidFill>
                    <a:latin typeface="Avenir Book"/>
                    <a:cs typeface="Avenir Book"/>
                  </a:rPr>
                  <a:t>=1.00</a:t>
                </a:r>
              </a:p>
              <a:p>
                <a:pPr eaLnBrk="1" hangingPunct="1">
                  <a:spcBef>
                    <a:spcPct val="50000"/>
                  </a:spcBef>
                  <a:tabLst>
                    <a:tab pos="1828800" algn="l"/>
                  </a:tabLst>
                </a:pPr>
                <a:r>
                  <a:rPr lang="en-US" dirty="0">
                    <a:solidFill>
                      <a:schemeClr val="accent5">
                        <a:lumMod val="75000"/>
                      </a:schemeClr>
                    </a:solidFill>
                    <a:latin typeface="Avenir Book"/>
                    <a:cs typeface="Avenir Book"/>
                  </a:rPr>
                  <a:t>r=-0.1054	</a:t>
                </a:r>
                <a:r>
                  <a:rPr lang="en-US" sz="1600" dirty="0">
                    <a:ea typeface="Cambria Math" panose="02040503050406030204" pitchFamily="18" charset="0"/>
                  </a:rPr>
                  <a:t> </a:t>
                </a:r>
                <a14:m>
                  <m:oMath xmlns:m="http://schemas.openxmlformats.org/officeDocument/2006/math">
                    <m:r>
                      <a:rPr lang="en-US" sz="1600" i="1">
                        <a:latin typeface="Cambria Math" panose="02040503050406030204" pitchFamily="18" charset="0"/>
                        <a:ea typeface="Cambria Math" panose="02040503050406030204" pitchFamily="18" charset="0"/>
                      </a:rPr>
                      <m:t>𝜆</m:t>
                    </m:r>
                    <m:r>
                      <a:rPr lang="en-US" sz="1600" i="1">
                        <a:latin typeface="Cambria Math" panose="02040503050406030204" pitchFamily="18" charset="0"/>
                        <a:ea typeface="Cambria Math" panose="02040503050406030204" pitchFamily="18" charset="0"/>
                      </a:rPr>
                      <m:t> </m:t>
                    </m:r>
                  </m:oMath>
                </a14:m>
                <a:r>
                  <a:rPr lang="en-US" sz="1600" dirty="0">
                    <a:solidFill>
                      <a:schemeClr val="accent1">
                        <a:lumMod val="75000"/>
                      </a:schemeClr>
                    </a:solidFill>
                    <a:latin typeface="Avenir Book"/>
                    <a:cs typeface="Avenir Book"/>
                  </a:rPr>
                  <a:t>=0.90</a:t>
                </a:r>
              </a:p>
              <a:p>
                <a:pPr eaLnBrk="1" hangingPunct="1">
                  <a:spcBef>
                    <a:spcPct val="50000"/>
                  </a:spcBef>
                </a:pPr>
                <a:endParaRPr lang="en-US" sz="3200" dirty="0">
                  <a:latin typeface="Avenir Book"/>
                </a:endParaRPr>
              </a:p>
            </p:txBody>
          </p:sp>
        </mc:Choice>
        <mc:Fallback xmlns="">
          <p:sp>
            <p:nvSpPr>
              <p:cNvPr id="17411" name="Text Box 2"/>
              <p:cNvSpPr txBox="1">
                <a:spLocks noRot="1" noChangeAspect="1" noMove="1" noResize="1" noEditPoints="1" noAdjustHandles="1" noChangeArrowheads="1" noChangeShapeType="1" noTextEdit="1"/>
              </p:cNvSpPr>
              <p:nvPr/>
            </p:nvSpPr>
            <p:spPr bwMode="auto">
              <a:xfrm>
                <a:off x="163454" y="1815909"/>
                <a:ext cx="3547789" cy="3416320"/>
              </a:xfrm>
              <a:prstGeom prst="rect">
                <a:avLst/>
              </a:prstGeom>
              <a:blipFill>
                <a:blip r:embed="rId2"/>
                <a:stretch>
                  <a:fillRect l="-2500" t="-1111"/>
                </a:stretch>
              </a:blip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noFill/>
                  </a:rPr>
                  <a:t> </a:t>
                </a:r>
              </a:p>
            </p:txBody>
          </p:sp>
        </mc:Fallback>
      </mc:AlternateContent>
      <p:sp>
        <p:nvSpPr>
          <p:cNvPr id="8" name="Text Box 3"/>
          <p:cNvSpPr txBox="1">
            <a:spLocks noChangeArrowheads="1"/>
          </p:cNvSpPr>
          <p:nvPr/>
        </p:nvSpPr>
        <p:spPr bwMode="auto">
          <a:xfrm>
            <a:off x="0" y="0"/>
            <a:ext cx="7188186"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 typeface="Wingdings" pitchFamily="2" charset="2"/>
              <a:buNone/>
            </a:pPr>
            <a:r>
              <a:rPr lang="en-US" sz="4000" dirty="0">
                <a:solidFill>
                  <a:srgbClr val="376092"/>
                </a:solidFill>
                <a:latin typeface="Avenir Book"/>
              </a:rPr>
              <a:t>Slope of these lines is </a:t>
            </a:r>
            <a:r>
              <a:rPr lang="en-US" sz="4000" dirty="0" err="1">
                <a:solidFill>
                  <a:srgbClr val="376092"/>
                </a:solidFill>
                <a:latin typeface="Avenir Book"/>
              </a:rPr>
              <a:t>dN</a:t>
            </a:r>
            <a:r>
              <a:rPr lang="en-US" sz="4000" dirty="0">
                <a:solidFill>
                  <a:srgbClr val="376092"/>
                </a:solidFill>
                <a:latin typeface="Avenir Book"/>
              </a:rPr>
              <a:t>/dt…</a:t>
            </a:r>
            <a:endParaRPr lang="en-US" sz="4000" b="1" dirty="0">
              <a:solidFill>
                <a:srgbClr val="376092"/>
              </a:solidFill>
              <a:latin typeface="Avenir Book"/>
            </a:endParaRPr>
          </a:p>
        </p:txBody>
      </p:sp>
      <p:graphicFrame>
        <p:nvGraphicFramePr>
          <p:cNvPr id="4" name="Chart 3"/>
          <p:cNvGraphicFramePr/>
          <p:nvPr/>
        </p:nvGraphicFramePr>
        <p:xfrm>
          <a:off x="3864510" y="1565652"/>
          <a:ext cx="4660774" cy="3594518"/>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p:cNvSpPr txBox="1"/>
          <p:nvPr/>
        </p:nvSpPr>
        <p:spPr>
          <a:xfrm>
            <a:off x="736288" y="6190710"/>
            <a:ext cx="7561373" cy="523220"/>
          </a:xfrm>
          <a:prstGeom prst="rect">
            <a:avLst/>
          </a:prstGeom>
          <a:noFill/>
        </p:spPr>
        <p:txBody>
          <a:bodyPr wrap="none" rtlCol="0">
            <a:spAutoFit/>
          </a:bodyPr>
          <a:lstStyle/>
          <a:p>
            <a:r>
              <a:rPr lang="en-US" sz="2800" dirty="0">
                <a:solidFill>
                  <a:schemeClr val="accent4">
                    <a:lumMod val="75000"/>
                  </a:schemeClr>
                </a:solidFill>
                <a:latin typeface="Avenir Book"/>
                <a:cs typeface="Avenir Book"/>
              </a:rPr>
              <a:t>r&gt;0 (increase)</a:t>
            </a:r>
            <a:r>
              <a:rPr lang="en-US" sz="2800" dirty="0">
                <a:latin typeface="Avenir Book"/>
                <a:cs typeface="Avenir Book"/>
              </a:rPr>
              <a:t>; </a:t>
            </a:r>
            <a:r>
              <a:rPr lang="en-US" sz="2800" dirty="0">
                <a:solidFill>
                  <a:schemeClr val="accent2">
                    <a:lumMod val="75000"/>
                  </a:schemeClr>
                </a:solidFill>
                <a:latin typeface="Avenir Book"/>
                <a:cs typeface="Avenir Book"/>
              </a:rPr>
              <a:t>r=0 (no change)</a:t>
            </a:r>
            <a:r>
              <a:rPr lang="en-US" sz="2800" dirty="0">
                <a:latin typeface="Avenir Book"/>
                <a:cs typeface="Avenir Book"/>
              </a:rPr>
              <a:t>; </a:t>
            </a:r>
            <a:r>
              <a:rPr lang="en-US" sz="2800" dirty="0">
                <a:solidFill>
                  <a:schemeClr val="accent5">
                    <a:lumMod val="75000"/>
                  </a:schemeClr>
                </a:solidFill>
                <a:latin typeface="Avenir Book"/>
                <a:cs typeface="Avenir Book"/>
              </a:rPr>
              <a:t>r&lt;0 (decrease)</a:t>
            </a:r>
          </a:p>
        </p:txBody>
      </p:sp>
    </p:spTree>
    <p:extLst>
      <p:ext uri="{BB962C8B-B14F-4D97-AF65-F5344CB8AC3E}">
        <p14:creationId xmlns:p14="http://schemas.microsoft.com/office/powerpoint/2010/main" val="3424079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4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4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4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41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dissolv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bldLvl="2"/>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ext Box 3"/>
          <p:cNvSpPr txBox="1">
            <a:spLocks noChangeArrowheads="1"/>
          </p:cNvSpPr>
          <p:nvPr/>
        </p:nvSpPr>
        <p:spPr bwMode="auto">
          <a:xfrm>
            <a:off x="0" y="0"/>
            <a:ext cx="4781750"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 typeface="Wingdings" pitchFamily="2" charset="2"/>
              <a:buNone/>
            </a:pPr>
            <a:r>
              <a:rPr lang="en-US" sz="4000" dirty="0">
                <a:solidFill>
                  <a:srgbClr val="376092"/>
                </a:solidFill>
                <a:latin typeface="Avenir Book"/>
              </a:rPr>
              <a:t>Exponential growth</a:t>
            </a:r>
            <a:r>
              <a:rPr lang="en-US" sz="4000" b="1" dirty="0">
                <a:solidFill>
                  <a:srgbClr val="376092"/>
                </a:solidFill>
                <a:latin typeface="Avenir Book"/>
              </a:rPr>
              <a:t>:</a:t>
            </a:r>
          </a:p>
        </p:txBody>
      </p:sp>
      <mc:AlternateContent xmlns:mc="http://schemas.openxmlformats.org/markup-compatibility/2006" xmlns:a14="http://schemas.microsoft.com/office/drawing/2010/main">
        <mc:Choice Requires="a14">
          <p:sp>
            <p:nvSpPr>
              <p:cNvPr id="9" name="TextBox 8"/>
              <p:cNvSpPr txBox="1"/>
              <p:nvPr/>
            </p:nvSpPr>
            <p:spPr>
              <a:xfrm>
                <a:off x="2496771" y="952176"/>
                <a:ext cx="4087145" cy="247766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600" i="1" smtClean="0">
                              <a:latin typeface="Cambria Math" panose="02040503050406030204" pitchFamily="18" charset="0"/>
                            </a:rPr>
                          </m:ctrlPr>
                        </m:sSubPr>
                        <m:e>
                          <m:sSub>
                            <m:sSubPr>
                              <m:ctrlPr>
                                <a:rPr lang="en-US" sz="3600" i="1">
                                  <a:latin typeface="Cambria Math" panose="02040503050406030204" pitchFamily="18" charset="0"/>
                                </a:rPr>
                              </m:ctrlPr>
                            </m:sSubPr>
                            <m:e>
                              <m:r>
                                <a:rPr lang="en-US" sz="3600" i="1">
                                  <a:latin typeface="Cambria Math" panose="02040503050406030204" pitchFamily="18" charset="0"/>
                                </a:rPr>
                                <m:t>𝑁</m:t>
                              </m:r>
                            </m:e>
                            <m:sub>
                              <m:r>
                                <a:rPr lang="en-US" sz="3600" i="1">
                                  <a:latin typeface="Cambria Math" panose="02040503050406030204" pitchFamily="18" charset="0"/>
                                </a:rPr>
                                <m:t>𝑡</m:t>
                              </m:r>
                            </m:sub>
                          </m:sSub>
                          <m:r>
                            <a:rPr lang="en-US" sz="3600" i="1">
                              <a:latin typeface="Cambria Math" panose="02040503050406030204" pitchFamily="18" charset="0"/>
                              <a:ea typeface="Cambria Math" panose="02040503050406030204" pitchFamily="18" charset="0"/>
                            </a:rPr>
                            <m:t>=</m:t>
                          </m:r>
                          <m:r>
                            <a:rPr lang="en-US" sz="3600" i="1">
                              <a:latin typeface="Cambria Math" panose="02040503050406030204" pitchFamily="18" charset="0"/>
                            </a:rPr>
                            <m:t>𝑁</m:t>
                          </m:r>
                        </m:e>
                        <m:sub>
                          <m:r>
                            <a:rPr lang="en-US" sz="3600" i="1">
                              <a:latin typeface="Cambria Math" panose="02040503050406030204" pitchFamily="18" charset="0"/>
                            </a:rPr>
                            <m:t>0</m:t>
                          </m:r>
                        </m:sub>
                      </m:sSub>
                      <m:sSup>
                        <m:sSupPr>
                          <m:ctrlPr>
                            <a:rPr lang="en-US" sz="3600" i="1">
                              <a:latin typeface="Cambria Math" panose="02040503050406030204" pitchFamily="18" charset="0"/>
                            </a:rPr>
                          </m:ctrlPr>
                        </m:sSupPr>
                        <m:e>
                          <m:r>
                            <a:rPr lang="en-US" sz="3600" i="1">
                              <a:latin typeface="Cambria Math" panose="02040503050406030204" pitchFamily="18" charset="0"/>
                            </a:rPr>
                            <m:t>𝑒</m:t>
                          </m:r>
                        </m:e>
                        <m:sup>
                          <m:r>
                            <a:rPr lang="en-US" sz="3600" i="1">
                              <a:latin typeface="Cambria Math" panose="02040503050406030204" pitchFamily="18" charset="0"/>
                              <a:ea typeface="Cambria Math" panose="02040503050406030204" pitchFamily="18" charset="0"/>
                            </a:rPr>
                            <m:t>𝑟𝑡</m:t>
                          </m:r>
                        </m:sup>
                      </m:sSup>
                      <m:r>
                        <a:rPr lang="en-US" sz="3600" i="1">
                          <a:latin typeface="Cambria Math" panose="02040503050406030204" pitchFamily="18" charset="0"/>
                          <a:ea typeface="Cambria Math" panose="02040503050406030204" pitchFamily="18" charset="0"/>
                        </a:rPr>
                        <m:t> </m:t>
                      </m:r>
                    </m:oMath>
                  </m:oMathPara>
                </a14:m>
                <a:endParaRPr lang="en-US" sz="3600" dirty="0">
                  <a:latin typeface="Avenir Book"/>
                </a:endParaRPr>
              </a:p>
              <a:p>
                <a:endParaRPr lang="en-US" sz="3600" dirty="0">
                  <a:latin typeface="Avenir Book"/>
                </a:endParaRPr>
              </a:p>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𝑟</m:t>
                      </m:r>
                      <m:r>
                        <a:rPr lang="en-US" sz="3600" b="0" i="1" smtClean="0">
                          <a:latin typeface="Cambria Math" panose="02040503050406030204" pitchFamily="18" charset="0"/>
                        </a:rPr>
                        <m:t>=</m:t>
                      </m:r>
                      <m:func>
                        <m:funcPr>
                          <m:ctrlPr>
                            <a:rPr lang="en-US" sz="3600" b="0" i="1" smtClean="0">
                              <a:latin typeface="Cambria Math" panose="02040503050406030204" pitchFamily="18" charset="0"/>
                            </a:rPr>
                          </m:ctrlPr>
                        </m:funcPr>
                        <m:fName>
                          <m:r>
                            <m:rPr>
                              <m:sty m:val="p"/>
                            </m:rPr>
                            <a:rPr lang="en-US" sz="3600" b="0" i="0" smtClean="0">
                              <a:latin typeface="Cambria Math" panose="02040503050406030204" pitchFamily="18" charset="0"/>
                            </a:rPr>
                            <m:t>ln</m:t>
                          </m:r>
                        </m:fName>
                        <m:e>
                          <m:d>
                            <m:dPr>
                              <m:ctrlPr>
                                <a:rPr lang="en-US" sz="3600" b="0" i="1" smtClean="0">
                                  <a:latin typeface="Cambria Math" panose="02040503050406030204" pitchFamily="18" charset="0"/>
                                </a:rPr>
                              </m:ctrlPr>
                            </m:dPr>
                            <m:e>
                              <m:f>
                                <m:fPr>
                                  <m:type m:val="skw"/>
                                  <m:ctrlPr>
                                    <a:rPr lang="en-US" sz="3600" b="0" i="1" smtClean="0">
                                      <a:latin typeface="Cambria Math" panose="02040503050406030204" pitchFamily="18" charset="0"/>
                                    </a:rPr>
                                  </m:ctrlPr>
                                </m:fPr>
                                <m:num>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𝑁</m:t>
                                      </m:r>
                                    </m:e>
                                    <m:sub>
                                      <m:r>
                                        <a:rPr lang="en-US" sz="3600" b="0" i="1" smtClean="0">
                                          <a:latin typeface="Cambria Math" panose="02040503050406030204" pitchFamily="18" charset="0"/>
                                        </a:rPr>
                                        <m:t>𝑡</m:t>
                                      </m:r>
                                    </m:sub>
                                  </m:sSub>
                                </m:num>
                                <m:den>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𝑁</m:t>
                                      </m:r>
                                    </m:e>
                                    <m:sub>
                                      <m:r>
                                        <a:rPr lang="en-US" sz="3600" b="0" i="1" smtClean="0">
                                          <a:latin typeface="Cambria Math" panose="02040503050406030204" pitchFamily="18" charset="0"/>
                                        </a:rPr>
                                        <m:t>0</m:t>
                                      </m:r>
                                    </m:sub>
                                  </m:sSub>
                                </m:den>
                              </m:f>
                            </m:e>
                          </m:d>
                        </m:e>
                      </m:func>
                      <m:r>
                        <a:rPr lang="en-US" sz="3600" b="0" i="1" smtClean="0">
                          <a:latin typeface="Cambria Math" panose="02040503050406030204" pitchFamily="18" charset="0"/>
                        </a:rPr>
                        <m:t>/</m:t>
                      </m:r>
                      <m:r>
                        <a:rPr lang="en-US" sz="3600" b="0" i="1" smtClean="0">
                          <a:latin typeface="Cambria Math" panose="02040503050406030204" pitchFamily="18" charset="0"/>
                        </a:rPr>
                        <m:t>𝑡</m:t>
                      </m:r>
                    </m:oMath>
                  </m:oMathPara>
                </a14:m>
                <a:endParaRPr lang="en-US" sz="3600" dirty="0">
                  <a:latin typeface="Avenir Book"/>
                  <a:cs typeface="Avenir Book"/>
                </a:endParaRPr>
              </a:p>
              <a:p>
                <a:endParaRPr lang="en-US" sz="3600" baseline="30000" dirty="0">
                  <a:latin typeface="Avenir Book"/>
                  <a:cs typeface="Avenir Book"/>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2496771" y="952176"/>
                <a:ext cx="4087145" cy="2477666"/>
              </a:xfrm>
              <a:prstGeom prst="rect">
                <a:avLst/>
              </a:prstGeom>
              <a:blipFill>
                <a:blip r:embed="rId3"/>
                <a:stretch>
                  <a:fillRect b="-49490"/>
                </a:stretch>
              </a:blipFill>
            </p:spPr>
            <p:txBody>
              <a:bodyPr/>
              <a:lstStyle/>
              <a:p>
                <a:r>
                  <a:rPr lang="en-US">
                    <a:noFill/>
                  </a:rPr>
                  <a:t> </a:t>
                </a:r>
              </a:p>
            </p:txBody>
          </p:sp>
        </mc:Fallback>
      </mc:AlternateContent>
    </p:spTree>
    <p:extLst>
      <p:ext uri="{BB962C8B-B14F-4D97-AF65-F5344CB8AC3E}">
        <p14:creationId xmlns:p14="http://schemas.microsoft.com/office/powerpoint/2010/main" val="3644960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986" name="Text Box 3"/>
          <p:cNvSpPr txBox="1">
            <a:spLocks noChangeArrowheads="1"/>
          </p:cNvSpPr>
          <p:nvPr/>
        </p:nvSpPr>
        <p:spPr bwMode="auto">
          <a:xfrm>
            <a:off x="0" y="0"/>
            <a:ext cx="8495735"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 typeface="Wingdings" pitchFamily="2" charset="2"/>
              <a:buNone/>
            </a:pPr>
            <a:r>
              <a:rPr lang="en-US" sz="4000" dirty="0">
                <a:solidFill>
                  <a:srgbClr val="376092"/>
                </a:solidFill>
                <a:latin typeface="Avenir Book"/>
              </a:rPr>
              <a:t>Geometric vs. Exponential Growth</a:t>
            </a:r>
            <a:r>
              <a:rPr lang="en-US" sz="4000" b="1" dirty="0">
                <a:solidFill>
                  <a:srgbClr val="376092"/>
                </a:solidFill>
                <a:latin typeface="Avenir Book"/>
              </a:rPr>
              <a:t>:</a:t>
            </a:r>
          </a:p>
        </p:txBody>
      </p:sp>
      <p:graphicFrame>
        <p:nvGraphicFramePr>
          <p:cNvPr id="173182" name="Group 126"/>
          <p:cNvGraphicFramePr>
            <a:graphicFrameLocks noGrp="1"/>
          </p:cNvGraphicFramePr>
          <p:nvPr>
            <p:extLst>
              <p:ext uri="{D42A27DB-BD31-4B8C-83A1-F6EECF244321}">
                <p14:modId xmlns:p14="http://schemas.microsoft.com/office/powerpoint/2010/main" val="2959174770"/>
              </p:ext>
            </p:extLst>
          </p:nvPr>
        </p:nvGraphicFramePr>
        <p:xfrm>
          <a:off x="304800" y="1295400"/>
          <a:ext cx="8610600" cy="5394852"/>
        </p:xfrm>
        <a:graphic>
          <a:graphicData uri="http://schemas.openxmlformats.org/drawingml/2006/table">
            <a:tbl>
              <a:tblPr/>
              <a:tblGrid>
                <a:gridCol w="2800350">
                  <a:extLst>
                    <a:ext uri="{9D8B030D-6E8A-4147-A177-3AD203B41FA5}">
                      <a16:colId xmlns:a16="http://schemas.microsoft.com/office/drawing/2014/main" val="20000"/>
                    </a:ext>
                  </a:extLst>
                </a:gridCol>
                <a:gridCol w="2914650">
                  <a:extLst>
                    <a:ext uri="{9D8B030D-6E8A-4147-A177-3AD203B41FA5}">
                      <a16:colId xmlns:a16="http://schemas.microsoft.com/office/drawing/2014/main" val="20001"/>
                    </a:ext>
                  </a:extLst>
                </a:gridCol>
                <a:gridCol w="2895600">
                  <a:extLst>
                    <a:ext uri="{9D8B030D-6E8A-4147-A177-3AD203B41FA5}">
                      <a16:colId xmlns:a16="http://schemas.microsoft.com/office/drawing/2014/main" val="20002"/>
                    </a:ext>
                  </a:extLst>
                </a:gridCol>
              </a:tblGrid>
              <a:tr h="94476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Avenir Book"/>
                      </a:endParaRP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venir Book"/>
                        </a:rPr>
                        <a:t>Discrete (Geometric)</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venir Book"/>
                        </a:rPr>
                        <a:t>Continuous (Exponential)</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09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err="1">
                          <a:ln>
                            <a:noFill/>
                          </a:ln>
                          <a:solidFill>
                            <a:schemeClr val="tx1"/>
                          </a:solidFill>
                          <a:effectLst/>
                          <a:latin typeface="Avenir Book"/>
                        </a:rPr>
                        <a:t>N</a:t>
                      </a:r>
                      <a:r>
                        <a:rPr kumimoji="0" lang="en-US" sz="2800" b="0" i="0" u="none" strike="noStrike" cap="none" normalizeH="0" baseline="-25000" dirty="0" err="1">
                          <a:ln>
                            <a:noFill/>
                          </a:ln>
                          <a:solidFill>
                            <a:schemeClr val="tx1"/>
                          </a:solidFill>
                          <a:effectLst/>
                          <a:latin typeface="Avenir Book"/>
                        </a:rPr>
                        <a:t>t</a:t>
                      </a:r>
                      <a:r>
                        <a:rPr kumimoji="0" lang="en-US" sz="2800" b="0" i="0" u="none" strike="noStrike" cap="none" normalizeH="0" baseline="0" dirty="0">
                          <a:ln>
                            <a:noFill/>
                          </a:ln>
                          <a:solidFill>
                            <a:schemeClr val="tx1"/>
                          </a:solidFill>
                          <a:effectLst/>
                          <a:latin typeface="Avenir Book"/>
                        </a:rPr>
                        <a:t> = ?</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venir Book"/>
                        </a:rPr>
                        <a:t>N</a:t>
                      </a:r>
                      <a:r>
                        <a:rPr kumimoji="0" lang="en-US" sz="2800" b="0" i="0" u="none" strike="noStrike" cap="none" normalizeH="0" baseline="-25000" dirty="0">
                          <a:ln>
                            <a:noFill/>
                          </a:ln>
                          <a:solidFill>
                            <a:schemeClr val="tx1"/>
                          </a:solidFill>
                          <a:effectLst/>
                          <a:latin typeface="Avenir Book"/>
                        </a:rPr>
                        <a:t>0</a:t>
                      </a:r>
                      <a:r>
                        <a:rPr lang="en-US" sz="2800" dirty="0">
                          <a:latin typeface="Symbol" charset="2"/>
                          <a:cs typeface="Symbol" charset="2"/>
                        </a:rPr>
                        <a:t>λ</a:t>
                      </a:r>
                      <a:r>
                        <a:rPr kumimoji="0" lang="en-US" sz="2800" b="0" i="0" u="none" strike="noStrike" cap="none" normalizeH="0" baseline="30000" dirty="0">
                          <a:ln>
                            <a:noFill/>
                          </a:ln>
                          <a:solidFill>
                            <a:schemeClr val="tx1"/>
                          </a:solidFill>
                          <a:effectLst/>
                          <a:latin typeface="Avenir Book"/>
                        </a:rPr>
                        <a:t>t</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venir Book"/>
                        </a:rPr>
                        <a:t>N</a:t>
                      </a:r>
                      <a:r>
                        <a:rPr kumimoji="0" lang="en-US" sz="2800" b="0" i="0" u="none" strike="noStrike" cap="none" normalizeH="0" baseline="-25000" dirty="0">
                          <a:ln>
                            <a:noFill/>
                          </a:ln>
                          <a:solidFill>
                            <a:schemeClr val="tx1"/>
                          </a:solidFill>
                          <a:effectLst/>
                          <a:latin typeface="Avenir Book"/>
                        </a:rPr>
                        <a:t>0</a:t>
                      </a:r>
                      <a:r>
                        <a:rPr kumimoji="0" lang="en-US" sz="2800" b="0" i="0" u="none" strike="noStrike" cap="none" normalizeH="0" baseline="0" dirty="0">
                          <a:ln>
                            <a:noFill/>
                          </a:ln>
                          <a:solidFill>
                            <a:schemeClr val="tx1"/>
                          </a:solidFill>
                          <a:effectLst/>
                          <a:latin typeface="Avenir Book"/>
                        </a:rPr>
                        <a:t>e</a:t>
                      </a:r>
                      <a:r>
                        <a:rPr kumimoji="0" lang="en-US" sz="2800" b="0" i="0" u="none" strike="noStrike" cap="none" normalizeH="0" baseline="30000" dirty="0">
                          <a:ln>
                            <a:noFill/>
                          </a:ln>
                          <a:solidFill>
                            <a:schemeClr val="tx1"/>
                          </a:solidFill>
                          <a:effectLst/>
                          <a:latin typeface="Avenir Book"/>
                        </a:rPr>
                        <a:t>rt</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09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venir Book"/>
                        </a:rPr>
                        <a:t>Pop. gro. rate</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Symbol" pitchFamily="18" charset="2"/>
                        </a:rPr>
                        <a:t>Δ</a:t>
                      </a:r>
                      <a:r>
                        <a:rPr kumimoji="0" lang="en-US" sz="2800" b="0" i="0" u="none" strike="noStrike" cap="none" normalizeH="0" baseline="0" dirty="0">
                          <a:ln>
                            <a:noFill/>
                          </a:ln>
                          <a:solidFill>
                            <a:schemeClr val="tx1"/>
                          </a:solidFill>
                          <a:effectLst/>
                          <a:latin typeface="Avenir Book"/>
                        </a:rPr>
                        <a:t>N/</a:t>
                      </a:r>
                      <a:r>
                        <a:rPr kumimoji="0" lang="en-US" sz="2800" b="0" i="0" u="none" strike="noStrike" cap="none" normalizeH="0" baseline="0" dirty="0" err="1">
                          <a:ln>
                            <a:noFill/>
                          </a:ln>
                          <a:solidFill>
                            <a:schemeClr val="tx1"/>
                          </a:solidFill>
                          <a:effectLst/>
                          <a:latin typeface="Symbol" pitchFamily="18" charset="2"/>
                        </a:rPr>
                        <a:t>Δ</a:t>
                      </a:r>
                      <a:r>
                        <a:rPr kumimoji="0" lang="en-US" sz="2800" b="0" i="0" u="none" strike="noStrike" cap="none" normalizeH="0" baseline="0" dirty="0" err="1">
                          <a:ln>
                            <a:noFill/>
                          </a:ln>
                          <a:solidFill>
                            <a:schemeClr val="tx1"/>
                          </a:solidFill>
                          <a:effectLst/>
                          <a:latin typeface="Avenir Book"/>
                        </a:rPr>
                        <a:t>t</a:t>
                      </a:r>
                      <a:r>
                        <a:rPr kumimoji="0" lang="en-US" sz="2800" b="0" i="0" u="none" strike="noStrike" cap="none" normalizeH="0" baseline="0" dirty="0">
                          <a:ln>
                            <a:noFill/>
                          </a:ln>
                          <a:solidFill>
                            <a:schemeClr val="tx1"/>
                          </a:solidFill>
                          <a:effectLst/>
                          <a:latin typeface="Avenir Book"/>
                        </a:rPr>
                        <a:t> = N(</a:t>
                      </a:r>
                      <a:r>
                        <a:rPr lang="en-US" sz="2800" dirty="0">
                          <a:latin typeface="Symbol" charset="2"/>
                          <a:cs typeface="Symbol" charset="2"/>
                        </a:rPr>
                        <a:t>λ</a:t>
                      </a:r>
                      <a:r>
                        <a:rPr kumimoji="0" lang="en-US" sz="2800" b="0" i="0" u="none" strike="noStrike" cap="none" normalizeH="0" baseline="0" dirty="0">
                          <a:ln>
                            <a:noFill/>
                          </a:ln>
                          <a:solidFill>
                            <a:schemeClr val="tx1"/>
                          </a:solidFill>
                          <a:effectLst/>
                          <a:latin typeface="Avenir Book"/>
                        </a:rPr>
                        <a:t>-1)</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err="1">
                          <a:ln>
                            <a:noFill/>
                          </a:ln>
                          <a:solidFill>
                            <a:schemeClr val="tx1"/>
                          </a:solidFill>
                          <a:effectLst/>
                          <a:latin typeface="Avenir Book"/>
                        </a:rPr>
                        <a:t>dN</a:t>
                      </a:r>
                      <a:r>
                        <a:rPr kumimoji="0" lang="en-US" sz="2800" b="0" i="0" u="none" strike="noStrike" cap="none" normalizeH="0" baseline="0" dirty="0">
                          <a:ln>
                            <a:noFill/>
                          </a:ln>
                          <a:solidFill>
                            <a:schemeClr val="tx1"/>
                          </a:solidFill>
                          <a:effectLst/>
                          <a:latin typeface="Avenir Book"/>
                        </a:rPr>
                        <a:t>/</a:t>
                      </a:r>
                      <a:r>
                        <a:rPr kumimoji="0" lang="en-US" sz="2800" b="0" i="0" u="none" strike="noStrike" cap="none" normalizeH="0" baseline="0" dirty="0" err="1">
                          <a:ln>
                            <a:noFill/>
                          </a:ln>
                          <a:solidFill>
                            <a:schemeClr val="tx1"/>
                          </a:solidFill>
                          <a:effectLst/>
                          <a:latin typeface="Avenir Book"/>
                        </a:rPr>
                        <a:t>dt</a:t>
                      </a:r>
                      <a:r>
                        <a:rPr kumimoji="0" lang="en-US" sz="2800" b="0" i="0" u="none" strike="noStrike" cap="none" normalizeH="0" baseline="0" dirty="0">
                          <a:ln>
                            <a:noFill/>
                          </a:ln>
                          <a:solidFill>
                            <a:schemeClr val="tx1"/>
                          </a:solidFill>
                          <a:effectLst/>
                          <a:latin typeface="Avenir Book"/>
                        </a:rPr>
                        <a:t> = </a:t>
                      </a:r>
                      <a:r>
                        <a:rPr kumimoji="0" lang="en-US" sz="2800" b="0" i="0" u="none" strike="noStrike" cap="none" normalizeH="0" baseline="0" dirty="0" err="1">
                          <a:ln>
                            <a:noFill/>
                          </a:ln>
                          <a:solidFill>
                            <a:schemeClr val="tx1"/>
                          </a:solidFill>
                          <a:effectLst/>
                          <a:latin typeface="Avenir Book"/>
                        </a:rPr>
                        <a:t>rN</a:t>
                      </a:r>
                      <a:endParaRPr kumimoji="0" lang="en-US" sz="2800" b="0" i="0" u="none" strike="noStrike" cap="none" normalizeH="0" baseline="0" dirty="0">
                        <a:ln>
                          <a:noFill/>
                        </a:ln>
                        <a:solidFill>
                          <a:schemeClr val="tx1"/>
                        </a:solidFill>
                        <a:effectLst/>
                        <a:latin typeface="Avenir Book"/>
                      </a:endParaRP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09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venir Book"/>
                        </a:rPr>
                        <a:t>Per capita </a:t>
                      </a:r>
                      <a:r>
                        <a:rPr kumimoji="0" lang="en-US" sz="2800" b="0" i="0" u="none" strike="noStrike" cap="none" normalizeH="0" baseline="0" dirty="0" err="1">
                          <a:ln>
                            <a:noFill/>
                          </a:ln>
                          <a:solidFill>
                            <a:schemeClr val="tx1"/>
                          </a:solidFill>
                          <a:effectLst/>
                          <a:latin typeface="Avenir Book"/>
                        </a:rPr>
                        <a:t>g.r</a:t>
                      </a:r>
                      <a:r>
                        <a:rPr kumimoji="0" lang="en-US" sz="2800" b="0" i="0" u="none" strike="noStrike" cap="none" normalizeH="0" baseline="0" dirty="0">
                          <a:ln>
                            <a:noFill/>
                          </a:ln>
                          <a:solidFill>
                            <a:schemeClr val="tx1"/>
                          </a:solidFill>
                          <a:effectLst/>
                          <a:latin typeface="Avenir Book"/>
                        </a:rPr>
                        <a:t>.</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sz="2800" dirty="0">
                          <a:latin typeface="Symbol" charset="2"/>
                          <a:cs typeface="Symbol" charset="2"/>
                        </a:rPr>
                        <a:t>λ</a:t>
                      </a:r>
                      <a:r>
                        <a:rPr kumimoji="0" lang="en-US" sz="2800" b="0" i="0" u="none" strike="noStrike" cap="none" normalizeH="0" baseline="0" dirty="0">
                          <a:ln>
                            <a:noFill/>
                          </a:ln>
                          <a:solidFill>
                            <a:schemeClr val="tx1"/>
                          </a:solidFill>
                          <a:effectLst/>
                          <a:latin typeface="Avenir Book"/>
                        </a:rPr>
                        <a:t>-1</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venir Book"/>
                        </a:rPr>
                        <a:t>r</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09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venir Book"/>
                        </a:rPr>
                        <a:t>No growth</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venir Book"/>
                        </a:rPr>
                        <a:t> </a:t>
                      </a:r>
                      <a:r>
                        <a:rPr lang="en-US" sz="2800" dirty="0" err="1">
                          <a:latin typeface="Symbol" charset="2"/>
                          <a:cs typeface="Symbol" charset="2"/>
                        </a:rPr>
                        <a:t>λ</a:t>
                      </a:r>
                      <a:r>
                        <a:rPr lang="en-US" sz="2800" dirty="0">
                          <a:latin typeface="Symbol" charset="2"/>
                          <a:cs typeface="Symbol" charset="2"/>
                        </a:rPr>
                        <a:t> </a:t>
                      </a:r>
                      <a:r>
                        <a:rPr kumimoji="0" lang="en-US" sz="2800" b="0" i="0" u="none" strike="noStrike" cap="none" normalizeH="0" baseline="0" dirty="0">
                          <a:ln>
                            <a:noFill/>
                          </a:ln>
                          <a:solidFill>
                            <a:schemeClr val="tx1"/>
                          </a:solidFill>
                          <a:effectLst/>
                          <a:latin typeface="Avenir Book"/>
                        </a:rPr>
                        <a:t>= 1</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venir Book"/>
                        </a:rPr>
                        <a:t>r = 0</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809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venir Book"/>
                        </a:rPr>
                        <a:t>Increases</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sz="2800" dirty="0" err="1">
                          <a:latin typeface="Symbol" charset="2"/>
                          <a:cs typeface="Symbol" charset="2"/>
                        </a:rPr>
                        <a:t>λ</a:t>
                      </a:r>
                      <a:r>
                        <a:rPr kumimoji="0" lang="en-US" sz="2800" b="0" i="0" u="none" strike="noStrike" cap="none" normalizeH="0" baseline="0" dirty="0">
                          <a:ln>
                            <a:noFill/>
                          </a:ln>
                          <a:solidFill>
                            <a:schemeClr val="tx1"/>
                          </a:solidFill>
                          <a:effectLst/>
                          <a:latin typeface="Symbol" pitchFamily="18" charset="2"/>
                        </a:rPr>
                        <a:t> </a:t>
                      </a:r>
                      <a:r>
                        <a:rPr kumimoji="0" lang="en-US" sz="2800" b="0" i="0" u="none" strike="noStrike" cap="none" normalizeH="0" baseline="0" dirty="0">
                          <a:ln>
                            <a:noFill/>
                          </a:ln>
                          <a:solidFill>
                            <a:schemeClr val="tx1"/>
                          </a:solidFill>
                          <a:effectLst/>
                          <a:latin typeface="Avenir Book"/>
                        </a:rPr>
                        <a:t>&gt;1</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venir Book"/>
                        </a:rPr>
                        <a:t>r &gt; 0</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1809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venir Book"/>
                        </a:rPr>
                        <a:t>Decreases</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sz="2800" dirty="0" err="1">
                          <a:latin typeface="Symbol" charset="2"/>
                          <a:cs typeface="Symbol" charset="2"/>
                        </a:rPr>
                        <a:t>λ</a:t>
                      </a:r>
                      <a:r>
                        <a:rPr kumimoji="0" lang="en-US" sz="2800" b="0" i="0" u="none" strike="noStrike" cap="none" normalizeH="0" baseline="0" dirty="0">
                          <a:ln>
                            <a:noFill/>
                          </a:ln>
                          <a:solidFill>
                            <a:schemeClr val="tx1"/>
                          </a:solidFill>
                          <a:effectLst/>
                          <a:latin typeface="Symbol" pitchFamily="18" charset="2"/>
                        </a:rPr>
                        <a:t> </a:t>
                      </a:r>
                      <a:r>
                        <a:rPr kumimoji="0" lang="en-US" sz="2800" b="0" i="0" u="none" strike="noStrike" cap="none" normalizeH="0" baseline="0" dirty="0">
                          <a:ln>
                            <a:noFill/>
                          </a:ln>
                          <a:solidFill>
                            <a:schemeClr val="tx1"/>
                          </a:solidFill>
                          <a:effectLst/>
                          <a:latin typeface="Avenir Book"/>
                        </a:rPr>
                        <a:t>&lt; 1</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venir Book"/>
                        </a:rPr>
                        <a:t>r &lt; 0</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1809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venir Book"/>
                        </a:rPr>
                        <a:t>Range</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venir Book"/>
                        </a:rPr>
                        <a:t>0 </a:t>
                      </a:r>
                      <a:r>
                        <a:rPr kumimoji="0" lang="en-US" sz="2800" b="0" i="0" u="sng" strike="noStrike" cap="none" normalizeH="0" baseline="0" dirty="0">
                          <a:ln>
                            <a:noFill/>
                          </a:ln>
                          <a:solidFill>
                            <a:schemeClr val="tx1"/>
                          </a:solidFill>
                          <a:effectLst/>
                          <a:latin typeface="Avenir Book"/>
                        </a:rPr>
                        <a:t>&lt;</a:t>
                      </a:r>
                      <a:r>
                        <a:rPr kumimoji="0" lang="en-US" sz="2800" b="0" i="0" u="none" strike="noStrike" cap="none" normalizeH="0" baseline="0" dirty="0">
                          <a:ln>
                            <a:noFill/>
                          </a:ln>
                          <a:solidFill>
                            <a:schemeClr val="tx1"/>
                          </a:solidFill>
                          <a:effectLst/>
                          <a:latin typeface="Avenir Book"/>
                        </a:rPr>
                        <a:t> </a:t>
                      </a:r>
                      <a:r>
                        <a:rPr lang="en-US" sz="2800" dirty="0" err="1">
                          <a:latin typeface="Symbol" charset="2"/>
                          <a:cs typeface="Symbol" charset="2"/>
                        </a:rPr>
                        <a:t>λ</a:t>
                      </a:r>
                      <a:r>
                        <a:rPr lang="en-US" sz="2800" dirty="0">
                          <a:latin typeface="Symbol" charset="2"/>
                          <a:cs typeface="Symbol" charset="2"/>
                        </a:rPr>
                        <a:t> </a:t>
                      </a:r>
                      <a:r>
                        <a:rPr kumimoji="0" lang="en-US" sz="2800" b="0" i="0" u="sng" strike="noStrike" cap="none" normalizeH="0" baseline="0" dirty="0">
                          <a:ln>
                            <a:noFill/>
                          </a:ln>
                          <a:solidFill>
                            <a:schemeClr val="tx1"/>
                          </a:solidFill>
                          <a:effectLst/>
                          <a:latin typeface="Avenir Book"/>
                        </a:rPr>
                        <a:t>&lt;</a:t>
                      </a:r>
                      <a:r>
                        <a:rPr kumimoji="0" lang="en-US" sz="2800" b="0" i="0" u="none" strike="noStrike" cap="none" normalizeH="0" baseline="0" dirty="0">
                          <a:ln>
                            <a:noFill/>
                          </a:ln>
                          <a:solidFill>
                            <a:schemeClr val="tx1"/>
                          </a:solidFill>
                          <a:effectLst/>
                          <a:latin typeface="Avenir Book"/>
                        </a:rPr>
                        <a:t> +∞</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venir Book"/>
                        </a:rPr>
                        <a:t>-∞ </a:t>
                      </a:r>
                      <a:r>
                        <a:rPr kumimoji="0" lang="en-US" sz="2800" b="0" i="0" u="sng" strike="noStrike" cap="none" normalizeH="0" baseline="0" dirty="0">
                          <a:ln>
                            <a:noFill/>
                          </a:ln>
                          <a:solidFill>
                            <a:schemeClr val="tx1"/>
                          </a:solidFill>
                          <a:effectLst/>
                          <a:latin typeface="Avenir Book"/>
                        </a:rPr>
                        <a:t>&lt;</a:t>
                      </a:r>
                      <a:r>
                        <a:rPr kumimoji="0" lang="en-US" sz="2800" b="0" i="0" u="none" strike="noStrike" cap="none" normalizeH="0" baseline="0" dirty="0">
                          <a:ln>
                            <a:noFill/>
                          </a:ln>
                          <a:solidFill>
                            <a:schemeClr val="tx1"/>
                          </a:solidFill>
                          <a:effectLst/>
                          <a:latin typeface="Avenir Book"/>
                        </a:rPr>
                        <a:t> r</a:t>
                      </a:r>
                      <a:r>
                        <a:rPr kumimoji="0" lang="en-US" sz="2800" b="0" i="0" u="none" strike="noStrike" cap="none" normalizeH="0" baseline="0" dirty="0">
                          <a:ln>
                            <a:noFill/>
                          </a:ln>
                          <a:solidFill>
                            <a:schemeClr val="tx1"/>
                          </a:solidFill>
                          <a:effectLst/>
                          <a:latin typeface="Symbol" pitchFamily="18" charset="2"/>
                        </a:rPr>
                        <a:t> </a:t>
                      </a:r>
                      <a:r>
                        <a:rPr kumimoji="0" lang="en-US" sz="2800" b="0" i="0" u="sng" strike="noStrike" cap="none" normalizeH="0" baseline="0" dirty="0">
                          <a:ln>
                            <a:noFill/>
                          </a:ln>
                          <a:solidFill>
                            <a:schemeClr val="tx1"/>
                          </a:solidFill>
                          <a:effectLst/>
                          <a:latin typeface="Avenir Book"/>
                        </a:rPr>
                        <a:t>&lt;</a:t>
                      </a:r>
                      <a:r>
                        <a:rPr kumimoji="0" lang="en-US" sz="2800" b="0" i="0" u="none" strike="noStrike" cap="none" normalizeH="0" baseline="0" dirty="0">
                          <a:ln>
                            <a:noFill/>
                          </a:ln>
                          <a:solidFill>
                            <a:schemeClr val="tx1"/>
                          </a:solidFill>
                          <a:effectLst/>
                          <a:latin typeface="Avenir Book"/>
                        </a:rPr>
                        <a:t> +∞</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1809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venir Book"/>
                        </a:rPr>
                        <a:t>Units</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venir Book"/>
                        </a:rPr>
                        <a:t>None</a:t>
                      </a:r>
                      <a:r>
                        <a:rPr kumimoji="0" lang="en-US" sz="2000" b="0" i="0" u="none" strike="noStrike" cap="none" normalizeH="0" baseline="0" dirty="0">
                          <a:ln>
                            <a:noFill/>
                          </a:ln>
                          <a:solidFill>
                            <a:schemeClr val="tx1"/>
                          </a:solidFill>
                          <a:effectLst/>
                          <a:latin typeface="Avenir Book"/>
                        </a:rPr>
                        <a:t> (but an implicit time step)</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venir Book"/>
                        </a:rPr>
                        <a:t>time</a:t>
                      </a:r>
                      <a:r>
                        <a:rPr kumimoji="0" lang="en-US" sz="2800" b="0" i="0" u="none" strike="noStrike" cap="none" normalizeH="0" baseline="30000" dirty="0">
                          <a:ln>
                            <a:noFill/>
                          </a:ln>
                          <a:solidFill>
                            <a:schemeClr val="tx1"/>
                          </a:solidFill>
                          <a:effectLst/>
                          <a:latin typeface="Avenir Book"/>
                        </a:rPr>
                        <a:t>-1</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1492594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31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0" y="0"/>
            <a:ext cx="3813614"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 typeface="Wingdings" pitchFamily="2" charset="2"/>
              <a:buNone/>
            </a:pPr>
            <a:r>
              <a:rPr lang="en-US" sz="4000" dirty="0">
                <a:solidFill>
                  <a:srgbClr val="376092"/>
                </a:solidFill>
                <a:latin typeface="Avenir Book"/>
              </a:rPr>
              <a:t>Doubling Time</a:t>
            </a:r>
            <a:r>
              <a:rPr lang="en-US" sz="4000" b="1" dirty="0">
                <a:solidFill>
                  <a:srgbClr val="376092"/>
                </a:solidFill>
                <a:latin typeface="Avenir Book"/>
              </a:rPr>
              <a:t>:</a:t>
            </a:r>
          </a:p>
        </p:txBody>
      </p:sp>
      <p:sp>
        <p:nvSpPr>
          <p:cNvPr id="43012" name="Text Box 54"/>
          <p:cNvSpPr txBox="1">
            <a:spLocks noChangeArrowheads="1"/>
          </p:cNvSpPr>
          <p:nvPr/>
        </p:nvSpPr>
        <p:spPr bwMode="auto">
          <a:xfrm>
            <a:off x="1828800" y="1628914"/>
            <a:ext cx="5638800" cy="1311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spcBef>
                <a:spcPct val="20000"/>
              </a:spcBef>
            </a:pPr>
            <a:r>
              <a:rPr lang="en-US" sz="3200" dirty="0" err="1">
                <a:latin typeface="Avenir Book"/>
              </a:rPr>
              <a:t>N</a:t>
            </a:r>
            <a:r>
              <a:rPr lang="en-US" sz="3200" baseline="-25000" dirty="0" err="1">
                <a:latin typeface="Avenir Book"/>
              </a:rPr>
              <a:t>t</a:t>
            </a:r>
            <a:r>
              <a:rPr lang="en-US" sz="3200" dirty="0">
                <a:latin typeface="Avenir Book"/>
              </a:rPr>
              <a:t>/N</a:t>
            </a:r>
            <a:r>
              <a:rPr lang="en-US" sz="3200" baseline="-25000" dirty="0">
                <a:latin typeface="Avenir Book"/>
              </a:rPr>
              <a:t>0</a:t>
            </a:r>
            <a:r>
              <a:rPr lang="en-US" sz="3200" dirty="0">
                <a:latin typeface="Avenir Book"/>
              </a:rPr>
              <a:t> = 2 = </a:t>
            </a:r>
            <a:r>
              <a:rPr lang="en-US" sz="3200" dirty="0" err="1">
                <a:latin typeface="Avenir Book"/>
              </a:rPr>
              <a:t>e</a:t>
            </a:r>
            <a:r>
              <a:rPr lang="en-US" sz="3200" baseline="30000" dirty="0" err="1">
                <a:latin typeface="Avenir Book"/>
              </a:rPr>
              <a:t>rt</a:t>
            </a:r>
            <a:endParaRPr lang="en-US" sz="3200" baseline="30000" dirty="0">
              <a:latin typeface="Avenir Book"/>
            </a:endParaRPr>
          </a:p>
          <a:p>
            <a:pPr algn="ctr" eaLnBrk="1" hangingPunct="1">
              <a:spcBef>
                <a:spcPct val="50000"/>
              </a:spcBef>
            </a:pPr>
            <a:r>
              <a:rPr lang="en-US" sz="3200" dirty="0">
                <a:latin typeface="Avenir Book"/>
              </a:rPr>
              <a:t>t = </a:t>
            </a:r>
            <a:r>
              <a:rPr lang="en-US" sz="3200" dirty="0" err="1">
                <a:latin typeface="Avenir Book"/>
              </a:rPr>
              <a:t>ln</a:t>
            </a:r>
            <a:r>
              <a:rPr lang="en-US" sz="3200" dirty="0">
                <a:latin typeface="Avenir Book"/>
              </a:rPr>
              <a:t>(2)/r = 0.69/r</a:t>
            </a:r>
          </a:p>
        </p:txBody>
      </p:sp>
      <p:graphicFrame>
        <p:nvGraphicFramePr>
          <p:cNvPr id="177268" name="Group 116"/>
          <p:cNvGraphicFramePr>
            <a:graphicFrameLocks noGrp="1"/>
          </p:cNvGraphicFramePr>
          <p:nvPr>
            <p:extLst>
              <p:ext uri="{D42A27DB-BD31-4B8C-83A1-F6EECF244321}">
                <p14:modId xmlns:p14="http://schemas.microsoft.com/office/powerpoint/2010/main" val="3666919792"/>
              </p:ext>
            </p:extLst>
          </p:nvPr>
        </p:nvGraphicFramePr>
        <p:xfrm>
          <a:off x="1411122" y="3762514"/>
          <a:ext cx="5715000" cy="2590800"/>
        </p:xfrm>
        <a:graphic>
          <a:graphicData uri="http://schemas.openxmlformats.org/drawingml/2006/table">
            <a:tbl>
              <a:tblPr/>
              <a:tblGrid>
                <a:gridCol w="2800350">
                  <a:extLst>
                    <a:ext uri="{9D8B030D-6E8A-4147-A177-3AD203B41FA5}">
                      <a16:colId xmlns:a16="http://schemas.microsoft.com/office/drawing/2014/main" val="20000"/>
                    </a:ext>
                  </a:extLst>
                </a:gridCol>
                <a:gridCol w="2914650">
                  <a:extLst>
                    <a:ext uri="{9D8B030D-6E8A-4147-A177-3AD203B41FA5}">
                      <a16:colId xmlns:a16="http://schemas.microsoft.com/office/drawing/2014/main" val="20001"/>
                    </a:ext>
                  </a:extLst>
                </a:gridCol>
              </a:tblGrid>
              <a:tr h="508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venir Book"/>
                        </a:rPr>
                        <a:t>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venir Book"/>
                        </a:rPr>
                        <a:t>Doubling time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8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venir Book"/>
                        </a:rPr>
                        <a:t>0.01 yr</a:t>
                      </a:r>
                      <a:r>
                        <a:rPr kumimoji="0" lang="en-US" sz="2800" b="0" i="0" u="none" strike="noStrike" cap="none" normalizeH="0" baseline="30000" dirty="0">
                          <a:ln>
                            <a:noFill/>
                          </a:ln>
                          <a:solidFill>
                            <a:schemeClr val="tx1"/>
                          </a:solidFill>
                          <a:effectLst/>
                          <a:latin typeface="Avenir Book"/>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venir Book"/>
                        </a:rPr>
                        <a:t>69 </a:t>
                      </a:r>
                      <a:r>
                        <a:rPr kumimoji="0" lang="en-US" sz="2800" b="0" i="0" u="none" strike="noStrike" cap="none" normalizeH="0" baseline="0" dirty="0" err="1">
                          <a:ln>
                            <a:noFill/>
                          </a:ln>
                          <a:solidFill>
                            <a:schemeClr val="tx1"/>
                          </a:solidFill>
                          <a:effectLst/>
                          <a:latin typeface="Avenir Book"/>
                        </a:rPr>
                        <a:t>yrs</a:t>
                      </a:r>
                      <a:endParaRPr kumimoji="0" lang="en-US" sz="2800" b="0" i="0" u="none" strike="noStrike" cap="none" normalizeH="0" baseline="0" dirty="0">
                        <a:ln>
                          <a:noFill/>
                        </a:ln>
                        <a:solidFill>
                          <a:schemeClr val="tx1"/>
                        </a:solidFill>
                        <a:effectLst/>
                        <a:latin typeface="Avenir Book"/>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8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venir Book"/>
                        </a:rPr>
                        <a:t> 0.05 yr</a:t>
                      </a:r>
                      <a:r>
                        <a:rPr kumimoji="0" lang="en-US" sz="2800" b="0" i="0" u="none" strike="noStrike" cap="none" normalizeH="0" baseline="30000" dirty="0">
                          <a:ln>
                            <a:noFill/>
                          </a:ln>
                          <a:solidFill>
                            <a:schemeClr val="tx1"/>
                          </a:solidFill>
                          <a:effectLst/>
                          <a:latin typeface="Avenir Book"/>
                        </a:rPr>
                        <a:t>-1</a:t>
                      </a:r>
                      <a:endParaRPr kumimoji="0" lang="en-US" sz="2800" b="0" i="0" u="none" strike="noStrike" cap="none" normalizeH="0" baseline="0" dirty="0">
                        <a:ln>
                          <a:noFill/>
                        </a:ln>
                        <a:solidFill>
                          <a:schemeClr val="tx1"/>
                        </a:solidFill>
                        <a:effectLst/>
                        <a:latin typeface="Avenir Book"/>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venir Book"/>
                        </a:rPr>
                        <a:t>14 </a:t>
                      </a:r>
                      <a:r>
                        <a:rPr kumimoji="0" lang="en-US" sz="2800" b="0" i="0" u="none" strike="noStrike" cap="none" normalizeH="0" baseline="0" dirty="0" err="1">
                          <a:ln>
                            <a:noFill/>
                          </a:ln>
                          <a:solidFill>
                            <a:schemeClr val="tx1"/>
                          </a:solidFill>
                          <a:effectLst/>
                          <a:latin typeface="Avenir Book"/>
                        </a:rPr>
                        <a:t>yrs</a:t>
                      </a:r>
                      <a:endParaRPr kumimoji="0" lang="en-US" sz="2800" b="0" i="0" u="none" strike="noStrike" cap="none" normalizeH="0" baseline="0" dirty="0">
                        <a:ln>
                          <a:noFill/>
                        </a:ln>
                        <a:solidFill>
                          <a:schemeClr val="tx1"/>
                        </a:solidFill>
                        <a:effectLst/>
                        <a:latin typeface="Avenir Book"/>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75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venir Book"/>
                        </a:rPr>
                        <a:t>0.10 yr</a:t>
                      </a:r>
                      <a:r>
                        <a:rPr kumimoji="0" lang="en-US" sz="2800" b="0" i="0" u="none" strike="noStrike" cap="none" normalizeH="0" baseline="30000" dirty="0">
                          <a:ln>
                            <a:noFill/>
                          </a:ln>
                          <a:solidFill>
                            <a:schemeClr val="tx1"/>
                          </a:solidFill>
                          <a:effectLst/>
                          <a:latin typeface="Avenir Book"/>
                        </a:rPr>
                        <a:t>-1</a:t>
                      </a:r>
                      <a:endParaRPr kumimoji="0" lang="en-US" sz="2800" b="0" i="0" u="none" strike="noStrike" cap="none" normalizeH="0" baseline="0" dirty="0">
                        <a:ln>
                          <a:noFill/>
                        </a:ln>
                        <a:solidFill>
                          <a:schemeClr val="tx1"/>
                        </a:solidFill>
                        <a:effectLst/>
                        <a:latin typeface="Avenir Book"/>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venir Book"/>
                        </a:rPr>
                        <a:t>6.9 </a:t>
                      </a:r>
                      <a:r>
                        <a:rPr kumimoji="0" lang="en-US" sz="2800" b="0" i="0" u="none" strike="noStrike" cap="none" normalizeH="0" baseline="0" dirty="0" err="1">
                          <a:ln>
                            <a:noFill/>
                          </a:ln>
                          <a:solidFill>
                            <a:schemeClr val="tx1"/>
                          </a:solidFill>
                          <a:effectLst/>
                          <a:latin typeface="Avenir Book"/>
                        </a:rPr>
                        <a:t>yrs</a:t>
                      </a:r>
                      <a:endParaRPr kumimoji="0" lang="en-US" sz="2800" b="0" i="0" u="none" strike="noStrike" cap="none" normalizeH="0" baseline="0" dirty="0">
                        <a:ln>
                          <a:noFill/>
                        </a:ln>
                        <a:solidFill>
                          <a:schemeClr val="tx1"/>
                        </a:solidFill>
                        <a:effectLst/>
                        <a:latin typeface="Avenir Book"/>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8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venir Book"/>
                        </a:rPr>
                        <a:t>1.0  yr</a:t>
                      </a:r>
                      <a:r>
                        <a:rPr kumimoji="0" lang="en-US" sz="2800" b="0" i="0" u="none" strike="noStrike" cap="none" normalizeH="0" baseline="30000" dirty="0">
                          <a:ln>
                            <a:noFill/>
                          </a:ln>
                          <a:solidFill>
                            <a:schemeClr val="tx1"/>
                          </a:solidFill>
                          <a:effectLst/>
                          <a:latin typeface="Avenir Book"/>
                        </a:rPr>
                        <a:t>-1</a:t>
                      </a:r>
                      <a:endParaRPr kumimoji="0" lang="en-US" sz="2800" b="0" i="0" u="none" strike="noStrike" cap="none" normalizeH="0" baseline="0" dirty="0">
                        <a:ln>
                          <a:noFill/>
                        </a:ln>
                        <a:solidFill>
                          <a:schemeClr val="tx1"/>
                        </a:solidFill>
                        <a:effectLst/>
                        <a:latin typeface="Avenir Book"/>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venir Book"/>
                        </a:rPr>
                        <a:t>.69 </a:t>
                      </a:r>
                      <a:r>
                        <a:rPr kumimoji="0" lang="en-US" sz="2800" b="0" i="0" u="none" strike="noStrike" cap="none" normalizeH="0" baseline="0" dirty="0" err="1">
                          <a:ln>
                            <a:noFill/>
                          </a:ln>
                          <a:solidFill>
                            <a:schemeClr val="tx1"/>
                          </a:solidFill>
                          <a:effectLst/>
                          <a:latin typeface="Avenir Book"/>
                        </a:rPr>
                        <a:t>yrs</a:t>
                      </a:r>
                      <a:endParaRPr kumimoji="0" lang="en-US" sz="2800" b="0" i="0" u="none" strike="noStrike" cap="none" normalizeH="0" baseline="0" dirty="0">
                        <a:ln>
                          <a:noFill/>
                        </a:ln>
                        <a:solidFill>
                          <a:schemeClr val="tx1"/>
                        </a:solidFill>
                        <a:effectLst/>
                        <a:latin typeface="Avenir Book"/>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2777409419"/>
              </p:ext>
            </p:extLst>
          </p:nvPr>
        </p:nvGraphicFramePr>
        <p:xfrm>
          <a:off x="7230311" y="3762514"/>
          <a:ext cx="1847540" cy="2590800"/>
        </p:xfrm>
        <a:graphic>
          <a:graphicData uri="http://schemas.openxmlformats.org/drawingml/2006/table">
            <a:tbl>
              <a:tblPr/>
              <a:tblGrid>
                <a:gridCol w="1847540">
                  <a:extLst>
                    <a:ext uri="{9D8B030D-6E8A-4147-A177-3AD203B41FA5}">
                      <a16:colId xmlns:a16="http://schemas.microsoft.com/office/drawing/2014/main" val="20000"/>
                    </a:ext>
                  </a:extLst>
                </a:gridCol>
              </a:tblGrid>
              <a:tr h="508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venir Book"/>
                        </a:rPr>
                        <a:t>NOT!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8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venir Book"/>
                        </a:rPr>
                        <a:t>100 </a:t>
                      </a:r>
                      <a:r>
                        <a:rPr kumimoji="0" lang="en-US" sz="2800" b="0" i="0" u="none" strike="noStrike" cap="none" normalizeH="0" baseline="0" dirty="0" err="1">
                          <a:ln>
                            <a:noFill/>
                          </a:ln>
                          <a:solidFill>
                            <a:schemeClr val="tx1"/>
                          </a:solidFill>
                          <a:effectLst/>
                          <a:latin typeface="Avenir Book"/>
                        </a:rPr>
                        <a:t>yrs</a:t>
                      </a:r>
                      <a:endParaRPr kumimoji="0" lang="en-US" sz="2800" b="0" i="0" u="none" strike="noStrike" cap="none" normalizeH="0" baseline="0" dirty="0">
                        <a:ln>
                          <a:noFill/>
                        </a:ln>
                        <a:solidFill>
                          <a:schemeClr val="tx1"/>
                        </a:solidFill>
                        <a:effectLst/>
                        <a:latin typeface="Avenir Book"/>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8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venir Book"/>
                        </a:rPr>
                        <a:t>20 </a:t>
                      </a:r>
                      <a:r>
                        <a:rPr kumimoji="0" lang="en-US" sz="2800" b="0" i="0" u="none" strike="noStrike" cap="none" normalizeH="0" baseline="0" dirty="0" err="1">
                          <a:ln>
                            <a:noFill/>
                          </a:ln>
                          <a:solidFill>
                            <a:schemeClr val="tx1"/>
                          </a:solidFill>
                          <a:effectLst/>
                          <a:latin typeface="Avenir Book"/>
                        </a:rPr>
                        <a:t>yrs</a:t>
                      </a:r>
                      <a:endParaRPr kumimoji="0" lang="en-US" sz="2800" b="0" i="0" u="none" strike="noStrike" cap="none" normalizeH="0" baseline="0" dirty="0">
                        <a:ln>
                          <a:noFill/>
                        </a:ln>
                        <a:solidFill>
                          <a:schemeClr val="tx1"/>
                        </a:solidFill>
                        <a:effectLst/>
                        <a:latin typeface="Avenir Book"/>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75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venir Book"/>
                        </a:rPr>
                        <a:t>10 </a:t>
                      </a:r>
                      <a:r>
                        <a:rPr kumimoji="0" lang="en-US" sz="2800" b="0" i="0" u="none" strike="noStrike" cap="none" normalizeH="0" baseline="0" dirty="0" err="1">
                          <a:ln>
                            <a:noFill/>
                          </a:ln>
                          <a:solidFill>
                            <a:schemeClr val="tx1"/>
                          </a:solidFill>
                          <a:effectLst/>
                          <a:latin typeface="Avenir Book"/>
                        </a:rPr>
                        <a:t>yrs</a:t>
                      </a:r>
                      <a:endParaRPr kumimoji="0" lang="en-US" sz="2800" b="0" i="0" u="none" strike="noStrike" cap="none" normalizeH="0" baseline="0" dirty="0">
                        <a:ln>
                          <a:noFill/>
                        </a:ln>
                        <a:solidFill>
                          <a:schemeClr val="tx1"/>
                        </a:solidFill>
                        <a:effectLst/>
                        <a:latin typeface="Avenir Book"/>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8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venir Book"/>
                        </a:rPr>
                        <a:t>1 </a:t>
                      </a:r>
                      <a:r>
                        <a:rPr kumimoji="0" lang="en-US" sz="2800" b="0" i="0" u="none" strike="noStrike" cap="none" normalizeH="0" baseline="0" dirty="0" err="1">
                          <a:ln>
                            <a:noFill/>
                          </a:ln>
                          <a:solidFill>
                            <a:schemeClr val="tx1"/>
                          </a:solidFill>
                          <a:effectLst/>
                          <a:latin typeface="Avenir Book"/>
                        </a:rPr>
                        <a:t>yr</a:t>
                      </a:r>
                      <a:endParaRPr kumimoji="0" lang="en-US" sz="2800" b="0" i="0" u="none" strike="noStrike" cap="none" normalizeH="0" baseline="0" dirty="0">
                        <a:ln>
                          <a:noFill/>
                        </a:ln>
                        <a:solidFill>
                          <a:schemeClr val="tx1"/>
                        </a:solidFill>
                        <a:effectLst/>
                        <a:latin typeface="Avenir Book"/>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2520311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72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dissolv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11759" y="0"/>
            <a:ext cx="5101251"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 typeface="Wingdings" pitchFamily="2" charset="2"/>
              <a:buNone/>
            </a:pPr>
            <a:r>
              <a:rPr lang="en-US" sz="4000" dirty="0">
                <a:solidFill>
                  <a:srgbClr val="376092"/>
                </a:solidFill>
                <a:latin typeface="Avenir Book"/>
              </a:rPr>
              <a:t>Doubling time: r vs. </a:t>
            </a:r>
            <a:r>
              <a:rPr lang="en-US" sz="4000" dirty="0" err="1">
                <a:solidFill>
                  <a:srgbClr val="376092"/>
                </a:solidFill>
                <a:latin typeface="Symbol" charset="2"/>
                <a:cs typeface="Symbol" charset="2"/>
              </a:rPr>
              <a:t>λ</a:t>
            </a:r>
            <a:endParaRPr lang="en-US" sz="4000" b="1" dirty="0">
              <a:solidFill>
                <a:srgbClr val="376092"/>
              </a:solidFill>
              <a:latin typeface="Avenir Book"/>
            </a:endParaRPr>
          </a:p>
        </p:txBody>
      </p:sp>
      <p:sp>
        <p:nvSpPr>
          <p:cNvPr id="178180" name="Text Box 4"/>
          <p:cNvSpPr txBox="1">
            <a:spLocks noChangeArrowheads="1"/>
          </p:cNvSpPr>
          <p:nvPr/>
        </p:nvSpPr>
        <p:spPr bwMode="auto">
          <a:xfrm>
            <a:off x="1821286" y="1143000"/>
            <a:ext cx="5638800" cy="53122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spcBef>
                <a:spcPct val="20000"/>
              </a:spcBef>
            </a:pPr>
            <a:r>
              <a:rPr lang="en-US" sz="3200" dirty="0">
                <a:latin typeface="Avenir Book"/>
              </a:rPr>
              <a:t>r ~ </a:t>
            </a:r>
            <a:r>
              <a:rPr lang="en-US" sz="3200" dirty="0" err="1">
                <a:latin typeface="Symbol" charset="2"/>
                <a:cs typeface="Symbol" charset="2"/>
              </a:rPr>
              <a:t>λ</a:t>
            </a:r>
            <a:r>
              <a:rPr lang="en-US" sz="3200" dirty="0">
                <a:latin typeface="Avenir Book"/>
              </a:rPr>
              <a:t> – 1</a:t>
            </a:r>
          </a:p>
          <a:p>
            <a:pPr algn="ctr" eaLnBrk="1" hangingPunct="1">
              <a:spcBef>
                <a:spcPct val="20000"/>
              </a:spcBef>
            </a:pPr>
            <a:r>
              <a:rPr lang="en-US" sz="3200" dirty="0">
                <a:latin typeface="Avenir Book"/>
              </a:rPr>
              <a:t>So, which grows faster:</a:t>
            </a:r>
          </a:p>
          <a:p>
            <a:pPr algn="ctr" eaLnBrk="1" hangingPunct="1">
              <a:spcBef>
                <a:spcPct val="20000"/>
              </a:spcBef>
            </a:pPr>
            <a:endParaRPr lang="en-US" sz="3200" dirty="0">
              <a:latin typeface="Avenir Book"/>
            </a:endParaRPr>
          </a:p>
          <a:p>
            <a:pPr algn="ctr" eaLnBrk="1" hangingPunct="1">
              <a:spcBef>
                <a:spcPct val="20000"/>
              </a:spcBef>
              <a:buFontTx/>
              <a:buAutoNum type="arabicParenR"/>
            </a:pPr>
            <a:r>
              <a:rPr lang="en-US" sz="3200" dirty="0">
                <a:latin typeface="Avenir Book"/>
              </a:rPr>
              <a:t> </a:t>
            </a:r>
            <a:r>
              <a:rPr lang="en-US" sz="3200" dirty="0" err="1">
                <a:latin typeface="Symbol" charset="2"/>
                <a:cs typeface="Symbol" charset="2"/>
              </a:rPr>
              <a:t>λ</a:t>
            </a:r>
            <a:r>
              <a:rPr lang="en-US" sz="3200" dirty="0">
                <a:latin typeface="Avenir Book"/>
              </a:rPr>
              <a:t> = 2</a:t>
            </a:r>
          </a:p>
          <a:p>
            <a:pPr algn="ctr" eaLnBrk="1" hangingPunct="1">
              <a:spcBef>
                <a:spcPct val="20000"/>
              </a:spcBef>
              <a:buFontTx/>
              <a:buAutoNum type="arabicParenR"/>
            </a:pPr>
            <a:r>
              <a:rPr lang="en-US" sz="3200" dirty="0">
                <a:latin typeface="Avenir Book"/>
              </a:rPr>
              <a:t>  r = 1</a:t>
            </a:r>
          </a:p>
          <a:p>
            <a:pPr algn="ctr" eaLnBrk="1" hangingPunct="1">
              <a:spcBef>
                <a:spcPct val="20000"/>
              </a:spcBef>
            </a:pPr>
            <a:endParaRPr lang="en-US" sz="3200" dirty="0">
              <a:latin typeface="Avenir Book"/>
            </a:endParaRPr>
          </a:p>
          <a:p>
            <a:pPr algn="ctr" eaLnBrk="1" hangingPunct="1">
              <a:spcBef>
                <a:spcPct val="20000"/>
              </a:spcBef>
            </a:pPr>
            <a:r>
              <a:rPr lang="en-US" sz="3200" dirty="0">
                <a:latin typeface="Avenir Book"/>
              </a:rPr>
              <a:t>Why?</a:t>
            </a:r>
          </a:p>
          <a:p>
            <a:pPr algn="ctr" eaLnBrk="1" hangingPunct="1">
              <a:spcBef>
                <a:spcPct val="20000"/>
              </a:spcBef>
            </a:pPr>
            <a:endParaRPr lang="en-US" sz="3200" dirty="0">
              <a:latin typeface="Avenir Book"/>
            </a:endParaRPr>
          </a:p>
          <a:p>
            <a:pPr algn="ctr" eaLnBrk="1" hangingPunct="1">
              <a:spcBef>
                <a:spcPct val="20000"/>
              </a:spcBef>
            </a:pPr>
            <a:r>
              <a:rPr lang="en-US" sz="3200" dirty="0">
                <a:latin typeface="Avenir Book"/>
              </a:rPr>
              <a:t>Compound Interest</a:t>
            </a:r>
          </a:p>
        </p:txBody>
      </p:sp>
    </p:spTree>
    <p:extLst>
      <p:ext uri="{BB962C8B-B14F-4D97-AF65-F5344CB8AC3E}">
        <p14:creationId xmlns:p14="http://schemas.microsoft.com/office/powerpoint/2010/main" val="25511803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818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818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8180">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8180">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8180">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818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80"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 Box 3"/>
          <p:cNvSpPr txBox="1">
            <a:spLocks noChangeArrowheads="1"/>
          </p:cNvSpPr>
          <p:nvPr/>
        </p:nvSpPr>
        <p:spPr bwMode="auto">
          <a:xfrm>
            <a:off x="248474" y="2781511"/>
            <a:ext cx="8334478"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 typeface="Wingdings" pitchFamily="2" charset="2"/>
              <a:buNone/>
            </a:pPr>
            <a:r>
              <a:rPr lang="en-US" sz="4000" dirty="0">
                <a:solidFill>
                  <a:srgbClr val="376092"/>
                </a:solidFill>
                <a:latin typeface="Avenir Book"/>
              </a:rPr>
              <a:t> Does growth rate remain constant?</a:t>
            </a:r>
            <a:endParaRPr lang="en-US" sz="4000" b="1" dirty="0">
              <a:solidFill>
                <a:srgbClr val="376092"/>
              </a:solidFill>
              <a:latin typeface="Avenir Book"/>
            </a:endParaRPr>
          </a:p>
        </p:txBody>
      </p:sp>
    </p:spTree>
    <p:extLst>
      <p:ext uri="{BB962C8B-B14F-4D97-AF65-F5344CB8AC3E}">
        <p14:creationId xmlns:p14="http://schemas.microsoft.com/office/powerpoint/2010/main" val="6769365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11759" y="0"/>
            <a:ext cx="1980280"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 typeface="Wingdings" pitchFamily="2" charset="2"/>
              <a:buNone/>
            </a:pPr>
            <a:r>
              <a:rPr lang="en-US" sz="4000" dirty="0">
                <a:solidFill>
                  <a:srgbClr val="376092"/>
                </a:solidFill>
                <a:latin typeface="Avenir Book"/>
              </a:rPr>
              <a:t>Darwin:</a:t>
            </a:r>
            <a:endParaRPr lang="en-US" sz="4000" b="1" dirty="0">
              <a:solidFill>
                <a:srgbClr val="376092"/>
              </a:solidFill>
              <a:latin typeface="Avenir Book"/>
            </a:endParaRPr>
          </a:p>
        </p:txBody>
      </p:sp>
      <p:sp>
        <p:nvSpPr>
          <p:cNvPr id="2" name="TextBox 1"/>
          <p:cNvSpPr txBox="1"/>
          <p:nvPr/>
        </p:nvSpPr>
        <p:spPr>
          <a:xfrm>
            <a:off x="658495" y="1363958"/>
            <a:ext cx="8297361" cy="6124754"/>
          </a:xfrm>
          <a:prstGeom prst="rect">
            <a:avLst/>
          </a:prstGeom>
          <a:noFill/>
        </p:spPr>
        <p:txBody>
          <a:bodyPr wrap="square" rtlCol="0">
            <a:spAutoFit/>
          </a:bodyPr>
          <a:lstStyle/>
          <a:p>
            <a:r>
              <a:rPr lang="en-US" sz="2800" dirty="0">
                <a:latin typeface="Avenir Book"/>
                <a:cs typeface="Avenir Book"/>
              </a:rPr>
              <a:t>…</a:t>
            </a:r>
            <a:r>
              <a:rPr lang="en-US" sz="2800" i="1" dirty="0">
                <a:latin typeface="Avenir Book"/>
              </a:rPr>
              <a:t>Linnaeus has calculated that if an annual plant produced only two seeds - and there is no plant so unproductive as this - and their seedlings next year produced two, and so on, then in twenty years there would be a million plants. The elephant is reckoned to be the slowest breeder of all known animals… assume that it breeds when thirty years old, and goes on breeding till ninety years old, bringing forth three pairs of young in this interval; if this be so, at the end of the fifth century there would be alive fifteen million elephants, descended from the first pair.</a:t>
            </a:r>
            <a:endParaRPr lang="en-US" sz="2800" dirty="0">
              <a:latin typeface="Avenir Book"/>
              <a:cs typeface="Avenir Book"/>
            </a:endParaRPr>
          </a:p>
          <a:p>
            <a:endParaRPr lang="en-US" sz="2800" dirty="0">
              <a:latin typeface="Avenir Book"/>
              <a:cs typeface="Avenir Book"/>
            </a:endParaRPr>
          </a:p>
          <a:p>
            <a:endParaRPr lang="en-US" sz="2800" dirty="0">
              <a:latin typeface="Avenir Book"/>
              <a:cs typeface="Avenir Book"/>
            </a:endParaRPr>
          </a:p>
        </p:txBody>
      </p:sp>
    </p:spTree>
    <p:extLst>
      <p:ext uri="{BB962C8B-B14F-4D97-AF65-F5344CB8AC3E}">
        <p14:creationId xmlns:p14="http://schemas.microsoft.com/office/powerpoint/2010/main" val="38003817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BADAD85-4DFF-584F-BE05-609EEA654715}"/>
              </a:ext>
            </a:extLst>
          </p:cNvPr>
          <p:cNvSpPr/>
          <p:nvPr/>
        </p:nvSpPr>
        <p:spPr>
          <a:xfrm>
            <a:off x="454798" y="2706450"/>
            <a:ext cx="8229599" cy="646331"/>
          </a:xfrm>
          <a:prstGeom prst="rect">
            <a:avLst/>
          </a:prstGeom>
        </p:spPr>
        <p:txBody>
          <a:bodyPr wrap="square">
            <a:spAutoFit/>
          </a:bodyPr>
          <a:lstStyle/>
          <a:p>
            <a:pPr algn="ctr"/>
            <a:r>
              <a:rPr lang="en-US" sz="3600" dirty="0"/>
              <a:t>Dynamics: density-dependence</a:t>
            </a:r>
          </a:p>
        </p:txBody>
      </p:sp>
    </p:spTree>
    <p:extLst>
      <p:ext uri="{BB962C8B-B14F-4D97-AF65-F5344CB8AC3E}">
        <p14:creationId xmlns:p14="http://schemas.microsoft.com/office/powerpoint/2010/main" val="29328904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476250" y="811213"/>
            <a:ext cx="9144000" cy="369332"/>
          </a:xfrm>
          <a:prstGeom prst="rect">
            <a:avLst/>
          </a:prstGeom>
          <a:noFill/>
          <a:ln w="9525">
            <a:noFill/>
            <a:miter lim="800000"/>
            <a:headEnd/>
            <a:tailEnd/>
          </a:ln>
        </p:spPr>
        <p:txBody>
          <a:bodyPr>
            <a:spAutoFit/>
          </a:bodyPr>
          <a:lstStyle/>
          <a:p>
            <a:endParaRPr lang="en-US" dirty="0">
              <a:latin typeface="Avenir Book"/>
            </a:endParaRPr>
          </a:p>
        </p:txBody>
      </p:sp>
      <p:sp>
        <p:nvSpPr>
          <p:cNvPr id="56323" name="Text Box 3"/>
          <p:cNvSpPr txBox="1">
            <a:spLocks noChangeArrowheads="1"/>
          </p:cNvSpPr>
          <p:nvPr/>
        </p:nvSpPr>
        <p:spPr bwMode="auto">
          <a:xfrm>
            <a:off x="608549" y="1640098"/>
            <a:ext cx="8535451" cy="4832093"/>
          </a:xfrm>
          <a:prstGeom prst="rect">
            <a:avLst/>
          </a:prstGeom>
          <a:noFill/>
          <a:ln w="9525">
            <a:noFill/>
            <a:miter lim="800000"/>
            <a:headEnd/>
            <a:tailEnd/>
          </a:ln>
        </p:spPr>
        <p:txBody>
          <a:bodyPr wrap="square">
            <a:spAutoFit/>
          </a:bodyPr>
          <a:lstStyle/>
          <a:p>
            <a:pPr marL="457200" indent="-457200">
              <a:buFontTx/>
              <a:buAutoNum type="arabicPeriod"/>
            </a:pPr>
            <a:r>
              <a:rPr lang="en-US" sz="2800" dirty="0">
                <a:latin typeface="Avenir Book"/>
              </a:rPr>
              <a:t>Competition (reduce birth, incr. death…)</a:t>
            </a:r>
          </a:p>
          <a:p>
            <a:pPr marL="457200" indent="-457200">
              <a:buFontTx/>
              <a:buAutoNum type="arabicPeriod"/>
            </a:pPr>
            <a:endParaRPr lang="en-US" sz="2800" dirty="0">
              <a:latin typeface="Avenir Book"/>
            </a:endParaRPr>
          </a:p>
          <a:p>
            <a:pPr marL="457200" indent="-457200">
              <a:buFontTx/>
              <a:buAutoNum type="arabicPeriod"/>
            </a:pPr>
            <a:r>
              <a:rPr lang="en-US" sz="2800" dirty="0" err="1">
                <a:latin typeface="Avenir Book"/>
              </a:rPr>
              <a:t>Allee</a:t>
            </a:r>
            <a:r>
              <a:rPr lang="en-US" sz="2800" dirty="0">
                <a:latin typeface="Avenir Book"/>
              </a:rPr>
              <a:t> effect (</a:t>
            </a:r>
            <a:r>
              <a:rPr lang="en-US" sz="2800" dirty="0" err="1">
                <a:latin typeface="Avenir Book"/>
              </a:rPr>
              <a:t>inc.</a:t>
            </a:r>
            <a:r>
              <a:rPr lang="en-US" sz="2800" dirty="0">
                <a:latin typeface="Avenir Book"/>
              </a:rPr>
              <a:t> birth, </a:t>
            </a:r>
            <a:r>
              <a:rPr lang="en-US" sz="2800" dirty="0" err="1">
                <a:latin typeface="Avenir Book"/>
              </a:rPr>
              <a:t>dec.</a:t>
            </a:r>
            <a:r>
              <a:rPr lang="en-US" sz="2800" dirty="0">
                <a:latin typeface="Avenir Book"/>
              </a:rPr>
              <a:t> death at low N)</a:t>
            </a:r>
          </a:p>
          <a:p>
            <a:pPr marL="457200" indent="-457200">
              <a:buFontTx/>
              <a:buAutoNum type="arabicPeriod"/>
            </a:pPr>
            <a:endParaRPr lang="en-US" sz="2800" dirty="0">
              <a:latin typeface="Avenir Book"/>
            </a:endParaRPr>
          </a:p>
          <a:p>
            <a:pPr marL="457200" indent="-457200">
              <a:buFontTx/>
              <a:buAutoNum type="arabicPeriod"/>
            </a:pPr>
            <a:r>
              <a:rPr lang="en-US" sz="2800" dirty="0">
                <a:latin typeface="Avenir Book"/>
              </a:rPr>
              <a:t>Predator attraction or disease (increase death; decrease birth?)</a:t>
            </a:r>
          </a:p>
          <a:p>
            <a:pPr marL="457200" indent="-457200">
              <a:buFontTx/>
              <a:buAutoNum type="arabicPeriod"/>
            </a:pPr>
            <a:endParaRPr lang="en-US" sz="2800" dirty="0">
              <a:latin typeface="Avenir Book"/>
            </a:endParaRPr>
          </a:p>
          <a:p>
            <a:pPr marL="457200" indent="-457200">
              <a:buFontTx/>
              <a:buAutoNum type="arabicPeriod"/>
            </a:pPr>
            <a:r>
              <a:rPr lang="en-US" sz="2800" dirty="0">
                <a:latin typeface="Avenir Book"/>
              </a:rPr>
              <a:t>Predator satiation (decrease death, increase birth?)</a:t>
            </a:r>
          </a:p>
          <a:p>
            <a:pPr marL="457200" indent="-457200">
              <a:buFontTx/>
              <a:buAutoNum type="arabicPeriod"/>
            </a:pPr>
            <a:endParaRPr lang="en-US" sz="2800" dirty="0">
              <a:latin typeface="Avenir Book"/>
            </a:endParaRPr>
          </a:p>
          <a:p>
            <a:pPr marL="457200" indent="-457200">
              <a:buFontTx/>
              <a:buAutoNum type="arabicPeriod"/>
            </a:pPr>
            <a:r>
              <a:rPr lang="en-US" sz="2800" dirty="0">
                <a:latin typeface="Avenir Book"/>
              </a:rPr>
              <a:t>Biotic vs. Abiotic</a:t>
            </a:r>
            <a:endParaRPr lang="en-US" sz="2800" b="1" dirty="0">
              <a:latin typeface="Avenir Book"/>
            </a:endParaRPr>
          </a:p>
        </p:txBody>
      </p:sp>
      <p:sp>
        <p:nvSpPr>
          <p:cNvPr id="12293" name="Text Box 5"/>
          <p:cNvSpPr txBox="1">
            <a:spLocks noChangeArrowheads="1"/>
          </p:cNvSpPr>
          <p:nvPr/>
        </p:nvSpPr>
        <p:spPr bwMode="auto">
          <a:xfrm>
            <a:off x="0" y="23062"/>
            <a:ext cx="7443372" cy="584776"/>
          </a:xfrm>
          <a:prstGeom prst="rect">
            <a:avLst/>
          </a:prstGeom>
          <a:noFill/>
          <a:ln w="63500">
            <a:noFill/>
            <a:prstDash val="dash"/>
            <a:miter lim="800000"/>
            <a:headEnd/>
            <a:tailEnd/>
          </a:ln>
        </p:spPr>
        <p:txBody>
          <a:bodyPr wrap="square">
            <a:spAutoFit/>
          </a:bodyPr>
          <a:lstStyle/>
          <a:p>
            <a:pPr>
              <a:spcBef>
                <a:spcPct val="50000"/>
              </a:spcBef>
            </a:pPr>
            <a:r>
              <a:rPr lang="en-US" sz="3200" dirty="0">
                <a:solidFill>
                  <a:srgbClr val="376092"/>
                </a:solidFill>
                <a:latin typeface="Avenir Book"/>
              </a:rPr>
              <a:t>Causes of density-dependence:</a:t>
            </a:r>
          </a:p>
        </p:txBody>
      </p:sp>
    </p:spTree>
    <p:extLst>
      <p:ext uri="{BB962C8B-B14F-4D97-AF65-F5344CB8AC3E}">
        <p14:creationId xmlns:p14="http://schemas.microsoft.com/office/powerpoint/2010/main" val="1986646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3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3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32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632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632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0" y="0"/>
            <a:ext cx="4085157"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 typeface="Wingdings" pitchFamily="2" charset="2"/>
              <a:buNone/>
            </a:pPr>
            <a:r>
              <a:rPr lang="en-US" sz="4000" dirty="0">
                <a:solidFill>
                  <a:srgbClr val="376092"/>
                </a:solidFill>
                <a:latin typeface="Avenir Book"/>
              </a:rPr>
              <a:t>Course structure</a:t>
            </a:r>
            <a:r>
              <a:rPr lang="en-US" sz="4000" b="1" dirty="0">
                <a:solidFill>
                  <a:srgbClr val="376092"/>
                </a:solidFill>
                <a:latin typeface="Avenir Book"/>
              </a:rPr>
              <a:t>:</a:t>
            </a:r>
          </a:p>
        </p:txBody>
      </p:sp>
      <p:sp>
        <p:nvSpPr>
          <p:cNvPr id="3" name="Rectangle 2">
            <a:extLst>
              <a:ext uri="{FF2B5EF4-FFF2-40B4-BE49-F238E27FC236}">
                <a16:creationId xmlns:a16="http://schemas.microsoft.com/office/drawing/2014/main" id="{7BADAD85-4DFF-584F-BE05-609EEA654715}"/>
              </a:ext>
            </a:extLst>
          </p:cNvPr>
          <p:cNvSpPr/>
          <p:nvPr/>
        </p:nvSpPr>
        <p:spPr>
          <a:xfrm>
            <a:off x="396240" y="534888"/>
            <a:ext cx="8351520" cy="5186613"/>
          </a:xfrm>
          <a:prstGeom prst="rect">
            <a:avLst/>
          </a:prstGeom>
        </p:spPr>
        <p:txBody>
          <a:bodyPr wrap="square">
            <a:spAutoFit/>
          </a:bodyPr>
          <a:lstStyle/>
          <a:p>
            <a:pPr marL="342900" indent="-342900">
              <a:lnSpc>
                <a:spcPct val="150000"/>
              </a:lnSpc>
              <a:buFont typeface="Arial" panose="020B0604020202020204" pitchFamily="34" charset="0"/>
              <a:buChar char="•"/>
            </a:pPr>
            <a:r>
              <a:rPr lang="en-US" sz="3200" dirty="0"/>
              <a:t>Lectures (1/2 of each class)</a:t>
            </a:r>
          </a:p>
          <a:p>
            <a:pPr marL="342900" indent="-342900">
              <a:lnSpc>
                <a:spcPct val="150000"/>
              </a:lnSpc>
              <a:buFont typeface="Arial" panose="020B0604020202020204" pitchFamily="34" charset="0"/>
              <a:buChar char="•"/>
            </a:pPr>
            <a:r>
              <a:rPr lang="en-US" sz="3200" dirty="0"/>
              <a:t>Student-led presentation/discussion (Thurs)</a:t>
            </a:r>
          </a:p>
          <a:p>
            <a:pPr marL="342900" indent="-342900">
              <a:lnSpc>
                <a:spcPct val="150000"/>
              </a:lnSpc>
              <a:buFont typeface="Arial" panose="020B0604020202020204" pitchFamily="34" charset="0"/>
              <a:buChar char="•"/>
            </a:pPr>
            <a:r>
              <a:rPr lang="en-US" sz="3200" dirty="0"/>
              <a:t>Homework (assigned Th, due Tu, discussed Tu)</a:t>
            </a:r>
          </a:p>
          <a:p>
            <a:pPr marL="342900" indent="-342900">
              <a:lnSpc>
                <a:spcPct val="150000"/>
              </a:lnSpc>
              <a:buFont typeface="Arial" panose="020B0604020202020204" pitchFamily="34" charset="0"/>
              <a:buChar char="•"/>
            </a:pPr>
            <a:r>
              <a:rPr lang="en-US" sz="3200" dirty="0"/>
              <a:t>Exams (n=3)</a:t>
            </a:r>
          </a:p>
          <a:p>
            <a:pPr marL="342900" indent="-342900">
              <a:lnSpc>
                <a:spcPct val="150000"/>
              </a:lnSpc>
              <a:buFont typeface="Arial" panose="020B0604020202020204" pitchFamily="34" charset="0"/>
              <a:buChar char="•"/>
            </a:pPr>
            <a:r>
              <a:rPr lang="en-US" sz="3200" dirty="0"/>
              <a:t>In-person, unless you are remote or ill</a:t>
            </a:r>
          </a:p>
          <a:p>
            <a:pPr marL="342900" indent="-342900">
              <a:lnSpc>
                <a:spcPct val="150000"/>
              </a:lnSpc>
              <a:buFont typeface="Arial" panose="020B0604020202020204" pitchFamily="34" charset="0"/>
              <a:buChar char="•"/>
            </a:pPr>
            <a:r>
              <a:rPr lang="en-US" sz="3200" dirty="0"/>
              <a:t>Zoom (room = “</a:t>
            </a:r>
            <a:r>
              <a:rPr lang="en-US" sz="3200" dirty="0" err="1"/>
              <a:t>osenberg</a:t>
            </a:r>
            <a:r>
              <a:rPr lang="en-US" sz="3200" dirty="0"/>
              <a:t>”)</a:t>
            </a:r>
          </a:p>
          <a:p>
            <a:pPr marL="342900" indent="-342900">
              <a:lnSpc>
                <a:spcPct val="150000"/>
              </a:lnSpc>
              <a:buFont typeface="Arial" panose="020B0604020202020204" pitchFamily="34" charset="0"/>
              <a:buChar char="•"/>
            </a:pPr>
            <a:r>
              <a:rPr lang="en-US" sz="3200" dirty="0"/>
              <a:t>Recordings on </a:t>
            </a:r>
            <a:r>
              <a:rPr lang="en-US" sz="3200" dirty="0" err="1"/>
              <a:t>eLC</a:t>
            </a:r>
            <a:r>
              <a:rPr lang="en-US" sz="3200" dirty="0"/>
              <a:t> (remind me)</a:t>
            </a:r>
          </a:p>
        </p:txBody>
      </p:sp>
      <p:sp>
        <p:nvSpPr>
          <p:cNvPr id="5" name="TextBox 4">
            <a:extLst>
              <a:ext uri="{FF2B5EF4-FFF2-40B4-BE49-F238E27FC236}">
                <a16:creationId xmlns:a16="http://schemas.microsoft.com/office/drawing/2014/main" id="{4905A20B-E297-BB4C-8F93-B056F4D5E81B}"/>
              </a:ext>
            </a:extLst>
          </p:cNvPr>
          <p:cNvSpPr txBox="1"/>
          <p:nvPr/>
        </p:nvSpPr>
        <p:spPr>
          <a:xfrm>
            <a:off x="176784" y="5657671"/>
            <a:ext cx="8790432" cy="1200329"/>
          </a:xfrm>
          <a:prstGeom prst="rect">
            <a:avLst/>
          </a:prstGeom>
          <a:noFill/>
        </p:spPr>
        <p:txBody>
          <a:bodyPr wrap="square" rtlCol="0">
            <a:spAutoFit/>
          </a:bodyPr>
          <a:lstStyle/>
          <a:p>
            <a:r>
              <a:rPr lang="en-US" dirty="0"/>
              <a:t>Caveat –  I talk fairly fast during lectures.  So you will have to review your notes.  Work through stuff so that you get it.   You will NOT walk out of here understanding everything we covered.  You’ll have to work at it.  Recorded lectures will help.  So will working with, talking with, and challenging, other students.</a:t>
            </a:r>
          </a:p>
        </p:txBody>
      </p:sp>
    </p:spTree>
    <p:extLst>
      <p:ext uri="{BB962C8B-B14F-4D97-AF65-F5344CB8AC3E}">
        <p14:creationId xmlns:p14="http://schemas.microsoft.com/office/powerpoint/2010/main" val="195020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476250" y="811213"/>
            <a:ext cx="9144000" cy="369332"/>
          </a:xfrm>
          <a:prstGeom prst="rect">
            <a:avLst/>
          </a:prstGeom>
          <a:noFill/>
          <a:ln w="9525">
            <a:noFill/>
            <a:miter lim="800000"/>
            <a:headEnd/>
            <a:tailEnd/>
          </a:ln>
        </p:spPr>
        <p:txBody>
          <a:bodyPr>
            <a:spAutoFit/>
          </a:bodyPr>
          <a:lstStyle/>
          <a:p>
            <a:endParaRPr lang="en-US" dirty="0">
              <a:latin typeface="Avenir Book"/>
            </a:endParaRPr>
          </a:p>
        </p:txBody>
      </p:sp>
      <p:sp>
        <p:nvSpPr>
          <p:cNvPr id="55299" name="Text Box 3"/>
          <p:cNvSpPr txBox="1">
            <a:spLocks noChangeArrowheads="1"/>
          </p:cNvSpPr>
          <p:nvPr/>
        </p:nvSpPr>
        <p:spPr bwMode="auto">
          <a:xfrm>
            <a:off x="381346" y="1775261"/>
            <a:ext cx="8578926" cy="4031873"/>
          </a:xfrm>
          <a:prstGeom prst="rect">
            <a:avLst/>
          </a:prstGeom>
          <a:noFill/>
          <a:ln w="9525">
            <a:noFill/>
            <a:miter lim="800000"/>
            <a:headEnd/>
            <a:tailEnd/>
          </a:ln>
        </p:spPr>
        <p:txBody>
          <a:bodyPr wrap="square">
            <a:spAutoFit/>
          </a:bodyPr>
          <a:lstStyle/>
          <a:p>
            <a:pPr marL="457200" indent="-457200">
              <a:buFontTx/>
              <a:buAutoNum type="arabicPeriod"/>
            </a:pPr>
            <a:r>
              <a:rPr lang="en-US" sz="3200" dirty="0">
                <a:latin typeface="Avenir Book"/>
              </a:rPr>
              <a:t>Density independence:  </a:t>
            </a:r>
            <a:r>
              <a:rPr lang="en-US" sz="3200" dirty="0" err="1">
                <a:latin typeface="Avenir Book"/>
              </a:rPr>
              <a:t>dN</a:t>
            </a:r>
            <a:r>
              <a:rPr lang="en-US" sz="3200" dirty="0">
                <a:latin typeface="Avenir Book"/>
              </a:rPr>
              <a:t>/</a:t>
            </a:r>
            <a:r>
              <a:rPr lang="en-US" sz="3200" dirty="0" err="1">
                <a:latin typeface="Avenir Book"/>
              </a:rPr>
              <a:t>Ndt</a:t>
            </a:r>
            <a:r>
              <a:rPr lang="en-US" sz="3200" dirty="0">
                <a:latin typeface="Avenir Book"/>
              </a:rPr>
              <a:t> (or its components) are independent of N</a:t>
            </a:r>
          </a:p>
          <a:p>
            <a:pPr marL="457200" indent="-457200">
              <a:buFontTx/>
              <a:buAutoNum type="arabicPeriod"/>
            </a:pPr>
            <a:endParaRPr lang="en-US" sz="3200" dirty="0">
              <a:latin typeface="Avenir Book"/>
            </a:endParaRPr>
          </a:p>
          <a:p>
            <a:pPr marL="457200" indent="-457200">
              <a:buFontTx/>
              <a:buAutoNum type="arabicPeriod"/>
            </a:pPr>
            <a:r>
              <a:rPr lang="en-US" sz="3200" dirty="0">
                <a:latin typeface="Avenir Book"/>
              </a:rPr>
              <a:t>Density dependence:  </a:t>
            </a:r>
            <a:r>
              <a:rPr lang="en-US" sz="3200" dirty="0" err="1">
                <a:latin typeface="Avenir Book"/>
              </a:rPr>
              <a:t>dN</a:t>
            </a:r>
            <a:r>
              <a:rPr lang="en-US" sz="3200" dirty="0">
                <a:latin typeface="Avenir Book"/>
              </a:rPr>
              <a:t>/</a:t>
            </a:r>
            <a:r>
              <a:rPr lang="en-US" sz="3200" dirty="0" err="1">
                <a:latin typeface="Avenir Book"/>
              </a:rPr>
              <a:t>Ndt</a:t>
            </a:r>
            <a:r>
              <a:rPr lang="en-US" sz="3200" dirty="0">
                <a:latin typeface="Avenir Book"/>
              </a:rPr>
              <a:t> (or its components) vary with N</a:t>
            </a:r>
          </a:p>
          <a:p>
            <a:pPr marL="457200" indent="-457200">
              <a:buFontTx/>
              <a:buAutoNum type="arabicPeriod"/>
            </a:pPr>
            <a:endParaRPr lang="en-US" sz="3200" dirty="0">
              <a:latin typeface="Avenir Book"/>
            </a:endParaRPr>
          </a:p>
          <a:p>
            <a:pPr marL="457200" indent="-457200">
              <a:buFontTx/>
              <a:buAutoNum type="arabicPeriod"/>
            </a:pPr>
            <a:r>
              <a:rPr lang="en-US" sz="3200" dirty="0">
                <a:latin typeface="Avenir Book"/>
              </a:rPr>
              <a:t>Via effects on birth, death, emigration, immigration</a:t>
            </a:r>
          </a:p>
        </p:txBody>
      </p:sp>
      <p:sp>
        <p:nvSpPr>
          <p:cNvPr id="11269" name="Text Box 5"/>
          <p:cNvSpPr txBox="1">
            <a:spLocks noChangeArrowheads="1"/>
          </p:cNvSpPr>
          <p:nvPr/>
        </p:nvSpPr>
        <p:spPr bwMode="auto">
          <a:xfrm>
            <a:off x="0" y="16502"/>
            <a:ext cx="2514600" cy="579438"/>
          </a:xfrm>
          <a:prstGeom prst="rect">
            <a:avLst/>
          </a:prstGeom>
          <a:noFill/>
          <a:ln w="63500">
            <a:noFill/>
            <a:prstDash val="dash"/>
            <a:miter lim="800000"/>
            <a:headEnd/>
            <a:tailEnd/>
          </a:ln>
        </p:spPr>
        <p:txBody>
          <a:bodyPr>
            <a:spAutoFit/>
          </a:bodyPr>
          <a:lstStyle/>
          <a:p>
            <a:pPr algn="ctr">
              <a:spcBef>
                <a:spcPct val="50000"/>
              </a:spcBef>
            </a:pPr>
            <a:r>
              <a:rPr lang="en-US" sz="3200" dirty="0">
                <a:solidFill>
                  <a:srgbClr val="376092"/>
                </a:solidFill>
                <a:latin typeface="Avenir Book"/>
              </a:rPr>
              <a:t>Definitions:</a:t>
            </a:r>
          </a:p>
        </p:txBody>
      </p:sp>
    </p:spTree>
    <p:extLst>
      <p:ext uri="{BB962C8B-B14F-4D97-AF65-F5344CB8AC3E}">
        <p14:creationId xmlns:p14="http://schemas.microsoft.com/office/powerpoint/2010/main" val="2224742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29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52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Group 21"/>
          <p:cNvGrpSpPr>
            <a:grpSpLocks/>
          </p:cNvGrpSpPr>
          <p:nvPr/>
        </p:nvGrpSpPr>
        <p:grpSpPr bwMode="auto">
          <a:xfrm>
            <a:off x="1400175" y="1905000"/>
            <a:ext cx="5305424" cy="4287838"/>
            <a:chOff x="882" y="1200"/>
            <a:chExt cx="3342" cy="2701"/>
          </a:xfrm>
        </p:grpSpPr>
        <p:sp>
          <p:nvSpPr>
            <p:cNvPr id="10255" name="Line 3"/>
            <p:cNvSpPr>
              <a:spLocks noChangeShapeType="1"/>
            </p:cNvSpPr>
            <p:nvPr/>
          </p:nvSpPr>
          <p:spPr bwMode="auto">
            <a:xfrm>
              <a:off x="1632" y="1200"/>
              <a:ext cx="0" cy="2592"/>
            </a:xfrm>
            <a:prstGeom prst="line">
              <a:avLst/>
            </a:prstGeom>
            <a:noFill/>
            <a:ln w="63500">
              <a:solidFill>
                <a:schemeClr val="tx1"/>
              </a:solidFill>
              <a:round/>
              <a:headEnd/>
              <a:tailEnd/>
            </a:ln>
          </p:spPr>
          <p:txBody>
            <a:bodyPr/>
            <a:lstStyle/>
            <a:p>
              <a:endParaRPr lang="en-US" dirty="0">
                <a:latin typeface="Avenir Book"/>
              </a:endParaRPr>
            </a:p>
          </p:txBody>
        </p:sp>
        <p:sp>
          <p:nvSpPr>
            <p:cNvPr id="10256" name="Line 4"/>
            <p:cNvSpPr>
              <a:spLocks noChangeShapeType="1"/>
            </p:cNvSpPr>
            <p:nvPr/>
          </p:nvSpPr>
          <p:spPr bwMode="auto">
            <a:xfrm>
              <a:off x="1632" y="3360"/>
              <a:ext cx="2592" cy="0"/>
            </a:xfrm>
            <a:prstGeom prst="line">
              <a:avLst/>
            </a:prstGeom>
            <a:noFill/>
            <a:ln w="63500">
              <a:solidFill>
                <a:schemeClr val="tx1"/>
              </a:solidFill>
              <a:round/>
              <a:headEnd/>
              <a:tailEnd/>
            </a:ln>
          </p:spPr>
          <p:txBody>
            <a:bodyPr/>
            <a:lstStyle/>
            <a:p>
              <a:endParaRPr lang="en-US" dirty="0">
                <a:latin typeface="Avenir Book"/>
              </a:endParaRPr>
            </a:p>
          </p:txBody>
        </p:sp>
        <p:sp>
          <p:nvSpPr>
            <p:cNvPr id="10257" name="Text Box 6"/>
            <p:cNvSpPr txBox="1">
              <a:spLocks noChangeArrowheads="1"/>
            </p:cNvSpPr>
            <p:nvPr/>
          </p:nvSpPr>
          <p:spPr bwMode="auto">
            <a:xfrm>
              <a:off x="1318" y="3224"/>
              <a:ext cx="197" cy="233"/>
            </a:xfrm>
            <a:prstGeom prst="rect">
              <a:avLst/>
            </a:prstGeom>
            <a:noFill/>
            <a:ln w="63500">
              <a:noFill/>
              <a:prstDash val="dash"/>
              <a:miter lim="800000"/>
              <a:headEnd/>
              <a:tailEnd/>
            </a:ln>
          </p:spPr>
          <p:txBody>
            <a:bodyPr wrap="none">
              <a:spAutoFit/>
            </a:bodyPr>
            <a:lstStyle/>
            <a:p>
              <a:pPr algn="ctr"/>
              <a:r>
                <a:rPr lang="en-US" b="1" dirty="0">
                  <a:latin typeface="Avenir Book"/>
                </a:rPr>
                <a:t>0</a:t>
              </a:r>
            </a:p>
          </p:txBody>
        </p:sp>
        <p:sp>
          <p:nvSpPr>
            <p:cNvPr id="10258" name="Text Box 7"/>
            <p:cNvSpPr txBox="1">
              <a:spLocks noChangeArrowheads="1"/>
            </p:cNvSpPr>
            <p:nvPr/>
          </p:nvSpPr>
          <p:spPr bwMode="auto">
            <a:xfrm>
              <a:off x="2377" y="3571"/>
              <a:ext cx="1227" cy="330"/>
            </a:xfrm>
            <a:prstGeom prst="rect">
              <a:avLst/>
            </a:prstGeom>
            <a:noFill/>
            <a:ln w="63500">
              <a:noFill/>
              <a:prstDash val="dash"/>
              <a:miter lim="800000"/>
              <a:headEnd/>
              <a:tailEnd/>
            </a:ln>
          </p:spPr>
          <p:txBody>
            <a:bodyPr wrap="none">
              <a:spAutoFit/>
            </a:bodyPr>
            <a:lstStyle/>
            <a:p>
              <a:pPr algn="ctr"/>
              <a:r>
                <a:rPr lang="en-US" sz="2800" b="1" dirty="0">
                  <a:latin typeface="Avenir Book"/>
                </a:rPr>
                <a:t>Density (N)</a:t>
              </a:r>
            </a:p>
          </p:txBody>
        </p:sp>
        <p:sp>
          <p:nvSpPr>
            <p:cNvPr id="10259" name="Rectangle 9"/>
            <p:cNvSpPr>
              <a:spLocks noChangeArrowheads="1"/>
            </p:cNvSpPr>
            <p:nvPr/>
          </p:nvSpPr>
          <p:spPr bwMode="auto">
            <a:xfrm rot="16234119">
              <a:off x="593" y="2185"/>
              <a:ext cx="908" cy="330"/>
            </a:xfrm>
            <a:prstGeom prst="rect">
              <a:avLst/>
            </a:prstGeom>
            <a:noFill/>
            <a:ln w="63500">
              <a:noFill/>
              <a:prstDash val="dash"/>
              <a:miter lim="800000"/>
              <a:headEnd/>
              <a:tailEnd/>
            </a:ln>
          </p:spPr>
          <p:txBody>
            <a:bodyPr wrap="none">
              <a:spAutoFit/>
            </a:bodyPr>
            <a:lstStyle/>
            <a:p>
              <a:pPr algn="ctr"/>
              <a:r>
                <a:rPr lang="en-US" sz="2800" b="1" dirty="0" err="1">
                  <a:latin typeface="Avenir Book"/>
                </a:rPr>
                <a:t>dN</a:t>
              </a:r>
              <a:r>
                <a:rPr lang="en-US" sz="2800" b="1" dirty="0">
                  <a:latin typeface="Avenir Book"/>
                </a:rPr>
                <a:t>/</a:t>
              </a:r>
              <a:r>
                <a:rPr lang="en-US" sz="2800" b="1" dirty="0" err="1">
                  <a:latin typeface="Avenir Book"/>
                </a:rPr>
                <a:t>Ndt</a:t>
              </a:r>
              <a:endParaRPr lang="en-US" sz="2800" b="1" dirty="0">
                <a:latin typeface="Avenir Book"/>
              </a:endParaRPr>
            </a:p>
          </p:txBody>
        </p:sp>
      </p:grpSp>
      <p:grpSp>
        <p:nvGrpSpPr>
          <p:cNvPr id="3" name="Group 19"/>
          <p:cNvGrpSpPr>
            <a:grpSpLocks/>
          </p:cNvGrpSpPr>
          <p:nvPr/>
        </p:nvGrpSpPr>
        <p:grpSpPr bwMode="auto">
          <a:xfrm>
            <a:off x="2590800" y="2309813"/>
            <a:ext cx="4460875" cy="369887"/>
            <a:chOff x="1632" y="1455"/>
            <a:chExt cx="2810" cy="233"/>
          </a:xfrm>
        </p:grpSpPr>
        <p:sp>
          <p:nvSpPr>
            <p:cNvPr id="10253" name="Line 10"/>
            <p:cNvSpPr>
              <a:spLocks noChangeShapeType="1"/>
            </p:cNvSpPr>
            <p:nvPr/>
          </p:nvSpPr>
          <p:spPr bwMode="auto">
            <a:xfrm>
              <a:off x="1632" y="1680"/>
              <a:ext cx="2448" cy="0"/>
            </a:xfrm>
            <a:prstGeom prst="line">
              <a:avLst/>
            </a:prstGeom>
            <a:noFill/>
            <a:ln w="63500">
              <a:solidFill>
                <a:srgbClr val="0000FF"/>
              </a:solidFill>
              <a:prstDash val="dash"/>
              <a:round/>
              <a:headEnd/>
              <a:tailEnd/>
            </a:ln>
          </p:spPr>
          <p:txBody>
            <a:bodyPr/>
            <a:lstStyle/>
            <a:p>
              <a:endParaRPr lang="en-US" dirty="0">
                <a:latin typeface="Avenir Book"/>
              </a:endParaRPr>
            </a:p>
          </p:txBody>
        </p:sp>
        <p:sp>
          <p:nvSpPr>
            <p:cNvPr id="10254" name="Text Box 12"/>
            <p:cNvSpPr txBox="1">
              <a:spLocks noChangeArrowheads="1"/>
            </p:cNvSpPr>
            <p:nvPr/>
          </p:nvSpPr>
          <p:spPr bwMode="auto">
            <a:xfrm>
              <a:off x="2080" y="1455"/>
              <a:ext cx="2362" cy="233"/>
            </a:xfrm>
            <a:prstGeom prst="rect">
              <a:avLst/>
            </a:prstGeom>
            <a:noFill/>
            <a:ln w="63500">
              <a:noFill/>
              <a:prstDash val="dash"/>
              <a:miter lim="800000"/>
              <a:headEnd/>
              <a:tailEnd/>
            </a:ln>
          </p:spPr>
          <p:txBody>
            <a:bodyPr wrap="none">
              <a:spAutoFit/>
            </a:bodyPr>
            <a:lstStyle/>
            <a:p>
              <a:pPr algn="ctr"/>
              <a:r>
                <a:rPr lang="en-US" sz="1800" b="1" dirty="0">
                  <a:latin typeface="Avenir Book"/>
                </a:rPr>
                <a:t>Density-independent (exponential)</a:t>
              </a:r>
            </a:p>
          </p:txBody>
        </p:sp>
      </p:grpSp>
      <p:grpSp>
        <p:nvGrpSpPr>
          <p:cNvPr id="4" name="Group 22"/>
          <p:cNvGrpSpPr>
            <a:grpSpLocks/>
          </p:cNvGrpSpPr>
          <p:nvPr/>
        </p:nvGrpSpPr>
        <p:grpSpPr bwMode="auto">
          <a:xfrm>
            <a:off x="2590800" y="2667000"/>
            <a:ext cx="4191000" cy="3124200"/>
            <a:chOff x="1632" y="1680"/>
            <a:chExt cx="2640" cy="1968"/>
          </a:xfrm>
        </p:grpSpPr>
        <p:sp>
          <p:nvSpPr>
            <p:cNvPr id="10251" name="Line 11"/>
            <p:cNvSpPr>
              <a:spLocks noChangeShapeType="1"/>
            </p:cNvSpPr>
            <p:nvPr/>
          </p:nvSpPr>
          <p:spPr bwMode="auto">
            <a:xfrm>
              <a:off x="1632" y="1680"/>
              <a:ext cx="2640" cy="1968"/>
            </a:xfrm>
            <a:prstGeom prst="line">
              <a:avLst/>
            </a:prstGeom>
            <a:noFill/>
            <a:ln w="63500">
              <a:solidFill>
                <a:srgbClr val="FF0000"/>
              </a:solidFill>
              <a:prstDash val="dash"/>
              <a:round/>
              <a:headEnd/>
              <a:tailEnd/>
            </a:ln>
          </p:spPr>
          <p:txBody>
            <a:bodyPr/>
            <a:lstStyle/>
            <a:p>
              <a:endParaRPr lang="en-US" dirty="0">
                <a:latin typeface="Avenir Book"/>
              </a:endParaRPr>
            </a:p>
          </p:txBody>
        </p:sp>
        <p:sp>
          <p:nvSpPr>
            <p:cNvPr id="10252" name="Text Box 13"/>
            <p:cNvSpPr txBox="1">
              <a:spLocks noChangeArrowheads="1"/>
            </p:cNvSpPr>
            <p:nvPr/>
          </p:nvSpPr>
          <p:spPr bwMode="auto">
            <a:xfrm rot="2226497">
              <a:off x="2084" y="2492"/>
              <a:ext cx="2047" cy="233"/>
            </a:xfrm>
            <a:prstGeom prst="rect">
              <a:avLst/>
            </a:prstGeom>
            <a:noFill/>
            <a:ln w="63500">
              <a:noFill/>
              <a:prstDash val="dash"/>
              <a:miter lim="800000"/>
              <a:headEnd/>
              <a:tailEnd/>
            </a:ln>
          </p:spPr>
          <p:txBody>
            <a:bodyPr wrap="none">
              <a:spAutoFit/>
            </a:bodyPr>
            <a:lstStyle/>
            <a:p>
              <a:pPr algn="ctr"/>
              <a:r>
                <a:rPr lang="en-US" sz="1800" b="1" dirty="0">
                  <a:latin typeface="Avenir Book"/>
                </a:rPr>
                <a:t>Density-dependent (negative)</a:t>
              </a:r>
            </a:p>
          </p:txBody>
        </p:sp>
      </p:grpSp>
      <p:sp>
        <p:nvSpPr>
          <p:cNvPr id="10245" name="Text Box 14"/>
          <p:cNvSpPr txBox="1">
            <a:spLocks noChangeArrowheads="1"/>
          </p:cNvSpPr>
          <p:nvPr/>
        </p:nvSpPr>
        <p:spPr bwMode="auto">
          <a:xfrm>
            <a:off x="28575" y="242888"/>
            <a:ext cx="9067800" cy="519112"/>
          </a:xfrm>
          <a:prstGeom prst="rect">
            <a:avLst/>
          </a:prstGeom>
          <a:noFill/>
          <a:ln w="63500">
            <a:noFill/>
            <a:prstDash val="dash"/>
            <a:miter lim="800000"/>
            <a:headEnd/>
            <a:tailEnd/>
          </a:ln>
        </p:spPr>
        <p:txBody>
          <a:bodyPr>
            <a:spAutoFit/>
          </a:bodyPr>
          <a:lstStyle/>
          <a:p>
            <a:pPr algn="ctr"/>
            <a:r>
              <a:rPr lang="en-US" sz="2800" b="1" dirty="0">
                <a:latin typeface="Avenir Book"/>
              </a:rPr>
              <a:t>Per capita rate of increase as function of density:</a:t>
            </a:r>
          </a:p>
        </p:txBody>
      </p:sp>
      <p:grpSp>
        <p:nvGrpSpPr>
          <p:cNvPr id="5" name="Group 18"/>
          <p:cNvGrpSpPr>
            <a:grpSpLocks/>
          </p:cNvGrpSpPr>
          <p:nvPr/>
        </p:nvGrpSpPr>
        <p:grpSpPr bwMode="auto">
          <a:xfrm>
            <a:off x="2590800" y="1219200"/>
            <a:ext cx="3505200" cy="1447800"/>
            <a:chOff x="1632" y="768"/>
            <a:chExt cx="2208" cy="912"/>
          </a:xfrm>
        </p:grpSpPr>
        <p:sp>
          <p:nvSpPr>
            <p:cNvPr id="10249" name="Line 15"/>
            <p:cNvSpPr>
              <a:spLocks noChangeShapeType="1"/>
            </p:cNvSpPr>
            <p:nvPr/>
          </p:nvSpPr>
          <p:spPr bwMode="auto">
            <a:xfrm flipV="1">
              <a:off x="1632" y="768"/>
              <a:ext cx="2208" cy="912"/>
            </a:xfrm>
            <a:prstGeom prst="line">
              <a:avLst/>
            </a:prstGeom>
            <a:noFill/>
            <a:ln w="63500">
              <a:solidFill>
                <a:srgbClr val="008000"/>
              </a:solidFill>
              <a:prstDash val="dash"/>
              <a:round/>
              <a:headEnd/>
              <a:tailEnd/>
            </a:ln>
          </p:spPr>
          <p:txBody>
            <a:bodyPr/>
            <a:lstStyle/>
            <a:p>
              <a:endParaRPr lang="en-US" dirty="0">
                <a:latin typeface="Avenir Book"/>
              </a:endParaRPr>
            </a:p>
          </p:txBody>
        </p:sp>
        <p:sp>
          <p:nvSpPr>
            <p:cNvPr id="10250" name="Text Box 16"/>
            <p:cNvSpPr txBox="1">
              <a:spLocks noChangeArrowheads="1"/>
            </p:cNvSpPr>
            <p:nvPr/>
          </p:nvSpPr>
          <p:spPr bwMode="auto">
            <a:xfrm rot="20248147">
              <a:off x="1734" y="983"/>
              <a:ext cx="1990" cy="233"/>
            </a:xfrm>
            <a:prstGeom prst="rect">
              <a:avLst/>
            </a:prstGeom>
            <a:noFill/>
            <a:ln w="63500">
              <a:noFill/>
              <a:prstDash val="dash"/>
              <a:miter lim="800000"/>
              <a:headEnd/>
              <a:tailEnd/>
            </a:ln>
          </p:spPr>
          <p:txBody>
            <a:bodyPr wrap="none">
              <a:spAutoFit/>
            </a:bodyPr>
            <a:lstStyle/>
            <a:p>
              <a:pPr algn="ctr"/>
              <a:r>
                <a:rPr lang="en-US" sz="1800" b="1" dirty="0">
                  <a:latin typeface="Avenir Book"/>
                </a:rPr>
                <a:t>Density-dependent (positive)</a:t>
              </a:r>
            </a:p>
          </p:txBody>
        </p:sp>
      </p:grpSp>
      <p:sp>
        <p:nvSpPr>
          <p:cNvPr id="54295" name="Text Box 23"/>
          <p:cNvSpPr txBox="1">
            <a:spLocks noChangeArrowheads="1"/>
          </p:cNvSpPr>
          <p:nvPr/>
        </p:nvSpPr>
        <p:spPr bwMode="auto">
          <a:xfrm>
            <a:off x="6019800" y="6324600"/>
            <a:ext cx="3124200" cy="579438"/>
          </a:xfrm>
          <a:prstGeom prst="rect">
            <a:avLst/>
          </a:prstGeom>
          <a:noFill/>
          <a:ln w="63500">
            <a:noFill/>
            <a:prstDash val="dash"/>
            <a:miter lim="800000"/>
            <a:headEnd/>
            <a:tailEnd/>
          </a:ln>
        </p:spPr>
        <p:txBody>
          <a:bodyPr>
            <a:spAutoFit/>
          </a:bodyPr>
          <a:lstStyle/>
          <a:p>
            <a:pPr algn="ctr">
              <a:spcBef>
                <a:spcPct val="50000"/>
              </a:spcBef>
            </a:pPr>
            <a:r>
              <a:rPr lang="en-US" sz="3200" dirty="0">
                <a:solidFill>
                  <a:srgbClr val="000066"/>
                </a:solidFill>
                <a:latin typeface="Avenir Book"/>
              </a:rPr>
              <a:t>Implications?</a:t>
            </a:r>
          </a:p>
        </p:txBody>
      </p:sp>
      <p:sp>
        <p:nvSpPr>
          <p:cNvPr id="54296" name="Text Box 24"/>
          <p:cNvSpPr txBox="1">
            <a:spLocks noChangeArrowheads="1"/>
          </p:cNvSpPr>
          <p:nvPr/>
        </p:nvSpPr>
        <p:spPr bwMode="auto">
          <a:xfrm>
            <a:off x="0" y="6278563"/>
            <a:ext cx="2209800" cy="579437"/>
          </a:xfrm>
          <a:prstGeom prst="rect">
            <a:avLst/>
          </a:prstGeom>
          <a:noFill/>
          <a:ln w="63500">
            <a:noFill/>
            <a:prstDash val="dash"/>
            <a:miter lim="800000"/>
            <a:headEnd/>
            <a:tailEnd/>
          </a:ln>
        </p:spPr>
        <p:txBody>
          <a:bodyPr>
            <a:spAutoFit/>
          </a:bodyPr>
          <a:lstStyle/>
          <a:p>
            <a:pPr algn="ctr">
              <a:spcBef>
                <a:spcPct val="50000"/>
              </a:spcBef>
            </a:pPr>
            <a:r>
              <a:rPr lang="en-US" sz="3200" dirty="0">
                <a:solidFill>
                  <a:srgbClr val="000066"/>
                </a:solidFill>
                <a:latin typeface="Avenir Book"/>
              </a:rPr>
              <a:t>Causes?</a:t>
            </a:r>
          </a:p>
        </p:txBody>
      </p:sp>
    </p:spTree>
    <p:extLst>
      <p:ext uri="{BB962C8B-B14F-4D97-AF65-F5344CB8AC3E}">
        <p14:creationId xmlns:p14="http://schemas.microsoft.com/office/powerpoint/2010/main" val="3921261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20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4296"/>
                                        </p:tgtEl>
                                        <p:attrNameLst>
                                          <p:attrName>style.visibility</p:attrName>
                                        </p:attrNameLst>
                                      </p:cBhvr>
                                      <p:to>
                                        <p:strVal val="visible"/>
                                      </p:to>
                                    </p:set>
                                    <p:animEffect transition="in" filter="fade">
                                      <p:cBhvr>
                                        <p:cTn id="22" dur="500"/>
                                        <p:tgtEl>
                                          <p:spTgt spid="5429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4295"/>
                                        </p:tgtEl>
                                        <p:attrNameLst>
                                          <p:attrName>style.visibility</p:attrName>
                                        </p:attrNameLst>
                                      </p:cBhvr>
                                      <p:to>
                                        <p:strVal val="visible"/>
                                      </p:to>
                                    </p:set>
                                    <p:animEffect transition="in" filter="fade">
                                      <p:cBhvr>
                                        <p:cTn id="27" dur="500"/>
                                        <p:tgtEl>
                                          <p:spTgt spid="542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95" grpId="0"/>
      <p:bldP spid="5429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ChangeArrowheads="1"/>
          </p:cNvSpPr>
          <p:nvPr/>
        </p:nvSpPr>
        <p:spPr bwMode="auto">
          <a:xfrm>
            <a:off x="476250" y="811213"/>
            <a:ext cx="9144000" cy="369332"/>
          </a:xfrm>
          <a:prstGeom prst="rect">
            <a:avLst/>
          </a:prstGeom>
          <a:noFill/>
          <a:ln w="9525">
            <a:noFill/>
            <a:miter lim="800000"/>
            <a:headEnd/>
            <a:tailEnd/>
          </a:ln>
        </p:spPr>
        <p:txBody>
          <a:bodyPr>
            <a:spAutoFit/>
          </a:bodyPr>
          <a:lstStyle/>
          <a:p>
            <a:endParaRPr lang="en-US" dirty="0">
              <a:latin typeface="Avenir Book"/>
            </a:endParaRPr>
          </a:p>
        </p:txBody>
      </p:sp>
      <p:sp>
        <p:nvSpPr>
          <p:cNvPr id="1029" name="Text Box 5"/>
          <p:cNvSpPr txBox="1">
            <a:spLocks noChangeArrowheads="1"/>
          </p:cNvSpPr>
          <p:nvPr/>
        </p:nvSpPr>
        <p:spPr bwMode="auto">
          <a:xfrm>
            <a:off x="-152400" y="0"/>
            <a:ext cx="4346448" cy="584775"/>
          </a:xfrm>
          <a:prstGeom prst="rect">
            <a:avLst/>
          </a:prstGeom>
          <a:noFill/>
          <a:ln w="63500">
            <a:noFill/>
            <a:prstDash val="dash"/>
            <a:miter lim="800000"/>
            <a:headEnd/>
            <a:tailEnd/>
          </a:ln>
        </p:spPr>
        <p:txBody>
          <a:bodyPr wrap="square">
            <a:spAutoFit/>
          </a:bodyPr>
          <a:lstStyle/>
          <a:p>
            <a:pPr algn="ctr">
              <a:spcBef>
                <a:spcPct val="50000"/>
              </a:spcBef>
            </a:pPr>
            <a:r>
              <a:rPr lang="en-US" sz="3200" dirty="0">
                <a:solidFill>
                  <a:srgbClr val="366092"/>
                </a:solidFill>
                <a:latin typeface="Avenir Book"/>
              </a:rPr>
              <a:t>Population growth:</a:t>
            </a:r>
          </a:p>
        </p:txBody>
      </p:sp>
      <p:pic>
        <p:nvPicPr>
          <p:cNvPr id="1030" name="Picture 23" descr="clip_image001"/>
          <p:cNvPicPr>
            <a:picLocks noChangeAspect="1" noChangeArrowheads="1"/>
          </p:cNvPicPr>
          <p:nvPr/>
        </p:nvPicPr>
        <p:blipFill>
          <a:blip r:embed="rId2" cstate="print"/>
          <a:srcRect/>
          <a:stretch>
            <a:fillRect/>
          </a:stretch>
        </p:blipFill>
        <p:spPr bwMode="auto">
          <a:xfrm>
            <a:off x="1447800" y="1676400"/>
            <a:ext cx="7391400" cy="4949825"/>
          </a:xfrm>
          <a:prstGeom prst="rect">
            <a:avLst/>
          </a:prstGeom>
          <a:noFill/>
          <a:ln w="9525">
            <a:noFill/>
            <a:miter lim="800000"/>
            <a:headEnd/>
            <a:tailEnd/>
          </a:ln>
        </p:spPr>
      </p:pic>
    </p:spTree>
    <p:extLst>
      <p:ext uri="{BB962C8B-B14F-4D97-AF65-F5344CB8AC3E}">
        <p14:creationId xmlns:p14="http://schemas.microsoft.com/office/powerpoint/2010/main" val="14727222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ChangeArrowheads="1"/>
          </p:cNvSpPr>
          <p:nvPr/>
        </p:nvSpPr>
        <p:spPr bwMode="auto">
          <a:xfrm>
            <a:off x="476250" y="811213"/>
            <a:ext cx="9144000" cy="369332"/>
          </a:xfrm>
          <a:prstGeom prst="rect">
            <a:avLst/>
          </a:prstGeom>
          <a:noFill/>
          <a:ln w="9525">
            <a:noFill/>
            <a:miter lim="800000"/>
            <a:headEnd/>
            <a:tailEnd/>
          </a:ln>
        </p:spPr>
        <p:txBody>
          <a:bodyPr>
            <a:spAutoFit/>
          </a:bodyPr>
          <a:lstStyle/>
          <a:p>
            <a:endParaRPr lang="en-US" dirty="0">
              <a:latin typeface="Avenir Book"/>
            </a:endParaRPr>
          </a:p>
        </p:txBody>
      </p:sp>
      <p:sp>
        <p:nvSpPr>
          <p:cNvPr id="2054" name="Text Box 4"/>
          <p:cNvSpPr txBox="1">
            <a:spLocks noChangeArrowheads="1"/>
          </p:cNvSpPr>
          <p:nvPr/>
        </p:nvSpPr>
        <p:spPr bwMode="auto">
          <a:xfrm>
            <a:off x="-152400" y="0"/>
            <a:ext cx="4053840" cy="584775"/>
          </a:xfrm>
          <a:prstGeom prst="rect">
            <a:avLst/>
          </a:prstGeom>
          <a:noFill/>
          <a:ln w="63500">
            <a:noFill/>
            <a:prstDash val="dash"/>
            <a:miter lim="800000"/>
            <a:headEnd/>
            <a:tailEnd/>
          </a:ln>
        </p:spPr>
        <p:txBody>
          <a:bodyPr wrap="square">
            <a:spAutoFit/>
          </a:bodyPr>
          <a:lstStyle/>
          <a:p>
            <a:pPr algn="ctr">
              <a:spcBef>
                <a:spcPct val="50000"/>
              </a:spcBef>
            </a:pPr>
            <a:r>
              <a:rPr lang="en-US" sz="3200" dirty="0">
                <a:solidFill>
                  <a:srgbClr val="366092"/>
                </a:solidFill>
                <a:latin typeface="Avenir Book"/>
              </a:rPr>
              <a:t>Population growth:</a:t>
            </a:r>
          </a:p>
        </p:txBody>
      </p:sp>
      <p:pic>
        <p:nvPicPr>
          <p:cNvPr id="2055" name="Picture 21" descr="clip_image001"/>
          <p:cNvPicPr>
            <a:picLocks noChangeAspect="1" noChangeArrowheads="1"/>
          </p:cNvPicPr>
          <p:nvPr/>
        </p:nvPicPr>
        <p:blipFill>
          <a:blip r:embed="rId2" cstate="print"/>
          <a:srcRect/>
          <a:stretch>
            <a:fillRect/>
          </a:stretch>
        </p:blipFill>
        <p:spPr bwMode="auto">
          <a:xfrm>
            <a:off x="1447800" y="1649413"/>
            <a:ext cx="7467600" cy="5000625"/>
          </a:xfrm>
          <a:prstGeom prst="rect">
            <a:avLst/>
          </a:prstGeom>
          <a:noFill/>
          <a:ln w="9525">
            <a:noFill/>
            <a:miter lim="800000"/>
            <a:headEnd/>
            <a:tailEnd/>
          </a:ln>
        </p:spPr>
      </p:pic>
    </p:spTree>
    <p:extLst>
      <p:ext uri="{BB962C8B-B14F-4D97-AF65-F5344CB8AC3E}">
        <p14:creationId xmlns:p14="http://schemas.microsoft.com/office/powerpoint/2010/main" val="28135948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ChangeArrowheads="1"/>
          </p:cNvSpPr>
          <p:nvPr/>
        </p:nvSpPr>
        <p:spPr bwMode="auto">
          <a:xfrm>
            <a:off x="476250" y="811213"/>
            <a:ext cx="9144000" cy="369332"/>
          </a:xfrm>
          <a:prstGeom prst="rect">
            <a:avLst/>
          </a:prstGeom>
          <a:noFill/>
          <a:ln w="9525">
            <a:noFill/>
            <a:miter lim="800000"/>
            <a:headEnd/>
            <a:tailEnd/>
          </a:ln>
        </p:spPr>
        <p:txBody>
          <a:bodyPr>
            <a:spAutoFit/>
          </a:bodyPr>
          <a:lstStyle/>
          <a:p>
            <a:endParaRPr lang="en-US" dirty="0">
              <a:latin typeface="Avenir Book"/>
            </a:endParaRPr>
          </a:p>
        </p:txBody>
      </p:sp>
      <p:sp>
        <p:nvSpPr>
          <p:cNvPr id="3077" name="Text Box 4"/>
          <p:cNvSpPr txBox="1">
            <a:spLocks noChangeArrowheads="1"/>
          </p:cNvSpPr>
          <p:nvPr/>
        </p:nvSpPr>
        <p:spPr bwMode="auto">
          <a:xfrm>
            <a:off x="76199" y="17951"/>
            <a:ext cx="6685157" cy="584776"/>
          </a:xfrm>
          <a:prstGeom prst="rect">
            <a:avLst/>
          </a:prstGeom>
          <a:noFill/>
          <a:ln w="63500">
            <a:noFill/>
            <a:prstDash val="dash"/>
            <a:miter lim="800000"/>
            <a:headEnd/>
            <a:tailEnd/>
          </a:ln>
        </p:spPr>
        <p:txBody>
          <a:bodyPr wrap="square">
            <a:spAutoFit/>
          </a:bodyPr>
          <a:lstStyle/>
          <a:p>
            <a:pPr>
              <a:spcBef>
                <a:spcPct val="50000"/>
              </a:spcBef>
            </a:pPr>
            <a:r>
              <a:rPr lang="en-US" sz="3200" dirty="0">
                <a:solidFill>
                  <a:srgbClr val="376092"/>
                </a:solidFill>
                <a:latin typeface="Avenir Book"/>
              </a:rPr>
              <a:t>Equilibrium </a:t>
            </a:r>
            <a:r>
              <a:rPr lang="en-US" sz="3200" dirty="0">
                <a:solidFill>
                  <a:srgbClr val="366092"/>
                </a:solidFill>
                <a:latin typeface="Avenir Book"/>
              </a:rPr>
              <a:t>and</a:t>
            </a:r>
            <a:r>
              <a:rPr lang="en-US" sz="3200" dirty="0">
                <a:solidFill>
                  <a:srgbClr val="376092"/>
                </a:solidFill>
                <a:latin typeface="Avenir Book"/>
              </a:rPr>
              <a:t> Stability:</a:t>
            </a:r>
          </a:p>
        </p:txBody>
      </p:sp>
      <p:sp>
        <p:nvSpPr>
          <p:cNvPr id="63495" name="Text Box 7"/>
          <p:cNvSpPr txBox="1">
            <a:spLocks noChangeArrowheads="1"/>
          </p:cNvSpPr>
          <p:nvPr/>
        </p:nvSpPr>
        <p:spPr bwMode="auto">
          <a:xfrm>
            <a:off x="638175" y="1335872"/>
            <a:ext cx="8124825" cy="3539430"/>
          </a:xfrm>
          <a:prstGeom prst="rect">
            <a:avLst/>
          </a:prstGeom>
          <a:noFill/>
          <a:ln w="9525">
            <a:noFill/>
            <a:miter lim="800000"/>
            <a:headEnd/>
            <a:tailEnd/>
          </a:ln>
        </p:spPr>
        <p:txBody>
          <a:bodyPr>
            <a:spAutoFit/>
          </a:bodyPr>
          <a:lstStyle/>
          <a:p>
            <a:pPr marL="457200" indent="-457200">
              <a:buFontTx/>
              <a:buAutoNum type="arabicPeriod"/>
            </a:pPr>
            <a:r>
              <a:rPr lang="en-US" sz="3200" dirty="0">
                <a:latin typeface="Avenir Book"/>
              </a:rPr>
              <a:t>Equilibrium: N at which </a:t>
            </a:r>
            <a:r>
              <a:rPr lang="en-US" sz="3200" dirty="0" err="1">
                <a:latin typeface="Avenir Book"/>
              </a:rPr>
              <a:t>dN</a:t>
            </a:r>
            <a:r>
              <a:rPr lang="en-US" sz="3200" dirty="0">
                <a:latin typeface="Avenir Book"/>
              </a:rPr>
              <a:t>/</a:t>
            </a:r>
            <a:r>
              <a:rPr lang="en-US" sz="3200" dirty="0" err="1">
                <a:latin typeface="Avenir Book"/>
              </a:rPr>
              <a:t>Ndt</a:t>
            </a:r>
            <a:r>
              <a:rPr lang="en-US" sz="3200" dirty="0">
                <a:latin typeface="Avenir Book"/>
              </a:rPr>
              <a:t> = 0</a:t>
            </a:r>
          </a:p>
          <a:p>
            <a:pPr marL="457200" indent="-457200">
              <a:buFontTx/>
              <a:buAutoNum type="arabicPeriod"/>
            </a:pPr>
            <a:endParaRPr lang="en-US" sz="3200" dirty="0">
              <a:latin typeface="Avenir Book"/>
            </a:endParaRPr>
          </a:p>
          <a:p>
            <a:pPr marL="457200" indent="-457200">
              <a:buFontTx/>
              <a:buAutoNum type="arabicPeriod"/>
            </a:pPr>
            <a:r>
              <a:rPr lang="en-US" sz="3200" dirty="0">
                <a:latin typeface="Avenir Book"/>
              </a:rPr>
              <a:t>No net growth (dynamic equilibrium)</a:t>
            </a:r>
          </a:p>
          <a:p>
            <a:pPr marL="457200" indent="-457200">
              <a:buFontTx/>
              <a:buAutoNum type="arabicPeriod"/>
            </a:pPr>
            <a:endParaRPr lang="en-US" sz="3200" dirty="0">
              <a:latin typeface="Avenir Book"/>
            </a:endParaRPr>
          </a:p>
          <a:p>
            <a:pPr marL="457200" indent="-457200">
              <a:buFontTx/>
              <a:buAutoNum type="arabicPeriod"/>
            </a:pPr>
            <a:r>
              <a:rPr lang="en-US" sz="3200" dirty="0">
                <a:latin typeface="Avenir Book"/>
              </a:rPr>
              <a:t>Stability: does the system return to equilibrium following a small perturbation?</a:t>
            </a:r>
            <a:endParaRPr lang="en-US" sz="3200" b="1" dirty="0">
              <a:latin typeface="Avenir Book"/>
            </a:endParaRPr>
          </a:p>
        </p:txBody>
      </p:sp>
      <p:sp>
        <p:nvSpPr>
          <p:cNvPr id="63496" name="Arc 8"/>
          <p:cNvSpPr>
            <a:spLocks/>
          </p:cNvSpPr>
          <p:nvPr/>
        </p:nvSpPr>
        <p:spPr bwMode="auto">
          <a:xfrm rot="16200000" flipV="1">
            <a:off x="1708150" y="4724400"/>
            <a:ext cx="622300" cy="1752600"/>
          </a:xfrm>
          <a:custGeom>
            <a:avLst/>
            <a:gdLst>
              <a:gd name="T0" fmla="*/ 12230 w 22033"/>
              <a:gd name="T1" fmla="*/ 0 h 43200"/>
              <a:gd name="T2" fmla="*/ 0 w 22033"/>
              <a:gd name="T3" fmla="*/ 1752438 h 43200"/>
              <a:gd name="T4" fmla="*/ 12230 w 22033"/>
              <a:gd name="T5" fmla="*/ 876300 h 43200"/>
              <a:gd name="T6" fmla="*/ 0 60000 65536"/>
              <a:gd name="T7" fmla="*/ 0 60000 65536"/>
              <a:gd name="T8" fmla="*/ 0 60000 65536"/>
              <a:gd name="T9" fmla="*/ 0 w 22033"/>
              <a:gd name="T10" fmla="*/ 0 h 43200"/>
              <a:gd name="T11" fmla="*/ 22033 w 22033"/>
              <a:gd name="T12" fmla="*/ 43200 h 43200"/>
            </a:gdLst>
            <a:ahLst/>
            <a:cxnLst>
              <a:cxn ang="T6">
                <a:pos x="T0" y="T1"/>
              </a:cxn>
              <a:cxn ang="T7">
                <a:pos x="T2" y="T3"/>
              </a:cxn>
              <a:cxn ang="T8">
                <a:pos x="T4" y="T5"/>
              </a:cxn>
            </a:cxnLst>
            <a:rect l="T9" t="T10" r="T11" b="T12"/>
            <a:pathLst>
              <a:path w="22033" h="43200" fill="none" extrusionOk="0">
                <a:moveTo>
                  <a:pt x="432" y="0"/>
                </a:moveTo>
                <a:cubicBezTo>
                  <a:pt x="12362" y="0"/>
                  <a:pt x="22033" y="9670"/>
                  <a:pt x="22033" y="21600"/>
                </a:cubicBezTo>
                <a:cubicBezTo>
                  <a:pt x="22033" y="33529"/>
                  <a:pt x="12362" y="43200"/>
                  <a:pt x="433" y="43200"/>
                </a:cubicBezTo>
                <a:cubicBezTo>
                  <a:pt x="288" y="43200"/>
                  <a:pt x="144" y="43198"/>
                  <a:pt x="0" y="43195"/>
                </a:cubicBezTo>
              </a:path>
              <a:path w="22033" h="43200" stroke="0" extrusionOk="0">
                <a:moveTo>
                  <a:pt x="432" y="0"/>
                </a:moveTo>
                <a:cubicBezTo>
                  <a:pt x="12362" y="0"/>
                  <a:pt x="22033" y="9670"/>
                  <a:pt x="22033" y="21600"/>
                </a:cubicBezTo>
                <a:cubicBezTo>
                  <a:pt x="22033" y="33529"/>
                  <a:pt x="12362" y="43200"/>
                  <a:pt x="433" y="43200"/>
                </a:cubicBezTo>
                <a:cubicBezTo>
                  <a:pt x="288" y="43200"/>
                  <a:pt x="144" y="43198"/>
                  <a:pt x="0" y="43195"/>
                </a:cubicBezTo>
                <a:lnTo>
                  <a:pt x="433" y="21600"/>
                </a:lnTo>
                <a:close/>
              </a:path>
            </a:pathLst>
          </a:custGeom>
          <a:noFill/>
          <a:ln w="38100">
            <a:solidFill>
              <a:schemeClr val="tx1"/>
            </a:solidFill>
            <a:round/>
            <a:headEnd/>
            <a:tailEnd/>
          </a:ln>
        </p:spPr>
        <p:txBody>
          <a:bodyPr wrap="none" anchor="ctr"/>
          <a:lstStyle/>
          <a:p>
            <a:endParaRPr lang="en-US" dirty="0">
              <a:latin typeface="Avenir Book"/>
            </a:endParaRPr>
          </a:p>
        </p:txBody>
      </p:sp>
      <p:sp>
        <p:nvSpPr>
          <p:cNvPr id="63497" name="Arc 9"/>
          <p:cNvSpPr>
            <a:spLocks/>
          </p:cNvSpPr>
          <p:nvPr/>
        </p:nvSpPr>
        <p:spPr bwMode="auto">
          <a:xfrm rot="5400000">
            <a:off x="4222750" y="4756150"/>
            <a:ext cx="622300" cy="1752600"/>
          </a:xfrm>
          <a:custGeom>
            <a:avLst/>
            <a:gdLst>
              <a:gd name="T0" fmla="*/ 12230 w 22033"/>
              <a:gd name="T1" fmla="*/ 0 h 43200"/>
              <a:gd name="T2" fmla="*/ 0 w 22033"/>
              <a:gd name="T3" fmla="*/ 1752438 h 43200"/>
              <a:gd name="T4" fmla="*/ 12230 w 22033"/>
              <a:gd name="T5" fmla="*/ 876300 h 43200"/>
              <a:gd name="T6" fmla="*/ 0 60000 65536"/>
              <a:gd name="T7" fmla="*/ 0 60000 65536"/>
              <a:gd name="T8" fmla="*/ 0 60000 65536"/>
              <a:gd name="T9" fmla="*/ 0 w 22033"/>
              <a:gd name="T10" fmla="*/ 0 h 43200"/>
              <a:gd name="T11" fmla="*/ 22033 w 22033"/>
              <a:gd name="T12" fmla="*/ 43200 h 43200"/>
            </a:gdLst>
            <a:ahLst/>
            <a:cxnLst>
              <a:cxn ang="T6">
                <a:pos x="T0" y="T1"/>
              </a:cxn>
              <a:cxn ang="T7">
                <a:pos x="T2" y="T3"/>
              </a:cxn>
              <a:cxn ang="T8">
                <a:pos x="T4" y="T5"/>
              </a:cxn>
            </a:cxnLst>
            <a:rect l="T9" t="T10" r="T11" b="T12"/>
            <a:pathLst>
              <a:path w="22033" h="43200" fill="none" extrusionOk="0">
                <a:moveTo>
                  <a:pt x="432" y="0"/>
                </a:moveTo>
                <a:cubicBezTo>
                  <a:pt x="12362" y="0"/>
                  <a:pt x="22033" y="9670"/>
                  <a:pt x="22033" y="21600"/>
                </a:cubicBezTo>
                <a:cubicBezTo>
                  <a:pt x="22033" y="33529"/>
                  <a:pt x="12362" y="43200"/>
                  <a:pt x="433" y="43200"/>
                </a:cubicBezTo>
                <a:cubicBezTo>
                  <a:pt x="288" y="43200"/>
                  <a:pt x="144" y="43198"/>
                  <a:pt x="0" y="43195"/>
                </a:cubicBezTo>
              </a:path>
              <a:path w="22033" h="43200" stroke="0" extrusionOk="0">
                <a:moveTo>
                  <a:pt x="432" y="0"/>
                </a:moveTo>
                <a:cubicBezTo>
                  <a:pt x="12362" y="0"/>
                  <a:pt x="22033" y="9670"/>
                  <a:pt x="22033" y="21600"/>
                </a:cubicBezTo>
                <a:cubicBezTo>
                  <a:pt x="22033" y="33529"/>
                  <a:pt x="12362" y="43200"/>
                  <a:pt x="433" y="43200"/>
                </a:cubicBezTo>
                <a:cubicBezTo>
                  <a:pt x="288" y="43200"/>
                  <a:pt x="144" y="43198"/>
                  <a:pt x="0" y="43195"/>
                </a:cubicBezTo>
                <a:lnTo>
                  <a:pt x="433" y="21600"/>
                </a:lnTo>
                <a:close/>
              </a:path>
            </a:pathLst>
          </a:custGeom>
          <a:noFill/>
          <a:ln w="38100">
            <a:solidFill>
              <a:schemeClr val="tx1"/>
            </a:solidFill>
            <a:round/>
            <a:headEnd/>
            <a:tailEnd/>
          </a:ln>
        </p:spPr>
        <p:txBody>
          <a:bodyPr wrap="none" anchor="ctr"/>
          <a:lstStyle/>
          <a:p>
            <a:endParaRPr lang="en-US" dirty="0">
              <a:latin typeface="Avenir Book"/>
            </a:endParaRPr>
          </a:p>
        </p:txBody>
      </p:sp>
      <p:sp>
        <p:nvSpPr>
          <p:cNvPr id="63498" name="Oval 10"/>
          <p:cNvSpPr>
            <a:spLocks noChangeArrowheads="1"/>
          </p:cNvSpPr>
          <p:nvPr/>
        </p:nvSpPr>
        <p:spPr bwMode="auto">
          <a:xfrm>
            <a:off x="1905000" y="5029200"/>
            <a:ext cx="228600" cy="228600"/>
          </a:xfrm>
          <a:prstGeom prst="ellipse">
            <a:avLst/>
          </a:prstGeom>
          <a:solidFill>
            <a:srgbClr val="008000"/>
          </a:solidFill>
          <a:ln w="12700">
            <a:solidFill>
              <a:schemeClr val="tx1"/>
            </a:solidFill>
            <a:round/>
            <a:headEnd/>
            <a:tailEnd/>
          </a:ln>
        </p:spPr>
        <p:txBody>
          <a:bodyPr wrap="none" anchor="ctr"/>
          <a:lstStyle/>
          <a:p>
            <a:endParaRPr lang="en-US" dirty="0">
              <a:latin typeface="Avenir Book"/>
            </a:endParaRPr>
          </a:p>
        </p:txBody>
      </p:sp>
      <p:sp>
        <p:nvSpPr>
          <p:cNvPr id="63499" name="Line 11"/>
          <p:cNvSpPr>
            <a:spLocks noChangeShapeType="1"/>
          </p:cNvSpPr>
          <p:nvPr/>
        </p:nvSpPr>
        <p:spPr bwMode="auto">
          <a:xfrm>
            <a:off x="6172200" y="5867400"/>
            <a:ext cx="2209800" cy="0"/>
          </a:xfrm>
          <a:prstGeom prst="line">
            <a:avLst/>
          </a:prstGeom>
          <a:noFill/>
          <a:ln w="38100">
            <a:solidFill>
              <a:schemeClr val="tx1"/>
            </a:solidFill>
            <a:round/>
            <a:headEnd/>
            <a:tailEnd/>
          </a:ln>
        </p:spPr>
        <p:txBody>
          <a:bodyPr/>
          <a:lstStyle/>
          <a:p>
            <a:endParaRPr lang="en-US" dirty="0">
              <a:latin typeface="Avenir Book"/>
            </a:endParaRPr>
          </a:p>
        </p:txBody>
      </p:sp>
      <p:sp>
        <p:nvSpPr>
          <p:cNvPr id="63500" name="Oval 12"/>
          <p:cNvSpPr>
            <a:spLocks noChangeArrowheads="1"/>
          </p:cNvSpPr>
          <p:nvPr/>
        </p:nvSpPr>
        <p:spPr bwMode="auto">
          <a:xfrm>
            <a:off x="4429125" y="5705475"/>
            <a:ext cx="228600" cy="228600"/>
          </a:xfrm>
          <a:prstGeom prst="ellipse">
            <a:avLst/>
          </a:prstGeom>
          <a:solidFill>
            <a:srgbClr val="FF0000"/>
          </a:solidFill>
          <a:ln w="12700">
            <a:solidFill>
              <a:schemeClr val="tx1"/>
            </a:solidFill>
            <a:round/>
            <a:headEnd/>
            <a:tailEnd/>
          </a:ln>
        </p:spPr>
        <p:txBody>
          <a:bodyPr wrap="none" anchor="ctr"/>
          <a:lstStyle/>
          <a:p>
            <a:endParaRPr lang="en-US" dirty="0">
              <a:latin typeface="Avenir Book"/>
            </a:endParaRPr>
          </a:p>
        </p:txBody>
      </p:sp>
      <p:sp>
        <p:nvSpPr>
          <p:cNvPr id="63501" name="Oval 13"/>
          <p:cNvSpPr>
            <a:spLocks noChangeArrowheads="1"/>
          </p:cNvSpPr>
          <p:nvPr/>
        </p:nvSpPr>
        <p:spPr bwMode="auto">
          <a:xfrm>
            <a:off x="7162800" y="5629275"/>
            <a:ext cx="228600" cy="228600"/>
          </a:xfrm>
          <a:prstGeom prst="ellipse">
            <a:avLst/>
          </a:prstGeom>
          <a:solidFill>
            <a:srgbClr val="0000FF"/>
          </a:solidFill>
          <a:ln w="12700">
            <a:solidFill>
              <a:schemeClr val="tx1"/>
            </a:solidFill>
            <a:round/>
            <a:headEnd/>
            <a:tailEnd/>
          </a:ln>
        </p:spPr>
        <p:txBody>
          <a:bodyPr wrap="none" anchor="ctr"/>
          <a:lstStyle/>
          <a:p>
            <a:endParaRPr lang="en-US" dirty="0">
              <a:latin typeface="Avenir Book"/>
            </a:endParaRPr>
          </a:p>
        </p:txBody>
      </p:sp>
      <p:sp>
        <p:nvSpPr>
          <p:cNvPr id="63502" name="Text Box 14"/>
          <p:cNvSpPr txBox="1">
            <a:spLocks noChangeArrowheads="1"/>
          </p:cNvSpPr>
          <p:nvPr/>
        </p:nvSpPr>
        <p:spPr bwMode="auto">
          <a:xfrm>
            <a:off x="609600" y="6248400"/>
            <a:ext cx="2667000" cy="369332"/>
          </a:xfrm>
          <a:prstGeom prst="rect">
            <a:avLst/>
          </a:prstGeom>
          <a:noFill/>
          <a:ln w="63500">
            <a:noFill/>
            <a:prstDash val="dash"/>
            <a:miter lim="800000"/>
            <a:headEnd/>
            <a:tailEnd/>
          </a:ln>
        </p:spPr>
        <p:txBody>
          <a:bodyPr>
            <a:spAutoFit/>
          </a:bodyPr>
          <a:lstStyle/>
          <a:p>
            <a:pPr algn="ctr">
              <a:spcBef>
                <a:spcPct val="50000"/>
              </a:spcBef>
            </a:pPr>
            <a:r>
              <a:rPr lang="en-US" dirty="0">
                <a:latin typeface="Avenir Book"/>
              </a:rPr>
              <a:t>Unstable </a:t>
            </a:r>
            <a:r>
              <a:rPr lang="en-US" dirty="0" err="1">
                <a:latin typeface="Avenir Book"/>
              </a:rPr>
              <a:t>equil</a:t>
            </a:r>
            <a:r>
              <a:rPr lang="en-US" dirty="0">
                <a:latin typeface="Avenir Book"/>
              </a:rPr>
              <a:t>.</a:t>
            </a:r>
          </a:p>
        </p:txBody>
      </p:sp>
      <p:sp>
        <p:nvSpPr>
          <p:cNvPr id="63503" name="Text Box 15"/>
          <p:cNvSpPr txBox="1">
            <a:spLocks noChangeArrowheads="1"/>
          </p:cNvSpPr>
          <p:nvPr/>
        </p:nvSpPr>
        <p:spPr bwMode="auto">
          <a:xfrm>
            <a:off x="3200400" y="6248400"/>
            <a:ext cx="2667000" cy="369332"/>
          </a:xfrm>
          <a:prstGeom prst="rect">
            <a:avLst/>
          </a:prstGeom>
          <a:noFill/>
          <a:ln w="63500">
            <a:noFill/>
            <a:prstDash val="dash"/>
            <a:miter lim="800000"/>
            <a:headEnd/>
            <a:tailEnd/>
          </a:ln>
        </p:spPr>
        <p:txBody>
          <a:bodyPr>
            <a:spAutoFit/>
          </a:bodyPr>
          <a:lstStyle/>
          <a:p>
            <a:pPr algn="ctr">
              <a:spcBef>
                <a:spcPct val="50000"/>
              </a:spcBef>
            </a:pPr>
            <a:r>
              <a:rPr lang="en-US" dirty="0">
                <a:latin typeface="Avenir Book"/>
              </a:rPr>
              <a:t>Stable </a:t>
            </a:r>
            <a:r>
              <a:rPr lang="en-US" dirty="0" err="1">
                <a:latin typeface="Avenir Book"/>
              </a:rPr>
              <a:t>equil</a:t>
            </a:r>
            <a:r>
              <a:rPr lang="en-US" dirty="0">
                <a:latin typeface="Avenir Book"/>
              </a:rPr>
              <a:t>.</a:t>
            </a:r>
          </a:p>
        </p:txBody>
      </p:sp>
      <p:sp>
        <p:nvSpPr>
          <p:cNvPr id="63504" name="Text Box 16"/>
          <p:cNvSpPr txBox="1">
            <a:spLocks noChangeArrowheads="1"/>
          </p:cNvSpPr>
          <p:nvPr/>
        </p:nvSpPr>
        <p:spPr bwMode="auto">
          <a:xfrm>
            <a:off x="5867400" y="6248400"/>
            <a:ext cx="2971800" cy="369332"/>
          </a:xfrm>
          <a:prstGeom prst="rect">
            <a:avLst/>
          </a:prstGeom>
          <a:noFill/>
          <a:ln w="63500">
            <a:noFill/>
            <a:prstDash val="dash"/>
            <a:miter lim="800000"/>
            <a:headEnd/>
            <a:tailEnd/>
          </a:ln>
        </p:spPr>
        <p:txBody>
          <a:bodyPr>
            <a:spAutoFit/>
          </a:bodyPr>
          <a:lstStyle/>
          <a:p>
            <a:pPr algn="ctr">
              <a:spcBef>
                <a:spcPct val="50000"/>
              </a:spcBef>
            </a:pPr>
            <a:r>
              <a:rPr lang="en-US" dirty="0">
                <a:latin typeface="Avenir Book"/>
              </a:rPr>
              <a:t>Neutrally stab. eq.</a:t>
            </a:r>
          </a:p>
        </p:txBody>
      </p:sp>
    </p:spTree>
    <p:extLst>
      <p:ext uri="{BB962C8B-B14F-4D97-AF65-F5344CB8AC3E}">
        <p14:creationId xmlns:p14="http://schemas.microsoft.com/office/powerpoint/2010/main" val="241853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4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349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349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3496"/>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6349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0" presetClass="path" presetSubtype="0" accel="50000" decel="50000" fill="hold" grpId="1" nodeType="clickEffect">
                                  <p:stCondLst>
                                    <p:cond delay="0"/>
                                  </p:stCondLst>
                                  <p:childTnLst>
                                    <p:animMotion origin="layout" path="M -0.00017 -0.00069 C -0.01753 0.00023 -0.03055 0.00255 -0.04687 0.00509 C -0.05191 0.00718 -0.05416 0.00972 -0.05989 0.01088 C -0.06059 0.01227 -0.06111 0.01412 -0.06215 0.01528 C -0.06302 0.0162 -0.06458 0.01551 -0.06545 0.01667 C -0.06736 0.01921 -0.06736 0.02384 -0.06979 0.02546 C -0.07691 0.03009 -0.08524 0.03241 -0.09045 0.0412 C -0.09427 0.04769 -0.09739 0.05903 -0.10347 0.06157 C -0.10659 0.06574 -0.1085 0.06991 -0.11111 0.07454 C -0.11215 0.08032 -0.11284 0.08403 -0.11545 0.08912 C -0.11823 0.1044 -0.11441 0.08194 -0.11753 0.10648 C -0.1177 0.1081 -0.11857 0.11088 -0.11857 0.11088 " pathEditMode="relative" ptsTypes="fffffffffffA">
                                      <p:cBhvr>
                                        <p:cTn id="25" dur="2000" fill="hold"/>
                                        <p:tgtEl>
                                          <p:spTgt spid="63498"/>
                                        </p:tgtEl>
                                        <p:attrNameLst>
                                          <p:attrName>ppt_x</p:attrName>
                                          <p:attrName>ppt_y</p:attrName>
                                        </p:attrNameLst>
                                      </p:cBhvr>
                                    </p:animMotion>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63497"/>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63500"/>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0" presetClass="path" presetSubtype="0" accel="50000" decel="50000" fill="hold" grpId="1" nodeType="clickEffect">
                                  <p:stCondLst>
                                    <p:cond delay="0"/>
                                  </p:stCondLst>
                                  <p:childTnLst>
                                    <p:animMotion origin="layout" path="M 5.27778E-6 4.81481E-6 C 0.00539 -0.00047 0.01095 -0.0007 0.01633 -0.00139 C 0.02032 -0.00186 0.01928 -0.00348 0.02275 -0.00579 C 0.02605 -0.00811 0.03022 -0.00834 0.03369 -0.00996 C 0.04029 -0.01297 0.0467 -0.01736 0.05331 -0.02014 C 0.05817 -0.02454 0.05557 -0.02662 0.06095 -0.02894 C 0.06164 -0.03033 0.06216 -0.03218 0.06303 -0.03334 C 0.0639 -0.03449 0.06546 -0.03473 0.06633 -0.03611 C 0.06789 -0.03866 0.06824 -0.04213 0.06963 -0.04491 C 0.06998 -0.04838 0.07015 -0.05162 0.07067 -0.0551 C 0.07119 -0.05903 0.07275 -0.06667 0.07275 -0.06667 C 0.07466 -0.05996 0.07241 -0.05625 0.07067 -0.04931 C 0.0705 -0.04861 0.06875 -0.04098 0.06841 -0.04051 C 0.06772 -0.03959 0.06633 -0.03959 0.06529 -0.03912 C 0.06112 -0.03542 0.06216 -0.03195 0.05869 -0.02755 C 0.05504 -0.02292 0.04984 -0.02338 0.04567 -0.02014 C 0.04116 -0.0169 0.03682 -0.0125 0.03265 -0.00857 C 0.03143 -0.00741 0.03074 -0.0051 0.02935 -0.00417 C 0.02362 4.81481E-6 0.01407 -0.00047 0.00869 4.81481E-6 C -0.00103 -0.00047 -0.01094 -0.00024 -0.02066 -0.00139 C -0.02188 -0.00162 -0.02292 -0.00324 -0.02396 -0.00417 C -0.02552 -0.00556 -0.02031 -0.00348 -0.0184 -0.00278 C -0.01735 -0.00255 -0.01632 -0.00162 -0.01527 -0.00139 C -0.01337 -0.0007 -0.01163 -0.00047 -0.00972 4.81481E-6 C 0.00261 -0.00047 0.01494 0.00023 0.02709 -0.00139 C 0.02831 -0.00162 0.02518 -0.00394 0.02397 -0.00417 C 0.02206 -0.0044 0.02032 -0.00324 0.0184 -0.00278 C 0.0099 0.00277 0.01562 4.81481E-6 5.27778E-6 4.81481E-6 Z " pathEditMode="relative" ptsTypes="ffffffffffffffffffffffffffff">
                                      <p:cBhvr>
                                        <p:cTn id="35" dur="2000" fill="hold"/>
                                        <p:tgtEl>
                                          <p:spTgt spid="63500"/>
                                        </p:tgtEl>
                                        <p:attrNameLst>
                                          <p:attrName>ppt_x</p:attrName>
                                          <p:attrName>ppt_y</p:attrName>
                                        </p:attrNameLst>
                                      </p:cBhvr>
                                    </p:animMotion>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3499"/>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63501"/>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63" presetClass="path" presetSubtype="0" accel="50000" decel="50000" fill="hold" grpId="1" nodeType="clickEffect">
                                  <p:stCondLst>
                                    <p:cond delay="0"/>
                                  </p:stCondLst>
                                  <p:childTnLst>
                                    <p:animMotion origin="layout" path="M -3.33333E-6 0 L 0.1125 -0.00417 " pathEditMode="relative" rAng="0" ptsTypes="AA">
                                      <p:cBhvr>
                                        <p:cTn id="45" dur="2000" fill="hold"/>
                                        <p:tgtEl>
                                          <p:spTgt spid="63501"/>
                                        </p:tgtEl>
                                        <p:attrNameLst>
                                          <p:attrName>ppt_x</p:attrName>
                                          <p:attrName>ppt_y</p:attrName>
                                        </p:attrNameLst>
                                      </p:cBhvr>
                                      <p:rCtr x="5600" y="-200"/>
                                    </p:animMotion>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63502"/>
                                        </p:tgtEl>
                                        <p:attrNameLst>
                                          <p:attrName>style.visibility</p:attrName>
                                        </p:attrNameLst>
                                      </p:cBhvr>
                                      <p:to>
                                        <p:strVal val="visible"/>
                                      </p:to>
                                    </p:set>
                                    <p:animEffect transition="in" filter="fade">
                                      <p:cBhvr>
                                        <p:cTn id="50" dur="500"/>
                                        <p:tgtEl>
                                          <p:spTgt spid="63502"/>
                                        </p:tgtEl>
                                      </p:cBhvr>
                                    </p:animEffect>
                                  </p:childTnLst>
                                </p:cTn>
                              </p:par>
                            </p:childTnLst>
                          </p:cTn>
                        </p:par>
                        <p:par>
                          <p:cTn id="51" fill="hold">
                            <p:stCondLst>
                              <p:cond delay="500"/>
                            </p:stCondLst>
                            <p:childTnLst>
                              <p:par>
                                <p:cTn id="52" presetID="10" presetClass="entr" presetSubtype="0" fill="hold" grpId="0" nodeType="afterEffect">
                                  <p:stCondLst>
                                    <p:cond delay="0"/>
                                  </p:stCondLst>
                                  <p:childTnLst>
                                    <p:set>
                                      <p:cBhvr>
                                        <p:cTn id="53" dur="1" fill="hold">
                                          <p:stCondLst>
                                            <p:cond delay="0"/>
                                          </p:stCondLst>
                                        </p:cTn>
                                        <p:tgtEl>
                                          <p:spTgt spid="63503"/>
                                        </p:tgtEl>
                                        <p:attrNameLst>
                                          <p:attrName>style.visibility</p:attrName>
                                        </p:attrNameLst>
                                      </p:cBhvr>
                                      <p:to>
                                        <p:strVal val="visible"/>
                                      </p:to>
                                    </p:set>
                                    <p:animEffect transition="in" filter="fade">
                                      <p:cBhvr>
                                        <p:cTn id="54" dur="500"/>
                                        <p:tgtEl>
                                          <p:spTgt spid="63503"/>
                                        </p:tgtEl>
                                      </p:cBhvr>
                                    </p:animEffect>
                                  </p:childTnLst>
                                </p:cTn>
                              </p:par>
                            </p:childTnLst>
                          </p:cTn>
                        </p:par>
                        <p:par>
                          <p:cTn id="55" fill="hold">
                            <p:stCondLst>
                              <p:cond delay="1000"/>
                            </p:stCondLst>
                            <p:childTnLst>
                              <p:par>
                                <p:cTn id="56" presetID="10" presetClass="entr" presetSubtype="0" fill="hold" grpId="0" nodeType="afterEffect">
                                  <p:stCondLst>
                                    <p:cond delay="0"/>
                                  </p:stCondLst>
                                  <p:childTnLst>
                                    <p:set>
                                      <p:cBhvr>
                                        <p:cTn id="57" dur="1" fill="hold">
                                          <p:stCondLst>
                                            <p:cond delay="0"/>
                                          </p:stCondLst>
                                        </p:cTn>
                                        <p:tgtEl>
                                          <p:spTgt spid="63504"/>
                                        </p:tgtEl>
                                        <p:attrNameLst>
                                          <p:attrName>style.visibility</p:attrName>
                                        </p:attrNameLst>
                                      </p:cBhvr>
                                      <p:to>
                                        <p:strVal val="visible"/>
                                      </p:to>
                                    </p:set>
                                    <p:animEffect transition="in" filter="fade">
                                      <p:cBhvr>
                                        <p:cTn id="58" dur="500"/>
                                        <p:tgtEl>
                                          <p:spTgt spid="635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5" grpId="0" build="p"/>
      <p:bldP spid="63496" grpId="0" animBg="1"/>
      <p:bldP spid="63497" grpId="0" animBg="1"/>
      <p:bldP spid="63498" grpId="0" animBg="1"/>
      <p:bldP spid="63498" grpId="1" animBg="1"/>
      <p:bldP spid="63499" grpId="0" animBg="1"/>
      <p:bldP spid="63500" grpId="0" animBg="1"/>
      <p:bldP spid="63500" grpId="1" animBg="1"/>
      <p:bldP spid="63501" grpId="0" animBg="1"/>
      <p:bldP spid="63501" grpId="1" animBg="1"/>
      <p:bldP spid="63502" grpId="0"/>
      <p:bldP spid="63503" grpId="0"/>
      <p:bldP spid="6350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ChangeArrowheads="1"/>
          </p:cNvSpPr>
          <p:nvPr/>
        </p:nvSpPr>
        <p:spPr bwMode="auto">
          <a:xfrm>
            <a:off x="476250" y="811213"/>
            <a:ext cx="9144000" cy="369332"/>
          </a:xfrm>
          <a:prstGeom prst="rect">
            <a:avLst/>
          </a:prstGeom>
          <a:noFill/>
          <a:ln w="9525">
            <a:noFill/>
            <a:miter lim="800000"/>
            <a:headEnd/>
            <a:tailEnd/>
          </a:ln>
        </p:spPr>
        <p:txBody>
          <a:bodyPr>
            <a:spAutoFit/>
          </a:bodyPr>
          <a:lstStyle/>
          <a:p>
            <a:endParaRPr lang="en-US" dirty="0">
              <a:latin typeface="Avenir Book"/>
            </a:endParaRPr>
          </a:p>
        </p:txBody>
      </p:sp>
      <p:sp>
        <p:nvSpPr>
          <p:cNvPr id="3077" name="Text Box 4"/>
          <p:cNvSpPr txBox="1">
            <a:spLocks noChangeArrowheads="1"/>
          </p:cNvSpPr>
          <p:nvPr/>
        </p:nvSpPr>
        <p:spPr bwMode="auto">
          <a:xfrm>
            <a:off x="40923" y="6193"/>
            <a:ext cx="8002152" cy="584776"/>
          </a:xfrm>
          <a:prstGeom prst="rect">
            <a:avLst/>
          </a:prstGeom>
          <a:noFill/>
          <a:ln w="63500">
            <a:noFill/>
            <a:prstDash val="dash"/>
            <a:miter lim="800000"/>
            <a:headEnd/>
            <a:tailEnd/>
          </a:ln>
        </p:spPr>
        <p:txBody>
          <a:bodyPr wrap="square">
            <a:spAutoFit/>
          </a:bodyPr>
          <a:lstStyle/>
          <a:p>
            <a:pPr>
              <a:spcBef>
                <a:spcPct val="50000"/>
              </a:spcBef>
            </a:pPr>
            <a:r>
              <a:rPr lang="en-US" sz="3200" dirty="0">
                <a:solidFill>
                  <a:schemeClr val="accent1">
                    <a:lumMod val="75000"/>
                  </a:schemeClr>
                </a:solidFill>
                <a:latin typeface="Avenir Book"/>
              </a:rPr>
              <a:t>Local vs. Global vs. Regional Stability:</a:t>
            </a:r>
          </a:p>
        </p:txBody>
      </p:sp>
      <p:sp>
        <p:nvSpPr>
          <p:cNvPr id="63495" name="Text Box 7"/>
          <p:cNvSpPr txBox="1">
            <a:spLocks noChangeArrowheads="1"/>
          </p:cNvSpPr>
          <p:nvPr/>
        </p:nvSpPr>
        <p:spPr bwMode="auto">
          <a:xfrm>
            <a:off x="304363" y="1440832"/>
            <a:ext cx="8839637" cy="2677656"/>
          </a:xfrm>
          <a:prstGeom prst="rect">
            <a:avLst/>
          </a:prstGeom>
          <a:noFill/>
          <a:ln w="9525">
            <a:noFill/>
            <a:miter lim="800000"/>
            <a:headEnd/>
            <a:tailEnd/>
          </a:ln>
        </p:spPr>
        <p:txBody>
          <a:bodyPr wrap="square">
            <a:spAutoFit/>
          </a:bodyPr>
          <a:lstStyle/>
          <a:p>
            <a:pPr marL="457200" indent="-457200">
              <a:buFontTx/>
              <a:buAutoNum type="arabicPeriod"/>
            </a:pPr>
            <a:r>
              <a:rPr lang="en-US" sz="2800" dirty="0">
                <a:latin typeface="Avenir Book"/>
              </a:rPr>
              <a:t>Local: returns following small perturbation</a:t>
            </a:r>
          </a:p>
          <a:p>
            <a:pPr marL="457200" indent="-457200">
              <a:buFontTx/>
              <a:buAutoNum type="arabicPeriod"/>
            </a:pPr>
            <a:endParaRPr lang="en-US" sz="2800" dirty="0">
              <a:latin typeface="Avenir Book"/>
            </a:endParaRPr>
          </a:p>
          <a:p>
            <a:pPr marL="457200" indent="-457200">
              <a:buFontTx/>
              <a:buAutoNum type="arabicPeriod"/>
            </a:pPr>
            <a:r>
              <a:rPr lang="en-US" sz="2800" dirty="0">
                <a:latin typeface="Avenir Book"/>
              </a:rPr>
              <a:t>Global: returns following any perturbation</a:t>
            </a:r>
          </a:p>
          <a:p>
            <a:pPr marL="457200" indent="-457200">
              <a:buFontTx/>
              <a:buAutoNum type="arabicPeriod"/>
            </a:pPr>
            <a:endParaRPr lang="en-US" sz="2800" dirty="0">
              <a:latin typeface="Avenir Book"/>
            </a:endParaRPr>
          </a:p>
          <a:p>
            <a:pPr marL="457200" indent="-457200">
              <a:buFontTx/>
              <a:buAutoNum type="arabicPeriod"/>
            </a:pPr>
            <a:r>
              <a:rPr lang="en-US" sz="2800" dirty="0">
                <a:latin typeface="Avenir Book"/>
              </a:rPr>
              <a:t>Regional: unstable, but remains in "region" (will discuss again for &gt;1 </a:t>
            </a:r>
            <a:r>
              <a:rPr lang="en-US" sz="2800" dirty="0" err="1">
                <a:latin typeface="Avenir Book"/>
              </a:rPr>
              <a:t>spp</a:t>
            </a:r>
            <a:r>
              <a:rPr lang="en-US" sz="2800" dirty="0">
                <a:latin typeface="Avenir Book"/>
              </a:rPr>
              <a:t>)</a:t>
            </a:r>
          </a:p>
        </p:txBody>
      </p:sp>
      <p:sp>
        <p:nvSpPr>
          <p:cNvPr id="63498" name="Oval 10"/>
          <p:cNvSpPr>
            <a:spLocks noChangeArrowheads="1"/>
          </p:cNvSpPr>
          <p:nvPr/>
        </p:nvSpPr>
        <p:spPr bwMode="auto">
          <a:xfrm>
            <a:off x="1961186" y="5074077"/>
            <a:ext cx="228600" cy="228600"/>
          </a:xfrm>
          <a:prstGeom prst="ellipse">
            <a:avLst/>
          </a:prstGeom>
          <a:solidFill>
            <a:srgbClr val="008000"/>
          </a:solidFill>
          <a:ln w="12700">
            <a:solidFill>
              <a:schemeClr val="tx1"/>
            </a:solidFill>
            <a:round/>
            <a:headEnd/>
            <a:tailEnd/>
          </a:ln>
        </p:spPr>
        <p:txBody>
          <a:bodyPr wrap="none" anchor="ctr"/>
          <a:lstStyle/>
          <a:p>
            <a:endParaRPr lang="en-US" dirty="0">
              <a:latin typeface="Avenir Book"/>
            </a:endParaRPr>
          </a:p>
        </p:txBody>
      </p:sp>
      <p:sp>
        <p:nvSpPr>
          <p:cNvPr id="63500" name="Oval 12"/>
          <p:cNvSpPr>
            <a:spLocks noChangeArrowheads="1"/>
          </p:cNvSpPr>
          <p:nvPr/>
        </p:nvSpPr>
        <p:spPr bwMode="auto">
          <a:xfrm>
            <a:off x="4417366" y="5728991"/>
            <a:ext cx="228600" cy="228600"/>
          </a:xfrm>
          <a:prstGeom prst="ellipse">
            <a:avLst/>
          </a:prstGeom>
          <a:solidFill>
            <a:srgbClr val="FF0000"/>
          </a:solidFill>
          <a:ln w="12700">
            <a:solidFill>
              <a:schemeClr val="tx1"/>
            </a:solidFill>
            <a:round/>
            <a:headEnd/>
            <a:tailEnd/>
          </a:ln>
        </p:spPr>
        <p:txBody>
          <a:bodyPr wrap="none" anchor="ctr"/>
          <a:lstStyle/>
          <a:p>
            <a:endParaRPr lang="en-US" dirty="0">
              <a:latin typeface="Avenir Book"/>
            </a:endParaRPr>
          </a:p>
        </p:txBody>
      </p:sp>
      <p:sp>
        <p:nvSpPr>
          <p:cNvPr id="63501" name="Oval 13"/>
          <p:cNvSpPr>
            <a:spLocks noChangeArrowheads="1"/>
          </p:cNvSpPr>
          <p:nvPr/>
        </p:nvSpPr>
        <p:spPr bwMode="auto">
          <a:xfrm>
            <a:off x="7268631" y="5570485"/>
            <a:ext cx="228600" cy="228600"/>
          </a:xfrm>
          <a:prstGeom prst="ellipse">
            <a:avLst/>
          </a:prstGeom>
          <a:solidFill>
            <a:srgbClr val="0000FF"/>
          </a:solidFill>
          <a:ln w="12700">
            <a:solidFill>
              <a:schemeClr val="tx1"/>
            </a:solidFill>
            <a:round/>
            <a:headEnd/>
            <a:tailEnd/>
          </a:ln>
        </p:spPr>
        <p:txBody>
          <a:bodyPr wrap="none" anchor="ctr"/>
          <a:lstStyle/>
          <a:p>
            <a:endParaRPr lang="en-US" dirty="0">
              <a:latin typeface="Avenir Book"/>
            </a:endParaRPr>
          </a:p>
        </p:txBody>
      </p:sp>
      <p:sp>
        <p:nvSpPr>
          <p:cNvPr id="63502" name="Text Box 14"/>
          <p:cNvSpPr txBox="1">
            <a:spLocks noChangeArrowheads="1"/>
          </p:cNvSpPr>
          <p:nvPr/>
        </p:nvSpPr>
        <p:spPr bwMode="auto">
          <a:xfrm>
            <a:off x="609600" y="6248400"/>
            <a:ext cx="2667000" cy="369332"/>
          </a:xfrm>
          <a:prstGeom prst="rect">
            <a:avLst/>
          </a:prstGeom>
          <a:noFill/>
          <a:ln w="63500">
            <a:noFill/>
            <a:prstDash val="dash"/>
            <a:miter lim="800000"/>
            <a:headEnd/>
            <a:tailEnd/>
          </a:ln>
        </p:spPr>
        <p:txBody>
          <a:bodyPr>
            <a:spAutoFit/>
          </a:bodyPr>
          <a:lstStyle/>
          <a:p>
            <a:pPr algn="ctr">
              <a:spcBef>
                <a:spcPct val="50000"/>
              </a:spcBef>
            </a:pPr>
            <a:r>
              <a:rPr lang="en-US" dirty="0">
                <a:latin typeface="Avenir Book"/>
              </a:rPr>
              <a:t>Locally stable</a:t>
            </a:r>
          </a:p>
        </p:txBody>
      </p:sp>
      <p:sp>
        <p:nvSpPr>
          <p:cNvPr id="63503" name="Text Box 15"/>
          <p:cNvSpPr txBox="1">
            <a:spLocks noChangeArrowheads="1"/>
          </p:cNvSpPr>
          <p:nvPr/>
        </p:nvSpPr>
        <p:spPr bwMode="auto">
          <a:xfrm>
            <a:off x="3200400" y="6248400"/>
            <a:ext cx="2667000" cy="369332"/>
          </a:xfrm>
          <a:prstGeom prst="rect">
            <a:avLst/>
          </a:prstGeom>
          <a:noFill/>
          <a:ln w="63500">
            <a:noFill/>
            <a:prstDash val="dash"/>
            <a:miter lim="800000"/>
            <a:headEnd/>
            <a:tailEnd/>
          </a:ln>
        </p:spPr>
        <p:txBody>
          <a:bodyPr>
            <a:spAutoFit/>
          </a:bodyPr>
          <a:lstStyle/>
          <a:p>
            <a:pPr algn="ctr">
              <a:spcBef>
                <a:spcPct val="50000"/>
              </a:spcBef>
            </a:pPr>
            <a:r>
              <a:rPr lang="en-US" dirty="0">
                <a:latin typeface="Avenir Book"/>
              </a:rPr>
              <a:t>Globally Stable</a:t>
            </a:r>
          </a:p>
        </p:txBody>
      </p:sp>
      <p:sp>
        <p:nvSpPr>
          <p:cNvPr id="63504" name="Text Box 16"/>
          <p:cNvSpPr txBox="1">
            <a:spLocks noChangeArrowheads="1"/>
          </p:cNvSpPr>
          <p:nvPr/>
        </p:nvSpPr>
        <p:spPr bwMode="auto">
          <a:xfrm>
            <a:off x="5867400" y="6248400"/>
            <a:ext cx="2971800" cy="369332"/>
          </a:xfrm>
          <a:prstGeom prst="rect">
            <a:avLst/>
          </a:prstGeom>
          <a:noFill/>
          <a:ln w="63500">
            <a:noFill/>
            <a:prstDash val="dash"/>
            <a:miter lim="800000"/>
            <a:headEnd/>
            <a:tailEnd/>
          </a:ln>
        </p:spPr>
        <p:txBody>
          <a:bodyPr>
            <a:spAutoFit/>
          </a:bodyPr>
          <a:lstStyle/>
          <a:p>
            <a:pPr algn="ctr">
              <a:spcBef>
                <a:spcPct val="50000"/>
              </a:spcBef>
            </a:pPr>
            <a:r>
              <a:rPr lang="en-US" dirty="0">
                <a:latin typeface="Avenir Book"/>
              </a:rPr>
              <a:t>Regionally stable</a:t>
            </a:r>
          </a:p>
        </p:txBody>
      </p:sp>
      <p:sp>
        <p:nvSpPr>
          <p:cNvPr id="2" name="Freeform 1"/>
          <p:cNvSpPr/>
          <p:nvPr/>
        </p:nvSpPr>
        <p:spPr>
          <a:xfrm>
            <a:off x="3221933" y="4961982"/>
            <a:ext cx="2751579" cy="1011763"/>
          </a:xfrm>
          <a:custGeom>
            <a:avLst/>
            <a:gdLst>
              <a:gd name="connsiteX0" fmla="*/ 0 w 2751579"/>
              <a:gd name="connsiteY0" fmla="*/ 0 h 1011763"/>
              <a:gd name="connsiteX1" fmla="*/ 199901 w 2751579"/>
              <a:gd name="connsiteY1" fmla="*/ 423297 h 1011763"/>
              <a:gd name="connsiteX2" fmla="*/ 858399 w 2751579"/>
              <a:gd name="connsiteY2" fmla="*/ 670220 h 1011763"/>
              <a:gd name="connsiteX3" fmla="*/ 1152371 w 2751579"/>
              <a:gd name="connsiteY3" fmla="*/ 952418 h 1011763"/>
              <a:gd name="connsiteX4" fmla="*/ 1399307 w 2751579"/>
              <a:gd name="connsiteY4" fmla="*/ 999451 h 1011763"/>
              <a:gd name="connsiteX5" fmla="*/ 1987251 w 2751579"/>
              <a:gd name="connsiteY5" fmla="*/ 787803 h 1011763"/>
              <a:gd name="connsiteX6" fmla="*/ 2234188 w 2751579"/>
              <a:gd name="connsiteY6" fmla="*/ 411539 h 1011763"/>
              <a:gd name="connsiteX7" fmla="*/ 2751579 w 2751579"/>
              <a:gd name="connsiteY7" fmla="*/ 82308 h 1011763"/>
              <a:gd name="connsiteX8" fmla="*/ 2751579 w 2751579"/>
              <a:gd name="connsiteY8" fmla="*/ 82308 h 1011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1579" h="1011763">
                <a:moveTo>
                  <a:pt x="0" y="0"/>
                </a:moveTo>
                <a:cubicBezTo>
                  <a:pt x="28417" y="155797"/>
                  <a:pt x="56835" y="311594"/>
                  <a:pt x="199901" y="423297"/>
                </a:cubicBezTo>
                <a:cubicBezTo>
                  <a:pt x="342967" y="535000"/>
                  <a:pt x="699654" y="582033"/>
                  <a:pt x="858399" y="670220"/>
                </a:cubicBezTo>
                <a:cubicBezTo>
                  <a:pt x="1017144" y="758407"/>
                  <a:pt x="1062220" y="897546"/>
                  <a:pt x="1152371" y="952418"/>
                </a:cubicBezTo>
                <a:cubicBezTo>
                  <a:pt x="1242522" y="1007290"/>
                  <a:pt x="1260160" y="1026887"/>
                  <a:pt x="1399307" y="999451"/>
                </a:cubicBezTo>
                <a:cubicBezTo>
                  <a:pt x="1538454" y="972015"/>
                  <a:pt x="1848104" y="885788"/>
                  <a:pt x="1987251" y="787803"/>
                </a:cubicBezTo>
                <a:cubicBezTo>
                  <a:pt x="2126398" y="689818"/>
                  <a:pt x="2106800" y="529121"/>
                  <a:pt x="2234188" y="411539"/>
                </a:cubicBezTo>
                <a:cubicBezTo>
                  <a:pt x="2361576" y="293957"/>
                  <a:pt x="2665347" y="137180"/>
                  <a:pt x="2751579" y="82308"/>
                </a:cubicBezTo>
                <a:lnTo>
                  <a:pt x="2751579" y="82308"/>
                </a:lnTo>
              </a:path>
            </a:pathLst>
          </a:cu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latin typeface="Avenir Book"/>
            </a:endParaRPr>
          </a:p>
        </p:txBody>
      </p:sp>
      <p:sp>
        <p:nvSpPr>
          <p:cNvPr id="3" name="Freeform 2"/>
          <p:cNvSpPr/>
          <p:nvPr/>
        </p:nvSpPr>
        <p:spPr>
          <a:xfrm>
            <a:off x="152865" y="4642817"/>
            <a:ext cx="3127863" cy="1415401"/>
          </a:xfrm>
          <a:custGeom>
            <a:avLst/>
            <a:gdLst>
              <a:gd name="connsiteX0" fmla="*/ 0 w 3127863"/>
              <a:gd name="connsiteY0" fmla="*/ 213341 h 1415401"/>
              <a:gd name="connsiteX1" fmla="*/ 423320 w 3127863"/>
              <a:gd name="connsiteY1" fmla="*/ 483781 h 1415401"/>
              <a:gd name="connsiteX2" fmla="*/ 634980 w 3127863"/>
              <a:gd name="connsiteY2" fmla="*/ 483781 h 1415401"/>
              <a:gd name="connsiteX3" fmla="*/ 1058300 w 3127863"/>
              <a:gd name="connsiteY3" fmla="*/ 60483 h 1415401"/>
              <a:gd name="connsiteX4" fmla="*/ 1481619 w 3127863"/>
              <a:gd name="connsiteY4" fmla="*/ 60483 h 1415401"/>
              <a:gd name="connsiteX5" fmla="*/ 1752074 w 3127863"/>
              <a:gd name="connsiteY5" fmla="*/ 601363 h 1415401"/>
              <a:gd name="connsiteX6" fmla="*/ 2034287 w 3127863"/>
              <a:gd name="connsiteY6" fmla="*/ 577847 h 1415401"/>
              <a:gd name="connsiteX7" fmla="*/ 2292982 w 3127863"/>
              <a:gd name="connsiteY7" fmla="*/ 472022 h 1415401"/>
              <a:gd name="connsiteX8" fmla="*/ 2833891 w 3127863"/>
              <a:gd name="connsiteY8" fmla="*/ 1389166 h 1415401"/>
              <a:gd name="connsiteX9" fmla="*/ 3127863 w 3127863"/>
              <a:gd name="connsiteY9" fmla="*/ 1165759 h 1415401"/>
              <a:gd name="connsiteX10" fmla="*/ 3127863 w 3127863"/>
              <a:gd name="connsiteY10" fmla="*/ 1165759 h 1415401"/>
              <a:gd name="connsiteX0" fmla="*/ 0 w 3127863"/>
              <a:gd name="connsiteY0" fmla="*/ 213341 h 1415401"/>
              <a:gd name="connsiteX1" fmla="*/ 423320 w 3127863"/>
              <a:gd name="connsiteY1" fmla="*/ 483781 h 1415401"/>
              <a:gd name="connsiteX2" fmla="*/ 634980 w 3127863"/>
              <a:gd name="connsiteY2" fmla="*/ 483781 h 1415401"/>
              <a:gd name="connsiteX3" fmla="*/ 1058300 w 3127863"/>
              <a:gd name="connsiteY3" fmla="*/ 60483 h 1415401"/>
              <a:gd name="connsiteX4" fmla="*/ 1481619 w 3127863"/>
              <a:gd name="connsiteY4" fmla="*/ 60483 h 1415401"/>
              <a:gd name="connsiteX5" fmla="*/ 1752074 w 3127863"/>
              <a:gd name="connsiteY5" fmla="*/ 601363 h 1415401"/>
              <a:gd name="connsiteX6" fmla="*/ 2034287 w 3127863"/>
              <a:gd name="connsiteY6" fmla="*/ 636639 h 1415401"/>
              <a:gd name="connsiteX7" fmla="*/ 2292982 w 3127863"/>
              <a:gd name="connsiteY7" fmla="*/ 472022 h 1415401"/>
              <a:gd name="connsiteX8" fmla="*/ 2833891 w 3127863"/>
              <a:gd name="connsiteY8" fmla="*/ 1389166 h 1415401"/>
              <a:gd name="connsiteX9" fmla="*/ 3127863 w 3127863"/>
              <a:gd name="connsiteY9" fmla="*/ 1165759 h 1415401"/>
              <a:gd name="connsiteX10" fmla="*/ 3127863 w 3127863"/>
              <a:gd name="connsiteY10" fmla="*/ 1165759 h 1415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127863" h="1415401">
                <a:moveTo>
                  <a:pt x="0" y="213341"/>
                </a:moveTo>
                <a:cubicBezTo>
                  <a:pt x="158745" y="326024"/>
                  <a:pt x="317490" y="438708"/>
                  <a:pt x="423320" y="483781"/>
                </a:cubicBezTo>
                <a:cubicBezTo>
                  <a:pt x="529150" y="528854"/>
                  <a:pt x="529150" y="554331"/>
                  <a:pt x="634980" y="483781"/>
                </a:cubicBezTo>
                <a:cubicBezTo>
                  <a:pt x="740810" y="413231"/>
                  <a:pt x="917194" y="131033"/>
                  <a:pt x="1058300" y="60483"/>
                </a:cubicBezTo>
                <a:cubicBezTo>
                  <a:pt x="1199406" y="-10067"/>
                  <a:pt x="1365990" y="-29664"/>
                  <a:pt x="1481619" y="60483"/>
                </a:cubicBezTo>
                <a:cubicBezTo>
                  <a:pt x="1597248" y="150630"/>
                  <a:pt x="1659963" y="505337"/>
                  <a:pt x="1752074" y="601363"/>
                </a:cubicBezTo>
                <a:cubicBezTo>
                  <a:pt x="1844185" y="697389"/>
                  <a:pt x="1944136" y="658196"/>
                  <a:pt x="2034287" y="636639"/>
                </a:cubicBezTo>
                <a:cubicBezTo>
                  <a:pt x="2124438" y="615082"/>
                  <a:pt x="2159715" y="346601"/>
                  <a:pt x="2292982" y="472022"/>
                </a:cubicBezTo>
                <a:cubicBezTo>
                  <a:pt x="2426249" y="597443"/>
                  <a:pt x="2694744" y="1273543"/>
                  <a:pt x="2833891" y="1389166"/>
                </a:cubicBezTo>
                <a:cubicBezTo>
                  <a:pt x="2973038" y="1504789"/>
                  <a:pt x="3078868" y="1202993"/>
                  <a:pt x="3127863" y="1165759"/>
                </a:cubicBezTo>
                <a:lnTo>
                  <a:pt x="3127863" y="1165759"/>
                </a:lnTo>
              </a:path>
            </a:pathLst>
          </a:custGeom>
          <a:ln>
            <a:solidFill>
              <a:srgbClr val="0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latin typeface="Avenir Book"/>
            </a:endParaRPr>
          </a:p>
        </p:txBody>
      </p:sp>
      <p:sp>
        <p:nvSpPr>
          <p:cNvPr id="4" name="Freeform 3"/>
          <p:cNvSpPr/>
          <p:nvPr/>
        </p:nvSpPr>
        <p:spPr>
          <a:xfrm>
            <a:off x="6102859" y="5502862"/>
            <a:ext cx="2560304" cy="476866"/>
          </a:xfrm>
          <a:custGeom>
            <a:avLst/>
            <a:gdLst>
              <a:gd name="connsiteX0" fmla="*/ 0 w 2560304"/>
              <a:gd name="connsiteY0" fmla="*/ 0 h 476866"/>
              <a:gd name="connsiteX1" fmla="*/ 329249 w 2560304"/>
              <a:gd name="connsiteY1" fmla="*/ 411538 h 476866"/>
              <a:gd name="connsiteX2" fmla="*/ 1081817 w 2560304"/>
              <a:gd name="connsiteY2" fmla="*/ 458571 h 476866"/>
              <a:gd name="connsiteX3" fmla="*/ 1258201 w 2560304"/>
              <a:gd name="connsiteY3" fmla="*/ 329231 h 476866"/>
              <a:gd name="connsiteX4" fmla="*/ 1340513 w 2560304"/>
              <a:gd name="connsiteY4" fmla="*/ 329231 h 476866"/>
              <a:gd name="connsiteX5" fmla="*/ 1399307 w 2560304"/>
              <a:gd name="connsiteY5" fmla="*/ 435055 h 476866"/>
              <a:gd name="connsiteX6" fmla="*/ 1669761 w 2560304"/>
              <a:gd name="connsiteY6" fmla="*/ 446813 h 476866"/>
              <a:gd name="connsiteX7" fmla="*/ 2151876 w 2560304"/>
              <a:gd name="connsiteY7" fmla="*/ 446813 h 476866"/>
              <a:gd name="connsiteX8" fmla="*/ 2528160 w 2560304"/>
              <a:gd name="connsiteY8" fmla="*/ 47033 h 476866"/>
              <a:gd name="connsiteX9" fmla="*/ 2539919 w 2560304"/>
              <a:gd name="connsiteY9" fmla="*/ 35274 h 476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60304" h="476866">
                <a:moveTo>
                  <a:pt x="0" y="0"/>
                </a:moveTo>
                <a:cubicBezTo>
                  <a:pt x="74473" y="167555"/>
                  <a:pt x="148946" y="335110"/>
                  <a:pt x="329249" y="411538"/>
                </a:cubicBezTo>
                <a:cubicBezTo>
                  <a:pt x="509552" y="487967"/>
                  <a:pt x="926992" y="472289"/>
                  <a:pt x="1081817" y="458571"/>
                </a:cubicBezTo>
                <a:cubicBezTo>
                  <a:pt x="1236642" y="444853"/>
                  <a:pt x="1215085" y="350788"/>
                  <a:pt x="1258201" y="329231"/>
                </a:cubicBezTo>
                <a:cubicBezTo>
                  <a:pt x="1301317" y="307674"/>
                  <a:pt x="1316995" y="311594"/>
                  <a:pt x="1340513" y="329231"/>
                </a:cubicBezTo>
                <a:cubicBezTo>
                  <a:pt x="1364031" y="346868"/>
                  <a:pt x="1344432" y="415458"/>
                  <a:pt x="1399307" y="435055"/>
                </a:cubicBezTo>
                <a:cubicBezTo>
                  <a:pt x="1454182" y="454652"/>
                  <a:pt x="1669761" y="446813"/>
                  <a:pt x="1669761" y="446813"/>
                </a:cubicBezTo>
                <a:cubicBezTo>
                  <a:pt x="1795189" y="448773"/>
                  <a:pt x="2008810" y="513443"/>
                  <a:pt x="2151876" y="446813"/>
                </a:cubicBezTo>
                <a:cubicBezTo>
                  <a:pt x="2294943" y="380183"/>
                  <a:pt x="2463486" y="115623"/>
                  <a:pt x="2528160" y="47033"/>
                </a:cubicBezTo>
                <a:cubicBezTo>
                  <a:pt x="2592834" y="-21557"/>
                  <a:pt x="2539919" y="35274"/>
                  <a:pt x="2539919" y="35274"/>
                </a:cubicBezTo>
              </a:path>
            </a:pathLst>
          </a:custGeom>
          <a:ln>
            <a:solidFill>
              <a:srgbClr val="0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latin typeface="Avenir Book"/>
            </a:endParaRPr>
          </a:p>
        </p:txBody>
      </p:sp>
    </p:spTree>
    <p:extLst>
      <p:ext uri="{BB962C8B-B14F-4D97-AF65-F5344CB8AC3E}">
        <p14:creationId xmlns:p14="http://schemas.microsoft.com/office/powerpoint/2010/main" val="416184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9.30717E-7 -4.9317E-7 C 0.01302 -0.00162 0.01389 0.00023 0.02188 -0.01019 C 0.02327 -0.01644 0.02934 -0.02663 0.02049 -0.01875 C 0.01563 -0.00509 0.01198 0.00394 0.00121 0.00857 C -0.00226 0.00787 -0.0059 0.00857 -0.00903 0.00695 C -0.01059 0.00602 -0.01111 0.00347 -0.01163 0.00185 C -0.01233 0.00023 -0.01424 -0.00278 -0.01285 -0.00324 C -0.01111 -0.00417 -0.00955 -0.00116 -0.00781 -4.9317E-7 C -0.0066 0.0007 -0.00243 0.00208 -0.00382 0.00185 C -0.0125 0.00023 -0.01441 -0.00069 -0.02066 -0.00324 C -0.01893 -0.00394 -0.01737 -0.00532 -0.01546 -0.00509 C -0.01198 -0.00486 -0.00521 -0.00162 -0.00521 -0.00139 C 0.01389 -0.0044 0.00538 -0.0044 -0.00382 -0.00671 C -0.01667 -0.01783 9.30717E-7 -0.00417 -0.01163 -0.01181 C -0.01302 -0.01273 -0.01546 -0.01736 -0.01546 -0.01528 C -0.01546 -0.01297 -0.0132 -0.01181 -0.01163 -0.01019 C -0.00521 -0.00417 0.00104 -0.00185 0.00903 -4.9317E-7 C 0.01233 0.00672 0.01233 0.00926 0.00642 0.01204 C -0.00399 0.00926 -0.00608 0.0132 9.30717E-7 -4.9317E-7 Z " pathEditMode="relative" rAng="0" ptsTypes="fffffffffffffffffff">
                                      <p:cBhvr>
                                        <p:cTn id="6" dur="2000" fill="hold"/>
                                        <p:tgtEl>
                                          <p:spTgt spid="63498"/>
                                        </p:tgtEl>
                                        <p:attrNameLst>
                                          <p:attrName>ppt_x</p:attrName>
                                          <p:attrName>ppt_y</p:attrName>
                                        </p:attrNameLst>
                                      </p:cBhvr>
                                      <p:rCtr x="43400" y="-67100"/>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1" nodeType="clickEffect">
                                  <p:stCondLst>
                                    <p:cond delay="0"/>
                                  </p:stCondLst>
                                  <p:childTnLst>
                                    <p:animMotion origin="layout" path="M 0 0 C 0.00121 -0.00208 0.0026 -0.00394 0.00399 -0.00556 C 0.00468 -0.00671 0.0059 -0.00857 0.0059 -0.00857 C 0.00625 -0.01088 0.01076 -0.01713 0.0125 -0.01852 C 0.01371 -0.0213 0.01545 -0.02501 0.01788 -0.0257 C 0.01892 -0.02987 0.01736 -0.02593 0.01962 -0.02802 C 0.02031 -0.02894 0.02188 -0.03103 0.02188 -0.03103 C 0.02361 -0.03774 0.02917 -0.04098 0.03403 -0.04237 C 0.04427 -0.04191 0.04098 -0.04121 0.04792 -0.0389 C 0.04914 -0.03612 0.05122 -0.03404 0.05278 -0.03103 C 0.0533 -0.02987 0.05365 -0.02802 0.05452 -0.02686 C 0.05521 -0.02593 0.0573 -0.02454 0.0573 -0.02454 C 0.06025 -0.01829 0.06181 -0.01135 0.06442 -0.0044 C 0.06511 0.00116 0.06772 0.00741 0.0698 0.0125 C 0.07049 0.01783 0.0724 0.02362 0.07466 0.02848 C 0.07501 0.03033 0.07536 0.03241 0.07605 0.0345 C 0.07657 0.03589 0.07779 0.03913 0.07779 0.03913 C 0.07848 0.04654 0.08404 0.05395 0.08855 0.05881 C 0.09012 0.06275 0.09151 0.06738 0.09342 0.07131 C 0.09376 0.07363 0.09411 0.07525 0.09515 0.07733 C 0.09585 0.08081 0.09776 0.08243 0.09915 0.08567 C 0.10106 0.09007 0.1021 0.09493 0.1054 0.09817 C 0.10679 0.10326 0.11182 0.09956 0.11529 0.09887 C 0.11807 0.09423 0.12068 0.08845 0.12415 0.08497 C 0.12467 0.08196 0.12606 0.07803 0.12832 0.07733 C 0.12814 0.07571 0.12849 0.07363 0.1278 0.07247 C 0.12728 0.07178 0.12675 0.07363 0.12641 0.07432 C 0.12554 0.07548 0.1245 0.07641 0.1238 0.0778 C 0.12102 0.08173 0.11807 0.08683 0.11477 0.08984 C 0.11356 0.09192 0.11321 0.09354 0.1113 0.0947 C 0.10852 0.09863 0.10713 0.09933 0.10366 0.10118 C 0.09671 0.10025 0.09324 0.10141 0.08977 0.094 C 0.08907 0.08984 0.08838 0.0852 0.09064 0.08196 C 0.09463 0.08312 0.09654 0.08729 0.09967 0.09099 C 0.10244 0.09447 0.10574 0.09609 0.10956 0.09748 C 0.11998 0.09701 0.11825 0.09794 0.12415 0.09586 C 0.12224 0.09748 0.12137 0.09887 0.11929 0.10002 C 0.11495 0.10558 0.10852 0.10535 0.10314 0.10581 C 0.10505 0.10766 0.10592 0.10813 0.10852 0.10882 C 0.10765 0.10512 0.11026 0.1028 0.10644 0.10419 C 0.10731 0.10141 0.10679 0.10211 0.10765 0.10118 " pathEditMode="relative" ptsTypes="ffffffffffffffffffffffffffffffffffffffffA">
                                      <p:cBhvr>
                                        <p:cTn id="10" dur="2000" fill="hold"/>
                                        <p:tgtEl>
                                          <p:spTgt spid="63498"/>
                                        </p:tgtEl>
                                        <p:attrNameLst>
                                          <p:attrName>ppt_x</p:attrName>
                                          <p:attrName>ppt_y</p:attrName>
                                        </p:attrNameLst>
                                      </p:cBhvr>
                                    </p:animMotion>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2" nodeType="clickEffect">
                                  <p:stCondLst>
                                    <p:cond delay="0"/>
                                  </p:stCondLst>
                                  <p:childTnLst>
                                    <p:animMotion origin="layout" path="M 0 0 C -0.00382 -0.00394 -0.00868 -0.00486 -0.01164 -0.01019 C -0.01233 -0.01574 -0.01181 -0.02339 -0.01563 -0.0264 C -0.01632 -0.02848 -0.01667 -0.03033 -0.01737 -0.03218 C -0.01789 -0.04584 -0.01719 -0.04307 -0.01928 -0.05071 C -0.01997 -0.05719 -0.02744 -0.06645 -0.03091 -0.07108 C -0.03178 -0.07363 -0.03195 -0.0778 -0.03299 -0.07988 C -0.03525 -0.08474 -0.04046 -0.08706 -0.04428 -0.08822 C -0.04636 -0.09007 -0.04827 -0.09076 -0.05053 -0.09123 C -0.05227 -0.09215 -0.05331 -0.09331 -0.05505 -0.09354 C -0.05644 -0.09447 -0.05765 -0.09493 -0.05904 -0.09539 C -0.06112 -0.0984 -0.06234 -0.09794 -0.06529 -0.0984 C -0.07276 -0.09794 -0.07432 -0.09701 -0.08005 -0.09493 C -0.0797 -0.09447 -0.07866 -0.09447 -0.07866 -0.09354 C -0.07866 -0.09308 -0.0797 -0.09354 -0.08005 -0.09308 C -0.08318 -0.09099 -0.08596 -0.08984 -0.08943 -0.08891 C -0.09325 -0.08683 -0.09759 -0.08405 -0.10141 -0.08289 C -0.10384 -0.08104 -0.1054 -0.07756 -0.10714 -0.07455 C -0.10922 -0.07131 -0.11252 -0.06761 -0.1153 -0.06506 C -0.11582 -0.06275 -0.1186 -0.05904 -0.12016 -0.05719 C -0.1212 -0.05649 -0.12294 -0.05487 -0.12294 -0.05487 C -0.12607 -0.047 -0.13041 -0.03913 -0.13544 -0.03288 C -0.13648 -0.03195 -0.13787 -0.03126 -0.13857 -0.02987 C -0.141 -0.0264 -0.14447 -0.02315 -0.14795 -0.02223 C -0.15177 -0.02246 -0.15576 -0.02223 -0.15941 -0.02269 C -0.16062 -0.02292 -0.16079 -0.02524 -0.16132 -0.0257 C -0.1634 -0.02778 -0.16461 -0.02778 -0.1667 -0.02802 C -0.16861 -0.03103 -0.17121 -0.03473 -0.17382 -0.03589 C -0.17573 -0.0389 -0.17833 -0.04075 -0.18094 -0.04191 C -0.18424 -0.04584 -0.18719 -0.04978 -0.19066 -0.05302 C -0.18337 -0.05464 -0.17972 -0.04816 -0.17295 -0.04538 C -0.16652 -0.04307 -0.17416 -0.04608 -0.16705 -0.04237 C -0.16531 -0.04168 -0.16166 -0.04006 -0.16166 -0.04006 C -0.15871 -0.03705 -0.15541 -0.03635 -0.15194 -0.03404 C -0.14308 -0.03473 -0.14291 -0.0338 -0.1344 -0.0382 C -0.13249 -0.03936 -0.13075 -0.04029 -0.12867 -0.04121 C -0.12798 -0.04168 -0.12641 -0.04237 -0.12641 -0.04237 C -0.12624 -0.04307 -0.12589 -0.04376 -0.12555 -0.04422 C -0.12502 -0.04561 -0.1245 -0.04723 -0.12381 -0.04839 C -0.12259 -0.0514 -0.12155 -0.05441 -0.11982 -0.05673 C -0.11929 -0.05788 -0.1186 -0.05881 -0.11791 -0.05974 C -0.11773 -0.06043 -0.11669 -0.06182 -0.11704 -0.06136 C -0.12277 -0.05858 -0.12468 -0.04677 -0.12954 -0.04191 C -0.1311 -0.03774 -0.13492 -0.03658 -0.13805 -0.03589 C -0.1403 -0.0345 -0.14204 -0.03404 -0.1443 -0.03357 C -0.14986 -0.02941 -0.15784 -0.02848 -0.16392 -0.02755 C -0.16722 -0.02802 -0.17139 -0.02663 -0.17017 -0.03172 C -0.16809 -0.03149 -0.166 -0.03149 -0.16392 -0.03056 C -0.1627 -0.0301 -0.16062 -0.02732 -0.15906 -0.0264 C -0.15715 -0.02524 -0.15454 -0.02454 -0.15229 -0.02385 C -0.14968 -0.02408 -0.14708 -0.02408 -0.1443 -0.02454 C -0.14343 -0.02477 -0.14603 -0.02547 -0.1469 -0.0257 C -0.15003 -0.02663 -0.14916 -0.0264 -0.15194 -0.0264 " pathEditMode="relative" ptsTypes="ffffffffffffffffffffffffffffffffffffffffffffffffffffA">
                                      <p:cBhvr>
                                        <p:cTn id="14" dur="2000" fill="hold"/>
                                        <p:tgtEl>
                                          <p:spTgt spid="63498"/>
                                        </p:tgtEl>
                                        <p:attrNameLst>
                                          <p:attrName>ppt_x</p:attrName>
                                          <p:attrName>ppt_y</p:attrName>
                                        </p:attrNameLst>
                                      </p:cBhvr>
                                    </p:animMotion>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grpId="0" nodeType="clickEffect">
                                  <p:stCondLst>
                                    <p:cond delay="0"/>
                                  </p:stCondLst>
                                  <p:childTnLst>
                                    <p:animMotion origin="layout" path="M 0.00052 0.0007 C -0.00278 -0.00023 -0.00296 -0.00139 -0.00539 -0.00347 C -0.00712 -0.01227 -0.01251 -0.0169 -0.01824 -0.01968 C -0.0224 -0.02524 -0.02431 -0.03357 -0.02813 -0.03936 C -0.03022 -0.04237 -0.03352 -0.04353 -0.03612 -0.04469 C -0.03855 -0.04978 -0.0481 -0.05279 -0.05227 -0.05418 C -0.05557 -0.05788 -0.05783 -0.05858 -0.06199 -0.05904 C -0.06668 -0.06066 -0.07033 -0.06506 -0.07502 -0.06599 C -0.07762 -0.06738 -0.08023 -0.06853 -0.08266 -0.06969 C -0.08596 -0.0734 -0.09533 -0.08034 -0.09915 -0.0815 C -0.1028 -0.08636 -0.10749 -0.08845 -0.10992 -0.094 C -0.11044 -0.09817 -0.11131 -0.10002 -0.11304 -0.10303 C -0.11374 -0.10604 -0.11669 -0.1116 -0.11825 -0.11368 C -0.1193 -0.11716 -0.12225 -0.12017 -0.12416 -0.12271 C -0.12433 -0.12341 -0.12433 -0.12433 -0.1245 -0.12457 C -0.12503 -0.12526 -0.12607 -0.12526 -0.12642 -0.12572 C -0.12728 -0.12688 -0.12746 -0.12873 -0.12763 -0.12989 C -0.12798 -0.13105 -0.12989 -0.1336 -0.12902 -0.1329 C -0.1285 -0.13244 -0.12815 -0.13174 -0.12763 -0.13105 C -0.1252 -0.12248 -0.12329 -0.11206 -0.11825 -0.10535 C -0.116 -0.09423 -0.10697 -0.094 -0.10002 -0.09053 C -0.09429 -0.08798 -0.08995 -0.08173 -0.08474 -0.07733 C -0.07832 -0.07178 -0.07016 -0.06877 -0.06252 -0.06668 C -0.058 -0.06321 -0.05314 -0.06112 -0.04862 -0.05719 C -0.04081 -0.05047 -0.03334 -0.04121 -0.02362 -0.03982 C -0.01216 -0.03473 0.00069 -0.0294 0.01302 -0.02802 C 0.02066 -0.02593 0.02865 -0.02477 0.03663 -0.02385 C 0.04045 -0.02408 0.04427 -0.02385 0.04827 -0.02431 C 0.05903 -0.02593 0.06268 -0.05233 0.07154 -0.0595 C 0.07327 -0.06344 0.07553 -0.06576 0.07779 -0.069 C 0.07918 -0.07131 0.08126 -0.07617 0.08126 -0.07617 C 0.08334 -0.0859 0.09203 -0.09215 0.09914 -0.094 C 0.09932 -0.0947 0.10244 -0.09933 0.10227 -0.09956 C 0.10175 -0.10025 0.1014 -0.09863 0.10106 -0.09817 C 0.0981 -0.09539 0.09967 -0.09794 0.09689 -0.09354 C 0.08959 -0.08312 0.08352 -0.07154 0.07605 -0.06136 C 0.06772 -0.05047 0.06112 -0.03681 0.05191 -0.02732 C 0.04445 -0.02014 0.03542 -0.0169 0.02726 -0.01181 C 0.0217 -0.00857 0.01753 -0.00579 0.01163 -0.00463 C 0.00173 -0.00486 -0.00817 -0.00486 -0.01789 -0.00532 C -0.02101 -0.00556 -0.02501 -0.01158 -0.02674 -0.01366 C -0.02866 -0.01598 -0.03109 -0.0176 -0.03265 -0.02014 C -0.03873 -0.0301 -0.0422 -0.04376 -0.0514 -0.04932 C -0.05279 -0.0514 -0.05383 -0.05279 -0.05574 -0.05348 C -0.05835 -0.05603 -0.06008 -0.05811 -0.06165 -0.06136 C -0.06842 -0.07479 -0.06842 -0.06483 -0.0639 -0.06483 C -0.05314 -0.06483 -0.04532 -0.05117 -0.03664 -0.04469 C -0.02588 -0.03658 -0.01581 -0.02408 -0.00313 -0.02014 C 0.00434 -0.01806 0.01041 -0.01783 0.0184 -0.01736 C 0.03368 -0.01297 0.02622 -0.01459 0.05504 -0.01598 C 0.05764 -0.01621 0.0599 -0.01922 0.06251 -0.02014 C 0.04914 -0.0257 0.03577 -0.02269 0.02187 -0.022 C 0.01684 -0.02061 0.01215 -0.01922 0.00712 -0.01852 C 0.00034 -0.01875 -0.00626 -0.01852 -0.01285 -0.01899 C -0.01633 -0.01945 -0.02015 -0.02315 -0.02362 -0.02385 C -0.0297 -0.022 -0.02935 -0.02269 -0.03039 -0.01551 C -0.02813 -0.00764 -0.0191 -0.00949 -0.01372 -0.00903 C -0.01112 -0.00926 -0.00851 -0.00903 -0.00573 -0.00949 C 0.00138 -0.01111 0.00642 -0.01945 0.01302 -0.02269 C 0.01337 -0.02338 0.01458 -0.02524 0.01441 -0.02431 C 0.01389 -0.02315 0.01319 -0.02176 0.0125 -0.02084 C 0.00903 -0.0176 0.00104 -0.00996 -0.00313 -0.00764 C -0.00435 -0.00231 -0.00191 -0.00671 0.00052 -0.00347 C 0.00121 -0.00255 0.00052 -0.00069 0.00052 0.0007 Z " pathEditMode="relative" ptsTypes="ffffffffffffffffffffffffffffffffffffffffffffffffffffffffffffffff">
                                      <p:cBhvr>
                                        <p:cTn id="18" dur="2000" fill="hold"/>
                                        <p:tgtEl>
                                          <p:spTgt spid="63500"/>
                                        </p:tgtEl>
                                        <p:attrNameLst>
                                          <p:attrName>ppt_x</p:attrName>
                                          <p:attrName>ppt_y</p:attrName>
                                        </p:attrNameLst>
                                      </p:cBhvr>
                                    </p:animMotion>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0" nodeType="clickEffect">
                                  <p:stCondLst>
                                    <p:cond delay="0"/>
                                  </p:stCondLst>
                                  <p:childTnLst>
                                    <p:animMotion origin="layout" path="M 4.51294E-6 0.00046 C 0.00156 0.00069 0.00329 0.00046 0.00486 0.00115 C 0.00625 0.00162 0.00816 0.00532 0.00972 0.00648 C 0.01198 0.0081 0.01528 0.00833 0.01788 0.00949 C 0.0191 0.01065 0.02222 0.01181 0.02222 0.01181 C 0.03004 0.01829 0.04167 0.01667 0.05035 0.01783 C 0.05869 0.01759 0.06702 0.01736 0.07536 0.01713 C 0.08074 0.01667 0.09168 0.00856 0.09689 0.00532 C 0.0988 0.00115 0.10192 0.00046 0.10453 -0.00255 C 0.10678 -0.00556 0.108 -0.00926 0.11026 -0.01204 C 0.11304 -0.01598 0.11686 -0.01968 0.12016 -0.02269 C 0.1205 -0.02547 0.12068 -0.02871 0.12241 -0.03033 C 0.12085 -0.03242 0.12068 -0.03635 0.12137 -0.02987 C 0.1212 -0.02732 0.12137 -0.02478 0.12102 -0.022 C 0.1205 -0.01968 0.11321 -0.01389 0.11165 -0.0132 C 0.11026 -0.01158 0.10869 -0.01065 0.10765 -0.00903 C 0.10626 -0.00741 0.10574 -0.0051 0.10487 -0.00301 C 0.10314 0.0081 0.09394 0.01435 0.08664 0.01783 C 0.08352 0.01898 0.08716 0.01783 0.083 0.01898 C 0.08057 0.01945 0.07588 0.02084 0.07588 0.02084 C 0.06928 0.02037 0.06268 0.0206 0.05626 0.01898 C 0.04236 0.01921 0.02847 0.01968 0.01475 0.01968 C 0.01284 0.01968 0.01007 0.01551 0.01284 0.01852 C 0.01475 0.02477 0.01944 0.02686 0.02413 0.02848 C 0.03472 0.02801 0.04375 0.02639 0.05487 0.02616 C 0.05296 0.02987 0.04931 0.02987 0.04636 0.03102 C 0.04549 0.03079 0.04445 0.03102 0.0441 0.03033 C 0.04271 0.02801 0.04844 0.02547 0.04948 0.025 C 0.05174 0.025 0.054 0.02454 0.05626 0.02547 C 0.05782 0.02593 0.05626 0.0301 0.05712 0.03218 C 0.05799 0.03473 0.06146 0.03264 0.0639 0.03264 " pathEditMode="relative" ptsTypes="ffffffffffffffffffffffffffffffA">
                                      <p:cBhvr>
                                        <p:cTn id="22" dur="2000" fill="hold"/>
                                        <p:tgtEl>
                                          <p:spTgt spid="63501"/>
                                        </p:tgtEl>
                                        <p:attrNameLst>
                                          <p:attrName>ppt_x</p:attrName>
                                          <p:attrName>ppt_y</p:attrName>
                                        </p:attrNameLst>
                                      </p:cBhvr>
                                    </p:animMotion>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grpId="1" nodeType="clickEffect">
                                  <p:stCondLst>
                                    <p:cond delay="0"/>
                                  </p:stCondLst>
                                  <p:childTnLst>
                                    <p:animMotion origin="layout" path="M 0 0 C -0.00364 0.00487 -0.00833 0.00857 -0.01146 0.0139 C -0.01493 0.01923 -0.0191 0.02594 -0.02396 0.02918 C -0.03143 0.03382 -0.04029 0.03382 -0.0481 0.03683 C -0.05349 0.03613 -0.05922 0.03729 -0.06426 0.0352 C -0.06947 0.03289 -0.06026 0.02965 -0.05852 0.02918 C -0.05783 0.0271 -0.05766 0.02455 -0.05627 0.02293 C -0.05557 0.02177 -0.05175 0.022 -0.05279 0.02154 C -0.05505 0.02061 -0.05731 0.02154 -0.05957 0.02154 " pathEditMode="relative" ptsTypes="ffffffffA">
                                      <p:cBhvr>
                                        <p:cTn id="26" dur="2000" fill="hold"/>
                                        <p:tgtEl>
                                          <p:spTgt spid="63501"/>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8" grpId="0" animBg="1"/>
      <p:bldP spid="63498" grpId="1" animBg="1"/>
      <p:bldP spid="63498" grpId="2" animBg="1"/>
      <p:bldP spid="63500" grpId="0" animBg="1"/>
      <p:bldP spid="63501" grpId="0" animBg="1"/>
      <p:bldP spid="63501" grpId="1"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476250" y="811213"/>
            <a:ext cx="9144000" cy="369332"/>
          </a:xfrm>
          <a:prstGeom prst="rect">
            <a:avLst/>
          </a:prstGeom>
          <a:noFill/>
          <a:ln w="9525">
            <a:noFill/>
            <a:miter lim="800000"/>
            <a:headEnd/>
            <a:tailEnd/>
          </a:ln>
        </p:spPr>
        <p:txBody>
          <a:bodyPr>
            <a:spAutoFit/>
          </a:bodyPr>
          <a:lstStyle/>
          <a:p>
            <a:endParaRPr lang="en-US" dirty="0">
              <a:latin typeface="Avenir Book"/>
            </a:endParaRPr>
          </a:p>
        </p:txBody>
      </p:sp>
      <p:sp>
        <p:nvSpPr>
          <p:cNvPr id="57347" name="Text Box 3"/>
          <p:cNvSpPr txBox="1">
            <a:spLocks noChangeArrowheads="1"/>
          </p:cNvSpPr>
          <p:nvPr/>
        </p:nvSpPr>
        <p:spPr bwMode="auto">
          <a:xfrm>
            <a:off x="199901" y="1129825"/>
            <a:ext cx="4498805" cy="4524315"/>
          </a:xfrm>
          <a:prstGeom prst="rect">
            <a:avLst/>
          </a:prstGeom>
          <a:noFill/>
          <a:ln w="9525">
            <a:noFill/>
            <a:miter lim="800000"/>
            <a:headEnd/>
            <a:tailEnd/>
          </a:ln>
        </p:spPr>
        <p:txBody>
          <a:bodyPr wrap="square">
            <a:spAutoFit/>
          </a:bodyPr>
          <a:lstStyle/>
          <a:p>
            <a:pPr marL="223838" indent="-223838">
              <a:buFont typeface="Arial"/>
              <a:buChar char="•"/>
            </a:pPr>
            <a:r>
              <a:rPr lang="en-US" sz="3200" dirty="0">
                <a:latin typeface="Avenir Book"/>
              </a:rPr>
              <a:t>Stability</a:t>
            </a:r>
          </a:p>
          <a:p>
            <a:pPr marL="223838" indent="-223838">
              <a:buFont typeface="Arial"/>
              <a:buChar char="•"/>
            </a:pPr>
            <a:r>
              <a:rPr lang="en-US" sz="3200" dirty="0">
                <a:latin typeface="Avenir Book"/>
              </a:rPr>
              <a:t>Population regulation: N kept within bounds (tends to increase from low N; decrease at high N)</a:t>
            </a:r>
          </a:p>
          <a:p>
            <a:pPr marL="223838" indent="-223838">
              <a:buFont typeface="Arial"/>
              <a:buChar char="•"/>
            </a:pPr>
            <a:r>
              <a:rPr lang="en-US" sz="3200" dirty="0">
                <a:latin typeface="Avenir Book"/>
              </a:rPr>
              <a:t>"Density-vague regulation" (Don Strong)</a:t>
            </a:r>
          </a:p>
        </p:txBody>
      </p:sp>
      <p:sp>
        <p:nvSpPr>
          <p:cNvPr id="13317" name="Text Box 5"/>
          <p:cNvSpPr txBox="1">
            <a:spLocks noChangeArrowheads="1"/>
          </p:cNvSpPr>
          <p:nvPr/>
        </p:nvSpPr>
        <p:spPr bwMode="auto">
          <a:xfrm>
            <a:off x="17872" y="187220"/>
            <a:ext cx="2743200" cy="579438"/>
          </a:xfrm>
          <a:prstGeom prst="rect">
            <a:avLst/>
          </a:prstGeom>
          <a:noFill/>
          <a:ln w="63500">
            <a:noFill/>
            <a:prstDash val="dash"/>
            <a:miter lim="800000"/>
            <a:headEnd/>
            <a:tailEnd/>
          </a:ln>
        </p:spPr>
        <p:txBody>
          <a:bodyPr>
            <a:spAutoFit/>
          </a:bodyPr>
          <a:lstStyle/>
          <a:p>
            <a:pPr algn="ctr">
              <a:spcBef>
                <a:spcPct val="50000"/>
              </a:spcBef>
            </a:pPr>
            <a:r>
              <a:rPr lang="en-US" sz="3200" dirty="0">
                <a:solidFill>
                  <a:srgbClr val="31859C"/>
                </a:solidFill>
                <a:latin typeface="Avenir Book"/>
              </a:rPr>
              <a:t>Implications:</a:t>
            </a:r>
          </a:p>
        </p:txBody>
      </p:sp>
      <p:pic>
        <p:nvPicPr>
          <p:cNvPr id="13318" name="Picture 21"/>
          <p:cNvPicPr>
            <a:picLocks noChangeAspect="1" noChangeArrowheads="1"/>
          </p:cNvPicPr>
          <p:nvPr/>
        </p:nvPicPr>
        <p:blipFill>
          <a:blip r:embed="rId3" cstate="print"/>
          <a:srcRect/>
          <a:stretch>
            <a:fillRect/>
          </a:stretch>
        </p:blipFill>
        <p:spPr bwMode="auto">
          <a:xfrm>
            <a:off x="4675188" y="0"/>
            <a:ext cx="4468812" cy="3621088"/>
          </a:xfrm>
          <a:prstGeom prst="rect">
            <a:avLst/>
          </a:prstGeom>
          <a:noFill/>
          <a:ln w="63500">
            <a:noFill/>
            <a:prstDash val="dash"/>
            <a:miter lim="800000"/>
            <a:headEnd/>
            <a:tailEnd/>
          </a:ln>
        </p:spPr>
      </p:pic>
      <p:sp>
        <p:nvSpPr>
          <p:cNvPr id="57366" name="Line 22"/>
          <p:cNvSpPr>
            <a:spLocks noChangeShapeType="1"/>
          </p:cNvSpPr>
          <p:nvPr/>
        </p:nvSpPr>
        <p:spPr bwMode="auto">
          <a:xfrm>
            <a:off x="381000" y="6019800"/>
            <a:ext cx="8382000" cy="0"/>
          </a:xfrm>
          <a:prstGeom prst="line">
            <a:avLst/>
          </a:prstGeom>
          <a:noFill/>
          <a:ln w="63500">
            <a:solidFill>
              <a:srgbClr val="FFCC00"/>
            </a:solidFill>
            <a:prstDash val="dash"/>
            <a:round/>
            <a:headEnd/>
            <a:tailEnd/>
          </a:ln>
        </p:spPr>
        <p:txBody>
          <a:bodyPr/>
          <a:lstStyle/>
          <a:p>
            <a:endParaRPr lang="en-US" dirty="0">
              <a:latin typeface="Avenir Book"/>
            </a:endParaRPr>
          </a:p>
        </p:txBody>
      </p:sp>
      <p:sp>
        <p:nvSpPr>
          <p:cNvPr id="57369" name="Freeform 25"/>
          <p:cNvSpPr>
            <a:spLocks/>
          </p:cNvSpPr>
          <p:nvPr/>
        </p:nvSpPr>
        <p:spPr bwMode="auto">
          <a:xfrm>
            <a:off x="381000" y="5992813"/>
            <a:ext cx="8305800" cy="103187"/>
          </a:xfrm>
          <a:custGeom>
            <a:avLst/>
            <a:gdLst>
              <a:gd name="T0" fmla="*/ 0 w 5084"/>
              <a:gd name="T1" fmla="*/ 13 h 65"/>
              <a:gd name="T2" fmla="*/ 476 w 5084"/>
              <a:gd name="T3" fmla="*/ 19 h 65"/>
              <a:gd name="T4" fmla="*/ 701 w 5084"/>
              <a:gd name="T5" fmla="*/ 19 h 65"/>
              <a:gd name="T6" fmla="*/ 908 w 5084"/>
              <a:gd name="T7" fmla="*/ 13 h 65"/>
              <a:gd name="T8" fmla="*/ 1289 w 5084"/>
              <a:gd name="T9" fmla="*/ 26 h 65"/>
              <a:gd name="T10" fmla="*/ 2498 w 5084"/>
              <a:gd name="T11" fmla="*/ 32 h 65"/>
              <a:gd name="T12" fmla="*/ 4558 w 5084"/>
              <a:gd name="T13" fmla="*/ 26 h 65"/>
              <a:gd name="T14" fmla="*/ 5084 w 5084"/>
              <a:gd name="T15" fmla="*/ 13 h 65"/>
              <a:gd name="T16" fmla="*/ 0 60000 65536"/>
              <a:gd name="T17" fmla="*/ 0 60000 65536"/>
              <a:gd name="T18" fmla="*/ 0 60000 65536"/>
              <a:gd name="T19" fmla="*/ 0 60000 65536"/>
              <a:gd name="T20" fmla="*/ 0 60000 65536"/>
              <a:gd name="T21" fmla="*/ 0 60000 65536"/>
              <a:gd name="T22" fmla="*/ 0 60000 65536"/>
              <a:gd name="T23" fmla="*/ 0 60000 65536"/>
              <a:gd name="T24" fmla="*/ 0 w 5084"/>
              <a:gd name="T25" fmla="*/ 0 h 65"/>
              <a:gd name="T26" fmla="*/ 5084 w 5084"/>
              <a:gd name="T27" fmla="*/ 65 h 6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084" h="65">
                <a:moveTo>
                  <a:pt x="0" y="13"/>
                </a:moveTo>
                <a:cubicBezTo>
                  <a:pt x="159" y="6"/>
                  <a:pt x="318" y="0"/>
                  <a:pt x="476" y="19"/>
                </a:cubicBezTo>
                <a:cubicBezTo>
                  <a:pt x="540" y="65"/>
                  <a:pt x="629" y="23"/>
                  <a:pt x="701" y="19"/>
                </a:cubicBezTo>
                <a:cubicBezTo>
                  <a:pt x="770" y="15"/>
                  <a:pt x="839" y="15"/>
                  <a:pt x="908" y="13"/>
                </a:cubicBezTo>
                <a:cubicBezTo>
                  <a:pt x="1032" y="2"/>
                  <a:pt x="1185" y="24"/>
                  <a:pt x="1289" y="26"/>
                </a:cubicBezTo>
                <a:cubicBezTo>
                  <a:pt x="1692" y="32"/>
                  <a:pt x="2095" y="30"/>
                  <a:pt x="2498" y="32"/>
                </a:cubicBezTo>
                <a:cubicBezTo>
                  <a:pt x="3184" y="10"/>
                  <a:pt x="3871" y="34"/>
                  <a:pt x="4558" y="26"/>
                </a:cubicBezTo>
                <a:cubicBezTo>
                  <a:pt x="4733" y="17"/>
                  <a:pt x="4908" y="13"/>
                  <a:pt x="5084" y="13"/>
                </a:cubicBezTo>
              </a:path>
            </a:pathLst>
          </a:custGeom>
          <a:noFill/>
          <a:ln w="25400" cap="flat" cmpd="sng">
            <a:solidFill>
              <a:schemeClr val="tx1"/>
            </a:solidFill>
            <a:prstDash val="solid"/>
            <a:round/>
            <a:headEnd type="none" w="med" len="med"/>
            <a:tailEnd type="none" w="med" len="med"/>
          </a:ln>
        </p:spPr>
        <p:txBody>
          <a:bodyPr/>
          <a:lstStyle/>
          <a:p>
            <a:endParaRPr lang="en-US" dirty="0">
              <a:latin typeface="Avenir Book"/>
            </a:endParaRPr>
          </a:p>
        </p:txBody>
      </p:sp>
      <p:sp>
        <p:nvSpPr>
          <p:cNvPr id="57370" name="Freeform 26"/>
          <p:cNvSpPr>
            <a:spLocks/>
          </p:cNvSpPr>
          <p:nvPr/>
        </p:nvSpPr>
        <p:spPr bwMode="auto">
          <a:xfrm>
            <a:off x="328613" y="5297488"/>
            <a:ext cx="8378825" cy="1471612"/>
          </a:xfrm>
          <a:custGeom>
            <a:avLst/>
            <a:gdLst>
              <a:gd name="T0" fmla="*/ 131 w 5278"/>
              <a:gd name="T1" fmla="*/ 432 h 927"/>
              <a:gd name="T2" fmla="*/ 319 w 5278"/>
              <a:gd name="T3" fmla="*/ 363 h 927"/>
              <a:gd name="T4" fmla="*/ 488 w 5278"/>
              <a:gd name="T5" fmla="*/ 269 h 927"/>
              <a:gd name="T6" fmla="*/ 513 w 5278"/>
              <a:gd name="T7" fmla="*/ 225 h 927"/>
              <a:gd name="T8" fmla="*/ 720 w 5278"/>
              <a:gd name="T9" fmla="*/ 244 h 927"/>
              <a:gd name="T10" fmla="*/ 757 w 5278"/>
              <a:gd name="T11" fmla="*/ 263 h 927"/>
              <a:gd name="T12" fmla="*/ 814 w 5278"/>
              <a:gd name="T13" fmla="*/ 294 h 927"/>
              <a:gd name="T14" fmla="*/ 920 w 5278"/>
              <a:gd name="T15" fmla="*/ 332 h 927"/>
              <a:gd name="T16" fmla="*/ 1058 w 5278"/>
              <a:gd name="T17" fmla="*/ 382 h 927"/>
              <a:gd name="T18" fmla="*/ 1108 w 5278"/>
              <a:gd name="T19" fmla="*/ 413 h 927"/>
              <a:gd name="T20" fmla="*/ 1333 w 5278"/>
              <a:gd name="T21" fmla="*/ 420 h 927"/>
              <a:gd name="T22" fmla="*/ 1515 w 5278"/>
              <a:gd name="T23" fmla="*/ 488 h 927"/>
              <a:gd name="T24" fmla="*/ 1897 w 5278"/>
              <a:gd name="T25" fmla="*/ 607 h 927"/>
              <a:gd name="T26" fmla="*/ 1978 w 5278"/>
              <a:gd name="T27" fmla="*/ 570 h 927"/>
              <a:gd name="T28" fmla="*/ 2072 w 5278"/>
              <a:gd name="T29" fmla="*/ 645 h 927"/>
              <a:gd name="T30" fmla="*/ 2304 w 5278"/>
              <a:gd name="T31" fmla="*/ 833 h 927"/>
              <a:gd name="T32" fmla="*/ 2635 w 5278"/>
              <a:gd name="T33" fmla="*/ 927 h 927"/>
              <a:gd name="T34" fmla="*/ 2804 w 5278"/>
              <a:gd name="T35" fmla="*/ 877 h 927"/>
              <a:gd name="T36" fmla="*/ 3086 w 5278"/>
              <a:gd name="T37" fmla="*/ 820 h 927"/>
              <a:gd name="T38" fmla="*/ 3343 w 5278"/>
              <a:gd name="T39" fmla="*/ 507 h 927"/>
              <a:gd name="T40" fmla="*/ 3412 w 5278"/>
              <a:gd name="T41" fmla="*/ 269 h 927"/>
              <a:gd name="T42" fmla="*/ 3537 w 5278"/>
              <a:gd name="T43" fmla="*/ 0 h 927"/>
              <a:gd name="T44" fmla="*/ 3625 w 5278"/>
              <a:gd name="T45" fmla="*/ 81 h 927"/>
              <a:gd name="T46" fmla="*/ 3643 w 5278"/>
              <a:gd name="T47" fmla="*/ 144 h 927"/>
              <a:gd name="T48" fmla="*/ 3719 w 5278"/>
              <a:gd name="T49" fmla="*/ 200 h 927"/>
              <a:gd name="T50" fmla="*/ 3856 w 5278"/>
              <a:gd name="T51" fmla="*/ 313 h 927"/>
              <a:gd name="T52" fmla="*/ 3950 w 5278"/>
              <a:gd name="T53" fmla="*/ 376 h 927"/>
              <a:gd name="T54" fmla="*/ 4013 w 5278"/>
              <a:gd name="T55" fmla="*/ 457 h 927"/>
              <a:gd name="T56" fmla="*/ 4320 w 5278"/>
              <a:gd name="T57" fmla="*/ 513 h 927"/>
              <a:gd name="T58" fmla="*/ 4576 w 5278"/>
              <a:gd name="T59" fmla="*/ 701 h 927"/>
              <a:gd name="T60" fmla="*/ 4639 w 5278"/>
              <a:gd name="T61" fmla="*/ 651 h 927"/>
              <a:gd name="T62" fmla="*/ 4745 w 5278"/>
              <a:gd name="T63" fmla="*/ 564 h 927"/>
              <a:gd name="T64" fmla="*/ 4852 w 5278"/>
              <a:gd name="T65" fmla="*/ 445 h 927"/>
              <a:gd name="T66" fmla="*/ 4889 w 5278"/>
              <a:gd name="T67" fmla="*/ 357 h 927"/>
              <a:gd name="T68" fmla="*/ 4983 w 5278"/>
              <a:gd name="T69" fmla="*/ 276 h 927"/>
              <a:gd name="T70" fmla="*/ 5152 w 5278"/>
              <a:gd name="T71" fmla="*/ 257 h 927"/>
              <a:gd name="T72" fmla="*/ 5252 w 5278"/>
              <a:gd name="T73" fmla="*/ 307 h 927"/>
              <a:gd name="T74" fmla="*/ 5271 w 5278"/>
              <a:gd name="T75" fmla="*/ 432 h 92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278"/>
              <a:gd name="T115" fmla="*/ 0 h 927"/>
              <a:gd name="T116" fmla="*/ 5278 w 5278"/>
              <a:gd name="T117" fmla="*/ 927 h 92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278" h="927">
                <a:moveTo>
                  <a:pt x="0" y="457"/>
                </a:moveTo>
                <a:cubicBezTo>
                  <a:pt x="48" y="453"/>
                  <a:pt x="87" y="450"/>
                  <a:pt x="131" y="432"/>
                </a:cubicBezTo>
                <a:cubicBezTo>
                  <a:pt x="158" y="421"/>
                  <a:pt x="184" y="402"/>
                  <a:pt x="212" y="394"/>
                </a:cubicBezTo>
                <a:cubicBezTo>
                  <a:pt x="248" y="383"/>
                  <a:pt x="284" y="374"/>
                  <a:pt x="319" y="363"/>
                </a:cubicBezTo>
                <a:cubicBezTo>
                  <a:pt x="347" y="318"/>
                  <a:pt x="386" y="315"/>
                  <a:pt x="432" y="301"/>
                </a:cubicBezTo>
                <a:cubicBezTo>
                  <a:pt x="451" y="288"/>
                  <a:pt x="469" y="282"/>
                  <a:pt x="488" y="269"/>
                </a:cubicBezTo>
                <a:cubicBezTo>
                  <a:pt x="492" y="263"/>
                  <a:pt x="499" y="257"/>
                  <a:pt x="500" y="250"/>
                </a:cubicBezTo>
                <a:cubicBezTo>
                  <a:pt x="505" y="221"/>
                  <a:pt x="474" y="239"/>
                  <a:pt x="513" y="225"/>
                </a:cubicBezTo>
                <a:cubicBezTo>
                  <a:pt x="569" y="227"/>
                  <a:pt x="626" y="227"/>
                  <a:pt x="682" y="232"/>
                </a:cubicBezTo>
                <a:cubicBezTo>
                  <a:pt x="695" y="233"/>
                  <a:pt x="720" y="244"/>
                  <a:pt x="720" y="244"/>
                </a:cubicBezTo>
                <a:cubicBezTo>
                  <a:pt x="726" y="248"/>
                  <a:pt x="731" y="254"/>
                  <a:pt x="738" y="257"/>
                </a:cubicBezTo>
                <a:cubicBezTo>
                  <a:pt x="744" y="260"/>
                  <a:pt x="751" y="259"/>
                  <a:pt x="757" y="263"/>
                </a:cubicBezTo>
                <a:cubicBezTo>
                  <a:pt x="764" y="268"/>
                  <a:pt x="768" y="278"/>
                  <a:pt x="776" y="282"/>
                </a:cubicBezTo>
                <a:cubicBezTo>
                  <a:pt x="788" y="288"/>
                  <a:pt x="814" y="294"/>
                  <a:pt x="814" y="294"/>
                </a:cubicBezTo>
                <a:cubicBezTo>
                  <a:pt x="862" y="328"/>
                  <a:pt x="790" y="282"/>
                  <a:pt x="901" y="313"/>
                </a:cubicBezTo>
                <a:cubicBezTo>
                  <a:pt x="910" y="315"/>
                  <a:pt x="913" y="327"/>
                  <a:pt x="920" y="332"/>
                </a:cubicBezTo>
                <a:cubicBezTo>
                  <a:pt x="933" y="340"/>
                  <a:pt x="989" y="344"/>
                  <a:pt x="989" y="344"/>
                </a:cubicBezTo>
                <a:cubicBezTo>
                  <a:pt x="1013" y="358"/>
                  <a:pt x="1036" y="367"/>
                  <a:pt x="1058" y="382"/>
                </a:cubicBezTo>
                <a:cubicBezTo>
                  <a:pt x="1062" y="388"/>
                  <a:pt x="1064" y="397"/>
                  <a:pt x="1070" y="401"/>
                </a:cubicBezTo>
                <a:cubicBezTo>
                  <a:pt x="1081" y="408"/>
                  <a:pt x="1095" y="409"/>
                  <a:pt x="1108" y="413"/>
                </a:cubicBezTo>
                <a:cubicBezTo>
                  <a:pt x="1142" y="424"/>
                  <a:pt x="1173" y="437"/>
                  <a:pt x="1208" y="445"/>
                </a:cubicBezTo>
                <a:cubicBezTo>
                  <a:pt x="1298" y="438"/>
                  <a:pt x="1276" y="438"/>
                  <a:pt x="1333" y="420"/>
                </a:cubicBezTo>
                <a:cubicBezTo>
                  <a:pt x="1377" y="425"/>
                  <a:pt x="1399" y="424"/>
                  <a:pt x="1440" y="413"/>
                </a:cubicBezTo>
                <a:cubicBezTo>
                  <a:pt x="1478" y="428"/>
                  <a:pt x="1483" y="467"/>
                  <a:pt x="1515" y="488"/>
                </a:cubicBezTo>
                <a:cubicBezTo>
                  <a:pt x="1545" y="582"/>
                  <a:pt x="1678" y="554"/>
                  <a:pt x="1746" y="557"/>
                </a:cubicBezTo>
                <a:cubicBezTo>
                  <a:pt x="1793" y="581"/>
                  <a:pt x="1845" y="597"/>
                  <a:pt x="1897" y="607"/>
                </a:cubicBezTo>
                <a:cubicBezTo>
                  <a:pt x="1936" y="622"/>
                  <a:pt x="1923" y="610"/>
                  <a:pt x="1940" y="589"/>
                </a:cubicBezTo>
                <a:cubicBezTo>
                  <a:pt x="1950" y="577"/>
                  <a:pt x="1964" y="574"/>
                  <a:pt x="1978" y="570"/>
                </a:cubicBezTo>
                <a:cubicBezTo>
                  <a:pt x="2001" y="585"/>
                  <a:pt x="1999" y="598"/>
                  <a:pt x="2022" y="614"/>
                </a:cubicBezTo>
                <a:cubicBezTo>
                  <a:pt x="2037" y="636"/>
                  <a:pt x="2047" y="637"/>
                  <a:pt x="2072" y="645"/>
                </a:cubicBezTo>
                <a:cubicBezTo>
                  <a:pt x="2085" y="686"/>
                  <a:pt x="2116" y="693"/>
                  <a:pt x="2147" y="720"/>
                </a:cubicBezTo>
                <a:cubicBezTo>
                  <a:pt x="2197" y="763"/>
                  <a:pt x="2240" y="809"/>
                  <a:pt x="2304" y="833"/>
                </a:cubicBezTo>
                <a:cubicBezTo>
                  <a:pt x="2381" y="915"/>
                  <a:pt x="2439" y="903"/>
                  <a:pt x="2554" y="908"/>
                </a:cubicBezTo>
                <a:cubicBezTo>
                  <a:pt x="2581" y="913"/>
                  <a:pt x="2608" y="919"/>
                  <a:pt x="2635" y="927"/>
                </a:cubicBezTo>
                <a:cubicBezTo>
                  <a:pt x="2673" y="925"/>
                  <a:pt x="2711" y="927"/>
                  <a:pt x="2748" y="920"/>
                </a:cubicBezTo>
                <a:cubicBezTo>
                  <a:pt x="2771" y="916"/>
                  <a:pt x="2782" y="885"/>
                  <a:pt x="2804" y="877"/>
                </a:cubicBezTo>
                <a:cubicBezTo>
                  <a:pt x="2826" y="869"/>
                  <a:pt x="2873" y="858"/>
                  <a:pt x="2873" y="858"/>
                </a:cubicBezTo>
                <a:cubicBezTo>
                  <a:pt x="2957" y="801"/>
                  <a:pt x="2913" y="826"/>
                  <a:pt x="3086" y="820"/>
                </a:cubicBezTo>
                <a:cubicBezTo>
                  <a:pt x="3147" y="761"/>
                  <a:pt x="3184" y="682"/>
                  <a:pt x="3236" y="614"/>
                </a:cubicBezTo>
                <a:cubicBezTo>
                  <a:pt x="3267" y="573"/>
                  <a:pt x="3307" y="543"/>
                  <a:pt x="3343" y="507"/>
                </a:cubicBezTo>
                <a:cubicBezTo>
                  <a:pt x="3371" y="448"/>
                  <a:pt x="3388" y="377"/>
                  <a:pt x="3406" y="313"/>
                </a:cubicBezTo>
                <a:cubicBezTo>
                  <a:pt x="3408" y="298"/>
                  <a:pt x="3409" y="284"/>
                  <a:pt x="3412" y="269"/>
                </a:cubicBezTo>
                <a:cubicBezTo>
                  <a:pt x="3413" y="261"/>
                  <a:pt x="3417" y="252"/>
                  <a:pt x="3418" y="244"/>
                </a:cubicBezTo>
                <a:cubicBezTo>
                  <a:pt x="3431" y="168"/>
                  <a:pt x="3451" y="27"/>
                  <a:pt x="3537" y="0"/>
                </a:cubicBezTo>
                <a:cubicBezTo>
                  <a:pt x="3582" y="9"/>
                  <a:pt x="3579" y="19"/>
                  <a:pt x="3593" y="63"/>
                </a:cubicBezTo>
                <a:cubicBezTo>
                  <a:pt x="3597" y="75"/>
                  <a:pt x="3614" y="75"/>
                  <a:pt x="3625" y="81"/>
                </a:cubicBezTo>
                <a:cubicBezTo>
                  <a:pt x="3629" y="87"/>
                  <a:pt x="3635" y="93"/>
                  <a:pt x="3637" y="100"/>
                </a:cubicBezTo>
                <a:cubicBezTo>
                  <a:pt x="3641" y="114"/>
                  <a:pt x="3636" y="131"/>
                  <a:pt x="3643" y="144"/>
                </a:cubicBezTo>
                <a:cubicBezTo>
                  <a:pt x="3651" y="158"/>
                  <a:pt x="3668" y="165"/>
                  <a:pt x="3681" y="175"/>
                </a:cubicBezTo>
                <a:cubicBezTo>
                  <a:pt x="3693" y="184"/>
                  <a:pt x="3719" y="200"/>
                  <a:pt x="3719" y="200"/>
                </a:cubicBezTo>
                <a:cubicBezTo>
                  <a:pt x="3721" y="211"/>
                  <a:pt x="3718" y="224"/>
                  <a:pt x="3725" y="232"/>
                </a:cubicBezTo>
                <a:cubicBezTo>
                  <a:pt x="3753" y="266"/>
                  <a:pt x="3812" y="302"/>
                  <a:pt x="3856" y="313"/>
                </a:cubicBezTo>
                <a:cubicBezTo>
                  <a:pt x="3882" y="330"/>
                  <a:pt x="3902" y="347"/>
                  <a:pt x="3931" y="357"/>
                </a:cubicBezTo>
                <a:cubicBezTo>
                  <a:pt x="3937" y="363"/>
                  <a:pt x="3946" y="368"/>
                  <a:pt x="3950" y="376"/>
                </a:cubicBezTo>
                <a:cubicBezTo>
                  <a:pt x="3960" y="393"/>
                  <a:pt x="3955" y="418"/>
                  <a:pt x="3969" y="432"/>
                </a:cubicBezTo>
                <a:cubicBezTo>
                  <a:pt x="3981" y="444"/>
                  <a:pt x="3999" y="448"/>
                  <a:pt x="4013" y="457"/>
                </a:cubicBezTo>
                <a:cubicBezTo>
                  <a:pt x="4101" y="436"/>
                  <a:pt x="4049" y="437"/>
                  <a:pt x="4201" y="445"/>
                </a:cubicBezTo>
                <a:cubicBezTo>
                  <a:pt x="4240" y="471"/>
                  <a:pt x="4275" y="499"/>
                  <a:pt x="4320" y="513"/>
                </a:cubicBezTo>
                <a:cubicBezTo>
                  <a:pt x="4358" y="573"/>
                  <a:pt x="4431" y="611"/>
                  <a:pt x="4489" y="651"/>
                </a:cubicBezTo>
                <a:cubicBezTo>
                  <a:pt x="4516" y="669"/>
                  <a:pt x="4545" y="691"/>
                  <a:pt x="4576" y="701"/>
                </a:cubicBezTo>
                <a:cubicBezTo>
                  <a:pt x="4590" y="697"/>
                  <a:pt x="4604" y="694"/>
                  <a:pt x="4614" y="682"/>
                </a:cubicBezTo>
                <a:cubicBezTo>
                  <a:pt x="4631" y="661"/>
                  <a:pt x="4604" y="663"/>
                  <a:pt x="4639" y="651"/>
                </a:cubicBezTo>
                <a:cubicBezTo>
                  <a:pt x="4657" y="645"/>
                  <a:pt x="4677" y="645"/>
                  <a:pt x="4695" y="639"/>
                </a:cubicBezTo>
                <a:cubicBezTo>
                  <a:pt x="4723" y="620"/>
                  <a:pt x="4734" y="596"/>
                  <a:pt x="4745" y="564"/>
                </a:cubicBezTo>
                <a:cubicBezTo>
                  <a:pt x="4753" y="515"/>
                  <a:pt x="4764" y="486"/>
                  <a:pt x="4814" y="470"/>
                </a:cubicBezTo>
                <a:cubicBezTo>
                  <a:pt x="4827" y="462"/>
                  <a:pt x="4839" y="453"/>
                  <a:pt x="4852" y="445"/>
                </a:cubicBezTo>
                <a:cubicBezTo>
                  <a:pt x="4860" y="440"/>
                  <a:pt x="4867" y="370"/>
                  <a:pt x="4871" y="363"/>
                </a:cubicBezTo>
                <a:cubicBezTo>
                  <a:pt x="4874" y="358"/>
                  <a:pt x="4883" y="360"/>
                  <a:pt x="4889" y="357"/>
                </a:cubicBezTo>
                <a:cubicBezTo>
                  <a:pt x="4911" y="347"/>
                  <a:pt x="4929" y="333"/>
                  <a:pt x="4952" y="326"/>
                </a:cubicBezTo>
                <a:cubicBezTo>
                  <a:pt x="4982" y="306"/>
                  <a:pt x="4969" y="320"/>
                  <a:pt x="4983" y="276"/>
                </a:cubicBezTo>
                <a:cubicBezTo>
                  <a:pt x="4988" y="259"/>
                  <a:pt x="5076" y="246"/>
                  <a:pt x="5090" y="244"/>
                </a:cubicBezTo>
                <a:cubicBezTo>
                  <a:pt x="5111" y="247"/>
                  <a:pt x="5139" y="240"/>
                  <a:pt x="5152" y="257"/>
                </a:cubicBezTo>
                <a:cubicBezTo>
                  <a:pt x="5157" y="264"/>
                  <a:pt x="5152" y="276"/>
                  <a:pt x="5159" y="282"/>
                </a:cubicBezTo>
                <a:cubicBezTo>
                  <a:pt x="5174" y="295"/>
                  <a:pt x="5235" y="304"/>
                  <a:pt x="5252" y="307"/>
                </a:cubicBezTo>
                <a:cubicBezTo>
                  <a:pt x="5278" y="346"/>
                  <a:pt x="5271" y="328"/>
                  <a:pt x="5271" y="407"/>
                </a:cubicBezTo>
                <a:cubicBezTo>
                  <a:pt x="5271" y="436"/>
                  <a:pt x="5257" y="418"/>
                  <a:pt x="5271" y="432"/>
                </a:cubicBezTo>
              </a:path>
            </a:pathLst>
          </a:custGeom>
          <a:noFill/>
          <a:ln w="25400" cap="flat" cmpd="sng">
            <a:solidFill>
              <a:schemeClr val="tx1"/>
            </a:solidFill>
            <a:prstDash val="solid"/>
            <a:round/>
            <a:headEnd type="none" w="med" len="med"/>
            <a:tailEnd type="none" w="med" len="med"/>
          </a:ln>
        </p:spPr>
        <p:txBody>
          <a:bodyPr/>
          <a:lstStyle/>
          <a:p>
            <a:endParaRPr lang="en-US" dirty="0">
              <a:latin typeface="Avenir Book"/>
            </a:endParaRPr>
          </a:p>
        </p:txBody>
      </p:sp>
    </p:spTree>
    <p:extLst>
      <p:ext uri="{BB962C8B-B14F-4D97-AF65-F5344CB8AC3E}">
        <p14:creationId xmlns:p14="http://schemas.microsoft.com/office/powerpoint/2010/main" val="864803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3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73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736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57369"/>
                                        </p:tgtEl>
                                        <p:attrNameLst>
                                          <p:attrName>style.visibility</p:attrName>
                                        </p:attrNameLst>
                                      </p:cBhvr>
                                      <p:to>
                                        <p:strVal val="visible"/>
                                      </p:to>
                                    </p:set>
                                    <p:animEffect transition="in" filter="wipe(left)">
                                      <p:cBhvr>
                                        <p:cTn id="23" dur="3000"/>
                                        <p:tgtEl>
                                          <p:spTgt spid="5736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1" nodeType="clickEffect">
                                  <p:stCondLst>
                                    <p:cond delay="0"/>
                                  </p:stCondLst>
                                  <p:childTnLst>
                                    <p:animEffect transition="out" filter="fade">
                                      <p:cBhvr>
                                        <p:cTn id="27" dur="1000"/>
                                        <p:tgtEl>
                                          <p:spTgt spid="57369"/>
                                        </p:tgtEl>
                                      </p:cBhvr>
                                    </p:animEffect>
                                    <p:set>
                                      <p:cBhvr>
                                        <p:cTn id="28" dur="1" fill="hold">
                                          <p:stCondLst>
                                            <p:cond delay="999"/>
                                          </p:stCondLst>
                                        </p:cTn>
                                        <p:tgtEl>
                                          <p:spTgt spid="57369"/>
                                        </p:tgtEl>
                                        <p:attrNameLst>
                                          <p:attrName>style.visibility</p:attrName>
                                        </p:attrNameLst>
                                      </p:cBhvr>
                                      <p:to>
                                        <p:strVal val="hidden"/>
                                      </p:to>
                                    </p:set>
                                  </p:childTnLst>
                                </p:cTn>
                              </p:par>
                            </p:childTnLst>
                          </p:cTn>
                        </p:par>
                        <p:par>
                          <p:cTn id="29" fill="hold">
                            <p:stCondLst>
                              <p:cond delay="1000"/>
                            </p:stCondLst>
                            <p:childTnLst>
                              <p:par>
                                <p:cTn id="30" presetID="22" presetClass="entr" presetSubtype="8" fill="hold" grpId="0" nodeType="afterEffect">
                                  <p:stCondLst>
                                    <p:cond delay="0"/>
                                  </p:stCondLst>
                                  <p:childTnLst>
                                    <p:set>
                                      <p:cBhvr>
                                        <p:cTn id="31" dur="1" fill="hold">
                                          <p:stCondLst>
                                            <p:cond delay="0"/>
                                          </p:stCondLst>
                                        </p:cTn>
                                        <p:tgtEl>
                                          <p:spTgt spid="57370"/>
                                        </p:tgtEl>
                                        <p:attrNameLst>
                                          <p:attrName>style.visibility</p:attrName>
                                        </p:attrNameLst>
                                      </p:cBhvr>
                                      <p:to>
                                        <p:strVal val="visible"/>
                                      </p:to>
                                    </p:set>
                                    <p:animEffect transition="in" filter="wipe(left)">
                                      <p:cBhvr>
                                        <p:cTn id="32" dur="5000"/>
                                        <p:tgtEl>
                                          <p:spTgt spid="573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build="p"/>
      <p:bldP spid="57366" grpId="0" animBg="1"/>
      <p:bldP spid="57369" grpId="0" animBg="1"/>
      <p:bldP spid="57369" grpId="1" animBg="1"/>
      <p:bldP spid="57370"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8" name="Group 2"/>
          <p:cNvGrpSpPr>
            <a:grpSpLocks/>
          </p:cNvGrpSpPr>
          <p:nvPr/>
        </p:nvGrpSpPr>
        <p:grpSpPr bwMode="auto">
          <a:xfrm>
            <a:off x="1400175" y="1905000"/>
            <a:ext cx="5305424" cy="4287838"/>
            <a:chOff x="882" y="1200"/>
            <a:chExt cx="3342" cy="2701"/>
          </a:xfrm>
        </p:grpSpPr>
        <p:sp>
          <p:nvSpPr>
            <p:cNvPr id="14348" name="Line 3"/>
            <p:cNvSpPr>
              <a:spLocks noChangeShapeType="1"/>
            </p:cNvSpPr>
            <p:nvPr/>
          </p:nvSpPr>
          <p:spPr bwMode="auto">
            <a:xfrm>
              <a:off x="1632" y="1200"/>
              <a:ext cx="0" cy="2592"/>
            </a:xfrm>
            <a:prstGeom prst="line">
              <a:avLst/>
            </a:prstGeom>
            <a:noFill/>
            <a:ln w="63500">
              <a:solidFill>
                <a:schemeClr val="tx1"/>
              </a:solidFill>
              <a:round/>
              <a:headEnd/>
              <a:tailEnd/>
            </a:ln>
          </p:spPr>
          <p:txBody>
            <a:bodyPr/>
            <a:lstStyle/>
            <a:p>
              <a:endParaRPr lang="en-US" dirty="0">
                <a:latin typeface="Avenir Book"/>
              </a:endParaRPr>
            </a:p>
          </p:txBody>
        </p:sp>
        <p:sp>
          <p:nvSpPr>
            <p:cNvPr id="14349" name="Line 4"/>
            <p:cNvSpPr>
              <a:spLocks noChangeShapeType="1"/>
            </p:cNvSpPr>
            <p:nvPr/>
          </p:nvSpPr>
          <p:spPr bwMode="auto">
            <a:xfrm>
              <a:off x="1632" y="3360"/>
              <a:ext cx="2592" cy="0"/>
            </a:xfrm>
            <a:prstGeom prst="line">
              <a:avLst/>
            </a:prstGeom>
            <a:noFill/>
            <a:ln w="63500">
              <a:solidFill>
                <a:schemeClr val="tx1"/>
              </a:solidFill>
              <a:round/>
              <a:headEnd/>
              <a:tailEnd/>
            </a:ln>
          </p:spPr>
          <p:txBody>
            <a:bodyPr/>
            <a:lstStyle/>
            <a:p>
              <a:endParaRPr lang="en-US" dirty="0">
                <a:latin typeface="Avenir Book"/>
              </a:endParaRPr>
            </a:p>
          </p:txBody>
        </p:sp>
        <p:sp>
          <p:nvSpPr>
            <p:cNvPr id="14350" name="Text Box 5"/>
            <p:cNvSpPr txBox="1">
              <a:spLocks noChangeArrowheads="1"/>
            </p:cNvSpPr>
            <p:nvPr/>
          </p:nvSpPr>
          <p:spPr bwMode="auto">
            <a:xfrm>
              <a:off x="1314" y="3224"/>
              <a:ext cx="205" cy="233"/>
            </a:xfrm>
            <a:prstGeom prst="rect">
              <a:avLst/>
            </a:prstGeom>
            <a:noFill/>
            <a:ln w="63500">
              <a:noFill/>
              <a:prstDash val="dash"/>
              <a:miter lim="800000"/>
              <a:headEnd/>
              <a:tailEnd/>
            </a:ln>
          </p:spPr>
          <p:txBody>
            <a:bodyPr wrap="none">
              <a:spAutoFit/>
            </a:bodyPr>
            <a:lstStyle/>
            <a:p>
              <a:pPr algn="ctr"/>
              <a:r>
                <a:rPr lang="en-US" dirty="0">
                  <a:latin typeface="Avenir Book"/>
                </a:rPr>
                <a:t>0</a:t>
              </a:r>
            </a:p>
          </p:txBody>
        </p:sp>
        <p:sp>
          <p:nvSpPr>
            <p:cNvPr id="14351" name="Text Box 6"/>
            <p:cNvSpPr txBox="1">
              <a:spLocks noChangeArrowheads="1"/>
            </p:cNvSpPr>
            <p:nvPr/>
          </p:nvSpPr>
          <p:spPr bwMode="auto">
            <a:xfrm>
              <a:off x="2377" y="3571"/>
              <a:ext cx="1227" cy="330"/>
            </a:xfrm>
            <a:prstGeom prst="rect">
              <a:avLst/>
            </a:prstGeom>
            <a:noFill/>
            <a:ln w="63500">
              <a:noFill/>
              <a:prstDash val="dash"/>
              <a:miter lim="800000"/>
              <a:headEnd/>
              <a:tailEnd/>
            </a:ln>
          </p:spPr>
          <p:txBody>
            <a:bodyPr wrap="none">
              <a:spAutoFit/>
            </a:bodyPr>
            <a:lstStyle/>
            <a:p>
              <a:pPr algn="ctr"/>
              <a:r>
                <a:rPr lang="en-US" sz="2800" dirty="0">
                  <a:latin typeface="Avenir Book"/>
                </a:rPr>
                <a:t>Density (N)</a:t>
              </a:r>
            </a:p>
          </p:txBody>
        </p:sp>
        <p:sp>
          <p:nvSpPr>
            <p:cNvPr id="14352" name="Rectangle 7"/>
            <p:cNvSpPr>
              <a:spLocks noChangeArrowheads="1"/>
            </p:cNvSpPr>
            <p:nvPr/>
          </p:nvSpPr>
          <p:spPr bwMode="auto">
            <a:xfrm rot="16234119">
              <a:off x="595" y="2185"/>
              <a:ext cx="903" cy="330"/>
            </a:xfrm>
            <a:prstGeom prst="rect">
              <a:avLst/>
            </a:prstGeom>
            <a:noFill/>
            <a:ln w="63500">
              <a:noFill/>
              <a:prstDash val="dash"/>
              <a:miter lim="800000"/>
              <a:headEnd/>
              <a:tailEnd/>
            </a:ln>
          </p:spPr>
          <p:txBody>
            <a:bodyPr wrap="none">
              <a:spAutoFit/>
            </a:bodyPr>
            <a:lstStyle/>
            <a:p>
              <a:pPr algn="ctr"/>
              <a:r>
                <a:rPr lang="en-US" sz="2800" dirty="0" err="1">
                  <a:latin typeface="Avenir Book"/>
                </a:rPr>
                <a:t>dN</a:t>
              </a:r>
              <a:r>
                <a:rPr lang="en-US" sz="2800" dirty="0">
                  <a:latin typeface="Avenir Book"/>
                </a:rPr>
                <a:t>/</a:t>
              </a:r>
              <a:r>
                <a:rPr lang="en-US" sz="2800" dirty="0" err="1">
                  <a:latin typeface="Avenir Book"/>
                </a:rPr>
                <a:t>Ndt</a:t>
              </a:r>
              <a:endParaRPr lang="en-US" sz="2800" dirty="0">
                <a:latin typeface="Avenir Book"/>
              </a:endParaRPr>
            </a:p>
          </p:txBody>
        </p:sp>
      </p:grpSp>
      <p:sp>
        <p:nvSpPr>
          <p:cNvPr id="14339" name="Text Box 14"/>
          <p:cNvSpPr txBox="1">
            <a:spLocks noChangeArrowheads="1"/>
          </p:cNvSpPr>
          <p:nvPr/>
        </p:nvSpPr>
        <p:spPr bwMode="auto">
          <a:xfrm>
            <a:off x="2209800" y="914400"/>
            <a:ext cx="6629400" cy="519113"/>
          </a:xfrm>
          <a:prstGeom prst="rect">
            <a:avLst/>
          </a:prstGeom>
          <a:noFill/>
          <a:ln w="63500">
            <a:noFill/>
            <a:prstDash val="dash"/>
            <a:miter lim="800000"/>
            <a:headEnd/>
            <a:tailEnd/>
          </a:ln>
        </p:spPr>
        <p:txBody>
          <a:bodyPr>
            <a:spAutoFit/>
          </a:bodyPr>
          <a:lstStyle/>
          <a:p>
            <a:pPr algn="ctr"/>
            <a:r>
              <a:rPr lang="en-US" sz="2800" dirty="0">
                <a:latin typeface="Avenir Book"/>
              </a:rPr>
              <a:t>Positive Density Dependence</a:t>
            </a:r>
          </a:p>
        </p:txBody>
      </p:sp>
      <p:sp>
        <p:nvSpPr>
          <p:cNvPr id="14340" name="Line 16"/>
          <p:cNvSpPr>
            <a:spLocks noChangeShapeType="1"/>
          </p:cNvSpPr>
          <p:nvPr/>
        </p:nvSpPr>
        <p:spPr bwMode="auto">
          <a:xfrm flipV="1">
            <a:off x="2590800" y="3200400"/>
            <a:ext cx="3810000" cy="2667000"/>
          </a:xfrm>
          <a:prstGeom prst="line">
            <a:avLst/>
          </a:prstGeom>
          <a:noFill/>
          <a:ln w="63500">
            <a:solidFill>
              <a:srgbClr val="008000"/>
            </a:solidFill>
            <a:prstDash val="dash"/>
            <a:round/>
            <a:headEnd/>
            <a:tailEnd/>
          </a:ln>
        </p:spPr>
        <p:txBody>
          <a:bodyPr/>
          <a:lstStyle/>
          <a:p>
            <a:endParaRPr lang="en-US" dirty="0">
              <a:latin typeface="Avenir Book"/>
            </a:endParaRPr>
          </a:p>
        </p:txBody>
      </p:sp>
      <p:sp>
        <p:nvSpPr>
          <p:cNvPr id="67604" name="Line 20"/>
          <p:cNvSpPr>
            <a:spLocks noChangeShapeType="1"/>
          </p:cNvSpPr>
          <p:nvPr/>
        </p:nvSpPr>
        <p:spPr bwMode="auto">
          <a:xfrm>
            <a:off x="3343275" y="3705225"/>
            <a:ext cx="0" cy="1447800"/>
          </a:xfrm>
          <a:prstGeom prst="line">
            <a:avLst/>
          </a:prstGeom>
          <a:noFill/>
          <a:ln w="38100">
            <a:solidFill>
              <a:srgbClr val="003300"/>
            </a:solidFill>
            <a:round/>
            <a:headEnd/>
            <a:tailEnd type="stealth" w="lg" len="lg"/>
          </a:ln>
        </p:spPr>
        <p:txBody>
          <a:bodyPr/>
          <a:lstStyle/>
          <a:p>
            <a:endParaRPr lang="en-US" dirty="0">
              <a:latin typeface="Avenir Book"/>
            </a:endParaRPr>
          </a:p>
        </p:txBody>
      </p:sp>
      <p:sp>
        <p:nvSpPr>
          <p:cNvPr id="67605" name="Text Box 21"/>
          <p:cNvSpPr txBox="1">
            <a:spLocks noChangeArrowheads="1"/>
          </p:cNvSpPr>
          <p:nvPr/>
        </p:nvSpPr>
        <p:spPr bwMode="auto">
          <a:xfrm>
            <a:off x="2743200" y="2438400"/>
            <a:ext cx="3505200" cy="519113"/>
          </a:xfrm>
          <a:prstGeom prst="rect">
            <a:avLst/>
          </a:prstGeom>
          <a:noFill/>
          <a:ln w="63500">
            <a:noFill/>
            <a:prstDash val="dash"/>
            <a:miter lim="800000"/>
            <a:headEnd/>
            <a:tailEnd/>
          </a:ln>
        </p:spPr>
        <p:txBody>
          <a:bodyPr>
            <a:spAutoFit/>
          </a:bodyPr>
          <a:lstStyle/>
          <a:p>
            <a:pPr algn="ctr"/>
            <a:r>
              <a:rPr lang="en-US" sz="2800" dirty="0">
                <a:solidFill>
                  <a:srgbClr val="008000"/>
                </a:solidFill>
                <a:latin typeface="Avenir Book"/>
              </a:rPr>
              <a:t>Equilibrium?</a:t>
            </a:r>
          </a:p>
        </p:txBody>
      </p:sp>
      <p:sp>
        <p:nvSpPr>
          <p:cNvPr id="67606" name="Text Box 22"/>
          <p:cNvSpPr txBox="1">
            <a:spLocks noChangeArrowheads="1"/>
          </p:cNvSpPr>
          <p:nvPr/>
        </p:nvSpPr>
        <p:spPr bwMode="auto">
          <a:xfrm>
            <a:off x="5105400" y="4267200"/>
            <a:ext cx="3505200" cy="519113"/>
          </a:xfrm>
          <a:prstGeom prst="rect">
            <a:avLst/>
          </a:prstGeom>
          <a:noFill/>
          <a:ln w="63500">
            <a:noFill/>
            <a:prstDash val="dash"/>
            <a:miter lim="800000"/>
            <a:headEnd/>
            <a:tailEnd/>
          </a:ln>
        </p:spPr>
        <p:txBody>
          <a:bodyPr>
            <a:spAutoFit/>
          </a:bodyPr>
          <a:lstStyle/>
          <a:p>
            <a:pPr algn="ctr"/>
            <a:r>
              <a:rPr lang="en-US" sz="2800" dirty="0">
                <a:solidFill>
                  <a:srgbClr val="008000"/>
                </a:solidFill>
                <a:latin typeface="Avenir Book"/>
              </a:rPr>
              <a:t>Stable?</a:t>
            </a:r>
          </a:p>
        </p:txBody>
      </p:sp>
      <p:sp>
        <p:nvSpPr>
          <p:cNvPr id="14345" name="Text Box 24"/>
          <p:cNvSpPr txBox="1">
            <a:spLocks noChangeArrowheads="1"/>
          </p:cNvSpPr>
          <p:nvPr/>
        </p:nvSpPr>
        <p:spPr bwMode="auto">
          <a:xfrm>
            <a:off x="0" y="18750"/>
            <a:ext cx="2514600" cy="579437"/>
          </a:xfrm>
          <a:prstGeom prst="rect">
            <a:avLst/>
          </a:prstGeom>
          <a:noFill/>
          <a:ln w="63500">
            <a:noFill/>
            <a:prstDash val="dash"/>
            <a:miter lim="800000"/>
            <a:headEnd/>
            <a:tailEnd/>
          </a:ln>
        </p:spPr>
        <p:txBody>
          <a:bodyPr>
            <a:spAutoFit/>
          </a:bodyPr>
          <a:lstStyle/>
          <a:p>
            <a:pPr>
              <a:spcBef>
                <a:spcPct val="50000"/>
              </a:spcBef>
            </a:pPr>
            <a:r>
              <a:rPr lang="en-US" sz="3200" dirty="0">
                <a:solidFill>
                  <a:srgbClr val="366092"/>
                </a:solidFill>
                <a:latin typeface="Avenir Book"/>
              </a:rPr>
              <a:t>Example:</a:t>
            </a:r>
          </a:p>
        </p:txBody>
      </p:sp>
      <p:sp>
        <p:nvSpPr>
          <p:cNvPr id="67609" name="Oval 25"/>
          <p:cNvSpPr>
            <a:spLocks noChangeArrowheads="1"/>
          </p:cNvSpPr>
          <p:nvPr/>
        </p:nvSpPr>
        <p:spPr bwMode="auto">
          <a:xfrm>
            <a:off x="3228975" y="5219700"/>
            <a:ext cx="228600" cy="228600"/>
          </a:xfrm>
          <a:prstGeom prst="ellipse">
            <a:avLst/>
          </a:prstGeom>
          <a:solidFill>
            <a:srgbClr val="008000"/>
          </a:solidFill>
          <a:ln w="12700">
            <a:solidFill>
              <a:schemeClr val="tx1"/>
            </a:solidFill>
            <a:round/>
            <a:headEnd/>
            <a:tailEnd/>
          </a:ln>
        </p:spPr>
        <p:txBody>
          <a:bodyPr wrap="none" anchor="ctr"/>
          <a:lstStyle/>
          <a:p>
            <a:endParaRPr lang="en-US" dirty="0">
              <a:latin typeface="Avenir Book"/>
            </a:endParaRPr>
          </a:p>
        </p:txBody>
      </p:sp>
      <p:sp>
        <p:nvSpPr>
          <p:cNvPr id="67610" name="Text Box 26"/>
          <p:cNvSpPr txBox="1">
            <a:spLocks noChangeArrowheads="1"/>
          </p:cNvSpPr>
          <p:nvPr/>
        </p:nvSpPr>
        <p:spPr bwMode="auto">
          <a:xfrm>
            <a:off x="4267200" y="6324600"/>
            <a:ext cx="4343400" cy="519113"/>
          </a:xfrm>
          <a:prstGeom prst="rect">
            <a:avLst/>
          </a:prstGeom>
          <a:noFill/>
          <a:ln w="63500">
            <a:noFill/>
            <a:prstDash val="dash"/>
            <a:miter lim="800000"/>
            <a:headEnd/>
            <a:tailEnd/>
          </a:ln>
        </p:spPr>
        <p:txBody>
          <a:bodyPr>
            <a:spAutoFit/>
          </a:bodyPr>
          <a:lstStyle/>
          <a:p>
            <a:pPr algn="ctr"/>
            <a:r>
              <a:rPr lang="en-US" sz="2800" dirty="0">
                <a:solidFill>
                  <a:srgbClr val="008000"/>
                </a:solidFill>
                <a:latin typeface="Avenir Book"/>
              </a:rPr>
              <a:t>Unstable equilibrium</a:t>
            </a:r>
          </a:p>
        </p:txBody>
      </p:sp>
    </p:spTree>
    <p:extLst>
      <p:ext uri="{BB962C8B-B14F-4D97-AF65-F5344CB8AC3E}">
        <p14:creationId xmlns:p14="http://schemas.microsoft.com/office/powerpoint/2010/main" val="4136699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7605"/>
                                        </p:tgtEl>
                                        <p:attrNameLst>
                                          <p:attrName>style.visibility</p:attrName>
                                        </p:attrNameLst>
                                      </p:cBhvr>
                                      <p:to>
                                        <p:strVal val="visible"/>
                                      </p:to>
                                    </p:set>
                                    <p:animEffect transition="in" filter="fade">
                                      <p:cBhvr>
                                        <p:cTn id="7" dur="1000"/>
                                        <p:tgtEl>
                                          <p:spTgt spid="6760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grpId="0" nodeType="clickEffect">
                                  <p:stCondLst>
                                    <p:cond delay="0"/>
                                  </p:stCondLst>
                                  <p:childTnLst>
                                    <p:set>
                                      <p:cBhvr>
                                        <p:cTn id="11" dur="1" fill="hold">
                                          <p:stCondLst>
                                            <p:cond delay="0"/>
                                          </p:stCondLst>
                                        </p:cTn>
                                        <p:tgtEl>
                                          <p:spTgt spid="67604"/>
                                        </p:tgtEl>
                                        <p:attrNameLst>
                                          <p:attrName>style.visibility</p:attrName>
                                        </p:attrNameLst>
                                      </p:cBhvr>
                                      <p:to>
                                        <p:strVal val="visible"/>
                                      </p:to>
                                    </p:set>
                                    <p:anim calcmode="lin" valueType="num">
                                      <p:cBhvr additive="base">
                                        <p:cTn id="12" dur="500" fill="hold"/>
                                        <p:tgtEl>
                                          <p:spTgt spid="67604"/>
                                        </p:tgtEl>
                                        <p:attrNameLst>
                                          <p:attrName>ppt_x</p:attrName>
                                        </p:attrNameLst>
                                      </p:cBhvr>
                                      <p:tavLst>
                                        <p:tav tm="0">
                                          <p:val>
                                            <p:strVal val="#ppt_x"/>
                                          </p:val>
                                        </p:tav>
                                        <p:tav tm="100000">
                                          <p:val>
                                            <p:strVal val="#ppt_x"/>
                                          </p:val>
                                        </p:tav>
                                      </p:tavLst>
                                    </p:anim>
                                    <p:anim calcmode="lin" valueType="num">
                                      <p:cBhvr additive="base">
                                        <p:cTn id="13" dur="500" fill="hold"/>
                                        <p:tgtEl>
                                          <p:spTgt spid="67604"/>
                                        </p:tgtEl>
                                        <p:attrNameLst>
                                          <p:attrName>ppt_y</p:attrName>
                                        </p:attrNameLst>
                                      </p:cBhvr>
                                      <p:tavLst>
                                        <p:tav tm="0">
                                          <p:val>
                                            <p:strVal val="0-#ppt_h/2"/>
                                          </p:val>
                                        </p:tav>
                                        <p:tav tm="100000">
                                          <p:val>
                                            <p:strVal val="#ppt_y"/>
                                          </p:val>
                                        </p:tav>
                                      </p:tavLst>
                                    </p:anim>
                                  </p:childTnLst>
                                  <p:subTnLst>
                                    <p:set>
                                      <p:cBhvr override="childStyle">
                                        <p:cTn dur="1" fill="hold" display="0" masterRel="sameClick" afterEffect="1">
                                          <p:stCondLst>
                                            <p:cond evt="end" delay="0">
                                              <p:tn val="10"/>
                                            </p:cond>
                                          </p:stCondLst>
                                        </p:cTn>
                                        <p:tgtEl>
                                          <p:spTgt spid="67604"/>
                                        </p:tgtEl>
                                        <p:attrNameLst>
                                          <p:attrName>style.visibility</p:attrName>
                                        </p:attrNameLst>
                                      </p:cBhvr>
                                      <p:to>
                                        <p:strVal val="hidden"/>
                                      </p:to>
                                    </p:set>
                                  </p:sub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6760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7606"/>
                                        </p:tgtEl>
                                        <p:attrNameLst>
                                          <p:attrName>style.visibility</p:attrName>
                                        </p:attrNameLst>
                                      </p:cBhvr>
                                      <p:to>
                                        <p:strVal val="visible"/>
                                      </p:to>
                                    </p:set>
                                    <p:animEffect transition="in" filter="fade">
                                      <p:cBhvr>
                                        <p:cTn id="21" dur="1000"/>
                                        <p:tgtEl>
                                          <p:spTgt spid="67606"/>
                                        </p:tgtEl>
                                      </p:cBhvr>
                                    </p:animEffect>
                                  </p:childTnLst>
                                  <p:subTnLst>
                                    <p:set>
                                      <p:cBhvr override="childStyle">
                                        <p:cTn dur="1" fill="hold" display="0" masterRel="nextClick" afterEffect="1"/>
                                        <p:tgtEl>
                                          <p:spTgt spid="67606"/>
                                        </p:tgtEl>
                                        <p:attrNameLst>
                                          <p:attrName>style.visibility</p:attrName>
                                        </p:attrNameLst>
                                      </p:cBhvr>
                                      <p:to>
                                        <p:strVal val="hidden"/>
                                      </p:to>
                                    </p:set>
                                  </p:subTnLst>
                                </p:cTn>
                              </p:par>
                            </p:childTnLst>
                          </p:cTn>
                        </p:par>
                      </p:childTnLst>
                    </p:cTn>
                  </p:par>
                  <p:par>
                    <p:cTn id="22" fill="hold">
                      <p:stCondLst>
                        <p:cond delay="indefinite"/>
                      </p:stCondLst>
                      <p:childTnLst>
                        <p:par>
                          <p:cTn id="23" fill="hold">
                            <p:stCondLst>
                              <p:cond delay="0"/>
                            </p:stCondLst>
                            <p:childTnLst>
                              <p:par>
                                <p:cTn id="24" presetID="63" presetClass="path" presetSubtype="0" accel="50000" decel="50000" fill="hold" grpId="1" nodeType="clickEffect">
                                  <p:stCondLst>
                                    <p:cond delay="0"/>
                                  </p:stCondLst>
                                  <p:childTnLst>
                                    <p:animMotion origin="layout" path="M 3.33333E-6 2.22222E-6 L 0.19166 2.22222E-6 " pathEditMode="relative" rAng="0" ptsTypes="AA">
                                      <p:cBhvr>
                                        <p:cTn id="25" dur="2000" fill="hold"/>
                                        <p:tgtEl>
                                          <p:spTgt spid="67609"/>
                                        </p:tgtEl>
                                        <p:attrNameLst>
                                          <p:attrName>ppt_x</p:attrName>
                                          <p:attrName>ppt_y</p:attrName>
                                        </p:attrNameLst>
                                      </p:cBhvr>
                                      <p:rCtr x="96" y="0"/>
                                    </p:animMotion>
                                  </p:childTnLst>
                                </p:cTn>
                              </p:par>
                            </p:childTnLst>
                          </p:cTn>
                        </p:par>
                      </p:childTnLst>
                    </p:cTn>
                  </p:par>
                  <p:par>
                    <p:cTn id="26" fill="hold">
                      <p:stCondLst>
                        <p:cond delay="indefinite"/>
                      </p:stCondLst>
                      <p:childTnLst>
                        <p:par>
                          <p:cTn id="27" fill="hold">
                            <p:stCondLst>
                              <p:cond delay="0"/>
                            </p:stCondLst>
                            <p:childTnLst>
                              <p:par>
                                <p:cTn id="28" presetID="63" presetClass="path" presetSubtype="0" accel="50000" decel="50000" fill="hold" grpId="2" nodeType="clickEffect">
                                  <p:stCondLst>
                                    <p:cond delay="0"/>
                                  </p:stCondLst>
                                  <p:childTnLst>
                                    <p:animMotion origin="layout" path="M 0.19167 2.22222E-6 L 0.36042 2.22222E-6 " pathEditMode="relative" rAng="0" ptsTypes="AA">
                                      <p:cBhvr>
                                        <p:cTn id="29" dur="2000" fill="hold"/>
                                        <p:tgtEl>
                                          <p:spTgt spid="67609"/>
                                        </p:tgtEl>
                                        <p:attrNameLst>
                                          <p:attrName>ppt_x</p:attrName>
                                          <p:attrName>ppt_y</p:attrName>
                                        </p:attrNameLst>
                                      </p:cBhvr>
                                      <p:rCtr x="84" y="0"/>
                                    </p:animMotion>
                                  </p:childTnLst>
                                </p:cTn>
                              </p:par>
                            </p:childTnLst>
                          </p:cTn>
                        </p:par>
                      </p:childTnLst>
                    </p:cTn>
                  </p:par>
                  <p:par>
                    <p:cTn id="30" fill="hold">
                      <p:stCondLst>
                        <p:cond delay="indefinite"/>
                      </p:stCondLst>
                      <p:childTnLst>
                        <p:par>
                          <p:cTn id="31" fill="hold">
                            <p:stCondLst>
                              <p:cond delay="0"/>
                            </p:stCondLst>
                            <p:childTnLst>
                              <p:par>
                                <p:cTn id="32" presetID="63" presetClass="path" presetSubtype="0" accel="50000" decel="50000" fill="hold" grpId="3" nodeType="clickEffect">
                                  <p:stCondLst>
                                    <p:cond delay="0"/>
                                  </p:stCondLst>
                                  <p:childTnLst>
                                    <p:animMotion origin="layout" path="M 0.36042 2.22222E-6 L 0.65313 2.22222E-6 " pathEditMode="relative" rAng="0" ptsTypes="AA">
                                      <p:cBhvr>
                                        <p:cTn id="33" dur="2000" fill="hold"/>
                                        <p:tgtEl>
                                          <p:spTgt spid="67609"/>
                                        </p:tgtEl>
                                        <p:attrNameLst>
                                          <p:attrName>ppt_x</p:attrName>
                                          <p:attrName>ppt_y</p:attrName>
                                        </p:attrNameLst>
                                      </p:cBhvr>
                                      <p:rCtr x="146" y="0"/>
                                    </p:animMotion>
                                  </p:childTnLst>
                                </p:cTn>
                              </p:par>
                            </p:childTnLst>
                          </p:cTn>
                        </p:par>
                      </p:childTnLst>
                    </p:cTn>
                  </p:par>
                  <p:par>
                    <p:cTn id="34" fill="hold">
                      <p:stCondLst>
                        <p:cond delay="indefinite"/>
                      </p:stCondLst>
                      <p:childTnLst>
                        <p:par>
                          <p:cTn id="35" fill="hold">
                            <p:stCondLst>
                              <p:cond delay="0"/>
                            </p:stCondLst>
                            <p:childTnLst>
                              <p:par>
                                <p:cTn id="36" presetID="35" presetClass="path" presetSubtype="0" accel="50000" decel="50000" fill="hold" grpId="4" nodeType="clickEffect">
                                  <p:stCondLst>
                                    <p:cond delay="0"/>
                                  </p:stCondLst>
                                  <p:childTnLst>
                                    <p:animMotion origin="layout" path="M 5E-6 2.22222E-6 L -0.04896 2.22222E-6 " pathEditMode="relative" rAng="0" ptsTypes="AA">
                                      <p:cBhvr>
                                        <p:cTn id="37" dur="2000" fill="hold"/>
                                        <p:tgtEl>
                                          <p:spTgt spid="67609"/>
                                        </p:tgtEl>
                                        <p:attrNameLst>
                                          <p:attrName>ppt_x</p:attrName>
                                          <p:attrName>ppt_y</p:attrName>
                                        </p:attrNameLst>
                                      </p:cBhvr>
                                      <p:rCtr x="-24" y="0"/>
                                    </p:animMotion>
                                  </p:childTnLst>
                                </p:cTn>
                              </p:par>
                            </p:childTnLst>
                          </p:cTn>
                        </p:par>
                      </p:childTnLst>
                    </p:cTn>
                  </p:par>
                  <p:par>
                    <p:cTn id="38" fill="hold">
                      <p:stCondLst>
                        <p:cond delay="indefinite"/>
                      </p:stCondLst>
                      <p:childTnLst>
                        <p:par>
                          <p:cTn id="39" fill="hold">
                            <p:stCondLst>
                              <p:cond delay="0"/>
                            </p:stCondLst>
                            <p:childTnLst>
                              <p:par>
                                <p:cTn id="40" presetID="35" presetClass="path" presetSubtype="0" accel="50000" decel="50000" fill="hold" grpId="5" nodeType="clickEffect">
                                  <p:stCondLst>
                                    <p:cond delay="0"/>
                                  </p:stCondLst>
                                  <p:childTnLst>
                                    <p:animMotion origin="layout" path="M -0.04896 2.22222E-6 L -0.08438 2.22222E-6 " pathEditMode="relative" rAng="0" ptsTypes="AA">
                                      <p:cBhvr>
                                        <p:cTn id="41" dur="2000" fill="hold"/>
                                        <p:tgtEl>
                                          <p:spTgt spid="67609"/>
                                        </p:tgtEl>
                                        <p:attrNameLst>
                                          <p:attrName>ppt_x</p:attrName>
                                          <p:attrName>ppt_y</p:attrName>
                                        </p:attrNameLst>
                                      </p:cBhvr>
                                      <p:rCtr x="-18" y="0"/>
                                    </p:animMotion>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67610"/>
                                        </p:tgtEl>
                                        <p:attrNameLst>
                                          <p:attrName>style.visibility</p:attrName>
                                        </p:attrNameLst>
                                      </p:cBhvr>
                                      <p:to>
                                        <p:strVal val="visible"/>
                                      </p:to>
                                    </p:set>
                                    <p:animEffect transition="in" filter="fade">
                                      <p:cBhvr>
                                        <p:cTn id="46" dur="1000"/>
                                        <p:tgtEl>
                                          <p:spTgt spid="67610"/>
                                        </p:tgtEl>
                                      </p:cBhvr>
                                    </p:animEffect>
                                  </p:childTnLst>
                                  <p:subTnLst>
                                    <p:set>
                                      <p:cBhvr override="childStyle">
                                        <p:cTn dur="1" fill="hold" display="0" masterRel="nextClick" afterEffect="1"/>
                                        <p:tgtEl>
                                          <p:spTgt spid="67610"/>
                                        </p:tgtEl>
                                        <p:attrNameLst>
                                          <p:attrName>style.visibility</p:attrName>
                                        </p:attrNameLst>
                                      </p:cBhvr>
                                      <p:to>
                                        <p:strVal val="hidden"/>
                                      </p:to>
                                    </p:set>
                                  </p:subTnLst>
                                </p:cTn>
                              </p:par>
                            </p:childTnLst>
                          </p:cTn>
                        </p:par>
                      </p:childTnLst>
                    </p:cTn>
                  </p:par>
                  <p:par>
                    <p:cTn id="47" fill="hold">
                      <p:stCondLst>
                        <p:cond delay="indefinite"/>
                      </p:stCondLst>
                      <p:childTnLst>
                        <p:par>
                          <p:cTn id="48" fill="hold">
                            <p:stCondLst>
                              <p:cond delay="0"/>
                            </p:stCondLst>
                            <p:childTnLst>
                              <p:par>
                                <p:cTn id="49" presetID="2" presetClass="entr" presetSubtype="8" fill="hold" grpId="1" nodeType="clickEffect">
                                  <p:stCondLst>
                                    <p:cond delay="0"/>
                                  </p:stCondLst>
                                  <p:childTnLst>
                                    <p:set>
                                      <p:cBhvr>
                                        <p:cTn id="50" dur="1" fill="hold">
                                          <p:stCondLst>
                                            <p:cond delay="0"/>
                                          </p:stCondLst>
                                        </p:cTn>
                                        <p:tgtEl>
                                          <p:spTgt spid="67610"/>
                                        </p:tgtEl>
                                        <p:attrNameLst>
                                          <p:attrName>style.visibility</p:attrName>
                                        </p:attrNameLst>
                                      </p:cBhvr>
                                      <p:to>
                                        <p:strVal val="visible"/>
                                      </p:to>
                                    </p:set>
                                    <p:anim calcmode="lin" valueType="num">
                                      <p:cBhvr additive="base">
                                        <p:cTn id="51" dur="500" fill="hold"/>
                                        <p:tgtEl>
                                          <p:spTgt spid="67610"/>
                                        </p:tgtEl>
                                        <p:attrNameLst>
                                          <p:attrName>ppt_x</p:attrName>
                                        </p:attrNameLst>
                                      </p:cBhvr>
                                      <p:tavLst>
                                        <p:tav tm="0">
                                          <p:val>
                                            <p:strVal val="0-#ppt_w/2"/>
                                          </p:val>
                                        </p:tav>
                                        <p:tav tm="100000">
                                          <p:val>
                                            <p:strVal val="#ppt_x"/>
                                          </p:val>
                                        </p:tav>
                                      </p:tavLst>
                                    </p:anim>
                                    <p:anim calcmode="lin" valueType="num">
                                      <p:cBhvr additive="base">
                                        <p:cTn id="52" dur="500" fill="hold"/>
                                        <p:tgtEl>
                                          <p:spTgt spid="676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604" grpId="0" animBg="1"/>
      <p:bldP spid="67605" grpId="0"/>
      <p:bldP spid="67606" grpId="0"/>
      <p:bldP spid="67609" grpId="0" animBg="1"/>
      <p:bldP spid="67609" grpId="1" animBg="1"/>
      <p:bldP spid="67609" grpId="2" animBg="1"/>
      <p:bldP spid="67609" grpId="3" animBg="1"/>
      <p:bldP spid="67609" grpId="4" animBg="1"/>
      <p:bldP spid="67609" grpId="5" animBg="1"/>
      <p:bldP spid="67610" grpId="0"/>
      <p:bldP spid="67610" grpId="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2" name="Group 2"/>
          <p:cNvGrpSpPr>
            <a:grpSpLocks/>
          </p:cNvGrpSpPr>
          <p:nvPr/>
        </p:nvGrpSpPr>
        <p:grpSpPr bwMode="auto">
          <a:xfrm>
            <a:off x="1400175" y="1905000"/>
            <a:ext cx="5305424" cy="4287838"/>
            <a:chOff x="882" y="1200"/>
            <a:chExt cx="3342" cy="2701"/>
          </a:xfrm>
        </p:grpSpPr>
        <p:sp>
          <p:nvSpPr>
            <p:cNvPr id="15372" name="Line 3"/>
            <p:cNvSpPr>
              <a:spLocks noChangeShapeType="1"/>
            </p:cNvSpPr>
            <p:nvPr/>
          </p:nvSpPr>
          <p:spPr bwMode="auto">
            <a:xfrm>
              <a:off x="1632" y="1200"/>
              <a:ext cx="0" cy="2592"/>
            </a:xfrm>
            <a:prstGeom prst="line">
              <a:avLst/>
            </a:prstGeom>
            <a:noFill/>
            <a:ln w="63500">
              <a:solidFill>
                <a:schemeClr val="tx1"/>
              </a:solidFill>
              <a:round/>
              <a:headEnd/>
              <a:tailEnd/>
            </a:ln>
          </p:spPr>
          <p:txBody>
            <a:bodyPr/>
            <a:lstStyle/>
            <a:p>
              <a:endParaRPr lang="en-US" dirty="0">
                <a:latin typeface="Avenir Book"/>
              </a:endParaRPr>
            </a:p>
          </p:txBody>
        </p:sp>
        <p:sp>
          <p:nvSpPr>
            <p:cNvPr id="15373" name="Line 4"/>
            <p:cNvSpPr>
              <a:spLocks noChangeShapeType="1"/>
            </p:cNvSpPr>
            <p:nvPr/>
          </p:nvSpPr>
          <p:spPr bwMode="auto">
            <a:xfrm>
              <a:off x="1632" y="3360"/>
              <a:ext cx="2592" cy="0"/>
            </a:xfrm>
            <a:prstGeom prst="line">
              <a:avLst/>
            </a:prstGeom>
            <a:noFill/>
            <a:ln w="63500">
              <a:solidFill>
                <a:schemeClr val="tx1"/>
              </a:solidFill>
              <a:round/>
              <a:headEnd/>
              <a:tailEnd/>
            </a:ln>
          </p:spPr>
          <p:txBody>
            <a:bodyPr/>
            <a:lstStyle/>
            <a:p>
              <a:endParaRPr lang="en-US" dirty="0">
                <a:latin typeface="Avenir Book"/>
              </a:endParaRPr>
            </a:p>
          </p:txBody>
        </p:sp>
        <p:sp>
          <p:nvSpPr>
            <p:cNvPr id="15374" name="Text Box 5"/>
            <p:cNvSpPr txBox="1">
              <a:spLocks noChangeArrowheads="1"/>
            </p:cNvSpPr>
            <p:nvPr/>
          </p:nvSpPr>
          <p:spPr bwMode="auto">
            <a:xfrm>
              <a:off x="1314" y="3224"/>
              <a:ext cx="205" cy="233"/>
            </a:xfrm>
            <a:prstGeom prst="rect">
              <a:avLst/>
            </a:prstGeom>
            <a:noFill/>
            <a:ln w="63500">
              <a:noFill/>
              <a:prstDash val="dash"/>
              <a:miter lim="800000"/>
              <a:headEnd/>
              <a:tailEnd/>
            </a:ln>
          </p:spPr>
          <p:txBody>
            <a:bodyPr wrap="none">
              <a:spAutoFit/>
            </a:bodyPr>
            <a:lstStyle/>
            <a:p>
              <a:pPr algn="ctr"/>
              <a:r>
                <a:rPr lang="en-US" dirty="0">
                  <a:latin typeface="Avenir Book"/>
                </a:rPr>
                <a:t>0</a:t>
              </a:r>
            </a:p>
          </p:txBody>
        </p:sp>
        <p:sp>
          <p:nvSpPr>
            <p:cNvPr id="15375" name="Text Box 6"/>
            <p:cNvSpPr txBox="1">
              <a:spLocks noChangeArrowheads="1"/>
            </p:cNvSpPr>
            <p:nvPr/>
          </p:nvSpPr>
          <p:spPr bwMode="auto">
            <a:xfrm>
              <a:off x="2377" y="3571"/>
              <a:ext cx="1227" cy="330"/>
            </a:xfrm>
            <a:prstGeom prst="rect">
              <a:avLst/>
            </a:prstGeom>
            <a:noFill/>
            <a:ln w="63500">
              <a:noFill/>
              <a:prstDash val="dash"/>
              <a:miter lim="800000"/>
              <a:headEnd/>
              <a:tailEnd/>
            </a:ln>
          </p:spPr>
          <p:txBody>
            <a:bodyPr wrap="none">
              <a:spAutoFit/>
            </a:bodyPr>
            <a:lstStyle/>
            <a:p>
              <a:pPr algn="ctr"/>
              <a:r>
                <a:rPr lang="en-US" sz="2800" dirty="0">
                  <a:latin typeface="Avenir Book"/>
                </a:rPr>
                <a:t>Density (N)</a:t>
              </a:r>
            </a:p>
          </p:txBody>
        </p:sp>
        <p:sp>
          <p:nvSpPr>
            <p:cNvPr id="15376" name="Rectangle 7"/>
            <p:cNvSpPr>
              <a:spLocks noChangeArrowheads="1"/>
            </p:cNvSpPr>
            <p:nvPr/>
          </p:nvSpPr>
          <p:spPr bwMode="auto">
            <a:xfrm rot="16234119">
              <a:off x="595" y="2185"/>
              <a:ext cx="903" cy="330"/>
            </a:xfrm>
            <a:prstGeom prst="rect">
              <a:avLst/>
            </a:prstGeom>
            <a:noFill/>
            <a:ln w="63500">
              <a:noFill/>
              <a:prstDash val="dash"/>
              <a:miter lim="800000"/>
              <a:headEnd/>
              <a:tailEnd/>
            </a:ln>
          </p:spPr>
          <p:txBody>
            <a:bodyPr wrap="none">
              <a:spAutoFit/>
            </a:bodyPr>
            <a:lstStyle/>
            <a:p>
              <a:pPr algn="ctr"/>
              <a:r>
                <a:rPr lang="en-US" sz="2800" dirty="0" err="1">
                  <a:latin typeface="Avenir Book"/>
                </a:rPr>
                <a:t>dN</a:t>
              </a:r>
              <a:r>
                <a:rPr lang="en-US" sz="2800" dirty="0">
                  <a:latin typeface="Avenir Book"/>
                </a:rPr>
                <a:t>/</a:t>
              </a:r>
              <a:r>
                <a:rPr lang="en-US" sz="2800" dirty="0" err="1">
                  <a:latin typeface="Avenir Book"/>
                </a:rPr>
                <a:t>Ndt</a:t>
              </a:r>
              <a:endParaRPr lang="en-US" sz="2800" dirty="0">
                <a:latin typeface="Avenir Book"/>
              </a:endParaRPr>
            </a:p>
          </p:txBody>
        </p:sp>
      </p:grpSp>
      <p:sp>
        <p:nvSpPr>
          <p:cNvPr id="15363" name="Line 12"/>
          <p:cNvSpPr>
            <a:spLocks noChangeShapeType="1"/>
          </p:cNvSpPr>
          <p:nvPr/>
        </p:nvSpPr>
        <p:spPr bwMode="auto">
          <a:xfrm>
            <a:off x="2590800" y="2667000"/>
            <a:ext cx="4953000" cy="3657600"/>
          </a:xfrm>
          <a:prstGeom prst="line">
            <a:avLst/>
          </a:prstGeom>
          <a:noFill/>
          <a:ln w="63500">
            <a:solidFill>
              <a:srgbClr val="FF0000"/>
            </a:solidFill>
            <a:prstDash val="dash"/>
            <a:round/>
            <a:headEnd/>
            <a:tailEnd/>
          </a:ln>
        </p:spPr>
        <p:txBody>
          <a:bodyPr/>
          <a:lstStyle/>
          <a:p>
            <a:endParaRPr lang="en-US" dirty="0">
              <a:latin typeface="Avenir Book"/>
            </a:endParaRPr>
          </a:p>
        </p:txBody>
      </p:sp>
      <p:sp>
        <p:nvSpPr>
          <p:cNvPr id="15365" name="Text Box 22"/>
          <p:cNvSpPr txBox="1">
            <a:spLocks noChangeArrowheads="1"/>
          </p:cNvSpPr>
          <p:nvPr/>
        </p:nvSpPr>
        <p:spPr bwMode="auto">
          <a:xfrm>
            <a:off x="0" y="45244"/>
            <a:ext cx="2514600" cy="579437"/>
          </a:xfrm>
          <a:prstGeom prst="rect">
            <a:avLst/>
          </a:prstGeom>
          <a:noFill/>
          <a:ln w="63500">
            <a:noFill/>
            <a:prstDash val="dash"/>
            <a:miter lim="800000"/>
            <a:headEnd/>
            <a:tailEnd/>
          </a:ln>
        </p:spPr>
        <p:txBody>
          <a:bodyPr>
            <a:spAutoFit/>
          </a:bodyPr>
          <a:lstStyle/>
          <a:p>
            <a:pPr>
              <a:spcBef>
                <a:spcPct val="50000"/>
              </a:spcBef>
            </a:pPr>
            <a:r>
              <a:rPr lang="en-US" sz="3200" dirty="0">
                <a:solidFill>
                  <a:srgbClr val="376092"/>
                </a:solidFill>
                <a:latin typeface="Avenir Book"/>
              </a:rPr>
              <a:t>Example:</a:t>
            </a:r>
          </a:p>
        </p:txBody>
      </p:sp>
      <p:sp>
        <p:nvSpPr>
          <p:cNvPr id="15366" name="Text Box 40"/>
          <p:cNvSpPr txBox="1">
            <a:spLocks noChangeArrowheads="1"/>
          </p:cNvSpPr>
          <p:nvPr/>
        </p:nvSpPr>
        <p:spPr bwMode="auto">
          <a:xfrm>
            <a:off x="2209800" y="914400"/>
            <a:ext cx="6629400" cy="519113"/>
          </a:xfrm>
          <a:prstGeom prst="rect">
            <a:avLst/>
          </a:prstGeom>
          <a:noFill/>
          <a:ln w="63500">
            <a:noFill/>
            <a:prstDash val="dash"/>
            <a:miter lim="800000"/>
            <a:headEnd/>
            <a:tailEnd/>
          </a:ln>
        </p:spPr>
        <p:txBody>
          <a:bodyPr>
            <a:spAutoFit/>
          </a:bodyPr>
          <a:lstStyle/>
          <a:p>
            <a:pPr algn="ctr"/>
            <a:r>
              <a:rPr lang="en-US" sz="2800" dirty="0">
                <a:latin typeface="Avenir Book"/>
              </a:rPr>
              <a:t>Negative Density Dependence</a:t>
            </a:r>
          </a:p>
        </p:txBody>
      </p:sp>
      <p:sp>
        <p:nvSpPr>
          <p:cNvPr id="66602" name="Line 42"/>
          <p:cNvSpPr>
            <a:spLocks noChangeShapeType="1"/>
          </p:cNvSpPr>
          <p:nvPr/>
        </p:nvSpPr>
        <p:spPr bwMode="auto">
          <a:xfrm>
            <a:off x="6197600" y="3705225"/>
            <a:ext cx="0" cy="1447800"/>
          </a:xfrm>
          <a:prstGeom prst="line">
            <a:avLst/>
          </a:prstGeom>
          <a:noFill/>
          <a:ln w="38100">
            <a:solidFill>
              <a:srgbClr val="FF0000"/>
            </a:solidFill>
            <a:round/>
            <a:headEnd/>
            <a:tailEnd type="stealth" w="lg" len="lg"/>
          </a:ln>
        </p:spPr>
        <p:txBody>
          <a:bodyPr/>
          <a:lstStyle/>
          <a:p>
            <a:endParaRPr lang="en-US" dirty="0">
              <a:latin typeface="Avenir Book"/>
            </a:endParaRPr>
          </a:p>
        </p:txBody>
      </p:sp>
      <p:sp>
        <p:nvSpPr>
          <p:cNvPr id="66603" name="Text Box 43"/>
          <p:cNvSpPr txBox="1">
            <a:spLocks noChangeArrowheads="1"/>
          </p:cNvSpPr>
          <p:nvPr/>
        </p:nvSpPr>
        <p:spPr bwMode="auto">
          <a:xfrm>
            <a:off x="2743200" y="2438400"/>
            <a:ext cx="3505200" cy="519113"/>
          </a:xfrm>
          <a:prstGeom prst="rect">
            <a:avLst/>
          </a:prstGeom>
          <a:noFill/>
          <a:ln w="63500">
            <a:noFill/>
            <a:prstDash val="dash"/>
            <a:miter lim="800000"/>
            <a:headEnd/>
            <a:tailEnd/>
          </a:ln>
        </p:spPr>
        <p:txBody>
          <a:bodyPr>
            <a:spAutoFit/>
          </a:bodyPr>
          <a:lstStyle/>
          <a:p>
            <a:pPr algn="ctr"/>
            <a:r>
              <a:rPr lang="en-US" sz="2800" dirty="0">
                <a:solidFill>
                  <a:srgbClr val="FF0000"/>
                </a:solidFill>
                <a:latin typeface="Avenir Book"/>
              </a:rPr>
              <a:t>Equilibrium?</a:t>
            </a:r>
          </a:p>
        </p:txBody>
      </p:sp>
      <p:sp>
        <p:nvSpPr>
          <p:cNvPr id="66604" name="Text Box 44"/>
          <p:cNvSpPr txBox="1">
            <a:spLocks noChangeArrowheads="1"/>
          </p:cNvSpPr>
          <p:nvPr/>
        </p:nvSpPr>
        <p:spPr bwMode="auto">
          <a:xfrm>
            <a:off x="5486400" y="4267200"/>
            <a:ext cx="3505200" cy="519113"/>
          </a:xfrm>
          <a:prstGeom prst="rect">
            <a:avLst/>
          </a:prstGeom>
          <a:noFill/>
          <a:ln w="63500">
            <a:noFill/>
            <a:prstDash val="dash"/>
            <a:miter lim="800000"/>
            <a:headEnd/>
            <a:tailEnd/>
          </a:ln>
        </p:spPr>
        <p:txBody>
          <a:bodyPr>
            <a:spAutoFit/>
          </a:bodyPr>
          <a:lstStyle/>
          <a:p>
            <a:pPr algn="ctr"/>
            <a:r>
              <a:rPr lang="en-US" sz="2800" dirty="0">
                <a:solidFill>
                  <a:srgbClr val="FF0000"/>
                </a:solidFill>
                <a:latin typeface="Avenir Book"/>
              </a:rPr>
              <a:t>Stable?</a:t>
            </a:r>
          </a:p>
        </p:txBody>
      </p:sp>
      <p:sp>
        <p:nvSpPr>
          <p:cNvPr id="66605" name="Oval 45"/>
          <p:cNvSpPr>
            <a:spLocks noChangeArrowheads="1"/>
          </p:cNvSpPr>
          <p:nvPr/>
        </p:nvSpPr>
        <p:spPr bwMode="auto">
          <a:xfrm>
            <a:off x="6083300" y="5219700"/>
            <a:ext cx="228600" cy="228600"/>
          </a:xfrm>
          <a:prstGeom prst="ellipse">
            <a:avLst/>
          </a:prstGeom>
          <a:solidFill>
            <a:srgbClr val="FF0000"/>
          </a:solidFill>
          <a:ln w="12700">
            <a:solidFill>
              <a:schemeClr val="tx1"/>
            </a:solidFill>
            <a:round/>
            <a:headEnd/>
            <a:tailEnd/>
          </a:ln>
        </p:spPr>
        <p:txBody>
          <a:bodyPr wrap="none" anchor="ctr"/>
          <a:lstStyle/>
          <a:p>
            <a:endParaRPr lang="en-US" dirty="0">
              <a:latin typeface="Avenir Book"/>
            </a:endParaRPr>
          </a:p>
        </p:txBody>
      </p:sp>
      <p:sp>
        <p:nvSpPr>
          <p:cNvPr id="66606" name="Text Box 46"/>
          <p:cNvSpPr txBox="1">
            <a:spLocks noChangeArrowheads="1"/>
          </p:cNvSpPr>
          <p:nvPr/>
        </p:nvSpPr>
        <p:spPr bwMode="auto">
          <a:xfrm>
            <a:off x="4267200" y="6324600"/>
            <a:ext cx="4343400" cy="519113"/>
          </a:xfrm>
          <a:prstGeom prst="rect">
            <a:avLst/>
          </a:prstGeom>
          <a:noFill/>
          <a:ln w="63500">
            <a:noFill/>
            <a:prstDash val="dash"/>
            <a:miter lim="800000"/>
            <a:headEnd/>
            <a:tailEnd/>
          </a:ln>
        </p:spPr>
        <p:txBody>
          <a:bodyPr>
            <a:spAutoFit/>
          </a:bodyPr>
          <a:lstStyle/>
          <a:p>
            <a:pPr algn="ctr"/>
            <a:r>
              <a:rPr lang="en-US" sz="2800" dirty="0">
                <a:solidFill>
                  <a:srgbClr val="FF0000"/>
                </a:solidFill>
                <a:latin typeface="Avenir Book"/>
              </a:rPr>
              <a:t>Stable equilibrium</a:t>
            </a:r>
          </a:p>
        </p:txBody>
      </p:sp>
    </p:spTree>
    <p:extLst>
      <p:ext uri="{BB962C8B-B14F-4D97-AF65-F5344CB8AC3E}">
        <p14:creationId xmlns:p14="http://schemas.microsoft.com/office/powerpoint/2010/main" val="3448694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6603"/>
                                        </p:tgtEl>
                                        <p:attrNameLst>
                                          <p:attrName>style.visibility</p:attrName>
                                        </p:attrNameLst>
                                      </p:cBhvr>
                                      <p:to>
                                        <p:strVal val="visible"/>
                                      </p:to>
                                    </p:set>
                                    <p:animEffect transition="in" filter="fade">
                                      <p:cBhvr>
                                        <p:cTn id="7" dur="1000"/>
                                        <p:tgtEl>
                                          <p:spTgt spid="6660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grpId="0" nodeType="clickEffect">
                                  <p:stCondLst>
                                    <p:cond delay="0"/>
                                  </p:stCondLst>
                                  <p:childTnLst>
                                    <p:set>
                                      <p:cBhvr>
                                        <p:cTn id="11" dur="1" fill="hold">
                                          <p:stCondLst>
                                            <p:cond delay="0"/>
                                          </p:stCondLst>
                                        </p:cTn>
                                        <p:tgtEl>
                                          <p:spTgt spid="66602"/>
                                        </p:tgtEl>
                                        <p:attrNameLst>
                                          <p:attrName>style.visibility</p:attrName>
                                        </p:attrNameLst>
                                      </p:cBhvr>
                                      <p:to>
                                        <p:strVal val="visible"/>
                                      </p:to>
                                    </p:set>
                                    <p:anim calcmode="lin" valueType="num">
                                      <p:cBhvr additive="base">
                                        <p:cTn id="12" dur="500" fill="hold"/>
                                        <p:tgtEl>
                                          <p:spTgt spid="66602"/>
                                        </p:tgtEl>
                                        <p:attrNameLst>
                                          <p:attrName>ppt_x</p:attrName>
                                        </p:attrNameLst>
                                      </p:cBhvr>
                                      <p:tavLst>
                                        <p:tav tm="0">
                                          <p:val>
                                            <p:strVal val="#ppt_x"/>
                                          </p:val>
                                        </p:tav>
                                        <p:tav tm="100000">
                                          <p:val>
                                            <p:strVal val="#ppt_x"/>
                                          </p:val>
                                        </p:tav>
                                      </p:tavLst>
                                    </p:anim>
                                    <p:anim calcmode="lin" valueType="num">
                                      <p:cBhvr additive="base">
                                        <p:cTn id="13" dur="500" fill="hold"/>
                                        <p:tgtEl>
                                          <p:spTgt spid="66602"/>
                                        </p:tgtEl>
                                        <p:attrNameLst>
                                          <p:attrName>ppt_y</p:attrName>
                                        </p:attrNameLst>
                                      </p:cBhvr>
                                      <p:tavLst>
                                        <p:tav tm="0">
                                          <p:val>
                                            <p:strVal val="0-#ppt_h/2"/>
                                          </p:val>
                                        </p:tav>
                                        <p:tav tm="100000">
                                          <p:val>
                                            <p:strVal val="#ppt_y"/>
                                          </p:val>
                                        </p:tav>
                                      </p:tavLst>
                                    </p:anim>
                                  </p:childTnLst>
                                  <p:subTnLst>
                                    <p:set>
                                      <p:cBhvr override="childStyle">
                                        <p:cTn dur="1" fill="hold" display="0" masterRel="sameClick" afterEffect="1">
                                          <p:stCondLst>
                                            <p:cond evt="end" delay="0">
                                              <p:tn val="10"/>
                                            </p:cond>
                                          </p:stCondLst>
                                        </p:cTn>
                                        <p:tgtEl>
                                          <p:spTgt spid="66602"/>
                                        </p:tgtEl>
                                        <p:attrNameLst>
                                          <p:attrName>style.visibility</p:attrName>
                                        </p:attrNameLst>
                                      </p:cBhvr>
                                      <p:to>
                                        <p:strVal val="hidden"/>
                                      </p:to>
                                    </p:set>
                                  </p:sub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6660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6604"/>
                                        </p:tgtEl>
                                        <p:attrNameLst>
                                          <p:attrName>style.visibility</p:attrName>
                                        </p:attrNameLst>
                                      </p:cBhvr>
                                      <p:to>
                                        <p:strVal val="visible"/>
                                      </p:to>
                                    </p:set>
                                    <p:animEffect transition="in" filter="fade">
                                      <p:cBhvr>
                                        <p:cTn id="21" dur="1000"/>
                                        <p:tgtEl>
                                          <p:spTgt spid="66604"/>
                                        </p:tgtEl>
                                      </p:cBhvr>
                                    </p:animEffect>
                                  </p:childTnLst>
                                  <p:subTnLst>
                                    <p:set>
                                      <p:cBhvr override="childStyle">
                                        <p:cTn dur="1" fill="hold" display="0" masterRel="nextClick" afterEffect="1"/>
                                        <p:tgtEl>
                                          <p:spTgt spid="66604"/>
                                        </p:tgtEl>
                                        <p:attrNameLst>
                                          <p:attrName>style.visibility</p:attrName>
                                        </p:attrNameLst>
                                      </p:cBhvr>
                                      <p:to>
                                        <p:strVal val="hidden"/>
                                      </p:to>
                                    </p:set>
                                  </p:subTnLst>
                                </p:cTn>
                              </p:par>
                            </p:childTnLst>
                          </p:cTn>
                        </p:par>
                      </p:childTnLst>
                    </p:cTn>
                  </p:par>
                  <p:par>
                    <p:cTn id="22" fill="hold">
                      <p:stCondLst>
                        <p:cond delay="indefinite"/>
                      </p:stCondLst>
                      <p:childTnLst>
                        <p:par>
                          <p:cTn id="23" fill="hold">
                            <p:stCondLst>
                              <p:cond delay="0"/>
                            </p:stCondLst>
                            <p:childTnLst>
                              <p:par>
                                <p:cTn id="24" presetID="63" presetClass="path" presetSubtype="0" accel="50000" decel="50000" fill="hold" grpId="1" nodeType="clickEffect">
                                  <p:stCondLst>
                                    <p:cond delay="0"/>
                                  </p:stCondLst>
                                  <p:childTnLst>
                                    <p:animMotion origin="layout" path="M 3.33333E-6 2.22222E-6 L 0.19166 2.22222E-6 " pathEditMode="relative" rAng="0" ptsTypes="AA">
                                      <p:cBhvr>
                                        <p:cTn id="25" dur="2000" fill="hold"/>
                                        <p:tgtEl>
                                          <p:spTgt spid="66605"/>
                                        </p:tgtEl>
                                        <p:attrNameLst>
                                          <p:attrName>ppt_x</p:attrName>
                                          <p:attrName>ppt_y</p:attrName>
                                        </p:attrNameLst>
                                      </p:cBhvr>
                                      <p:rCtr x="96" y="0"/>
                                    </p:animMotion>
                                  </p:childTnLst>
                                </p:cTn>
                              </p:par>
                            </p:childTnLst>
                          </p:cTn>
                        </p:par>
                      </p:childTnLst>
                    </p:cTn>
                  </p:par>
                  <p:par>
                    <p:cTn id="26" fill="hold">
                      <p:stCondLst>
                        <p:cond delay="indefinite"/>
                      </p:stCondLst>
                      <p:childTnLst>
                        <p:par>
                          <p:cTn id="27" fill="hold">
                            <p:stCondLst>
                              <p:cond delay="0"/>
                            </p:stCondLst>
                            <p:childTnLst>
                              <p:par>
                                <p:cTn id="28" presetID="35" presetClass="path" presetSubtype="0" accel="50000" decel="50000" fill="hold" grpId="2" nodeType="clickEffect">
                                  <p:stCondLst>
                                    <p:cond delay="0"/>
                                  </p:stCondLst>
                                  <p:childTnLst>
                                    <p:animMotion origin="layout" path="M 0.19167 2.22222E-6 L 0.00139 2.22222E-6 " pathEditMode="relative" rAng="0" ptsTypes="AA">
                                      <p:cBhvr>
                                        <p:cTn id="29" dur="2000" fill="hold"/>
                                        <p:tgtEl>
                                          <p:spTgt spid="66605"/>
                                        </p:tgtEl>
                                        <p:attrNameLst>
                                          <p:attrName>ppt_x</p:attrName>
                                          <p:attrName>ppt_y</p:attrName>
                                        </p:attrNameLst>
                                      </p:cBhvr>
                                      <p:rCtr x="-95" y="0"/>
                                    </p:animMotion>
                                  </p:childTnLst>
                                </p:cTn>
                              </p:par>
                            </p:childTnLst>
                          </p:cTn>
                        </p:par>
                      </p:childTnLst>
                    </p:cTn>
                  </p:par>
                  <p:par>
                    <p:cTn id="30" fill="hold">
                      <p:stCondLst>
                        <p:cond delay="indefinite"/>
                      </p:stCondLst>
                      <p:childTnLst>
                        <p:par>
                          <p:cTn id="31" fill="hold">
                            <p:stCondLst>
                              <p:cond delay="0"/>
                            </p:stCondLst>
                            <p:childTnLst>
                              <p:par>
                                <p:cTn id="32" presetID="35" presetClass="path" presetSubtype="0" accel="50000" decel="50000" fill="hold" grpId="3" nodeType="clickEffect">
                                  <p:stCondLst>
                                    <p:cond delay="0"/>
                                  </p:stCondLst>
                                  <p:childTnLst>
                                    <p:animMotion origin="layout" path="M 2.22222E-6 2.22222E-6 L -0.14445 2.22222E-6 " pathEditMode="relative" rAng="0" ptsTypes="AA">
                                      <p:cBhvr>
                                        <p:cTn id="33" dur="2000" fill="hold"/>
                                        <p:tgtEl>
                                          <p:spTgt spid="66605"/>
                                        </p:tgtEl>
                                        <p:attrNameLst>
                                          <p:attrName>ppt_x</p:attrName>
                                          <p:attrName>ppt_y</p:attrName>
                                        </p:attrNameLst>
                                      </p:cBhvr>
                                      <p:rCtr x="-72" y="0"/>
                                    </p:animMotion>
                                  </p:childTnLst>
                                </p:cTn>
                              </p:par>
                            </p:childTnLst>
                          </p:cTn>
                        </p:par>
                      </p:childTnLst>
                    </p:cTn>
                  </p:par>
                  <p:par>
                    <p:cTn id="34" fill="hold">
                      <p:stCondLst>
                        <p:cond delay="indefinite"/>
                      </p:stCondLst>
                      <p:childTnLst>
                        <p:par>
                          <p:cTn id="35" fill="hold">
                            <p:stCondLst>
                              <p:cond delay="0"/>
                            </p:stCondLst>
                            <p:childTnLst>
                              <p:par>
                                <p:cTn id="36" presetID="63" presetClass="path" presetSubtype="0" accel="50000" decel="50000" fill="hold" grpId="4" nodeType="clickEffect">
                                  <p:stCondLst>
                                    <p:cond delay="0"/>
                                  </p:stCondLst>
                                  <p:childTnLst>
                                    <p:animMotion origin="layout" path="M -0.14445 2.22222E-6 L 2.22222E-6 2.22222E-6 " pathEditMode="relative" rAng="0" ptsTypes="AA">
                                      <p:cBhvr>
                                        <p:cTn id="37" dur="2000" fill="hold"/>
                                        <p:tgtEl>
                                          <p:spTgt spid="66605"/>
                                        </p:tgtEl>
                                        <p:attrNameLst>
                                          <p:attrName>ppt_x</p:attrName>
                                          <p:attrName>ppt_y</p:attrName>
                                        </p:attrNameLst>
                                      </p:cBhvr>
                                      <p:rCtr x="72" y="0"/>
                                    </p:animMotion>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66606"/>
                                        </p:tgtEl>
                                        <p:attrNameLst>
                                          <p:attrName>style.visibility</p:attrName>
                                        </p:attrNameLst>
                                      </p:cBhvr>
                                      <p:to>
                                        <p:strVal val="visible"/>
                                      </p:to>
                                    </p:set>
                                    <p:anim calcmode="lin" valueType="num">
                                      <p:cBhvr additive="base">
                                        <p:cTn id="42" dur="500" fill="hold"/>
                                        <p:tgtEl>
                                          <p:spTgt spid="66606"/>
                                        </p:tgtEl>
                                        <p:attrNameLst>
                                          <p:attrName>ppt_x</p:attrName>
                                        </p:attrNameLst>
                                      </p:cBhvr>
                                      <p:tavLst>
                                        <p:tav tm="0">
                                          <p:val>
                                            <p:strVal val="0-#ppt_w/2"/>
                                          </p:val>
                                        </p:tav>
                                        <p:tav tm="100000">
                                          <p:val>
                                            <p:strVal val="#ppt_x"/>
                                          </p:val>
                                        </p:tav>
                                      </p:tavLst>
                                    </p:anim>
                                    <p:anim calcmode="lin" valueType="num">
                                      <p:cBhvr additive="base">
                                        <p:cTn id="43" dur="500" fill="hold"/>
                                        <p:tgtEl>
                                          <p:spTgt spid="6660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602" grpId="0" animBg="1"/>
      <p:bldP spid="66603" grpId="0"/>
      <p:bldP spid="66604" grpId="0"/>
      <p:bldP spid="66605" grpId="0" animBg="1"/>
      <p:bldP spid="66605" grpId="1" animBg="1"/>
      <p:bldP spid="66605" grpId="2" animBg="1"/>
      <p:bldP spid="66605" grpId="3" animBg="1"/>
      <p:bldP spid="66605" grpId="4" animBg="1"/>
      <p:bldP spid="6660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6" name="Group 2"/>
          <p:cNvGrpSpPr>
            <a:grpSpLocks/>
          </p:cNvGrpSpPr>
          <p:nvPr/>
        </p:nvGrpSpPr>
        <p:grpSpPr bwMode="auto">
          <a:xfrm>
            <a:off x="1400175" y="1905000"/>
            <a:ext cx="5305424" cy="4287838"/>
            <a:chOff x="882" y="1200"/>
            <a:chExt cx="3342" cy="2701"/>
          </a:xfrm>
        </p:grpSpPr>
        <p:sp>
          <p:nvSpPr>
            <p:cNvPr id="16400" name="Line 3"/>
            <p:cNvSpPr>
              <a:spLocks noChangeShapeType="1"/>
            </p:cNvSpPr>
            <p:nvPr/>
          </p:nvSpPr>
          <p:spPr bwMode="auto">
            <a:xfrm>
              <a:off x="1632" y="1200"/>
              <a:ext cx="0" cy="2592"/>
            </a:xfrm>
            <a:prstGeom prst="line">
              <a:avLst/>
            </a:prstGeom>
            <a:noFill/>
            <a:ln w="63500">
              <a:solidFill>
                <a:schemeClr val="tx1"/>
              </a:solidFill>
              <a:round/>
              <a:headEnd/>
              <a:tailEnd/>
            </a:ln>
          </p:spPr>
          <p:txBody>
            <a:bodyPr/>
            <a:lstStyle/>
            <a:p>
              <a:endParaRPr lang="en-US" dirty="0">
                <a:latin typeface="Avenir Book"/>
              </a:endParaRPr>
            </a:p>
          </p:txBody>
        </p:sp>
        <p:sp>
          <p:nvSpPr>
            <p:cNvPr id="16401" name="Line 4"/>
            <p:cNvSpPr>
              <a:spLocks noChangeShapeType="1"/>
            </p:cNvSpPr>
            <p:nvPr/>
          </p:nvSpPr>
          <p:spPr bwMode="auto">
            <a:xfrm>
              <a:off x="1632" y="3360"/>
              <a:ext cx="2592" cy="0"/>
            </a:xfrm>
            <a:prstGeom prst="line">
              <a:avLst/>
            </a:prstGeom>
            <a:noFill/>
            <a:ln w="63500">
              <a:solidFill>
                <a:schemeClr val="tx1"/>
              </a:solidFill>
              <a:round/>
              <a:headEnd/>
              <a:tailEnd/>
            </a:ln>
          </p:spPr>
          <p:txBody>
            <a:bodyPr/>
            <a:lstStyle/>
            <a:p>
              <a:endParaRPr lang="en-US" dirty="0">
                <a:latin typeface="Avenir Book"/>
              </a:endParaRPr>
            </a:p>
          </p:txBody>
        </p:sp>
        <p:sp>
          <p:nvSpPr>
            <p:cNvPr id="16402" name="Text Box 5"/>
            <p:cNvSpPr txBox="1">
              <a:spLocks noChangeArrowheads="1"/>
            </p:cNvSpPr>
            <p:nvPr/>
          </p:nvSpPr>
          <p:spPr bwMode="auto">
            <a:xfrm>
              <a:off x="1314" y="3224"/>
              <a:ext cx="205" cy="233"/>
            </a:xfrm>
            <a:prstGeom prst="rect">
              <a:avLst/>
            </a:prstGeom>
            <a:noFill/>
            <a:ln w="63500">
              <a:noFill/>
              <a:prstDash val="dash"/>
              <a:miter lim="800000"/>
              <a:headEnd/>
              <a:tailEnd/>
            </a:ln>
          </p:spPr>
          <p:txBody>
            <a:bodyPr wrap="none">
              <a:spAutoFit/>
            </a:bodyPr>
            <a:lstStyle/>
            <a:p>
              <a:pPr algn="ctr"/>
              <a:r>
                <a:rPr lang="en-US" dirty="0">
                  <a:latin typeface="Avenir Book"/>
                </a:rPr>
                <a:t>0</a:t>
              </a:r>
            </a:p>
          </p:txBody>
        </p:sp>
        <p:sp>
          <p:nvSpPr>
            <p:cNvPr id="16403" name="Text Box 6"/>
            <p:cNvSpPr txBox="1">
              <a:spLocks noChangeArrowheads="1"/>
            </p:cNvSpPr>
            <p:nvPr/>
          </p:nvSpPr>
          <p:spPr bwMode="auto">
            <a:xfrm>
              <a:off x="2377" y="3571"/>
              <a:ext cx="1227" cy="330"/>
            </a:xfrm>
            <a:prstGeom prst="rect">
              <a:avLst/>
            </a:prstGeom>
            <a:noFill/>
            <a:ln w="63500">
              <a:noFill/>
              <a:prstDash val="dash"/>
              <a:miter lim="800000"/>
              <a:headEnd/>
              <a:tailEnd/>
            </a:ln>
          </p:spPr>
          <p:txBody>
            <a:bodyPr wrap="none">
              <a:spAutoFit/>
            </a:bodyPr>
            <a:lstStyle/>
            <a:p>
              <a:pPr algn="ctr"/>
              <a:r>
                <a:rPr lang="en-US" sz="2800" dirty="0">
                  <a:latin typeface="Avenir Book"/>
                </a:rPr>
                <a:t>Density (N)</a:t>
              </a:r>
            </a:p>
          </p:txBody>
        </p:sp>
        <p:sp>
          <p:nvSpPr>
            <p:cNvPr id="16404" name="Rectangle 7"/>
            <p:cNvSpPr>
              <a:spLocks noChangeArrowheads="1"/>
            </p:cNvSpPr>
            <p:nvPr/>
          </p:nvSpPr>
          <p:spPr bwMode="auto">
            <a:xfrm rot="16234119">
              <a:off x="595" y="2185"/>
              <a:ext cx="903" cy="330"/>
            </a:xfrm>
            <a:prstGeom prst="rect">
              <a:avLst/>
            </a:prstGeom>
            <a:noFill/>
            <a:ln w="63500">
              <a:noFill/>
              <a:prstDash val="dash"/>
              <a:miter lim="800000"/>
              <a:headEnd/>
              <a:tailEnd/>
            </a:ln>
          </p:spPr>
          <p:txBody>
            <a:bodyPr wrap="none">
              <a:spAutoFit/>
            </a:bodyPr>
            <a:lstStyle/>
            <a:p>
              <a:pPr algn="ctr"/>
              <a:r>
                <a:rPr lang="en-US" sz="2800" dirty="0" err="1">
                  <a:latin typeface="Avenir Book"/>
                </a:rPr>
                <a:t>dN</a:t>
              </a:r>
              <a:r>
                <a:rPr lang="en-US" sz="2800" dirty="0">
                  <a:latin typeface="Avenir Book"/>
                </a:rPr>
                <a:t>/</a:t>
              </a:r>
              <a:r>
                <a:rPr lang="en-US" sz="2800" dirty="0" err="1">
                  <a:latin typeface="Avenir Book"/>
                </a:rPr>
                <a:t>Ndt</a:t>
              </a:r>
              <a:endParaRPr lang="en-US" sz="2800" dirty="0">
                <a:latin typeface="Avenir Book"/>
              </a:endParaRPr>
            </a:p>
          </p:txBody>
        </p:sp>
      </p:grpSp>
      <p:sp>
        <p:nvSpPr>
          <p:cNvPr id="16387" name="Line 8"/>
          <p:cNvSpPr>
            <a:spLocks noChangeShapeType="1"/>
          </p:cNvSpPr>
          <p:nvPr/>
        </p:nvSpPr>
        <p:spPr bwMode="auto">
          <a:xfrm>
            <a:off x="2590800" y="2667000"/>
            <a:ext cx="4953000" cy="3657600"/>
          </a:xfrm>
          <a:prstGeom prst="line">
            <a:avLst/>
          </a:prstGeom>
          <a:noFill/>
          <a:ln w="63500">
            <a:solidFill>
              <a:srgbClr val="FF0000"/>
            </a:solidFill>
            <a:prstDash val="dash"/>
            <a:round/>
            <a:headEnd/>
            <a:tailEnd/>
          </a:ln>
        </p:spPr>
        <p:txBody>
          <a:bodyPr/>
          <a:lstStyle/>
          <a:p>
            <a:endParaRPr lang="en-US" dirty="0">
              <a:latin typeface="Avenir Book"/>
            </a:endParaRPr>
          </a:p>
        </p:txBody>
      </p:sp>
      <p:sp>
        <p:nvSpPr>
          <p:cNvPr id="16389" name="Text Box 10"/>
          <p:cNvSpPr txBox="1">
            <a:spLocks noChangeArrowheads="1"/>
          </p:cNvSpPr>
          <p:nvPr/>
        </p:nvSpPr>
        <p:spPr bwMode="auto">
          <a:xfrm>
            <a:off x="47004" y="0"/>
            <a:ext cx="3248503" cy="584776"/>
          </a:xfrm>
          <a:prstGeom prst="rect">
            <a:avLst/>
          </a:prstGeom>
          <a:noFill/>
          <a:ln w="63500">
            <a:noFill/>
            <a:prstDash val="dash"/>
            <a:miter lim="800000"/>
            <a:headEnd/>
            <a:tailEnd/>
          </a:ln>
        </p:spPr>
        <p:txBody>
          <a:bodyPr wrap="square">
            <a:spAutoFit/>
          </a:bodyPr>
          <a:lstStyle/>
          <a:p>
            <a:pPr>
              <a:spcBef>
                <a:spcPct val="50000"/>
              </a:spcBef>
            </a:pPr>
            <a:r>
              <a:rPr lang="en-US" sz="3200" dirty="0">
                <a:solidFill>
                  <a:srgbClr val="376092"/>
                </a:solidFill>
                <a:latin typeface="Avenir Book"/>
              </a:rPr>
              <a:t>Logistic model:</a:t>
            </a:r>
          </a:p>
        </p:txBody>
      </p:sp>
      <p:sp>
        <p:nvSpPr>
          <p:cNvPr id="74763" name="Text Box 11"/>
          <p:cNvSpPr txBox="1">
            <a:spLocks noChangeArrowheads="1"/>
          </p:cNvSpPr>
          <p:nvPr/>
        </p:nvSpPr>
        <p:spPr bwMode="auto">
          <a:xfrm>
            <a:off x="1981200" y="2428875"/>
            <a:ext cx="685800" cy="369332"/>
          </a:xfrm>
          <a:prstGeom prst="rect">
            <a:avLst/>
          </a:prstGeom>
          <a:noFill/>
          <a:ln w="63500">
            <a:noFill/>
            <a:prstDash val="dash"/>
            <a:miter lim="800000"/>
            <a:headEnd/>
            <a:tailEnd/>
          </a:ln>
        </p:spPr>
        <p:txBody>
          <a:bodyPr>
            <a:spAutoFit/>
          </a:bodyPr>
          <a:lstStyle/>
          <a:p>
            <a:pPr algn="ctr">
              <a:spcBef>
                <a:spcPct val="50000"/>
              </a:spcBef>
            </a:pPr>
            <a:r>
              <a:rPr lang="en-US" dirty="0">
                <a:latin typeface="Avenir Book"/>
              </a:rPr>
              <a:t>r</a:t>
            </a:r>
          </a:p>
        </p:txBody>
      </p:sp>
      <p:grpSp>
        <p:nvGrpSpPr>
          <p:cNvPr id="3" name="Group 12"/>
          <p:cNvGrpSpPr>
            <a:grpSpLocks/>
          </p:cNvGrpSpPr>
          <p:nvPr/>
        </p:nvGrpSpPr>
        <p:grpSpPr bwMode="auto">
          <a:xfrm>
            <a:off x="3657600" y="846140"/>
            <a:ext cx="4038600" cy="2506665"/>
            <a:chOff x="2304" y="533"/>
            <a:chExt cx="2544" cy="1579"/>
          </a:xfrm>
        </p:grpSpPr>
        <p:sp>
          <p:nvSpPr>
            <p:cNvPr id="16398" name="Line 13"/>
            <p:cNvSpPr>
              <a:spLocks noChangeShapeType="1"/>
            </p:cNvSpPr>
            <p:nvPr/>
          </p:nvSpPr>
          <p:spPr bwMode="auto">
            <a:xfrm flipH="1">
              <a:off x="2400" y="1392"/>
              <a:ext cx="480" cy="720"/>
            </a:xfrm>
            <a:prstGeom prst="line">
              <a:avLst/>
            </a:prstGeom>
            <a:noFill/>
            <a:ln w="38100">
              <a:solidFill>
                <a:schemeClr val="tx1"/>
              </a:solidFill>
              <a:round/>
              <a:headEnd/>
              <a:tailEnd type="stealth" w="lg" len="lg"/>
            </a:ln>
          </p:spPr>
          <p:txBody>
            <a:bodyPr/>
            <a:lstStyle/>
            <a:p>
              <a:endParaRPr lang="en-US" dirty="0">
                <a:latin typeface="Avenir Book"/>
              </a:endParaRPr>
            </a:p>
          </p:txBody>
        </p:sp>
        <p:sp>
          <p:nvSpPr>
            <p:cNvPr id="16399" name="Text Box 14"/>
            <p:cNvSpPr txBox="1">
              <a:spLocks noChangeArrowheads="1"/>
            </p:cNvSpPr>
            <p:nvPr/>
          </p:nvSpPr>
          <p:spPr bwMode="auto">
            <a:xfrm>
              <a:off x="2304" y="533"/>
              <a:ext cx="2544" cy="407"/>
            </a:xfrm>
            <a:prstGeom prst="rect">
              <a:avLst/>
            </a:prstGeom>
            <a:noFill/>
            <a:ln w="63500">
              <a:noFill/>
              <a:prstDash val="dash"/>
              <a:miter lim="800000"/>
              <a:headEnd/>
              <a:tailEnd/>
            </a:ln>
          </p:spPr>
          <p:txBody>
            <a:bodyPr>
              <a:spAutoFit/>
            </a:bodyPr>
            <a:lstStyle/>
            <a:p>
              <a:pPr algn="ctr">
                <a:spcBef>
                  <a:spcPct val="50000"/>
                </a:spcBef>
              </a:pPr>
              <a:r>
                <a:rPr lang="en-US" dirty="0">
                  <a:latin typeface="Avenir Book"/>
                </a:rPr>
                <a:t>Linear decrease; each individual reduces per capita growth by ‘a’ units</a:t>
              </a:r>
            </a:p>
          </p:txBody>
        </p:sp>
      </p:grpSp>
      <p:grpSp>
        <p:nvGrpSpPr>
          <p:cNvPr id="4" name="Group 15"/>
          <p:cNvGrpSpPr>
            <a:grpSpLocks/>
          </p:cNvGrpSpPr>
          <p:nvPr/>
        </p:nvGrpSpPr>
        <p:grpSpPr bwMode="auto">
          <a:xfrm>
            <a:off x="5715000" y="3505200"/>
            <a:ext cx="4038600" cy="1676400"/>
            <a:chOff x="3600" y="2208"/>
            <a:chExt cx="2544" cy="1056"/>
          </a:xfrm>
        </p:grpSpPr>
        <p:sp>
          <p:nvSpPr>
            <p:cNvPr id="16396" name="Line 16"/>
            <p:cNvSpPr>
              <a:spLocks noChangeShapeType="1"/>
            </p:cNvSpPr>
            <p:nvPr/>
          </p:nvSpPr>
          <p:spPr bwMode="auto">
            <a:xfrm flipH="1">
              <a:off x="3936" y="2544"/>
              <a:ext cx="480" cy="720"/>
            </a:xfrm>
            <a:prstGeom prst="line">
              <a:avLst/>
            </a:prstGeom>
            <a:noFill/>
            <a:ln w="38100">
              <a:solidFill>
                <a:schemeClr val="tx1"/>
              </a:solidFill>
              <a:round/>
              <a:headEnd/>
              <a:tailEnd type="stealth" w="lg" len="lg"/>
            </a:ln>
          </p:spPr>
          <p:txBody>
            <a:bodyPr/>
            <a:lstStyle/>
            <a:p>
              <a:endParaRPr lang="en-US" dirty="0">
                <a:latin typeface="Avenir Book"/>
              </a:endParaRPr>
            </a:p>
          </p:txBody>
        </p:sp>
        <p:sp>
          <p:nvSpPr>
            <p:cNvPr id="16397" name="Text Box 17"/>
            <p:cNvSpPr txBox="1">
              <a:spLocks noChangeArrowheads="1"/>
            </p:cNvSpPr>
            <p:nvPr/>
          </p:nvSpPr>
          <p:spPr bwMode="auto">
            <a:xfrm>
              <a:off x="3600" y="2208"/>
              <a:ext cx="2544" cy="233"/>
            </a:xfrm>
            <a:prstGeom prst="rect">
              <a:avLst/>
            </a:prstGeom>
            <a:noFill/>
            <a:ln w="63500">
              <a:noFill/>
              <a:prstDash val="dash"/>
              <a:miter lim="800000"/>
              <a:headEnd/>
              <a:tailEnd/>
            </a:ln>
          </p:spPr>
          <p:txBody>
            <a:bodyPr>
              <a:spAutoFit/>
            </a:bodyPr>
            <a:lstStyle/>
            <a:p>
              <a:pPr algn="ctr">
                <a:spcBef>
                  <a:spcPct val="50000"/>
                </a:spcBef>
              </a:pPr>
              <a:r>
                <a:rPr lang="en-US" dirty="0">
                  <a:latin typeface="Avenir Book"/>
                </a:rPr>
                <a:t>Equilibrium</a:t>
              </a:r>
            </a:p>
          </p:txBody>
        </p:sp>
      </p:grpSp>
      <p:sp>
        <p:nvSpPr>
          <p:cNvPr id="74770" name="Text Box 18"/>
          <p:cNvSpPr txBox="1">
            <a:spLocks noChangeArrowheads="1"/>
          </p:cNvSpPr>
          <p:nvPr/>
        </p:nvSpPr>
        <p:spPr bwMode="auto">
          <a:xfrm>
            <a:off x="5886450" y="5343525"/>
            <a:ext cx="1491722" cy="369332"/>
          </a:xfrm>
          <a:prstGeom prst="rect">
            <a:avLst/>
          </a:prstGeom>
          <a:noFill/>
          <a:ln w="63500">
            <a:noFill/>
            <a:prstDash val="dash"/>
            <a:miter lim="800000"/>
            <a:headEnd/>
            <a:tailEnd/>
          </a:ln>
        </p:spPr>
        <p:txBody>
          <a:bodyPr wrap="square">
            <a:spAutoFit/>
          </a:bodyPr>
          <a:lstStyle/>
          <a:p>
            <a:pPr algn="ctr">
              <a:spcBef>
                <a:spcPct val="50000"/>
              </a:spcBef>
            </a:pPr>
            <a:r>
              <a:rPr lang="en-US" dirty="0">
                <a:latin typeface="Avenir Book"/>
              </a:rPr>
              <a:t>K (or r/a)</a:t>
            </a:r>
          </a:p>
        </p:txBody>
      </p:sp>
      <p:sp>
        <p:nvSpPr>
          <p:cNvPr id="74771" name="Text Box 19"/>
          <p:cNvSpPr txBox="1">
            <a:spLocks noChangeArrowheads="1"/>
          </p:cNvSpPr>
          <p:nvPr/>
        </p:nvSpPr>
        <p:spPr bwMode="auto">
          <a:xfrm rot="2111841">
            <a:off x="4067244" y="3625334"/>
            <a:ext cx="1249223" cy="369332"/>
          </a:xfrm>
          <a:prstGeom prst="rect">
            <a:avLst/>
          </a:prstGeom>
          <a:noFill/>
          <a:ln w="63500">
            <a:noFill/>
            <a:prstDash val="dash"/>
            <a:miter lim="800000"/>
            <a:headEnd/>
            <a:tailEnd/>
          </a:ln>
        </p:spPr>
        <p:txBody>
          <a:bodyPr wrap="none">
            <a:spAutoFit/>
          </a:bodyPr>
          <a:lstStyle/>
          <a:p>
            <a:pPr algn="ctr"/>
            <a:r>
              <a:rPr lang="en-US" dirty="0">
                <a:latin typeface="Avenir Book"/>
              </a:rPr>
              <a:t>Slope = -a</a:t>
            </a:r>
          </a:p>
        </p:txBody>
      </p:sp>
      <p:sp>
        <p:nvSpPr>
          <p:cNvPr id="74772" name="Text Box 20"/>
          <p:cNvSpPr txBox="1">
            <a:spLocks noChangeArrowheads="1"/>
          </p:cNvSpPr>
          <p:nvPr/>
        </p:nvSpPr>
        <p:spPr bwMode="auto">
          <a:xfrm>
            <a:off x="4191000" y="1447800"/>
            <a:ext cx="4419600" cy="2043113"/>
          </a:xfrm>
          <a:prstGeom prst="rect">
            <a:avLst/>
          </a:prstGeom>
          <a:noFill/>
          <a:ln w="63500">
            <a:noFill/>
            <a:prstDash val="dash"/>
            <a:miter lim="800000"/>
            <a:headEnd/>
            <a:tailEnd/>
          </a:ln>
        </p:spPr>
        <p:txBody>
          <a:bodyPr>
            <a:spAutoFit/>
          </a:bodyPr>
          <a:lstStyle/>
          <a:p>
            <a:pPr>
              <a:spcBef>
                <a:spcPct val="50000"/>
              </a:spcBef>
            </a:pPr>
            <a:r>
              <a:rPr lang="en-US" sz="3200" dirty="0" err="1">
                <a:latin typeface="Avenir Book"/>
              </a:rPr>
              <a:t>dN</a:t>
            </a:r>
            <a:r>
              <a:rPr lang="en-US" sz="3200" dirty="0">
                <a:latin typeface="Avenir Book"/>
              </a:rPr>
              <a:t>/</a:t>
            </a:r>
            <a:r>
              <a:rPr lang="en-US" sz="3200" dirty="0" err="1">
                <a:latin typeface="Avenir Book"/>
              </a:rPr>
              <a:t>Ndt</a:t>
            </a:r>
            <a:r>
              <a:rPr lang="en-US" sz="3200" dirty="0">
                <a:latin typeface="Avenir Book"/>
              </a:rPr>
              <a:t> = r – </a:t>
            </a:r>
            <a:r>
              <a:rPr lang="en-US" sz="3200" dirty="0" err="1">
                <a:latin typeface="Avenir Book"/>
              </a:rPr>
              <a:t>aN</a:t>
            </a:r>
            <a:endParaRPr lang="en-US" sz="3200" dirty="0">
              <a:latin typeface="Avenir Book"/>
            </a:endParaRPr>
          </a:p>
          <a:p>
            <a:pPr>
              <a:spcBef>
                <a:spcPct val="50000"/>
              </a:spcBef>
            </a:pPr>
            <a:r>
              <a:rPr lang="en-US" sz="3200" dirty="0" err="1">
                <a:latin typeface="Avenir Book"/>
              </a:rPr>
              <a:t>dN</a:t>
            </a:r>
            <a:r>
              <a:rPr lang="en-US" sz="3200" dirty="0">
                <a:latin typeface="Avenir Book"/>
              </a:rPr>
              <a:t>/</a:t>
            </a:r>
            <a:r>
              <a:rPr lang="en-US" sz="3200" dirty="0" err="1">
                <a:latin typeface="Avenir Book"/>
              </a:rPr>
              <a:t>Ndt</a:t>
            </a:r>
            <a:r>
              <a:rPr lang="en-US" sz="3200" dirty="0">
                <a:latin typeface="Avenir Book"/>
              </a:rPr>
              <a:t> = r(K-N)/K</a:t>
            </a:r>
          </a:p>
          <a:p>
            <a:pPr>
              <a:spcBef>
                <a:spcPct val="50000"/>
              </a:spcBef>
            </a:pPr>
            <a:r>
              <a:rPr lang="en-US" sz="3200" dirty="0">
                <a:latin typeface="Avenir Book"/>
              </a:rPr>
              <a:t>     where a=r/K</a:t>
            </a:r>
          </a:p>
        </p:txBody>
      </p:sp>
    </p:spTree>
    <p:extLst>
      <p:ext uri="{BB962C8B-B14F-4D97-AF65-F5344CB8AC3E}">
        <p14:creationId xmlns:p14="http://schemas.microsoft.com/office/powerpoint/2010/main" val="4077749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4763"/>
                                        </p:tgtEl>
                                        <p:attrNameLst>
                                          <p:attrName>style.visibility</p:attrName>
                                        </p:attrNameLst>
                                      </p:cBhvr>
                                      <p:to>
                                        <p:strVal val="visible"/>
                                      </p:to>
                                    </p:set>
                                    <p:animEffect transition="in" filter="fade">
                                      <p:cBhvr>
                                        <p:cTn id="7" dur="500"/>
                                        <p:tgtEl>
                                          <p:spTgt spid="7476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4771"/>
                                        </p:tgtEl>
                                        <p:attrNameLst>
                                          <p:attrName>style.visibility</p:attrName>
                                        </p:attrNameLst>
                                      </p:cBhvr>
                                      <p:to>
                                        <p:strVal val="visible"/>
                                      </p:to>
                                    </p:set>
                                    <p:animEffect transition="in" filter="fade">
                                      <p:cBhvr>
                                        <p:cTn id="17" dur="500"/>
                                        <p:tgtEl>
                                          <p:spTgt spid="7477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4770"/>
                                        </p:tgtEl>
                                        <p:attrNameLst>
                                          <p:attrName>style.visibility</p:attrName>
                                        </p:attrNameLst>
                                      </p:cBhvr>
                                      <p:to>
                                        <p:strVal val="visible"/>
                                      </p:to>
                                    </p:set>
                                    <p:animEffect transition="in" filter="fade">
                                      <p:cBhvr>
                                        <p:cTn id="27" dur="500"/>
                                        <p:tgtEl>
                                          <p:spTgt spid="7477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3"/>
                                        </p:tgtEl>
                                      </p:cBhvr>
                                    </p:animEffect>
                                    <p:set>
                                      <p:cBhvr>
                                        <p:cTn id="32" dur="1" fill="hold">
                                          <p:stCondLst>
                                            <p:cond delay="499"/>
                                          </p:stCondLst>
                                        </p:cTn>
                                        <p:tgtEl>
                                          <p:spTgt spid="3"/>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74771"/>
                                        </p:tgtEl>
                                      </p:cBhvr>
                                    </p:animEffect>
                                    <p:set>
                                      <p:cBhvr>
                                        <p:cTn id="35" dur="1" fill="hold">
                                          <p:stCondLst>
                                            <p:cond delay="499"/>
                                          </p:stCondLst>
                                        </p:cTn>
                                        <p:tgtEl>
                                          <p:spTgt spid="74771"/>
                                        </p:tgtEl>
                                        <p:attrNameLst>
                                          <p:attrName>style.visibility</p:attrName>
                                        </p:attrNameLst>
                                      </p:cBhvr>
                                      <p:to>
                                        <p:strVal val="hidden"/>
                                      </p:to>
                                    </p:set>
                                  </p:childTnLst>
                                </p:cTn>
                              </p:par>
                              <p:par>
                                <p:cTn id="36" presetID="10" presetClass="exit" presetSubtype="0" fill="hold" nodeType="withEffect">
                                  <p:stCondLst>
                                    <p:cond delay="0"/>
                                  </p:stCondLst>
                                  <p:childTnLst>
                                    <p:animEffect transition="out" filter="fade">
                                      <p:cBhvr>
                                        <p:cTn id="37" dur="500"/>
                                        <p:tgtEl>
                                          <p:spTgt spid="4"/>
                                        </p:tgtEl>
                                      </p:cBhvr>
                                    </p:animEffect>
                                    <p:set>
                                      <p:cBhvr>
                                        <p:cTn id="38" dur="1" fill="hold">
                                          <p:stCondLst>
                                            <p:cond delay="499"/>
                                          </p:stCondLst>
                                        </p:cTn>
                                        <p:tgtEl>
                                          <p:spTgt spid="4"/>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4772">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4772">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477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63" grpId="0"/>
      <p:bldP spid="74770" grpId="0"/>
      <p:bldP spid="74771" grpId="0"/>
      <p:bldP spid="74771" grpId="1"/>
      <p:bldP spid="7477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0" y="0"/>
            <a:ext cx="1980029"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 typeface="Wingdings" pitchFamily="2" charset="2"/>
              <a:buNone/>
            </a:pPr>
            <a:r>
              <a:rPr lang="en-US" sz="4000">
                <a:solidFill>
                  <a:srgbClr val="376092"/>
                </a:solidFill>
                <a:latin typeface="Avenir Book"/>
              </a:rPr>
              <a:t>Grades:</a:t>
            </a:r>
            <a:endParaRPr lang="en-US" sz="4000" b="1" dirty="0">
              <a:solidFill>
                <a:srgbClr val="376092"/>
              </a:solidFill>
              <a:latin typeface="Avenir Book"/>
            </a:endParaRPr>
          </a:p>
        </p:txBody>
      </p:sp>
      <p:sp>
        <p:nvSpPr>
          <p:cNvPr id="3" name="Rectangle 2">
            <a:extLst>
              <a:ext uri="{FF2B5EF4-FFF2-40B4-BE49-F238E27FC236}">
                <a16:creationId xmlns:a16="http://schemas.microsoft.com/office/drawing/2014/main" id="{7BADAD85-4DFF-584F-BE05-609EEA654715}"/>
              </a:ext>
            </a:extLst>
          </p:cNvPr>
          <p:cNvSpPr/>
          <p:nvPr/>
        </p:nvSpPr>
        <p:spPr>
          <a:xfrm>
            <a:off x="2331848" y="2195463"/>
            <a:ext cx="5182509" cy="2308324"/>
          </a:xfrm>
          <a:prstGeom prst="rect">
            <a:avLst/>
          </a:prstGeom>
        </p:spPr>
        <p:txBody>
          <a:bodyPr wrap="none">
            <a:spAutoFit/>
          </a:bodyPr>
          <a:lstStyle/>
          <a:p>
            <a:pPr marL="342900" indent="-342900">
              <a:buFont typeface="Arial" panose="020B0604020202020204" pitchFamily="34" charset="0"/>
              <a:buChar char="•"/>
            </a:pPr>
            <a:r>
              <a:rPr lang="en-US" sz="3600" dirty="0"/>
              <a:t>Homework (34%)</a:t>
            </a:r>
          </a:p>
          <a:p>
            <a:pPr marL="342900" indent="-342900">
              <a:buFont typeface="Arial" panose="020B0604020202020204" pitchFamily="34" charset="0"/>
              <a:buChar char="•"/>
            </a:pPr>
            <a:r>
              <a:rPr lang="en-US" sz="3600" dirty="0"/>
              <a:t>Exams (36% -- 12% each)</a:t>
            </a:r>
          </a:p>
          <a:p>
            <a:pPr marL="342900" indent="-342900">
              <a:buFont typeface="Arial" panose="020B0604020202020204" pitchFamily="34" charset="0"/>
              <a:buChar char="•"/>
            </a:pPr>
            <a:r>
              <a:rPr lang="en-US" sz="3600" dirty="0"/>
              <a:t>Participation (15%)</a:t>
            </a:r>
          </a:p>
          <a:p>
            <a:pPr marL="342900" indent="-342900">
              <a:buFont typeface="Arial" panose="020B0604020202020204" pitchFamily="34" charset="0"/>
              <a:buChar char="•"/>
            </a:pPr>
            <a:r>
              <a:rPr lang="en-US" sz="3600" dirty="0"/>
              <a:t>Discussion leader (15%)</a:t>
            </a:r>
          </a:p>
        </p:txBody>
      </p:sp>
      <p:sp>
        <p:nvSpPr>
          <p:cNvPr id="2" name="TextBox 1">
            <a:extLst>
              <a:ext uri="{FF2B5EF4-FFF2-40B4-BE49-F238E27FC236}">
                <a16:creationId xmlns:a16="http://schemas.microsoft.com/office/drawing/2014/main" id="{060A1679-A67F-DD44-B453-87F85907CE79}"/>
              </a:ext>
            </a:extLst>
          </p:cNvPr>
          <p:cNvSpPr txBox="1"/>
          <p:nvPr/>
        </p:nvSpPr>
        <p:spPr>
          <a:xfrm>
            <a:off x="449950" y="5764674"/>
            <a:ext cx="8521055" cy="923330"/>
          </a:xfrm>
          <a:prstGeom prst="rect">
            <a:avLst/>
          </a:prstGeom>
          <a:noFill/>
        </p:spPr>
        <p:txBody>
          <a:bodyPr wrap="square" rtlCol="0">
            <a:spAutoFit/>
          </a:bodyPr>
          <a:lstStyle/>
          <a:p>
            <a:r>
              <a:rPr lang="en-US" dirty="0"/>
              <a:t>Note – many consider my exams to be hard.  I think of much of the exam as basic (essential knowledge) but with a couple of challenging (aka hard) problems.  Old exams are available on the class webpage, as a means to study and assess your knowledge.</a:t>
            </a:r>
          </a:p>
        </p:txBody>
      </p:sp>
    </p:spTree>
    <p:extLst>
      <p:ext uri="{BB962C8B-B14F-4D97-AF65-F5344CB8AC3E}">
        <p14:creationId xmlns:p14="http://schemas.microsoft.com/office/powerpoint/2010/main" val="3651259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5" name="Picture 29" descr="clip_image001"/>
          <p:cNvPicPr>
            <a:picLocks noChangeAspect="1" noChangeArrowheads="1"/>
          </p:cNvPicPr>
          <p:nvPr/>
        </p:nvPicPr>
        <p:blipFill>
          <a:blip r:embed="rId3" cstate="print"/>
          <a:srcRect/>
          <a:stretch>
            <a:fillRect/>
          </a:stretch>
        </p:blipFill>
        <p:spPr bwMode="auto">
          <a:xfrm>
            <a:off x="3786100" y="158688"/>
            <a:ext cx="5305425" cy="3552825"/>
          </a:xfrm>
          <a:prstGeom prst="rect">
            <a:avLst/>
          </a:prstGeom>
          <a:noFill/>
          <a:ln w="9525">
            <a:noFill/>
            <a:miter lim="800000"/>
            <a:headEnd/>
            <a:tailEnd/>
          </a:ln>
        </p:spPr>
      </p:pic>
      <p:pic>
        <p:nvPicPr>
          <p:cNvPr id="70687" name="Picture 31" descr="clip_image002"/>
          <p:cNvPicPr>
            <a:picLocks noChangeAspect="1" noChangeArrowheads="1"/>
          </p:cNvPicPr>
          <p:nvPr/>
        </p:nvPicPr>
        <p:blipFill>
          <a:blip r:embed="rId4" cstate="print"/>
          <a:srcRect/>
          <a:stretch>
            <a:fillRect/>
          </a:stretch>
        </p:blipFill>
        <p:spPr bwMode="auto">
          <a:xfrm>
            <a:off x="152400" y="3124200"/>
            <a:ext cx="5305425" cy="3552825"/>
          </a:xfrm>
          <a:prstGeom prst="rect">
            <a:avLst/>
          </a:prstGeom>
          <a:noFill/>
          <a:ln w="9525">
            <a:noFill/>
            <a:miter lim="800000"/>
            <a:headEnd/>
            <a:tailEnd/>
          </a:ln>
        </p:spPr>
      </p:pic>
      <p:sp>
        <p:nvSpPr>
          <p:cNvPr id="5128" name="Text Box 575"/>
          <p:cNvSpPr txBox="1">
            <a:spLocks noChangeArrowheads="1"/>
          </p:cNvSpPr>
          <p:nvPr/>
        </p:nvSpPr>
        <p:spPr bwMode="auto">
          <a:xfrm>
            <a:off x="52475" y="4126"/>
            <a:ext cx="2514600" cy="579437"/>
          </a:xfrm>
          <a:prstGeom prst="rect">
            <a:avLst/>
          </a:prstGeom>
          <a:noFill/>
          <a:ln w="63500">
            <a:noFill/>
            <a:prstDash val="dash"/>
            <a:miter lim="800000"/>
            <a:headEnd/>
            <a:tailEnd/>
          </a:ln>
        </p:spPr>
        <p:txBody>
          <a:bodyPr>
            <a:spAutoFit/>
          </a:bodyPr>
          <a:lstStyle/>
          <a:p>
            <a:pPr>
              <a:spcBef>
                <a:spcPct val="50000"/>
              </a:spcBef>
            </a:pPr>
            <a:r>
              <a:rPr lang="en-US" sz="3200" dirty="0">
                <a:solidFill>
                  <a:srgbClr val="376092"/>
                </a:solidFill>
                <a:latin typeface="Avenir Book"/>
              </a:rPr>
              <a:t>Vary r:</a:t>
            </a:r>
          </a:p>
        </p:txBody>
      </p:sp>
      <p:grpSp>
        <p:nvGrpSpPr>
          <p:cNvPr id="3" name="Group 2">
            <a:extLst>
              <a:ext uri="{FF2B5EF4-FFF2-40B4-BE49-F238E27FC236}">
                <a16:creationId xmlns:a16="http://schemas.microsoft.com/office/drawing/2014/main" id="{D290A032-0804-C048-B630-832335523C66}"/>
              </a:ext>
            </a:extLst>
          </p:cNvPr>
          <p:cNvGrpSpPr/>
          <p:nvPr/>
        </p:nvGrpSpPr>
        <p:grpSpPr>
          <a:xfrm>
            <a:off x="152400" y="699988"/>
            <a:ext cx="3294004" cy="2307787"/>
            <a:chOff x="-24457" y="711136"/>
            <a:chExt cx="3294004" cy="2307787"/>
          </a:xfrm>
        </p:grpSpPr>
        <p:grpSp>
          <p:nvGrpSpPr>
            <p:cNvPr id="2" name="Group 1">
              <a:extLst>
                <a:ext uri="{FF2B5EF4-FFF2-40B4-BE49-F238E27FC236}">
                  <a16:creationId xmlns:a16="http://schemas.microsoft.com/office/drawing/2014/main" id="{31069065-BD18-CF43-B61E-950A0FA54BA9}"/>
                </a:ext>
              </a:extLst>
            </p:cNvPr>
            <p:cNvGrpSpPr/>
            <p:nvPr/>
          </p:nvGrpSpPr>
          <p:grpSpPr>
            <a:xfrm>
              <a:off x="-24457" y="711136"/>
              <a:ext cx="3294004" cy="2307787"/>
              <a:chOff x="1360487" y="1905000"/>
              <a:chExt cx="5345111" cy="4481513"/>
            </a:xfrm>
          </p:grpSpPr>
          <p:grpSp>
            <p:nvGrpSpPr>
              <p:cNvPr id="11" name="Group 2">
                <a:extLst>
                  <a:ext uri="{FF2B5EF4-FFF2-40B4-BE49-F238E27FC236}">
                    <a16:creationId xmlns:a16="http://schemas.microsoft.com/office/drawing/2014/main" id="{961C85AE-A711-F64F-968C-4F71A46797DE}"/>
                  </a:ext>
                </a:extLst>
              </p:cNvPr>
              <p:cNvGrpSpPr>
                <a:grpSpLocks/>
              </p:cNvGrpSpPr>
              <p:nvPr/>
            </p:nvGrpSpPr>
            <p:grpSpPr bwMode="auto">
              <a:xfrm>
                <a:off x="1360487" y="1905000"/>
                <a:ext cx="5345111" cy="4481513"/>
                <a:chOff x="857" y="1200"/>
                <a:chExt cx="3367" cy="2823"/>
              </a:xfrm>
            </p:grpSpPr>
            <p:sp>
              <p:nvSpPr>
                <p:cNvPr id="12" name="Line 3">
                  <a:extLst>
                    <a:ext uri="{FF2B5EF4-FFF2-40B4-BE49-F238E27FC236}">
                      <a16:creationId xmlns:a16="http://schemas.microsoft.com/office/drawing/2014/main" id="{3D0CFD66-A773-4048-AF99-425DC004FEEB}"/>
                    </a:ext>
                  </a:extLst>
                </p:cNvPr>
                <p:cNvSpPr>
                  <a:spLocks noChangeShapeType="1"/>
                </p:cNvSpPr>
                <p:nvPr/>
              </p:nvSpPr>
              <p:spPr bwMode="auto">
                <a:xfrm>
                  <a:off x="1632" y="1200"/>
                  <a:ext cx="0" cy="2592"/>
                </a:xfrm>
                <a:prstGeom prst="line">
                  <a:avLst/>
                </a:prstGeom>
                <a:noFill/>
                <a:ln w="63500">
                  <a:solidFill>
                    <a:schemeClr val="tx1"/>
                  </a:solidFill>
                  <a:round/>
                  <a:headEnd/>
                  <a:tailEnd/>
                </a:ln>
              </p:spPr>
              <p:txBody>
                <a:bodyPr/>
                <a:lstStyle/>
                <a:p>
                  <a:endParaRPr lang="en-US" dirty="0">
                    <a:latin typeface="Avenir Book"/>
                  </a:endParaRPr>
                </a:p>
              </p:txBody>
            </p:sp>
            <p:sp>
              <p:nvSpPr>
                <p:cNvPr id="13" name="Line 4">
                  <a:extLst>
                    <a:ext uri="{FF2B5EF4-FFF2-40B4-BE49-F238E27FC236}">
                      <a16:creationId xmlns:a16="http://schemas.microsoft.com/office/drawing/2014/main" id="{0B4A8BEE-09D3-BD46-A0D9-79C58E52A157}"/>
                    </a:ext>
                  </a:extLst>
                </p:cNvPr>
                <p:cNvSpPr>
                  <a:spLocks noChangeShapeType="1"/>
                </p:cNvSpPr>
                <p:nvPr/>
              </p:nvSpPr>
              <p:spPr bwMode="auto">
                <a:xfrm>
                  <a:off x="1632" y="3360"/>
                  <a:ext cx="2592" cy="0"/>
                </a:xfrm>
                <a:prstGeom prst="line">
                  <a:avLst/>
                </a:prstGeom>
                <a:noFill/>
                <a:ln w="63500">
                  <a:solidFill>
                    <a:schemeClr val="tx1"/>
                  </a:solidFill>
                  <a:round/>
                  <a:headEnd/>
                  <a:tailEnd/>
                </a:ln>
              </p:spPr>
              <p:txBody>
                <a:bodyPr/>
                <a:lstStyle/>
                <a:p>
                  <a:endParaRPr lang="en-US" dirty="0">
                    <a:latin typeface="Avenir Book"/>
                  </a:endParaRPr>
                </a:p>
              </p:txBody>
            </p:sp>
            <p:sp>
              <p:nvSpPr>
                <p:cNvPr id="14" name="Text Box 5">
                  <a:extLst>
                    <a:ext uri="{FF2B5EF4-FFF2-40B4-BE49-F238E27FC236}">
                      <a16:creationId xmlns:a16="http://schemas.microsoft.com/office/drawing/2014/main" id="{A2E1488E-1402-E640-9E08-ED06ABA95A21}"/>
                    </a:ext>
                  </a:extLst>
                </p:cNvPr>
                <p:cNvSpPr txBox="1">
                  <a:spLocks noChangeArrowheads="1"/>
                </p:cNvSpPr>
                <p:nvPr/>
              </p:nvSpPr>
              <p:spPr bwMode="auto">
                <a:xfrm>
                  <a:off x="1314" y="3224"/>
                  <a:ext cx="205" cy="233"/>
                </a:xfrm>
                <a:prstGeom prst="rect">
                  <a:avLst/>
                </a:prstGeom>
                <a:noFill/>
                <a:ln w="63500">
                  <a:noFill/>
                  <a:prstDash val="dash"/>
                  <a:miter lim="800000"/>
                  <a:headEnd/>
                  <a:tailEnd/>
                </a:ln>
              </p:spPr>
              <p:txBody>
                <a:bodyPr wrap="none">
                  <a:spAutoFit/>
                </a:bodyPr>
                <a:lstStyle/>
                <a:p>
                  <a:pPr algn="ctr"/>
                  <a:r>
                    <a:rPr lang="en-US" dirty="0">
                      <a:latin typeface="Avenir Book"/>
                    </a:rPr>
                    <a:t>0</a:t>
                  </a:r>
                </a:p>
              </p:txBody>
            </p:sp>
            <p:sp>
              <p:nvSpPr>
                <p:cNvPr id="15" name="Text Box 6">
                  <a:extLst>
                    <a:ext uri="{FF2B5EF4-FFF2-40B4-BE49-F238E27FC236}">
                      <a16:creationId xmlns:a16="http://schemas.microsoft.com/office/drawing/2014/main" id="{DED955FB-0D6C-2D45-9D56-0D21D3C2C62C}"/>
                    </a:ext>
                  </a:extLst>
                </p:cNvPr>
                <p:cNvSpPr txBox="1">
                  <a:spLocks noChangeArrowheads="1"/>
                </p:cNvSpPr>
                <p:nvPr/>
              </p:nvSpPr>
              <p:spPr bwMode="auto">
                <a:xfrm>
                  <a:off x="2318" y="3571"/>
                  <a:ext cx="1346" cy="452"/>
                </a:xfrm>
                <a:prstGeom prst="rect">
                  <a:avLst/>
                </a:prstGeom>
                <a:noFill/>
                <a:ln w="63500">
                  <a:noFill/>
                  <a:prstDash val="dash"/>
                  <a:miter lim="800000"/>
                  <a:headEnd/>
                  <a:tailEnd/>
                </a:ln>
              </p:spPr>
              <p:txBody>
                <a:bodyPr wrap="none">
                  <a:spAutoFit/>
                </a:bodyPr>
                <a:lstStyle/>
                <a:p>
                  <a:pPr algn="ctr"/>
                  <a:r>
                    <a:rPr lang="en-US" dirty="0">
                      <a:latin typeface="Avenir Book"/>
                    </a:rPr>
                    <a:t>Density (N)</a:t>
                  </a:r>
                </a:p>
              </p:txBody>
            </p:sp>
            <p:sp>
              <p:nvSpPr>
                <p:cNvPr id="16" name="Rectangle 7">
                  <a:extLst>
                    <a:ext uri="{FF2B5EF4-FFF2-40B4-BE49-F238E27FC236}">
                      <a16:creationId xmlns:a16="http://schemas.microsoft.com/office/drawing/2014/main" id="{3AB88C65-6966-B542-A3A8-49637C81787B}"/>
                    </a:ext>
                  </a:extLst>
                </p:cNvPr>
                <p:cNvSpPr>
                  <a:spLocks noChangeArrowheads="1"/>
                </p:cNvSpPr>
                <p:nvPr/>
              </p:nvSpPr>
              <p:spPr bwMode="auto">
                <a:xfrm rot="16234119">
                  <a:off x="442" y="2161"/>
                  <a:ext cx="1208" cy="378"/>
                </a:xfrm>
                <a:prstGeom prst="rect">
                  <a:avLst/>
                </a:prstGeom>
                <a:noFill/>
                <a:ln w="63500">
                  <a:noFill/>
                  <a:prstDash val="dash"/>
                  <a:miter lim="800000"/>
                  <a:headEnd/>
                  <a:tailEnd/>
                </a:ln>
              </p:spPr>
              <p:txBody>
                <a:bodyPr wrap="none">
                  <a:spAutoFit/>
                </a:bodyPr>
                <a:lstStyle/>
                <a:p>
                  <a:pPr algn="ctr"/>
                  <a:r>
                    <a:rPr lang="en-US" dirty="0" err="1">
                      <a:latin typeface="Avenir Book"/>
                    </a:rPr>
                    <a:t>dN</a:t>
                  </a:r>
                  <a:r>
                    <a:rPr lang="en-US" dirty="0">
                      <a:latin typeface="Avenir Book"/>
                    </a:rPr>
                    <a:t>/</a:t>
                  </a:r>
                  <a:r>
                    <a:rPr lang="en-US" dirty="0" err="1">
                      <a:latin typeface="Avenir Book"/>
                    </a:rPr>
                    <a:t>Ndt</a:t>
                  </a:r>
                  <a:endParaRPr lang="en-US" dirty="0">
                    <a:latin typeface="Avenir Book"/>
                  </a:endParaRPr>
                </a:p>
              </p:txBody>
            </p:sp>
          </p:grpSp>
          <p:sp>
            <p:nvSpPr>
              <p:cNvPr id="17" name="Line 8">
                <a:extLst>
                  <a:ext uri="{FF2B5EF4-FFF2-40B4-BE49-F238E27FC236}">
                    <a16:creationId xmlns:a16="http://schemas.microsoft.com/office/drawing/2014/main" id="{6789A30A-5A41-1D4D-8304-227C18F6D8BC}"/>
                  </a:ext>
                </a:extLst>
              </p:cNvPr>
              <p:cNvSpPr>
                <a:spLocks noChangeShapeType="1"/>
              </p:cNvSpPr>
              <p:nvPr/>
            </p:nvSpPr>
            <p:spPr bwMode="auto">
              <a:xfrm>
                <a:off x="2590802" y="2667001"/>
                <a:ext cx="4114796" cy="3001963"/>
              </a:xfrm>
              <a:prstGeom prst="line">
                <a:avLst/>
              </a:prstGeom>
              <a:noFill/>
              <a:ln w="63500">
                <a:solidFill>
                  <a:srgbClr val="1300FF"/>
                </a:solidFill>
                <a:prstDash val="solid"/>
                <a:round/>
                <a:headEnd/>
                <a:tailEnd/>
              </a:ln>
            </p:spPr>
            <p:txBody>
              <a:bodyPr/>
              <a:lstStyle/>
              <a:p>
                <a:endParaRPr lang="en-US" dirty="0">
                  <a:latin typeface="Avenir Book"/>
                </a:endParaRPr>
              </a:p>
            </p:txBody>
          </p:sp>
        </p:grpSp>
        <p:sp>
          <p:nvSpPr>
            <p:cNvPr id="19" name="Line 8">
              <a:extLst>
                <a:ext uri="{FF2B5EF4-FFF2-40B4-BE49-F238E27FC236}">
                  <a16:creationId xmlns:a16="http://schemas.microsoft.com/office/drawing/2014/main" id="{7CF31A2E-E3C6-C346-9440-0EFB84B23C56}"/>
                </a:ext>
              </a:extLst>
            </p:cNvPr>
            <p:cNvSpPr>
              <a:spLocks noChangeShapeType="1"/>
            </p:cNvSpPr>
            <p:nvPr/>
          </p:nvSpPr>
          <p:spPr bwMode="auto">
            <a:xfrm>
              <a:off x="733741" y="1658112"/>
              <a:ext cx="2535804" cy="898109"/>
            </a:xfrm>
            <a:prstGeom prst="line">
              <a:avLst/>
            </a:prstGeom>
            <a:noFill/>
            <a:ln w="63500">
              <a:solidFill>
                <a:srgbClr val="FF0000"/>
              </a:solidFill>
              <a:prstDash val="solid"/>
              <a:round/>
              <a:headEnd/>
              <a:tailEnd/>
            </a:ln>
          </p:spPr>
          <p:txBody>
            <a:bodyPr/>
            <a:lstStyle/>
            <a:p>
              <a:endParaRPr lang="en-US" dirty="0">
                <a:latin typeface="Avenir Book"/>
              </a:endParaRPr>
            </a:p>
          </p:txBody>
        </p:sp>
        <p:sp>
          <p:nvSpPr>
            <p:cNvPr id="20" name="Line 8">
              <a:extLst>
                <a:ext uri="{FF2B5EF4-FFF2-40B4-BE49-F238E27FC236}">
                  <a16:creationId xmlns:a16="http://schemas.microsoft.com/office/drawing/2014/main" id="{D038F179-5A1B-894A-AED8-D4EC05AD76EE}"/>
                </a:ext>
              </a:extLst>
            </p:cNvPr>
            <p:cNvSpPr>
              <a:spLocks noChangeShapeType="1"/>
            </p:cNvSpPr>
            <p:nvPr/>
          </p:nvSpPr>
          <p:spPr bwMode="auto">
            <a:xfrm>
              <a:off x="733741" y="2129185"/>
              <a:ext cx="2535804" cy="414954"/>
            </a:xfrm>
            <a:prstGeom prst="line">
              <a:avLst/>
            </a:prstGeom>
            <a:noFill/>
            <a:ln w="63500">
              <a:solidFill>
                <a:srgbClr val="008001"/>
              </a:solidFill>
              <a:prstDash val="solid"/>
              <a:round/>
              <a:headEnd/>
              <a:tailEnd/>
            </a:ln>
          </p:spPr>
          <p:txBody>
            <a:bodyPr/>
            <a:lstStyle/>
            <a:p>
              <a:endParaRPr lang="en-US" dirty="0">
                <a:latin typeface="Avenir Book"/>
              </a:endParaRPr>
            </a:p>
          </p:txBody>
        </p:sp>
      </p:grpSp>
    </p:spTree>
    <p:extLst>
      <p:ext uri="{BB962C8B-B14F-4D97-AF65-F5344CB8AC3E}">
        <p14:creationId xmlns:p14="http://schemas.microsoft.com/office/powerpoint/2010/main" val="3684592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125"/>
                                        </p:tgtEl>
                                        <p:attrNameLst>
                                          <p:attrName>style.visibility</p:attrName>
                                        </p:attrNameLst>
                                      </p:cBhvr>
                                      <p:to>
                                        <p:strVal val="visible"/>
                                      </p:to>
                                    </p:set>
                                    <p:animEffect transition="in" filter="dissolve">
                                      <p:cBhvr>
                                        <p:cTn id="7" dur="500"/>
                                        <p:tgtEl>
                                          <p:spTgt spid="51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0687"/>
                                        </p:tgtEl>
                                        <p:attrNameLst>
                                          <p:attrName>style.visibility</p:attrName>
                                        </p:attrNameLst>
                                      </p:cBhvr>
                                      <p:to>
                                        <p:strVal val="visible"/>
                                      </p:to>
                                    </p:set>
                                    <p:animEffect transition="in" filter="fade">
                                      <p:cBhvr>
                                        <p:cTn id="12" dur="500"/>
                                        <p:tgtEl>
                                          <p:spTgt spid="706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28" descr="clip_image001"/>
          <p:cNvPicPr>
            <a:picLocks noChangeAspect="1" noChangeArrowheads="1"/>
          </p:cNvPicPr>
          <p:nvPr/>
        </p:nvPicPr>
        <p:blipFill>
          <a:blip r:embed="rId3" cstate="print"/>
          <a:srcRect/>
          <a:stretch>
            <a:fillRect/>
          </a:stretch>
        </p:blipFill>
        <p:spPr bwMode="auto">
          <a:xfrm>
            <a:off x="3657600" y="152400"/>
            <a:ext cx="5305425" cy="3552825"/>
          </a:xfrm>
          <a:prstGeom prst="rect">
            <a:avLst/>
          </a:prstGeom>
          <a:noFill/>
          <a:ln w="9525">
            <a:noFill/>
            <a:miter lim="800000"/>
            <a:headEnd/>
            <a:tailEnd/>
          </a:ln>
        </p:spPr>
      </p:pic>
      <p:pic>
        <p:nvPicPr>
          <p:cNvPr id="69662" name="Picture 30" descr="clip_image002"/>
          <p:cNvPicPr>
            <a:picLocks noChangeAspect="1" noChangeArrowheads="1"/>
          </p:cNvPicPr>
          <p:nvPr/>
        </p:nvPicPr>
        <p:blipFill>
          <a:blip r:embed="rId4" cstate="print"/>
          <a:srcRect/>
          <a:stretch>
            <a:fillRect/>
          </a:stretch>
        </p:blipFill>
        <p:spPr bwMode="auto">
          <a:xfrm>
            <a:off x="152400" y="3200400"/>
            <a:ext cx="5305425" cy="3552825"/>
          </a:xfrm>
          <a:prstGeom prst="rect">
            <a:avLst/>
          </a:prstGeom>
          <a:noFill/>
          <a:ln w="9525">
            <a:noFill/>
            <a:miter lim="800000"/>
            <a:headEnd/>
            <a:tailEnd/>
          </a:ln>
        </p:spPr>
      </p:pic>
      <p:sp>
        <p:nvSpPr>
          <p:cNvPr id="4103" name="Text Box 624"/>
          <p:cNvSpPr txBox="1">
            <a:spLocks noChangeArrowheads="1"/>
          </p:cNvSpPr>
          <p:nvPr/>
        </p:nvSpPr>
        <p:spPr bwMode="auto">
          <a:xfrm>
            <a:off x="76200" y="46115"/>
            <a:ext cx="2514600" cy="579437"/>
          </a:xfrm>
          <a:prstGeom prst="rect">
            <a:avLst/>
          </a:prstGeom>
          <a:noFill/>
          <a:ln w="63500">
            <a:noFill/>
            <a:prstDash val="dash"/>
            <a:miter lim="800000"/>
            <a:headEnd/>
            <a:tailEnd/>
          </a:ln>
        </p:spPr>
        <p:txBody>
          <a:bodyPr>
            <a:spAutoFit/>
          </a:bodyPr>
          <a:lstStyle/>
          <a:p>
            <a:pPr>
              <a:spcBef>
                <a:spcPct val="50000"/>
              </a:spcBef>
            </a:pPr>
            <a:r>
              <a:rPr lang="en-US" sz="3200" dirty="0">
                <a:solidFill>
                  <a:srgbClr val="376092"/>
                </a:solidFill>
                <a:latin typeface="Avenir Book"/>
              </a:rPr>
              <a:t>Vary K:</a:t>
            </a:r>
          </a:p>
        </p:txBody>
      </p:sp>
      <p:grpSp>
        <p:nvGrpSpPr>
          <p:cNvPr id="5" name="Group 4">
            <a:extLst>
              <a:ext uri="{FF2B5EF4-FFF2-40B4-BE49-F238E27FC236}">
                <a16:creationId xmlns:a16="http://schemas.microsoft.com/office/drawing/2014/main" id="{7854B22C-11F3-D74F-B2B3-9425ECFE45DA}"/>
              </a:ext>
            </a:extLst>
          </p:cNvPr>
          <p:cNvGrpSpPr/>
          <p:nvPr/>
        </p:nvGrpSpPr>
        <p:grpSpPr>
          <a:xfrm>
            <a:off x="152400" y="699988"/>
            <a:ext cx="3294004" cy="2307787"/>
            <a:chOff x="-24457" y="711136"/>
            <a:chExt cx="3294004" cy="2307787"/>
          </a:xfrm>
        </p:grpSpPr>
        <p:grpSp>
          <p:nvGrpSpPr>
            <p:cNvPr id="6" name="Group 5">
              <a:extLst>
                <a:ext uri="{FF2B5EF4-FFF2-40B4-BE49-F238E27FC236}">
                  <a16:creationId xmlns:a16="http://schemas.microsoft.com/office/drawing/2014/main" id="{8CF8A460-18A4-5342-848D-1DA62AFFCFF4}"/>
                </a:ext>
              </a:extLst>
            </p:cNvPr>
            <p:cNvGrpSpPr/>
            <p:nvPr/>
          </p:nvGrpSpPr>
          <p:grpSpPr>
            <a:xfrm>
              <a:off x="-24457" y="711136"/>
              <a:ext cx="3294004" cy="2307787"/>
              <a:chOff x="1360487" y="1905000"/>
              <a:chExt cx="5345111" cy="4481513"/>
            </a:xfrm>
          </p:grpSpPr>
          <p:grpSp>
            <p:nvGrpSpPr>
              <p:cNvPr id="9" name="Group 2">
                <a:extLst>
                  <a:ext uri="{FF2B5EF4-FFF2-40B4-BE49-F238E27FC236}">
                    <a16:creationId xmlns:a16="http://schemas.microsoft.com/office/drawing/2014/main" id="{878ACF83-B6E9-CB49-B5CA-6960B2F4DF89}"/>
                  </a:ext>
                </a:extLst>
              </p:cNvPr>
              <p:cNvGrpSpPr>
                <a:grpSpLocks/>
              </p:cNvGrpSpPr>
              <p:nvPr/>
            </p:nvGrpSpPr>
            <p:grpSpPr bwMode="auto">
              <a:xfrm>
                <a:off x="1360487" y="1905000"/>
                <a:ext cx="5345111" cy="4481513"/>
                <a:chOff x="857" y="1200"/>
                <a:chExt cx="3367" cy="2823"/>
              </a:xfrm>
            </p:grpSpPr>
            <p:sp>
              <p:nvSpPr>
                <p:cNvPr id="11" name="Line 3">
                  <a:extLst>
                    <a:ext uri="{FF2B5EF4-FFF2-40B4-BE49-F238E27FC236}">
                      <a16:creationId xmlns:a16="http://schemas.microsoft.com/office/drawing/2014/main" id="{E3C4A33B-91F3-3540-BF9A-3EB6B2FC988B}"/>
                    </a:ext>
                  </a:extLst>
                </p:cNvPr>
                <p:cNvSpPr>
                  <a:spLocks noChangeShapeType="1"/>
                </p:cNvSpPr>
                <p:nvPr/>
              </p:nvSpPr>
              <p:spPr bwMode="auto">
                <a:xfrm>
                  <a:off x="1632" y="1200"/>
                  <a:ext cx="0" cy="2592"/>
                </a:xfrm>
                <a:prstGeom prst="line">
                  <a:avLst/>
                </a:prstGeom>
                <a:noFill/>
                <a:ln w="63500">
                  <a:solidFill>
                    <a:schemeClr val="tx1"/>
                  </a:solidFill>
                  <a:round/>
                  <a:headEnd/>
                  <a:tailEnd/>
                </a:ln>
              </p:spPr>
              <p:txBody>
                <a:bodyPr/>
                <a:lstStyle/>
                <a:p>
                  <a:endParaRPr lang="en-US" dirty="0">
                    <a:latin typeface="Avenir Book"/>
                  </a:endParaRPr>
                </a:p>
              </p:txBody>
            </p:sp>
            <p:sp>
              <p:nvSpPr>
                <p:cNvPr id="12" name="Line 4">
                  <a:extLst>
                    <a:ext uri="{FF2B5EF4-FFF2-40B4-BE49-F238E27FC236}">
                      <a16:creationId xmlns:a16="http://schemas.microsoft.com/office/drawing/2014/main" id="{94A88239-CA74-564D-8462-A4BD4A90E5DD}"/>
                    </a:ext>
                  </a:extLst>
                </p:cNvPr>
                <p:cNvSpPr>
                  <a:spLocks noChangeShapeType="1"/>
                </p:cNvSpPr>
                <p:nvPr/>
              </p:nvSpPr>
              <p:spPr bwMode="auto">
                <a:xfrm>
                  <a:off x="1632" y="3360"/>
                  <a:ext cx="2592" cy="0"/>
                </a:xfrm>
                <a:prstGeom prst="line">
                  <a:avLst/>
                </a:prstGeom>
                <a:noFill/>
                <a:ln w="63500">
                  <a:solidFill>
                    <a:schemeClr val="tx1"/>
                  </a:solidFill>
                  <a:round/>
                  <a:headEnd/>
                  <a:tailEnd/>
                </a:ln>
              </p:spPr>
              <p:txBody>
                <a:bodyPr/>
                <a:lstStyle/>
                <a:p>
                  <a:endParaRPr lang="en-US" dirty="0">
                    <a:latin typeface="Avenir Book"/>
                  </a:endParaRPr>
                </a:p>
              </p:txBody>
            </p:sp>
            <p:sp>
              <p:nvSpPr>
                <p:cNvPr id="13" name="Text Box 5">
                  <a:extLst>
                    <a:ext uri="{FF2B5EF4-FFF2-40B4-BE49-F238E27FC236}">
                      <a16:creationId xmlns:a16="http://schemas.microsoft.com/office/drawing/2014/main" id="{CEFD7425-ED2A-8F4A-8288-B829A802B09E}"/>
                    </a:ext>
                  </a:extLst>
                </p:cNvPr>
                <p:cNvSpPr txBox="1">
                  <a:spLocks noChangeArrowheads="1"/>
                </p:cNvSpPr>
                <p:nvPr/>
              </p:nvSpPr>
              <p:spPr bwMode="auto">
                <a:xfrm>
                  <a:off x="1314" y="3224"/>
                  <a:ext cx="205" cy="233"/>
                </a:xfrm>
                <a:prstGeom prst="rect">
                  <a:avLst/>
                </a:prstGeom>
                <a:noFill/>
                <a:ln w="63500">
                  <a:noFill/>
                  <a:prstDash val="dash"/>
                  <a:miter lim="800000"/>
                  <a:headEnd/>
                  <a:tailEnd/>
                </a:ln>
              </p:spPr>
              <p:txBody>
                <a:bodyPr wrap="none">
                  <a:spAutoFit/>
                </a:bodyPr>
                <a:lstStyle/>
                <a:p>
                  <a:pPr algn="ctr"/>
                  <a:r>
                    <a:rPr lang="en-US" dirty="0">
                      <a:latin typeface="Avenir Book"/>
                    </a:rPr>
                    <a:t>0</a:t>
                  </a:r>
                </a:p>
              </p:txBody>
            </p:sp>
            <p:sp>
              <p:nvSpPr>
                <p:cNvPr id="14" name="Text Box 6">
                  <a:extLst>
                    <a:ext uri="{FF2B5EF4-FFF2-40B4-BE49-F238E27FC236}">
                      <a16:creationId xmlns:a16="http://schemas.microsoft.com/office/drawing/2014/main" id="{26455467-FD6E-3048-9F5C-AF59F636624F}"/>
                    </a:ext>
                  </a:extLst>
                </p:cNvPr>
                <p:cNvSpPr txBox="1">
                  <a:spLocks noChangeArrowheads="1"/>
                </p:cNvSpPr>
                <p:nvPr/>
              </p:nvSpPr>
              <p:spPr bwMode="auto">
                <a:xfrm>
                  <a:off x="2318" y="3571"/>
                  <a:ext cx="1346" cy="452"/>
                </a:xfrm>
                <a:prstGeom prst="rect">
                  <a:avLst/>
                </a:prstGeom>
                <a:noFill/>
                <a:ln w="63500">
                  <a:noFill/>
                  <a:prstDash val="dash"/>
                  <a:miter lim="800000"/>
                  <a:headEnd/>
                  <a:tailEnd/>
                </a:ln>
              </p:spPr>
              <p:txBody>
                <a:bodyPr wrap="none">
                  <a:spAutoFit/>
                </a:bodyPr>
                <a:lstStyle/>
                <a:p>
                  <a:pPr algn="ctr"/>
                  <a:r>
                    <a:rPr lang="en-US" dirty="0">
                      <a:latin typeface="Avenir Book"/>
                    </a:rPr>
                    <a:t>Density (N)</a:t>
                  </a:r>
                </a:p>
              </p:txBody>
            </p:sp>
            <p:sp>
              <p:nvSpPr>
                <p:cNvPr id="15" name="Rectangle 7">
                  <a:extLst>
                    <a:ext uri="{FF2B5EF4-FFF2-40B4-BE49-F238E27FC236}">
                      <a16:creationId xmlns:a16="http://schemas.microsoft.com/office/drawing/2014/main" id="{9345A8CC-9892-CD44-A8FD-3FFCFA8BE71C}"/>
                    </a:ext>
                  </a:extLst>
                </p:cNvPr>
                <p:cNvSpPr>
                  <a:spLocks noChangeArrowheads="1"/>
                </p:cNvSpPr>
                <p:nvPr/>
              </p:nvSpPr>
              <p:spPr bwMode="auto">
                <a:xfrm rot="16234119">
                  <a:off x="442" y="2161"/>
                  <a:ext cx="1208" cy="378"/>
                </a:xfrm>
                <a:prstGeom prst="rect">
                  <a:avLst/>
                </a:prstGeom>
                <a:noFill/>
                <a:ln w="63500">
                  <a:noFill/>
                  <a:prstDash val="dash"/>
                  <a:miter lim="800000"/>
                  <a:headEnd/>
                  <a:tailEnd/>
                </a:ln>
              </p:spPr>
              <p:txBody>
                <a:bodyPr wrap="none">
                  <a:spAutoFit/>
                </a:bodyPr>
                <a:lstStyle/>
                <a:p>
                  <a:pPr algn="ctr"/>
                  <a:r>
                    <a:rPr lang="en-US" dirty="0" err="1">
                      <a:latin typeface="Avenir Book"/>
                    </a:rPr>
                    <a:t>dN</a:t>
                  </a:r>
                  <a:r>
                    <a:rPr lang="en-US" dirty="0">
                      <a:latin typeface="Avenir Book"/>
                    </a:rPr>
                    <a:t>/</a:t>
                  </a:r>
                  <a:r>
                    <a:rPr lang="en-US" dirty="0" err="1">
                      <a:latin typeface="Avenir Book"/>
                    </a:rPr>
                    <a:t>Ndt</a:t>
                  </a:r>
                  <a:endParaRPr lang="en-US" dirty="0">
                    <a:latin typeface="Avenir Book"/>
                  </a:endParaRPr>
                </a:p>
              </p:txBody>
            </p:sp>
          </p:grpSp>
          <p:sp>
            <p:nvSpPr>
              <p:cNvPr id="10" name="Line 8">
                <a:extLst>
                  <a:ext uri="{FF2B5EF4-FFF2-40B4-BE49-F238E27FC236}">
                    <a16:creationId xmlns:a16="http://schemas.microsoft.com/office/drawing/2014/main" id="{BA696A2E-C11E-5E44-AE0F-5FCB501AA5FE}"/>
                  </a:ext>
                </a:extLst>
              </p:cNvPr>
              <p:cNvSpPr>
                <a:spLocks noChangeShapeType="1"/>
              </p:cNvSpPr>
              <p:nvPr/>
            </p:nvSpPr>
            <p:spPr bwMode="auto">
              <a:xfrm>
                <a:off x="2590802" y="2667001"/>
                <a:ext cx="4114796" cy="3001963"/>
              </a:xfrm>
              <a:prstGeom prst="line">
                <a:avLst/>
              </a:prstGeom>
              <a:noFill/>
              <a:ln w="63500">
                <a:solidFill>
                  <a:srgbClr val="1300FF"/>
                </a:solidFill>
                <a:prstDash val="solid"/>
                <a:round/>
                <a:headEnd/>
                <a:tailEnd/>
              </a:ln>
            </p:spPr>
            <p:txBody>
              <a:bodyPr/>
              <a:lstStyle/>
              <a:p>
                <a:endParaRPr lang="en-US" dirty="0">
                  <a:latin typeface="Avenir Book"/>
                </a:endParaRPr>
              </a:p>
            </p:txBody>
          </p:sp>
        </p:grpSp>
        <p:sp>
          <p:nvSpPr>
            <p:cNvPr id="7" name="Line 8">
              <a:extLst>
                <a:ext uri="{FF2B5EF4-FFF2-40B4-BE49-F238E27FC236}">
                  <a16:creationId xmlns:a16="http://schemas.microsoft.com/office/drawing/2014/main" id="{A9222B16-73A8-3542-8F15-E441F08EF443}"/>
                </a:ext>
              </a:extLst>
            </p:cNvPr>
            <p:cNvSpPr>
              <a:spLocks noChangeShapeType="1"/>
            </p:cNvSpPr>
            <p:nvPr/>
          </p:nvSpPr>
          <p:spPr bwMode="auto">
            <a:xfrm>
              <a:off x="733740" y="1103534"/>
              <a:ext cx="1329846" cy="1545862"/>
            </a:xfrm>
            <a:prstGeom prst="line">
              <a:avLst/>
            </a:prstGeom>
            <a:noFill/>
            <a:ln w="63500">
              <a:solidFill>
                <a:srgbClr val="FF0000"/>
              </a:solidFill>
              <a:prstDash val="solid"/>
              <a:round/>
              <a:headEnd/>
              <a:tailEnd/>
            </a:ln>
          </p:spPr>
          <p:txBody>
            <a:bodyPr/>
            <a:lstStyle/>
            <a:p>
              <a:endParaRPr lang="en-US" dirty="0">
                <a:latin typeface="Avenir Book"/>
              </a:endParaRPr>
            </a:p>
          </p:txBody>
        </p:sp>
        <p:sp>
          <p:nvSpPr>
            <p:cNvPr id="8" name="Line 8">
              <a:extLst>
                <a:ext uri="{FF2B5EF4-FFF2-40B4-BE49-F238E27FC236}">
                  <a16:creationId xmlns:a16="http://schemas.microsoft.com/office/drawing/2014/main" id="{3FE6FE53-72FF-C34A-B4B3-A2B7C6122DD8}"/>
                </a:ext>
              </a:extLst>
            </p:cNvPr>
            <p:cNvSpPr>
              <a:spLocks noChangeShapeType="1"/>
            </p:cNvSpPr>
            <p:nvPr/>
          </p:nvSpPr>
          <p:spPr bwMode="auto">
            <a:xfrm>
              <a:off x="723837" y="1103533"/>
              <a:ext cx="658403" cy="1545862"/>
            </a:xfrm>
            <a:prstGeom prst="line">
              <a:avLst/>
            </a:prstGeom>
            <a:noFill/>
            <a:ln w="63500">
              <a:solidFill>
                <a:srgbClr val="008001"/>
              </a:solidFill>
              <a:prstDash val="solid"/>
              <a:round/>
              <a:headEnd/>
              <a:tailEnd/>
            </a:ln>
          </p:spPr>
          <p:txBody>
            <a:bodyPr/>
            <a:lstStyle/>
            <a:p>
              <a:endParaRPr lang="en-US" dirty="0">
                <a:latin typeface="Avenir Book"/>
              </a:endParaRPr>
            </a:p>
          </p:txBody>
        </p:sp>
      </p:grpSp>
    </p:spTree>
    <p:extLst>
      <p:ext uri="{BB962C8B-B14F-4D97-AF65-F5344CB8AC3E}">
        <p14:creationId xmlns:p14="http://schemas.microsoft.com/office/powerpoint/2010/main" val="2570615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9662"/>
                                        </p:tgtEl>
                                        <p:attrNameLst>
                                          <p:attrName>style.visibility</p:attrName>
                                        </p:attrNameLst>
                                      </p:cBhvr>
                                      <p:to>
                                        <p:strVal val="visible"/>
                                      </p:to>
                                    </p:set>
                                    <p:animEffect transition="in" filter="fade">
                                      <p:cBhvr>
                                        <p:cTn id="7" dur="500"/>
                                        <p:tgtEl>
                                          <p:spTgt spid="696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5"/>
          <p:cNvSpPr>
            <a:spLocks noChangeArrowheads="1"/>
          </p:cNvSpPr>
          <p:nvPr/>
        </p:nvSpPr>
        <p:spPr bwMode="auto">
          <a:xfrm>
            <a:off x="476250" y="811213"/>
            <a:ext cx="9144000" cy="369332"/>
          </a:xfrm>
          <a:prstGeom prst="rect">
            <a:avLst/>
          </a:prstGeom>
          <a:noFill/>
          <a:ln w="9525">
            <a:noFill/>
            <a:miter lim="800000"/>
            <a:headEnd/>
            <a:tailEnd/>
          </a:ln>
        </p:spPr>
        <p:txBody>
          <a:bodyPr>
            <a:spAutoFit/>
          </a:bodyPr>
          <a:lstStyle/>
          <a:p>
            <a:endParaRPr lang="en-US" dirty="0">
              <a:latin typeface="Avenir Book"/>
            </a:endParaRPr>
          </a:p>
        </p:txBody>
      </p:sp>
      <p:grpSp>
        <p:nvGrpSpPr>
          <p:cNvPr id="3" name="Group 33"/>
          <p:cNvGrpSpPr>
            <a:grpSpLocks/>
          </p:cNvGrpSpPr>
          <p:nvPr/>
        </p:nvGrpSpPr>
        <p:grpSpPr bwMode="auto">
          <a:xfrm>
            <a:off x="3657600" y="0"/>
            <a:ext cx="6553200" cy="4648200"/>
            <a:chOff x="2448" y="0"/>
            <a:chExt cx="4128" cy="2928"/>
          </a:xfrm>
        </p:grpSpPr>
        <p:sp>
          <p:nvSpPr>
            <p:cNvPr id="17415" name="Rectangle 31"/>
            <p:cNvSpPr>
              <a:spLocks noChangeArrowheads="1"/>
            </p:cNvSpPr>
            <p:nvPr/>
          </p:nvSpPr>
          <p:spPr bwMode="auto">
            <a:xfrm>
              <a:off x="2448" y="0"/>
              <a:ext cx="4128" cy="2928"/>
            </a:xfrm>
            <a:prstGeom prst="rect">
              <a:avLst/>
            </a:prstGeom>
            <a:solidFill>
              <a:schemeClr val="bg1"/>
            </a:solidFill>
            <a:ln w="63500">
              <a:noFill/>
              <a:prstDash val="dash"/>
              <a:miter lim="800000"/>
              <a:headEnd/>
              <a:tailEnd/>
            </a:ln>
          </p:spPr>
          <p:txBody>
            <a:bodyPr wrap="none" anchor="ctr"/>
            <a:lstStyle/>
            <a:p>
              <a:endParaRPr lang="en-US" dirty="0">
                <a:latin typeface="Avenir Book"/>
              </a:endParaRPr>
            </a:p>
          </p:txBody>
        </p:sp>
        <p:grpSp>
          <p:nvGrpSpPr>
            <p:cNvPr id="17416" name="Group 20"/>
            <p:cNvGrpSpPr>
              <a:grpSpLocks noChangeAspect="1"/>
            </p:cNvGrpSpPr>
            <p:nvPr/>
          </p:nvGrpSpPr>
          <p:grpSpPr bwMode="auto">
            <a:xfrm>
              <a:off x="2720" y="48"/>
              <a:ext cx="3028" cy="2697"/>
              <a:chOff x="1113" y="1008"/>
              <a:chExt cx="3196" cy="2840"/>
            </a:xfrm>
          </p:grpSpPr>
          <p:sp>
            <p:nvSpPr>
              <p:cNvPr id="17417" name="Line 21"/>
              <p:cNvSpPr>
                <a:spLocks noChangeAspect="1" noChangeShapeType="1"/>
              </p:cNvSpPr>
              <p:nvPr/>
            </p:nvSpPr>
            <p:spPr bwMode="auto">
              <a:xfrm>
                <a:off x="1632" y="1056"/>
                <a:ext cx="0" cy="2160"/>
              </a:xfrm>
              <a:prstGeom prst="line">
                <a:avLst/>
              </a:prstGeom>
              <a:noFill/>
              <a:ln w="63500">
                <a:solidFill>
                  <a:schemeClr val="tx1"/>
                </a:solidFill>
                <a:round/>
                <a:headEnd/>
                <a:tailEnd/>
              </a:ln>
            </p:spPr>
            <p:txBody>
              <a:bodyPr/>
              <a:lstStyle/>
              <a:p>
                <a:endParaRPr lang="en-US" dirty="0">
                  <a:latin typeface="Avenir Book"/>
                </a:endParaRPr>
              </a:p>
            </p:txBody>
          </p:sp>
          <p:sp>
            <p:nvSpPr>
              <p:cNvPr id="17418" name="Line 22"/>
              <p:cNvSpPr>
                <a:spLocks noChangeAspect="1" noChangeShapeType="1"/>
              </p:cNvSpPr>
              <p:nvPr/>
            </p:nvSpPr>
            <p:spPr bwMode="auto">
              <a:xfrm>
                <a:off x="1632" y="3216"/>
                <a:ext cx="2592" cy="0"/>
              </a:xfrm>
              <a:prstGeom prst="line">
                <a:avLst/>
              </a:prstGeom>
              <a:noFill/>
              <a:ln w="63500">
                <a:solidFill>
                  <a:schemeClr val="tx1"/>
                </a:solidFill>
                <a:round/>
                <a:headEnd/>
                <a:tailEnd/>
              </a:ln>
            </p:spPr>
            <p:txBody>
              <a:bodyPr/>
              <a:lstStyle/>
              <a:p>
                <a:endParaRPr lang="en-US" dirty="0">
                  <a:latin typeface="Avenir Book"/>
                </a:endParaRPr>
              </a:p>
            </p:txBody>
          </p:sp>
          <p:sp>
            <p:nvSpPr>
              <p:cNvPr id="17419" name="Text Box 23"/>
              <p:cNvSpPr txBox="1">
                <a:spLocks noChangeAspect="1" noChangeArrowheads="1"/>
              </p:cNvSpPr>
              <p:nvPr/>
            </p:nvSpPr>
            <p:spPr bwMode="auto">
              <a:xfrm>
                <a:off x="1531" y="3287"/>
                <a:ext cx="216" cy="245"/>
              </a:xfrm>
              <a:prstGeom prst="rect">
                <a:avLst/>
              </a:prstGeom>
              <a:noFill/>
              <a:ln w="63500">
                <a:noFill/>
                <a:prstDash val="dash"/>
                <a:miter lim="800000"/>
                <a:headEnd/>
                <a:tailEnd/>
              </a:ln>
            </p:spPr>
            <p:txBody>
              <a:bodyPr wrap="none">
                <a:spAutoFit/>
              </a:bodyPr>
              <a:lstStyle/>
              <a:p>
                <a:pPr algn="ctr"/>
                <a:r>
                  <a:rPr lang="en-US" dirty="0">
                    <a:latin typeface="Avenir Book"/>
                  </a:rPr>
                  <a:t>0</a:t>
                </a:r>
              </a:p>
            </p:txBody>
          </p:sp>
          <p:sp>
            <p:nvSpPr>
              <p:cNvPr id="17420" name="Text Box 24"/>
              <p:cNvSpPr txBox="1">
                <a:spLocks noChangeAspect="1" noChangeArrowheads="1"/>
              </p:cNvSpPr>
              <p:nvPr/>
            </p:nvSpPr>
            <p:spPr bwMode="auto">
              <a:xfrm>
                <a:off x="1309" y="3080"/>
                <a:ext cx="216" cy="245"/>
              </a:xfrm>
              <a:prstGeom prst="rect">
                <a:avLst/>
              </a:prstGeom>
              <a:noFill/>
              <a:ln w="63500">
                <a:noFill/>
                <a:prstDash val="dash"/>
                <a:miter lim="800000"/>
                <a:headEnd/>
                <a:tailEnd/>
              </a:ln>
            </p:spPr>
            <p:txBody>
              <a:bodyPr wrap="none">
                <a:spAutoFit/>
              </a:bodyPr>
              <a:lstStyle/>
              <a:p>
                <a:pPr algn="ctr"/>
                <a:r>
                  <a:rPr lang="en-US" dirty="0">
                    <a:latin typeface="Avenir Book"/>
                  </a:rPr>
                  <a:t>0</a:t>
                </a:r>
              </a:p>
            </p:txBody>
          </p:sp>
          <p:sp>
            <p:nvSpPr>
              <p:cNvPr id="17421" name="Text Box 25"/>
              <p:cNvSpPr txBox="1">
                <a:spLocks noChangeAspect="1" noChangeArrowheads="1"/>
              </p:cNvSpPr>
              <p:nvPr/>
            </p:nvSpPr>
            <p:spPr bwMode="auto">
              <a:xfrm>
                <a:off x="2343" y="3501"/>
                <a:ext cx="1295" cy="347"/>
              </a:xfrm>
              <a:prstGeom prst="rect">
                <a:avLst/>
              </a:prstGeom>
              <a:noFill/>
              <a:ln w="63500">
                <a:noFill/>
                <a:prstDash val="dash"/>
                <a:miter lim="800000"/>
                <a:headEnd/>
                <a:tailEnd/>
              </a:ln>
            </p:spPr>
            <p:txBody>
              <a:bodyPr wrap="none">
                <a:spAutoFit/>
              </a:bodyPr>
              <a:lstStyle/>
              <a:p>
                <a:pPr algn="ctr"/>
                <a:r>
                  <a:rPr lang="en-US" sz="2800" dirty="0">
                    <a:latin typeface="Avenir Book"/>
                  </a:rPr>
                  <a:t>Density (N)</a:t>
                </a:r>
              </a:p>
            </p:txBody>
          </p:sp>
          <p:sp>
            <p:nvSpPr>
              <p:cNvPr id="17422" name="Rectangle 26"/>
              <p:cNvSpPr>
                <a:spLocks noChangeAspect="1" noChangeArrowheads="1"/>
              </p:cNvSpPr>
              <p:nvPr/>
            </p:nvSpPr>
            <p:spPr bwMode="auto">
              <a:xfrm rot="16234119">
                <a:off x="890" y="2031"/>
                <a:ext cx="794" cy="348"/>
              </a:xfrm>
              <a:prstGeom prst="rect">
                <a:avLst/>
              </a:prstGeom>
              <a:noFill/>
              <a:ln w="63500">
                <a:noFill/>
                <a:prstDash val="dash"/>
                <a:miter lim="800000"/>
                <a:headEnd/>
                <a:tailEnd/>
              </a:ln>
            </p:spPr>
            <p:txBody>
              <a:bodyPr wrap="none">
                <a:spAutoFit/>
              </a:bodyPr>
              <a:lstStyle/>
              <a:p>
                <a:pPr algn="ctr"/>
                <a:r>
                  <a:rPr lang="en-US" sz="2800" dirty="0" err="1">
                    <a:latin typeface="Avenir Book"/>
                  </a:rPr>
                  <a:t>dN</a:t>
                </a:r>
                <a:r>
                  <a:rPr lang="en-US" sz="2800" dirty="0">
                    <a:latin typeface="Avenir Book"/>
                  </a:rPr>
                  <a:t>/</a:t>
                </a:r>
                <a:r>
                  <a:rPr lang="en-US" sz="2800" dirty="0" err="1">
                    <a:latin typeface="Avenir Book"/>
                  </a:rPr>
                  <a:t>dt</a:t>
                </a:r>
                <a:endParaRPr lang="en-US" sz="2800" dirty="0">
                  <a:latin typeface="Avenir Book"/>
                </a:endParaRPr>
              </a:p>
            </p:txBody>
          </p:sp>
          <p:sp>
            <p:nvSpPr>
              <p:cNvPr id="17423" name="Text Box 27"/>
              <p:cNvSpPr txBox="1">
                <a:spLocks noChangeAspect="1" noChangeArrowheads="1"/>
              </p:cNvSpPr>
              <p:nvPr/>
            </p:nvSpPr>
            <p:spPr bwMode="auto">
              <a:xfrm>
                <a:off x="4090" y="3275"/>
                <a:ext cx="219" cy="245"/>
              </a:xfrm>
              <a:prstGeom prst="rect">
                <a:avLst/>
              </a:prstGeom>
              <a:noFill/>
              <a:ln w="63500">
                <a:noFill/>
                <a:prstDash val="dash"/>
                <a:miter lim="800000"/>
                <a:headEnd/>
                <a:tailEnd/>
              </a:ln>
            </p:spPr>
            <p:txBody>
              <a:bodyPr wrap="none">
                <a:spAutoFit/>
              </a:bodyPr>
              <a:lstStyle/>
              <a:p>
                <a:pPr algn="ctr"/>
                <a:r>
                  <a:rPr lang="en-US" dirty="0">
                    <a:latin typeface="Avenir Book"/>
                  </a:rPr>
                  <a:t>K</a:t>
                </a:r>
              </a:p>
            </p:txBody>
          </p:sp>
          <p:sp>
            <p:nvSpPr>
              <p:cNvPr id="17424" name="Text Box 28"/>
              <p:cNvSpPr txBox="1">
                <a:spLocks noChangeAspect="1" noChangeArrowheads="1"/>
              </p:cNvSpPr>
              <p:nvPr/>
            </p:nvSpPr>
            <p:spPr bwMode="auto">
              <a:xfrm>
                <a:off x="2672" y="3272"/>
                <a:ext cx="456" cy="245"/>
              </a:xfrm>
              <a:prstGeom prst="rect">
                <a:avLst/>
              </a:prstGeom>
              <a:noFill/>
              <a:ln w="63500">
                <a:noFill/>
                <a:prstDash val="dash"/>
                <a:miter lim="800000"/>
                <a:headEnd/>
                <a:tailEnd/>
              </a:ln>
            </p:spPr>
            <p:txBody>
              <a:bodyPr wrap="none">
                <a:spAutoFit/>
              </a:bodyPr>
              <a:lstStyle/>
              <a:p>
                <a:pPr algn="ctr"/>
                <a:r>
                  <a:rPr lang="en-US" dirty="0">
                    <a:latin typeface="Avenir Book"/>
                  </a:rPr>
                  <a:t>1/2K</a:t>
                </a:r>
              </a:p>
            </p:txBody>
          </p:sp>
          <p:sp>
            <p:nvSpPr>
              <p:cNvPr id="17425" name="Arc 29"/>
              <p:cNvSpPr>
                <a:spLocks noChangeAspect="1"/>
              </p:cNvSpPr>
              <p:nvPr/>
            </p:nvSpPr>
            <p:spPr bwMode="auto">
              <a:xfrm rot="16200000" flipV="1">
                <a:off x="1960" y="1608"/>
                <a:ext cx="1824" cy="2448"/>
              </a:xfrm>
              <a:custGeom>
                <a:avLst/>
                <a:gdLst>
                  <a:gd name="T0" fmla="*/ 552 w 21600"/>
                  <a:gd name="T1" fmla="*/ 0 h 41209"/>
                  <a:gd name="T2" fmla="*/ 543 w 21600"/>
                  <a:gd name="T3" fmla="*/ 2448 h 41209"/>
                  <a:gd name="T4" fmla="*/ 0 w 21600"/>
                  <a:gd name="T5" fmla="*/ 1223 h 41209"/>
                  <a:gd name="T6" fmla="*/ 0 60000 65536"/>
                  <a:gd name="T7" fmla="*/ 0 60000 65536"/>
                  <a:gd name="T8" fmla="*/ 0 60000 65536"/>
                  <a:gd name="T9" fmla="*/ 0 w 21600"/>
                  <a:gd name="T10" fmla="*/ 0 h 41209"/>
                  <a:gd name="T11" fmla="*/ 21600 w 21600"/>
                  <a:gd name="T12" fmla="*/ 41209 h 41209"/>
                </a:gdLst>
                <a:ahLst/>
                <a:cxnLst>
                  <a:cxn ang="T6">
                    <a:pos x="T0" y="T1"/>
                  </a:cxn>
                  <a:cxn ang="T7">
                    <a:pos x="T2" y="T3"/>
                  </a:cxn>
                  <a:cxn ang="T8">
                    <a:pos x="T4" y="T5"/>
                  </a:cxn>
                </a:cxnLst>
                <a:rect l="T9" t="T10" r="T11" b="T12"/>
                <a:pathLst>
                  <a:path w="21600" h="41209" fill="none" extrusionOk="0">
                    <a:moveTo>
                      <a:pt x="6537" y="-1"/>
                    </a:moveTo>
                    <a:cubicBezTo>
                      <a:pt x="15506" y="2848"/>
                      <a:pt x="21600" y="11175"/>
                      <a:pt x="21600" y="20587"/>
                    </a:cubicBezTo>
                    <a:cubicBezTo>
                      <a:pt x="21600" y="30041"/>
                      <a:pt x="15451" y="38397"/>
                      <a:pt x="6425" y="41209"/>
                    </a:cubicBezTo>
                  </a:path>
                  <a:path w="21600" h="41209" stroke="0" extrusionOk="0">
                    <a:moveTo>
                      <a:pt x="6537" y="-1"/>
                    </a:moveTo>
                    <a:cubicBezTo>
                      <a:pt x="15506" y="2848"/>
                      <a:pt x="21600" y="11175"/>
                      <a:pt x="21600" y="20587"/>
                    </a:cubicBezTo>
                    <a:cubicBezTo>
                      <a:pt x="21600" y="30041"/>
                      <a:pt x="15451" y="38397"/>
                      <a:pt x="6425" y="41209"/>
                    </a:cubicBezTo>
                    <a:lnTo>
                      <a:pt x="0" y="20587"/>
                    </a:lnTo>
                    <a:close/>
                  </a:path>
                </a:pathLst>
              </a:custGeom>
              <a:noFill/>
              <a:ln w="63500">
                <a:solidFill>
                  <a:srgbClr val="FF0000"/>
                </a:solidFill>
                <a:prstDash val="dash"/>
                <a:round/>
                <a:headEnd/>
                <a:tailEnd/>
              </a:ln>
            </p:spPr>
            <p:txBody>
              <a:bodyPr wrap="none" anchor="ctr"/>
              <a:lstStyle/>
              <a:p>
                <a:endParaRPr lang="en-US" dirty="0">
                  <a:latin typeface="Avenir Book"/>
                </a:endParaRPr>
              </a:p>
            </p:txBody>
          </p:sp>
          <p:sp>
            <p:nvSpPr>
              <p:cNvPr id="17426" name="Line 30"/>
              <p:cNvSpPr>
                <a:spLocks noChangeAspect="1" noChangeShapeType="1"/>
              </p:cNvSpPr>
              <p:nvPr/>
            </p:nvSpPr>
            <p:spPr bwMode="auto">
              <a:xfrm flipV="1">
                <a:off x="1632" y="1008"/>
                <a:ext cx="624" cy="2208"/>
              </a:xfrm>
              <a:prstGeom prst="line">
                <a:avLst/>
              </a:prstGeom>
              <a:noFill/>
              <a:ln w="63500">
                <a:solidFill>
                  <a:srgbClr val="0000FF"/>
                </a:solidFill>
                <a:prstDash val="dash"/>
                <a:round/>
                <a:headEnd/>
                <a:tailEnd/>
              </a:ln>
            </p:spPr>
            <p:txBody>
              <a:bodyPr/>
              <a:lstStyle/>
              <a:p>
                <a:endParaRPr lang="en-US" dirty="0">
                  <a:latin typeface="Avenir Book"/>
                </a:endParaRPr>
              </a:p>
            </p:txBody>
          </p:sp>
        </p:grpSp>
      </p:grpSp>
      <p:grpSp>
        <p:nvGrpSpPr>
          <p:cNvPr id="2" name="Group 1"/>
          <p:cNvGrpSpPr/>
          <p:nvPr/>
        </p:nvGrpSpPr>
        <p:grpSpPr>
          <a:xfrm>
            <a:off x="60150" y="2649538"/>
            <a:ext cx="4908550" cy="4213226"/>
            <a:chOff x="60150" y="2649538"/>
            <a:chExt cx="4908550" cy="4213226"/>
          </a:xfrm>
        </p:grpSpPr>
        <p:grpSp>
          <p:nvGrpSpPr>
            <p:cNvPr id="17410" name="Group 32"/>
            <p:cNvGrpSpPr>
              <a:grpSpLocks/>
            </p:cNvGrpSpPr>
            <p:nvPr/>
          </p:nvGrpSpPr>
          <p:grpSpPr bwMode="auto">
            <a:xfrm>
              <a:off x="60150" y="2649538"/>
              <a:ext cx="4908550" cy="4213226"/>
              <a:chOff x="104" y="1669"/>
              <a:chExt cx="3092" cy="2654"/>
            </a:xfrm>
          </p:grpSpPr>
          <p:sp>
            <p:nvSpPr>
              <p:cNvPr id="17427" name="Line 6"/>
              <p:cNvSpPr>
                <a:spLocks noChangeAspect="1" noChangeShapeType="1"/>
              </p:cNvSpPr>
              <p:nvPr/>
            </p:nvSpPr>
            <p:spPr bwMode="auto">
              <a:xfrm>
                <a:off x="715" y="1724"/>
                <a:ext cx="0" cy="2067"/>
              </a:xfrm>
              <a:prstGeom prst="line">
                <a:avLst/>
              </a:prstGeom>
              <a:noFill/>
              <a:ln w="63500">
                <a:solidFill>
                  <a:schemeClr val="tx1"/>
                </a:solidFill>
                <a:round/>
                <a:headEnd/>
                <a:tailEnd/>
              </a:ln>
            </p:spPr>
            <p:txBody>
              <a:bodyPr/>
              <a:lstStyle/>
              <a:p>
                <a:endParaRPr lang="en-US" dirty="0">
                  <a:latin typeface="Avenir Book"/>
                </a:endParaRPr>
              </a:p>
            </p:txBody>
          </p:sp>
          <p:sp>
            <p:nvSpPr>
              <p:cNvPr id="17428" name="Line 7"/>
              <p:cNvSpPr>
                <a:spLocks noChangeAspect="1" noChangeShapeType="1"/>
              </p:cNvSpPr>
              <p:nvPr/>
            </p:nvSpPr>
            <p:spPr bwMode="auto">
              <a:xfrm>
                <a:off x="715" y="3791"/>
                <a:ext cx="2481" cy="0"/>
              </a:xfrm>
              <a:prstGeom prst="line">
                <a:avLst/>
              </a:prstGeom>
              <a:noFill/>
              <a:ln w="63500">
                <a:solidFill>
                  <a:schemeClr val="tx1"/>
                </a:solidFill>
                <a:round/>
                <a:headEnd/>
                <a:tailEnd/>
              </a:ln>
            </p:spPr>
            <p:txBody>
              <a:bodyPr/>
              <a:lstStyle/>
              <a:p>
                <a:endParaRPr lang="en-US" dirty="0">
                  <a:latin typeface="Avenir Book"/>
                </a:endParaRPr>
              </a:p>
            </p:txBody>
          </p:sp>
          <p:sp>
            <p:nvSpPr>
              <p:cNvPr id="17429" name="Text Box 8"/>
              <p:cNvSpPr txBox="1">
                <a:spLocks noChangeAspect="1" noChangeArrowheads="1"/>
              </p:cNvSpPr>
              <p:nvPr/>
            </p:nvSpPr>
            <p:spPr bwMode="auto">
              <a:xfrm>
                <a:off x="619" y="3859"/>
                <a:ext cx="205" cy="233"/>
              </a:xfrm>
              <a:prstGeom prst="rect">
                <a:avLst/>
              </a:prstGeom>
              <a:noFill/>
              <a:ln w="63500">
                <a:noFill/>
                <a:prstDash val="dash"/>
                <a:miter lim="800000"/>
                <a:headEnd/>
                <a:tailEnd/>
              </a:ln>
            </p:spPr>
            <p:txBody>
              <a:bodyPr wrap="none">
                <a:spAutoFit/>
              </a:bodyPr>
              <a:lstStyle/>
              <a:p>
                <a:pPr algn="ctr"/>
                <a:r>
                  <a:rPr lang="en-US" dirty="0">
                    <a:latin typeface="Avenir Book"/>
                  </a:rPr>
                  <a:t>0</a:t>
                </a:r>
              </a:p>
            </p:txBody>
          </p:sp>
          <p:sp>
            <p:nvSpPr>
              <p:cNvPr id="17430" name="Text Box 9"/>
              <p:cNvSpPr txBox="1">
                <a:spLocks noChangeAspect="1" noChangeArrowheads="1"/>
              </p:cNvSpPr>
              <p:nvPr/>
            </p:nvSpPr>
            <p:spPr bwMode="auto">
              <a:xfrm>
                <a:off x="406" y="3661"/>
                <a:ext cx="205" cy="233"/>
              </a:xfrm>
              <a:prstGeom prst="rect">
                <a:avLst/>
              </a:prstGeom>
              <a:noFill/>
              <a:ln w="63500">
                <a:noFill/>
                <a:prstDash val="dash"/>
                <a:miter lim="800000"/>
                <a:headEnd/>
                <a:tailEnd/>
              </a:ln>
            </p:spPr>
            <p:txBody>
              <a:bodyPr wrap="none">
                <a:spAutoFit/>
              </a:bodyPr>
              <a:lstStyle/>
              <a:p>
                <a:pPr algn="ctr"/>
                <a:r>
                  <a:rPr lang="en-US" dirty="0">
                    <a:latin typeface="Avenir Book"/>
                  </a:rPr>
                  <a:t>0</a:t>
                </a:r>
              </a:p>
            </p:txBody>
          </p:sp>
          <p:sp>
            <p:nvSpPr>
              <p:cNvPr id="17431" name="Text Box 10"/>
              <p:cNvSpPr txBox="1">
                <a:spLocks noChangeAspect="1" noChangeArrowheads="1"/>
              </p:cNvSpPr>
              <p:nvPr/>
            </p:nvSpPr>
            <p:spPr bwMode="auto">
              <a:xfrm>
                <a:off x="1402" y="3993"/>
                <a:ext cx="1227" cy="330"/>
              </a:xfrm>
              <a:prstGeom prst="rect">
                <a:avLst/>
              </a:prstGeom>
              <a:noFill/>
              <a:ln w="63500">
                <a:noFill/>
                <a:prstDash val="dash"/>
                <a:miter lim="800000"/>
                <a:headEnd/>
                <a:tailEnd/>
              </a:ln>
            </p:spPr>
            <p:txBody>
              <a:bodyPr wrap="none">
                <a:spAutoFit/>
              </a:bodyPr>
              <a:lstStyle/>
              <a:p>
                <a:pPr algn="ctr"/>
                <a:r>
                  <a:rPr lang="en-US" sz="2800" dirty="0">
                    <a:latin typeface="Avenir Book"/>
                  </a:rPr>
                  <a:t>Density (N)</a:t>
                </a:r>
              </a:p>
            </p:txBody>
          </p:sp>
          <p:sp>
            <p:nvSpPr>
              <p:cNvPr id="17432" name="Text Box 11"/>
              <p:cNvSpPr txBox="1">
                <a:spLocks noChangeAspect="1" noChangeArrowheads="1"/>
              </p:cNvSpPr>
              <p:nvPr/>
            </p:nvSpPr>
            <p:spPr bwMode="auto">
              <a:xfrm rot="23756">
                <a:off x="395" y="1820"/>
                <a:ext cx="183" cy="291"/>
              </a:xfrm>
              <a:prstGeom prst="rect">
                <a:avLst/>
              </a:prstGeom>
              <a:noFill/>
              <a:ln w="63500">
                <a:noFill/>
                <a:prstDash val="dash"/>
                <a:miter lim="800000"/>
                <a:headEnd/>
                <a:tailEnd/>
              </a:ln>
            </p:spPr>
            <p:txBody>
              <a:bodyPr>
                <a:spAutoFit/>
              </a:bodyPr>
              <a:lstStyle/>
              <a:p>
                <a:pPr algn="ctr"/>
                <a:r>
                  <a:rPr lang="en-US" sz="2400" dirty="0">
                    <a:latin typeface="Avenir Book"/>
                  </a:rPr>
                  <a:t>r</a:t>
                </a:r>
              </a:p>
            </p:txBody>
          </p:sp>
          <p:sp>
            <p:nvSpPr>
              <p:cNvPr id="17433" name="Rectangle 12"/>
              <p:cNvSpPr>
                <a:spLocks noChangeAspect="1" noChangeArrowheads="1"/>
              </p:cNvSpPr>
              <p:nvPr/>
            </p:nvSpPr>
            <p:spPr bwMode="auto">
              <a:xfrm rot="16234119">
                <a:off x="-198" y="2659"/>
                <a:ext cx="934" cy="330"/>
              </a:xfrm>
              <a:prstGeom prst="rect">
                <a:avLst/>
              </a:prstGeom>
              <a:noFill/>
              <a:ln w="63500">
                <a:noFill/>
                <a:prstDash val="dash"/>
                <a:miter lim="800000"/>
                <a:headEnd/>
                <a:tailEnd/>
              </a:ln>
            </p:spPr>
            <p:txBody>
              <a:bodyPr wrap="none">
                <a:spAutoFit/>
              </a:bodyPr>
              <a:lstStyle/>
              <a:p>
                <a:pPr algn="ctr"/>
                <a:r>
                  <a:rPr lang="en-US" sz="2800" dirty="0" err="1">
                    <a:latin typeface="Avenir Book"/>
                  </a:rPr>
                  <a:t>dN</a:t>
                </a:r>
                <a:r>
                  <a:rPr lang="en-US" sz="2800" dirty="0">
                    <a:latin typeface="Avenir Book"/>
                  </a:rPr>
                  <a:t>/</a:t>
                </a:r>
                <a:r>
                  <a:rPr lang="en-US" sz="2800" dirty="0" err="1">
                    <a:latin typeface="Avenir Book"/>
                  </a:rPr>
                  <a:t>Ndt</a:t>
                </a:r>
                <a:endParaRPr lang="en-US" sz="2800" dirty="0">
                  <a:latin typeface="Avenir Book"/>
                </a:endParaRPr>
              </a:p>
            </p:txBody>
          </p:sp>
          <p:sp>
            <p:nvSpPr>
              <p:cNvPr id="17434" name="Line 13"/>
              <p:cNvSpPr>
                <a:spLocks noChangeAspect="1" noChangeShapeType="1"/>
              </p:cNvSpPr>
              <p:nvPr/>
            </p:nvSpPr>
            <p:spPr bwMode="auto">
              <a:xfrm>
                <a:off x="715" y="1954"/>
                <a:ext cx="2343" cy="0"/>
              </a:xfrm>
              <a:prstGeom prst="line">
                <a:avLst/>
              </a:prstGeom>
              <a:noFill/>
              <a:ln w="63500">
                <a:solidFill>
                  <a:srgbClr val="0000FF"/>
                </a:solidFill>
                <a:prstDash val="dash"/>
                <a:round/>
                <a:headEnd/>
                <a:tailEnd/>
              </a:ln>
            </p:spPr>
            <p:txBody>
              <a:bodyPr/>
              <a:lstStyle/>
              <a:p>
                <a:endParaRPr lang="en-US" dirty="0">
                  <a:latin typeface="Avenir Book"/>
                </a:endParaRPr>
              </a:p>
            </p:txBody>
          </p:sp>
          <p:sp>
            <p:nvSpPr>
              <p:cNvPr id="17435" name="Line 14"/>
              <p:cNvSpPr>
                <a:spLocks noChangeAspect="1" noChangeShapeType="1"/>
              </p:cNvSpPr>
              <p:nvPr/>
            </p:nvSpPr>
            <p:spPr bwMode="auto">
              <a:xfrm>
                <a:off x="715" y="1954"/>
                <a:ext cx="2343" cy="1975"/>
              </a:xfrm>
              <a:prstGeom prst="line">
                <a:avLst/>
              </a:prstGeom>
              <a:noFill/>
              <a:ln w="63500">
                <a:solidFill>
                  <a:srgbClr val="FF0000"/>
                </a:solidFill>
                <a:prstDash val="dash"/>
                <a:round/>
                <a:headEnd/>
                <a:tailEnd/>
              </a:ln>
            </p:spPr>
            <p:txBody>
              <a:bodyPr/>
              <a:lstStyle/>
              <a:p>
                <a:endParaRPr lang="en-US" dirty="0">
                  <a:latin typeface="Avenir Book"/>
                </a:endParaRPr>
              </a:p>
            </p:txBody>
          </p:sp>
          <p:sp>
            <p:nvSpPr>
              <p:cNvPr id="17436" name="Text Box 15"/>
              <p:cNvSpPr txBox="1">
                <a:spLocks noChangeAspect="1" noChangeArrowheads="1"/>
              </p:cNvSpPr>
              <p:nvPr/>
            </p:nvSpPr>
            <p:spPr bwMode="auto">
              <a:xfrm>
                <a:off x="1273" y="1669"/>
                <a:ext cx="911" cy="233"/>
              </a:xfrm>
              <a:prstGeom prst="rect">
                <a:avLst/>
              </a:prstGeom>
              <a:noFill/>
              <a:ln w="63500">
                <a:noFill/>
                <a:prstDash val="dash"/>
                <a:miter lim="800000"/>
                <a:headEnd/>
                <a:tailEnd/>
              </a:ln>
            </p:spPr>
            <p:txBody>
              <a:bodyPr wrap="none">
                <a:spAutoFit/>
              </a:bodyPr>
              <a:lstStyle/>
              <a:p>
                <a:pPr algn="ctr"/>
                <a:r>
                  <a:rPr lang="en-US" dirty="0">
                    <a:solidFill>
                      <a:srgbClr val="0000FF"/>
                    </a:solidFill>
                    <a:latin typeface="Avenir Book"/>
                  </a:rPr>
                  <a:t>Exponential</a:t>
                </a:r>
              </a:p>
            </p:txBody>
          </p:sp>
          <p:sp>
            <p:nvSpPr>
              <p:cNvPr id="17437" name="Text Box 16"/>
              <p:cNvSpPr txBox="1">
                <a:spLocks noChangeAspect="1" noChangeArrowheads="1"/>
              </p:cNvSpPr>
              <p:nvPr/>
            </p:nvSpPr>
            <p:spPr bwMode="auto">
              <a:xfrm rot="2553355">
                <a:off x="2311" y="3209"/>
                <a:ext cx="614" cy="233"/>
              </a:xfrm>
              <a:prstGeom prst="rect">
                <a:avLst/>
              </a:prstGeom>
              <a:noFill/>
              <a:ln w="63500">
                <a:noFill/>
                <a:prstDash val="dash"/>
                <a:miter lim="800000"/>
                <a:headEnd/>
                <a:tailEnd/>
              </a:ln>
            </p:spPr>
            <p:txBody>
              <a:bodyPr wrap="none">
                <a:spAutoFit/>
              </a:bodyPr>
              <a:lstStyle/>
              <a:p>
                <a:pPr algn="ctr"/>
                <a:r>
                  <a:rPr lang="en-US" dirty="0">
                    <a:solidFill>
                      <a:srgbClr val="FF0000"/>
                    </a:solidFill>
                    <a:latin typeface="Avenir Book"/>
                  </a:rPr>
                  <a:t>Logistic</a:t>
                </a:r>
              </a:p>
            </p:txBody>
          </p:sp>
        </p:grpSp>
        <p:sp>
          <p:nvSpPr>
            <p:cNvPr id="31" name="Text Box 27"/>
            <p:cNvSpPr txBox="1">
              <a:spLocks noChangeAspect="1" noChangeArrowheads="1"/>
            </p:cNvSpPr>
            <p:nvPr/>
          </p:nvSpPr>
          <p:spPr bwMode="auto">
            <a:xfrm>
              <a:off x="4353699" y="6052385"/>
              <a:ext cx="330088" cy="369332"/>
            </a:xfrm>
            <a:prstGeom prst="rect">
              <a:avLst/>
            </a:prstGeom>
            <a:noFill/>
            <a:ln w="63500">
              <a:noFill/>
              <a:prstDash val="dash"/>
              <a:miter lim="800000"/>
              <a:headEnd/>
              <a:tailEnd/>
            </a:ln>
          </p:spPr>
          <p:txBody>
            <a:bodyPr wrap="none">
              <a:spAutoFit/>
            </a:bodyPr>
            <a:lstStyle/>
            <a:p>
              <a:pPr algn="ctr"/>
              <a:r>
                <a:rPr lang="en-US" dirty="0">
                  <a:latin typeface="Avenir Book"/>
                </a:rPr>
                <a:t>K</a:t>
              </a:r>
            </a:p>
          </p:txBody>
        </p:sp>
      </p:grpSp>
      <p:sp>
        <p:nvSpPr>
          <p:cNvPr id="17413" name="Text Box 19"/>
          <p:cNvSpPr txBox="1">
            <a:spLocks noChangeArrowheads="1"/>
          </p:cNvSpPr>
          <p:nvPr/>
        </p:nvSpPr>
        <p:spPr bwMode="auto">
          <a:xfrm>
            <a:off x="12783" y="0"/>
            <a:ext cx="5318811" cy="1138773"/>
          </a:xfrm>
          <a:prstGeom prst="rect">
            <a:avLst/>
          </a:prstGeom>
          <a:noFill/>
          <a:ln w="63500">
            <a:noFill/>
            <a:prstDash val="dash"/>
            <a:miter lim="800000"/>
            <a:headEnd/>
            <a:tailEnd/>
          </a:ln>
        </p:spPr>
        <p:txBody>
          <a:bodyPr wrap="square">
            <a:spAutoFit/>
          </a:bodyPr>
          <a:lstStyle/>
          <a:p>
            <a:pPr>
              <a:spcBef>
                <a:spcPct val="50000"/>
              </a:spcBef>
            </a:pPr>
            <a:r>
              <a:rPr lang="en-US" sz="3200" dirty="0">
                <a:solidFill>
                  <a:schemeClr val="accent1">
                    <a:lumMod val="75000"/>
                  </a:schemeClr>
                </a:solidFill>
                <a:latin typeface="Avenir Book"/>
              </a:rPr>
              <a:t>Summary:</a:t>
            </a:r>
          </a:p>
          <a:p>
            <a:pPr>
              <a:spcBef>
                <a:spcPct val="50000"/>
              </a:spcBef>
            </a:pPr>
            <a:r>
              <a:rPr lang="en-US" sz="2400" dirty="0">
                <a:solidFill>
                  <a:srgbClr val="1300FF"/>
                </a:solidFill>
                <a:latin typeface="Avenir Book"/>
              </a:rPr>
              <a:t>Exponential</a:t>
            </a:r>
            <a:r>
              <a:rPr lang="en-US" sz="2400" dirty="0">
                <a:solidFill>
                  <a:schemeClr val="accent1">
                    <a:lumMod val="75000"/>
                  </a:schemeClr>
                </a:solidFill>
                <a:latin typeface="Avenir Book"/>
              </a:rPr>
              <a:t> vs. </a:t>
            </a:r>
            <a:r>
              <a:rPr lang="en-US" sz="2400" dirty="0">
                <a:solidFill>
                  <a:srgbClr val="FF0000"/>
                </a:solidFill>
                <a:latin typeface="Avenir Book"/>
              </a:rPr>
              <a:t>Logistic</a:t>
            </a:r>
          </a:p>
        </p:txBody>
      </p:sp>
    </p:spTree>
    <p:extLst>
      <p:ext uri="{BB962C8B-B14F-4D97-AF65-F5344CB8AC3E}">
        <p14:creationId xmlns:p14="http://schemas.microsoft.com/office/powerpoint/2010/main" val="1977154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476250" y="811213"/>
            <a:ext cx="9144000" cy="369332"/>
          </a:xfrm>
          <a:prstGeom prst="rect">
            <a:avLst/>
          </a:prstGeom>
          <a:noFill/>
          <a:ln w="9525">
            <a:noFill/>
            <a:miter lim="800000"/>
            <a:headEnd/>
            <a:tailEnd/>
          </a:ln>
        </p:spPr>
        <p:txBody>
          <a:bodyPr>
            <a:spAutoFit/>
          </a:bodyPr>
          <a:lstStyle/>
          <a:p>
            <a:endParaRPr lang="en-US" dirty="0">
              <a:latin typeface="Avenir Book"/>
            </a:endParaRPr>
          </a:p>
        </p:txBody>
      </p:sp>
      <p:sp>
        <p:nvSpPr>
          <p:cNvPr id="18436" name="Text Box 16"/>
          <p:cNvSpPr txBox="1">
            <a:spLocks noChangeArrowheads="1"/>
          </p:cNvSpPr>
          <p:nvPr/>
        </p:nvSpPr>
        <p:spPr bwMode="auto">
          <a:xfrm>
            <a:off x="107239" y="0"/>
            <a:ext cx="3136901" cy="584776"/>
          </a:xfrm>
          <a:prstGeom prst="rect">
            <a:avLst/>
          </a:prstGeom>
          <a:noFill/>
          <a:ln w="63500">
            <a:noFill/>
            <a:prstDash val="dash"/>
            <a:miter lim="800000"/>
            <a:headEnd/>
            <a:tailEnd/>
          </a:ln>
        </p:spPr>
        <p:txBody>
          <a:bodyPr wrap="square">
            <a:spAutoFit/>
          </a:bodyPr>
          <a:lstStyle/>
          <a:p>
            <a:pPr algn="ctr">
              <a:spcBef>
                <a:spcPct val="50000"/>
              </a:spcBef>
            </a:pPr>
            <a:r>
              <a:rPr lang="en-US" sz="3200" dirty="0">
                <a:solidFill>
                  <a:srgbClr val="376092"/>
                </a:solidFill>
                <a:latin typeface="Avenir Book"/>
              </a:rPr>
              <a:t>More generally:</a:t>
            </a:r>
          </a:p>
        </p:txBody>
      </p:sp>
      <p:sp>
        <p:nvSpPr>
          <p:cNvPr id="75794" name="Freeform 18"/>
          <p:cNvSpPr>
            <a:spLocks/>
          </p:cNvSpPr>
          <p:nvPr/>
        </p:nvSpPr>
        <p:spPr bwMode="auto">
          <a:xfrm>
            <a:off x="2713038" y="2366963"/>
            <a:ext cx="4191000" cy="2324100"/>
          </a:xfrm>
          <a:custGeom>
            <a:avLst/>
            <a:gdLst>
              <a:gd name="T0" fmla="*/ 0 w 2640"/>
              <a:gd name="T1" fmla="*/ 1400 h 1464"/>
              <a:gd name="T2" fmla="*/ 96 w 2640"/>
              <a:gd name="T3" fmla="*/ 1304 h 1464"/>
              <a:gd name="T4" fmla="*/ 432 w 2640"/>
              <a:gd name="T5" fmla="*/ 440 h 1464"/>
              <a:gd name="T6" fmla="*/ 1200 w 2640"/>
              <a:gd name="T7" fmla="*/ 8 h 1464"/>
              <a:gd name="T8" fmla="*/ 1824 w 2640"/>
              <a:gd name="T9" fmla="*/ 392 h 1464"/>
              <a:gd name="T10" fmla="*/ 2160 w 2640"/>
              <a:gd name="T11" fmla="*/ 920 h 1464"/>
              <a:gd name="T12" fmla="*/ 2448 w 2640"/>
              <a:gd name="T13" fmla="*/ 1256 h 1464"/>
              <a:gd name="T14" fmla="*/ 2640 w 2640"/>
              <a:gd name="T15" fmla="*/ 1400 h 1464"/>
              <a:gd name="T16" fmla="*/ 0 60000 65536"/>
              <a:gd name="T17" fmla="*/ 0 60000 65536"/>
              <a:gd name="T18" fmla="*/ 0 60000 65536"/>
              <a:gd name="T19" fmla="*/ 0 60000 65536"/>
              <a:gd name="T20" fmla="*/ 0 60000 65536"/>
              <a:gd name="T21" fmla="*/ 0 60000 65536"/>
              <a:gd name="T22" fmla="*/ 0 60000 65536"/>
              <a:gd name="T23" fmla="*/ 0 60000 65536"/>
              <a:gd name="T24" fmla="*/ 0 w 2640"/>
              <a:gd name="T25" fmla="*/ 0 h 1464"/>
              <a:gd name="T26" fmla="*/ 2640 w 2640"/>
              <a:gd name="T27" fmla="*/ 1464 h 146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40" h="1464">
                <a:moveTo>
                  <a:pt x="0" y="1400"/>
                </a:moveTo>
                <a:cubicBezTo>
                  <a:pt x="12" y="1432"/>
                  <a:pt x="24" y="1464"/>
                  <a:pt x="96" y="1304"/>
                </a:cubicBezTo>
                <a:cubicBezTo>
                  <a:pt x="168" y="1144"/>
                  <a:pt x="248" y="656"/>
                  <a:pt x="432" y="440"/>
                </a:cubicBezTo>
                <a:cubicBezTo>
                  <a:pt x="616" y="224"/>
                  <a:pt x="968" y="16"/>
                  <a:pt x="1200" y="8"/>
                </a:cubicBezTo>
                <a:cubicBezTo>
                  <a:pt x="1432" y="0"/>
                  <a:pt x="1664" y="240"/>
                  <a:pt x="1824" y="392"/>
                </a:cubicBezTo>
                <a:cubicBezTo>
                  <a:pt x="1984" y="544"/>
                  <a:pt x="2056" y="776"/>
                  <a:pt x="2160" y="920"/>
                </a:cubicBezTo>
                <a:cubicBezTo>
                  <a:pt x="2264" y="1064"/>
                  <a:pt x="2368" y="1176"/>
                  <a:pt x="2448" y="1256"/>
                </a:cubicBezTo>
                <a:cubicBezTo>
                  <a:pt x="2528" y="1336"/>
                  <a:pt x="2584" y="1368"/>
                  <a:pt x="2640" y="1400"/>
                </a:cubicBezTo>
              </a:path>
            </a:pathLst>
          </a:custGeom>
          <a:noFill/>
          <a:ln w="63500" cap="flat" cmpd="sng">
            <a:solidFill>
              <a:srgbClr val="000080"/>
            </a:solidFill>
            <a:prstDash val="dash"/>
            <a:round/>
            <a:headEnd type="none" w="med" len="med"/>
            <a:tailEnd type="none" w="med" len="med"/>
          </a:ln>
        </p:spPr>
        <p:txBody>
          <a:bodyPr/>
          <a:lstStyle/>
          <a:p>
            <a:endParaRPr lang="en-US" dirty="0">
              <a:latin typeface="Avenir Book"/>
            </a:endParaRPr>
          </a:p>
        </p:txBody>
      </p:sp>
      <p:grpSp>
        <p:nvGrpSpPr>
          <p:cNvPr id="18438" name="Group 21"/>
          <p:cNvGrpSpPr>
            <a:grpSpLocks/>
          </p:cNvGrpSpPr>
          <p:nvPr/>
        </p:nvGrpSpPr>
        <p:grpSpPr bwMode="auto">
          <a:xfrm>
            <a:off x="1522413" y="1965325"/>
            <a:ext cx="5534026" cy="4287838"/>
            <a:chOff x="959" y="1238"/>
            <a:chExt cx="3486" cy="2701"/>
          </a:xfrm>
        </p:grpSpPr>
        <p:sp>
          <p:nvSpPr>
            <p:cNvPr id="18443" name="Line 4"/>
            <p:cNvSpPr>
              <a:spLocks noChangeShapeType="1"/>
            </p:cNvSpPr>
            <p:nvPr/>
          </p:nvSpPr>
          <p:spPr bwMode="auto">
            <a:xfrm>
              <a:off x="1709" y="1238"/>
              <a:ext cx="0" cy="2160"/>
            </a:xfrm>
            <a:prstGeom prst="line">
              <a:avLst/>
            </a:prstGeom>
            <a:noFill/>
            <a:ln w="63500">
              <a:solidFill>
                <a:schemeClr val="tx1"/>
              </a:solidFill>
              <a:round/>
              <a:headEnd/>
              <a:tailEnd/>
            </a:ln>
          </p:spPr>
          <p:txBody>
            <a:bodyPr/>
            <a:lstStyle/>
            <a:p>
              <a:endParaRPr lang="en-US" dirty="0">
                <a:latin typeface="Avenir Book"/>
              </a:endParaRPr>
            </a:p>
          </p:txBody>
        </p:sp>
        <p:sp>
          <p:nvSpPr>
            <p:cNvPr id="18444" name="Text Box 6"/>
            <p:cNvSpPr txBox="1">
              <a:spLocks noChangeArrowheads="1"/>
            </p:cNvSpPr>
            <p:nvPr/>
          </p:nvSpPr>
          <p:spPr bwMode="auto">
            <a:xfrm>
              <a:off x="1613" y="3469"/>
              <a:ext cx="205" cy="233"/>
            </a:xfrm>
            <a:prstGeom prst="rect">
              <a:avLst/>
            </a:prstGeom>
            <a:noFill/>
            <a:ln w="63500">
              <a:noFill/>
              <a:prstDash val="dash"/>
              <a:miter lim="800000"/>
              <a:headEnd/>
              <a:tailEnd/>
            </a:ln>
          </p:spPr>
          <p:txBody>
            <a:bodyPr wrap="none">
              <a:spAutoFit/>
            </a:bodyPr>
            <a:lstStyle/>
            <a:p>
              <a:pPr algn="ctr"/>
              <a:r>
                <a:rPr lang="en-US" dirty="0">
                  <a:latin typeface="Avenir Book"/>
                </a:rPr>
                <a:t>0</a:t>
              </a:r>
            </a:p>
          </p:txBody>
        </p:sp>
        <p:sp>
          <p:nvSpPr>
            <p:cNvPr id="18445" name="Text Box 8"/>
            <p:cNvSpPr txBox="1">
              <a:spLocks noChangeArrowheads="1"/>
            </p:cNvSpPr>
            <p:nvPr/>
          </p:nvSpPr>
          <p:spPr bwMode="auto">
            <a:xfrm>
              <a:off x="2454" y="3609"/>
              <a:ext cx="1227" cy="330"/>
            </a:xfrm>
            <a:prstGeom prst="rect">
              <a:avLst/>
            </a:prstGeom>
            <a:noFill/>
            <a:ln w="63500">
              <a:noFill/>
              <a:prstDash val="dash"/>
              <a:miter lim="800000"/>
              <a:headEnd/>
              <a:tailEnd/>
            </a:ln>
          </p:spPr>
          <p:txBody>
            <a:bodyPr wrap="none">
              <a:spAutoFit/>
            </a:bodyPr>
            <a:lstStyle/>
            <a:p>
              <a:pPr algn="ctr"/>
              <a:r>
                <a:rPr lang="en-US" sz="2800" dirty="0">
                  <a:latin typeface="Avenir Book"/>
                </a:rPr>
                <a:t>Density (N)</a:t>
              </a:r>
            </a:p>
          </p:txBody>
        </p:sp>
        <p:sp>
          <p:nvSpPr>
            <p:cNvPr id="18446" name="Text Box 9"/>
            <p:cNvSpPr txBox="1">
              <a:spLocks noChangeArrowheads="1"/>
            </p:cNvSpPr>
            <p:nvPr/>
          </p:nvSpPr>
          <p:spPr bwMode="auto">
            <a:xfrm rot="23756">
              <a:off x="1373" y="2218"/>
              <a:ext cx="288" cy="233"/>
            </a:xfrm>
            <a:prstGeom prst="rect">
              <a:avLst/>
            </a:prstGeom>
            <a:noFill/>
            <a:ln w="63500">
              <a:noFill/>
              <a:prstDash val="dash"/>
              <a:miter lim="800000"/>
              <a:headEnd/>
              <a:tailEnd/>
            </a:ln>
          </p:spPr>
          <p:txBody>
            <a:bodyPr>
              <a:spAutoFit/>
            </a:bodyPr>
            <a:lstStyle/>
            <a:p>
              <a:pPr algn="ctr"/>
              <a:r>
                <a:rPr lang="en-US" dirty="0">
                  <a:latin typeface="Avenir Book"/>
                </a:rPr>
                <a:t>0</a:t>
              </a:r>
            </a:p>
          </p:txBody>
        </p:sp>
        <p:sp>
          <p:nvSpPr>
            <p:cNvPr id="18447" name="Rectangle 10"/>
            <p:cNvSpPr>
              <a:spLocks noChangeArrowheads="1"/>
            </p:cNvSpPr>
            <p:nvPr/>
          </p:nvSpPr>
          <p:spPr bwMode="auto">
            <a:xfrm rot="16234119">
              <a:off x="672" y="2223"/>
              <a:ext cx="903" cy="330"/>
            </a:xfrm>
            <a:prstGeom prst="rect">
              <a:avLst/>
            </a:prstGeom>
            <a:noFill/>
            <a:ln w="63500">
              <a:noFill/>
              <a:prstDash val="dash"/>
              <a:miter lim="800000"/>
              <a:headEnd/>
              <a:tailEnd/>
            </a:ln>
          </p:spPr>
          <p:txBody>
            <a:bodyPr wrap="none">
              <a:spAutoFit/>
            </a:bodyPr>
            <a:lstStyle/>
            <a:p>
              <a:pPr algn="ctr"/>
              <a:r>
                <a:rPr lang="en-US" sz="2800" dirty="0" err="1">
                  <a:latin typeface="Avenir Book"/>
                </a:rPr>
                <a:t>dN</a:t>
              </a:r>
              <a:r>
                <a:rPr lang="en-US" sz="2800" dirty="0">
                  <a:latin typeface="Avenir Book"/>
                </a:rPr>
                <a:t>/</a:t>
              </a:r>
              <a:r>
                <a:rPr lang="en-US" sz="2800" dirty="0" err="1">
                  <a:latin typeface="Avenir Book"/>
                </a:rPr>
                <a:t>Ndt</a:t>
              </a:r>
              <a:endParaRPr lang="en-US" sz="2800" dirty="0">
                <a:latin typeface="Avenir Book"/>
              </a:endParaRPr>
            </a:p>
          </p:txBody>
        </p:sp>
        <p:sp>
          <p:nvSpPr>
            <p:cNvPr id="18448" name="Line 19"/>
            <p:cNvSpPr>
              <a:spLocks noChangeShapeType="1"/>
            </p:cNvSpPr>
            <p:nvPr/>
          </p:nvSpPr>
          <p:spPr bwMode="auto">
            <a:xfrm>
              <a:off x="1709" y="2363"/>
              <a:ext cx="2736" cy="0"/>
            </a:xfrm>
            <a:prstGeom prst="line">
              <a:avLst/>
            </a:prstGeom>
            <a:noFill/>
            <a:ln w="38100">
              <a:solidFill>
                <a:schemeClr val="tx1"/>
              </a:solidFill>
              <a:round/>
              <a:headEnd/>
              <a:tailEnd/>
            </a:ln>
          </p:spPr>
          <p:txBody>
            <a:bodyPr/>
            <a:lstStyle/>
            <a:p>
              <a:endParaRPr lang="en-US" dirty="0">
                <a:latin typeface="Avenir Book"/>
              </a:endParaRPr>
            </a:p>
          </p:txBody>
        </p:sp>
      </p:grpSp>
      <p:sp>
        <p:nvSpPr>
          <p:cNvPr id="75798" name="Text Box 22"/>
          <p:cNvSpPr txBox="1">
            <a:spLocks noChangeArrowheads="1"/>
          </p:cNvSpPr>
          <p:nvPr/>
        </p:nvSpPr>
        <p:spPr bwMode="auto">
          <a:xfrm>
            <a:off x="6034778" y="228600"/>
            <a:ext cx="3109222" cy="3754874"/>
          </a:xfrm>
          <a:prstGeom prst="rect">
            <a:avLst/>
          </a:prstGeom>
          <a:noFill/>
          <a:ln w="63500">
            <a:noFill/>
            <a:prstDash val="dash"/>
            <a:miter lim="800000"/>
            <a:headEnd/>
            <a:tailEnd/>
          </a:ln>
        </p:spPr>
        <p:txBody>
          <a:bodyPr wrap="square">
            <a:spAutoFit/>
          </a:bodyPr>
          <a:lstStyle/>
          <a:p>
            <a:pPr algn="ctr">
              <a:spcBef>
                <a:spcPct val="50000"/>
              </a:spcBef>
            </a:pPr>
            <a:r>
              <a:rPr lang="en-US" sz="2800" dirty="0">
                <a:latin typeface="Avenir Book"/>
              </a:rPr>
              <a:t>Equilibria?</a:t>
            </a:r>
          </a:p>
          <a:p>
            <a:pPr algn="ctr">
              <a:spcBef>
                <a:spcPct val="50000"/>
              </a:spcBef>
            </a:pPr>
            <a:r>
              <a:rPr lang="en-US" sz="2800" dirty="0">
                <a:latin typeface="Avenir Book"/>
              </a:rPr>
              <a:t>[what about 0?]</a:t>
            </a:r>
          </a:p>
          <a:p>
            <a:pPr algn="ctr">
              <a:spcBef>
                <a:spcPct val="50000"/>
              </a:spcBef>
            </a:pPr>
            <a:r>
              <a:rPr lang="en-US" sz="2800" dirty="0">
                <a:latin typeface="Avenir Book"/>
              </a:rPr>
              <a:t>Stability?</a:t>
            </a:r>
          </a:p>
          <a:p>
            <a:pPr algn="ctr">
              <a:spcBef>
                <a:spcPct val="50000"/>
              </a:spcBef>
            </a:pPr>
            <a:r>
              <a:rPr lang="en-US" sz="2800" dirty="0">
                <a:latin typeface="Avenir Book"/>
              </a:rPr>
              <a:t>Outcome?</a:t>
            </a:r>
          </a:p>
          <a:p>
            <a:pPr algn="ctr">
              <a:spcBef>
                <a:spcPct val="50000"/>
              </a:spcBef>
            </a:pPr>
            <a:r>
              <a:rPr lang="en-US" sz="2800" dirty="0">
                <a:latin typeface="Avenir Book"/>
              </a:rPr>
              <a:t>Invasive species?</a:t>
            </a:r>
          </a:p>
          <a:p>
            <a:pPr algn="ctr">
              <a:spcBef>
                <a:spcPct val="50000"/>
              </a:spcBef>
            </a:pPr>
            <a:endParaRPr lang="en-US" sz="2800" dirty="0">
              <a:latin typeface="Avenir Book"/>
            </a:endParaRPr>
          </a:p>
        </p:txBody>
      </p:sp>
      <p:sp>
        <p:nvSpPr>
          <p:cNvPr id="18440" name="Text Box 23"/>
          <p:cNvSpPr txBox="1">
            <a:spLocks noChangeArrowheads="1"/>
          </p:cNvSpPr>
          <p:nvPr/>
        </p:nvSpPr>
        <p:spPr bwMode="auto">
          <a:xfrm>
            <a:off x="2819400" y="3778250"/>
            <a:ext cx="533400" cy="336550"/>
          </a:xfrm>
          <a:prstGeom prst="rect">
            <a:avLst/>
          </a:prstGeom>
          <a:noFill/>
          <a:ln w="63500">
            <a:noFill/>
            <a:prstDash val="dash"/>
            <a:miter lim="800000"/>
            <a:headEnd/>
            <a:tailEnd/>
          </a:ln>
        </p:spPr>
        <p:txBody>
          <a:bodyPr>
            <a:spAutoFit/>
          </a:bodyPr>
          <a:lstStyle/>
          <a:p>
            <a:pPr algn="ctr">
              <a:spcBef>
                <a:spcPct val="50000"/>
              </a:spcBef>
            </a:pPr>
            <a:r>
              <a:rPr lang="en-US" sz="1600" dirty="0">
                <a:latin typeface="Avenir Book"/>
              </a:rPr>
              <a:t>30</a:t>
            </a:r>
          </a:p>
        </p:txBody>
      </p:sp>
      <p:sp>
        <p:nvSpPr>
          <p:cNvPr id="18441" name="Text Box 24"/>
          <p:cNvSpPr txBox="1">
            <a:spLocks noChangeArrowheads="1"/>
          </p:cNvSpPr>
          <p:nvPr/>
        </p:nvSpPr>
        <p:spPr bwMode="auto">
          <a:xfrm>
            <a:off x="5638800" y="3778250"/>
            <a:ext cx="685800" cy="336550"/>
          </a:xfrm>
          <a:prstGeom prst="rect">
            <a:avLst/>
          </a:prstGeom>
          <a:noFill/>
          <a:ln w="63500">
            <a:noFill/>
            <a:prstDash val="dash"/>
            <a:miter lim="800000"/>
            <a:headEnd/>
            <a:tailEnd/>
          </a:ln>
        </p:spPr>
        <p:txBody>
          <a:bodyPr>
            <a:spAutoFit/>
          </a:bodyPr>
          <a:lstStyle/>
          <a:p>
            <a:pPr algn="ctr">
              <a:spcBef>
                <a:spcPct val="50000"/>
              </a:spcBef>
            </a:pPr>
            <a:r>
              <a:rPr lang="en-US" sz="1600" dirty="0">
                <a:latin typeface="Avenir Book"/>
              </a:rPr>
              <a:t>250</a:t>
            </a:r>
          </a:p>
        </p:txBody>
      </p:sp>
      <p:sp>
        <p:nvSpPr>
          <p:cNvPr id="18442" name="Text Box 25"/>
          <p:cNvSpPr txBox="1">
            <a:spLocks noChangeArrowheads="1"/>
          </p:cNvSpPr>
          <p:nvPr/>
        </p:nvSpPr>
        <p:spPr bwMode="auto">
          <a:xfrm>
            <a:off x="4419600" y="3771900"/>
            <a:ext cx="533400" cy="338554"/>
          </a:xfrm>
          <a:prstGeom prst="rect">
            <a:avLst/>
          </a:prstGeom>
          <a:noFill/>
          <a:ln w="63500">
            <a:noFill/>
            <a:prstDash val="dash"/>
            <a:miter lim="800000"/>
            <a:headEnd/>
            <a:tailEnd/>
          </a:ln>
        </p:spPr>
        <p:txBody>
          <a:bodyPr>
            <a:spAutoFit/>
          </a:bodyPr>
          <a:lstStyle/>
          <a:p>
            <a:pPr algn="ctr">
              <a:spcBef>
                <a:spcPct val="50000"/>
              </a:spcBef>
            </a:pPr>
            <a:r>
              <a:rPr lang="en-US" sz="1600" dirty="0">
                <a:latin typeface="Avenir Book"/>
              </a:rPr>
              <a:t>130</a:t>
            </a:r>
          </a:p>
        </p:txBody>
      </p:sp>
    </p:spTree>
    <p:extLst>
      <p:ext uri="{BB962C8B-B14F-4D97-AF65-F5344CB8AC3E}">
        <p14:creationId xmlns:p14="http://schemas.microsoft.com/office/powerpoint/2010/main" val="2337531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5794"/>
                                        </p:tgtEl>
                                        <p:attrNameLst>
                                          <p:attrName>style.visibility</p:attrName>
                                        </p:attrNameLst>
                                      </p:cBhvr>
                                      <p:to>
                                        <p:strVal val="visible"/>
                                      </p:to>
                                    </p:set>
                                    <p:animEffect transition="in" filter="fade">
                                      <p:cBhvr>
                                        <p:cTn id="7" dur="1000"/>
                                        <p:tgtEl>
                                          <p:spTgt spid="7579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5798">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75798">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75798">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75798">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7579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94" grpId="0" animBg="1"/>
      <p:bldP spid="75798"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Line 6"/>
          <p:cNvSpPr>
            <a:spLocks noChangeShapeType="1"/>
          </p:cNvSpPr>
          <p:nvPr/>
        </p:nvSpPr>
        <p:spPr bwMode="auto">
          <a:xfrm>
            <a:off x="2590800" y="1676400"/>
            <a:ext cx="0" cy="3429000"/>
          </a:xfrm>
          <a:prstGeom prst="line">
            <a:avLst/>
          </a:prstGeom>
          <a:noFill/>
          <a:ln w="63500">
            <a:solidFill>
              <a:schemeClr val="tx1"/>
            </a:solidFill>
            <a:round/>
            <a:headEnd/>
            <a:tailEnd/>
          </a:ln>
        </p:spPr>
        <p:txBody>
          <a:bodyPr/>
          <a:lstStyle/>
          <a:p>
            <a:endParaRPr lang="en-US" dirty="0">
              <a:latin typeface="Avenir Book"/>
            </a:endParaRPr>
          </a:p>
        </p:txBody>
      </p:sp>
      <p:sp>
        <p:nvSpPr>
          <p:cNvPr id="19460" name="Line 7"/>
          <p:cNvSpPr>
            <a:spLocks noChangeShapeType="1"/>
          </p:cNvSpPr>
          <p:nvPr/>
        </p:nvSpPr>
        <p:spPr bwMode="auto">
          <a:xfrm>
            <a:off x="2590800" y="5105400"/>
            <a:ext cx="4114800" cy="0"/>
          </a:xfrm>
          <a:prstGeom prst="line">
            <a:avLst/>
          </a:prstGeom>
          <a:noFill/>
          <a:ln w="63500">
            <a:solidFill>
              <a:schemeClr val="tx1"/>
            </a:solidFill>
            <a:round/>
            <a:headEnd/>
            <a:tailEnd/>
          </a:ln>
        </p:spPr>
        <p:txBody>
          <a:bodyPr/>
          <a:lstStyle/>
          <a:p>
            <a:endParaRPr lang="en-US" dirty="0">
              <a:latin typeface="Avenir Book"/>
            </a:endParaRPr>
          </a:p>
        </p:txBody>
      </p:sp>
      <p:sp>
        <p:nvSpPr>
          <p:cNvPr id="19461" name="Text Box 8"/>
          <p:cNvSpPr txBox="1">
            <a:spLocks noChangeArrowheads="1"/>
          </p:cNvSpPr>
          <p:nvPr/>
        </p:nvSpPr>
        <p:spPr bwMode="auto">
          <a:xfrm>
            <a:off x="2444614" y="5218113"/>
            <a:ext cx="313009" cy="369332"/>
          </a:xfrm>
          <a:prstGeom prst="rect">
            <a:avLst/>
          </a:prstGeom>
          <a:noFill/>
          <a:ln w="63500">
            <a:noFill/>
            <a:prstDash val="dash"/>
            <a:miter lim="800000"/>
            <a:headEnd/>
            <a:tailEnd/>
          </a:ln>
        </p:spPr>
        <p:txBody>
          <a:bodyPr wrap="none">
            <a:spAutoFit/>
          </a:bodyPr>
          <a:lstStyle/>
          <a:p>
            <a:pPr algn="ctr"/>
            <a:r>
              <a:rPr lang="en-US" dirty="0">
                <a:latin typeface="Avenir Book"/>
              </a:rPr>
              <a:t>0</a:t>
            </a:r>
          </a:p>
        </p:txBody>
      </p:sp>
      <p:sp>
        <p:nvSpPr>
          <p:cNvPr id="19462" name="Text Box 9"/>
          <p:cNvSpPr txBox="1">
            <a:spLocks noChangeArrowheads="1"/>
          </p:cNvSpPr>
          <p:nvPr/>
        </p:nvSpPr>
        <p:spPr bwMode="auto">
          <a:xfrm>
            <a:off x="2092189" y="4889500"/>
            <a:ext cx="313009" cy="369332"/>
          </a:xfrm>
          <a:prstGeom prst="rect">
            <a:avLst/>
          </a:prstGeom>
          <a:noFill/>
          <a:ln w="63500">
            <a:noFill/>
            <a:prstDash val="dash"/>
            <a:miter lim="800000"/>
            <a:headEnd/>
            <a:tailEnd/>
          </a:ln>
        </p:spPr>
        <p:txBody>
          <a:bodyPr wrap="none">
            <a:spAutoFit/>
          </a:bodyPr>
          <a:lstStyle/>
          <a:p>
            <a:pPr algn="ctr"/>
            <a:r>
              <a:rPr lang="en-US" dirty="0">
                <a:latin typeface="Avenir Book"/>
              </a:rPr>
              <a:t>0</a:t>
            </a:r>
          </a:p>
        </p:txBody>
      </p:sp>
      <p:sp>
        <p:nvSpPr>
          <p:cNvPr id="19463" name="Text Box 10"/>
          <p:cNvSpPr txBox="1">
            <a:spLocks noChangeArrowheads="1"/>
          </p:cNvSpPr>
          <p:nvPr/>
        </p:nvSpPr>
        <p:spPr bwMode="auto">
          <a:xfrm>
            <a:off x="3773751" y="5668963"/>
            <a:ext cx="1947336" cy="523220"/>
          </a:xfrm>
          <a:prstGeom prst="rect">
            <a:avLst/>
          </a:prstGeom>
          <a:noFill/>
          <a:ln w="63500">
            <a:noFill/>
            <a:prstDash val="dash"/>
            <a:miter lim="800000"/>
            <a:headEnd/>
            <a:tailEnd/>
          </a:ln>
        </p:spPr>
        <p:txBody>
          <a:bodyPr wrap="none">
            <a:spAutoFit/>
          </a:bodyPr>
          <a:lstStyle/>
          <a:p>
            <a:pPr algn="ctr"/>
            <a:r>
              <a:rPr lang="en-US" sz="2800" dirty="0">
                <a:latin typeface="Avenir Book"/>
              </a:rPr>
              <a:t>Density (N)</a:t>
            </a:r>
          </a:p>
        </p:txBody>
      </p:sp>
      <p:sp>
        <p:nvSpPr>
          <p:cNvPr id="19464" name="Rectangle 11"/>
          <p:cNvSpPr>
            <a:spLocks noChangeArrowheads="1"/>
          </p:cNvSpPr>
          <p:nvPr/>
        </p:nvSpPr>
        <p:spPr bwMode="auto">
          <a:xfrm rot="-5365881">
            <a:off x="-456160" y="3230097"/>
            <a:ext cx="4234956" cy="523220"/>
          </a:xfrm>
          <a:prstGeom prst="rect">
            <a:avLst/>
          </a:prstGeom>
          <a:noFill/>
          <a:ln w="63500">
            <a:noFill/>
            <a:prstDash val="dash"/>
            <a:miter lim="800000"/>
            <a:headEnd/>
            <a:tailEnd/>
          </a:ln>
        </p:spPr>
        <p:txBody>
          <a:bodyPr wrap="none">
            <a:spAutoFit/>
          </a:bodyPr>
          <a:lstStyle/>
          <a:p>
            <a:pPr algn="ctr"/>
            <a:r>
              <a:rPr lang="en-US" sz="2800" dirty="0">
                <a:latin typeface="Avenir Book"/>
              </a:rPr>
              <a:t>( components of </a:t>
            </a:r>
            <a:r>
              <a:rPr lang="en-US" sz="2800" dirty="0" err="1">
                <a:latin typeface="Avenir Book"/>
              </a:rPr>
              <a:t>dN</a:t>
            </a:r>
            <a:r>
              <a:rPr lang="en-US" sz="2800" dirty="0">
                <a:latin typeface="Avenir Book"/>
              </a:rPr>
              <a:t>/</a:t>
            </a:r>
            <a:r>
              <a:rPr lang="en-US" sz="2800" dirty="0" err="1">
                <a:latin typeface="Avenir Book"/>
              </a:rPr>
              <a:t>Ndt</a:t>
            </a:r>
            <a:r>
              <a:rPr lang="en-US" sz="2800" dirty="0">
                <a:latin typeface="Avenir Book"/>
              </a:rPr>
              <a:t>)</a:t>
            </a:r>
          </a:p>
        </p:txBody>
      </p:sp>
      <p:sp>
        <p:nvSpPr>
          <p:cNvPr id="34840" name="Line 24"/>
          <p:cNvSpPr>
            <a:spLocks noChangeShapeType="1"/>
          </p:cNvSpPr>
          <p:nvPr/>
        </p:nvSpPr>
        <p:spPr bwMode="auto">
          <a:xfrm>
            <a:off x="3810000" y="3733800"/>
            <a:ext cx="0" cy="1295400"/>
          </a:xfrm>
          <a:prstGeom prst="line">
            <a:avLst/>
          </a:prstGeom>
          <a:noFill/>
          <a:ln w="63500">
            <a:solidFill>
              <a:schemeClr val="tx1"/>
            </a:solidFill>
            <a:round/>
            <a:headEnd/>
            <a:tailEnd type="triangle" w="med" len="med"/>
          </a:ln>
        </p:spPr>
        <p:txBody>
          <a:bodyPr/>
          <a:lstStyle/>
          <a:p>
            <a:endParaRPr lang="en-US" dirty="0">
              <a:latin typeface="Avenir Book"/>
            </a:endParaRPr>
          </a:p>
        </p:txBody>
      </p:sp>
      <p:sp>
        <p:nvSpPr>
          <p:cNvPr id="34841" name="Line 25"/>
          <p:cNvSpPr>
            <a:spLocks noChangeShapeType="1"/>
          </p:cNvSpPr>
          <p:nvPr/>
        </p:nvSpPr>
        <p:spPr bwMode="auto">
          <a:xfrm>
            <a:off x="5943600" y="3733800"/>
            <a:ext cx="0" cy="1295400"/>
          </a:xfrm>
          <a:prstGeom prst="line">
            <a:avLst/>
          </a:prstGeom>
          <a:noFill/>
          <a:ln w="63500">
            <a:solidFill>
              <a:schemeClr val="tx1"/>
            </a:solidFill>
            <a:round/>
            <a:headEnd/>
            <a:tailEnd type="triangle" w="med" len="med"/>
          </a:ln>
        </p:spPr>
        <p:txBody>
          <a:bodyPr/>
          <a:lstStyle/>
          <a:p>
            <a:endParaRPr lang="en-US" dirty="0">
              <a:latin typeface="Avenir Book"/>
            </a:endParaRPr>
          </a:p>
        </p:txBody>
      </p:sp>
      <p:sp>
        <p:nvSpPr>
          <p:cNvPr id="19467" name="Text Box 26"/>
          <p:cNvSpPr txBox="1">
            <a:spLocks noChangeArrowheads="1"/>
          </p:cNvSpPr>
          <p:nvPr/>
        </p:nvSpPr>
        <p:spPr bwMode="auto">
          <a:xfrm rot="-5400000">
            <a:off x="-189570" y="3316616"/>
            <a:ext cx="2657203" cy="523220"/>
          </a:xfrm>
          <a:prstGeom prst="rect">
            <a:avLst/>
          </a:prstGeom>
          <a:noFill/>
          <a:ln w="63500">
            <a:noFill/>
            <a:prstDash val="dash"/>
            <a:miter lim="800000"/>
            <a:headEnd/>
            <a:tailEnd/>
          </a:ln>
        </p:spPr>
        <p:txBody>
          <a:bodyPr wrap="none">
            <a:spAutoFit/>
          </a:bodyPr>
          <a:lstStyle/>
          <a:p>
            <a:pPr algn="ctr"/>
            <a:r>
              <a:rPr lang="en-US" sz="2800" dirty="0">
                <a:latin typeface="Avenir Book"/>
              </a:rPr>
              <a:t>Per capita rates</a:t>
            </a:r>
          </a:p>
        </p:txBody>
      </p:sp>
      <p:grpSp>
        <p:nvGrpSpPr>
          <p:cNvPr id="2" name="Group 30"/>
          <p:cNvGrpSpPr>
            <a:grpSpLocks/>
          </p:cNvGrpSpPr>
          <p:nvPr/>
        </p:nvGrpSpPr>
        <p:grpSpPr bwMode="auto">
          <a:xfrm>
            <a:off x="2590800" y="3398843"/>
            <a:ext cx="5126038" cy="369888"/>
            <a:chOff x="1632" y="2141"/>
            <a:chExt cx="3229" cy="233"/>
          </a:xfrm>
        </p:grpSpPr>
        <p:sp>
          <p:nvSpPr>
            <p:cNvPr id="19475" name="Line 23"/>
            <p:cNvSpPr>
              <a:spLocks noChangeShapeType="1"/>
            </p:cNvSpPr>
            <p:nvPr/>
          </p:nvSpPr>
          <p:spPr bwMode="auto">
            <a:xfrm>
              <a:off x="1632" y="2304"/>
              <a:ext cx="2592" cy="0"/>
            </a:xfrm>
            <a:prstGeom prst="line">
              <a:avLst/>
            </a:prstGeom>
            <a:noFill/>
            <a:ln w="63500">
              <a:solidFill>
                <a:srgbClr val="FF0000"/>
              </a:solidFill>
              <a:prstDash val="dash"/>
              <a:round/>
              <a:headEnd/>
              <a:tailEnd/>
            </a:ln>
          </p:spPr>
          <p:txBody>
            <a:bodyPr/>
            <a:lstStyle/>
            <a:p>
              <a:endParaRPr lang="en-US" dirty="0">
                <a:latin typeface="Avenir Book"/>
              </a:endParaRPr>
            </a:p>
          </p:txBody>
        </p:sp>
        <p:sp>
          <p:nvSpPr>
            <p:cNvPr id="19476" name="Text Box 27"/>
            <p:cNvSpPr txBox="1">
              <a:spLocks noChangeArrowheads="1"/>
            </p:cNvSpPr>
            <p:nvPr/>
          </p:nvSpPr>
          <p:spPr bwMode="auto">
            <a:xfrm>
              <a:off x="4333" y="2141"/>
              <a:ext cx="528" cy="233"/>
            </a:xfrm>
            <a:prstGeom prst="rect">
              <a:avLst/>
            </a:prstGeom>
            <a:noFill/>
            <a:ln w="63500">
              <a:noFill/>
              <a:prstDash val="dash"/>
              <a:miter lim="800000"/>
              <a:headEnd/>
              <a:tailEnd/>
            </a:ln>
          </p:spPr>
          <p:txBody>
            <a:bodyPr wrap="none">
              <a:spAutoFit/>
            </a:bodyPr>
            <a:lstStyle/>
            <a:p>
              <a:pPr algn="ctr"/>
              <a:r>
                <a:rPr lang="en-US" dirty="0">
                  <a:solidFill>
                    <a:srgbClr val="FF0000"/>
                  </a:solidFill>
                  <a:latin typeface="Avenir Book"/>
                </a:rPr>
                <a:t>Death</a:t>
              </a:r>
            </a:p>
          </p:txBody>
        </p:sp>
      </p:grpSp>
      <p:grpSp>
        <p:nvGrpSpPr>
          <p:cNvPr id="3" name="Group 29"/>
          <p:cNvGrpSpPr>
            <a:grpSpLocks/>
          </p:cNvGrpSpPr>
          <p:nvPr/>
        </p:nvGrpSpPr>
        <p:grpSpPr bwMode="auto">
          <a:xfrm>
            <a:off x="2590800" y="2565400"/>
            <a:ext cx="4997450" cy="2540000"/>
            <a:chOff x="1632" y="1616"/>
            <a:chExt cx="3148" cy="1600"/>
          </a:xfrm>
        </p:grpSpPr>
        <p:sp>
          <p:nvSpPr>
            <p:cNvPr id="19473" name="Freeform 22"/>
            <p:cNvSpPr>
              <a:spLocks/>
            </p:cNvSpPr>
            <p:nvPr/>
          </p:nvSpPr>
          <p:spPr bwMode="auto">
            <a:xfrm>
              <a:off x="1632" y="1616"/>
              <a:ext cx="2544" cy="1600"/>
            </a:xfrm>
            <a:custGeom>
              <a:avLst/>
              <a:gdLst>
                <a:gd name="T0" fmla="*/ 0 w 2544"/>
                <a:gd name="T1" fmla="*/ 1600 h 1600"/>
                <a:gd name="T2" fmla="*/ 384 w 2544"/>
                <a:gd name="T3" fmla="*/ 1312 h 1600"/>
                <a:gd name="T4" fmla="*/ 624 w 2544"/>
                <a:gd name="T5" fmla="*/ 1024 h 1600"/>
                <a:gd name="T6" fmla="*/ 816 w 2544"/>
                <a:gd name="T7" fmla="*/ 592 h 1600"/>
                <a:gd name="T8" fmla="*/ 1104 w 2544"/>
                <a:gd name="T9" fmla="*/ 160 h 1600"/>
                <a:gd name="T10" fmla="*/ 1488 w 2544"/>
                <a:gd name="T11" fmla="*/ 16 h 1600"/>
                <a:gd name="T12" fmla="*/ 1872 w 2544"/>
                <a:gd name="T13" fmla="*/ 256 h 1600"/>
                <a:gd name="T14" fmla="*/ 2064 w 2544"/>
                <a:gd name="T15" fmla="*/ 640 h 1600"/>
                <a:gd name="T16" fmla="*/ 2208 w 2544"/>
                <a:gd name="T17" fmla="*/ 976 h 1600"/>
                <a:gd name="T18" fmla="*/ 2544 w 2544"/>
                <a:gd name="T19" fmla="*/ 1312 h 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44"/>
                <a:gd name="T31" fmla="*/ 0 h 1600"/>
                <a:gd name="T32" fmla="*/ 2544 w 2544"/>
                <a:gd name="T33" fmla="*/ 1600 h 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44" h="1600">
                  <a:moveTo>
                    <a:pt x="0" y="1600"/>
                  </a:moveTo>
                  <a:cubicBezTo>
                    <a:pt x="140" y="1504"/>
                    <a:pt x="280" y="1408"/>
                    <a:pt x="384" y="1312"/>
                  </a:cubicBezTo>
                  <a:cubicBezTo>
                    <a:pt x="488" y="1216"/>
                    <a:pt x="552" y="1144"/>
                    <a:pt x="624" y="1024"/>
                  </a:cubicBezTo>
                  <a:cubicBezTo>
                    <a:pt x="696" y="904"/>
                    <a:pt x="736" y="736"/>
                    <a:pt x="816" y="592"/>
                  </a:cubicBezTo>
                  <a:cubicBezTo>
                    <a:pt x="896" y="448"/>
                    <a:pt x="992" y="256"/>
                    <a:pt x="1104" y="160"/>
                  </a:cubicBezTo>
                  <a:cubicBezTo>
                    <a:pt x="1216" y="64"/>
                    <a:pt x="1360" y="0"/>
                    <a:pt x="1488" y="16"/>
                  </a:cubicBezTo>
                  <a:cubicBezTo>
                    <a:pt x="1616" y="32"/>
                    <a:pt x="1776" y="152"/>
                    <a:pt x="1872" y="256"/>
                  </a:cubicBezTo>
                  <a:cubicBezTo>
                    <a:pt x="1968" y="360"/>
                    <a:pt x="2008" y="520"/>
                    <a:pt x="2064" y="640"/>
                  </a:cubicBezTo>
                  <a:cubicBezTo>
                    <a:pt x="2120" y="760"/>
                    <a:pt x="2128" y="864"/>
                    <a:pt x="2208" y="976"/>
                  </a:cubicBezTo>
                  <a:cubicBezTo>
                    <a:pt x="2288" y="1088"/>
                    <a:pt x="2416" y="1200"/>
                    <a:pt x="2544" y="1312"/>
                  </a:cubicBezTo>
                </a:path>
              </a:pathLst>
            </a:custGeom>
            <a:noFill/>
            <a:ln w="63500" cap="flat" cmpd="sng">
              <a:solidFill>
                <a:srgbClr val="0000FF"/>
              </a:solidFill>
              <a:prstDash val="sysDot"/>
              <a:round/>
              <a:headEnd type="none" w="med" len="med"/>
              <a:tailEnd type="none" w="med" len="med"/>
            </a:ln>
          </p:spPr>
          <p:txBody>
            <a:bodyPr/>
            <a:lstStyle/>
            <a:p>
              <a:endParaRPr lang="en-US" dirty="0">
                <a:latin typeface="Avenir Book"/>
              </a:endParaRPr>
            </a:p>
          </p:txBody>
        </p:sp>
        <p:sp>
          <p:nvSpPr>
            <p:cNvPr id="19474" name="Text Box 28"/>
            <p:cNvSpPr txBox="1">
              <a:spLocks noChangeArrowheads="1"/>
            </p:cNvSpPr>
            <p:nvPr/>
          </p:nvSpPr>
          <p:spPr bwMode="auto">
            <a:xfrm>
              <a:off x="4360" y="2792"/>
              <a:ext cx="420" cy="233"/>
            </a:xfrm>
            <a:prstGeom prst="rect">
              <a:avLst/>
            </a:prstGeom>
            <a:noFill/>
            <a:ln w="63500">
              <a:noFill/>
              <a:prstDash val="dash"/>
              <a:miter lim="800000"/>
              <a:headEnd/>
              <a:tailEnd/>
            </a:ln>
          </p:spPr>
          <p:txBody>
            <a:bodyPr wrap="none">
              <a:spAutoFit/>
            </a:bodyPr>
            <a:lstStyle/>
            <a:p>
              <a:pPr algn="ctr"/>
              <a:r>
                <a:rPr lang="en-US" dirty="0">
                  <a:solidFill>
                    <a:srgbClr val="0000FF"/>
                  </a:solidFill>
                  <a:latin typeface="Avenir Book"/>
                </a:rPr>
                <a:t>Birth</a:t>
              </a:r>
            </a:p>
          </p:txBody>
        </p:sp>
      </p:grpSp>
      <p:sp>
        <p:nvSpPr>
          <p:cNvPr id="34847" name="Text Box 31"/>
          <p:cNvSpPr txBox="1">
            <a:spLocks noChangeArrowheads="1"/>
          </p:cNvSpPr>
          <p:nvPr/>
        </p:nvSpPr>
        <p:spPr bwMode="auto">
          <a:xfrm>
            <a:off x="5424" y="-17647"/>
            <a:ext cx="3898022" cy="646331"/>
          </a:xfrm>
          <a:prstGeom prst="rect">
            <a:avLst/>
          </a:prstGeom>
          <a:noFill/>
          <a:ln w="9525">
            <a:noFill/>
            <a:miter lim="800000"/>
            <a:headEnd/>
            <a:tailEnd/>
          </a:ln>
        </p:spPr>
        <p:txBody>
          <a:bodyPr wrap="none">
            <a:spAutoFit/>
          </a:bodyPr>
          <a:lstStyle/>
          <a:p>
            <a:pPr>
              <a:lnSpc>
                <a:spcPct val="115000"/>
              </a:lnSpc>
            </a:pPr>
            <a:r>
              <a:rPr lang="en-US" sz="3200" dirty="0">
                <a:solidFill>
                  <a:schemeClr val="accent1">
                    <a:lumMod val="75000"/>
                  </a:schemeClr>
                </a:solidFill>
                <a:latin typeface="Avenir Book"/>
                <a:cs typeface="Tahoma" pitchFamily="34" charset="0"/>
                <a:sym typeface="Symbol" pitchFamily="18" charset="2"/>
              </a:rPr>
              <a:t>Decompose growth:</a:t>
            </a:r>
            <a:endParaRPr lang="en-US" sz="3200" dirty="0">
              <a:solidFill>
                <a:schemeClr val="accent1">
                  <a:lumMod val="75000"/>
                </a:schemeClr>
              </a:solidFill>
              <a:latin typeface="Avenir Book"/>
              <a:cs typeface="Tahoma" pitchFamily="34" charset="0"/>
              <a:sym typeface="Wingdings 3" pitchFamily="18" charset="2"/>
            </a:endParaRPr>
          </a:p>
        </p:txBody>
      </p:sp>
      <p:sp>
        <p:nvSpPr>
          <p:cNvPr id="19471" name="Text Box 32"/>
          <p:cNvSpPr txBox="1">
            <a:spLocks noChangeArrowheads="1"/>
          </p:cNvSpPr>
          <p:nvPr/>
        </p:nvSpPr>
        <p:spPr bwMode="auto">
          <a:xfrm>
            <a:off x="3651242" y="5270500"/>
            <a:ext cx="466739" cy="369332"/>
          </a:xfrm>
          <a:prstGeom prst="rect">
            <a:avLst/>
          </a:prstGeom>
          <a:noFill/>
          <a:ln w="63500">
            <a:noFill/>
            <a:prstDash val="dash"/>
            <a:miter lim="800000"/>
            <a:headEnd/>
            <a:tailEnd/>
          </a:ln>
        </p:spPr>
        <p:txBody>
          <a:bodyPr wrap="none">
            <a:spAutoFit/>
          </a:bodyPr>
          <a:lstStyle/>
          <a:p>
            <a:pPr algn="ctr"/>
            <a:r>
              <a:rPr lang="en-US" dirty="0">
                <a:latin typeface="Avenir Book"/>
              </a:rPr>
              <a:t>N*</a:t>
            </a:r>
          </a:p>
        </p:txBody>
      </p:sp>
      <p:sp>
        <p:nvSpPr>
          <p:cNvPr id="19472" name="Text Box 33"/>
          <p:cNvSpPr txBox="1">
            <a:spLocks noChangeArrowheads="1"/>
          </p:cNvSpPr>
          <p:nvPr/>
        </p:nvSpPr>
        <p:spPr bwMode="auto">
          <a:xfrm>
            <a:off x="5784842" y="5270500"/>
            <a:ext cx="466739" cy="369332"/>
          </a:xfrm>
          <a:prstGeom prst="rect">
            <a:avLst/>
          </a:prstGeom>
          <a:noFill/>
          <a:ln w="63500">
            <a:noFill/>
            <a:prstDash val="dash"/>
            <a:miter lim="800000"/>
            <a:headEnd/>
            <a:tailEnd/>
          </a:ln>
        </p:spPr>
        <p:txBody>
          <a:bodyPr wrap="none">
            <a:spAutoFit/>
          </a:bodyPr>
          <a:lstStyle/>
          <a:p>
            <a:pPr algn="ctr"/>
            <a:r>
              <a:rPr lang="en-US" dirty="0">
                <a:latin typeface="Avenir Book"/>
              </a:rPr>
              <a:t>N*</a:t>
            </a:r>
          </a:p>
        </p:txBody>
      </p:sp>
    </p:spTree>
    <p:extLst>
      <p:ext uri="{BB962C8B-B14F-4D97-AF65-F5344CB8AC3E}">
        <p14:creationId xmlns:p14="http://schemas.microsoft.com/office/powerpoint/2010/main" val="4128066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34840"/>
                                        </p:tgtEl>
                                        <p:attrNameLst>
                                          <p:attrName>style.visibility</p:attrName>
                                        </p:attrNameLst>
                                      </p:cBhvr>
                                      <p:to>
                                        <p:strVal val="visible"/>
                                      </p:to>
                                    </p:set>
                                    <p:anim calcmode="lin" valueType="num">
                                      <p:cBhvr additive="base">
                                        <p:cTn id="15" dur="500" fill="hold"/>
                                        <p:tgtEl>
                                          <p:spTgt spid="34840"/>
                                        </p:tgtEl>
                                        <p:attrNameLst>
                                          <p:attrName>ppt_x</p:attrName>
                                        </p:attrNameLst>
                                      </p:cBhvr>
                                      <p:tavLst>
                                        <p:tav tm="0">
                                          <p:val>
                                            <p:strVal val="#ppt_x"/>
                                          </p:val>
                                        </p:tav>
                                        <p:tav tm="100000">
                                          <p:val>
                                            <p:strVal val="#ppt_x"/>
                                          </p:val>
                                        </p:tav>
                                      </p:tavLst>
                                    </p:anim>
                                    <p:anim calcmode="lin" valueType="num">
                                      <p:cBhvr additive="base">
                                        <p:cTn id="16" dur="500" fill="hold"/>
                                        <p:tgtEl>
                                          <p:spTgt spid="34840"/>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4841"/>
                                        </p:tgtEl>
                                        <p:attrNameLst>
                                          <p:attrName>style.visibility</p:attrName>
                                        </p:attrNameLst>
                                      </p:cBhvr>
                                      <p:to>
                                        <p:strVal val="visible"/>
                                      </p:to>
                                    </p:set>
                                    <p:anim calcmode="lin" valueType="num">
                                      <p:cBhvr additive="base">
                                        <p:cTn id="21" dur="500" fill="hold"/>
                                        <p:tgtEl>
                                          <p:spTgt spid="34841"/>
                                        </p:tgtEl>
                                        <p:attrNameLst>
                                          <p:attrName>ppt_x</p:attrName>
                                        </p:attrNameLst>
                                      </p:cBhvr>
                                      <p:tavLst>
                                        <p:tav tm="0">
                                          <p:val>
                                            <p:strVal val="#ppt_x"/>
                                          </p:val>
                                        </p:tav>
                                        <p:tav tm="100000">
                                          <p:val>
                                            <p:strVal val="#ppt_x"/>
                                          </p:val>
                                        </p:tav>
                                      </p:tavLst>
                                    </p:anim>
                                    <p:anim calcmode="lin" valueType="num">
                                      <p:cBhvr additive="base">
                                        <p:cTn id="22" dur="500" fill="hold"/>
                                        <p:tgtEl>
                                          <p:spTgt spid="34841"/>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9471"/>
                                        </p:tgtEl>
                                        <p:attrNameLst>
                                          <p:attrName>style.visibility</p:attrName>
                                        </p:attrNameLst>
                                      </p:cBhvr>
                                      <p:to>
                                        <p:strVal val="visible"/>
                                      </p:to>
                                    </p:set>
                                    <p:animEffect transition="in" filter="dissolve">
                                      <p:cBhvr>
                                        <p:cTn id="27" dur="500"/>
                                        <p:tgtEl>
                                          <p:spTgt spid="19471"/>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9472"/>
                                        </p:tgtEl>
                                        <p:attrNameLst>
                                          <p:attrName>style.visibility</p:attrName>
                                        </p:attrNameLst>
                                      </p:cBhvr>
                                      <p:to>
                                        <p:strVal val="visible"/>
                                      </p:to>
                                    </p:set>
                                    <p:animEffect transition="in" filter="dissolve">
                                      <p:cBhvr>
                                        <p:cTn id="30" dur="500"/>
                                        <p:tgtEl>
                                          <p:spTgt spid="194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40" grpId="0" animBg="1"/>
      <p:bldP spid="34841" grpId="0" animBg="1"/>
      <p:bldP spid="19471" grpId="0"/>
      <p:bldP spid="1947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5"/>
          <p:cNvPicPr>
            <a:picLocks noChangeAspect="1" noChangeArrowheads="1"/>
          </p:cNvPicPr>
          <p:nvPr/>
        </p:nvPicPr>
        <p:blipFill rotWithShape="1">
          <a:blip r:embed="rId3" cstate="print"/>
          <a:srcRect l="22381" t="18305" r="179" b="-2102"/>
          <a:stretch/>
        </p:blipFill>
        <p:spPr bwMode="auto">
          <a:xfrm>
            <a:off x="5661586" y="4272"/>
            <a:ext cx="3483864" cy="3767328"/>
          </a:xfrm>
          <a:prstGeom prst="rect">
            <a:avLst/>
          </a:prstGeom>
          <a:noFill/>
          <a:ln w="63500">
            <a:noFill/>
            <a:prstDash val="dash"/>
            <a:miter lim="800000"/>
            <a:headEnd/>
            <a:tailEnd/>
          </a:ln>
        </p:spPr>
      </p:pic>
      <p:pic>
        <p:nvPicPr>
          <p:cNvPr id="21507" name="Picture 6"/>
          <p:cNvPicPr>
            <a:picLocks noChangeAspect="1" noChangeArrowheads="1"/>
          </p:cNvPicPr>
          <p:nvPr/>
        </p:nvPicPr>
        <p:blipFill>
          <a:blip r:embed="rId4" cstate="print"/>
          <a:srcRect/>
          <a:stretch>
            <a:fillRect/>
          </a:stretch>
        </p:blipFill>
        <p:spPr bwMode="auto">
          <a:xfrm>
            <a:off x="-3276" y="1828799"/>
            <a:ext cx="4505745" cy="3795249"/>
          </a:xfrm>
          <a:prstGeom prst="rect">
            <a:avLst/>
          </a:prstGeom>
          <a:noFill/>
          <a:ln w="63500">
            <a:noFill/>
            <a:prstDash val="dash"/>
            <a:miter lim="800000"/>
            <a:headEnd/>
            <a:tailEnd/>
          </a:ln>
        </p:spPr>
      </p:pic>
      <p:pic>
        <p:nvPicPr>
          <p:cNvPr id="21508" name="Picture 7"/>
          <p:cNvPicPr>
            <a:picLocks noChangeAspect="1" noChangeArrowheads="1"/>
          </p:cNvPicPr>
          <p:nvPr/>
        </p:nvPicPr>
        <p:blipFill>
          <a:blip r:embed="rId5" cstate="print"/>
          <a:srcRect/>
          <a:stretch>
            <a:fillRect/>
          </a:stretch>
        </p:blipFill>
        <p:spPr bwMode="auto">
          <a:xfrm>
            <a:off x="0" y="0"/>
            <a:ext cx="4953000" cy="1893888"/>
          </a:xfrm>
          <a:prstGeom prst="rect">
            <a:avLst/>
          </a:prstGeom>
          <a:noFill/>
          <a:ln w="63500">
            <a:noFill/>
            <a:prstDash val="dash"/>
            <a:miter lim="800000"/>
            <a:headEnd/>
            <a:tailEnd/>
          </a:ln>
        </p:spPr>
      </p:pic>
      <p:pic>
        <p:nvPicPr>
          <p:cNvPr id="21509" name="Picture 4"/>
          <p:cNvPicPr>
            <a:picLocks noChangeAspect="1" noChangeArrowheads="1"/>
          </p:cNvPicPr>
          <p:nvPr/>
        </p:nvPicPr>
        <p:blipFill>
          <a:blip r:embed="rId6" cstate="print"/>
          <a:srcRect/>
          <a:stretch>
            <a:fillRect/>
          </a:stretch>
        </p:blipFill>
        <p:spPr bwMode="auto">
          <a:xfrm>
            <a:off x="4104035" y="3593569"/>
            <a:ext cx="3683439" cy="2993473"/>
          </a:xfrm>
          <a:prstGeom prst="rect">
            <a:avLst/>
          </a:prstGeom>
          <a:noFill/>
          <a:ln w="63500">
            <a:noFill/>
            <a:prstDash val="dash"/>
            <a:miter lim="800000"/>
            <a:headEnd/>
            <a:tailEnd/>
          </a:ln>
        </p:spPr>
      </p:pic>
      <p:sp>
        <p:nvSpPr>
          <p:cNvPr id="2" name="TextBox 1"/>
          <p:cNvSpPr txBox="1"/>
          <p:nvPr/>
        </p:nvSpPr>
        <p:spPr>
          <a:xfrm>
            <a:off x="556249" y="6087921"/>
            <a:ext cx="2338144" cy="461665"/>
          </a:xfrm>
          <a:prstGeom prst="rect">
            <a:avLst/>
          </a:prstGeom>
          <a:noFill/>
        </p:spPr>
        <p:txBody>
          <a:bodyPr wrap="none" rtlCol="0">
            <a:spAutoFit/>
          </a:bodyPr>
          <a:lstStyle/>
          <a:p>
            <a:r>
              <a:rPr lang="en-US" sz="2400" dirty="0">
                <a:solidFill>
                  <a:srgbClr val="0000FF"/>
                </a:solidFill>
                <a:latin typeface="Avenir Book"/>
              </a:rPr>
              <a:t>Natural history?</a:t>
            </a:r>
          </a:p>
        </p:txBody>
      </p:sp>
    </p:spTree>
    <p:extLst>
      <p:ext uri="{BB962C8B-B14F-4D97-AF65-F5344CB8AC3E}">
        <p14:creationId xmlns:p14="http://schemas.microsoft.com/office/powerpoint/2010/main" val="793082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476250" y="811213"/>
            <a:ext cx="9144000" cy="369332"/>
          </a:xfrm>
          <a:prstGeom prst="rect">
            <a:avLst/>
          </a:prstGeom>
          <a:noFill/>
          <a:ln w="9525">
            <a:noFill/>
            <a:miter lim="800000"/>
            <a:headEnd/>
            <a:tailEnd/>
          </a:ln>
        </p:spPr>
        <p:txBody>
          <a:bodyPr>
            <a:spAutoFit/>
          </a:bodyPr>
          <a:lstStyle/>
          <a:p>
            <a:endParaRPr lang="en-US" dirty="0">
              <a:latin typeface="Avenir Book"/>
            </a:endParaRPr>
          </a:p>
        </p:txBody>
      </p:sp>
      <p:sp>
        <p:nvSpPr>
          <p:cNvPr id="22531" name="Text Box 3"/>
          <p:cNvSpPr txBox="1">
            <a:spLocks noChangeArrowheads="1"/>
          </p:cNvSpPr>
          <p:nvPr/>
        </p:nvSpPr>
        <p:spPr bwMode="auto">
          <a:xfrm>
            <a:off x="1235165" y="1577728"/>
            <a:ext cx="7454915" cy="4031873"/>
          </a:xfrm>
          <a:prstGeom prst="rect">
            <a:avLst/>
          </a:prstGeom>
          <a:noFill/>
          <a:ln w="9525">
            <a:noFill/>
            <a:miter lim="800000"/>
            <a:headEnd/>
            <a:tailEnd/>
          </a:ln>
        </p:spPr>
        <p:txBody>
          <a:bodyPr wrap="square">
            <a:spAutoFit/>
          </a:bodyPr>
          <a:lstStyle/>
          <a:p>
            <a:pPr marL="457200" indent="-457200">
              <a:buFontTx/>
              <a:buAutoNum type="arabicPeriod"/>
            </a:pPr>
            <a:r>
              <a:rPr lang="en-US" sz="3200" dirty="0">
                <a:latin typeface="Avenir Book"/>
              </a:rPr>
              <a:t>3 treatments (reduced, increased, ambient N)</a:t>
            </a:r>
          </a:p>
          <a:p>
            <a:pPr marL="457200" indent="-457200">
              <a:buFontTx/>
              <a:buAutoNum type="arabicPeriod"/>
            </a:pPr>
            <a:endParaRPr lang="en-US" sz="3200" dirty="0">
              <a:latin typeface="Avenir Book"/>
            </a:endParaRPr>
          </a:p>
          <a:p>
            <a:pPr marL="457200" indent="-457200">
              <a:buFontTx/>
              <a:buAutoNum type="arabicPeriod"/>
            </a:pPr>
            <a:r>
              <a:rPr lang="en-US" sz="3200" dirty="0">
                <a:latin typeface="Avenir Book"/>
              </a:rPr>
              <a:t>Monitored population size</a:t>
            </a:r>
          </a:p>
          <a:p>
            <a:pPr marL="457200" indent="-457200">
              <a:buFontTx/>
              <a:buAutoNum type="arabicPeriod"/>
            </a:pPr>
            <a:endParaRPr lang="en-US" sz="3200" dirty="0">
              <a:latin typeface="Avenir Book"/>
            </a:endParaRPr>
          </a:p>
          <a:p>
            <a:endParaRPr lang="en-US" sz="3200" b="1" dirty="0">
              <a:latin typeface="Avenir Book"/>
            </a:endParaRPr>
          </a:p>
          <a:p>
            <a:pPr marL="457200" indent="-457200"/>
            <a:r>
              <a:rPr lang="en-US" sz="3200" dirty="0">
                <a:latin typeface="Avenir Book"/>
              </a:rPr>
              <a:t>Did they observe convergence?</a:t>
            </a:r>
          </a:p>
          <a:p>
            <a:pPr marL="457200" indent="-457200"/>
            <a:r>
              <a:rPr lang="en-US" sz="3200" dirty="0">
                <a:latin typeface="Avenir Book"/>
              </a:rPr>
              <a:t>Why?</a:t>
            </a:r>
          </a:p>
        </p:txBody>
      </p:sp>
      <p:sp>
        <p:nvSpPr>
          <p:cNvPr id="22533" name="Text Box 5"/>
          <p:cNvSpPr txBox="1">
            <a:spLocks noChangeArrowheads="1"/>
          </p:cNvSpPr>
          <p:nvPr/>
        </p:nvSpPr>
        <p:spPr bwMode="auto">
          <a:xfrm>
            <a:off x="0" y="25636"/>
            <a:ext cx="5079272" cy="584776"/>
          </a:xfrm>
          <a:prstGeom prst="rect">
            <a:avLst/>
          </a:prstGeom>
          <a:noFill/>
          <a:ln w="63500">
            <a:noFill/>
            <a:prstDash val="dash"/>
            <a:miter lim="800000"/>
            <a:headEnd/>
            <a:tailEnd/>
          </a:ln>
        </p:spPr>
        <p:txBody>
          <a:bodyPr wrap="square">
            <a:spAutoFit/>
          </a:bodyPr>
          <a:lstStyle/>
          <a:p>
            <a:pPr algn="ctr">
              <a:spcBef>
                <a:spcPct val="50000"/>
              </a:spcBef>
            </a:pPr>
            <a:r>
              <a:rPr lang="en-US" sz="3200" dirty="0">
                <a:solidFill>
                  <a:srgbClr val="376092"/>
                </a:solidFill>
                <a:latin typeface="Avenir Book"/>
              </a:rPr>
              <a:t>Stimson and Black (1975):</a:t>
            </a:r>
          </a:p>
        </p:txBody>
      </p:sp>
    </p:spTree>
    <p:extLst>
      <p:ext uri="{BB962C8B-B14F-4D97-AF65-F5344CB8AC3E}">
        <p14:creationId xmlns:p14="http://schemas.microsoft.com/office/powerpoint/2010/main" val="592776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dissolve">
                                      <p:cBhvr>
                                        <p:cTn id="7" dur="500"/>
                                        <p:tgtEl>
                                          <p:spTgt spid="225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2531">
                                            <p:txEl>
                                              <p:pRg st="2" end="2"/>
                                            </p:txEl>
                                          </p:spTgt>
                                        </p:tgtEl>
                                        <p:attrNameLst>
                                          <p:attrName>style.visibility</p:attrName>
                                        </p:attrNameLst>
                                      </p:cBhvr>
                                      <p:to>
                                        <p:strVal val="visible"/>
                                      </p:to>
                                    </p:set>
                                    <p:animEffect transition="in" filter="dissolve">
                                      <p:cBhvr>
                                        <p:cTn id="12" dur="500"/>
                                        <p:tgtEl>
                                          <p:spTgt spid="2253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2531">
                                            <p:txEl>
                                              <p:pRg st="5" end="5"/>
                                            </p:txEl>
                                          </p:spTgt>
                                        </p:tgtEl>
                                        <p:attrNameLst>
                                          <p:attrName>style.visibility</p:attrName>
                                        </p:attrNameLst>
                                      </p:cBhvr>
                                      <p:to>
                                        <p:strVal val="visible"/>
                                      </p:to>
                                    </p:set>
                                    <p:animEffect transition="in" filter="dissolve">
                                      <p:cBhvr>
                                        <p:cTn id="17" dur="500"/>
                                        <p:tgtEl>
                                          <p:spTgt spid="22531">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2531">
                                            <p:txEl>
                                              <p:pRg st="6" end="6"/>
                                            </p:txEl>
                                          </p:spTgt>
                                        </p:tgtEl>
                                        <p:attrNameLst>
                                          <p:attrName>style.visibility</p:attrName>
                                        </p:attrNameLst>
                                      </p:cBhvr>
                                      <p:to>
                                        <p:strVal val="visible"/>
                                      </p:to>
                                    </p:set>
                                    <p:animEffect transition="in" filter="dissolve">
                                      <p:cBhvr>
                                        <p:cTn id="22" dur="500"/>
                                        <p:tgtEl>
                                          <p:spTgt spid="2253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3795" name="Group 67"/>
          <p:cNvGraphicFramePr>
            <a:graphicFrameLocks noGrp="1"/>
          </p:cNvGraphicFramePr>
          <p:nvPr>
            <p:extLst>
              <p:ext uri="{D42A27DB-BD31-4B8C-83A1-F6EECF244321}">
                <p14:modId xmlns:p14="http://schemas.microsoft.com/office/powerpoint/2010/main" val="3095491235"/>
              </p:ext>
            </p:extLst>
          </p:nvPr>
        </p:nvGraphicFramePr>
        <p:xfrm>
          <a:off x="304800" y="1801427"/>
          <a:ext cx="8610600" cy="4431792"/>
        </p:xfrm>
        <a:graphic>
          <a:graphicData uri="http://schemas.openxmlformats.org/drawingml/2006/table">
            <a:tbl>
              <a:tblPr/>
              <a:tblGrid>
                <a:gridCol w="2057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gridCol w="1477963">
                  <a:extLst>
                    <a:ext uri="{9D8B030D-6E8A-4147-A177-3AD203B41FA5}">
                      <a16:colId xmlns:a16="http://schemas.microsoft.com/office/drawing/2014/main" val="20003"/>
                    </a:ext>
                  </a:extLst>
                </a:gridCol>
                <a:gridCol w="1722437">
                  <a:extLst>
                    <a:ext uri="{9D8B030D-6E8A-4147-A177-3AD203B41FA5}">
                      <a16:colId xmlns:a16="http://schemas.microsoft.com/office/drawing/2014/main" val="20004"/>
                    </a:ext>
                  </a:extLst>
                </a:gridCol>
              </a:tblGrid>
              <a:tr h="736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venir Book"/>
                        </a:rPr>
                        <a:t>Treatment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venir Book"/>
                        </a:rPr>
                        <a:t>N before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venir Book"/>
                        </a:rPr>
                        <a:t>N start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venir Book"/>
                        </a:rPr>
                        <a:t>N end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venir Book"/>
                        </a:rPr>
                        <a:t>Change in  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06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Avenir Book"/>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Avenir Book"/>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Avenir Book"/>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Avenir Book"/>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Avenir Book"/>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12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venir Book"/>
                        </a:rPr>
                        <a:t>Decreased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venir Book"/>
                        </a:rPr>
                        <a:t>142</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venir Book"/>
                        </a:rPr>
                        <a:t>228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venir Book"/>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venir Book"/>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venir Book"/>
                        </a:rPr>
                        <a:t>228</a:t>
                      </a:r>
                      <a:br>
                        <a:rPr kumimoji="0" lang="en-US" sz="2800" b="0" i="0" u="none" strike="noStrike" cap="none" normalizeH="0" baseline="0" dirty="0">
                          <a:ln>
                            <a:noFill/>
                          </a:ln>
                          <a:solidFill>
                            <a:schemeClr val="tx1"/>
                          </a:solidFill>
                          <a:effectLst/>
                          <a:latin typeface="Avenir Book"/>
                        </a:rPr>
                      </a:br>
                      <a:r>
                        <a:rPr kumimoji="0" lang="en-US" sz="2800" b="0" i="0" u="none" strike="noStrike" cap="none" normalizeH="0" baseline="0" dirty="0">
                          <a:ln>
                            <a:noFill/>
                          </a:ln>
                          <a:solidFill>
                            <a:schemeClr val="tx1"/>
                          </a:solidFill>
                          <a:effectLst/>
                          <a:latin typeface="Avenir Book"/>
                        </a:rPr>
                        <a:t>300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venir Book"/>
                        </a:rPr>
                        <a:t>228</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venir Book"/>
                        </a:rPr>
                        <a:t>300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40000"/>
                        <a:lumOff val="60000"/>
                      </a:schemeClr>
                    </a:solidFill>
                  </a:tcPr>
                </a:tc>
                <a:extLst>
                  <a:ext uri="{0D108BD9-81ED-4DB2-BD59-A6C34878D82A}">
                    <a16:rowId xmlns:a16="http://schemas.microsoft.com/office/drawing/2014/main" val="10002"/>
                  </a:ext>
                </a:extLst>
              </a:tr>
              <a:tr h="812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venir Book"/>
                        </a:rPr>
                        <a:t>Control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venir Book"/>
                        </a:rPr>
                        <a:t>154</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venir Book"/>
                        </a:rPr>
                        <a:t>145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venir Book"/>
                        </a:rPr>
                        <a:t>154</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venir Book"/>
                        </a:rPr>
                        <a:t>145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venir Book"/>
                        </a:rPr>
                        <a:t>322</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venir Book"/>
                        </a:rPr>
                        <a:t>345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venir Book"/>
                        </a:rPr>
                        <a:t>168</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venir Book"/>
                        </a:rPr>
                        <a:t>200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extLst>
                  <a:ext uri="{0D108BD9-81ED-4DB2-BD59-A6C34878D82A}">
                    <a16:rowId xmlns:a16="http://schemas.microsoft.com/office/drawing/2014/main" val="10003"/>
                  </a:ext>
                </a:extLst>
              </a:tr>
              <a:tr h="812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venir Book"/>
                        </a:rPr>
                        <a:t>Increased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venir Book"/>
                        </a:rPr>
                        <a:t>129</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venir Book"/>
                        </a:rPr>
                        <a:t>122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venir Book"/>
                        </a:rPr>
                        <a:t>239</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venir Book"/>
                        </a:rPr>
                        <a:t>207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venir Book"/>
                        </a:rPr>
                        <a:t>268</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venir Book"/>
                        </a:rPr>
                        <a:t>257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venir Book"/>
                        </a:rPr>
                        <a:t>29</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venir Book"/>
                        </a:rPr>
                        <a:t>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extLst>
                  <a:ext uri="{0D108BD9-81ED-4DB2-BD59-A6C34878D82A}">
                    <a16:rowId xmlns:a16="http://schemas.microsoft.com/office/drawing/2014/main" val="10004"/>
                  </a:ext>
                </a:extLst>
              </a:tr>
            </a:tbl>
          </a:graphicData>
        </a:graphic>
      </p:graphicFrame>
      <p:sp>
        <p:nvSpPr>
          <p:cNvPr id="23593" name="Text Box 56"/>
          <p:cNvSpPr txBox="1">
            <a:spLocks noChangeArrowheads="1"/>
          </p:cNvSpPr>
          <p:nvPr/>
        </p:nvSpPr>
        <p:spPr bwMode="auto">
          <a:xfrm>
            <a:off x="0" y="91281"/>
            <a:ext cx="2309813" cy="579438"/>
          </a:xfrm>
          <a:prstGeom prst="rect">
            <a:avLst/>
          </a:prstGeom>
          <a:noFill/>
          <a:ln w="63500">
            <a:noFill/>
            <a:prstDash val="dash"/>
            <a:miter lim="800000"/>
            <a:headEnd/>
            <a:tailEnd/>
          </a:ln>
        </p:spPr>
        <p:txBody>
          <a:bodyPr>
            <a:spAutoFit/>
          </a:bodyPr>
          <a:lstStyle/>
          <a:p>
            <a:pPr>
              <a:spcBef>
                <a:spcPct val="50000"/>
              </a:spcBef>
            </a:pPr>
            <a:r>
              <a:rPr lang="en-US" sz="3200" dirty="0">
                <a:solidFill>
                  <a:srgbClr val="376092"/>
                </a:solidFill>
                <a:latin typeface="Avenir Book"/>
              </a:rPr>
              <a:t>Results:</a:t>
            </a:r>
          </a:p>
        </p:txBody>
      </p:sp>
    </p:spTree>
    <p:extLst>
      <p:ext uri="{BB962C8B-B14F-4D97-AF65-F5344CB8AC3E}">
        <p14:creationId xmlns:p14="http://schemas.microsoft.com/office/powerpoint/2010/main" val="128392991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476250" y="811213"/>
            <a:ext cx="9144000" cy="369332"/>
          </a:xfrm>
          <a:prstGeom prst="rect">
            <a:avLst/>
          </a:prstGeom>
          <a:noFill/>
          <a:ln w="9525">
            <a:noFill/>
            <a:miter lim="800000"/>
            <a:headEnd/>
            <a:tailEnd/>
          </a:ln>
        </p:spPr>
        <p:txBody>
          <a:bodyPr>
            <a:spAutoFit/>
          </a:bodyPr>
          <a:lstStyle/>
          <a:p>
            <a:endParaRPr lang="en-US" dirty="0">
              <a:latin typeface="Avenir Book"/>
            </a:endParaRPr>
          </a:p>
        </p:txBody>
      </p:sp>
      <p:sp>
        <p:nvSpPr>
          <p:cNvPr id="24579" name="Text Box 3"/>
          <p:cNvSpPr txBox="1">
            <a:spLocks noChangeArrowheads="1"/>
          </p:cNvSpPr>
          <p:nvPr/>
        </p:nvSpPr>
        <p:spPr bwMode="auto">
          <a:xfrm>
            <a:off x="1371600" y="1803344"/>
            <a:ext cx="7154243" cy="4031873"/>
          </a:xfrm>
          <a:prstGeom prst="rect">
            <a:avLst/>
          </a:prstGeom>
          <a:noFill/>
          <a:ln w="9525">
            <a:noFill/>
            <a:miter lim="800000"/>
            <a:headEnd/>
            <a:tailEnd/>
          </a:ln>
        </p:spPr>
        <p:txBody>
          <a:bodyPr wrap="square">
            <a:spAutoFit/>
          </a:bodyPr>
          <a:lstStyle/>
          <a:p>
            <a:pPr marL="457200" indent="-457200">
              <a:buFontTx/>
              <a:buAutoNum type="arabicPeriod"/>
            </a:pPr>
            <a:r>
              <a:rPr lang="en-US" sz="3200" dirty="0">
                <a:latin typeface="Avenir Book"/>
              </a:rPr>
              <a:t>Is this what we expected?  </a:t>
            </a:r>
          </a:p>
          <a:p>
            <a:pPr marL="457200" indent="-457200">
              <a:buFontTx/>
              <a:buAutoNum type="arabicPeriod"/>
            </a:pPr>
            <a:endParaRPr lang="en-US" sz="3200" dirty="0">
              <a:latin typeface="Avenir Book"/>
            </a:endParaRPr>
          </a:p>
          <a:p>
            <a:pPr marL="457200" indent="-457200">
              <a:buFontTx/>
              <a:buAutoNum type="arabicPeriod"/>
            </a:pPr>
            <a:r>
              <a:rPr lang="en-US" sz="3200" dirty="0">
                <a:latin typeface="Avenir Book"/>
              </a:rPr>
              <a:t>Why?</a:t>
            </a:r>
          </a:p>
          <a:p>
            <a:pPr marL="457200" indent="-457200">
              <a:buFontTx/>
              <a:buAutoNum type="arabicPeriod"/>
            </a:pPr>
            <a:endParaRPr lang="en-US" sz="3200" dirty="0">
              <a:latin typeface="Avenir Book"/>
            </a:endParaRPr>
          </a:p>
          <a:p>
            <a:pPr marL="457200" indent="-457200">
              <a:buFontTx/>
              <a:buAutoNum type="arabicPeriod"/>
            </a:pPr>
            <a:r>
              <a:rPr lang="en-US" sz="3200" dirty="0">
                <a:latin typeface="Avenir Book"/>
              </a:rPr>
              <a:t>It's not because of competition…</a:t>
            </a:r>
          </a:p>
          <a:p>
            <a:pPr marL="457200" indent="-457200">
              <a:buFontTx/>
              <a:buAutoNum type="arabicPeriod"/>
            </a:pPr>
            <a:endParaRPr lang="en-US" sz="3200" dirty="0">
              <a:latin typeface="Avenir Book"/>
            </a:endParaRPr>
          </a:p>
          <a:p>
            <a:pPr marL="457200" indent="-457200">
              <a:buFontTx/>
              <a:buAutoNum type="arabicPeriod"/>
            </a:pPr>
            <a:r>
              <a:rPr lang="en-US" sz="3200" dirty="0">
                <a:latin typeface="Avenir Book"/>
              </a:rPr>
              <a:t>Can we create a "model" to depict the system?</a:t>
            </a:r>
            <a:endParaRPr lang="en-US" sz="3200" b="1" dirty="0">
              <a:latin typeface="Avenir Book"/>
            </a:endParaRPr>
          </a:p>
        </p:txBody>
      </p:sp>
      <p:sp>
        <p:nvSpPr>
          <p:cNvPr id="24581" name="Text Box 5"/>
          <p:cNvSpPr txBox="1">
            <a:spLocks noChangeArrowheads="1"/>
          </p:cNvSpPr>
          <p:nvPr/>
        </p:nvSpPr>
        <p:spPr bwMode="auto">
          <a:xfrm>
            <a:off x="0" y="91281"/>
            <a:ext cx="1905000" cy="579438"/>
          </a:xfrm>
          <a:prstGeom prst="rect">
            <a:avLst/>
          </a:prstGeom>
          <a:noFill/>
          <a:ln w="63500">
            <a:noFill/>
            <a:prstDash val="dash"/>
            <a:miter lim="800000"/>
            <a:headEnd/>
            <a:tailEnd/>
          </a:ln>
        </p:spPr>
        <p:txBody>
          <a:bodyPr>
            <a:spAutoFit/>
          </a:bodyPr>
          <a:lstStyle/>
          <a:p>
            <a:pPr algn="ctr">
              <a:spcBef>
                <a:spcPct val="50000"/>
              </a:spcBef>
            </a:pPr>
            <a:r>
              <a:rPr lang="en-US" sz="3200" dirty="0">
                <a:solidFill>
                  <a:schemeClr val="accent1">
                    <a:lumMod val="75000"/>
                  </a:schemeClr>
                </a:solidFill>
                <a:latin typeface="Avenir Book"/>
              </a:rPr>
              <a:t>Discuss:</a:t>
            </a:r>
          </a:p>
        </p:txBody>
      </p:sp>
    </p:spTree>
    <p:extLst>
      <p:ext uri="{BB962C8B-B14F-4D97-AF65-F5344CB8AC3E}">
        <p14:creationId xmlns:p14="http://schemas.microsoft.com/office/powerpoint/2010/main" val="3558331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dissolve">
                                      <p:cBhvr>
                                        <p:cTn id="7" dur="500"/>
                                        <p:tgtEl>
                                          <p:spTgt spid="245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4579">
                                            <p:txEl>
                                              <p:pRg st="2" end="2"/>
                                            </p:txEl>
                                          </p:spTgt>
                                        </p:tgtEl>
                                        <p:attrNameLst>
                                          <p:attrName>style.visibility</p:attrName>
                                        </p:attrNameLst>
                                      </p:cBhvr>
                                      <p:to>
                                        <p:strVal val="visible"/>
                                      </p:to>
                                    </p:set>
                                    <p:animEffect transition="in" filter="dissolve">
                                      <p:cBhvr>
                                        <p:cTn id="12" dur="500"/>
                                        <p:tgtEl>
                                          <p:spTgt spid="2457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4579">
                                            <p:txEl>
                                              <p:pRg st="4" end="4"/>
                                            </p:txEl>
                                          </p:spTgt>
                                        </p:tgtEl>
                                        <p:attrNameLst>
                                          <p:attrName>style.visibility</p:attrName>
                                        </p:attrNameLst>
                                      </p:cBhvr>
                                      <p:to>
                                        <p:strVal val="visible"/>
                                      </p:to>
                                    </p:set>
                                    <p:animEffect transition="in" filter="dissolve">
                                      <p:cBhvr>
                                        <p:cTn id="17" dur="500"/>
                                        <p:tgtEl>
                                          <p:spTgt spid="2457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4579">
                                            <p:txEl>
                                              <p:pRg st="6" end="6"/>
                                            </p:txEl>
                                          </p:spTgt>
                                        </p:tgtEl>
                                        <p:attrNameLst>
                                          <p:attrName>style.visibility</p:attrName>
                                        </p:attrNameLst>
                                      </p:cBhvr>
                                      <p:to>
                                        <p:strVal val="visible"/>
                                      </p:to>
                                    </p:set>
                                    <p:animEffect transition="in" filter="dissolve">
                                      <p:cBhvr>
                                        <p:cTn id="22" dur="500"/>
                                        <p:tgtEl>
                                          <p:spTgt spid="2457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476250" y="811213"/>
            <a:ext cx="9144000" cy="369332"/>
          </a:xfrm>
          <a:prstGeom prst="rect">
            <a:avLst/>
          </a:prstGeom>
          <a:noFill/>
          <a:ln w="9525">
            <a:noFill/>
            <a:miter lim="800000"/>
            <a:headEnd/>
            <a:tailEnd/>
          </a:ln>
        </p:spPr>
        <p:txBody>
          <a:bodyPr>
            <a:spAutoFit/>
          </a:bodyPr>
          <a:lstStyle/>
          <a:p>
            <a:endParaRPr lang="en-US" dirty="0">
              <a:latin typeface="Avenir Book"/>
            </a:endParaRPr>
          </a:p>
        </p:txBody>
      </p:sp>
      <p:sp>
        <p:nvSpPr>
          <p:cNvPr id="25603" name="Line 3"/>
          <p:cNvSpPr>
            <a:spLocks noChangeShapeType="1"/>
          </p:cNvSpPr>
          <p:nvPr/>
        </p:nvSpPr>
        <p:spPr bwMode="auto">
          <a:xfrm>
            <a:off x="3146425" y="2041525"/>
            <a:ext cx="0" cy="3429000"/>
          </a:xfrm>
          <a:prstGeom prst="line">
            <a:avLst/>
          </a:prstGeom>
          <a:noFill/>
          <a:ln w="63500">
            <a:solidFill>
              <a:schemeClr val="tx1"/>
            </a:solidFill>
            <a:round/>
            <a:headEnd/>
            <a:tailEnd/>
          </a:ln>
        </p:spPr>
        <p:txBody>
          <a:bodyPr/>
          <a:lstStyle/>
          <a:p>
            <a:endParaRPr lang="en-US" dirty="0">
              <a:latin typeface="Avenir Book"/>
            </a:endParaRPr>
          </a:p>
        </p:txBody>
      </p:sp>
      <p:sp>
        <p:nvSpPr>
          <p:cNvPr id="25604" name="Line 4"/>
          <p:cNvSpPr>
            <a:spLocks noChangeShapeType="1"/>
          </p:cNvSpPr>
          <p:nvPr/>
        </p:nvSpPr>
        <p:spPr bwMode="auto">
          <a:xfrm>
            <a:off x="3146425" y="5470525"/>
            <a:ext cx="4114800" cy="0"/>
          </a:xfrm>
          <a:prstGeom prst="line">
            <a:avLst/>
          </a:prstGeom>
          <a:noFill/>
          <a:ln w="63500">
            <a:solidFill>
              <a:schemeClr val="tx1"/>
            </a:solidFill>
            <a:round/>
            <a:headEnd/>
            <a:tailEnd/>
          </a:ln>
        </p:spPr>
        <p:txBody>
          <a:bodyPr/>
          <a:lstStyle/>
          <a:p>
            <a:endParaRPr lang="en-US" dirty="0">
              <a:latin typeface="Avenir Book"/>
            </a:endParaRPr>
          </a:p>
        </p:txBody>
      </p:sp>
      <p:sp>
        <p:nvSpPr>
          <p:cNvPr id="25605" name="Text Box 5"/>
          <p:cNvSpPr txBox="1">
            <a:spLocks noChangeArrowheads="1"/>
          </p:cNvSpPr>
          <p:nvPr/>
        </p:nvSpPr>
        <p:spPr bwMode="auto">
          <a:xfrm>
            <a:off x="3000239" y="5583238"/>
            <a:ext cx="313009" cy="369332"/>
          </a:xfrm>
          <a:prstGeom prst="rect">
            <a:avLst/>
          </a:prstGeom>
          <a:noFill/>
          <a:ln w="63500">
            <a:noFill/>
            <a:prstDash val="dash"/>
            <a:miter lim="800000"/>
            <a:headEnd/>
            <a:tailEnd/>
          </a:ln>
        </p:spPr>
        <p:txBody>
          <a:bodyPr wrap="none">
            <a:spAutoFit/>
          </a:bodyPr>
          <a:lstStyle/>
          <a:p>
            <a:pPr algn="ctr"/>
            <a:r>
              <a:rPr lang="en-US" dirty="0">
                <a:latin typeface="Avenir Book"/>
              </a:rPr>
              <a:t>0</a:t>
            </a:r>
          </a:p>
        </p:txBody>
      </p:sp>
      <p:sp>
        <p:nvSpPr>
          <p:cNvPr id="25606" name="Text Box 6"/>
          <p:cNvSpPr txBox="1">
            <a:spLocks noChangeArrowheads="1"/>
          </p:cNvSpPr>
          <p:nvPr/>
        </p:nvSpPr>
        <p:spPr bwMode="auto">
          <a:xfrm>
            <a:off x="2647814" y="5254625"/>
            <a:ext cx="313009" cy="369332"/>
          </a:xfrm>
          <a:prstGeom prst="rect">
            <a:avLst/>
          </a:prstGeom>
          <a:noFill/>
          <a:ln w="63500">
            <a:noFill/>
            <a:prstDash val="dash"/>
            <a:miter lim="800000"/>
            <a:headEnd/>
            <a:tailEnd/>
          </a:ln>
        </p:spPr>
        <p:txBody>
          <a:bodyPr wrap="none">
            <a:spAutoFit/>
          </a:bodyPr>
          <a:lstStyle/>
          <a:p>
            <a:pPr algn="ctr"/>
            <a:r>
              <a:rPr lang="en-US" dirty="0">
                <a:latin typeface="Avenir Book"/>
              </a:rPr>
              <a:t>0</a:t>
            </a:r>
          </a:p>
        </p:txBody>
      </p:sp>
      <p:sp>
        <p:nvSpPr>
          <p:cNvPr id="25607" name="Text Box 7"/>
          <p:cNvSpPr txBox="1">
            <a:spLocks noChangeArrowheads="1"/>
          </p:cNvSpPr>
          <p:nvPr/>
        </p:nvSpPr>
        <p:spPr bwMode="auto">
          <a:xfrm>
            <a:off x="4329376" y="6034088"/>
            <a:ext cx="1947336" cy="523220"/>
          </a:xfrm>
          <a:prstGeom prst="rect">
            <a:avLst/>
          </a:prstGeom>
          <a:noFill/>
          <a:ln w="63500">
            <a:noFill/>
            <a:prstDash val="dash"/>
            <a:miter lim="800000"/>
            <a:headEnd/>
            <a:tailEnd/>
          </a:ln>
        </p:spPr>
        <p:txBody>
          <a:bodyPr wrap="none">
            <a:spAutoFit/>
          </a:bodyPr>
          <a:lstStyle/>
          <a:p>
            <a:pPr algn="ctr"/>
            <a:r>
              <a:rPr lang="en-US" sz="2800" dirty="0">
                <a:latin typeface="Avenir Book"/>
              </a:rPr>
              <a:t>Density (N)</a:t>
            </a:r>
          </a:p>
        </p:txBody>
      </p:sp>
      <p:sp>
        <p:nvSpPr>
          <p:cNvPr id="25608" name="Rectangle 8"/>
          <p:cNvSpPr>
            <a:spLocks noChangeArrowheads="1"/>
          </p:cNvSpPr>
          <p:nvPr/>
        </p:nvSpPr>
        <p:spPr bwMode="auto">
          <a:xfrm rot="-5365881">
            <a:off x="249199" y="3596015"/>
            <a:ext cx="3935489" cy="523220"/>
          </a:xfrm>
          <a:prstGeom prst="rect">
            <a:avLst/>
          </a:prstGeom>
          <a:noFill/>
          <a:ln w="63500">
            <a:noFill/>
            <a:prstDash val="dash"/>
            <a:miter lim="800000"/>
            <a:headEnd/>
            <a:tailEnd/>
          </a:ln>
        </p:spPr>
        <p:txBody>
          <a:bodyPr wrap="none">
            <a:spAutoFit/>
          </a:bodyPr>
          <a:lstStyle/>
          <a:p>
            <a:pPr algn="ctr"/>
            <a:r>
              <a:rPr lang="en-US" sz="2800" dirty="0">
                <a:latin typeface="Avenir Book"/>
              </a:rPr>
              <a:t>(Components of </a:t>
            </a:r>
            <a:r>
              <a:rPr lang="en-US" sz="2800" dirty="0" err="1">
                <a:latin typeface="Avenir Book"/>
              </a:rPr>
              <a:t>dN</a:t>
            </a:r>
            <a:r>
              <a:rPr lang="en-US" sz="2800" dirty="0">
                <a:latin typeface="Avenir Book"/>
              </a:rPr>
              <a:t>/</a:t>
            </a:r>
            <a:r>
              <a:rPr lang="en-US" sz="2800" dirty="0" err="1">
                <a:latin typeface="Avenir Book"/>
              </a:rPr>
              <a:t>dt</a:t>
            </a:r>
            <a:r>
              <a:rPr lang="en-US" sz="2800" dirty="0">
                <a:latin typeface="Avenir Book"/>
              </a:rPr>
              <a:t>)</a:t>
            </a:r>
          </a:p>
        </p:txBody>
      </p:sp>
      <p:sp>
        <p:nvSpPr>
          <p:cNvPr id="81929" name="Line 9"/>
          <p:cNvSpPr>
            <a:spLocks noChangeShapeType="1"/>
          </p:cNvSpPr>
          <p:nvPr/>
        </p:nvSpPr>
        <p:spPr bwMode="auto">
          <a:xfrm>
            <a:off x="4899025" y="4098925"/>
            <a:ext cx="0" cy="1295400"/>
          </a:xfrm>
          <a:prstGeom prst="line">
            <a:avLst/>
          </a:prstGeom>
          <a:noFill/>
          <a:ln w="63500">
            <a:solidFill>
              <a:schemeClr val="tx1"/>
            </a:solidFill>
            <a:round/>
            <a:headEnd/>
            <a:tailEnd type="triangle" w="med" len="med"/>
          </a:ln>
        </p:spPr>
        <p:txBody>
          <a:bodyPr/>
          <a:lstStyle/>
          <a:p>
            <a:endParaRPr lang="en-US" dirty="0">
              <a:latin typeface="Avenir Book"/>
            </a:endParaRPr>
          </a:p>
        </p:txBody>
      </p:sp>
      <p:sp>
        <p:nvSpPr>
          <p:cNvPr id="25610" name="Text Box 11"/>
          <p:cNvSpPr txBox="1">
            <a:spLocks noChangeArrowheads="1"/>
          </p:cNvSpPr>
          <p:nvPr/>
        </p:nvSpPr>
        <p:spPr bwMode="auto">
          <a:xfrm rot="-5400000">
            <a:off x="1244843" y="3680153"/>
            <a:ext cx="902800" cy="523220"/>
          </a:xfrm>
          <a:prstGeom prst="rect">
            <a:avLst/>
          </a:prstGeom>
          <a:noFill/>
          <a:ln w="63500">
            <a:noFill/>
            <a:prstDash val="dash"/>
            <a:miter lim="800000"/>
            <a:headEnd/>
            <a:tailEnd/>
          </a:ln>
        </p:spPr>
        <p:txBody>
          <a:bodyPr wrap="none">
            <a:spAutoFit/>
          </a:bodyPr>
          <a:lstStyle/>
          <a:p>
            <a:pPr algn="ctr"/>
            <a:r>
              <a:rPr lang="en-US" sz="2800" dirty="0">
                <a:latin typeface="Avenir Book"/>
              </a:rPr>
              <a:t>Rate</a:t>
            </a:r>
          </a:p>
        </p:txBody>
      </p:sp>
      <p:grpSp>
        <p:nvGrpSpPr>
          <p:cNvPr id="2" name="Group 22"/>
          <p:cNvGrpSpPr>
            <a:grpSpLocks/>
          </p:cNvGrpSpPr>
          <p:nvPr/>
        </p:nvGrpSpPr>
        <p:grpSpPr bwMode="auto">
          <a:xfrm>
            <a:off x="3146425" y="3763968"/>
            <a:ext cx="5594350" cy="369888"/>
            <a:chOff x="1632" y="2141"/>
            <a:chExt cx="3524" cy="233"/>
          </a:xfrm>
        </p:grpSpPr>
        <p:sp>
          <p:nvSpPr>
            <p:cNvPr id="25618" name="Line 13"/>
            <p:cNvSpPr>
              <a:spLocks noChangeShapeType="1"/>
            </p:cNvSpPr>
            <p:nvPr/>
          </p:nvSpPr>
          <p:spPr bwMode="auto">
            <a:xfrm>
              <a:off x="1632" y="2304"/>
              <a:ext cx="2592" cy="0"/>
            </a:xfrm>
            <a:prstGeom prst="line">
              <a:avLst/>
            </a:prstGeom>
            <a:noFill/>
            <a:ln w="63500">
              <a:solidFill>
                <a:srgbClr val="0000FF"/>
              </a:solidFill>
              <a:prstDash val="dash"/>
              <a:round/>
              <a:headEnd/>
              <a:tailEnd/>
            </a:ln>
          </p:spPr>
          <p:txBody>
            <a:bodyPr/>
            <a:lstStyle/>
            <a:p>
              <a:endParaRPr lang="en-US" dirty="0">
                <a:latin typeface="Avenir Book"/>
              </a:endParaRPr>
            </a:p>
          </p:txBody>
        </p:sp>
        <p:sp>
          <p:nvSpPr>
            <p:cNvPr id="25619" name="Text Box 14"/>
            <p:cNvSpPr txBox="1">
              <a:spLocks noChangeArrowheads="1"/>
            </p:cNvSpPr>
            <p:nvPr/>
          </p:nvSpPr>
          <p:spPr bwMode="auto">
            <a:xfrm>
              <a:off x="4329" y="2141"/>
              <a:ext cx="827" cy="233"/>
            </a:xfrm>
            <a:prstGeom prst="rect">
              <a:avLst/>
            </a:prstGeom>
            <a:noFill/>
            <a:ln w="63500">
              <a:noFill/>
              <a:prstDash val="dash"/>
              <a:miter lim="800000"/>
              <a:headEnd/>
              <a:tailEnd/>
            </a:ln>
          </p:spPr>
          <p:txBody>
            <a:bodyPr wrap="none">
              <a:spAutoFit/>
            </a:bodyPr>
            <a:lstStyle/>
            <a:p>
              <a:pPr algn="ctr"/>
              <a:r>
                <a:rPr lang="en-US" dirty="0">
                  <a:solidFill>
                    <a:srgbClr val="0000FF"/>
                  </a:solidFill>
                  <a:latin typeface="Avenir Book"/>
                </a:rPr>
                <a:t>Settlement</a:t>
              </a:r>
            </a:p>
          </p:txBody>
        </p:sp>
      </p:grpSp>
      <p:sp>
        <p:nvSpPr>
          <p:cNvPr id="81939" name="Text Box 19"/>
          <p:cNvSpPr txBox="1">
            <a:spLocks noChangeArrowheads="1"/>
          </p:cNvSpPr>
          <p:nvPr/>
        </p:nvSpPr>
        <p:spPr bwMode="auto">
          <a:xfrm>
            <a:off x="4733917" y="5470525"/>
            <a:ext cx="466739" cy="369332"/>
          </a:xfrm>
          <a:prstGeom prst="rect">
            <a:avLst/>
          </a:prstGeom>
          <a:noFill/>
          <a:ln w="63500">
            <a:noFill/>
            <a:prstDash val="dash"/>
            <a:miter lim="800000"/>
            <a:headEnd/>
            <a:tailEnd/>
          </a:ln>
        </p:spPr>
        <p:txBody>
          <a:bodyPr wrap="none">
            <a:spAutoFit/>
          </a:bodyPr>
          <a:lstStyle/>
          <a:p>
            <a:pPr algn="ctr"/>
            <a:r>
              <a:rPr lang="en-US" dirty="0">
                <a:latin typeface="Avenir Book"/>
              </a:rPr>
              <a:t>N*</a:t>
            </a:r>
          </a:p>
        </p:txBody>
      </p:sp>
      <p:grpSp>
        <p:nvGrpSpPr>
          <p:cNvPr id="3" name="Group 24"/>
          <p:cNvGrpSpPr>
            <a:grpSpLocks/>
          </p:cNvGrpSpPr>
          <p:nvPr/>
        </p:nvGrpSpPr>
        <p:grpSpPr bwMode="auto">
          <a:xfrm>
            <a:off x="3146425" y="2117725"/>
            <a:ext cx="5102225" cy="3352800"/>
            <a:chOff x="1632" y="1334"/>
            <a:chExt cx="3214" cy="2112"/>
          </a:xfrm>
        </p:grpSpPr>
        <p:sp>
          <p:nvSpPr>
            <p:cNvPr id="25616" name="Text Box 17"/>
            <p:cNvSpPr txBox="1">
              <a:spLocks noChangeArrowheads="1"/>
            </p:cNvSpPr>
            <p:nvPr/>
          </p:nvSpPr>
          <p:spPr bwMode="auto">
            <a:xfrm>
              <a:off x="4176" y="1334"/>
              <a:ext cx="670" cy="233"/>
            </a:xfrm>
            <a:prstGeom prst="rect">
              <a:avLst/>
            </a:prstGeom>
            <a:noFill/>
            <a:ln w="63500">
              <a:noFill/>
              <a:prstDash val="dash"/>
              <a:miter lim="800000"/>
              <a:headEnd/>
              <a:tailEnd/>
            </a:ln>
          </p:spPr>
          <p:txBody>
            <a:bodyPr>
              <a:spAutoFit/>
            </a:bodyPr>
            <a:lstStyle/>
            <a:p>
              <a:pPr algn="ctr"/>
              <a:r>
                <a:rPr lang="en-US" dirty="0">
                  <a:solidFill>
                    <a:srgbClr val="FF0000"/>
                  </a:solidFill>
                  <a:latin typeface="Avenir Book"/>
                </a:rPr>
                <a:t>Death</a:t>
              </a:r>
            </a:p>
          </p:txBody>
        </p:sp>
        <p:sp>
          <p:nvSpPr>
            <p:cNvPr id="25617" name="Line 23"/>
            <p:cNvSpPr>
              <a:spLocks noChangeShapeType="1"/>
            </p:cNvSpPr>
            <p:nvPr/>
          </p:nvSpPr>
          <p:spPr bwMode="auto">
            <a:xfrm flipV="1">
              <a:off x="1632" y="1430"/>
              <a:ext cx="2496" cy="2016"/>
            </a:xfrm>
            <a:prstGeom prst="line">
              <a:avLst/>
            </a:prstGeom>
            <a:noFill/>
            <a:ln w="63500">
              <a:solidFill>
                <a:srgbClr val="FF0000"/>
              </a:solidFill>
              <a:prstDash val="dash"/>
              <a:round/>
              <a:headEnd/>
              <a:tailEnd/>
            </a:ln>
          </p:spPr>
          <p:txBody>
            <a:bodyPr/>
            <a:lstStyle/>
            <a:p>
              <a:endParaRPr lang="en-US" dirty="0">
                <a:latin typeface="Avenir Book"/>
              </a:endParaRPr>
            </a:p>
          </p:txBody>
        </p:sp>
      </p:grpSp>
      <p:sp>
        <p:nvSpPr>
          <p:cNvPr id="25615" name="Text Box 26"/>
          <p:cNvSpPr txBox="1">
            <a:spLocks noChangeArrowheads="1"/>
          </p:cNvSpPr>
          <p:nvPr/>
        </p:nvSpPr>
        <p:spPr bwMode="auto">
          <a:xfrm>
            <a:off x="31791" y="24127"/>
            <a:ext cx="6265367" cy="584776"/>
          </a:xfrm>
          <a:prstGeom prst="rect">
            <a:avLst/>
          </a:prstGeom>
          <a:noFill/>
          <a:ln w="63500">
            <a:noFill/>
            <a:prstDash val="dash"/>
            <a:miter lim="800000"/>
            <a:headEnd/>
            <a:tailEnd/>
          </a:ln>
        </p:spPr>
        <p:txBody>
          <a:bodyPr wrap="square">
            <a:spAutoFit/>
          </a:bodyPr>
          <a:lstStyle/>
          <a:p>
            <a:pPr>
              <a:spcBef>
                <a:spcPct val="50000"/>
              </a:spcBef>
            </a:pPr>
            <a:r>
              <a:rPr lang="en-US" sz="3200" dirty="0">
                <a:solidFill>
                  <a:schemeClr val="accent1">
                    <a:lumMod val="75000"/>
                  </a:schemeClr>
                </a:solidFill>
                <a:latin typeface="Avenir Book"/>
              </a:rPr>
              <a:t>Regulation in "Open Systems":</a:t>
            </a:r>
          </a:p>
        </p:txBody>
      </p:sp>
    </p:spTree>
    <p:extLst>
      <p:ext uri="{BB962C8B-B14F-4D97-AF65-F5344CB8AC3E}">
        <p14:creationId xmlns:p14="http://schemas.microsoft.com/office/powerpoint/2010/main" val="1820999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2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grpId="0" nodeType="clickEffect">
                                  <p:stCondLst>
                                    <p:cond delay="0"/>
                                  </p:stCondLst>
                                  <p:childTnLst>
                                    <p:set>
                                      <p:cBhvr>
                                        <p:cTn id="16" dur="1" fill="hold">
                                          <p:stCondLst>
                                            <p:cond delay="0"/>
                                          </p:stCondLst>
                                        </p:cTn>
                                        <p:tgtEl>
                                          <p:spTgt spid="81929"/>
                                        </p:tgtEl>
                                        <p:attrNameLst>
                                          <p:attrName>style.visibility</p:attrName>
                                        </p:attrNameLst>
                                      </p:cBhvr>
                                      <p:to>
                                        <p:strVal val="visible"/>
                                      </p:to>
                                    </p:set>
                                    <p:anim calcmode="lin" valueType="num">
                                      <p:cBhvr additive="base">
                                        <p:cTn id="17" dur="500" fill="hold"/>
                                        <p:tgtEl>
                                          <p:spTgt spid="81929"/>
                                        </p:tgtEl>
                                        <p:attrNameLst>
                                          <p:attrName>ppt_x</p:attrName>
                                        </p:attrNameLst>
                                      </p:cBhvr>
                                      <p:tavLst>
                                        <p:tav tm="0">
                                          <p:val>
                                            <p:strVal val="#ppt_x"/>
                                          </p:val>
                                        </p:tav>
                                        <p:tav tm="100000">
                                          <p:val>
                                            <p:strVal val="#ppt_x"/>
                                          </p:val>
                                        </p:tav>
                                      </p:tavLst>
                                    </p:anim>
                                    <p:anim calcmode="lin" valueType="num">
                                      <p:cBhvr additive="base">
                                        <p:cTn id="18" dur="500" fill="hold"/>
                                        <p:tgtEl>
                                          <p:spTgt spid="81929"/>
                                        </p:tgtEl>
                                        <p:attrNameLst>
                                          <p:attrName>ppt_y</p:attrName>
                                        </p:attrNameLst>
                                      </p:cBhvr>
                                      <p:tavLst>
                                        <p:tav tm="0">
                                          <p:val>
                                            <p:strVal val="0-#ppt_h/2"/>
                                          </p:val>
                                        </p:tav>
                                        <p:tav tm="100000">
                                          <p:val>
                                            <p:strVal val="#ppt_y"/>
                                          </p:val>
                                        </p:tav>
                                      </p:tavLst>
                                    </p:anim>
                                  </p:childTnLst>
                                </p:cTn>
                              </p:par>
                              <p:par>
                                <p:cTn id="19" presetID="10" presetClass="entr" presetSubtype="0" fill="hold" grpId="0" nodeType="withEffect">
                                  <p:stCondLst>
                                    <p:cond delay="0"/>
                                  </p:stCondLst>
                                  <p:childTnLst>
                                    <p:set>
                                      <p:cBhvr>
                                        <p:cTn id="20" dur="1" fill="hold">
                                          <p:stCondLst>
                                            <p:cond delay="0"/>
                                          </p:stCondLst>
                                        </p:cTn>
                                        <p:tgtEl>
                                          <p:spTgt spid="81939"/>
                                        </p:tgtEl>
                                        <p:attrNameLst>
                                          <p:attrName>style.visibility</p:attrName>
                                        </p:attrNameLst>
                                      </p:cBhvr>
                                      <p:to>
                                        <p:strVal val="visible"/>
                                      </p:to>
                                    </p:set>
                                    <p:animEffect transition="in" filter="fade">
                                      <p:cBhvr>
                                        <p:cTn id="21" dur="2000"/>
                                        <p:tgtEl>
                                          <p:spTgt spid="819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9" grpId="0" animBg="1"/>
      <p:bldP spid="8193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0" y="0"/>
            <a:ext cx="4538358"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 typeface="Wingdings" pitchFamily="2" charset="2"/>
              <a:buNone/>
            </a:pPr>
            <a:r>
              <a:rPr lang="en-US" sz="4000" dirty="0">
                <a:solidFill>
                  <a:srgbClr val="376092"/>
                </a:solidFill>
                <a:latin typeface="Avenir Book"/>
              </a:rPr>
              <a:t>Today’s homework:</a:t>
            </a:r>
            <a:endParaRPr lang="en-US" sz="4000" b="1" dirty="0">
              <a:solidFill>
                <a:srgbClr val="376092"/>
              </a:solidFill>
              <a:latin typeface="Avenir Book"/>
            </a:endParaRPr>
          </a:p>
        </p:txBody>
      </p:sp>
      <p:sp>
        <p:nvSpPr>
          <p:cNvPr id="3" name="Rectangle 2">
            <a:extLst>
              <a:ext uri="{FF2B5EF4-FFF2-40B4-BE49-F238E27FC236}">
                <a16:creationId xmlns:a16="http://schemas.microsoft.com/office/drawing/2014/main" id="{7BADAD85-4DFF-584F-BE05-609EEA654715}"/>
              </a:ext>
            </a:extLst>
          </p:cNvPr>
          <p:cNvSpPr/>
          <p:nvPr/>
        </p:nvSpPr>
        <p:spPr>
          <a:xfrm>
            <a:off x="2331849" y="2195463"/>
            <a:ext cx="5617336" cy="1742553"/>
          </a:xfrm>
          <a:prstGeom prst="rect">
            <a:avLst/>
          </a:prstGeom>
        </p:spPr>
        <p:txBody>
          <a:bodyPr wrap="square">
            <a:spAutoFit/>
          </a:bodyPr>
          <a:lstStyle/>
          <a:p>
            <a:pPr marL="342900" indent="-342900">
              <a:buFont typeface="Arial" panose="020B0604020202020204" pitchFamily="34" charset="0"/>
              <a:buChar char="•"/>
            </a:pPr>
            <a:r>
              <a:rPr lang="en-US" sz="3600" dirty="0"/>
              <a:t>Homework “0”</a:t>
            </a:r>
          </a:p>
          <a:p>
            <a:pPr marL="342900" indent="-342900">
              <a:buFont typeface="Arial" panose="020B0604020202020204" pitchFamily="34" charset="0"/>
              <a:buChar char="•"/>
            </a:pPr>
            <a:r>
              <a:rPr lang="en-US" sz="3600" dirty="0"/>
              <a:t>Due Tuesday (email to Craig before 9am)</a:t>
            </a:r>
          </a:p>
        </p:txBody>
      </p:sp>
    </p:spTree>
    <p:extLst>
      <p:ext uri="{BB962C8B-B14F-4D97-AF65-F5344CB8AC3E}">
        <p14:creationId xmlns:p14="http://schemas.microsoft.com/office/powerpoint/2010/main" val="52756003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476250" y="811213"/>
            <a:ext cx="9144000" cy="369332"/>
          </a:xfrm>
          <a:prstGeom prst="rect">
            <a:avLst/>
          </a:prstGeom>
          <a:noFill/>
          <a:ln w="9525">
            <a:noFill/>
            <a:miter lim="800000"/>
            <a:headEnd/>
            <a:tailEnd/>
          </a:ln>
        </p:spPr>
        <p:txBody>
          <a:bodyPr>
            <a:spAutoFit/>
          </a:bodyPr>
          <a:lstStyle/>
          <a:p>
            <a:endParaRPr lang="en-US" dirty="0">
              <a:latin typeface="Avenir Book"/>
            </a:endParaRPr>
          </a:p>
        </p:txBody>
      </p:sp>
      <p:sp>
        <p:nvSpPr>
          <p:cNvPr id="26627" name="Line 3"/>
          <p:cNvSpPr>
            <a:spLocks noChangeShapeType="1"/>
          </p:cNvSpPr>
          <p:nvPr/>
        </p:nvSpPr>
        <p:spPr bwMode="auto">
          <a:xfrm>
            <a:off x="3146425" y="2041525"/>
            <a:ext cx="0" cy="3429000"/>
          </a:xfrm>
          <a:prstGeom prst="line">
            <a:avLst/>
          </a:prstGeom>
          <a:noFill/>
          <a:ln w="63500">
            <a:solidFill>
              <a:schemeClr val="tx1"/>
            </a:solidFill>
            <a:round/>
            <a:headEnd/>
            <a:tailEnd/>
          </a:ln>
        </p:spPr>
        <p:txBody>
          <a:bodyPr/>
          <a:lstStyle/>
          <a:p>
            <a:endParaRPr lang="en-US" dirty="0">
              <a:latin typeface="Avenir Book"/>
            </a:endParaRPr>
          </a:p>
        </p:txBody>
      </p:sp>
      <p:sp>
        <p:nvSpPr>
          <p:cNvPr id="26628" name="Line 4"/>
          <p:cNvSpPr>
            <a:spLocks noChangeShapeType="1"/>
          </p:cNvSpPr>
          <p:nvPr/>
        </p:nvSpPr>
        <p:spPr bwMode="auto">
          <a:xfrm>
            <a:off x="3146425" y="5470525"/>
            <a:ext cx="4114800" cy="0"/>
          </a:xfrm>
          <a:prstGeom prst="line">
            <a:avLst/>
          </a:prstGeom>
          <a:noFill/>
          <a:ln w="63500">
            <a:solidFill>
              <a:schemeClr val="tx1"/>
            </a:solidFill>
            <a:round/>
            <a:headEnd/>
            <a:tailEnd/>
          </a:ln>
        </p:spPr>
        <p:txBody>
          <a:bodyPr/>
          <a:lstStyle/>
          <a:p>
            <a:endParaRPr lang="en-US" dirty="0">
              <a:latin typeface="Avenir Book"/>
            </a:endParaRPr>
          </a:p>
        </p:txBody>
      </p:sp>
      <p:sp>
        <p:nvSpPr>
          <p:cNvPr id="26629" name="Text Box 5"/>
          <p:cNvSpPr txBox="1">
            <a:spLocks noChangeArrowheads="1"/>
          </p:cNvSpPr>
          <p:nvPr/>
        </p:nvSpPr>
        <p:spPr bwMode="auto">
          <a:xfrm>
            <a:off x="3000239" y="5583238"/>
            <a:ext cx="313009" cy="369332"/>
          </a:xfrm>
          <a:prstGeom prst="rect">
            <a:avLst/>
          </a:prstGeom>
          <a:noFill/>
          <a:ln w="63500">
            <a:noFill/>
            <a:prstDash val="dash"/>
            <a:miter lim="800000"/>
            <a:headEnd/>
            <a:tailEnd/>
          </a:ln>
        </p:spPr>
        <p:txBody>
          <a:bodyPr wrap="none">
            <a:spAutoFit/>
          </a:bodyPr>
          <a:lstStyle/>
          <a:p>
            <a:pPr algn="ctr"/>
            <a:r>
              <a:rPr lang="en-US" dirty="0">
                <a:latin typeface="Avenir Book"/>
              </a:rPr>
              <a:t>0</a:t>
            </a:r>
          </a:p>
        </p:txBody>
      </p:sp>
      <p:sp>
        <p:nvSpPr>
          <p:cNvPr id="26630" name="Text Box 6"/>
          <p:cNvSpPr txBox="1">
            <a:spLocks noChangeArrowheads="1"/>
          </p:cNvSpPr>
          <p:nvPr/>
        </p:nvSpPr>
        <p:spPr bwMode="auto">
          <a:xfrm>
            <a:off x="2647814" y="5254625"/>
            <a:ext cx="313009" cy="369332"/>
          </a:xfrm>
          <a:prstGeom prst="rect">
            <a:avLst/>
          </a:prstGeom>
          <a:noFill/>
          <a:ln w="63500">
            <a:noFill/>
            <a:prstDash val="dash"/>
            <a:miter lim="800000"/>
            <a:headEnd/>
            <a:tailEnd/>
          </a:ln>
        </p:spPr>
        <p:txBody>
          <a:bodyPr wrap="none">
            <a:spAutoFit/>
          </a:bodyPr>
          <a:lstStyle/>
          <a:p>
            <a:pPr algn="ctr"/>
            <a:r>
              <a:rPr lang="en-US" dirty="0">
                <a:latin typeface="Avenir Book"/>
              </a:rPr>
              <a:t>0</a:t>
            </a:r>
          </a:p>
        </p:txBody>
      </p:sp>
      <p:sp>
        <p:nvSpPr>
          <p:cNvPr id="26631" name="Text Box 7"/>
          <p:cNvSpPr txBox="1">
            <a:spLocks noChangeArrowheads="1"/>
          </p:cNvSpPr>
          <p:nvPr/>
        </p:nvSpPr>
        <p:spPr bwMode="auto">
          <a:xfrm>
            <a:off x="4329376" y="6034088"/>
            <a:ext cx="1947336" cy="523220"/>
          </a:xfrm>
          <a:prstGeom prst="rect">
            <a:avLst/>
          </a:prstGeom>
          <a:noFill/>
          <a:ln w="63500">
            <a:noFill/>
            <a:prstDash val="dash"/>
            <a:miter lim="800000"/>
            <a:headEnd/>
            <a:tailEnd/>
          </a:ln>
        </p:spPr>
        <p:txBody>
          <a:bodyPr wrap="none">
            <a:spAutoFit/>
          </a:bodyPr>
          <a:lstStyle/>
          <a:p>
            <a:pPr algn="ctr"/>
            <a:r>
              <a:rPr lang="en-US" sz="2800" dirty="0">
                <a:latin typeface="Avenir Book"/>
              </a:rPr>
              <a:t>Density (N)</a:t>
            </a:r>
          </a:p>
        </p:txBody>
      </p:sp>
      <p:sp>
        <p:nvSpPr>
          <p:cNvPr id="26632" name="Rectangle 8"/>
          <p:cNvSpPr>
            <a:spLocks noChangeArrowheads="1"/>
          </p:cNvSpPr>
          <p:nvPr/>
        </p:nvSpPr>
        <p:spPr bwMode="auto">
          <a:xfrm rot="-5365881">
            <a:off x="109519" y="3596016"/>
            <a:ext cx="4214848" cy="523220"/>
          </a:xfrm>
          <a:prstGeom prst="rect">
            <a:avLst/>
          </a:prstGeom>
          <a:noFill/>
          <a:ln w="63500">
            <a:noFill/>
            <a:prstDash val="dash"/>
            <a:miter lim="800000"/>
            <a:headEnd/>
            <a:tailEnd/>
          </a:ln>
        </p:spPr>
        <p:txBody>
          <a:bodyPr wrap="none">
            <a:spAutoFit/>
          </a:bodyPr>
          <a:lstStyle/>
          <a:p>
            <a:pPr algn="ctr"/>
            <a:r>
              <a:rPr lang="en-US" sz="2800" dirty="0">
                <a:latin typeface="Avenir Book"/>
              </a:rPr>
              <a:t>(Components of </a:t>
            </a:r>
            <a:r>
              <a:rPr lang="en-US" sz="2800" dirty="0" err="1">
                <a:latin typeface="Avenir Book"/>
              </a:rPr>
              <a:t>dN</a:t>
            </a:r>
            <a:r>
              <a:rPr lang="en-US" sz="2800" dirty="0">
                <a:latin typeface="Avenir Book"/>
              </a:rPr>
              <a:t>/</a:t>
            </a:r>
            <a:r>
              <a:rPr lang="en-US" sz="2800" dirty="0" err="1">
                <a:latin typeface="Avenir Book"/>
              </a:rPr>
              <a:t>Ndt</a:t>
            </a:r>
            <a:r>
              <a:rPr lang="en-US" sz="2800" dirty="0">
                <a:latin typeface="Avenir Book"/>
              </a:rPr>
              <a:t>)</a:t>
            </a:r>
          </a:p>
        </p:txBody>
      </p:sp>
      <p:sp>
        <p:nvSpPr>
          <p:cNvPr id="82953" name="Line 9"/>
          <p:cNvSpPr>
            <a:spLocks noChangeShapeType="1"/>
          </p:cNvSpPr>
          <p:nvPr/>
        </p:nvSpPr>
        <p:spPr bwMode="auto">
          <a:xfrm>
            <a:off x="4495800" y="4098925"/>
            <a:ext cx="0" cy="1295400"/>
          </a:xfrm>
          <a:prstGeom prst="line">
            <a:avLst/>
          </a:prstGeom>
          <a:noFill/>
          <a:ln w="63500">
            <a:solidFill>
              <a:schemeClr val="tx1"/>
            </a:solidFill>
            <a:round/>
            <a:headEnd/>
            <a:tailEnd type="triangle" w="med" len="med"/>
          </a:ln>
        </p:spPr>
        <p:txBody>
          <a:bodyPr/>
          <a:lstStyle/>
          <a:p>
            <a:endParaRPr lang="en-US" dirty="0">
              <a:latin typeface="Avenir Book"/>
            </a:endParaRPr>
          </a:p>
        </p:txBody>
      </p:sp>
      <p:sp>
        <p:nvSpPr>
          <p:cNvPr id="26634" name="Text Box 10"/>
          <p:cNvSpPr txBox="1">
            <a:spLocks noChangeArrowheads="1"/>
          </p:cNvSpPr>
          <p:nvPr/>
        </p:nvSpPr>
        <p:spPr bwMode="auto">
          <a:xfrm rot="-5400000">
            <a:off x="308058" y="3675390"/>
            <a:ext cx="2776371" cy="523220"/>
          </a:xfrm>
          <a:prstGeom prst="rect">
            <a:avLst/>
          </a:prstGeom>
          <a:noFill/>
          <a:ln w="63500">
            <a:noFill/>
            <a:prstDash val="dash"/>
            <a:miter lim="800000"/>
            <a:headEnd/>
            <a:tailEnd/>
          </a:ln>
        </p:spPr>
        <p:txBody>
          <a:bodyPr wrap="none">
            <a:spAutoFit/>
          </a:bodyPr>
          <a:lstStyle/>
          <a:p>
            <a:pPr algn="ctr"/>
            <a:r>
              <a:rPr lang="en-US" sz="2800" dirty="0">
                <a:latin typeface="Avenir Book"/>
              </a:rPr>
              <a:t>Per Capita Rate</a:t>
            </a:r>
          </a:p>
        </p:txBody>
      </p:sp>
      <p:sp>
        <p:nvSpPr>
          <p:cNvPr id="82958" name="Text Box 14"/>
          <p:cNvSpPr txBox="1">
            <a:spLocks noChangeArrowheads="1"/>
          </p:cNvSpPr>
          <p:nvPr/>
        </p:nvSpPr>
        <p:spPr bwMode="auto">
          <a:xfrm>
            <a:off x="4330692" y="5470525"/>
            <a:ext cx="466739" cy="369332"/>
          </a:xfrm>
          <a:prstGeom prst="rect">
            <a:avLst/>
          </a:prstGeom>
          <a:noFill/>
          <a:ln w="63500">
            <a:noFill/>
            <a:prstDash val="dash"/>
            <a:miter lim="800000"/>
            <a:headEnd/>
            <a:tailEnd/>
          </a:ln>
        </p:spPr>
        <p:txBody>
          <a:bodyPr wrap="none">
            <a:spAutoFit/>
          </a:bodyPr>
          <a:lstStyle/>
          <a:p>
            <a:pPr algn="ctr"/>
            <a:r>
              <a:rPr lang="en-US" dirty="0">
                <a:latin typeface="Avenir Book"/>
              </a:rPr>
              <a:t>N*</a:t>
            </a:r>
          </a:p>
        </p:txBody>
      </p:sp>
      <p:grpSp>
        <p:nvGrpSpPr>
          <p:cNvPr id="2" name="Group 20"/>
          <p:cNvGrpSpPr>
            <a:grpSpLocks/>
          </p:cNvGrpSpPr>
          <p:nvPr/>
        </p:nvGrpSpPr>
        <p:grpSpPr bwMode="auto">
          <a:xfrm>
            <a:off x="3146425" y="3352805"/>
            <a:ext cx="5537200" cy="369888"/>
            <a:chOff x="1982" y="2112"/>
            <a:chExt cx="3488" cy="233"/>
          </a:xfrm>
        </p:grpSpPr>
        <p:sp>
          <p:nvSpPr>
            <p:cNvPr id="26642" name="Text Box 16"/>
            <p:cNvSpPr txBox="1">
              <a:spLocks noChangeArrowheads="1"/>
            </p:cNvSpPr>
            <p:nvPr/>
          </p:nvSpPr>
          <p:spPr bwMode="auto">
            <a:xfrm>
              <a:off x="4800" y="2112"/>
              <a:ext cx="670" cy="233"/>
            </a:xfrm>
            <a:prstGeom prst="rect">
              <a:avLst/>
            </a:prstGeom>
            <a:noFill/>
            <a:ln w="63500">
              <a:noFill/>
              <a:prstDash val="dash"/>
              <a:miter lim="800000"/>
              <a:headEnd/>
              <a:tailEnd/>
            </a:ln>
          </p:spPr>
          <p:txBody>
            <a:bodyPr>
              <a:spAutoFit/>
            </a:bodyPr>
            <a:lstStyle/>
            <a:p>
              <a:pPr algn="ctr"/>
              <a:r>
                <a:rPr lang="en-US" dirty="0">
                  <a:solidFill>
                    <a:srgbClr val="FF0000"/>
                  </a:solidFill>
                  <a:latin typeface="Avenir Book"/>
                </a:rPr>
                <a:t>Death</a:t>
              </a:r>
            </a:p>
          </p:txBody>
        </p:sp>
        <p:sp>
          <p:nvSpPr>
            <p:cNvPr id="26643" name="Line 17"/>
            <p:cNvSpPr>
              <a:spLocks noChangeShapeType="1"/>
            </p:cNvSpPr>
            <p:nvPr/>
          </p:nvSpPr>
          <p:spPr bwMode="auto">
            <a:xfrm>
              <a:off x="1982" y="2296"/>
              <a:ext cx="2722" cy="10"/>
            </a:xfrm>
            <a:prstGeom prst="line">
              <a:avLst/>
            </a:prstGeom>
            <a:noFill/>
            <a:ln w="63500">
              <a:solidFill>
                <a:srgbClr val="FF0000"/>
              </a:solidFill>
              <a:prstDash val="dash"/>
              <a:round/>
              <a:headEnd/>
              <a:tailEnd/>
            </a:ln>
          </p:spPr>
          <p:txBody>
            <a:bodyPr/>
            <a:lstStyle/>
            <a:p>
              <a:endParaRPr lang="en-US" dirty="0">
                <a:latin typeface="Avenir Book"/>
              </a:endParaRPr>
            </a:p>
          </p:txBody>
        </p:sp>
      </p:grpSp>
      <p:grpSp>
        <p:nvGrpSpPr>
          <p:cNvPr id="3" name="Group 22"/>
          <p:cNvGrpSpPr>
            <a:grpSpLocks/>
          </p:cNvGrpSpPr>
          <p:nvPr/>
        </p:nvGrpSpPr>
        <p:grpSpPr bwMode="auto">
          <a:xfrm>
            <a:off x="3499460" y="-1568453"/>
            <a:ext cx="5412427" cy="6956425"/>
            <a:chOff x="1984" y="-988"/>
            <a:chExt cx="4898" cy="4382"/>
          </a:xfrm>
        </p:grpSpPr>
        <p:sp>
          <p:nvSpPr>
            <p:cNvPr id="26640" name="Text Box 13"/>
            <p:cNvSpPr txBox="1">
              <a:spLocks noChangeArrowheads="1"/>
            </p:cNvSpPr>
            <p:nvPr/>
          </p:nvSpPr>
          <p:spPr bwMode="auto">
            <a:xfrm>
              <a:off x="4522" y="2832"/>
              <a:ext cx="835" cy="233"/>
            </a:xfrm>
            <a:prstGeom prst="rect">
              <a:avLst/>
            </a:prstGeom>
            <a:noFill/>
            <a:ln w="63500">
              <a:noFill/>
              <a:prstDash val="dash"/>
              <a:miter lim="800000"/>
              <a:headEnd/>
              <a:tailEnd/>
            </a:ln>
          </p:spPr>
          <p:txBody>
            <a:bodyPr wrap="none">
              <a:spAutoFit/>
            </a:bodyPr>
            <a:lstStyle/>
            <a:p>
              <a:pPr algn="ctr"/>
              <a:r>
                <a:rPr lang="en-US" b="1" dirty="0">
                  <a:solidFill>
                    <a:srgbClr val="0000FF"/>
                  </a:solidFill>
                  <a:latin typeface="Avenir Book"/>
                </a:rPr>
                <a:t>Settlement</a:t>
              </a:r>
            </a:p>
          </p:txBody>
        </p:sp>
        <p:sp>
          <p:nvSpPr>
            <p:cNvPr id="26641" name="Arc 21"/>
            <p:cNvSpPr>
              <a:spLocks/>
            </p:cNvSpPr>
            <p:nvPr/>
          </p:nvSpPr>
          <p:spPr bwMode="auto">
            <a:xfrm rot="16200000" flipH="1">
              <a:off x="2242" y="-1246"/>
              <a:ext cx="4382" cy="4898"/>
            </a:xfrm>
            <a:custGeom>
              <a:avLst/>
              <a:gdLst>
                <a:gd name="T0" fmla="*/ 2267 w 20233"/>
                <a:gd name="T1" fmla="*/ 0 h 18894"/>
                <a:gd name="T2" fmla="*/ 4382 w 20233"/>
                <a:gd name="T3" fmla="*/ 2938 h 18894"/>
                <a:gd name="T4" fmla="*/ 0 w 20233"/>
                <a:gd name="T5" fmla="*/ 4898 h 18894"/>
                <a:gd name="T6" fmla="*/ 0 60000 65536"/>
                <a:gd name="T7" fmla="*/ 0 60000 65536"/>
                <a:gd name="T8" fmla="*/ 0 60000 65536"/>
                <a:gd name="T9" fmla="*/ 0 w 20233"/>
                <a:gd name="T10" fmla="*/ 0 h 18894"/>
                <a:gd name="T11" fmla="*/ 20233 w 20233"/>
                <a:gd name="T12" fmla="*/ 18894 h 18894"/>
              </a:gdLst>
              <a:ahLst/>
              <a:cxnLst>
                <a:cxn ang="T6">
                  <a:pos x="T0" y="T1"/>
                </a:cxn>
                <a:cxn ang="T7">
                  <a:pos x="T2" y="T3"/>
                </a:cxn>
                <a:cxn ang="T8">
                  <a:pos x="T4" y="T5"/>
                </a:cxn>
              </a:cxnLst>
              <a:rect l="T9" t="T10" r="T11" b="T12"/>
              <a:pathLst>
                <a:path w="20233" h="18894" fill="none" extrusionOk="0">
                  <a:moveTo>
                    <a:pt x="10467" y="0"/>
                  </a:moveTo>
                  <a:cubicBezTo>
                    <a:pt x="14968" y="2493"/>
                    <a:pt x="18431" y="6512"/>
                    <a:pt x="20233" y="11331"/>
                  </a:cubicBezTo>
                </a:path>
                <a:path w="20233" h="18894" stroke="0" extrusionOk="0">
                  <a:moveTo>
                    <a:pt x="10467" y="0"/>
                  </a:moveTo>
                  <a:cubicBezTo>
                    <a:pt x="14968" y="2493"/>
                    <a:pt x="18431" y="6512"/>
                    <a:pt x="20233" y="11331"/>
                  </a:cubicBezTo>
                  <a:lnTo>
                    <a:pt x="0" y="18894"/>
                  </a:lnTo>
                  <a:close/>
                </a:path>
              </a:pathLst>
            </a:custGeom>
            <a:noFill/>
            <a:ln w="63500">
              <a:solidFill>
                <a:srgbClr val="0000FF"/>
              </a:solidFill>
              <a:prstDash val="dash"/>
              <a:round/>
              <a:headEnd/>
              <a:tailEnd/>
            </a:ln>
          </p:spPr>
          <p:txBody>
            <a:bodyPr wrap="none" anchor="ctr"/>
            <a:lstStyle/>
            <a:p>
              <a:endParaRPr lang="en-US" dirty="0">
                <a:solidFill>
                  <a:srgbClr val="3366FF"/>
                </a:solidFill>
                <a:latin typeface="Avenir Book"/>
              </a:endParaRPr>
            </a:p>
          </p:txBody>
        </p:sp>
      </p:grpSp>
      <p:sp>
        <p:nvSpPr>
          <p:cNvPr id="20" name="Text Box 26"/>
          <p:cNvSpPr txBox="1">
            <a:spLocks noChangeArrowheads="1"/>
          </p:cNvSpPr>
          <p:nvPr/>
        </p:nvSpPr>
        <p:spPr bwMode="auto">
          <a:xfrm>
            <a:off x="31791" y="24127"/>
            <a:ext cx="6265367" cy="584776"/>
          </a:xfrm>
          <a:prstGeom prst="rect">
            <a:avLst/>
          </a:prstGeom>
          <a:noFill/>
          <a:ln w="63500">
            <a:noFill/>
            <a:prstDash val="dash"/>
            <a:miter lim="800000"/>
            <a:headEnd/>
            <a:tailEnd/>
          </a:ln>
        </p:spPr>
        <p:txBody>
          <a:bodyPr wrap="square">
            <a:spAutoFit/>
          </a:bodyPr>
          <a:lstStyle/>
          <a:p>
            <a:pPr>
              <a:spcBef>
                <a:spcPct val="50000"/>
              </a:spcBef>
            </a:pPr>
            <a:r>
              <a:rPr lang="en-US" sz="3200" dirty="0">
                <a:solidFill>
                  <a:schemeClr val="accent1">
                    <a:lumMod val="75000"/>
                  </a:schemeClr>
                </a:solidFill>
                <a:latin typeface="Avenir Book"/>
              </a:rPr>
              <a:t>Regulation in "Open Systems":</a:t>
            </a:r>
          </a:p>
        </p:txBody>
      </p:sp>
    </p:spTree>
    <p:extLst>
      <p:ext uri="{BB962C8B-B14F-4D97-AF65-F5344CB8AC3E}">
        <p14:creationId xmlns:p14="http://schemas.microsoft.com/office/powerpoint/2010/main" val="2567484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2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grpId="0" nodeType="clickEffect">
                                  <p:stCondLst>
                                    <p:cond delay="0"/>
                                  </p:stCondLst>
                                  <p:childTnLst>
                                    <p:set>
                                      <p:cBhvr>
                                        <p:cTn id="16" dur="1" fill="hold">
                                          <p:stCondLst>
                                            <p:cond delay="0"/>
                                          </p:stCondLst>
                                        </p:cTn>
                                        <p:tgtEl>
                                          <p:spTgt spid="82953"/>
                                        </p:tgtEl>
                                        <p:attrNameLst>
                                          <p:attrName>style.visibility</p:attrName>
                                        </p:attrNameLst>
                                      </p:cBhvr>
                                      <p:to>
                                        <p:strVal val="visible"/>
                                      </p:to>
                                    </p:set>
                                    <p:anim calcmode="lin" valueType="num">
                                      <p:cBhvr additive="base">
                                        <p:cTn id="17" dur="500" fill="hold"/>
                                        <p:tgtEl>
                                          <p:spTgt spid="82953"/>
                                        </p:tgtEl>
                                        <p:attrNameLst>
                                          <p:attrName>ppt_x</p:attrName>
                                        </p:attrNameLst>
                                      </p:cBhvr>
                                      <p:tavLst>
                                        <p:tav tm="0">
                                          <p:val>
                                            <p:strVal val="#ppt_x"/>
                                          </p:val>
                                        </p:tav>
                                        <p:tav tm="100000">
                                          <p:val>
                                            <p:strVal val="#ppt_x"/>
                                          </p:val>
                                        </p:tav>
                                      </p:tavLst>
                                    </p:anim>
                                    <p:anim calcmode="lin" valueType="num">
                                      <p:cBhvr additive="base">
                                        <p:cTn id="18" dur="500" fill="hold"/>
                                        <p:tgtEl>
                                          <p:spTgt spid="82953"/>
                                        </p:tgtEl>
                                        <p:attrNameLst>
                                          <p:attrName>ppt_y</p:attrName>
                                        </p:attrNameLst>
                                      </p:cBhvr>
                                      <p:tavLst>
                                        <p:tav tm="0">
                                          <p:val>
                                            <p:strVal val="0-#ppt_h/2"/>
                                          </p:val>
                                        </p:tav>
                                        <p:tav tm="100000">
                                          <p:val>
                                            <p:strVal val="#ppt_y"/>
                                          </p:val>
                                        </p:tav>
                                      </p:tavLst>
                                    </p:anim>
                                  </p:childTnLst>
                                </p:cTn>
                              </p:par>
                              <p:par>
                                <p:cTn id="19" presetID="10" presetClass="entr" presetSubtype="0" fill="hold" grpId="0" nodeType="withEffect">
                                  <p:stCondLst>
                                    <p:cond delay="0"/>
                                  </p:stCondLst>
                                  <p:childTnLst>
                                    <p:set>
                                      <p:cBhvr>
                                        <p:cTn id="20" dur="1" fill="hold">
                                          <p:stCondLst>
                                            <p:cond delay="0"/>
                                          </p:stCondLst>
                                        </p:cTn>
                                        <p:tgtEl>
                                          <p:spTgt spid="82958"/>
                                        </p:tgtEl>
                                        <p:attrNameLst>
                                          <p:attrName>style.visibility</p:attrName>
                                        </p:attrNameLst>
                                      </p:cBhvr>
                                      <p:to>
                                        <p:strVal val="visible"/>
                                      </p:to>
                                    </p:set>
                                    <p:animEffect transition="in" filter="fade">
                                      <p:cBhvr>
                                        <p:cTn id="21" dur="2000"/>
                                        <p:tgtEl>
                                          <p:spTgt spid="829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53" grpId="0" animBg="1"/>
      <p:bldP spid="82958"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1425576" y="3566034"/>
            <a:ext cx="9144000" cy="369332"/>
          </a:xfrm>
          <a:prstGeom prst="rect">
            <a:avLst/>
          </a:prstGeom>
          <a:noFill/>
          <a:ln w="9525">
            <a:noFill/>
            <a:miter lim="800000"/>
            <a:headEnd/>
            <a:tailEnd/>
          </a:ln>
        </p:spPr>
        <p:txBody>
          <a:bodyPr>
            <a:spAutoFit/>
          </a:bodyPr>
          <a:lstStyle/>
          <a:p>
            <a:endParaRPr lang="en-US" dirty="0">
              <a:latin typeface="Avenir Book"/>
            </a:endParaRPr>
          </a:p>
        </p:txBody>
      </p:sp>
      <p:sp>
        <p:nvSpPr>
          <p:cNvPr id="20" name="Text Box 26"/>
          <p:cNvSpPr txBox="1">
            <a:spLocks noChangeArrowheads="1"/>
          </p:cNvSpPr>
          <p:nvPr/>
        </p:nvSpPr>
        <p:spPr bwMode="auto">
          <a:xfrm>
            <a:off x="31791" y="24127"/>
            <a:ext cx="6265367" cy="584776"/>
          </a:xfrm>
          <a:prstGeom prst="rect">
            <a:avLst/>
          </a:prstGeom>
          <a:noFill/>
          <a:ln w="63500">
            <a:noFill/>
            <a:prstDash val="dash"/>
            <a:miter lim="800000"/>
            <a:headEnd/>
            <a:tailEnd/>
          </a:ln>
        </p:spPr>
        <p:txBody>
          <a:bodyPr wrap="square">
            <a:spAutoFit/>
          </a:bodyPr>
          <a:lstStyle/>
          <a:p>
            <a:pPr>
              <a:spcBef>
                <a:spcPct val="50000"/>
              </a:spcBef>
            </a:pPr>
            <a:r>
              <a:rPr lang="en-US" sz="3200" dirty="0">
                <a:solidFill>
                  <a:schemeClr val="accent1">
                    <a:lumMod val="75000"/>
                  </a:schemeClr>
                </a:solidFill>
                <a:latin typeface="Avenir Book"/>
              </a:rPr>
              <a:t>Regulation in "Open Systems":</a:t>
            </a:r>
          </a:p>
        </p:txBody>
      </p:sp>
      <p:sp>
        <p:nvSpPr>
          <p:cNvPr id="4" name="TextBox 3">
            <a:extLst>
              <a:ext uri="{FF2B5EF4-FFF2-40B4-BE49-F238E27FC236}">
                <a16:creationId xmlns:a16="http://schemas.microsoft.com/office/drawing/2014/main" id="{9448A408-381C-9B46-8D6A-76925D6FBBC9}"/>
              </a:ext>
            </a:extLst>
          </p:cNvPr>
          <p:cNvSpPr txBox="1"/>
          <p:nvPr/>
        </p:nvSpPr>
        <p:spPr>
          <a:xfrm>
            <a:off x="1060704" y="1950720"/>
            <a:ext cx="7022592" cy="3046988"/>
          </a:xfrm>
          <a:prstGeom prst="rect">
            <a:avLst/>
          </a:prstGeom>
          <a:noFill/>
        </p:spPr>
        <p:txBody>
          <a:bodyPr wrap="square" rtlCol="0">
            <a:spAutoFit/>
          </a:bodyPr>
          <a:lstStyle/>
          <a:p>
            <a:r>
              <a:rPr lang="en-US" sz="3200" dirty="0"/>
              <a:t>Bottomline:</a:t>
            </a:r>
          </a:p>
          <a:p>
            <a:endParaRPr lang="en-US" sz="3200" dirty="0"/>
          </a:p>
          <a:p>
            <a:r>
              <a:rPr lang="en-US" sz="3200" dirty="0"/>
              <a:t>In an open system, regulation can arise at a local scale simply through migration (or propagule rain), without any “active” form of density-dependence.</a:t>
            </a:r>
          </a:p>
        </p:txBody>
      </p:sp>
    </p:spTree>
    <p:extLst>
      <p:ext uri="{BB962C8B-B14F-4D97-AF65-F5344CB8AC3E}">
        <p14:creationId xmlns:p14="http://schemas.microsoft.com/office/powerpoint/2010/main" val="182750761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476250" y="811213"/>
            <a:ext cx="9144000" cy="369332"/>
          </a:xfrm>
          <a:prstGeom prst="rect">
            <a:avLst/>
          </a:prstGeom>
          <a:noFill/>
          <a:ln w="9525">
            <a:noFill/>
            <a:miter lim="800000"/>
            <a:headEnd/>
            <a:tailEnd/>
          </a:ln>
        </p:spPr>
        <p:txBody>
          <a:bodyPr>
            <a:spAutoFit/>
          </a:bodyPr>
          <a:lstStyle/>
          <a:p>
            <a:endParaRPr lang="en-US" dirty="0">
              <a:latin typeface="Avenir Book"/>
            </a:endParaRPr>
          </a:p>
        </p:txBody>
      </p:sp>
      <p:sp>
        <p:nvSpPr>
          <p:cNvPr id="24579" name="Text Box 3"/>
          <p:cNvSpPr txBox="1">
            <a:spLocks noChangeArrowheads="1"/>
          </p:cNvSpPr>
          <p:nvPr/>
        </p:nvSpPr>
        <p:spPr bwMode="auto">
          <a:xfrm>
            <a:off x="1295837" y="1659285"/>
            <a:ext cx="6552325" cy="3046988"/>
          </a:xfrm>
          <a:prstGeom prst="rect">
            <a:avLst/>
          </a:prstGeom>
          <a:noFill/>
          <a:ln w="9525">
            <a:noFill/>
            <a:miter lim="800000"/>
            <a:headEnd/>
            <a:tailEnd/>
          </a:ln>
        </p:spPr>
        <p:txBody>
          <a:bodyPr wrap="square">
            <a:spAutoFit/>
          </a:bodyPr>
          <a:lstStyle/>
          <a:p>
            <a:r>
              <a:rPr lang="en-US" sz="3200" dirty="0">
                <a:latin typeface="Avenir Book"/>
              </a:rPr>
              <a:t>But what about discrete time models with density-dependence?</a:t>
            </a:r>
          </a:p>
          <a:p>
            <a:endParaRPr lang="en-US" sz="3200" dirty="0">
              <a:latin typeface="Avenir Book"/>
            </a:endParaRPr>
          </a:p>
          <a:p>
            <a:pPr algn="ctr"/>
            <a:r>
              <a:rPr lang="en-US" sz="3200" dirty="0">
                <a:latin typeface="Avenir Book"/>
              </a:rPr>
              <a:t>N</a:t>
            </a:r>
            <a:r>
              <a:rPr lang="en-US" sz="3200" baseline="-25000" dirty="0">
                <a:latin typeface="Avenir Book"/>
              </a:rPr>
              <a:t>t+1</a:t>
            </a:r>
            <a:r>
              <a:rPr lang="en-US" sz="3200" dirty="0">
                <a:latin typeface="Avenir Book"/>
              </a:rPr>
              <a:t> = F(</a:t>
            </a:r>
            <a:r>
              <a:rPr lang="en-US" sz="3200" dirty="0" err="1">
                <a:latin typeface="Avenir Book"/>
              </a:rPr>
              <a:t>N</a:t>
            </a:r>
            <a:r>
              <a:rPr lang="en-US" sz="3200" baseline="-25000" dirty="0" err="1">
                <a:latin typeface="Avenir Book"/>
              </a:rPr>
              <a:t>t</a:t>
            </a:r>
            <a:r>
              <a:rPr lang="en-US" sz="3200" dirty="0">
                <a:latin typeface="Avenir Book"/>
              </a:rPr>
              <a:t>)</a:t>
            </a:r>
          </a:p>
          <a:p>
            <a:pPr algn="ctr"/>
            <a:endParaRPr lang="en-US" sz="3200" dirty="0">
              <a:latin typeface="Avenir Book"/>
            </a:endParaRPr>
          </a:p>
          <a:p>
            <a:pPr algn="ctr"/>
            <a:r>
              <a:rPr lang="en-US" sz="3200" dirty="0">
                <a:latin typeface="Avenir Book"/>
              </a:rPr>
              <a:t>Where F “maps” N</a:t>
            </a:r>
            <a:r>
              <a:rPr lang="en-US" sz="3200" baseline="-25000" dirty="0">
                <a:latin typeface="Avenir Book"/>
              </a:rPr>
              <a:t>t+1</a:t>
            </a:r>
            <a:r>
              <a:rPr lang="en-US" sz="3200" dirty="0">
                <a:latin typeface="Avenir Book"/>
              </a:rPr>
              <a:t> onto N</a:t>
            </a:r>
            <a:r>
              <a:rPr lang="en-US" sz="3200" baseline="-25000" dirty="0">
                <a:latin typeface="Avenir Book"/>
              </a:rPr>
              <a:t>t</a:t>
            </a:r>
            <a:r>
              <a:rPr lang="en-US" sz="3200" dirty="0">
                <a:latin typeface="Avenir Book"/>
              </a:rPr>
              <a:t>...</a:t>
            </a:r>
          </a:p>
        </p:txBody>
      </p:sp>
    </p:spTree>
    <p:extLst>
      <p:ext uri="{BB962C8B-B14F-4D97-AF65-F5344CB8AC3E}">
        <p14:creationId xmlns:p14="http://schemas.microsoft.com/office/powerpoint/2010/main" val="3666797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4579">
                                            <p:txEl>
                                              <p:pRg st="2" end="2"/>
                                            </p:txEl>
                                          </p:spTgt>
                                        </p:tgtEl>
                                        <p:attrNameLst>
                                          <p:attrName>style.visibility</p:attrName>
                                        </p:attrNameLst>
                                      </p:cBhvr>
                                      <p:to>
                                        <p:strVal val="visible"/>
                                      </p:to>
                                    </p:set>
                                    <p:animEffect transition="in" filter="dissolve">
                                      <p:cBhvr>
                                        <p:cTn id="7" dur="500"/>
                                        <p:tgtEl>
                                          <p:spTgt spid="2457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4579">
                                            <p:txEl>
                                              <p:pRg st="4" end="4"/>
                                            </p:txEl>
                                          </p:spTgt>
                                        </p:tgtEl>
                                        <p:attrNameLst>
                                          <p:attrName>style.visibility</p:attrName>
                                        </p:attrNameLst>
                                      </p:cBhvr>
                                      <p:to>
                                        <p:strVal val="visible"/>
                                      </p:to>
                                    </p:set>
                                    <p:animEffect transition="in" filter="dissolve">
                                      <p:cBhvr>
                                        <p:cTn id="12" dur="500"/>
                                        <p:tgtEl>
                                          <p:spTgt spid="2457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uiExpand="1"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2" name="Group 2"/>
          <p:cNvGrpSpPr>
            <a:grpSpLocks/>
          </p:cNvGrpSpPr>
          <p:nvPr/>
        </p:nvGrpSpPr>
        <p:grpSpPr bwMode="auto">
          <a:xfrm>
            <a:off x="320778" y="2356189"/>
            <a:ext cx="5303837" cy="3668713"/>
            <a:chOff x="883" y="1590"/>
            <a:chExt cx="3341" cy="2311"/>
          </a:xfrm>
        </p:grpSpPr>
        <p:sp>
          <p:nvSpPr>
            <p:cNvPr id="15372" name="Line 3"/>
            <p:cNvSpPr>
              <a:spLocks noChangeShapeType="1"/>
            </p:cNvSpPr>
            <p:nvPr/>
          </p:nvSpPr>
          <p:spPr bwMode="auto">
            <a:xfrm>
              <a:off x="1632" y="1590"/>
              <a:ext cx="0" cy="1785"/>
            </a:xfrm>
            <a:prstGeom prst="line">
              <a:avLst/>
            </a:prstGeom>
            <a:noFill/>
            <a:ln w="63500">
              <a:solidFill>
                <a:schemeClr val="tx1"/>
              </a:solidFill>
              <a:round/>
              <a:headEnd/>
              <a:tailEnd/>
            </a:ln>
          </p:spPr>
          <p:txBody>
            <a:bodyPr/>
            <a:lstStyle/>
            <a:p>
              <a:endParaRPr lang="en-US" dirty="0">
                <a:latin typeface="Avenir Book"/>
              </a:endParaRPr>
            </a:p>
          </p:txBody>
        </p:sp>
        <p:sp>
          <p:nvSpPr>
            <p:cNvPr id="15373" name="Line 4"/>
            <p:cNvSpPr>
              <a:spLocks noChangeShapeType="1"/>
            </p:cNvSpPr>
            <p:nvPr/>
          </p:nvSpPr>
          <p:spPr bwMode="auto">
            <a:xfrm>
              <a:off x="1632" y="3360"/>
              <a:ext cx="2592" cy="0"/>
            </a:xfrm>
            <a:prstGeom prst="line">
              <a:avLst/>
            </a:prstGeom>
            <a:noFill/>
            <a:ln w="63500">
              <a:solidFill>
                <a:schemeClr val="tx1"/>
              </a:solidFill>
              <a:round/>
              <a:headEnd/>
              <a:tailEnd/>
            </a:ln>
          </p:spPr>
          <p:txBody>
            <a:bodyPr/>
            <a:lstStyle/>
            <a:p>
              <a:endParaRPr lang="en-US" dirty="0">
                <a:latin typeface="Avenir Book"/>
              </a:endParaRPr>
            </a:p>
          </p:txBody>
        </p:sp>
        <p:sp>
          <p:nvSpPr>
            <p:cNvPr id="15374" name="Text Box 5"/>
            <p:cNvSpPr txBox="1">
              <a:spLocks noChangeArrowheads="1"/>
            </p:cNvSpPr>
            <p:nvPr/>
          </p:nvSpPr>
          <p:spPr bwMode="auto">
            <a:xfrm>
              <a:off x="1314" y="3224"/>
              <a:ext cx="205" cy="233"/>
            </a:xfrm>
            <a:prstGeom prst="rect">
              <a:avLst/>
            </a:prstGeom>
            <a:noFill/>
            <a:ln w="63500">
              <a:noFill/>
              <a:prstDash val="dash"/>
              <a:miter lim="800000"/>
              <a:headEnd/>
              <a:tailEnd/>
            </a:ln>
          </p:spPr>
          <p:txBody>
            <a:bodyPr wrap="none">
              <a:spAutoFit/>
            </a:bodyPr>
            <a:lstStyle/>
            <a:p>
              <a:pPr algn="ctr"/>
              <a:r>
                <a:rPr lang="en-US" dirty="0">
                  <a:latin typeface="Avenir Book"/>
                </a:rPr>
                <a:t>0</a:t>
              </a:r>
            </a:p>
          </p:txBody>
        </p:sp>
        <p:sp>
          <p:nvSpPr>
            <p:cNvPr id="15375" name="Text Box 6"/>
            <p:cNvSpPr txBox="1">
              <a:spLocks noChangeArrowheads="1"/>
            </p:cNvSpPr>
            <p:nvPr/>
          </p:nvSpPr>
          <p:spPr bwMode="auto">
            <a:xfrm>
              <a:off x="2819" y="3571"/>
              <a:ext cx="343" cy="330"/>
            </a:xfrm>
            <a:prstGeom prst="rect">
              <a:avLst/>
            </a:prstGeom>
            <a:noFill/>
            <a:ln w="63500">
              <a:noFill/>
              <a:prstDash val="dash"/>
              <a:miter lim="800000"/>
              <a:headEnd/>
              <a:tailEnd/>
            </a:ln>
          </p:spPr>
          <p:txBody>
            <a:bodyPr wrap="none">
              <a:spAutoFit/>
            </a:bodyPr>
            <a:lstStyle/>
            <a:p>
              <a:pPr algn="ctr"/>
              <a:r>
                <a:rPr lang="en-US" sz="2800" dirty="0" err="1">
                  <a:latin typeface="Avenir Book"/>
                </a:rPr>
                <a:t>N</a:t>
              </a:r>
              <a:r>
                <a:rPr lang="en-US" sz="2800" baseline="-25000" dirty="0" err="1">
                  <a:latin typeface="Avenir Book"/>
                </a:rPr>
                <a:t>t</a:t>
              </a:r>
              <a:endParaRPr lang="en-US" sz="2800" baseline="-25000" dirty="0">
                <a:latin typeface="Avenir Book"/>
              </a:endParaRPr>
            </a:p>
          </p:txBody>
        </p:sp>
        <p:sp>
          <p:nvSpPr>
            <p:cNvPr id="15376" name="Rectangle 7"/>
            <p:cNvSpPr>
              <a:spLocks noChangeArrowheads="1"/>
            </p:cNvSpPr>
            <p:nvPr/>
          </p:nvSpPr>
          <p:spPr bwMode="auto">
            <a:xfrm rot="16234119">
              <a:off x="784" y="2185"/>
              <a:ext cx="527" cy="330"/>
            </a:xfrm>
            <a:prstGeom prst="rect">
              <a:avLst/>
            </a:prstGeom>
            <a:noFill/>
            <a:ln w="63500">
              <a:noFill/>
              <a:prstDash val="dash"/>
              <a:miter lim="800000"/>
              <a:headEnd/>
              <a:tailEnd/>
            </a:ln>
          </p:spPr>
          <p:txBody>
            <a:bodyPr wrap="none">
              <a:spAutoFit/>
            </a:bodyPr>
            <a:lstStyle/>
            <a:p>
              <a:pPr algn="ctr"/>
              <a:r>
                <a:rPr lang="en-US" sz="2800" dirty="0">
                  <a:latin typeface="Avenir Book"/>
                </a:rPr>
                <a:t>N</a:t>
              </a:r>
              <a:r>
                <a:rPr lang="en-US" sz="2800" baseline="-25000" dirty="0">
                  <a:latin typeface="Avenir Book"/>
                </a:rPr>
                <a:t>t+1</a:t>
              </a:r>
            </a:p>
          </p:txBody>
        </p:sp>
      </p:grpSp>
      <p:sp>
        <p:nvSpPr>
          <p:cNvPr id="15365" name="Text Box 22"/>
          <p:cNvSpPr txBox="1">
            <a:spLocks noChangeArrowheads="1"/>
          </p:cNvSpPr>
          <p:nvPr/>
        </p:nvSpPr>
        <p:spPr bwMode="auto">
          <a:xfrm>
            <a:off x="0" y="45244"/>
            <a:ext cx="7543800" cy="584776"/>
          </a:xfrm>
          <a:prstGeom prst="rect">
            <a:avLst/>
          </a:prstGeom>
          <a:noFill/>
          <a:ln w="63500">
            <a:noFill/>
            <a:prstDash val="dash"/>
            <a:miter lim="800000"/>
            <a:headEnd/>
            <a:tailEnd/>
          </a:ln>
        </p:spPr>
        <p:txBody>
          <a:bodyPr wrap="square">
            <a:spAutoFit/>
          </a:bodyPr>
          <a:lstStyle/>
          <a:p>
            <a:pPr>
              <a:spcBef>
                <a:spcPct val="50000"/>
              </a:spcBef>
            </a:pPr>
            <a:r>
              <a:rPr lang="en-US" sz="3200" dirty="0">
                <a:solidFill>
                  <a:srgbClr val="376092"/>
                </a:solidFill>
                <a:latin typeface="Avenir Book"/>
              </a:rPr>
              <a:t>Density-dependence in Discrete Time:</a:t>
            </a:r>
          </a:p>
        </p:txBody>
      </p:sp>
      <p:sp>
        <p:nvSpPr>
          <p:cNvPr id="2" name="Freeform 1"/>
          <p:cNvSpPr/>
          <p:nvPr/>
        </p:nvSpPr>
        <p:spPr>
          <a:xfrm>
            <a:off x="1511346" y="2333100"/>
            <a:ext cx="4502468" cy="2820573"/>
          </a:xfrm>
          <a:custGeom>
            <a:avLst/>
            <a:gdLst>
              <a:gd name="connsiteX0" fmla="*/ 0 w 4502468"/>
              <a:gd name="connsiteY0" fmla="*/ 2820573 h 2820573"/>
              <a:gd name="connsiteX1" fmla="*/ 860611 w 4502468"/>
              <a:gd name="connsiteY1" fmla="*/ 123031 h 2820573"/>
              <a:gd name="connsiteX2" fmla="*/ 3001645 w 4502468"/>
              <a:gd name="connsiteY2" fmla="*/ 532386 h 2820573"/>
              <a:gd name="connsiteX3" fmla="*/ 4502468 w 4502468"/>
              <a:gd name="connsiteY3" fmla="*/ 1204147 h 2820573"/>
            </a:gdLst>
            <a:ahLst/>
            <a:cxnLst>
              <a:cxn ang="0">
                <a:pos x="connsiteX0" y="connsiteY0"/>
              </a:cxn>
              <a:cxn ang="0">
                <a:pos x="connsiteX1" y="connsiteY1"/>
              </a:cxn>
              <a:cxn ang="0">
                <a:pos x="connsiteX2" y="connsiteY2"/>
              </a:cxn>
              <a:cxn ang="0">
                <a:pos x="connsiteX3" y="connsiteY3"/>
              </a:cxn>
            </a:cxnLst>
            <a:rect l="l" t="t" r="r" b="b"/>
            <a:pathLst>
              <a:path w="4502468" h="2820573">
                <a:moveTo>
                  <a:pt x="0" y="2820573"/>
                </a:moveTo>
                <a:cubicBezTo>
                  <a:pt x="180168" y="1662484"/>
                  <a:pt x="360337" y="504395"/>
                  <a:pt x="860611" y="123031"/>
                </a:cubicBezTo>
                <a:cubicBezTo>
                  <a:pt x="1360885" y="-258333"/>
                  <a:pt x="2394669" y="352200"/>
                  <a:pt x="3001645" y="532386"/>
                </a:cubicBezTo>
                <a:cubicBezTo>
                  <a:pt x="3608621" y="712572"/>
                  <a:pt x="4502468" y="1204147"/>
                  <a:pt x="4502468" y="1204147"/>
                </a:cubicBezTo>
              </a:path>
            </a:pathLst>
          </a:custGeom>
          <a:ln>
            <a:solidFill>
              <a:srgbClr val="0000FF"/>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solidFill>
                <a:srgbClr val="0000FF"/>
              </a:solidFill>
              <a:latin typeface="Avenir Book"/>
            </a:endParaRPr>
          </a:p>
        </p:txBody>
      </p:sp>
      <p:cxnSp>
        <p:nvCxnSpPr>
          <p:cNvPr id="4" name="Straight Connector 3"/>
          <p:cNvCxnSpPr>
            <a:stCxn id="2" idx="0"/>
          </p:cNvCxnSpPr>
          <p:nvPr/>
        </p:nvCxnSpPr>
        <p:spPr>
          <a:xfrm flipV="1">
            <a:off x="1511346" y="2214713"/>
            <a:ext cx="3305981" cy="2938960"/>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sp>
        <p:nvSpPr>
          <p:cNvPr id="20" name="Oval 13"/>
          <p:cNvSpPr>
            <a:spLocks noChangeArrowheads="1"/>
          </p:cNvSpPr>
          <p:nvPr/>
        </p:nvSpPr>
        <p:spPr bwMode="auto">
          <a:xfrm>
            <a:off x="4099088" y="2642031"/>
            <a:ext cx="228600" cy="228600"/>
          </a:xfrm>
          <a:prstGeom prst="ellipse">
            <a:avLst/>
          </a:prstGeom>
          <a:solidFill>
            <a:srgbClr val="0000FF"/>
          </a:solidFill>
          <a:ln w="12700">
            <a:solidFill>
              <a:schemeClr val="tx1"/>
            </a:solidFill>
            <a:round/>
            <a:headEnd/>
            <a:tailEnd/>
          </a:ln>
        </p:spPr>
        <p:txBody>
          <a:bodyPr wrap="none" anchor="ctr"/>
          <a:lstStyle/>
          <a:p>
            <a:endParaRPr lang="en-US" dirty="0">
              <a:latin typeface="Avenir Book"/>
            </a:endParaRPr>
          </a:p>
        </p:txBody>
      </p:sp>
      <mc:AlternateContent xmlns:mc="http://schemas.openxmlformats.org/markup-compatibility/2006" xmlns:a14="http://schemas.microsoft.com/office/drawing/2010/main">
        <mc:Choice Requires="a14">
          <p:sp>
            <p:nvSpPr>
              <p:cNvPr id="3" name="TextBox 2"/>
              <p:cNvSpPr txBox="1"/>
              <p:nvPr/>
            </p:nvSpPr>
            <p:spPr>
              <a:xfrm>
                <a:off x="6192982" y="1049649"/>
                <a:ext cx="2633536" cy="2862322"/>
              </a:xfrm>
              <a:prstGeom prst="rect">
                <a:avLst/>
              </a:prstGeom>
              <a:noFill/>
            </p:spPr>
            <p:txBody>
              <a:bodyPr wrap="square" rtlCol="0">
                <a:spAutoFit/>
              </a:bodyPr>
              <a:lstStyle/>
              <a:p>
                <a:pPr marL="230188" indent="-230188"/>
                <a:r>
                  <a:rPr lang="en-US" dirty="0">
                    <a:latin typeface="Avenir Book"/>
                  </a:rPr>
                  <a:t>What would a map with density-independence look like?</a:t>
                </a:r>
              </a:p>
              <a:p>
                <a14:m>
                  <m:oMath xmlns:m="http://schemas.openxmlformats.org/officeDocument/2006/math">
                    <m:r>
                      <a:rPr lang="en-US" i="1" smtClean="0">
                        <a:latin typeface="Cambria Math" panose="02040503050406030204" pitchFamily="18" charset="0"/>
                        <a:ea typeface="Cambria Math" panose="02040503050406030204" pitchFamily="18" charset="0"/>
                        <a:cs typeface="Symbol" charset="2"/>
                      </a:rPr>
                      <m:t>𝜆</m:t>
                    </m:r>
                  </m:oMath>
                </a14:m>
                <a:r>
                  <a:rPr lang="en-US" dirty="0">
                    <a:latin typeface="Symbol" charset="2"/>
                    <a:cs typeface="Symbol" charset="2"/>
                  </a:rPr>
                  <a:t> </a:t>
                </a:r>
                <a:r>
                  <a:rPr lang="en-US" dirty="0">
                    <a:latin typeface="Avenir Book"/>
                  </a:rPr>
                  <a:t>constant and &gt;1</a:t>
                </a:r>
              </a:p>
              <a:p>
                <a14:m>
                  <m:oMath xmlns:m="http://schemas.openxmlformats.org/officeDocument/2006/math">
                    <m:r>
                      <a:rPr lang="en-US" i="1">
                        <a:latin typeface="Cambria Math" panose="02040503050406030204" pitchFamily="18" charset="0"/>
                        <a:ea typeface="Cambria Math" panose="02040503050406030204" pitchFamily="18" charset="0"/>
                        <a:cs typeface="Symbol" charset="2"/>
                      </a:rPr>
                      <m:t>𝜆</m:t>
                    </m:r>
                  </m:oMath>
                </a14:m>
                <a:r>
                  <a:rPr lang="en-US" dirty="0">
                    <a:latin typeface="Symbol" charset="2"/>
                    <a:cs typeface="Symbol" charset="2"/>
                  </a:rPr>
                  <a:t> </a:t>
                </a:r>
                <a:r>
                  <a:rPr lang="en-US" dirty="0">
                    <a:latin typeface="Avenir Book"/>
                  </a:rPr>
                  <a:t>constant and &lt;1?</a:t>
                </a:r>
              </a:p>
              <a:p>
                <a14:m>
                  <m:oMath xmlns:m="http://schemas.openxmlformats.org/officeDocument/2006/math">
                    <m:r>
                      <a:rPr lang="en-US" i="1">
                        <a:latin typeface="Cambria Math" panose="02040503050406030204" pitchFamily="18" charset="0"/>
                        <a:ea typeface="Cambria Math" panose="02040503050406030204" pitchFamily="18" charset="0"/>
                        <a:cs typeface="Symbol" charset="2"/>
                      </a:rPr>
                      <m:t>𝜆</m:t>
                    </m:r>
                  </m:oMath>
                </a14:m>
                <a:r>
                  <a:rPr lang="en-US" dirty="0">
                    <a:latin typeface="Symbol" charset="2"/>
                    <a:cs typeface="Symbol" charset="2"/>
                  </a:rPr>
                  <a:t> </a:t>
                </a:r>
                <a:r>
                  <a:rPr lang="en-US" dirty="0">
                    <a:latin typeface="Avenir Book"/>
                  </a:rPr>
                  <a:t>constant and =1?</a:t>
                </a:r>
              </a:p>
              <a:p>
                <a:endParaRPr lang="en-US" dirty="0">
                  <a:latin typeface="Avenir Book"/>
                </a:endParaRPr>
              </a:p>
              <a:p>
                <a:r>
                  <a:rPr lang="en-US" dirty="0">
                    <a:latin typeface="Avenir Book"/>
                  </a:rPr>
                  <a:t>What if there was density-dependence?</a:t>
                </a:r>
              </a:p>
            </p:txBody>
          </p:sp>
        </mc:Choice>
        <mc:Fallback xmlns="">
          <p:sp>
            <p:nvSpPr>
              <p:cNvPr id="3" name="TextBox 2"/>
              <p:cNvSpPr txBox="1">
                <a:spLocks noRot="1" noChangeAspect="1" noMove="1" noResize="1" noEditPoints="1" noAdjustHandles="1" noChangeArrowheads="1" noChangeShapeType="1" noTextEdit="1"/>
              </p:cNvSpPr>
              <p:nvPr/>
            </p:nvSpPr>
            <p:spPr>
              <a:xfrm>
                <a:off x="6192982" y="1049649"/>
                <a:ext cx="2633536" cy="2862322"/>
              </a:xfrm>
              <a:prstGeom prst="rect">
                <a:avLst/>
              </a:prstGeom>
              <a:blipFill>
                <a:blip r:embed="rId3"/>
                <a:stretch>
                  <a:fillRect l="-1923" t="-885" r="-2404" b="-2212"/>
                </a:stretch>
              </a:blipFill>
            </p:spPr>
            <p:txBody>
              <a:bodyPr/>
              <a:lstStyle/>
              <a:p>
                <a:r>
                  <a:rPr lang="en-US">
                    <a:noFill/>
                  </a:rPr>
                  <a:t> </a:t>
                </a:r>
              </a:p>
            </p:txBody>
          </p:sp>
        </mc:Fallback>
      </mc:AlternateContent>
      <p:sp>
        <p:nvSpPr>
          <p:cNvPr id="13" name="TextBox 12"/>
          <p:cNvSpPr txBox="1"/>
          <p:nvPr/>
        </p:nvSpPr>
        <p:spPr>
          <a:xfrm>
            <a:off x="6470554" y="4193409"/>
            <a:ext cx="2361434" cy="923330"/>
          </a:xfrm>
          <a:prstGeom prst="rect">
            <a:avLst/>
          </a:prstGeom>
          <a:noFill/>
        </p:spPr>
        <p:txBody>
          <a:bodyPr wrap="square" rtlCol="0">
            <a:spAutoFit/>
          </a:bodyPr>
          <a:lstStyle/>
          <a:p>
            <a:pPr marL="230188" indent="-230188"/>
            <a:r>
              <a:rPr lang="en-US" dirty="0">
                <a:latin typeface="Avenir Book"/>
              </a:rPr>
              <a:t>What would the dynamics look like (go to board)?</a:t>
            </a:r>
          </a:p>
        </p:txBody>
      </p:sp>
    </p:spTree>
    <p:extLst>
      <p:ext uri="{BB962C8B-B14F-4D97-AF65-F5344CB8AC3E}">
        <p14:creationId xmlns:p14="http://schemas.microsoft.com/office/powerpoint/2010/main" val="3342317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dissolve">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dissolve">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0" grpId="0" animBg="1"/>
      <p:bldP spid="3" grpId="0"/>
      <p:bldP spid="13"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2" name="Group 2"/>
          <p:cNvGrpSpPr>
            <a:grpSpLocks/>
          </p:cNvGrpSpPr>
          <p:nvPr/>
        </p:nvGrpSpPr>
        <p:grpSpPr bwMode="auto">
          <a:xfrm>
            <a:off x="405662" y="3209233"/>
            <a:ext cx="4631515" cy="3192665"/>
            <a:chOff x="923" y="2123"/>
            <a:chExt cx="2196" cy="1732"/>
          </a:xfrm>
        </p:grpSpPr>
        <p:sp>
          <p:nvSpPr>
            <p:cNvPr id="15375" name="Text Box 6"/>
            <p:cNvSpPr txBox="1">
              <a:spLocks noChangeArrowheads="1"/>
            </p:cNvSpPr>
            <p:nvPr/>
          </p:nvSpPr>
          <p:spPr bwMode="auto">
            <a:xfrm>
              <a:off x="2861" y="3571"/>
              <a:ext cx="258" cy="284"/>
            </a:xfrm>
            <a:prstGeom prst="rect">
              <a:avLst/>
            </a:prstGeom>
            <a:noFill/>
            <a:ln w="63500">
              <a:noFill/>
              <a:prstDash val="dash"/>
              <a:miter lim="800000"/>
              <a:headEnd/>
              <a:tailEnd/>
            </a:ln>
          </p:spPr>
          <p:txBody>
            <a:bodyPr wrap="none">
              <a:spAutoFit/>
            </a:bodyPr>
            <a:lstStyle/>
            <a:p>
              <a:pPr algn="ctr"/>
              <a:r>
                <a:rPr lang="en-US" sz="2800" dirty="0" err="1">
                  <a:latin typeface="Avenir Book"/>
                </a:rPr>
                <a:t>N</a:t>
              </a:r>
              <a:r>
                <a:rPr lang="en-US" sz="2800" baseline="-25000" dirty="0" err="1">
                  <a:latin typeface="Avenir Book"/>
                </a:rPr>
                <a:t>t</a:t>
              </a:r>
              <a:endParaRPr lang="en-US" sz="2800" baseline="-25000" dirty="0">
                <a:latin typeface="Avenir Book"/>
              </a:endParaRPr>
            </a:p>
          </p:txBody>
        </p:sp>
        <p:sp>
          <p:nvSpPr>
            <p:cNvPr id="15376" name="Rectangle 7"/>
            <p:cNvSpPr>
              <a:spLocks noChangeArrowheads="1"/>
            </p:cNvSpPr>
            <p:nvPr/>
          </p:nvSpPr>
          <p:spPr bwMode="auto">
            <a:xfrm rot="16234119">
              <a:off x="820" y="2226"/>
              <a:ext cx="454" cy="248"/>
            </a:xfrm>
            <a:prstGeom prst="rect">
              <a:avLst/>
            </a:prstGeom>
            <a:noFill/>
            <a:ln w="63500">
              <a:noFill/>
              <a:prstDash val="dash"/>
              <a:miter lim="800000"/>
              <a:headEnd/>
              <a:tailEnd/>
            </a:ln>
          </p:spPr>
          <p:txBody>
            <a:bodyPr wrap="none">
              <a:spAutoFit/>
            </a:bodyPr>
            <a:lstStyle/>
            <a:p>
              <a:pPr algn="ctr"/>
              <a:r>
                <a:rPr lang="en-US" sz="2800" dirty="0">
                  <a:latin typeface="Avenir Book"/>
                </a:rPr>
                <a:t>N</a:t>
              </a:r>
              <a:r>
                <a:rPr lang="en-US" sz="2800" baseline="-25000" dirty="0">
                  <a:latin typeface="Avenir Book"/>
                </a:rPr>
                <a:t>t+1</a:t>
              </a:r>
            </a:p>
          </p:txBody>
        </p:sp>
      </p:grpSp>
      <p:sp>
        <p:nvSpPr>
          <p:cNvPr id="15365" name="Text Box 22"/>
          <p:cNvSpPr txBox="1">
            <a:spLocks noChangeArrowheads="1"/>
          </p:cNvSpPr>
          <p:nvPr/>
        </p:nvSpPr>
        <p:spPr bwMode="auto">
          <a:xfrm>
            <a:off x="0" y="45244"/>
            <a:ext cx="9057414" cy="584776"/>
          </a:xfrm>
          <a:prstGeom prst="rect">
            <a:avLst/>
          </a:prstGeom>
          <a:noFill/>
          <a:ln w="63500">
            <a:noFill/>
            <a:prstDash val="dash"/>
            <a:miter lim="800000"/>
            <a:headEnd/>
            <a:tailEnd/>
          </a:ln>
        </p:spPr>
        <p:txBody>
          <a:bodyPr wrap="square">
            <a:spAutoFit/>
          </a:bodyPr>
          <a:lstStyle/>
          <a:p>
            <a:pPr>
              <a:spcBef>
                <a:spcPct val="50000"/>
              </a:spcBef>
            </a:pPr>
            <a:r>
              <a:rPr lang="en-US" sz="3200" dirty="0">
                <a:solidFill>
                  <a:srgbClr val="376092"/>
                </a:solidFill>
                <a:latin typeface="Avenir Book"/>
              </a:rPr>
              <a:t>Density-dependence, Discrete Time: Stability</a:t>
            </a:r>
          </a:p>
        </p:txBody>
      </p:sp>
      <p:cxnSp>
        <p:nvCxnSpPr>
          <p:cNvPr id="4" name="Straight Connector 3"/>
          <p:cNvCxnSpPr/>
          <p:nvPr/>
        </p:nvCxnSpPr>
        <p:spPr>
          <a:xfrm flipV="1">
            <a:off x="1668783" y="1317225"/>
            <a:ext cx="2267005" cy="2010103"/>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sp>
        <p:nvSpPr>
          <p:cNvPr id="20" name="Oval 13"/>
          <p:cNvSpPr>
            <a:spLocks noChangeArrowheads="1"/>
          </p:cNvSpPr>
          <p:nvPr/>
        </p:nvSpPr>
        <p:spPr bwMode="auto">
          <a:xfrm>
            <a:off x="2682263" y="2222191"/>
            <a:ext cx="228600" cy="228600"/>
          </a:xfrm>
          <a:prstGeom prst="ellipse">
            <a:avLst/>
          </a:prstGeom>
          <a:solidFill>
            <a:srgbClr val="0000FF"/>
          </a:solidFill>
          <a:ln w="12700">
            <a:solidFill>
              <a:schemeClr val="tx1"/>
            </a:solidFill>
            <a:round/>
            <a:headEnd/>
            <a:tailEnd/>
          </a:ln>
        </p:spPr>
        <p:txBody>
          <a:bodyPr wrap="none" anchor="ctr"/>
          <a:lstStyle/>
          <a:p>
            <a:endParaRPr lang="en-US" dirty="0">
              <a:latin typeface="Avenir Book"/>
            </a:endParaRPr>
          </a:p>
        </p:txBody>
      </p:sp>
      <p:cxnSp>
        <p:nvCxnSpPr>
          <p:cNvPr id="7" name="Straight Connector 6"/>
          <p:cNvCxnSpPr/>
          <p:nvPr/>
        </p:nvCxnSpPr>
        <p:spPr>
          <a:xfrm flipH="1">
            <a:off x="2392956" y="1133608"/>
            <a:ext cx="787145" cy="2415047"/>
          </a:xfrm>
          <a:prstGeom prst="line">
            <a:avLst/>
          </a:prstGeom>
          <a:ln w="44450">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V="1">
            <a:off x="4822753" y="1459130"/>
            <a:ext cx="2267005" cy="2010102"/>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sp>
        <p:nvSpPr>
          <p:cNvPr id="19" name="Oval 13"/>
          <p:cNvSpPr>
            <a:spLocks noChangeArrowheads="1"/>
          </p:cNvSpPr>
          <p:nvPr/>
        </p:nvSpPr>
        <p:spPr bwMode="auto">
          <a:xfrm>
            <a:off x="5836233" y="2364095"/>
            <a:ext cx="228600" cy="228600"/>
          </a:xfrm>
          <a:prstGeom prst="ellipse">
            <a:avLst/>
          </a:prstGeom>
          <a:solidFill>
            <a:srgbClr val="0000FF"/>
          </a:solidFill>
          <a:ln w="12700">
            <a:solidFill>
              <a:schemeClr val="tx1"/>
            </a:solidFill>
            <a:round/>
            <a:headEnd/>
            <a:tailEnd/>
          </a:ln>
        </p:spPr>
        <p:txBody>
          <a:bodyPr wrap="none" anchor="ctr"/>
          <a:lstStyle/>
          <a:p>
            <a:endParaRPr lang="en-US" dirty="0">
              <a:latin typeface="Avenir Book"/>
            </a:endParaRPr>
          </a:p>
        </p:txBody>
      </p:sp>
      <p:cxnSp>
        <p:nvCxnSpPr>
          <p:cNvPr id="21" name="Straight Connector 20"/>
          <p:cNvCxnSpPr/>
          <p:nvPr/>
        </p:nvCxnSpPr>
        <p:spPr>
          <a:xfrm flipH="1">
            <a:off x="4560372" y="2169711"/>
            <a:ext cx="2807304" cy="630852"/>
          </a:xfrm>
          <a:prstGeom prst="line">
            <a:avLst/>
          </a:prstGeom>
          <a:ln w="44450">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flipV="1">
            <a:off x="1548760" y="3634678"/>
            <a:ext cx="2267005" cy="2010102"/>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sp>
        <p:nvSpPr>
          <p:cNvPr id="25" name="Oval 13"/>
          <p:cNvSpPr>
            <a:spLocks noChangeArrowheads="1"/>
          </p:cNvSpPr>
          <p:nvPr/>
        </p:nvSpPr>
        <p:spPr bwMode="auto">
          <a:xfrm>
            <a:off x="2562240" y="4539643"/>
            <a:ext cx="228600" cy="228600"/>
          </a:xfrm>
          <a:prstGeom prst="ellipse">
            <a:avLst/>
          </a:prstGeom>
          <a:solidFill>
            <a:srgbClr val="0000FF"/>
          </a:solidFill>
          <a:ln w="12700">
            <a:solidFill>
              <a:schemeClr val="tx1"/>
            </a:solidFill>
            <a:round/>
            <a:headEnd/>
            <a:tailEnd/>
          </a:ln>
        </p:spPr>
        <p:txBody>
          <a:bodyPr wrap="none" anchor="ctr"/>
          <a:lstStyle/>
          <a:p>
            <a:endParaRPr lang="en-US" dirty="0">
              <a:latin typeface="Avenir Book"/>
            </a:endParaRPr>
          </a:p>
        </p:txBody>
      </p:sp>
      <p:cxnSp>
        <p:nvCxnSpPr>
          <p:cNvPr id="26" name="Straight Connector 25"/>
          <p:cNvCxnSpPr/>
          <p:nvPr/>
        </p:nvCxnSpPr>
        <p:spPr>
          <a:xfrm flipH="1" flipV="1">
            <a:off x="1286379" y="4409327"/>
            <a:ext cx="2807304" cy="483888"/>
          </a:xfrm>
          <a:prstGeom prst="line">
            <a:avLst/>
          </a:prstGeom>
          <a:ln w="44450">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flipV="1">
            <a:off x="5258965" y="3409222"/>
            <a:ext cx="2267005" cy="2010102"/>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sp>
        <p:nvSpPr>
          <p:cNvPr id="30" name="Oval 13"/>
          <p:cNvSpPr>
            <a:spLocks noChangeArrowheads="1"/>
          </p:cNvSpPr>
          <p:nvPr/>
        </p:nvSpPr>
        <p:spPr bwMode="auto">
          <a:xfrm>
            <a:off x="6272445" y="4314187"/>
            <a:ext cx="228600" cy="228600"/>
          </a:xfrm>
          <a:prstGeom prst="ellipse">
            <a:avLst/>
          </a:prstGeom>
          <a:solidFill>
            <a:srgbClr val="0000FF"/>
          </a:solidFill>
          <a:ln w="12700">
            <a:solidFill>
              <a:schemeClr val="tx1"/>
            </a:solidFill>
            <a:round/>
            <a:headEnd/>
            <a:tailEnd/>
          </a:ln>
        </p:spPr>
        <p:txBody>
          <a:bodyPr wrap="none" anchor="ctr"/>
          <a:lstStyle/>
          <a:p>
            <a:endParaRPr lang="en-US" dirty="0">
              <a:latin typeface="Avenir Book"/>
            </a:endParaRPr>
          </a:p>
        </p:txBody>
      </p:sp>
      <p:cxnSp>
        <p:nvCxnSpPr>
          <p:cNvPr id="31" name="Straight Connector 30"/>
          <p:cNvCxnSpPr/>
          <p:nvPr/>
        </p:nvCxnSpPr>
        <p:spPr>
          <a:xfrm flipH="1" flipV="1">
            <a:off x="5804700" y="3533121"/>
            <a:ext cx="1426548" cy="2177826"/>
          </a:xfrm>
          <a:prstGeom prst="line">
            <a:avLst/>
          </a:prstGeom>
          <a:ln w="44450">
            <a:solidFill>
              <a:srgbClr val="0000FF"/>
            </a:solidFill>
          </a:ln>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470502" y="1564249"/>
            <a:ext cx="2417551" cy="923330"/>
          </a:xfrm>
          <a:prstGeom prst="rect">
            <a:avLst/>
          </a:prstGeom>
          <a:noFill/>
        </p:spPr>
        <p:txBody>
          <a:bodyPr wrap="square" rtlCol="0">
            <a:spAutoFit/>
          </a:bodyPr>
          <a:lstStyle/>
          <a:p>
            <a:pPr algn="ctr"/>
            <a:r>
              <a:rPr lang="en-US" dirty="0" err="1">
                <a:latin typeface="Avenir Book"/>
              </a:rPr>
              <a:t>dF</a:t>
            </a:r>
            <a:r>
              <a:rPr lang="en-US" dirty="0">
                <a:latin typeface="Avenir Book"/>
              </a:rPr>
              <a:t>/</a:t>
            </a:r>
            <a:r>
              <a:rPr lang="en-US" dirty="0" err="1">
                <a:latin typeface="Avenir Book"/>
              </a:rPr>
              <a:t>dN</a:t>
            </a:r>
            <a:r>
              <a:rPr lang="en-US" baseline="-25000" dirty="0" err="1">
                <a:latin typeface="Avenir Book"/>
              </a:rPr>
              <a:t>t</a:t>
            </a:r>
            <a:r>
              <a:rPr lang="en-US" dirty="0" err="1">
                <a:latin typeface="Avenir Book"/>
              </a:rPr>
              <a:t>|</a:t>
            </a:r>
            <a:r>
              <a:rPr lang="en-US" baseline="-25000" dirty="0" err="1">
                <a:latin typeface="Avenir Book"/>
              </a:rPr>
              <a:t>N</a:t>
            </a:r>
            <a:r>
              <a:rPr lang="en-US" baseline="-25000" dirty="0">
                <a:latin typeface="Avenir Book"/>
              </a:rPr>
              <a:t>* </a:t>
            </a:r>
            <a:r>
              <a:rPr lang="en-US" dirty="0">
                <a:latin typeface="Avenir Book"/>
              </a:rPr>
              <a:t>&gt; 1 </a:t>
            </a:r>
          </a:p>
          <a:p>
            <a:pPr algn="ctr"/>
            <a:r>
              <a:rPr lang="en-US" dirty="0">
                <a:latin typeface="Avenir Book"/>
              </a:rPr>
              <a:t>Unstable </a:t>
            </a:r>
          </a:p>
          <a:p>
            <a:pPr algn="ctr"/>
            <a:r>
              <a:rPr lang="en-US" dirty="0">
                <a:latin typeface="Avenir Book"/>
              </a:rPr>
              <a:t>(geometric growth)</a:t>
            </a:r>
          </a:p>
        </p:txBody>
      </p:sp>
      <p:sp>
        <p:nvSpPr>
          <p:cNvPr id="22" name="TextBox 21"/>
          <p:cNvSpPr txBox="1"/>
          <p:nvPr/>
        </p:nvSpPr>
        <p:spPr>
          <a:xfrm>
            <a:off x="6605994" y="3932126"/>
            <a:ext cx="2314991" cy="1200329"/>
          </a:xfrm>
          <a:prstGeom prst="rect">
            <a:avLst/>
          </a:prstGeom>
          <a:noFill/>
        </p:spPr>
        <p:txBody>
          <a:bodyPr wrap="square" rtlCol="0">
            <a:spAutoFit/>
          </a:bodyPr>
          <a:lstStyle/>
          <a:p>
            <a:pPr algn="ctr"/>
            <a:r>
              <a:rPr lang="en-US" dirty="0" err="1">
                <a:latin typeface="Avenir Book"/>
              </a:rPr>
              <a:t>dF</a:t>
            </a:r>
            <a:r>
              <a:rPr lang="en-US" dirty="0">
                <a:latin typeface="Avenir Book"/>
              </a:rPr>
              <a:t>/</a:t>
            </a:r>
            <a:r>
              <a:rPr lang="en-US" dirty="0" err="1">
                <a:latin typeface="Avenir Book"/>
              </a:rPr>
              <a:t>dN</a:t>
            </a:r>
            <a:r>
              <a:rPr lang="en-US" baseline="-25000" dirty="0" err="1">
                <a:latin typeface="Avenir Book"/>
              </a:rPr>
              <a:t>t</a:t>
            </a:r>
            <a:r>
              <a:rPr lang="en-US" dirty="0" err="1">
                <a:latin typeface="Avenir Book"/>
              </a:rPr>
              <a:t>|</a:t>
            </a:r>
            <a:r>
              <a:rPr lang="en-US" baseline="-25000" dirty="0" err="1">
                <a:latin typeface="Avenir Book"/>
              </a:rPr>
              <a:t>N</a:t>
            </a:r>
            <a:r>
              <a:rPr lang="en-US" baseline="-25000" dirty="0">
                <a:latin typeface="Avenir Book"/>
              </a:rPr>
              <a:t>*</a:t>
            </a:r>
            <a:r>
              <a:rPr lang="en-US" dirty="0">
                <a:latin typeface="Avenir Book"/>
              </a:rPr>
              <a:t> &lt; -1  </a:t>
            </a:r>
          </a:p>
          <a:p>
            <a:pPr algn="ctr"/>
            <a:r>
              <a:rPr lang="en-US" dirty="0">
                <a:latin typeface="Avenir Book"/>
              </a:rPr>
              <a:t>Unstable </a:t>
            </a:r>
          </a:p>
          <a:p>
            <a:pPr algn="ctr"/>
            <a:r>
              <a:rPr lang="en-US" dirty="0">
                <a:latin typeface="Avenir Book"/>
              </a:rPr>
              <a:t>(divergent oscillations)</a:t>
            </a:r>
          </a:p>
        </p:txBody>
      </p:sp>
      <p:sp>
        <p:nvSpPr>
          <p:cNvPr id="23" name="TextBox 22"/>
          <p:cNvSpPr txBox="1"/>
          <p:nvPr/>
        </p:nvSpPr>
        <p:spPr>
          <a:xfrm>
            <a:off x="2178239" y="5101743"/>
            <a:ext cx="2198799" cy="1200329"/>
          </a:xfrm>
          <a:prstGeom prst="rect">
            <a:avLst/>
          </a:prstGeom>
          <a:noFill/>
        </p:spPr>
        <p:txBody>
          <a:bodyPr wrap="square" rtlCol="0">
            <a:spAutoFit/>
          </a:bodyPr>
          <a:lstStyle/>
          <a:p>
            <a:pPr algn="ctr"/>
            <a:r>
              <a:rPr lang="en-US" dirty="0">
                <a:latin typeface="Avenir Book"/>
              </a:rPr>
              <a:t>-1 &lt; </a:t>
            </a:r>
            <a:r>
              <a:rPr lang="en-US" dirty="0" err="1">
                <a:latin typeface="Avenir Book"/>
              </a:rPr>
              <a:t>dF</a:t>
            </a:r>
            <a:r>
              <a:rPr lang="en-US" dirty="0">
                <a:latin typeface="Avenir Book"/>
              </a:rPr>
              <a:t>/</a:t>
            </a:r>
            <a:r>
              <a:rPr lang="en-US" dirty="0" err="1">
                <a:latin typeface="Avenir Book"/>
              </a:rPr>
              <a:t>dN</a:t>
            </a:r>
            <a:r>
              <a:rPr lang="en-US" baseline="-25000" dirty="0" err="1">
                <a:latin typeface="Avenir Book"/>
              </a:rPr>
              <a:t>t</a:t>
            </a:r>
            <a:r>
              <a:rPr lang="en-US" dirty="0" err="1">
                <a:latin typeface="Avenir Book"/>
              </a:rPr>
              <a:t>|</a:t>
            </a:r>
            <a:r>
              <a:rPr lang="en-US" baseline="-25000" dirty="0" err="1">
                <a:latin typeface="Avenir Book"/>
              </a:rPr>
              <a:t>N</a:t>
            </a:r>
            <a:r>
              <a:rPr lang="en-US" baseline="-25000" dirty="0">
                <a:latin typeface="Avenir Book"/>
              </a:rPr>
              <a:t>*</a:t>
            </a:r>
            <a:r>
              <a:rPr lang="en-US" dirty="0">
                <a:latin typeface="Avenir Book"/>
              </a:rPr>
              <a:t> &lt; 0  </a:t>
            </a:r>
          </a:p>
          <a:p>
            <a:pPr algn="ctr"/>
            <a:r>
              <a:rPr lang="en-US" dirty="0">
                <a:latin typeface="Avenir Book"/>
              </a:rPr>
              <a:t>Stable </a:t>
            </a:r>
          </a:p>
          <a:p>
            <a:pPr algn="ctr"/>
            <a:r>
              <a:rPr lang="en-US" dirty="0">
                <a:latin typeface="Avenir Book"/>
              </a:rPr>
              <a:t>(damped oscillations)</a:t>
            </a:r>
          </a:p>
        </p:txBody>
      </p:sp>
      <p:sp>
        <p:nvSpPr>
          <p:cNvPr id="27" name="TextBox 26"/>
          <p:cNvSpPr txBox="1"/>
          <p:nvPr/>
        </p:nvSpPr>
        <p:spPr>
          <a:xfrm>
            <a:off x="4182550" y="1438138"/>
            <a:ext cx="2144770" cy="923330"/>
          </a:xfrm>
          <a:prstGeom prst="rect">
            <a:avLst/>
          </a:prstGeom>
          <a:noFill/>
        </p:spPr>
        <p:txBody>
          <a:bodyPr wrap="square" rtlCol="0">
            <a:spAutoFit/>
          </a:bodyPr>
          <a:lstStyle/>
          <a:p>
            <a:pPr algn="ctr"/>
            <a:r>
              <a:rPr lang="en-US" dirty="0">
                <a:latin typeface="Avenir Book"/>
              </a:rPr>
              <a:t>0 &lt; </a:t>
            </a:r>
            <a:r>
              <a:rPr lang="en-US" dirty="0" err="1">
                <a:latin typeface="Avenir Book"/>
              </a:rPr>
              <a:t>dF</a:t>
            </a:r>
            <a:r>
              <a:rPr lang="en-US" dirty="0">
                <a:latin typeface="Avenir Book"/>
              </a:rPr>
              <a:t>/</a:t>
            </a:r>
            <a:r>
              <a:rPr lang="en-US" dirty="0" err="1">
                <a:latin typeface="Avenir Book"/>
              </a:rPr>
              <a:t>dN</a:t>
            </a:r>
            <a:r>
              <a:rPr lang="en-US" baseline="-25000" dirty="0" err="1">
                <a:latin typeface="Avenir Book"/>
              </a:rPr>
              <a:t>t</a:t>
            </a:r>
            <a:r>
              <a:rPr lang="en-US" dirty="0" err="1">
                <a:latin typeface="Avenir Book"/>
              </a:rPr>
              <a:t>|</a:t>
            </a:r>
            <a:r>
              <a:rPr lang="en-US" baseline="-25000" dirty="0" err="1">
                <a:latin typeface="Avenir Book"/>
              </a:rPr>
              <a:t>N</a:t>
            </a:r>
            <a:r>
              <a:rPr lang="en-US" baseline="-25000" dirty="0">
                <a:latin typeface="Avenir Book"/>
              </a:rPr>
              <a:t>* </a:t>
            </a:r>
            <a:r>
              <a:rPr lang="en-US" dirty="0">
                <a:latin typeface="Avenir Book"/>
              </a:rPr>
              <a:t> &lt; 1</a:t>
            </a:r>
          </a:p>
          <a:p>
            <a:pPr algn="ctr"/>
            <a:r>
              <a:rPr lang="en-US" dirty="0">
                <a:latin typeface="Avenir Book"/>
              </a:rPr>
              <a:t>Stable </a:t>
            </a:r>
          </a:p>
          <a:p>
            <a:pPr algn="ctr"/>
            <a:r>
              <a:rPr lang="en-US" dirty="0">
                <a:latin typeface="Avenir Book"/>
              </a:rPr>
              <a:t>(geometric decay)</a:t>
            </a:r>
          </a:p>
        </p:txBody>
      </p:sp>
      <p:sp>
        <p:nvSpPr>
          <p:cNvPr id="32" name="TextBox 31"/>
          <p:cNvSpPr txBox="1"/>
          <p:nvPr/>
        </p:nvSpPr>
        <p:spPr>
          <a:xfrm>
            <a:off x="5055764" y="5889838"/>
            <a:ext cx="4199691" cy="923330"/>
          </a:xfrm>
          <a:prstGeom prst="rect">
            <a:avLst/>
          </a:prstGeom>
          <a:noFill/>
        </p:spPr>
        <p:txBody>
          <a:bodyPr wrap="square" rtlCol="0">
            <a:spAutoFit/>
          </a:bodyPr>
          <a:lstStyle/>
          <a:p>
            <a:pPr algn="ctr"/>
            <a:r>
              <a:rPr lang="en-US" dirty="0">
                <a:solidFill>
                  <a:srgbClr val="800000"/>
                </a:solidFill>
                <a:latin typeface="Avenir Book"/>
              </a:rPr>
              <a:t>Stability requires:</a:t>
            </a:r>
          </a:p>
          <a:p>
            <a:pPr algn="ctr"/>
            <a:r>
              <a:rPr lang="en-US" dirty="0">
                <a:solidFill>
                  <a:srgbClr val="800000"/>
                </a:solidFill>
                <a:latin typeface="Avenir Book"/>
              </a:rPr>
              <a:t>-1 &lt; </a:t>
            </a:r>
            <a:r>
              <a:rPr lang="en-US" dirty="0" err="1">
                <a:solidFill>
                  <a:srgbClr val="800000"/>
                </a:solidFill>
                <a:latin typeface="Avenir Book"/>
              </a:rPr>
              <a:t>dF</a:t>
            </a:r>
            <a:r>
              <a:rPr lang="en-US" dirty="0">
                <a:solidFill>
                  <a:srgbClr val="800000"/>
                </a:solidFill>
                <a:latin typeface="Avenir Book"/>
              </a:rPr>
              <a:t>/</a:t>
            </a:r>
            <a:r>
              <a:rPr lang="en-US" dirty="0" err="1">
                <a:solidFill>
                  <a:srgbClr val="800000"/>
                </a:solidFill>
                <a:latin typeface="Avenir Book"/>
              </a:rPr>
              <a:t>dN</a:t>
            </a:r>
            <a:r>
              <a:rPr lang="en-US" baseline="-25000" dirty="0" err="1">
                <a:solidFill>
                  <a:srgbClr val="800000"/>
                </a:solidFill>
                <a:latin typeface="Avenir Book"/>
              </a:rPr>
              <a:t>t</a:t>
            </a:r>
            <a:r>
              <a:rPr lang="en-US" dirty="0" err="1">
                <a:solidFill>
                  <a:srgbClr val="800000"/>
                </a:solidFill>
                <a:latin typeface="Avenir Book"/>
              </a:rPr>
              <a:t>|</a:t>
            </a:r>
            <a:r>
              <a:rPr lang="en-US" baseline="-25000" dirty="0" err="1">
                <a:solidFill>
                  <a:srgbClr val="800000"/>
                </a:solidFill>
                <a:latin typeface="Avenir Book"/>
              </a:rPr>
              <a:t>N</a:t>
            </a:r>
            <a:r>
              <a:rPr lang="en-US" baseline="-25000" dirty="0">
                <a:solidFill>
                  <a:srgbClr val="800000"/>
                </a:solidFill>
                <a:latin typeface="Avenir Book"/>
              </a:rPr>
              <a:t>*</a:t>
            </a:r>
            <a:r>
              <a:rPr lang="en-US" dirty="0">
                <a:solidFill>
                  <a:srgbClr val="800000"/>
                </a:solidFill>
                <a:latin typeface="Avenir Book"/>
              </a:rPr>
              <a:t> &lt; +1  </a:t>
            </a:r>
          </a:p>
          <a:p>
            <a:pPr algn="ctr"/>
            <a:r>
              <a:rPr lang="en-US" dirty="0">
                <a:solidFill>
                  <a:srgbClr val="800000"/>
                </a:solidFill>
                <a:latin typeface="Avenir Book"/>
              </a:rPr>
              <a:t>Oscillations if  </a:t>
            </a:r>
            <a:r>
              <a:rPr lang="en-US" dirty="0" err="1">
                <a:solidFill>
                  <a:srgbClr val="800000"/>
                </a:solidFill>
                <a:latin typeface="Avenir Book"/>
              </a:rPr>
              <a:t>dF</a:t>
            </a:r>
            <a:r>
              <a:rPr lang="en-US" dirty="0">
                <a:solidFill>
                  <a:srgbClr val="800000"/>
                </a:solidFill>
                <a:latin typeface="Avenir Book"/>
              </a:rPr>
              <a:t>/</a:t>
            </a:r>
            <a:r>
              <a:rPr lang="en-US" dirty="0" err="1">
                <a:solidFill>
                  <a:srgbClr val="800000"/>
                </a:solidFill>
                <a:latin typeface="Avenir Book"/>
              </a:rPr>
              <a:t>dN</a:t>
            </a:r>
            <a:r>
              <a:rPr lang="en-US" baseline="-25000" dirty="0" err="1">
                <a:solidFill>
                  <a:srgbClr val="800000"/>
                </a:solidFill>
                <a:latin typeface="Avenir Book"/>
              </a:rPr>
              <a:t>t</a:t>
            </a:r>
            <a:r>
              <a:rPr lang="en-US" dirty="0" err="1">
                <a:solidFill>
                  <a:srgbClr val="800000"/>
                </a:solidFill>
                <a:latin typeface="Avenir Book"/>
              </a:rPr>
              <a:t>|</a:t>
            </a:r>
            <a:r>
              <a:rPr lang="en-US" baseline="-25000" dirty="0" err="1">
                <a:solidFill>
                  <a:srgbClr val="800000"/>
                </a:solidFill>
                <a:latin typeface="Avenir Book"/>
              </a:rPr>
              <a:t>N</a:t>
            </a:r>
            <a:r>
              <a:rPr lang="en-US" baseline="-25000" dirty="0">
                <a:solidFill>
                  <a:srgbClr val="800000"/>
                </a:solidFill>
                <a:latin typeface="Avenir Book"/>
              </a:rPr>
              <a:t>*</a:t>
            </a:r>
            <a:r>
              <a:rPr lang="en-US" dirty="0">
                <a:solidFill>
                  <a:srgbClr val="800000"/>
                </a:solidFill>
                <a:latin typeface="Avenir Book"/>
              </a:rPr>
              <a:t> negative</a:t>
            </a:r>
          </a:p>
        </p:txBody>
      </p:sp>
    </p:spTree>
    <p:extLst>
      <p:ext uri="{BB962C8B-B14F-4D97-AF65-F5344CB8AC3E}">
        <p14:creationId xmlns:p14="http://schemas.microsoft.com/office/powerpoint/2010/main" val="4168105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dissolve">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dissolve">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dissolve">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dissolve">
                                      <p:cBhvr>
                                        <p:cTn id="2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2" grpId="0"/>
      <p:bldP spid="23" grpId="0"/>
      <p:bldP spid="27" grpId="0"/>
      <p:bldP spid="32"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55653" y="2077368"/>
            <a:ext cx="5577767" cy="4269154"/>
            <a:chOff x="225754" y="1709810"/>
            <a:chExt cx="6173792" cy="4751079"/>
          </a:xfrm>
        </p:grpSpPr>
        <p:grpSp>
          <p:nvGrpSpPr>
            <p:cNvPr id="15362" name="Group 2"/>
            <p:cNvGrpSpPr>
              <a:grpSpLocks/>
            </p:cNvGrpSpPr>
            <p:nvPr/>
          </p:nvGrpSpPr>
          <p:grpSpPr bwMode="auto">
            <a:xfrm>
              <a:off x="225754" y="3163152"/>
              <a:ext cx="4690568" cy="3297737"/>
              <a:chOff x="909" y="2098"/>
              <a:chExt cx="2224" cy="1789"/>
            </a:xfrm>
          </p:grpSpPr>
          <p:sp>
            <p:nvSpPr>
              <p:cNvPr id="15375" name="Text Box 6"/>
              <p:cNvSpPr txBox="1">
                <a:spLocks noChangeArrowheads="1"/>
              </p:cNvSpPr>
              <p:nvPr/>
            </p:nvSpPr>
            <p:spPr bwMode="auto">
              <a:xfrm>
                <a:off x="2848" y="3571"/>
                <a:ext cx="285" cy="316"/>
              </a:xfrm>
              <a:prstGeom prst="rect">
                <a:avLst/>
              </a:prstGeom>
              <a:noFill/>
              <a:ln w="63500">
                <a:noFill/>
                <a:prstDash val="dash"/>
                <a:miter lim="800000"/>
                <a:headEnd/>
                <a:tailEnd/>
              </a:ln>
            </p:spPr>
            <p:txBody>
              <a:bodyPr wrap="none">
                <a:spAutoFit/>
              </a:bodyPr>
              <a:lstStyle/>
              <a:p>
                <a:pPr algn="ctr"/>
                <a:r>
                  <a:rPr lang="en-US" sz="2800" dirty="0" err="1">
                    <a:latin typeface="Avenir Book"/>
                  </a:rPr>
                  <a:t>N</a:t>
                </a:r>
                <a:r>
                  <a:rPr lang="en-US" sz="2800" baseline="-25000" dirty="0" err="1">
                    <a:latin typeface="Avenir Book"/>
                  </a:rPr>
                  <a:t>t</a:t>
                </a:r>
                <a:endParaRPr lang="en-US" sz="2800" baseline="-25000" dirty="0">
                  <a:latin typeface="Avenir Book"/>
                </a:endParaRPr>
              </a:p>
            </p:txBody>
          </p:sp>
          <p:sp>
            <p:nvSpPr>
              <p:cNvPr id="15376" name="Rectangle 7"/>
              <p:cNvSpPr>
                <a:spLocks noChangeArrowheads="1"/>
              </p:cNvSpPr>
              <p:nvPr/>
            </p:nvSpPr>
            <p:spPr bwMode="auto">
              <a:xfrm rot="16234119">
                <a:off x="794" y="2213"/>
                <a:ext cx="505" cy="275"/>
              </a:xfrm>
              <a:prstGeom prst="rect">
                <a:avLst/>
              </a:prstGeom>
              <a:noFill/>
              <a:ln w="63500">
                <a:noFill/>
                <a:prstDash val="dash"/>
                <a:miter lim="800000"/>
                <a:headEnd/>
                <a:tailEnd/>
              </a:ln>
            </p:spPr>
            <p:txBody>
              <a:bodyPr wrap="none">
                <a:spAutoFit/>
              </a:bodyPr>
              <a:lstStyle/>
              <a:p>
                <a:pPr algn="ctr"/>
                <a:r>
                  <a:rPr lang="en-US" sz="2800" dirty="0">
                    <a:latin typeface="Avenir Book"/>
                  </a:rPr>
                  <a:t>N</a:t>
                </a:r>
                <a:r>
                  <a:rPr lang="en-US" sz="2800" baseline="-25000" dirty="0">
                    <a:latin typeface="Avenir Book"/>
                  </a:rPr>
                  <a:t>t+1</a:t>
                </a:r>
              </a:p>
            </p:txBody>
          </p:sp>
        </p:grpSp>
        <p:cxnSp>
          <p:nvCxnSpPr>
            <p:cNvPr id="18" name="Straight Connector 17"/>
            <p:cNvCxnSpPr/>
            <p:nvPr/>
          </p:nvCxnSpPr>
          <p:spPr>
            <a:xfrm flipV="1">
              <a:off x="1709094" y="1709810"/>
              <a:ext cx="3939199" cy="3688026"/>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sp>
          <p:nvSpPr>
            <p:cNvPr id="19" name="Oval 13"/>
            <p:cNvSpPr>
              <a:spLocks noChangeArrowheads="1"/>
            </p:cNvSpPr>
            <p:nvPr/>
          </p:nvSpPr>
          <p:spPr bwMode="auto">
            <a:xfrm>
              <a:off x="3470140" y="3370191"/>
              <a:ext cx="397221" cy="419423"/>
            </a:xfrm>
            <a:prstGeom prst="ellipse">
              <a:avLst/>
            </a:prstGeom>
            <a:solidFill>
              <a:srgbClr val="0000FF"/>
            </a:solidFill>
            <a:ln w="12700">
              <a:solidFill>
                <a:schemeClr val="tx1"/>
              </a:solidFill>
              <a:round/>
              <a:headEnd/>
              <a:tailEnd/>
            </a:ln>
          </p:spPr>
          <p:txBody>
            <a:bodyPr wrap="none" anchor="ctr"/>
            <a:lstStyle/>
            <a:p>
              <a:endParaRPr lang="en-US" dirty="0">
                <a:latin typeface="Avenir Book"/>
              </a:endParaRPr>
            </a:p>
          </p:txBody>
        </p:sp>
        <p:sp>
          <p:nvSpPr>
            <p:cNvPr id="5" name="Freeform 4"/>
            <p:cNvSpPr/>
            <p:nvPr/>
          </p:nvSpPr>
          <p:spPr>
            <a:xfrm>
              <a:off x="1336719" y="3108352"/>
              <a:ext cx="5062827" cy="2256059"/>
            </a:xfrm>
            <a:custGeom>
              <a:avLst/>
              <a:gdLst>
                <a:gd name="connsiteX0" fmla="*/ 0 w 4544848"/>
                <a:gd name="connsiteY0" fmla="*/ 1621020 h 1621020"/>
                <a:gd name="connsiteX1" fmla="*/ 1837990 w 4544848"/>
                <a:gd name="connsiteY1" fmla="*/ 401077 h 1621020"/>
                <a:gd name="connsiteX2" fmla="*/ 4544848 w 4544848"/>
                <a:gd name="connsiteY2" fmla="*/ 0 h 1621020"/>
                <a:gd name="connsiteX3" fmla="*/ 4544848 w 4544848"/>
                <a:gd name="connsiteY3" fmla="*/ 0 h 1621020"/>
              </a:gdLst>
              <a:ahLst/>
              <a:cxnLst>
                <a:cxn ang="0">
                  <a:pos x="connsiteX0" y="connsiteY0"/>
                </a:cxn>
                <a:cxn ang="0">
                  <a:pos x="connsiteX1" y="connsiteY1"/>
                </a:cxn>
                <a:cxn ang="0">
                  <a:pos x="connsiteX2" y="connsiteY2"/>
                </a:cxn>
                <a:cxn ang="0">
                  <a:pos x="connsiteX3" y="connsiteY3"/>
                </a:cxn>
              </a:cxnLst>
              <a:rect l="l" t="t" r="r" b="b"/>
              <a:pathLst>
                <a:path w="4544848" h="1621020">
                  <a:moveTo>
                    <a:pt x="0" y="1621020"/>
                  </a:moveTo>
                  <a:cubicBezTo>
                    <a:pt x="540257" y="1146133"/>
                    <a:pt x="1080515" y="671247"/>
                    <a:pt x="1837990" y="401077"/>
                  </a:cubicBezTo>
                  <a:cubicBezTo>
                    <a:pt x="2595465" y="130907"/>
                    <a:pt x="4093705" y="66846"/>
                    <a:pt x="4544848" y="0"/>
                  </a:cubicBezTo>
                  <a:lnTo>
                    <a:pt x="4544848" y="0"/>
                  </a:lnTo>
                </a:path>
              </a:pathLst>
            </a:custGeom>
            <a:ln w="38100" cmpd="sng">
              <a:solidFill>
                <a:srgbClr val="0000FF"/>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latin typeface="Avenir Book"/>
              </a:endParaRPr>
            </a:p>
          </p:txBody>
        </p:sp>
      </p:grpSp>
      <p:sp>
        <p:nvSpPr>
          <p:cNvPr id="6" name="TextBox 5"/>
          <p:cNvSpPr txBox="1"/>
          <p:nvPr/>
        </p:nvSpPr>
        <p:spPr>
          <a:xfrm>
            <a:off x="5352582" y="1488166"/>
            <a:ext cx="3954825" cy="4524315"/>
          </a:xfrm>
          <a:prstGeom prst="rect">
            <a:avLst/>
          </a:prstGeom>
          <a:noFill/>
        </p:spPr>
        <p:txBody>
          <a:bodyPr wrap="square" rtlCol="0">
            <a:spAutoFit/>
          </a:bodyPr>
          <a:lstStyle/>
          <a:p>
            <a:r>
              <a:rPr lang="en-US" sz="2400" dirty="0">
                <a:latin typeface="Avenir Book"/>
              </a:rPr>
              <a:t>At equilibrium…</a:t>
            </a:r>
          </a:p>
          <a:p>
            <a:r>
              <a:rPr lang="en-US" sz="2400" dirty="0">
                <a:latin typeface="Avenir Book"/>
              </a:rPr>
              <a:t>Apply a small perturbation:</a:t>
            </a:r>
          </a:p>
          <a:p>
            <a:r>
              <a:rPr lang="en-US" sz="2400" dirty="0">
                <a:latin typeface="Avenir Book"/>
              </a:rPr>
              <a:t>	</a:t>
            </a:r>
            <a:r>
              <a:rPr lang="en-US" sz="2400" dirty="0" err="1">
                <a:latin typeface="Avenir Book"/>
              </a:rPr>
              <a:t>n</a:t>
            </a:r>
            <a:r>
              <a:rPr lang="en-US" sz="2400" baseline="-25000" dirty="0" err="1">
                <a:latin typeface="Avenir Book"/>
              </a:rPr>
              <a:t>t</a:t>
            </a:r>
            <a:r>
              <a:rPr lang="en-US" sz="2400" dirty="0">
                <a:latin typeface="Avenir Book"/>
              </a:rPr>
              <a:t>=</a:t>
            </a:r>
            <a:r>
              <a:rPr lang="en-US" sz="2400" dirty="0" err="1">
                <a:latin typeface="Avenir Book"/>
              </a:rPr>
              <a:t>N</a:t>
            </a:r>
            <a:r>
              <a:rPr lang="en-US" sz="2400" baseline="-25000" dirty="0" err="1">
                <a:latin typeface="Avenir Book"/>
              </a:rPr>
              <a:t>t</a:t>
            </a:r>
            <a:r>
              <a:rPr lang="en-US" sz="2400" dirty="0">
                <a:latin typeface="Avenir Book"/>
              </a:rPr>
              <a:t>-N*</a:t>
            </a:r>
          </a:p>
          <a:p>
            <a:r>
              <a:rPr lang="en-US" sz="2400" dirty="0">
                <a:latin typeface="Avenir Book"/>
              </a:rPr>
              <a:t>How will system respond?</a:t>
            </a:r>
          </a:p>
          <a:p>
            <a:endParaRPr lang="en-US" sz="2400" dirty="0">
              <a:latin typeface="Avenir Book"/>
            </a:endParaRPr>
          </a:p>
          <a:p>
            <a:r>
              <a:rPr lang="en-US" sz="2400" dirty="0">
                <a:latin typeface="Avenir Book"/>
              </a:rPr>
              <a:t>N</a:t>
            </a:r>
            <a:r>
              <a:rPr lang="en-US" sz="2400" baseline="-25000" dirty="0">
                <a:latin typeface="Avenir Book"/>
              </a:rPr>
              <a:t>t+1</a:t>
            </a:r>
            <a:r>
              <a:rPr lang="en-US" sz="2400" dirty="0">
                <a:latin typeface="Avenir Book"/>
              </a:rPr>
              <a:t> = F(N*+</a:t>
            </a:r>
            <a:r>
              <a:rPr lang="en-US" sz="2400" dirty="0" err="1">
                <a:latin typeface="Avenir Book"/>
              </a:rPr>
              <a:t>n</a:t>
            </a:r>
            <a:r>
              <a:rPr lang="en-US" sz="2400" baseline="-25000" dirty="0" err="1">
                <a:latin typeface="Avenir Book"/>
              </a:rPr>
              <a:t>t</a:t>
            </a:r>
            <a:r>
              <a:rPr lang="en-US" sz="2400" dirty="0">
                <a:latin typeface="Avenir Book"/>
              </a:rPr>
              <a:t>)</a:t>
            </a:r>
          </a:p>
          <a:p>
            <a:r>
              <a:rPr lang="en-US" sz="2400" dirty="0">
                <a:latin typeface="Avenir Book"/>
              </a:rPr>
              <a:t>Rewrite as (</a:t>
            </a:r>
            <a:r>
              <a:rPr lang="en-US" sz="2400" dirty="0" err="1">
                <a:latin typeface="Avenir Book"/>
              </a:rPr>
              <a:t>substract</a:t>
            </a:r>
            <a:r>
              <a:rPr lang="en-US" sz="2400" dirty="0">
                <a:latin typeface="Avenir Book"/>
              </a:rPr>
              <a:t> N*)</a:t>
            </a:r>
          </a:p>
          <a:p>
            <a:r>
              <a:rPr lang="en-US" sz="2400" dirty="0">
                <a:latin typeface="Avenir Book"/>
              </a:rPr>
              <a:t>n</a:t>
            </a:r>
            <a:r>
              <a:rPr lang="en-US" sz="2400" baseline="-25000" dirty="0">
                <a:latin typeface="Avenir Book"/>
              </a:rPr>
              <a:t>t+1</a:t>
            </a:r>
            <a:r>
              <a:rPr lang="en-US" sz="2400" dirty="0">
                <a:latin typeface="Avenir Book"/>
              </a:rPr>
              <a:t> = N</a:t>
            </a:r>
            <a:r>
              <a:rPr lang="en-US" sz="2400" baseline="-25000" dirty="0">
                <a:latin typeface="Avenir Book"/>
              </a:rPr>
              <a:t>t+1</a:t>
            </a:r>
            <a:r>
              <a:rPr lang="en-US" sz="2400" dirty="0">
                <a:latin typeface="Avenir Book"/>
              </a:rPr>
              <a:t>-N*=F(N*+</a:t>
            </a:r>
            <a:r>
              <a:rPr lang="en-US" sz="2400" dirty="0" err="1">
                <a:latin typeface="Avenir Book"/>
              </a:rPr>
              <a:t>n</a:t>
            </a:r>
            <a:r>
              <a:rPr lang="en-US" sz="2400" baseline="-25000" dirty="0" err="1">
                <a:latin typeface="Avenir Book"/>
              </a:rPr>
              <a:t>t</a:t>
            </a:r>
            <a:r>
              <a:rPr lang="en-US" sz="2400" dirty="0">
                <a:latin typeface="Avenir Book"/>
              </a:rPr>
              <a:t>)-N*</a:t>
            </a:r>
          </a:p>
          <a:p>
            <a:endParaRPr lang="en-US" sz="2400" dirty="0">
              <a:latin typeface="Avenir Book"/>
            </a:endParaRPr>
          </a:p>
          <a:p>
            <a:r>
              <a:rPr lang="en-US" sz="2400" dirty="0">
                <a:latin typeface="Avenir Book"/>
              </a:rPr>
              <a:t>But what is F(N*+</a:t>
            </a:r>
            <a:r>
              <a:rPr lang="en-US" sz="2400" dirty="0" err="1">
                <a:latin typeface="Avenir Book"/>
              </a:rPr>
              <a:t>n</a:t>
            </a:r>
            <a:r>
              <a:rPr lang="en-US" sz="2400" baseline="-25000" dirty="0" err="1">
                <a:latin typeface="Avenir Book"/>
              </a:rPr>
              <a:t>t</a:t>
            </a:r>
            <a:r>
              <a:rPr lang="en-US" sz="2400" dirty="0">
                <a:latin typeface="Avenir Book"/>
              </a:rPr>
              <a:t>)?</a:t>
            </a:r>
          </a:p>
          <a:p>
            <a:endParaRPr lang="en-US" sz="2400" dirty="0">
              <a:latin typeface="Avenir Book"/>
            </a:endParaRPr>
          </a:p>
          <a:p>
            <a:r>
              <a:rPr lang="en-US" sz="2400" dirty="0">
                <a:latin typeface="Avenir Book"/>
              </a:rPr>
              <a:t>An aside…</a:t>
            </a:r>
          </a:p>
        </p:txBody>
      </p:sp>
      <p:sp>
        <p:nvSpPr>
          <p:cNvPr id="11" name="Text Box 22"/>
          <p:cNvSpPr txBox="1">
            <a:spLocks noChangeArrowheads="1"/>
          </p:cNvSpPr>
          <p:nvPr/>
        </p:nvSpPr>
        <p:spPr bwMode="auto">
          <a:xfrm>
            <a:off x="52146" y="47236"/>
            <a:ext cx="9057414" cy="584776"/>
          </a:xfrm>
          <a:prstGeom prst="rect">
            <a:avLst/>
          </a:prstGeom>
          <a:noFill/>
          <a:ln w="63500">
            <a:noFill/>
            <a:prstDash val="dash"/>
            <a:miter lim="800000"/>
            <a:headEnd/>
            <a:tailEnd/>
          </a:ln>
        </p:spPr>
        <p:txBody>
          <a:bodyPr wrap="square">
            <a:spAutoFit/>
          </a:bodyPr>
          <a:lstStyle/>
          <a:p>
            <a:pPr>
              <a:spcBef>
                <a:spcPct val="50000"/>
              </a:spcBef>
            </a:pPr>
            <a:r>
              <a:rPr lang="en-US" sz="3200" dirty="0">
                <a:solidFill>
                  <a:srgbClr val="376092"/>
                </a:solidFill>
                <a:latin typeface="Avenir Book"/>
              </a:rPr>
              <a:t>Stability analysis:  How did we get this?</a:t>
            </a:r>
          </a:p>
        </p:txBody>
      </p:sp>
    </p:spTree>
    <p:extLst>
      <p:ext uri="{BB962C8B-B14F-4D97-AF65-F5344CB8AC3E}">
        <p14:creationId xmlns:p14="http://schemas.microsoft.com/office/powerpoint/2010/main" val="53701660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Line 4"/>
          <p:cNvSpPr>
            <a:spLocks noChangeShapeType="1"/>
          </p:cNvSpPr>
          <p:nvPr/>
        </p:nvSpPr>
        <p:spPr bwMode="auto">
          <a:xfrm>
            <a:off x="304800" y="2590800"/>
            <a:ext cx="8610600" cy="0"/>
          </a:xfrm>
          <a:prstGeom prst="line">
            <a:avLst/>
          </a:prstGeom>
          <a:noFill/>
          <a:ln w="79375" cap="rnd">
            <a:gradFill>
              <a:gsLst>
                <a:gs pos="0">
                  <a:schemeClr val="accent2">
                    <a:lumMod val="50000"/>
                  </a:schemeClr>
                </a:gs>
                <a:gs pos="50000">
                  <a:schemeClr val="accent1">
                    <a:tint val="44500"/>
                    <a:satMod val="160000"/>
                  </a:schemeClr>
                </a:gs>
                <a:gs pos="100000">
                  <a:schemeClr val="accent1">
                    <a:tint val="23500"/>
                    <a:satMod val="160000"/>
                  </a:schemeClr>
                </a:gs>
              </a:gsLst>
              <a:lin ang="5400000" scaled="0"/>
            </a:gradFill>
            <a:round/>
            <a:headEnd/>
            <a:tailEnd/>
          </a:ln>
          <a:scene3d>
            <a:camera prst="orthographicFront"/>
            <a:lightRig rig="morning" dir="t"/>
          </a:scene3d>
          <a:sp3d extrusionH="50800" prstMaterial="matte"/>
        </p:spPr>
        <p:txBody>
          <a:bodyPr wrap="none" anchor="ctr"/>
          <a:lstStyle/>
          <a:p>
            <a:endParaRPr lang="en-US" dirty="0">
              <a:solidFill>
                <a:srgbClr val="000000"/>
              </a:solidFill>
              <a:latin typeface="Avenir Book"/>
            </a:endParaRPr>
          </a:p>
        </p:txBody>
      </p:sp>
      <p:sp>
        <p:nvSpPr>
          <p:cNvPr id="7" name="Rectangle 4"/>
          <p:cNvSpPr>
            <a:spLocks noChangeArrowheads="1"/>
          </p:cNvSpPr>
          <p:nvPr/>
        </p:nvSpPr>
        <p:spPr bwMode="auto">
          <a:xfrm>
            <a:off x="0" y="907257"/>
            <a:ext cx="91440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7283" tIns="43641" rIns="87283" bIns="43641" anchor="ctr"/>
          <a:lstStyle/>
          <a:p>
            <a:pPr algn="ctr" defTabSz="873443"/>
            <a:r>
              <a:rPr lang="en-US" sz="4500" dirty="0">
                <a:solidFill>
                  <a:schemeClr val="tx2"/>
                </a:solidFill>
                <a:latin typeface="Avenir Book"/>
              </a:rPr>
              <a:t>Taylor Series Expansion</a:t>
            </a:r>
          </a:p>
        </p:txBody>
      </p:sp>
      <p:sp>
        <p:nvSpPr>
          <p:cNvPr id="6" name="TextBox 5"/>
          <p:cNvSpPr txBox="1"/>
          <p:nvPr/>
        </p:nvSpPr>
        <p:spPr>
          <a:xfrm>
            <a:off x="609600" y="3428999"/>
            <a:ext cx="8169322" cy="1077218"/>
          </a:xfrm>
          <a:prstGeom prst="rect">
            <a:avLst/>
          </a:prstGeom>
          <a:noFill/>
        </p:spPr>
        <p:txBody>
          <a:bodyPr wrap="square" rtlCol="0">
            <a:spAutoFit/>
          </a:bodyPr>
          <a:lstStyle/>
          <a:p>
            <a:pPr algn="ctr"/>
            <a:r>
              <a:rPr lang="en-US" sz="3200" dirty="0">
                <a:latin typeface="Avenir Book"/>
              </a:rPr>
              <a:t>	How can we approximate our function F (at N*) using a polynomial?</a:t>
            </a:r>
          </a:p>
        </p:txBody>
      </p:sp>
    </p:spTree>
    <p:extLst>
      <p:ext uri="{BB962C8B-B14F-4D97-AF65-F5344CB8AC3E}">
        <p14:creationId xmlns:p14="http://schemas.microsoft.com/office/powerpoint/2010/main" val="188932043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3276600"/>
            <a:ext cx="9490712" cy="3970318"/>
          </a:xfrm>
          <a:prstGeom prst="rect">
            <a:avLst/>
          </a:prstGeom>
          <a:noFill/>
        </p:spPr>
        <p:txBody>
          <a:bodyPr wrap="square" rtlCol="0">
            <a:spAutoFit/>
          </a:bodyPr>
          <a:lstStyle/>
          <a:p>
            <a:pPr marL="1377950" indent="-1377950"/>
            <a:r>
              <a:rPr lang="en-US" sz="2800" dirty="0">
                <a:latin typeface="Avenir Book"/>
              </a:rPr>
              <a:t>Taylor series expansion (around N*):</a:t>
            </a:r>
          </a:p>
          <a:p>
            <a:pPr marL="1377950" indent="-1377950"/>
            <a:endParaRPr lang="en-US" sz="2800" dirty="0">
              <a:latin typeface="Avenir Book"/>
            </a:endParaRPr>
          </a:p>
          <a:p>
            <a:pPr marL="1377950" indent="-1377950"/>
            <a:r>
              <a:rPr lang="en-US" sz="2800" dirty="0">
                <a:latin typeface="Avenir Book"/>
              </a:rPr>
              <a:t>F(N*+n) ≈ F(N*) + F’(N*)(n) + F’’(N*)n</a:t>
            </a:r>
            <a:r>
              <a:rPr lang="en-US" sz="2800" baseline="30000" dirty="0">
                <a:latin typeface="Avenir Book"/>
              </a:rPr>
              <a:t>2</a:t>
            </a:r>
            <a:r>
              <a:rPr lang="en-US" sz="2800" dirty="0">
                <a:latin typeface="Avenir Book"/>
              </a:rPr>
              <a:t>/2! + F’’’(N*)n</a:t>
            </a:r>
            <a:r>
              <a:rPr lang="en-US" sz="2800" baseline="30000" dirty="0">
                <a:latin typeface="Avenir Book"/>
              </a:rPr>
              <a:t>3</a:t>
            </a:r>
            <a:r>
              <a:rPr lang="en-US" sz="2800" dirty="0">
                <a:latin typeface="Avenir Book"/>
              </a:rPr>
              <a:t>/3! …</a:t>
            </a:r>
          </a:p>
          <a:p>
            <a:pPr marL="1377950" indent="-1377950"/>
            <a:endParaRPr lang="en-US" sz="2800" dirty="0">
              <a:latin typeface="Avenir Book"/>
            </a:endParaRPr>
          </a:p>
          <a:p>
            <a:pPr marL="1377950" indent="-1377950"/>
            <a:r>
              <a:rPr lang="en-US" sz="2800" dirty="0">
                <a:latin typeface="Avenir Book"/>
              </a:rPr>
              <a:t>Drop higher order terms… (because n is small, n</a:t>
            </a:r>
            <a:r>
              <a:rPr lang="en-US" sz="2800" baseline="30000" dirty="0">
                <a:latin typeface="Avenir Book"/>
              </a:rPr>
              <a:t>2</a:t>
            </a:r>
            <a:r>
              <a:rPr lang="en-US" sz="2800" dirty="0">
                <a:latin typeface="Avenir Book"/>
              </a:rPr>
              <a:t> and n</a:t>
            </a:r>
            <a:r>
              <a:rPr lang="en-US" sz="2800" baseline="30000" dirty="0">
                <a:latin typeface="Avenir Book"/>
              </a:rPr>
              <a:t>3</a:t>
            </a:r>
            <a:r>
              <a:rPr lang="en-US" sz="2800" dirty="0">
                <a:latin typeface="Avenir Book"/>
              </a:rPr>
              <a:t> … are very small compared to n)</a:t>
            </a:r>
          </a:p>
          <a:p>
            <a:pPr marL="1377950" indent="-1377950"/>
            <a:endParaRPr lang="en-US" sz="2800" dirty="0">
              <a:latin typeface="Avenir Book"/>
            </a:endParaRPr>
          </a:p>
          <a:p>
            <a:pPr marL="1377950" indent="-1377950"/>
            <a:r>
              <a:rPr lang="en-US" sz="2800" dirty="0">
                <a:latin typeface="Avenir Book"/>
              </a:rPr>
              <a:t>What does this mean?</a:t>
            </a:r>
          </a:p>
          <a:p>
            <a:pPr marL="1377950" indent="-1377950"/>
            <a:endParaRPr lang="en-US" sz="2800" dirty="0">
              <a:latin typeface="Avenir Book"/>
            </a:endParaRPr>
          </a:p>
        </p:txBody>
      </p:sp>
      <p:sp>
        <p:nvSpPr>
          <p:cNvPr id="9" name="Rectangle 4"/>
          <p:cNvSpPr>
            <a:spLocks noChangeArrowheads="1"/>
          </p:cNvSpPr>
          <p:nvPr/>
        </p:nvSpPr>
        <p:spPr bwMode="auto">
          <a:xfrm>
            <a:off x="0" y="907257"/>
            <a:ext cx="91440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7283" tIns="43641" rIns="87283" bIns="43641" anchor="ctr"/>
          <a:lstStyle/>
          <a:p>
            <a:pPr algn="ctr" defTabSz="873443"/>
            <a:r>
              <a:rPr lang="en-US" sz="4500" dirty="0">
                <a:solidFill>
                  <a:schemeClr val="tx2"/>
                </a:solidFill>
                <a:latin typeface="Avenir Book"/>
              </a:rPr>
              <a:t>Taylor Series Expansion</a:t>
            </a:r>
          </a:p>
        </p:txBody>
      </p:sp>
      <p:sp>
        <p:nvSpPr>
          <p:cNvPr id="2" name="Multiply 1"/>
          <p:cNvSpPr/>
          <p:nvPr/>
        </p:nvSpPr>
        <p:spPr>
          <a:xfrm>
            <a:off x="3204959" y="3961904"/>
            <a:ext cx="7317314" cy="895644"/>
          </a:xfrm>
          <a:prstGeom prst="mathMultiply">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23351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dissolve">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dissolve">
                                      <p:cBhvr>
                                        <p:cTn id="17" dur="500"/>
                                        <p:tgtEl>
                                          <p:spTgt spid="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6">
                                            <p:txEl>
                                              <p:pRg st="6" end="6"/>
                                            </p:txEl>
                                          </p:spTgt>
                                        </p:tgtEl>
                                        <p:attrNameLst>
                                          <p:attrName>style.visibility</p:attrName>
                                        </p:attrNameLst>
                                      </p:cBhvr>
                                      <p:to>
                                        <p:strVal val="visible"/>
                                      </p:to>
                                    </p:set>
                                    <p:animEffect transition="in" filter="dissolve">
                                      <p:cBhvr>
                                        <p:cTn id="22" dur="500"/>
                                        <p:tgtEl>
                                          <p:spTgt spid="6">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dissolve">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2"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Straight Connector 22"/>
          <p:cNvCxnSpPr/>
          <p:nvPr/>
        </p:nvCxnSpPr>
        <p:spPr bwMode="auto">
          <a:xfrm>
            <a:off x="7305139" y="2456936"/>
            <a:ext cx="0" cy="242644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7" name="Rectangle 4"/>
          <p:cNvSpPr>
            <a:spLocks noChangeArrowheads="1"/>
          </p:cNvSpPr>
          <p:nvPr/>
        </p:nvSpPr>
        <p:spPr bwMode="auto">
          <a:xfrm>
            <a:off x="0" y="152400"/>
            <a:ext cx="91440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7283" tIns="43641" rIns="87283" bIns="43641" anchor="ctr"/>
          <a:lstStyle/>
          <a:p>
            <a:pPr algn="ctr" defTabSz="873443"/>
            <a:r>
              <a:rPr lang="en-US" sz="4500" dirty="0">
                <a:solidFill>
                  <a:schemeClr val="tx2"/>
                </a:solidFill>
                <a:latin typeface="Avenir Book"/>
              </a:rPr>
              <a:t>Taylor Series: the cartoon</a:t>
            </a:r>
          </a:p>
        </p:txBody>
      </p:sp>
      <p:sp>
        <p:nvSpPr>
          <p:cNvPr id="17" name="TextBox 16"/>
          <p:cNvSpPr txBox="1"/>
          <p:nvPr/>
        </p:nvSpPr>
        <p:spPr>
          <a:xfrm>
            <a:off x="102273" y="3779415"/>
            <a:ext cx="6248002" cy="3046988"/>
          </a:xfrm>
          <a:prstGeom prst="rect">
            <a:avLst/>
          </a:prstGeom>
          <a:noFill/>
        </p:spPr>
        <p:txBody>
          <a:bodyPr wrap="square" rtlCol="0">
            <a:spAutoFit/>
          </a:bodyPr>
          <a:lstStyle/>
          <a:p>
            <a:pPr marL="1377950" indent="-1377950"/>
            <a:r>
              <a:rPr lang="en-US" sz="3200" dirty="0">
                <a:latin typeface="Avenir Book"/>
              </a:rPr>
              <a:t>Goal:   Estimate F(N*+n)</a:t>
            </a:r>
          </a:p>
          <a:p>
            <a:pPr marL="1377950" indent="-1377950"/>
            <a:endParaRPr lang="en-US" sz="3200" dirty="0">
              <a:latin typeface="Avenir Book"/>
            </a:endParaRPr>
          </a:p>
          <a:p>
            <a:pPr marL="1377950" indent="-1377950"/>
            <a:r>
              <a:rPr lang="en-US" sz="3200" dirty="0">
                <a:latin typeface="Avenir Book"/>
              </a:rPr>
              <a:t>Guess: Based upon F(N*) and slope (at N*)</a:t>
            </a:r>
          </a:p>
          <a:p>
            <a:pPr marL="1377950" indent="-1377950"/>
            <a:endParaRPr lang="en-US" sz="3200" dirty="0">
              <a:latin typeface="Avenir Book"/>
            </a:endParaRPr>
          </a:p>
          <a:p>
            <a:pPr marL="1377950" indent="-1377950"/>
            <a:r>
              <a:rPr lang="en-US" sz="3200" dirty="0">
                <a:latin typeface="Avenir Book"/>
              </a:rPr>
              <a:t>Thus:   F(N*+n) ≈ F(N*) + </a:t>
            </a:r>
            <a:r>
              <a:rPr lang="en-US" sz="3200" dirty="0" err="1">
                <a:latin typeface="Avenir Book"/>
              </a:rPr>
              <a:t>nF</a:t>
            </a:r>
            <a:r>
              <a:rPr lang="en-US" sz="3200" dirty="0">
                <a:latin typeface="Avenir Book"/>
              </a:rPr>
              <a:t>’(N*)</a:t>
            </a:r>
          </a:p>
        </p:txBody>
      </p:sp>
      <p:sp>
        <p:nvSpPr>
          <p:cNvPr id="2" name="Arc 1"/>
          <p:cNvSpPr/>
          <p:nvPr/>
        </p:nvSpPr>
        <p:spPr bwMode="auto">
          <a:xfrm rot="10800000" flipV="1">
            <a:off x="6060563" y="2140184"/>
            <a:ext cx="4876800" cy="4807743"/>
          </a:xfrm>
          <a:prstGeom prst="arc">
            <a:avLst/>
          </a:prstGeom>
          <a:noFill/>
          <a:ln w="381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8" name="TextBox 7"/>
          <p:cNvSpPr txBox="1"/>
          <p:nvPr/>
        </p:nvSpPr>
        <p:spPr>
          <a:xfrm>
            <a:off x="8498962" y="1911584"/>
            <a:ext cx="1066801" cy="369332"/>
          </a:xfrm>
          <a:prstGeom prst="rect">
            <a:avLst/>
          </a:prstGeom>
          <a:noFill/>
        </p:spPr>
        <p:txBody>
          <a:bodyPr wrap="square" rtlCol="0">
            <a:spAutoFit/>
          </a:bodyPr>
          <a:lstStyle/>
          <a:p>
            <a:r>
              <a:rPr lang="en-US" dirty="0">
                <a:latin typeface="Avenir Book"/>
              </a:rPr>
              <a:t>F(N)</a:t>
            </a:r>
          </a:p>
        </p:txBody>
      </p:sp>
      <p:cxnSp>
        <p:nvCxnSpPr>
          <p:cNvPr id="4" name="Straight Connector 3"/>
          <p:cNvCxnSpPr/>
          <p:nvPr/>
        </p:nvCxnSpPr>
        <p:spPr bwMode="auto">
          <a:xfrm flipV="1">
            <a:off x="5755763" y="1530584"/>
            <a:ext cx="1981200" cy="259080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10" name="Straight Connector 9"/>
          <p:cNvCxnSpPr/>
          <p:nvPr/>
        </p:nvCxnSpPr>
        <p:spPr bwMode="auto">
          <a:xfrm>
            <a:off x="6593963" y="3054584"/>
            <a:ext cx="0" cy="18288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1" name="TextBox 10"/>
          <p:cNvSpPr txBox="1"/>
          <p:nvPr/>
        </p:nvSpPr>
        <p:spPr>
          <a:xfrm>
            <a:off x="6417111" y="4761774"/>
            <a:ext cx="550542" cy="369332"/>
          </a:xfrm>
          <a:prstGeom prst="rect">
            <a:avLst/>
          </a:prstGeom>
          <a:noFill/>
        </p:spPr>
        <p:txBody>
          <a:bodyPr wrap="square" rtlCol="0">
            <a:spAutoFit/>
          </a:bodyPr>
          <a:lstStyle/>
          <a:p>
            <a:r>
              <a:rPr lang="en-US" dirty="0">
                <a:latin typeface="Avenir Book"/>
              </a:rPr>
              <a:t>N*</a:t>
            </a:r>
          </a:p>
        </p:txBody>
      </p:sp>
      <p:cxnSp>
        <p:nvCxnSpPr>
          <p:cNvPr id="13" name="Straight Connector 12"/>
          <p:cNvCxnSpPr/>
          <p:nvPr/>
        </p:nvCxnSpPr>
        <p:spPr bwMode="auto">
          <a:xfrm flipH="1">
            <a:off x="5031863" y="3054584"/>
            <a:ext cx="1556698"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4" name="TextBox 13"/>
          <p:cNvSpPr txBox="1"/>
          <p:nvPr/>
        </p:nvSpPr>
        <p:spPr>
          <a:xfrm>
            <a:off x="4384163" y="2825984"/>
            <a:ext cx="734989" cy="369332"/>
          </a:xfrm>
          <a:prstGeom prst="rect">
            <a:avLst/>
          </a:prstGeom>
          <a:noFill/>
        </p:spPr>
        <p:txBody>
          <a:bodyPr wrap="square" rtlCol="0">
            <a:spAutoFit/>
          </a:bodyPr>
          <a:lstStyle/>
          <a:p>
            <a:r>
              <a:rPr lang="en-US" dirty="0">
                <a:latin typeface="Avenir Book"/>
              </a:rPr>
              <a:t>F(N*)</a:t>
            </a:r>
          </a:p>
        </p:txBody>
      </p:sp>
      <p:cxnSp>
        <p:nvCxnSpPr>
          <p:cNvPr id="15" name="Straight Connector 14"/>
          <p:cNvCxnSpPr/>
          <p:nvPr/>
        </p:nvCxnSpPr>
        <p:spPr bwMode="auto">
          <a:xfrm>
            <a:off x="7301371" y="2142416"/>
            <a:ext cx="0" cy="261935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 name="Straight Connector 15"/>
          <p:cNvCxnSpPr/>
          <p:nvPr/>
        </p:nvCxnSpPr>
        <p:spPr bwMode="auto">
          <a:xfrm flipH="1">
            <a:off x="5119152" y="2444064"/>
            <a:ext cx="2160611"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8" name="TextBox 17"/>
          <p:cNvSpPr txBox="1"/>
          <p:nvPr/>
        </p:nvSpPr>
        <p:spPr>
          <a:xfrm>
            <a:off x="7089263" y="4802719"/>
            <a:ext cx="800100" cy="369332"/>
          </a:xfrm>
          <a:prstGeom prst="rect">
            <a:avLst/>
          </a:prstGeom>
          <a:noFill/>
        </p:spPr>
        <p:txBody>
          <a:bodyPr wrap="square" rtlCol="0">
            <a:spAutoFit/>
          </a:bodyPr>
          <a:lstStyle/>
          <a:p>
            <a:r>
              <a:rPr lang="en-US" dirty="0">
                <a:latin typeface="Avenir Book"/>
              </a:rPr>
              <a:t>N*+n</a:t>
            </a:r>
          </a:p>
        </p:txBody>
      </p:sp>
      <p:sp>
        <p:nvSpPr>
          <p:cNvPr id="21" name="TextBox 20"/>
          <p:cNvSpPr txBox="1"/>
          <p:nvPr/>
        </p:nvSpPr>
        <p:spPr>
          <a:xfrm>
            <a:off x="4197264" y="2229112"/>
            <a:ext cx="1192189" cy="369332"/>
          </a:xfrm>
          <a:prstGeom prst="rect">
            <a:avLst/>
          </a:prstGeom>
          <a:noFill/>
        </p:spPr>
        <p:txBody>
          <a:bodyPr wrap="square" rtlCol="0">
            <a:spAutoFit/>
          </a:bodyPr>
          <a:lstStyle/>
          <a:p>
            <a:r>
              <a:rPr lang="en-US" dirty="0">
                <a:latin typeface="Avenir Book"/>
              </a:rPr>
              <a:t>F(N*+n)</a:t>
            </a:r>
          </a:p>
        </p:txBody>
      </p:sp>
      <p:sp>
        <p:nvSpPr>
          <p:cNvPr id="24" name="Oval 23"/>
          <p:cNvSpPr/>
          <p:nvPr/>
        </p:nvSpPr>
        <p:spPr>
          <a:xfrm>
            <a:off x="6521422" y="2990133"/>
            <a:ext cx="137160" cy="13716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venir Book"/>
            </a:endParaRPr>
          </a:p>
        </p:txBody>
      </p:sp>
      <p:sp>
        <p:nvSpPr>
          <p:cNvPr id="19" name="TextBox 18"/>
          <p:cNvSpPr txBox="1"/>
          <p:nvPr/>
        </p:nvSpPr>
        <p:spPr>
          <a:xfrm>
            <a:off x="3631177" y="1896864"/>
            <a:ext cx="1861279" cy="369332"/>
          </a:xfrm>
          <a:prstGeom prst="rect">
            <a:avLst/>
          </a:prstGeom>
          <a:noFill/>
        </p:spPr>
        <p:txBody>
          <a:bodyPr wrap="square" rtlCol="0">
            <a:spAutoFit/>
          </a:bodyPr>
          <a:lstStyle/>
          <a:p>
            <a:r>
              <a:rPr lang="en-US" dirty="0">
                <a:latin typeface="Avenir Book"/>
              </a:rPr>
              <a:t>F(N*)+</a:t>
            </a:r>
            <a:r>
              <a:rPr lang="en-US" dirty="0" err="1">
                <a:latin typeface="Avenir Book"/>
              </a:rPr>
              <a:t>nF</a:t>
            </a:r>
            <a:r>
              <a:rPr lang="en-US" dirty="0">
                <a:latin typeface="Avenir Book"/>
              </a:rPr>
              <a:t>'(N*)</a:t>
            </a:r>
          </a:p>
        </p:txBody>
      </p:sp>
      <p:cxnSp>
        <p:nvCxnSpPr>
          <p:cNvPr id="20" name="Straight Connector 19"/>
          <p:cNvCxnSpPr/>
          <p:nvPr/>
        </p:nvCxnSpPr>
        <p:spPr bwMode="auto">
          <a:xfrm flipH="1">
            <a:off x="5121171" y="2111816"/>
            <a:ext cx="2160611" cy="0"/>
          </a:xfrm>
          <a:prstGeom prst="line">
            <a:avLst/>
          </a:prstGeom>
          <a:solidFill>
            <a:schemeClr val="accent1"/>
          </a:solidFill>
          <a:ln w="9525" cap="flat" cmpd="sng" algn="ctr">
            <a:solidFill>
              <a:schemeClr val="tx1"/>
            </a:solidFill>
            <a:prstDash val="sysDash"/>
            <a:round/>
            <a:headEnd type="none" w="med" len="med"/>
            <a:tailEnd type="none" w="med" len="med"/>
          </a:ln>
          <a:effectLst/>
        </p:spPr>
      </p:cxnSp>
      <p:sp>
        <p:nvSpPr>
          <p:cNvPr id="9" name="Oval 8"/>
          <p:cNvSpPr/>
          <p:nvPr/>
        </p:nvSpPr>
        <p:spPr>
          <a:xfrm>
            <a:off x="7229077" y="2051864"/>
            <a:ext cx="137160" cy="137160"/>
          </a:xfrm>
          <a:prstGeom prst="ellipse">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venir Book"/>
            </a:endParaRPr>
          </a:p>
        </p:txBody>
      </p:sp>
      <p:sp>
        <p:nvSpPr>
          <p:cNvPr id="22" name="Oval 21"/>
          <p:cNvSpPr/>
          <p:nvPr/>
        </p:nvSpPr>
        <p:spPr>
          <a:xfrm>
            <a:off x="7237603" y="2377896"/>
            <a:ext cx="137160" cy="137160"/>
          </a:xfrm>
          <a:prstGeom prst="ellipse">
            <a:avLst/>
          </a:prstGeom>
          <a:solidFill>
            <a:srgbClr val="0000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venir Book"/>
            </a:endParaRPr>
          </a:p>
        </p:txBody>
      </p:sp>
    </p:spTree>
    <p:extLst>
      <p:ext uri="{BB962C8B-B14F-4D97-AF65-F5344CB8AC3E}">
        <p14:creationId xmlns:p14="http://schemas.microsoft.com/office/powerpoint/2010/main" val="2200119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dissolve">
                                      <p:cBhvr>
                                        <p:cTn id="7" dur="500"/>
                                        <p:tgtEl>
                                          <p:spTgt spid="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7">
                                            <p:txEl>
                                              <p:pRg st="2" end="2"/>
                                            </p:txEl>
                                          </p:spTgt>
                                        </p:tgtEl>
                                        <p:attrNameLst>
                                          <p:attrName>style.visibility</p:attrName>
                                        </p:attrNameLst>
                                      </p:cBhvr>
                                      <p:to>
                                        <p:strVal val="visible"/>
                                      </p:to>
                                    </p:set>
                                    <p:animEffect transition="in" filter="dissolve">
                                      <p:cBhvr>
                                        <p:cTn id="12" dur="500"/>
                                        <p:tgtEl>
                                          <p:spTgt spid="1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par>
                          <p:cTn id="18" fill="hold">
                            <p:stCondLst>
                              <p:cond delay="500"/>
                            </p:stCondLst>
                            <p:childTnLst>
                              <p:par>
                                <p:cTn id="19" presetID="9" presetClass="entr" presetSubtype="0" fill="hold" nodeType="after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dissolve">
                                      <p:cBhvr>
                                        <p:cTn id="21" dur="1000"/>
                                        <p:tgtEl>
                                          <p:spTgt spid="15"/>
                                        </p:tgtEl>
                                      </p:cBhvr>
                                    </p:animEffect>
                                  </p:childTnLst>
                                </p:cTn>
                              </p:par>
                            </p:childTnLst>
                          </p:cTn>
                        </p:par>
                        <p:par>
                          <p:cTn id="22" fill="hold">
                            <p:stCondLst>
                              <p:cond delay="1500"/>
                            </p:stCondLst>
                            <p:childTnLst>
                              <p:par>
                                <p:cTn id="23" presetID="9" presetClass="entr" presetSubtype="0"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dissolve">
                                      <p:cBhvr>
                                        <p:cTn id="25" dur="1000"/>
                                        <p:tgtEl>
                                          <p:spTgt spid="9"/>
                                        </p:tgtEl>
                                      </p:cBhvr>
                                    </p:animEffect>
                                  </p:childTnLst>
                                </p:cTn>
                              </p:par>
                            </p:childTnLst>
                          </p:cTn>
                        </p:par>
                        <p:par>
                          <p:cTn id="26" fill="hold">
                            <p:stCondLst>
                              <p:cond delay="2500"/>
                            </p:stCondLst>
                            <p:childTnLst>
                              <p:par>
                                <p:cTn id="27" presetID="9" presetClass="entr" presetSubtype="0" fill="hold" nodeType="after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dissolve">
                                      <p:cBhvr>
                                        <p:cTn id="29" dur="1000"/>
                                        <p:tgtEl>
                                          <p:spTgt spid="20"/>
                                        </p:tgtEl>
                                      </p:cBhvr>
                                    </p:animEffect>
                                  </p:childTnLst>
                                </p:cTn>
                              </p:par>
                            </p:childTnLst>
                          </p:cTn>
                        </p:par>
                        <p:par>
                          <p:cTn id="30" fill="hold">
                            <p:stCondLst>
                              <p:cond delay="3500"/>
                            </p:stCondLst>
                            <p:childTnLst>
                              <p:par>
                                <p:cTn id="31" presetID="9" presetClass="entr" presetSubtype="0" fill="hold" grpId="0" nodeType="after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dissolve">
                                      <p:cBhvr>
                                        <p:cTn id="33" dur="1000"/>
                                        <p:tgtEl>
                                          <p:spTgt spid="19"/>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17">
                                            <p:txEl>
                                              <p:pRg st="4" end="4"/>
                                            </p:txEl>
                                          </p:spTgt>
                                        </p:tgtEl>
                                        <p:attrNameLst>
                                          <p:attrName>style.visibility</p:attrName>
                                        </p:attrNameLst>
                                      </p:cBhvr>
                                      <p:to>
                                        <p:strVal val="visible"/>
                                      </p:to>
                                    </p:set>
                                    <p:animEffect transition="in" filter="dissolve">
                                      <p:cBhvr>
                                        <p:cTn id="38" dur="500"/>
                                        <p:tgtEl>
                                          <p:spTgt spid="1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P spid="19" grpId="0"/>
      <p:bldP spid="9"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Text Box 22"/>
          <p:cNvSpPr txBox="1">
            <a:spLocks noChangeArrowheads="1"/>
          </p:cNvSpPr>
          <p:nvPr/>
        </p:nvSpPr>
        <p:spPr bwMode="auto">
          <a:xfrm>
            <a:off x="0" y="45244"/>
            <a:ext cx="9057414" cy="584776"/>
          </a:xfrm>
          <a:prstGeom prst="rect">
            <a:avLst/>
          </a:prstGeom>
          <a:noFill/>
          <a:ln w="63500">
            <a:noFill/>
            <a:prstDash val="dash"/>
            <a:miter lim="800000"/>
            <a:headEnd/>
            <a:tailEnd/>
          </a:ln>
        </p:spPr>
        <p:txBody>
          <a:bodyPr wrap="square">
            <a:spAutoFit/>
          </a:bodyPr>
          <a:lstStyle/>
          <a:p>
            <a:pPr>
              <a:spcBef>
                <a:spcPct val="50000"/>
              </a:spcBef>
            </a:pPr>
            <a:r>
              <a:rPr lang="en-US" sz="3200" dirty="0">
                <a:solidFill>
                  <a:srgbClr val="376092"/>
                </a:solidFill>
                <a:latin typeface="Avenir Book"/>
              </a:rPr>
              <a:t>Stability analysis:  How did we get this?</a:t>
            </a:r>
          </a:p>
        </p:txBody>
      </p:sp>
      <p:grpSp>
        <p:nvGrpSpPr>
          <p:cNvPr id="8" name="Group 7"/>
          <p:cNvGrpSpPr/>
          <p:nvPr/>
        </p:nvGrpSpPr>
        <p:grpSpPr>
          <a:xfrm>
            <a:off x="25419" y="2077368"/>
            <a:ext cx="5577767" cy="4269154"/>
            <a:chOff x="225754" y="1709810"/>
            <a:chExt cx="6173792" cy="4751079"/>
          </a:xfrm>
        </p:grpSpPr>
        <p:grpSp>
          <p:nvGrpSpPr>
            <p:cNvPr id="15362" name="Group 2"/>
            <p:cNvGrpSpPr>
              <a:grpSpLocks/>
            </p:cNvGrpSpPr>
            <p:nvPr/>
          </p:nvGrpSpPr>
          <p:grpSpPr bwMode="auto">
            <a:xfrm>
              <a:off x="225754" y="3163152"/>
              <a:ext cx="4690568" cy="3297737"/>
              <a:chOff x="909" y="2098"/>
              <a:chExt cx="2224" cy="1789"/>
            </a:xfrm>
          </p:grpSpPr>
          <p:sp>
            <p:nvSpPr>
              <p:cNvPr id="15375" name="Text Box 6"/>
              <p:cNvSpPr txBox="1">
                <a:spLocks noChangeArrowheads="1"/>
              </p:cNvSpPr>
              <p:nvPr/>
            </p:nvSpPr>
            <p:spPr bwMode="auto">
              <a:xfrm>
                <a:off x="2848" y="3571"/>
                <a:ext cx="285" cy="316"/>
              </a:xfrm>
              <a:prstGeom prst="rect">
                <a:avLst/>
              </a:prstGeom>
              <a:noFill/>
              <a:ln w="63500">
                <a:noFill/>
                <a:prstDash val="dash"/>
                <a:miter lim="800000"/>
                <a:headEnd/>
                <a:tailEnd/>
              </a:ln>
            </p:spPr>
            <p:txBody>
              <a:bodyPr wrap="none">
                <a:spAutoFit/>
              </a:bodyPr>
              <a:lstStyle/>
              <a:p>
                <a:pPr algn="ctr"/>
                <a:r>
                  <a:rPr lang="en-US" sz="2800" dirty="0" err="1">
                    <a:latin typeface="Avenir Book"/>
                  </a:rPr>
                  <a:t>N</a:t>
                </a:r>
                <a:r>
                  <a:rPr lang="en-US" sz="2800" baseline="-25000" dirty="0" err="1">
                    <a:latin typeface="Avenir Book"/>
                  </a:rPr>
                  <a:t>t</a:t>
                </a:r>
                <a:endParaRPr lang="en-US" sz="2800" baseline="-25000" dirty="0">
                  <a:latin typeface="Avenir Book"/>
                </a:endParaRPr>
              </a:p>
            </p:txBody>
          </p:sp>
          <p:sp>
            <p:nvSpPr>
              <p:cNvPr id="15376" name="Rectangle 7"/>
              <p:cNvSpPr>
                <a:spLocks noChangeArrowheads="1"/>
              </p:cNvSpPr>
              <p:nvPr/>
            </p:nvSpPr>
            <p:spPr bwMode="auto">
              <a:xfrm rot="16234119">
                <a:off x="794" y="2213"/>
                <a:ext cx="505" cy="275"/>
              </a:xfrm>
              <a:prstGeom prst="rect">
                <a:avLst/>
              </a:prstGeom>
              <a:noFill/>
              <a:ln w="63500">
                <a:noFill/>
                <a:prstDash val="dash"/>
                <a:miter lim="800000"/>
                <a:headEnd/>
                <a:tailEnd/>
              </a:ln>
            </p:spPr>
            <p:txBody>
              <a:bodyPr wrap="none">
                <a:spAutoFit/>
              </a:bodyPr>
              <a:lstStyle/>
              <a:p>
                <a:pPr algn="ctr"/>
                <a:r>
                  <a:rPr lang="en-US" sz="2800" dirty="0">
                    <a:latin typeface="Avenir Book"/>
                  </a:rPr>
                  <a:t>N</a:t>
                </a:r>
                <a:r>
                  <a:rPr lang="en-US" sz="2800" baseline="-25000" dirty="0">
                    <a:latin typeface="Avenir Book"/>
                  </a:rPr>
                  <a:t>t+1</a:t>
                </a:r>
              </a:p>
            </p:txBody>
          </p:sp>
        </p:grpSp>
        <p:cxnSp>
          <p:nvCxnSpPr>
            <p:cNvPr id="18" name="Straight Connector 17"/>
            <p:cNvCxnSpPr/>
            <p:nvPr/>
          </p:nvCxnSpPr>
          <p:spPr>
            <a:xfrm flipV="1">
              <a:off x="1709094" y="1709810"/>
              <a:ext cx="3939199" cy="3688026"/>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sp>
          <p:nvSpPr>
            <p:cNvPr id="19" name="Oval 13"/>
            <p:cNvSpPr>
              <a:spLocks noChangeArrowheads="1"/>
            </p:cNvSpPr>
            <p:nvPr/>
          </p:nvSpPr>
          <p:spPr bwMode="auto">
            <a:xfrm>
              <a:off x="3470140" y="3370191"/>
              <a:ext cx="397221" cy="419423"/>
            </a:xfrm>
            <a:prstGeom prst="ellipse">
              <a:avLst/>
            </a:prstGeom>
            <a:solidFill>
              <a:srgbClr val="0000FF"/>
            </a:solidFill>
            <a:ln w="12700">
              <a:solidFill>
                <a:schemeClr val="tx1"/>
              </a:solidFill>
              <a:round/>
              <a:headEnd/>
              <a:tailEnd/>
            </a:ln>
          </p:spPr>
          <p:txBody>
            <a:bodyPr wrap="none" anchor="ctr"/>
            <a:lstStyle/>
            <a:p>
              <a:endParaRPr lang="en-US" dirty="0">
                <a:latin typeface="Avenir Book"/>
              </a:endParaRPr>
            </a:p>
          </p:txBody>
        </p:sp>
        <p:sp>
          <p:nvSpPr>
            <p:cNvPr id="5" name="Freeform 4"/>
            <p:cNvSpPr/>
            <p:nvPr/>
          </p:nvSpPr>
          <p:spPr>
            <a:xfrm>
              <a:off x="1336719" y="3108352"/>
              <a:ext cx="5062827" cy="2256059"/>
            </a:xfrm>
            <a:custGeom>
              <a:avLst/>
              <a:gdLst>
                <a:gd name="connsiteX0" fmla="*/ 0 w 4544848"/>
                <a:gd name="connsiteY0" fmla="*/ 1621020 h 1621020"/>
                <a:gd name="connsiteX1" fmla="*/ 1837990 w 4544848"/>
                <a:gd name="connsiteY1" fmla="*/ 401077 h 1621020"/>
                <a:gd name="connsiteX2" fmla="*/ 4544848 w 4544848"/>
                <a:gd name="connsiteY2" fmla="*/ 0 h 1621020"/>
                <a:gd name="connsiteX3" fmla="*/ 4544848 w 4544848"/>
                <a:gd name="connsiteY3" fmla="*/ 0 h 1621020"/>
              </a:gdLst>
              <a:ahLst/>
              <a:cxnLst>
                <a:cxn ang="0">
                  <a:pos x="connsiteX0" y="connsiteY0"/>
                </a:cxn>
                <a:cxn ang="0">
                  <a:pos x="connsiteX1" y="connsiteY1"/>
                </a:cxn>
                <a:cxn ang="0">
                  <a:pos x="connsiteX2" y="connsiteY2"/>
                </a:cxn>
                <a:cxn ang="0">
                  <a:pos x="connsiteX3" y="connsiteY3"/>
                </a:cxn>
              </a:cxnLst>
              <a:rect l="l" t="t" r="r" b="b"/>
              <a:pathLst>
                <a:path w="4544848" h="1621020">
                  <a:moveTo>
                    <a:pt x="0" y="1621020"/>
                  </a:moveTo>
                  <a:cubicBezTo>
                    <a:pt x="540257" y="1146133"/>
                    <a:pt x="1080515" y="671247"/>
                    <a:pt x="1837990" y="401077"/>
                  </a:cubicBezTo>
                  <a:cubicBezTo>
                    <a:pt x="2595465" y="130907"/>
                    <a:pt x="4093705" y="66846"/>
                    <a:pt x="4544848" y="0"/>
                  </a:cubicBezTo>
                  <a:lnTo>
                    <a:pt x="4544848" y="0"/>
                  </a:lnTo>
                </a:path>
              </a:pathLst>
            </a:custGeom>
            <a:ln w="38100" cmpd="sng">
              <a:solidFill>
                <a:srgbClr val="0000FF"/>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latin typeface="Avenir Book"/>
              </a:endParaRPr>
            </a:p>
          </p:txBody>
        </p:sp>
      </p:grpSp>
      <p:sp>
        <p:nvSpPr>
          <p:cNvPr id="6" name="TextBox 5"/>
          <p:cNvSpPr txBox="1"/>
          <p:nvPr/>
        </p:nvSpPr>
        <p:spPr>
          <a:xfrm>
            <a:off x="5433654" y="1220774"/>
            <a:ext cx="3954825" cy="5632310"/>
          </a:xfrm>
          <a:prstGeom prst="rect">
            <a:avLst/>
          </a:prstGeom>
          <a:noFill/>
        </p:spPr>
        <p:txBody>
          <a:bodyPr wrap="square" rtlCol="0">
            <a:spAutoFit/>
          </a:bodyPr>
          <a:lstStyle/>
          <a:p>
            <a:r>
              <a:rPr lang="en-US" sz="2400" dirty="0">
                <a:latin typeface="Avenir Book"/>
              </a:rPr>
              <a:t>So, now we can rewrite:</a:t>
            </a:r>
          </a:p>
          <a:p>
            <a:endParaRPr lang="en-US" sz="2400" dirty="0">
              <a:latin typeface="Avenir Book"/>
            </a:endParaRPr>
          </a:p>
          <a:p>
            <a:r>
              <a:rPr lang="en-US" sz="2400" dirty="0">
                <a:latin typeface="Avenir Book"/>
              </a:rPr>
              <a:t>n</a:t>
            </a:r>
            <a:r>
              <a:rPr lang="en-US" sz="2400" baseline="-25000" dirty="0">
                <a:latin typeface="Avenir Book"/>
              </a:rPr>
              <a:t>t+1</a:t>
            </a:r>
            <a:r>
              <a:rPr lang="en-US" sz="2400" dirty="0">
                <a:latin typeface="Avenir Book"/>
              </a:rPr>
              <a:t> =F(N*+</a:t>
            </a:r>
            <a:r>
              <a:rPr lang="en-US" sz="2400" dirty="0" err="1">
                <a:latin typeface="Avenir Book"/>
              </a:rPr>
              <a:t>n</a:t>
            </a:r>
            <a:r>
              <a:rPr lang="en-US" sz="2400" baseline="-25000" dirty="0" err="1">
                <a:latin typeface="Avenir Book"/>
              </a:rPr>
              <a:t>t</a:t>
            </a:r>
            <a:r>
              <a:rPr lang="en-US" sz="2400" dirty="0">
                <a:latin typeface="Avenir Book"/>
              </a:rPr>
              <a:t>) - N*</a:t>
            </a:r>
          </a:p>
          <a:p>
            <a:endParaRPr lang="en-US" sz="2400" dirty="0">
              <a:latin typeface="Avenir Book"/>
            </a:endParaRPr>
          </a:p>
          <a:p>
            <a:r>
              <a:rPr lang="en-US" sz="2400" dirty="0">
                <a:latin typeface="Avenir Book"/>
              </a:rPr>
              <a:t>As:</a:t>
            </a:r>
          </a:p>
          <a:p>
            <a:endParaRPr lang="en-US" sz="2400" dirty="0">
              <a:latin typeface="Avenir Book"/>
            </a:endParaRPr>
          </a:p>
          <a:p>
            <a:r>
              <a:rPr lang="en-US" sz="2400" dirty="0">
                <a:latin typeface="Avenir Book"/>
              </a:rPr>
              <a:t>n</a:t>
            </a:r>
            <a:r>
              <a:rPr lang="en-US" sz="2400" baseline="-25000" dirty="0">
                <a:latin typeface="Avenir Book"/>
              </a:rPr>
              <a:t>t+1</a:t>
            </a:r>
            <a:r>
              <a:rPr lang="en-US" sz="2400" dirty="0">
                <a:latin typeface="Avenir Book"/>
              </a:rPr>
              <a:t> ≈ F(N*) + </a:t>
            </a:r>
            <a:r>
              <a:rPr lang="en-US" sz="2400" dirty="0" err="1">
                <a:latin typeface="Avenir Book"/>
              </a:rPr>
              <a:t>n</a:t>
            </a:r>
            <a:r>
              <a:rPr lang="en-US" sz="2400" baseline="-25000" dirty="0" err="1">
                <a:latin typeface="Avenir Book"/>
              </a:rPr>
              <a:t>t</a:t>
            </a:r>
            <a:r>
              <a:rPr lang="en-US" sz="2400" dirty="0" err="1">
                <a:latin typeface="Avenir Book"/>
              </a:rPr>
              <a:t>F</a:t>
            </a:r>
            <a:r>
              <a:rPr lang="en-US" sz="2400" dirty="0">
                <a:latin typeface="Avenir Book"/>
              </a:rPr>
              <a:t>'(N*) - N*</a:t>
            </a:r>
          </a:p>
          <a:p>
            <a:endParaRPr lang="en-US" sz="2400" dirty="0">
              <a:latin typeface="Avenir Book"/>
            </a:endParaRPr>
          </a:p>
          <a:p>
            <a:r>
              <a:rPr lang="en-US" sz="2400" dirty="0">
                <a:latin typeface="Avenir Book"/>
              </a:rPr>
              <a:t>But, at equilibrium, </a:t>
            </a:r>
          </a:p>
          <a:p>
            <a:r>
              <a:rPr lang="en-US" sz="2400" dirty="0">
                <a:latin typeface="Avenir Book"/>
              </a:rPr>
              <a:t>	F(N*)=N*</a:t>
            </a:r>
          </a:p>
          <a:p>
            <a:endParaRPr lang="en-US" sz="2400" dirty="0">
              <a:latin typeface="Avenir Book"/>
            </a:endParaRPr>
          </a:p>
          <a:p>
            <a:r>
              <a:rPr lang="en-US" sz="2400" dirty="0">
                <a:latin typeface="Avenir Book"/>
              </a:rPr>
              <a:t>So</a:t>
            </a:r>
          </a:p>
          <a:p>
            <a:endParaRPr lang="en-US" sz="2400" dirty="0">
              <a:latin typeface="Avenir Book"/>
            </a:endParaRPr>
          </a:p>
          <a:p>
            <a:r>
              <a:rPr lang="en-US" sz="2400" dirty="0">
                <a:latin typeface="Avenir Book"/>
              </a:rPr>
              <a:t>n</a:t>
            </a:r>
            <a:r>
              <a:rPr lang="en-US" sz="2400" baseline="-25000" dirty="0">
                <a:latin typeface="Avenir Book"/>
              </a:rPr>
              <a:t>t+1</a:t>
            </a:r>
            <a:r>
              <a:rPr lang="en-US" sz="2400" dirty="0">
                <a:latin typeface="Avenir Book"/>
              </a:rPr>
              <a:t> ≈ </a:t>
            </a:r>
            <a:r>
              <a:rPr lang="en-US" sz="2400" dirty="0" err="1">
                <a:latin typeface="Avenir Book"/>
              </a:rPr>
              <a:t>n</a:t>
            </a:r>
            <a:r>
              <a:rPr lang="en-US" sz="2400" baseline="-25000" dirty="0" err="1">
                <a:latin typeface="Avenir Book"/>
              </a:rPr>
              <a:t>t</a:t>
            </a:r>
            <a:r>
              <a:rPr lang="en-US" sz="2400" dirty="0" err="1">
                <a:latin typeface="Avenir Book"/>
              </a:rPr>
              <a:t>F</a:t>
            </a:r>
            <a:r>
              <a:rPr lang="en-US" sz="2400" dirty="0">
                <a:latin typeface="Avenir Book"/>
              </a:rPr>
              <a:t>'(N*)</a:t>
            </a:r>
          </a:p>
          <a:p>
            <a:endParaRPr lang="en-US" sz="2400" dirty="0">
              <a:latin typeface="Avenir Book"/>
            </a:endParaRPr>
          </a:p>
        </p:txBody>
      </p:sp>
    </p:spTree>
    <p:extLst>
      <p:ext uri="{BB962C8B-B14F-4D97-AF65-F5344CB8AC3E}">
        <p14:creationId xmlns:p14="http://schemas.microsoft.com/office/powerpoint/2010/main" val="537016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0" y="0"/>
            <a:ext cx="2438488"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 typeface="Wingdings" pitchFamily="2" charset="2"/>
              <a:buNone/>
            </a:pPr>
            <a:r>
              <a:rPr lang="en-US" sz="4000" dirty="0">
                <a:solidFill>
                  <a:srgbClr val="376092"/>
                </a:solidFill>
                <a:latin typeface="Avenir Book"/>
              </a:rPr>
              <a:t>Readings:</a:t>
            </a:r>
            <a:endParaRPr lang="en-US" sz="4000" b="1" dirty="0">
              <a:solidFill>
                <a:srgbClr val="376092"/>
              </a:solidFill>
              <a:latin typeface="Avenir Book"/>
            </a:endParaRPr>
          </a:p>
        </p:txBody>
      </p:sp>
      <p:sp>
        <p:nvSpPr>
          <p:cNvPr id="3" name="Rectangle 2">
            <a:extLst>
              <a:ext uri="{FF2B5EF4-FFF2-40B4-BE49-F238E27FC236}">
                <a16:creationId xmlns:a16="http://schemas.microsoft.com/office/drawing/2014/main" id="{7BADAD85-4DFF-584F-BE05-609EEA654715}"/>
              </a:ext>
            </a:extLst>
          </p:cNvPr>
          <p:cNvSpPr/>
          <p:nvPr/>
        </p:nvSpPr>
        <p:spPr>
          <a:xfrm>
            <a:off x="2438488" y="1428982"/>
            <a:ext cx="4352410" cy="1754326"/>
          </a:xfrm>
          <a:prstGeom prst="rect">
            <a:avLst/>
          </a:prstGeom>
        </p:spPr>
        <p:txBody>
          <a:bodyPr wrap="none">
            <a:spAutoFit/>
          </a:bodyPr>
          <a:lstStyle/>
          <a:p>
            <a:pPr marL="342900" indent="-342900">
              <a:buFont typeface="Arial" panose="020B0604020202020204" pitchFamily="34" charset="0"/>
              <a:buChar char="•"/>
            </a:pPr>
            <a:r>
              <a:rPr lang="en-US" sz="3600" dirty="0"/>
              <a:t>Primary literature</a:t>
            </a:r>
          </a:p>
          <a:p>
            <a:pPr marL="342900" indent="-342900">
              <a:buFont typeface="Arial" panose="020B0604020202020204" pitchFamily="34" charset="0"/>
              <a:buChar char="•"/>
            </a:pPr>
            <a:r>
              <a:rPr lang="en-US" sz="3600" dirty="0"/>
              <a:t>Other sources</a:t>
            </a:r>
          </a:p>
          <a:p>
            <a:pPr marL="342900" indent="-342900">
              <a:buFont typeface="Arial" panose="020B0604020202020204" pitchFamily="34" charset="0"/>
              <a:buChar char="•"/>
            </a:pPr>
            <a:r>
              <a:rPr lang="en-US" sz="3600" dirty="0"/>
              <a:t>Two required books:</a:t>
            </a:r>
          </a:p>
        </p:txBody>
      </p:sp>
      <p:pic>
        <p:nvPicPr>
          <p:cNvPr id="13314" name="Picture 2" descr="https://global.oup.com/academic/covers/pop-up/9780198835851">
            <a:extLst>
              <a:ext uri="{FF2B5EF4-FFF2-40B4-BE49-F238E27FC236}">
                <a16:creationId xmlns:a16="http://schemas.microsoft.com/office/drawing/2014/main" id="{D16BE944-148C-9E4C-A5BC-A65CB582A6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63" y="3294529"/>
            <a:ext cx="2714672" cy="3563471"/>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descr="A Primer of Ecology By Nicholas J. Gotelli">
            <a:extLst>
              <a:ext uri="{FF2B5EF4-FFF2-40B4-BE49-F238E27FC236}">
                <a16:creationId xmlns:a16="http://schemas.microsoft.com/office/drawing/2014/main" id="{489FF094-5317-C64C-BCA1-14813AC96E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5094" y="3294529"/>
            <a:ext cx="2408906" cy="3563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84798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Text Box 22"/>
          <p:cNvSpPr txBox="1">
            <a:spLocks noChangeArrowheads="1"/>
          </p:cNvSpPr>
          <p:nvPr/>
        </p:nvSpPr>
        <p:spPr bwMode="auto">
          <a:xfrm>
            <a:off x="0" y="45244"/>
            <a:ext cx="9057414" cy="584776"/>
          </a:xfrm>
          <a:prstGeom prst="rect">
            <a:avLst/>
          </a:prstGeom>
          <a:noFill/>
          <a:ln w="63500">
            <a:noFill/>
            <a:prstDash val="dash"/>
            <a:miter lim="800000"/>
            <a:headEnd/>
            <a:tailEnd/>
          </a:ln>
        </p:spPr>
        <p:txBody>
          <a:bodyPr wrap="square">
            <a:spAutoFit/>
          </a:bodyPr>
          <a:lstStyle/>
          <a:p>
            <a:pPr>
              <a:spcBef>
                <a:spcPct val="50000"/>
              </a:spcBef>
            </a:pPr>
            <a:r>
              <a:rPr lang="en-US" sz="3200" dirty="0">
                <a:solidFill>
                  <a:srgbClr val="376092"/>
                </a:solidFill>
                <a:latin typeface="Avenir Book"/>
              </a:rPr>
              <a:t>Stability analysis:  How did we get this?</a:t>
            </a:r>
          </a:p>
        </p:txBody>
      </p:sp>
      <p:sp>
        <p:nvSpPr>
          <p:cNvPr id="6" name="TextBox 5"/>
          <p:cNvSpPr txBox="1"/>
          <p:nvPr/>
        </p:nvSpPr>
        <p:spPr>
          <a:xfrm>
            <a:off x="405350" y="552294"/>
            <a:ext cx="8433711" cy="6740306"/>
          </a:xfrm>
          <a:prstGeom prst="rect">
            <a:avLst/>
          </a:prstGeom>
          <a:noFill/>
        </p:spPr>
        <p:txBody>
          <a:bodyPr wrap="square" rtlCol="0">
            <a:spAutoFit/>
          </a:bodyPr>
          <a:lstStyle/>
          <a:p>
            <a:endParaRPr lang="en-US" sz="2400" dirty="0">
              <a:latin typeface="Avenir Book"/>
            </a:endParaRPr>
          </a:p>
          <a:p>
            <a:r>
              <a:rPr lang="en-US" sz="3200" dirty="0">
                <a:latin typeface="Avenir Book"/>
              </a:rPr>
              <a:t>n</a:t>
            </a:r>
            <a:r>
              <a:rPr lang="en-US" sz="3200" baseline="-25000" dirty="0">
                <a:latin typeface="Avenir Book"/>
              </a:rPr>
              <a:t>t+1</a:t>
            </a:r>
            <a:r>
              <a:rPr lang="en-US" sz="3200" dirty="0">
                <a:latin typeface="Avenir Book"/>
              </a:rPr>
              <a:t> ≈ </a:t>
            </a:r>
            <a:r>
              <a:rPr lang="en-US" sz="3200" dirty="0" err="1">
                <a:latin typeface="Avenir Book"/>
              </a:rPr>
              <a:t>n</a:t>
            </a:r>
            <a:r>
              <a:rPr lang="en-US" sz="3200" baseline="-25000" dirty="0" err="1">
                <a:latin typeface="Avenir Book"/>
              </a:rPr>
              <a:t>t</a:t>
            </a:r>
            <a:r>
              <a:rPr lang="en-US" sz="3200" dirty="0" err="1">
                <a:latin typeface="Avenir Book"/>
              </a:rPr>
              <a:t>F</a:t>
            </a:r>
            <a:r>
              <a:rPr lang="en-US" sz="3200" dirty="0">
                <a:latin typeface="Avenir Book"/>
              </a:rPr>
              <a:t>'(N*)</a:t>
            </a:r>
          </a:p>
          <a:p>
            <a:endParaRPr lang="en-US" sz="3200" dirty="0">
              <a:latin typeface="Avenir Book"/>
            </a:endParaRPr>
          </a:p>
          <a:p>
            <a:r>
              <a:rPr lang="en-US" sz="3200" dirty="0">
                <a:latin typeface="Avenir Book"/>
              </a:rPr>
              <a:t>This is just a geometric growth model with a growth parameter given by F'(N*)</a:t>
            </a:r>
          </a:p>
          <a:p>
            <a:endParaRPr lang="en-US" sz="3200" dirty="0">
              <a:latin typeface="Avenir Book"/>
            </a:endParaRPr>
          </a:p>
          <a:p>
            <a:r>
              <a:rPr lang="en-US" sz="3200" dirty="0">
                <a:latin typeface="Avenir Book"/>
              </a:rPr>
              <a:t>So, -1 &lt; F'(N*) &lt; 1 means that the perturbation is SMALLER the next time step</a:t>
            </a:r>
          </a:p>
          <a:p>
            <a:endParaRPr lang="en-US" sz="3200" dirty="0">
              <a:latin typeface="Avenir Book"/>
            </a:endParaRPr>
          </a:p>
          <a:p>
            <a:r>
              <a:rPr lang="en-US" sz="3200" dirty="0">
                <a:latin typeface="Avenir Book"/>
              </a:rPr>
              <a:t>F'(N*) &lt; 0 means that direction of the deviation </a:t>
            </a:r>
            <a:r>
              <a:rPr lang="en-US" sz="3200" b="1" dirty="0">
                <a:latin typeface="Avenir Book"/>
              </a:rPr>
              <a:t>switches sign </a:t>
            </a:r>
            <a:r>
              <a:rPr lang="en-US" sz="3200" dirty="0">
                <a:latin typeface="Avenir Book"/>
              </a:rPr>
              <a:t>(N oscillates) </a:t>
            </a:r>
          </a:p>
          <a:p>
            <a:endParaRPr lang="en-US" sz="3200" dirty="0">
              <a:latin typeface="Avenir Book"/>
            </a:endParaRPr>
          </a:p>
          <a:p>
            <a:r>
              <a:rPr lang="en-US" sz="3200" dirty="0">
                <a:latin typeface="Avenir Book"/>
              </a:rPr>
              <a:t>Hence…</a:t>
            </a:r>
          </a:p>
          <a:p>
            <a:endParaRPr lang="en-US" sz="2400" dirty="0">
              <a:latin typeface="Avenir Book"/>
            </a:endParaRPr>
          </a:p>
        </p:txBody>
      </p:sp>
    </p:spTree>
    <p:extLst>
      <p:ext uri="{BB962C8B-B14F-4D97-AF65-F5344CB8AC3E}">
        <p14:creationId xmlns:p14="http://schemas.microsoft.com/office/powerpoint/2010/main" val="1851830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dissolve">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xEl>
                                              <p:pRg st="3" end="3"/>
                                            </p:txEl>
                                          </p:spTgt>
                                        </p:tgtEl>
                                        <p:attrNameLst>
                                          <p:attrName>style.visibility</p:attrName>
                                        </p:attrNameLst>
                                      </p:cBhvr>
                                      <p:to>
                                        <p:strVal val="visible"/>
                                      </p:to>
                                    </p:set>
                                    <p:animEffect transition="in" filter="dissolve">
                                      <p:cBhvr>
                                        <p:cTn id="12" dur="500"/>
                                        <p:tgtEl>
                                          <p:spTgt spid="6">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animEffect transition="in" filter="dissolve">
                                      <p:cBhvr>
                                        <p:cTn id="17" dur="500"/>
                                        <p:tgtEl>
                                          <p:spTgt spid="6">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6">
                                            <p:txEl>
                                              <p:pRg st="7" end="7"/>
                                            </p:txEl>
                                          </p:spTgt>
                                        </p:tgtEl>
                                        <p:attrNameLst>
                                          <p:attrName>style.visibility</p:attrName>
                                        </p:attrNameLst>
                                      </p:cBhvr>
                                      <p:to>
                                        <p:strVal val="visible"/>
                                      </p:to>
                                    </p:set>
                                    <p:animEffect transition="in" filter="dissolve">
                                      <p:cBhvr>
                                        <p:cTn id="22" dur="500"/>
                                        <p:tgtEl>
                                          <p:spTgt spid="6">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6">
                                            <p:txEl>
                                              <p:pRg st="9" end="9"/>
                                            </p:txEl>
                                          </p:spTgt>
                                        </p:tgtEl>
                                        <p:attrNameLst>
                                          <p:attrName>style.visibility</p:attrName>
                                        </p:attrNameLst>
                                      </p:cBhvr>
                                      <p:to>
                                        <p:strVal val="visible"/>
                                      </p:to>
                                    </p:set>
                                    <p:animEffect transition="in" filter="dissolve">
                                      <p:cBhvr>
                                        <p:cTn id="27"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2" name="Group 2"/>
          <p:cNvGrpSpPr>
            <a:grpSpLocks/>
          </p:cNvGrpSpPr>
          <p:nvPr/>
        </p:nvGrpSpPr>
        <p:grpSpPr bwMode="auto">
          <a:xfrm>
            <a:off x="405662" y="3209233"/>
            <a:ext cx="4631515" cy="3192665"/>
            <a:chOff x="923" y="2123"/>
            <a:chExt cx="2196" cy="1732"/>
          </a:xfrm>
        </p:grpSpPr>
        <p:sp>
          <p:nvSpPr>
            <p:cNvPr id="15375" name="Text Box 6"/>
            <p:cNvSpPr txBox="1">
              <a:spLocks noChangeArrowheads="1"/>
            </p:cNvSpPr>
            <p:nvPr/>
          </p:nvSpPr>
          <p:spPr bwMode="auto">
            <a:xfrm>
              <a:off x="2861" y="3571"/>
              <a:ext cx="258" cy="284"/>
            </a:xfrm>
            <a:prstGeom prst="rect">
              <a:avLst/>
            </a:prstGeom>
            <a:noFill/>
            <a:ln w="63500">
              <a:noFill/>
              <a:prstDash val="dash"/>
              <a:miter lim="800000"/>
              <a:headEnd/>
              <a:tailEnd/>
            </a:ln>
          </p:spPr>
          <p:txBody>
            <a:bodyPr wrap="none">
              <a:spAutoFit/>
            </a:bodyPr>
            <a:lstStyle/>
            <a:p>
              <a:pPr algn="ctr"/>
              <a:r>
                <a:rPr lang="en-US" sz="2800" dirty="0" err="1">
                  <a:latin typeface="Avenir Book"/>
                </a:rPr>
                <a:t>N</a:t>
              </a:r>
              <a:r>
                <a:rPr lang="en-US" sz="2800" baseline="-25000" dirty="0" err="1">
                  <a:latin typeface="Avenir Book"/>
                </a:rPr>
                <a:t>t</a:t>
              </a:r>
              <a:endParaRPr lang="en-US" sz="2800" baseline="-25000" dirty="0">
                <a:latin typeface="Avenir Book"/>
              </a:endParaRPr>
            </a:p>
          </p:txBody>
        </p:sp>
        <p:sp>
          <p:nvSpPr>
            <p:cNvPr id="15376" name="Rectangle 7"/>
            <p:cNvSpPr>
              <a:spLocks noChangeArrowheads="1"/>
            </p:cNvSpPr>
            <p:nvPr/>
          </p:nvSpPr>
          <p:spPr bwMode="auto">
            <a:xfrm rot="16234119">
              <a:off x="820" y="2226"/>
              <a:ext cx="454" cy="248"/>
            </a:xfrm>
            <a:prstGeom prst="rect">
              <a:avLst/>
            </a:prstGeom>
            <a:noFill/>
            <a:ln w="63500">
              <a:noFill/>
              <a:prstDash val="dash"/>
              <a:miter lim="800000"/>
              <a:headEnd/>
              <a:tailEnd/>
            </a:ln>
          </p:spPr>
          <p:txBody>
            <a:bodyPr wrap="none">
              <a:spAutoFit/>
            </a:bodyPr>
            <a:lstStyle/>
            <a:p>
              <a:pPr algn="ctr"/>
              <a:r>
                <a:rPr lang="en-US" sz="2800" dirty="0">
                  <a:latin typeface="Avenir Book"/>
                </a:rPr>
                <a:t>N</a:t>
              </a:r>
              <a:r>
                <a:rPr lang="en-US" sz="2800" baseline="-25000" dirty="0">
                  <a:latin typeface="Avenir Book"/>
                </a:rPr>
                <a:t>t+1</a:t>
              </a:r>
            </a:p>
          </p:txBody>
        </p:sp>
      </p:grpSp>
      <p:sp>
        <p:nvSpPr>
          <p:cNvPr id="15365" name="Text Box 22"/>
          <p:cNvSpPr txBox="1">
            <a:spLocks noChangeArrowheads="1"/>
          </p:cNvSpPr>
          <p:nvPr/>
        </p:nvSpPr>
        <p:spPr bwMode="auto">
          <a:xfrm>
            <a:off x="0" y="45244"/>
            <a:ext cx="9057414" cy="584776"/>
          </a:xfrm>
          <a:prstGeom prst="rect">
            <a:avLst/>
          </a:prstGeom>
          <a:noFill/>
          <a:ln w="63500">
            <a:noFill/>
            <a:prstDash val="dash"/>
            <a:miter lim="800000"/>
            <a:headEnd/>
            <a:tailEnd/>
          </a:ln>
        </p:spPr>
        <p:txBody>
          <a:bodyPr wrap="square">
            <a:spAutoFit/>
          </a:bodyPr>
          <a:lstStyle/>
          <a:p>
            <a:pPr>
              <a:spcBef>
                <a:spcPct val="50000"/>
              </a:spcBef>
            </a:pPr>
            <a:r>
              <a:rPr lang="en-US" sz="3200" dirty="0">
                <a:solidFill>
                  <a:srgbClr val="376092"/>
                </a:solidFill>
                <a:latin typeface="Avenir Book"/>
              </a:rPr>
              <a:t>Density-dependence, Discrete Time: Stability</a:t>
            </a:r>
          </a:p>
        </p:txBody>
      </p:sp>
      <p:cxnSp>
        <p:nvCxnSpPr>
          <p:cNvPr id="4" name="Straight Connector 3"/>
          <p:cNvCxnSpPr/>
          <p:nvPr/>
        </p:nvCxnSpPr>
        <p:spPr>
          <a:xfrm flipV="1">
            <a:off x="1668783" y="1317225"/>
            <a:ext cx="2267005" cy="2010103"/>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sp>
        <p:nvSpPr>
          <p:cNvPr id="20" name="Oval 13"/>
          <p:cNvSpPr>
            <a:spLocks noChangeArrowheads="1"/>
          </p:cNvSpPr>
          <p:nvPr/>
        </p:nvSpPr>
        <p:spPr bwMode="auto">
          <a:xfrm>
            <a:off x="2682263" y="2222191"/>
            <a:ext cx="228600" cy="228600"/>
          </a:xfrm>
          <a:prstGeom prst="ellipse">
            <a:avLst/>
          </a:prstGeom>
          <a:solidFill>
            <a:srgbClr val="0000FF"/>
          </a:solidFill>
          <a:ln w="12700">
            <a:solidFill>
              <a:schemeClr val="tx1"/>
            </a:solidFill>
            <a:round/>
            <a:headEnd/>
            <a:tailEnd/>
          </a:ln>
        </p:spPr>
        <p:txBody>
          <a:bodyPr wrap="none" anchor="ctr"/>
          <a:lstStyle/>
          <a:p>
            <a:endParaRPr lang="en-US" dirty="0">
              <a:latin typeface="Avenir Book"/>
            </a:endParaRPr>
          </a:p>
        </p:txBody>
      </p:sp>
      <p:cxnSp>
        <p:nvCxnSpPr>
          <p:cNvPr id="7" name="Straight Connector 6"/>
          <p:cNvCxnSpPr/>
          <p:nvPr/>
        </p:nvCxnSpPr>
        <p:spPr>
          <a:xfrm flipH="1">
            <a:off x="2392956" y="1133608"/>
            <a:ext cx="787145" cy="2415047"/>
          </a:xfrm>
          <a:prstGeom prst="line">
            <a:avLst/>
          </a:prstGeom>
          <a:ln w="44450">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V="1">
            <a:off x="4822753" y="1459130"/>
            <a:ext cx="2267005" cy="2010102"/>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sp>
        <p:nvSpPr>
          <p:cNvPr id="19" name="Oval 13"/>
          <p:cNvSpPr>
            <a:spLocks noChangeArrowheads="1"/>
          </p:cNvSpPr>
          <p:nvPr/>
        </p:nvSpPr>
        <p:spPr bwMode="auto">
          <a:xfrm>
            <a:off x="5836233" y="2364095"/>
            <a:ext cx="228600" cy="228600"/>
          </a:xfrm>
          <a:prstGeom prst="ellipse">
            <a:avLst/>
          </a:prstGeom>
          <a:solidFill>
            <a:srgbClr val="0000FF"/>
          </a:solidFill>
          <a:ln w="12700">
            <a:solidFill>
              <a:schemeClr val="tx1"/>
            </a:solidFill>
            <a:round/>
            <a:headEnd/>
            <a:tailEnd/>
          </a:ln>
        </p:spPr>
        <p:txBody>
          <a:bodyPr wrap="none" anchor="ctr"/>
          <a:lstStyle/>
          <a:p>
            <a:endParaRPr lang="en-US" dirty="0">
              <a:latin typeface="Avenir Book"/>
            </a:endParaRPr>
          </a:p>
        </p:txBody>
      </p:sp>
      <p:cxnSp>
        <p:nvCxnSpPr>
          <p:cNvPr id="21" name="Straight Connector 20"/>
          <p:cNvCxnSpPr/>
          <p:nvPr/>
        </p:nvCxnSpPr>
        <p:spPr>
          <a:xfrm flipH="1">
            <a:off x="4560372" y="2169711"/>
            <a:ext cx="2807304" cy="630852"/>
          </a:xfrm>
          <a:prstGeom prst="line">
            <a:avLst/>
          </a:prstGeom>
          <a:ln w="44450">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flipV="1">
            <a:off x="1548760" y="3634678"/>
            <a:ext cx="2267005" cy="2010102"/>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sp>
        <p:nvSpPr>
          <p:cNvPr id="25" name="Oval 13"/>
          <p:cNvSpPr>
            <a:spLocks noChangeArrowheads="1"/>
          </p:cNvSpPr>
          <p:nvPr/>
        </p:nvSpPr>
        <p:spPr bwMode="auto">
          <a:xfrm>
            <a:off x="2562240" y="4539643"/>
            <a:ext cx="228600" cy="228600"/>
          </a:xfrm>
          <a:prstGeom prst="ellipse">
            <a:avLst/>
          </a:prstGeom>
          <a:solidFill>
            <a:srgbClr val="0000FF"/>
          </a:solidFill>
          <a:ln w="12700">
            <a:solidFill>
              <a:schemeClr val="tx1"/>
            </a:solidFill>
            <a:round/>
            <a:headEnd/>
            <a:tailEnd/>
          </a:ln>
        </p:spPr>
        <p:txBody>
          <a:bodyPr wrap="none" anchor="ctr"/>
          <a:lstStyle/>
          <a:p>
            <a:endParaRPr lang="en-US" dirty="0">
              <a:latin typeface="Avenir Book"/>
            </a:endParaRPr>
          </a:p>
        </p:txBody>
      </p:sp>
      <p:cxnSp>
        <p:nvCxnSpPr>
          <p:cNvPr id="26" name="Straight Connector 25"/>
          <p:cNvCxnSpPr/>
          <p:nvPr/>
        </p:nvCxnSpPr>
        <p:spPr>
          <a:xfrm flipH="1" flipV="1">
            <a:off x="1286379" y="4409327"/>
            <a:ext cx="2807304" cy="483888"/>
          </a:xfrm>
          <a:prstGeom prst="line">
            <a:avLst/>
          </a:prstGeom>
          <a:ln w="44450">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flipV="1">
            <a:off x="5258965" y="3409222"/>
            <a:ext cx="2267005" cy="2010102"/>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sp>
        <p:nvSpPr>
          <p:cNvPr id="30" name="Oval 13"/>
          <p:cNvSpPr>
            <a:spLocks noChangeArrowheads="1"/>
          </p:cNvSpPr>
          <p:nvPr/>
        </p:nvSpPr>
        <p:spPr bwMode="auto">
          <a:xfrm>
            <a:off x="6272445" y="4314187"/>
            <a:ext cx="228600" cy="228600"/>
          </a:xfrm>
          <a:prstGeom prst="ellipse">
            <a:avLst/>
          </a:prstGeom>
          <a:solidFill>
            <a:srgbClr val="0000FF"/>
          </a:solidFill>
          <a:ln w="12700">
            <a:solidFill>
              <a:schemeClr val="tx1"/>
            </a:solidFill>
            <a:round/>
            <a:headEnd/>
            <a:tailEnd/>
          </a:ln>
        </p:spPr>
        <p:txBody>
          <a:bodyPr wrap="none" anchor="ctr"/>
          <a:lstStyle/>
          <a:p>
            <a:endParaRPr lang="en-US" dirty="0">
              <a:latin typeface="Avenir Book"/>
            </a:endParaRPr>
          </a:p>
        </p:txBody>
      </p:sp>
      <p:cxnSp>
        <p:nvCxnSpPr>
          <p:cNvPr id="31" name="Straight Connector 30"/>
          <p:cNvCxnSpPr/>
          <p:nvPr/>
        </p:nvCxnSpPr>
        <p:spPr>
          <a:xfrm flipH="1" flipV="1">
            <a:off x="5804700" y="3533121"/>
            <a:ext cx="1426548" cy="2177826"/>
          </a:xfrm>
          <a:prstGeom prst="line">
            <a:avLst/>
          </a:prstGeom>
          <a:ln w="44450">
            <a:solidFill>
              <a:srgbClr val="0000FF"/>
            </a:solidFill>
          </a:ln>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470502" y="1564249"/>
            <a:ext cx="2417551" cy="923330"/>
          </a:xfrm>
          <a:prstGeom prst="rect">
            <a:avLst/>
          </a:prstGeom>
          <a:noFill/>
        </p:spPr>
        <p:txBody>
          <a:bodyPr wrap="square" rtlCol="0">
            <a:spAutoFit/>
          </a:bodyPr>
          <a:lstStyle/>
          <a:p>
            <a:pPr algn="ctr"/>
            <a:r>
              <a:rPr lang="en-US" dirty="0" err="1">
                <a:latin typeface="Avenir Book"/>
              </a:rPr>
              <a:t>dF</a:t>
            </a:r>
            <a:r>
              <a:rPr lang="en-US" dirty="0">
                <a:latin typeface="Avenir Book"/>
              </a:rPr>
              <a:t>/</a:t>
            </a:r>
            <a:r>
              <a:rPr lang="en-US" dirty="0" err="1">
                <a:latin typeface="Avenir Book"/>
              </a:rPr>
              <a:t>dN</a:t>
            </a:r>
            <a:r>
              <a:rPr lang="en-US" baseline="-25000" dirty="0" err="1">
                <a:latin typeface="Avenir Book"/>
              </a:rPr>
              <a:t>t</a:t>
            </a:r>
            <a:r>
              <a:rPr lang="en-US" dirty="0" err="1">
                <a:latin typeface="Avenir Book"/>
              </a:rPr>
              <a:t>|</a:t>
            </a:r>
            <a:r>
              <a:rPr lang="en-US" baseline="-25000" dirty="0" err="1">
                <a:latin typeface="Avenir Book"/>
              </a:rPr>
              <a:t>N</a:t>
            </a:r>
            <a:r>
              <a:rPr lang="en-US" baseline="-25000" dirty="0">
                <a:latin typeface="Avenir Book"/>
              </a:rPr>
              <a:t>* </a:t>
            </a:r>
            <a:r>
              <a:rPr lang="en-US" dirty="0">
                <a:latin typeface="Avenir Book"/>
              </a:rPr>
              <a:t>&gt; 1 </a:t>
            </a:r>
          </a:p>
          <a:p>
            <a:pPr algn="ctr"/>
            <a:r>
              <a:rPr lang="en-US" dirty="0">
                <a:latin typeface="Avenir Book"/>
              </a:rPr>
              <a:t>Unstable </a:t>
            </a:r>
          </a:p>
          <a:p>
            <a:pPr algn="ctr"/>
            <a:r>
              <a:rPr lang="en-US" dirty="0">
                <a:latin typeface="Avenir Book"/>
              </a:rPr>
              <a:t>(geometric growth)</a:t>
            </a:r>
          </a:p>
        </p:txBody>
      </p:sp>
      <p:sp>
        <p:nvSpPr>
          <p:cNvPr id="22" name="TextBox 21"/>
          <p:cNvSpPr txBox="1"/>
          <p:nvPr/>
        </p:nvSpPr>
        <p:spPr>
          <a:xfrm>
            <a:off x="6605994" y="3932126"/>
            <a:ext cx="2314991" cy="1200329"/>
          </a:xfrm>
          <a:prstGeom prst="rect">
            <a:avLst/>
          </a:prstGeom>
          <a:noFill/>
        </p:spPr>
        <p:txBody>
          <a:bodyPr wrap="square" rtlCol="0">
            <a:spAutoFit/>
          </a:bodyPr>
          <a:lstStyle/>
          <a:p>
            <a:pPr algn="ctr"/>
            <a:r>
              <a:rPr lang="en-US" dirty="0" err="1">
                <a:latin typeface="Avenir Book"/>
              </a:rPr>
              <a:t>dF</a:t>
            </a:r>
            <a:r>
              <a:rPr lang="en-US" dirty="0">
                <a:latin typeface="Avenir Book"/>
              </a:rPr>
              <a:t>/</a:t>
            </a:r>
            <a:r>
              <a:rPr lang="en-US" dirty="0" err="1">
                <a:latin typeface="Avenir Book"/>
              </a:rPr>
              <a:t>dN</a:t>
            </a:r>
            <a:r>
              <a:rPr lang="en-US" baseline="-25000" dirty="0" err="1">
                <a:latin typeface="Avenir Book"/>
              </a:rPr>
              <a:t>t</a:t>
            </a:r>
            <a:r>
              <a:rPr lang="en-US" dirty="0" err="1">
                <a:latin typeface="Avenir Book"/>
              </a:rPr>
              <a:t>|</a:t>
            </a:r>
            <a:r>
              <a:rPr lang="en-US" baseline="-25000" dirty="0" err="1">
                <a:latin typeface="Avenir Book"/>
              </a:rPr>
              <a:t>N</a:t>
            </a:r>
            <a:r>
              <a:rPr lang="en-US" baseline="-25000" dirty="0">
                <a:latin typeface="Avenir Book"/>
              </a:rPr>
              <a:t>*</a:t>
            </a:r>
            <a:r>
              <a:rPr lang="en-US" dirty="0">
                <a:latin typeface="Avenir Book"/>
              </a:rPr>
              <a:t> &lt; -1  </a:t>
            </a:r>
          </a:p>
          <a:p>
            <a:pPr algn="ctr"/>
            <a:r>
              <a:rPr lang="en-US" dirty="0">
                <a:latin typeface="Avenir Book"/>
              </a:rPr>
              <a:t>Unstable </a:t>
            </a:r>
          </a:p>
          <a:p>
            <a:pPr algn="ctr"/>
            <a:r>
              <a:rPr lang="en-US" dirty="0">
                <a:latin typeface="Avenir Book"/>
              </a:rPr>
              <a:t>(divergent oscillations)</a:t>
            </a:r>
          </a:p>
        </p:txBody>
      </p:sp>
      <p:sp>
        <p:nvSpPr>
          <p:cNvPr id="23" name="TextBox 22"/>
          <p:cNvSpPr txBox="1"/>
          <p:nvPr/>
        </p:nvSpPr>
        <p:spPr>
          <a:xfrm>
            <a:off x="2178239" y="5101743"/>
            <a:ext cx="2198799" cy="1200329"/>
          </a:xfrm>
          <a:prstGeom prst="rect">
            <a:avLst/>
          </a:prstGeom>
          <a:noFill/>
        </p:spPr>
        <p:txBody>
          <a:bodyPr wrap="square" rtlCol="0">
            <a:spAutoFit/>
          </a:bodyPr>
          <a:lstStyle/>
          <a:p>
            <a:pPr algn="ctr"/>
            <a:r>
              <a:rPr lang="en-US" dirty="0">
                <a:latin typeface="Avenir Book"/>
              </a:rPr>
              <a:t>-1 &lt; </a:t>
            </a:r>
            <a:r>
              <a:rPr lang="en-US" dirty="0" err="1">
                <a:latin typeface="Avenir Book"/>
              </a:rPr>
              <a:t>dF</a:t>
            </a:r>
            <a:r>
              <a:rPr lang="en-US" dirty="0">
                <a:latin typeface="Avenir Book"/>
              </a:rPr>
              <a:t>/</a:t>
            </a:r>
            <a:r>
              <a:rPr lang="en-US" dirty="0" err="1">
                <a:latin typeface="Avenir Book"/>
              </a:rPr>
              <a:t>dN</a:t>
            </a:r>
            <a:r>
              <a:rPr lang="en-US" baseline="-25000" dirty="0" err="1">
                <a:latin typeface="Avenir Book"/>
              </a:rPr>
              <a:t>t</a:t>
            </a:r>
            <a:r>
              <a:rPr lang="en-US" dirty="0" err="1">
                <a:latin typeface="Avenir Book"/>
              </a:rPr>
              <a:t>|</a:t>
            </a:r>
            <a:r>
              <a:rPr lang="en-US" baseline="-25000" dirty="0" err="1">
                <a:latin typeface="Avenir Book"/>
              </a:rPr>
              <a:t>N</a:t>
            </a:r>
            <a:r>
              <a:rPr lang="en-US" baseline="-25000" dirty="0">
                <a:latin typeface="Avenir Book"/>
              </a:rPr>
              <a:t>*</a:t>
            </a:r>
            <a:r>
              <a:rPr lang="en-US" dirty="0">
                <a:latin typeface="Avenir Book"/>
              </a:rPr>
              <a:t> &lt; 0  </a:t>
            </a:r>
          </a:p>
          <a:p>
            <a:pPr algn="ctr"/>
            <a:r>
              <a:rPr lang="en-US" dirty="0">
                <a:latin typeface="Avenir Book"/>
              </a:rPr>
              <a:t>Stable </a:t>
            </a:r>
          </a:p>
          <a:p>
            <a:pPr algn="ctr"/>
            <a:r>
              <a:rPr lang="en-US" dirty="0">
                <a:latin typeface="Avenir Book"/>
              </a:rPr>
              <a:t>(damped oscillations)</a:t>
            </a:r>
          </a:p>
        </p:txBody>
      </p:sp>
      <p:sp>
        <p:nvSpPr>
          <p:cNvPr id="27" name="TextBox 26"/>
          <p:cNvSpPr txBox="1"/>
          <p:nvPr/>
        </p:nvSpPr>
        <p:spPr>
          <a:xfrm>
            <a:off x="4182550" y="1438138"/>
            <a:ext cx="2144770" cy="923330"/>
          </a:xfrm>
          <a:prstGeom prst="rect">
            <a:avLst/>
          </a:prstGeom>
          <a:noFill/>
        </p:spPr>
        <p:txBody>
          <a:bodyPr wrap="square" rtlCol="0">
            <a:spAutoFit/>
          </a:bodyPr>
          <a:lstStyle/>
          <a:p>
            <a:pPr algn="ctr"/>
            <a:r>
              <a:rPr lang="en-US" dirty="0">
                <a:latin typeface="Avenir Book"/>
              </a:rPr>
              <a:t>0 &lt; </a:t>
            </a:r>
            <a:r>
              <a:rPr lang="en-US" dirty="0" err="1">
                <a:latin typeface="Avenir Book"/>
              </a:rPr>
              <a:t>dF</a:t>
            </a:r>
            <a:r>
              <a:rPr lang="en-US" dirty="0">
                <a:latin typeface="Avenir Book"/>
              </a:rPr>
              <a:t>/</a:t>
            </a:r>
            <a:r>
              <a:rPr lang="en-US" dirty="0" err="1">
                <a:latin typeface="Avenir Book"/>
              </a:rPr>
              <a:t>dN</a:t>
            </a:r>
            <a:r>
              <a:rPr lang="en-US" baseline="-25000" dirty="0" err="1">
                <a:latin typeface="Avenir Book"/>
              </a:rPr>
              <a:t>t</a:t>
            </a:r>
            <a:r>
              <a:rPr lang="en-US" dirty="0" err="1">
                <a:latin typeface="Avenir Book"/>
              </a:rPr>
              <a:t>|</a:t>
            </a:r>
            <a:r>
              <a:rPr lang="en-US" baseline="-25000" dirty="0" err="1">
                <a:latin typeface="Avenir Book"/>
              </a:rPr>
              <a:t>N</a:t>
            </a:r>
            <a:r>
              <a:rPr lang="en-US" baseline="-25000" dirty="0">
                <a:latin typeface="Avenir Book"/>
              </a:rPr>
              <a:t>* </a:t>
            </a:r>
            <a:r>
              <a:rPr lang="en-US" dirty="0">
                <a:latin typeface="Avenir Book"/>
              </a:rPr>
              <a:t> &lt; 1</a:t>
            </a:r>
          </a:p>
          <a:p>
            <a:pPr algn="ctr"/>
            <a:r>
              <a:rPr lang="en-US" dirty="0">
                <a:latin typeface="Avenir Book"/>
              </a:rPr>
              <a:t>Stable </a:t>
            </a:r>
          </a:p>
          <a:p>
            <a:pPr algn="ctr"/>
            <a:r>
              <a:rPr lang="en-US" dirty="0">
                <a:latin typeface="Avenir Book"/>
              </a:rPr>
              <a:t>(geometric decay)</a:t>
            </a:r>
          </a:p>
        </p:txBody>
      </p:sp>
      <p:sp>
        <p:nvSpPr>
          <p:cNvPr id="32" name="TextBox 31"/>
          <p:cNvSpPr txBox="1"/>
          <p:nvPr/>
        </p:nvSpPr>
        <p:spPr>
          <a:xfrm>
            <a:off x="5231420" y="5889838"/>
            <a:ext cx="4145645" cy="923330"/>
          </a:xfrm>
          <a:prstGeom prst="rect">
            <a:avLst/>
          </a:prstGeom>
          <a:noFill/>
        </p:spPr>
        <p:txBody>
          <a:bodyPr wrap="square" rtlCol="0">
            <a:spAutoFit/>
          </a:bodyPr>
          <a:lstStyle/>
          <a:p>
            <a:pPr algn="ctr"/>
            <a:r>
              <a:rPr lang="en-US" dirty="0">
                <a:solidFill>
                  <a:srgbClr val="800000"/>
                </a:solidFill>
                <a:latin typeface="Avenir Book"/>
              </a:rPr>
              <a:t>Stability requires:</a:t>
            </a:r>
          </a:p>
          <a:p>
            <a:pPr algn="ctr"/>
            <a:r>
              <a:rPr lang="en-US" dirty="0">
                <a:solidFill>
                  <a:srgbClr val="800000"/>
                </a:solidFill>
                <a:latin typeface="Avenir Book"/>
              </a:rPr>
              <a:t>-1 &lt; </a:t>
            </a:r>
            <a:r>
              <a:rPr lang="en-US" dirty="0" err="1">
                <a:solidFill>
                  <a:srgbClr val="800000"/>
                </a:solidFill>
                <a:latin typeface="Avenir Book"/>
              </a:rPr>
              <a:t>dF</a:t>
            </a:r>
            <a:r>
              <a:rPr lang="en-US" dirty="0">
                <a:solidFill>
                  <a:srgbClr val="800000"/>
                </a:solidFill>
                <a:latin typeface="Avenir Book"/>
              </a:rPr>
              <a:t>/</a:t>
            </a:r>
            <a:r>
              <a:rPr lang="en-US" dirty="0" err="1">
                <a:solidFill>
                  <a:srgbClr val="800000"/>
                </a:solidFill>
                <a:latin typeface="Avenir Book"/>
              </a:rPr>
              <a:t>dN</a:t>
            </a:r>
            <a:r>
              <a:rPr lang="en-US" baseline="-25000" dirty="0" err="1">
                <a:solidFill>
                  <a:srgbClr val="800000"/>
                </a:solidFill>
                <a:latin typeface="Avenir Book"/>
              </a:rPr>
              <a:t>t</a:t>
            </a:r>
            <a:r>
              <a:rPr lang="en-US" dirty="0" err="1">
                <a:solidFill>
                  <a:srgbClr val="800000"/>
                </a:solidFill>
                <a:latin typeface="Avenir Book"/>
              </a:rPr>
              <a:t>|</a:t>
            </a:r>
            <a:r>
              <a:rPr lang="en-US" baseline="-25000" dirty="0" err="1">
                <a:solidFill>
                  <a:srgbClr val="800000"/>
                </a:solidFill>
                <a:latin typeface="Avenir Book"/>
              </a:rPr>
              <a:t>N</a:t>
            </a:r>
            <a:r>
              <a:rPr lang="en-US" baseline="-25000" dirty="0">
                <a:solidFill>
                  <a:srgbClr val="800000"/>
                </a:solidFill>
                <a:latin typeface="Avenir Book"/>
              </a:rPr>
              <a:t>*</a:t>
            </a:r>
            <a:r>
              <a:rPr lang="en-US" dirty="0">
                <a:solidFill>
                  <a:srgbClr val="800000"/>
                </a:solidFill>
                <a:latin typeface="Avenir Book"/>
              </a:rPr>
              <a:t> &lt; +1  </a:t>
            </a:r>
          </a:p>
          <a:p>
            <a:pPr algn="ctr"/>
            <a:r>
              <a:rPr lang="en-US" dirty="0">
                <a:solidFill>
                  <a:srgbClr val="800000"/>
                </a:solidFill>
                <a:latin typeface="Avenir Book"/>
              </a:rPr>
              <a:t>Oscillations if  </a:t>
            </a:r>
            <a:r>
              <a:rPr lang="en-US" dirty="0" err="1">
                <a:solidFill>
                  <a:srgbClr val="800000"/>
                </a:solidFill>
                <a:latin typeface="Avenir Book"/>
              </a:rPr>
              <a:t>dF</a:t>
            </a:r>
            <a:r>
              <a:rPr lang="en-US" dirty="0">
                <a:solidFill>
                  <a:srgbClr val="800000"/>
                </a:solidFill>
                <a:latin typeface="Avenir Book"/>
              </a:rPr>
              <a:t>/</a:t>
            </a:r>
            <a:r>
              <a:rPr lang="en-US" dirty="0" err="1">
                <a:solidFill>
                  <a:srgbClr val="800000"/>
                </a:solidFill>
                <a:latin typeface="Avenir Book"/>
              </a:rPr>
              <a:t>dN</a:t>
            </a:r>
            <a:r>
              <a:rPr lang="en-US" baseline="-25000" dirty="0" err="1">
                <a:solidFill>
                  <a:srgbClr val="800000"/>
                </a:solidFill>
                <a:latin typeface="Avenir Book"/>
              </a:rPr>
              <a:t>t</a:t>
            </a:r>
            <a:r>
              <a:rPr lang="en-US" dirty="0" err="1">
                <a:solidFill>
                  <a:srgbClr val="800000"/>
                </a:solidFill>
                <a:latin typeface="Avenir Book"/>
              </a:rPr>
              <a:t>|</a:t>
            </a:r>
            <a:r>
              <a:rPr lang="en-US" baseline="-25000" dirty="0" err="1">
                <a:solidFill>
                  <a:srgbClr val="800000"/>
                </a:solidFill>
                <a:latin typeface="Avenir Book"/>
              </a:rPr>
              <a:t>N</a:t>
            </a:r>
            <a:r>
              <a:rPr lang="en-US" baseline="-25000" dirty="0">
                <a:solidFill>
                  <a:srgbClr val="800000"/>
                </a:solidFill>
                <a:latin typeface="Avenir Book"/>
              </a:rPr>
              <a:t>*</a:t>
            </a:r>
            <a:r>
              <a:rPr lang="en-US" dirty="0">
                <a:solidFill>
                  <a:srgbClr val="800000"/>
                </a:solidFill>
                <a:latin typeface="Avenir Book"/>
              </a:rPr>
              <a:t> negative</a:t>
            </a:r>
          </a:p>
        </p:txBody>
      </p:sp>
      <p:sp>
        <p:nvSpPr>
          <p:cNvPr id="3" name="TextBox 2"/>
          <p:cNvSpPr txBox="1"/>
          <p:nvPr/>
        </p:nvSpPr>
        <p:spPr>
          <a:xfrm rot="19190927">
            <a:off x="3041038" y="1097956"/>
            <a:ext cx="1361197" cy="369332"/>
          </a:xfrm>
          <a:prstGeom prst="rect">
            <a:avLst/>
          </a:prstGeom>
          <a:noFill/>
        </p:spPr>
        <p:txBody>
          <a:bodyPr wrap="square" rtlCol="0">
            <a:spAutoFit/>
          </a:bodyPr>
          <a:lstStyle/>
          <a:p>
            <a:r>
              <a:rPr lang="en-US" dirty="0">
                <a:latin typeface="Avenir Book"/>
                <a:cs typeface="Avenir Book"/>
              </a:rPr>
              <a:t>Slope = 1</a:t>
            </a:r>
          </a:p>
        </p:txBody>
      </p:sp>
    </p:spTree>
    <p:extLst>
      <p:ext uri="{BB962C8B-B14F-4D97-AF65-F5344CB8AC3E}">
        <p14:creationId xmlns:p14="http://schemas.microsoft.com/office/powerpoint/2010/main" val="775562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dissolve">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dissolve">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dissolve">
                                      <p:cBhvr>
                                        <p:cTn id="2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2" grpId="0"/>
      <p:bldP spid="23" grpId="0"/>
      <p:bldP spid="27"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Text Box 22"/>
          <p:cNvSpPr txBox="1">
            <a:spLocks noChangeArrowheads="1"/>
          </p:cNvSpPr>
          <p:nvPr/>
        </p:nvSpPr>
        <p:spPr bwMode="auto">
          <a:xfrm>
            <a:off x="86586" y="2668956"/>
            <a:ext cx="9057414" cy="584776"/>
          </a:xfrm>
          <a:prstGeom prst="rect">
            <a:avLst/>
          </a:prstGeom>
          <a:noFill/>
          <a:ln w="63500">
            <a:noFill/>
            <a:prstDash val="dash"/>
            <a:miter lim="800000"/>
            <a:headEnd/>
            <a:tailEnd/>
          </a:ln>
        </p:spPr>
        <p:txBody>
          <a:bodyPr wrap="square">
            <a:spAutoFit/>
          </a:bodyPr>
          <a:lstStyle/>
          <a:p>
            <a:pPr algn="ctr">
              <a:spcBef>
                <a:spcPct val="50000"/>
              </a:spcBef>
            </a:pPr>
            <a:r>
              <a:rPr lang="en-US" sz="3200" dirty="0">
                <a:solidFill>
                  <a:srgbClr val="376092"/>
                </a:solidFill>
                <a:latin typeface="Avenir Book"/>
              </a:rPr>
              <a:t>One specific example…</a:t>
            </a:r>
          </a:p>
        </p:txBody>
      </p:sp>
    </p:spTree>
    <p:extLst>
      <p:ext uri="{BB962C8B-B14F-4D97-AF65-F5344CB8AC3E}">
        <p14:creationId xmlns:p14="http://schemas.microsoft.com/office/powerpoint/2010/main" val="125581937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2" name="Group 2"/>
          <p:cNvGrpSpPr>
            <a:grpSpLocks/>
          </p:cNvGrpSpPr>
          <p:nvPr/>
        </p:nvGrpSpPr>
        <p:grpSpPr bwMode="auto">
          <a:xfrm>
            <a:off x="320778" y="2859997"/>
            <a:ext cx="5303837" cy="3668713"/>
            <a:chOff x="883" y="1590"/>
            <a:chExt cx="3341" cy="2311"/>
          </a:xfrm>
        </p:grpSpPr>
        <p:sp>
          <p:nvSpPr>
            <p:cNvPr id="15372" name="Line 3"/>
            <p:cNvSpPr>
              <a:spLocks noChangeShapeType="1"/>
            </p:cNvSpPr>
            <p:nvPr/>
          </p:nvSpPr>
          <p:spPr bwMode="auto">
            <a:xfrm>
              <a:off x="1632" y="1590"/>
              <a:ext cx="0" cy="1785"/>
            </a:xfrm>
            <a:prstGeom prst="line">
              <a:avLst/>
            </a:prstGeom>
            <a:noFill/>
            <a:ln w="63500">
              <a:solidFill>
                <a:schemeClr val="tx1"/>
              </a:solidFill>
              <a:round/>
              <a:headEnd/>
              <a:tailEnd/>
            </a:ln>
          </p:spPr>
          <p:txBody>
            <a:bodyPr/>
            <a:lstStyle/>
            <a:p>
              <a:endParaRPr lang="en-US" dirty="0">
                <a:latin typeface="Avenir Book"/>
              </a:endParaRPr>
            </a:p>
          </p:txBody>
        </p:sp>
        <p:sp>
          <p:nvSpPr>
            <p:cNvPr id="15373" name="Line 4"/>
            <p:cNvSpPr>
              <a:spLocks noChangeShapeType="1"/>
            </p:cNvSpPr>
            <p:nvPr/>
          </p:nvSpPr>
          <p:spPr bwMode="auto">
            <a:xfrm>
              <a:off x="1632" y="3360"/>
              <a:ext cx="2592" cy="0"/>
            </a:xfrm>
            <a:prstGeom prst="line">
              <a:avLst/>
            </a:prstGeom>
            <a:noFill/>
            <a:ln w="63500">
              <a:solidFill>
                <a:schemeClr val="tx1"/>
              </a:solidFill>
              <a:round/>
              <a:headEnd/>
              <a:tailEnd/>
            </a:ln>
          </p:spPr>
          <p:txBody>
            <a:bodyPr/>
            <a:lstStyle/>
            <a:p>
              <a:endParaRPr lang="en-US" dirty="0">
                <a:latin typeface="Avenir Book"/>
              </a:endParaRPr>
            </a:p>
          </p:txBody>
        </p:sp>
        <p:sp>
          <p:nvSpPr>
            <p:cNvPr id="15374" name="Text Box 5"/>
            <p:cNvSpPr txBox="1">
              <a:spLocks noChangeArrowheads="1"/>
            </p:cNvSpPr>
            <p:nvPr/>
          </p:nvSpPr>
          <p:spPr bwMode="auto">
            <a:xfrm>
              <a:off x="1314" y="3224"/>
              <a:ext cx="205" cy="233"/>
            </a:xfrm>
            <a:prstGeom prst="rect">
              <a:avLst/>
            </a:prstGeom>
            <a:noFill/>
            <a:ln w="63500">
              <a:noFill/>
              <a:prstDash val="dash"/>
              <a:miter lim="800000"/>
              <a:headEnd/>
              <a:tailEnd/>
            </a:ln>
          </p:spPr>
          <p:txBody>
            <a:bodyPr wrap="none">
              <a:spAutoFit/>
            </a:bodyPr>
            <a:lstStyle/>
            <a:p>
              <a:pPr algn="ctr"/>
              <a:r>
                <a:rPr lang="en-US" dirty="0">
                  <a:latin typeface="Avenir Book"/>
                </a:rPr>
                <a:t>0</a:t>
              </a:r>
            </a:p>
          </p:txBody>
        </p:sp>
        <p:sp>
          <p:nvSpPr>
            <p:cNvPr id="15375" name="Text Box 6"/>
            <p:cNvSpPr txBox="1">
              <a:spLocks noChangeArrowheads="1"/>
            </p:cNvSpPr>
            <p:nvPr/>
          </p:nvSpPr>
          <p:spPr bwMode="auto">
            <a:xfrm>
              <a:off x="2819" y="3571"/>
              <a:ext cx="343" cy="330"/>
            </a:xfrm>
            <a:prstGeom prst="rect">
              <a:avLst/>
            </a:prstGeom>
            <a:noFill/>
            <a:ln w="63500">
              <a:noFill/>
              <a:prstDash val="dash"/>
              <a:miter lim="800000"/>
              <a:headEnd/>
              <a:tailEnd/>
            </a:ln>
          </p:spPr>
          <p:txBody>
            <a:bodyPr wrap="none">
              <a:spAutoFit/>
            </a:bodyPr>
            <a:lstStyle/>
            <a:p>
              <a:pPr algn="ctr"/>
              <a:r>
                <a:rPr lang="en-US" sz="2800" dirty="0" err="1">
                  <a:latin typeface="Avenir Book"/>
                </a:rPr>
                <a:t>N</a:t>
              </a:r>
              <a:r>
                <a:rPr lang="en-US" sz="2800" baseline="-25000" dirty="0" err="1">
                  <a:latin typeface="Avenir Book"/>
                </a:rPr>
                <a:t>t</a:t>
              </a:r>
              <a:endParaRPr lang="en-US" sz="2800" baseline="-25000" dirty="0">
                <a:latin typeface="Avenir Book"/>
              </a:endParaRPr>
            </a:p>
          </p:txBody>
        </p:sp>
        <p:sp>
          <p:nvSpPr>
            <p:cNvPr id="15376" name="Rectangle 7"/>
            <p:cNvSpPr>
              <a:spLocks noChangeArrowheads="1"/>
            </p:cNvSpPr>
            <p:nvPr/>
          </p:nvSpPr>
          <p:spPr bwMode="auto">
            <a:xfrm rot="16234119">
              <a:off x="784" y="2185"/>
              <a:ext cx="527" cy="330"/>
            </a:xfrm>
            <a:prstGeom prst="rect">
              <a:avLst/>
            </a:prstGeom>
            <a:noFill/>
            <a:ln w="63500">
              <a:noFill/>
              <a:prstDash val="dash"/>
              <a:miter lim="800000"/>
              <a:headEnd/>
              <a:tailEnd/>
            </a:ln>
          </p:spPr>
          <p:txBody>
            <a:bodyPr wrap="none">
              <a:spAutoFit/>
            </a:bodyPr>
            <a:lstStyle/>
            <a:p>
              <a:pPr algn="ctr"/>
              <a:r>
                <a:rPr lang="en-US" sz="2800" dirty="0">
                  <a:latin typeface="Avenir Book"/>
                </a:rPr>
                <a:t>N</a:t>
              </a:r>
              <a:r>
                <a:rPr lang="en-US" sz="2800" baseline="-25000" dirty="0">
                  <a:latin typeface="Avenir Book"/>
                </a:rPr>
                <a:t>t+1</a:t>
              </a:r>
            </a:p>
          </p:txBody>
        </p:sp>
      </p:grpSp>
      <p:sp>
        <p:nvSpPr>
          <p:cNvPr id="15365" name="Text Box 22"/>
          <p:cNvSpPr txBox="1">
            <a:spLocks noChangeArrowheads="1"/>
          </p:cNvSpPr>
          <p:nvPr/>
        </p:nvSpPr>
        <p:spPr bwMode="auto">
          <a:xfrm>
            <a:off x="-1" y="45244"/>
            <a:ext cx="7609067" cy="584776"/>
          </a:xfrm>
          <a:prstGeom prst="rect">
            <a:avLst/>
          </a:prstGeom>
          <a:noFill/>
          <a:ln w="63500">
            <a:noFill/>
            <a:prstDash val="dash"/>
            <a:miter lim="800000"/>
            <a:headEnd/>
            <a:tailEnd/>
          </a:ln>
        </p:spPr>
        <p:txBody>
          <a:bodyPr wrap="square">
            <a:spAutoFit/>
          </a:bodyPr>
          <a:lstStyle/>
          <a:p>
            <a:pPr>
              <a:spcBef>
                <a:spcPct val="50000"/>
              </a:spcBef>
            </a:pPr>
            <a:r>
              <a:rPr lang="en-US" sz="3200" dirty="0">
                <a:solidFill>
                  <a:srgbClr val="376092"/>
                </a:solidFill>
                <a:latin typeface="Avenir Book"/>
              </a:rPr>
              <a:t>Discrete Logistic (one form):</a:t>
            </a:r>
          </a:p>
        </p:txBody>
      </p:sp>
      <p:cxnSp>
        <p:nvCxnSpPr>
          <p:cNvPr id="4" name="Straight Connector 3"/>
          <p:cNvCxnSpPr/>
          <p:nvPr/>
        </p:nvCxnSpPr>
        <p:spPr>
          <a:xfrm flipV="1">
            <a:off x="1511346" y="2240872"/>
            <a:ext cx="3841267" cy="3416609"/>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sp>
        <p:nvSpPr>
          <p:cNvPr id="20" name="Oval 13"/>
          <p:cNvSpPr>
            <a:spLocks noChangeArrowheads="1"/>
          </p:cNvSpPr>
          <p:nvPr/>
        </p:nvSpPr>
        <p:spPr bwMode="auto">
          <a:xfrm>
            <a:off x="3490378" y="3702127"/>
            <a:ext cx="228600" cy="228600"/>
          </a:xfrm>
          <a:prstGeom prst="ellipse">
            <a:avLst/>
          </a:prstGeom>
          <a:solidFill>
            <a:srgbClr val="0000FF"/>
          </a:solidFill>
          <a:ln w="12700">
            <a:solidFill>
              <a:schemeClr val="tx1"/>
            </a:solidFill>
            <a:round/>
            <a:headEnd/>
            <a:tailEnd/>
          </a:ln>
        </p:spPr>
        <p:txBody>
          <a:bodyPr wrap="none" anchor="ctr"/>
          <a:lstStyle/>
          <a:p>
            <a:endParaRPr lang="en-US" dirty="0">
              <a:latin typeface="Avenir Book"/>
            </a:endParaRPr>
          </a:p>
        </p:txBody>
      </p:sp>
      <p:sp>
        <p:nvSpPr>
          <p:cNvPr id="3" name="TextBox 2"/>
          <p:cNvSpPr txBox="1"/>
          <p:nvPr/>
        </p:nvSpPr>
        <p:spPr>
          <a:xfrm>
            <a:off x="1406366" y="1337767"/>
            <a:ext cx="2361434" cy="923330"/>
          </a:xfrm>
          <a:prstGeom prst="rect">
            <a:avLst/>
          </a:prstGeom>
          <a:noFill/>
        </p:spPr>
        <p:txBody>
          <a:bodyPr wrap="square" rtlCol="0">
            <a:spAutoFit/>
          </a:bodyPr>
          <a:lstStyle/>
          <a:p>
            <a:pPr marL="230188" indent="-230188"/>
            <a:r>
              <a:rPr lang="en-US" dirty="0">
                <a:latin typeface="Avenir Book"/>
              </a:rPr>
              <a:t>Three maps with same K, but different R's</a:t>
            </a:r>
          </a:p>
        </p:txBody>
      </p:sp>
      <p:sp>
        <p:nvSpPr>
          <p:cNvPr id="13" name="TextBox 12"/>
          <p:cNvSpPr txBox="1"/>
          <p:nvPr/>
        </p:nvSpPr>
        <p:spPr>
          <a:xfrm>
            <a:off x="6470554" y="3610684"/>
            <a:ext cx="2017618" cy="923330"/>
          </a:xfrm>
          <a:prstGeom prst="rect">
            <a:avLst/>
          </a:prstGeom>
          <a:noFill/>
        </p:spPr>
        <p:txBody>
          <a:bodyPr wrap="square" rtlCol="0">
            <a:spAutoFit/>
          </a:bodyPr>
          <a:lstStyle/>
          <a:p>
            <a:r>
              <a:rPr lang="en-US" dirty="0">
                <a:latin typeface="Avenir Book"/>
              </a:rPr>
              <a:t>What would the dynamics look like?</a:t>
            </a:r>
          </a:p>
        </p:txBody>
      </p:sp>
      <mc:AlternateContent xmlns:mc="http://schemas.openxmlformats.org/markup-compatibility/2006" xmlns:a14="http://schemas.microsoft.com/office/drawing/2010/main">
        <mc:Choice Requires="a14">
          <p:sp>
            <p:nvSpPr>
              <p:cNvPr id="5" name="Rectangle 4"/>
              <p:cNvSpPr/>
              <p:nvPr/>
            </p:nvSpPr>
            <p:spPr>
              <a:xfrm>
                <a:off x="4743852" y="630761"/>
                <a:ext cx="4498377" cy="1569660"/>
              </a:xfrm>
              <a:prstGeom prst="rect">
                <a:avLst/>
              </a:prstGeom>
            </p:spPr>
            <p:txBody>
              <a:bodyPr wrap="square">
                <a:spAutoFit/>
              </a:bodyPr>
              <a:lstStyle/>
              <a:p>
                <a:pPr>
                  <a:spcBef>
                    <a:spcPct val="50000"/>
                  </a:spcBef>
                </a:pPr>
                <a:r>
                  <a:rPr lang="en-US" sz="2400" dirty="0">
                    <a:latin typeface="Avenir Book"/>
                  </a:rPr>
                  <a:t>(N</a:t>
                </a:r>
                <a:r>
                  <a:rPr lang="en-US" sz="2400" baseline="-25000" dirty="0">
                    <a:latin typeface="Avenir Book"/>
                  </a:rPr>
                  <a:t>t+1</a:t>
                </a:r>
                <a:r>
                  <a:rPr lang="en-US" sz="2400" dirty="0">
                    <a:latin typeface="Avenir Book"/>
                  </a:rPr>
                  <a:t> – </a:t>
                </a:r>
                <a:r>
                  <a:rPr lang="en-US" sz="2400" dirty="0" err="1">
                    <a:latin typeface="Avenir Book"/>
                  </a:rPr>
                  <a:t>N</a:t>
                </a:r>
                <a:r>
                  <a:rPr lang="en-US" sz="2400" baseline="-25000" dirty="0" err="1">
                    <a:latin typeface="Avenir Book"/>
                  </a:rPr>
                  <a:t>t</a:t>
                </a:r>
                <a:r>
                  <a:rPr lang="en-US" sz="2400" dirty="0">
                    <a:latin typeface="Avenir Book"/>
                  </a:rPr>
                  <a:t>)/</a:t>
                </a:r>
                <a14:m>
                  <m:oMath xmlns:m="http://schemas.openxmlformats.org/officeDocument/2006/math">
                    <m:r>
                      <a:rPr lang="en-US" sz="2400" i="1" smtClean="0">
                        <a:latin typeface="Cambria Math" panose="02040503050406030204" pitchFamily="18" charset="0"/>
                        <a:ea typeface="Cambria Math" panose="02040503050406030204" pitchFamily="18" charset="0"/>
                        <a:cs typeface="Symbol" charset="2"/>
                      </a:rPr>
                      <m:t>∆</m:t>
                    </m:r>
                  </m:oMath>
                </a14:m>
                <a:r>
                  <a:rPr lang="en-US" sz="2400" dirty="0">
                    <a:latin typeface="Avenir Book"/>
                  </a:rPr>
                  <a:t>t = </a:t>
                </a:r>
                <a:r>
                  <a:rPr lang="en-US" sz="2400" dirty="0" err="1">
                    <a:latin typeface="Avenir Book"/>
                  </a:rPr>
                  <a:t>RN</a:t>
                </a:r>
                <a:r>
                  <a:rPr lang="en-US" sz="2400" baseline="-25000" dirty="0" err="1">
                    <a:latin typeface="Avenir Book"/>
                  </a:rPr>
                  <a:t>t</a:t>
                </a:r>
                <a:r>
                  <a:rPr lang="en-US" sz="2400" dirty="0">
                    <a:latin typeface="Avenir Book"/>
                  </a:rPr>
                  <a:t>(1-N</a:t>
                </a:r>
                <a:r>
                  <a:rPr lang="en-US" sz="2400" baseline="-25000" dirty="0">
                    <a:latin typeface="Avenir Book"/>
                  </a:rPr>
                  <a:t>t</a:t>
                </a:r>
                <a:r>
                  <a:rPr lang="en-US" sz="2400" dirty="0">
                    <a:latin typeface="Avenir Book"/>
                  </a:rPr>
                  <a:t>/</a:t>
                </a:r>
                <a:r>
                  <a:rPr lang="en-US" sz="2400" dirty="0" err="1">
                    <a:latin typeface="Avenir Book"/>
                  </a:rPr>
                  <a:t>K</a:t>
                </a:r>
                <a:r>
                  <a:rPr lang="en-US" sz="2400" baseline="-25000" dirty="0" err="1">
                    <a:latin typeface="Avenir Book"/>
                  </a:rPr>
                  <a:t>t</a:t>
                </a:r>
                <a:r>
                  <a:rPr lang="en-US" sz="2400" dirty="0">
                    <a:latin typeface="Avenir Book"/>
                  </a:rPr>
                  <a:t>)</a:t>
                </a:r>
                <a:endParaRPr lang="en-US" sz="2400" baseline="30000" dirty="0">
                  <a:latin typeface="Avenir Book"/>
                </a:endParaRPr>
              </a:p>
              <a:p>
                <a:pPr>
                  <a:spcBef>
                    <a:spcPct val="50000"/>
                  </a:spcBef>
                </a:pPr>
                <a:r>
                  <a:rPr lang="en-US" sz="2400" dirty="0">
                    <a:latin typeface="Avenir Book"/>
                  </a:rPr>
                  <a:t>N</a:t>
                </a:r>
                <a:r>
                  <a:rPr lang="en-US" sz="2400" baseline="-25000" dirty="0">
                    <a:latin typeface="Avenir Book"/>
                  </a:rPr>
                  <a:t>t+1</a:t>
                </a:r>
                <a:r>
                  <a:rPr lang="en-US" sz="2400" dirty="0">
                    <a:latin typeface="Avenir Book"/>
                  </a:rPr>
                  <a:t> = </a:t>
                </a:r>
                <a:r>
                  <a:rPr lang="en-US" sz="2400" dirty="0" err="1">
                    <a:latin typeface="Avenir Book"/>
                  </a:rPr>
                  <a:t>N</a:t>
                </a:r>
                <a:r>
                  <a:rPr lang="en-US" sz="2400" baseline="-25000" dirty="0" err="1">
                    <a:latin typeface="Avenir Book"/>
                  </a:rPr>
                  <a:t>t</a:t>
                </a:r>
                <a:r>
                  <a:rPr lang="en-US" sz="2400" dirty="0">
                    <a:latin typeface="Avenir Book"/>
                  </a:rPr>
                  <a:t> + </a:t>
                </a:r>
                <a:r>
                  <a:rPr lang="en-US" sz="2400" dirty="0" err="1">
                    <a:latin typeface="Avenir Book"/>
                  </a:rPr>
                  <a:t>RN</a:t>
                </a:r>
                <a:r>
                  <a:rPr lang="en-US" sz="2400" baseline="-25000" dirty="0" err="1">
                    <a:latin typeface="Avenir Book"/>
                  </a:rPr>
                  <a:t>t</a:t>
                </a:r>
                <a:r>
                  <a:rPr lang="en-US" sz="2400" dirty="0">
                    <a:latin typeface="Avenir Book"/>
                  </a:rPr>
                  <a:t>(K-</a:t>
                </a:r>
                <a:r>
                  <a:rPr lang="en-US" sz="2400" dirty="0" err="1">
                    <a:latin typeface="Avenir Book"/>
                  </a:rPr>
                  <a:t>N</a:t>
                </a:r>
                <a:r>
                  <a:rPr lang="en-US" sz="2400" baseline="-25000" dirty="0" err="1">
                    <a:latin typeface="Avenir Book"/>
                  </a:rPr>
                  <a:t>t</a:t>
                </a:r>
                <a:r>
                  <a:rPr lang="en-US" sz="2400" dirty="0">
                    <a:latin typeface="Avenir Book"/>
                  </a:rPr>
                  <a:t>)/K</a:t>
                </a:r>
              </a:p>
              <a:p>
                <a:pPr>
                  <a:spcBef>
                    <a:spcPct val="50000"/>
                  </a:spcBef>
                </a:pPr>
                <a:r>
                  <a:rPr lang="en-US" sz="2400" dirty="0">
                    <a:latin typeface="Avenir Book"/>
                  </a:rPr>
                  <a:t>N</a:t>
                </a:r>
                <a:r>
                  <a:rPr lang="en-US" sz="2400" baseline="-25000" dirty="0">
                    <a:latin typeface="Avenir Book"/>
                  </a:rPr>
                  <a:t>t+1</a:t>
                </a:r>
                <a:r>
                  <a:rPr lang="en-US" sz="2400" dirty="0">
                    <a:latin typeface="Avenir Book"/>
                  </a:rPr>
                  <a:t> = </a:t>
                </a:r>
                <a:r>
                  <a:rPr lang="en-US" sz="2400" dirty="0" err="1">
                    <a:latin typeface="Avenir Book"/>
                  </a:rPr>
                  <a:t>N</a:t>
                </a:r>
                <a:r>
                  <a:rPr lang="en-US" sz="2400" baseline="-25000" dirty="0" err="1">
                    <a:latin typeface="Avenir Book"/>
                  </a:rPr>
                  <a:t>t</a:t>
                </a:r>
                <a:r>
                  <a:rPr lang="en-US" sz="2400" dirty="0">
                    <a:latin typeface="Avenir Book"/>
                  </a:rPr>
                  <a:t> [1+ R(1 - </a:t>
                </a:r>
                <a:r>
                  <a:rPr lang="en-US" sz="2400" dirty="0" err="1">
                    <a:latin typeface="Avenir Book"/>
                  </a:rPr>
                  <a:t>N</a:t>
                </a:r>
                <a:r>
                  <a:rPr lang="en-US" sz="2400" baseline="-25000" dirty="0" err="1">
                    <a:latin typeface="Avenir Book"/>
                  </a:rPr>
                  <a:t>t</a:t>
                </a:r>
                <a:r>
                  <a:rPr lang="en-US" sz="2400" dirty="0">
                    <a:latin typeface="Avenir Book"/>
                  </a:rPr>
                  <a:t>/K)]</a:t>
                </a:r>
              </a:p>
            </p:txBody>
          </p:sp>
        </mc:Choice>
        <mc:Fallback xmlns="">
          <p:sp>
            <p:nvSpPr>
              <p:cNvPr id="5" name="Rectangle 4"/>
              <p:cNvSpPr>
                <a:spLocks noRot="1" noChangeAspect="1" noMove="1" noResize="1" noEditPoints="1" noAdjustHandles="1" noChangeArrowheads="1" noChangeShapeType="1" noTextEdit="1"/>
              </p:cNvSpPr>
              <p:nvPr/>
            </p:nvSpPr>
            <p:spPr>
              <a:xfrm>
                <a:off x="4743852" y="630761"/>
                <a:ext cx="4498377" cy="1569660"/>
              </a:xfrm>
              <a:prstGeom prst="rect">
                <a:avLst/>
              </a:prstGeom>
              <a:blipFill>
                <a:blip r:embed="rId2"/>
                <a:stretch>
                  <a:fillRect l="-2254" t="-3226" b="-7258"/>
                </a:stretch>
              </a:blipFill>
            </p:spPr>
            <p:txBody>
              <a:bodyPr/>
              <a:lstStyle/>
              <a:p>
                <a:r>
                  <a:rPr lang="en-US">
                    <a:noFill/>
                  </a:rPr>
                  <a:t> </a:t>
                </a:r>
              </a:p>
            </p:txBody>
          </p:sp>
        </mc:Fallback>
      </mc:AlternateContent>
      <p:sp>
        <p:nvSpPr>
          <p:cNvPr id="6" name="Freeform 5"/>
          <p:cNvSpPr/>
          <p:nvPr/>
        </p:nvSpPr>
        <p:spPr>
          <a:xfrm>
            <a:off x="1500823" y="3610684"/>
            <a:ext cx="3190561" cy="2078281"/>
          </a:xfrm>
          <a:custGeom>
            <a:avLst/>
            <a:gdLst>
              <a:gd name="connsiteX0" fmla="*/ 0 w 3190561"/>
              <a:gd name="connsiteY0" fmla="*/ 2046792 h 2078281"/>
              <a:gd name="connsiteX1" fmla="*/ 1742214 w 3190561"/>
              <a:gd name="connsiteY1" fmla="*/ 20 h 2078281"/>
              <a:gd name="connsiteX2" fmla="*/ 3190561 w 3190561"/>
              <a:gd name="connsiteY2" fmla="*/ 2078281 h 2078281"/>
              <a:gd name="connsiteX3" fmla="*/ 3190561 w 3190561"/>
              <a:gd name="connsiteY3" fmla="*/ 2078281 h 2078281"/>
            </a:gdLst>
            <a:ahLst/>
            <a:cxnLst>
              <a:cxn ang="0">
                <a:pos x="connsiteX0" y="connsiteY0"/>
              </a:cxn>
              <a:cxn ang="0">
                <a:pos x="connsiteX1" y="connsiteY1"/>
              </a:cxn>
              <a:cxn ang="0">
                <a:pos x="connsiteX2" y="connsiteY2"/>
              </a:cxn>
              <a:cxn ang="0">
                <a:pos x="connsiteX3" y="connsiteY3"/>
              </a:cxn>
            </a:cxnLst>
            <a:rect l="l" t="t" r="r" b="b"/>
            <a:pathLst>
              <a:path w="3190561" h="2078281">
                <a:moveTo>
                  <a:pt x="0" y="2046792"/>
                </a:moveTo>
                <a:cubicBezTo>
                  <a:pt x="605227" y="1020782"/>
                  <a:pt x="1210454" y="-5228"/>
                  <a:pt x="1742214" y="20"/>
                </a:cubicBezTo>
                <a:cubicBezTo>
                  <a:pt x="2273974" y="5268"/>
                  <a:pt x="2949170" y="1731904"/>
                  <a:pt x="3190561" y="2078281"/>
                </a:cubicBezTo>
                <a:lnTo>
                  <a:pt x="3190561" y="2078281"/>
                </a:ln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latin typeface="Avenir Book"/>
            </a:endParaRPr>
          </a:p>
        </p:txBody>
      </p:sp>
      <p:sp>
        <p:nvSpPr>
          <p:cNvPr id="16" name="Freeform 15"/>
          <p:cNvSpPr/>
          <p:nvPr/>
        </p:nvSpPr>
        <p:spPr>
          <a:xfrm>
            <a:off x="1516788" y="2582070"/>
            <a:ext cx="2649833" cy="3059872"/>
          </a:xfrm>
          <a:custGeom>
            <a:avLst/>
            <a:gdLst>
              <a:gd name="connsiteX0" fmla="*/ 0 w 3190561"/>
              <a:gd name="connsiteY0" fmla="*/ 2046792 h 2078281"/>
              <a:gd name="connsiteX1" fmla="*/ 1742214 w 3190561"/>
              <a:gd name="connsiteY1" fmla="*/ 20 h 2078281"/>
              <a:gd name="connsiteX2" fmla="*/ 3190561 w 3190561"/>
              <a:gd name="connsiteY2" fmla="*/ 2078281 h 2078281"/>
              <a:gd name="connsiteX3" fmla="*/ 3190561 w 3190561"/>
              <a:gd name="connsiteY3" fmla="*/ 2078281 h 2078281"/>
            </a:gdLst>
            <a:ahLst/>
            <a:cxnLst>
              <a:cxn ang="0">
                <a:pos x="connsiteX0" y="connsiteY0"/>
              </a:cxn>
              <a:cxn ang="0">
                <a:pos x="connsiteX1" y="connsiteY1"/>
              </a:cxn>
              <a:cxn ang="0">
                <a:pos x="connsiteX2" y="connsiteY2"/>
              </a:cxn>
              <a:cxn ang="0">
                <a:pos x="connsiteX3" y="connsiteY3"/>
              </a:cxn>
            </a:cxnLst>
            <a:rect l="l" t="t" r="r" b="b"/>
            <a:pathLst>
              <a:path w="3190561" h="2078281">
                <a:moveTo>
                  <a:pt x="0" y="2046792"/>
                </a:moveTo>
                <a:cubicBezTo>
                  <a:pt x="605227" y="1020782"/>
                  <a:pt x="1210454" y="-5228"/>
                  <a:pt x="1742214" y="20"/>
                </a:cubicBezTo>
                <a:cubicBezTo>
                  <a:pt x="2273974" y="5268"/>
                  <a:pt x="2949170" y="1731904"/>
                  <a:pt x="3190561" y="2078281"/>
                </a:cubicBezTo>
                <a:lnTo>
                  <a:pt x="3190561" y="2078281"/>
                </a:ln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latin typeface="Avenir Book"/>
            </a:endParaRPr>
          </a:p>
        </p:txBody>
      </p:sp>
      <p:sp>
        <p:nvSpPr>
          <p:cNvPr id="17" name="Freeform 16"/>
          <p:cNvSpPr/>
          <p:nvPr/>
        </p:nvSpPr>
        <p:spPr>
          <a:xfrm>
            <a:off x="1527283" y="3715667"/>
            <a:ext cx="4654428" cy="1926274"/>
          </a:xfrm>
          <a:custGeom>
            <a:avLst/>
            <a:gdLst>
              <a:gd name="connsiteX0" fmla="*/ 0 w 3190561"/>
              <a:gd name="connsiteY0" fmla="*/ 2046792 h 2078281"/>
              <a:gd name="connsiteX1" fmla="*/ 1742214 w 3190561"/>
              <a:gd name="connsiteY1" fmla="*/ 20 h 2078281"/>
              <a:gd name="connsiteX2" fmla="*/ 3190561 w 3190561"/>
              <a:gd name="connsiteY2" fmla="*/ 2078281 h 2078281"/>
              <a:gd name="connsiteX3" fmla="*/ 3190561 w 3190561"/>
              <a:gd name="connsiteY3" fmla="*/ 2078281 h 2078281"/>
            </a:gdLst>
            <a:ahLst/>
            <a:cxnLst>
              <a:cxn ang="0">
                <a:pos x="connsiteX0" y="connsiteY0"/>
              </a:cxn>
              <a:cxn ang="0">
                <a:pos x="connsiteX1" y="connsiteY1"/>
              </a:cxn>
              <a:cxn ang="0">
                <a:pos x="connsiteX2" y="connsiteY2"/>
              </a:cxn>
              <a:cxn ang="0">
                <a:pos x="connsiteX3" y="connsiteY3"/>
              </a:cxn>
            </a:cxnLst>
            <a:rect l="l" t="t" r="r" b="b"/>
            <a:pathLst>
              <a:path w="3190561" h="2078281">
                <a:moveTo>
                  <a:pt x="0" y="2046792"/>
                </a:moveTo>
                <a:cubicBezTo>
                  <a:pt x="605227" y="1020782"/>
                  <a:pt x="1210454" y="-5228"/>
                  <a:pt x="1742214" y="20"/>
                </a:cubicBezTo>
                <a:cubicBezTo>
                  <a:pt x="2273974" y="5268"/>
                  <a:pt x="2949170" y="1731904"/>
                  <a:pt x="3190561" y="2078281"/>
                </a:cubicBezTo>
                <a:lnTo>
                  <a:pt x="3190561" y="2078281"/>
                </a:ln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latin typeface="Avenir Book"/>
            </a:endParaRPr>
          </a:p>
        </p:txBody>
      </p:sp>
      <p:sp>
        <p:nvSpPr>
          <p:cNvPr id="18" name="TextBox 17"/>
          <p:cNvSpPr txBox="1"/>
          <p:nvPr/>
        </p:nvSpPr>
        <p:spPr>
          <a:xfrm>
            <a:off x="5226072" y="2397404"/>
            <a:ext cx="3262100" cy="369332"/>
          </a:xfrm>
          <a:prstGeom prst="rect">
            <a:avLst/>
          </a:prstGeom>
          <a:noFill/>
        </p:spPr>
        <p:txBody>
          <a:bodyPr wrap="square" rtlCol="0">
            <a:spAutoFit/>
          </a:bodyPr>
          <a:lstStyle/>
          <a:p>
            <a:pPr marL="230188" indent="-230188"/>
            <a:r>
              <a:rPr lang="en-US" dirty="0">
                <a:latin typeface="Avenir Book"/>
              </a:rPr>
              <a:t>What does this look like?</a:t>
            </a:r>
          </a:p>
        </p:txBody>
      </p:sp>
    </p:spTree>
    <p:extLst>
      <p:ext uri="{BB962C8B-B14F-4D97-AF65-F5344CB8AC3E}">
        <p14:creationId xmlns:p14="http://schemas.microsoft.com/office/powerpoint/2010/main" val="1947943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dissolve">
                                      <p:cBhvr>
                                        <p:cTn id="12" dur="500"/>
                                        <p:tgtEl>
                                          <p:spTgt spid="20"/>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dissolve">
                                      <p:cBhvr>
                                        <p:cTn id="15" dur="500"/>
                                        <p:tgtEl>
                                          <p:spTgt spid="17"/>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dissolve">
                                      <p:cBhvr>
                                        <p:cTn id="18" dur="500"/>
                                        <p:tgtEl>
                                          <p:spTgt spid="6"/>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dissolve">
                                      <p:cBhvr>
                                        <p:cTn id="21" dur="500"/>
                                        <p:tgtEl>
                                          <p:spTgt spid="16"/>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dissolve">
                                      <p:cBhvr>
                                        <p:cTn id="24" dur="500"/>
                                        <p:tgtEl>
                                          <p:spTgt spid="3"/>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dissolve">
                                      <p:cBhvr>
                                        <p:cTn id="2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3" grpId="0"/>
      <p:bldP spid="13" grpId="0"/>
      <p:bldP spid="6" grpId="0" animBg="1"/>
      <p:bldP spid="16" grpId="0" animBg="1"/>
      <p:bldP spid="17" grpId="0" animBg="1"/>
      <p:bldP spid="18"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flipV="1">
            <a:off x="1277420" y="1087744"/>
            <a:ext cx="3841267" cy="3416609"/>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sp>
        <p:nvSpPr>
          <p:cNvPr id="20" name="Oval 13"/>
          <p:cNvSpPr>
            <a:spLocks noChangeArrowheads="1"/>
          </p:cNvSpPr>
          <p:nvPr/>
        </p:nvSpPr>
        <p:spPr bwMode="auto">
          <a:xfrm>
            <a:off x="3256452" y="2548999"/>
            <a:ext cx="228600" cy="228600"/>
          </a:xfrm>
          <a:prstGeom prst="ellipse">
            <a:avLst/>
          </a:prstGeom>
          <a:solidFill>
            <a:srgbClr val="0000FF"/>
          </a:solidFill>
          <a:ln w="12700">
            <a:solidFill>
              <a:schemeClr val="tx1"/>
            </a:solidFill>
            <a:round/>
            <a:headEnd/>
            <a:tailEnd/>
          </a:ln>
        </p:spPr>
        <p:txBody>
          <a:bodyPr wrap="none" anchor="ctr"/>
          <a:lstStyle/>
          <a:p>
            <a:endParaRPr lang="en-US" dirty="0">
              <a:latin typeface="Avenir Book"/>
            </a:endParaRPr>
          </a:p>
        </p:txBody>
      </p:sp>
      <p:sp>
        <p:nvSpPr>
          <p:cNvPr id="17" name="Freeform 16"/>
          <p:cNvSpPr/>
          <p:nvPr/>
        </p:nvSpPr>
        <p:spPr>
          <a:xfrm>
            <a:off x="1293357" y="2562539"/>
            <a:ext cx="4654428" cy="1926274"/>
          </a:xfrm>
          <a:custGeom>
            <a:avLst/>
            <a:gdLst>
              <a:gd name="connsiteX0" fmla="*/ 0 w 3190561"/>
              <a:gd name="connsiteY0" fmla="*/ 2046792 h 2078281"/>
              <a:gd name="connsiteX1" fmla="*/ 1742214 w 3190561"/>
              <a:gd name="connsiteY1" fmla="*/ 20 h 2078281"/>
              <a:gd name="connsiteX2" fmla="*/ 3190561 w 3190561"/>
              <a:gd name="connsiteY2" fmla="*/ 2078281 h 2078281"/>
              <a:gd name="connsiteX3" fmla="*/ 3190561 w 3190561"/>
              <a:gd name="connsiteY3" fmla="*/ 2078281 h 2078281"/>
            </a:gdLst>
            <a:ahLst/>
            <a:cxnLst>
              <a:cxn ang="0">
                <a:pos x="connsiteX0" y="connsiteY0"/>
              </a:cxn>
              <a:cxn ang="0">
                <a:pos x="connsiteX1" y="connsiteY1"/>
              </a:cxn>
              <a:cxn ang="0">
                <a:pos x="connsiteX2" y="connsiteY2"/>
              </a:cxn>
              <a:cxn ang="0">
                <a:pos x="connsiteX3" y="connsiteY3"/>
              </a:cxn>
            </a:cxnLst>
            <a:rect l="l" t="t" r="r" b="b"/>
            <a:pathLst>
              <a:path w="3190561" h="2078281">
                <a:moveTo>
                  <a:pt x="0" y="2046792"/>
                </a:moveTo>
                <a:cubicBezTo>
                  <a:pt x="605227" y="1020782"/>
                  <a:pt x="1210454" y="-5228"/>
                  <a:pt x="1742214" y="20"/>
                </a:cubicBezTo>
                <a:cubicBezTo>
                  <a:pt x="2273974" y="5268"/>
                  <a:pt x="2949170" y="1731904"/>
                  <a:pt x="3190561" y="2078281"/>
                </a:cubicBezTo>
                <a:lnTo>
                  <a:pt x="3190561" y="2078281"/>
                </a:ln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latin typeface="Avenir Book"/>
            </a:endParaRPr>
          </a:p>
        </p:txBody>
      </p:sp>
      <p:cxnSp>
        <p:nvCxnSpPr>
          <p:cNvPr id="7" name="Straight Connector 6"/>
          <p:cNvCxnSpPr/>
          <p:nvPr/>
        </p:nvCxnSpPr>
        <p:spPr>
          <a:xfrm flipV="1">
            <a:off x="1938244" y="3759445"/>
            <a:ext cx="0" cy="758952"/>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1940263" y="3745347"/>
            <a:ext cx="155448" cy="0"/>
          </a:xfrm>
          <a:prstGeom prst="line">
            <a:avLst/>
          </a:prstGeom>
          <a:ln>
            <a:solidFill>
              <a:srgbClr val="FF0000"/>
            </a:solidFill>
            <a:prstDash val="dot"/>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V="1">
            <a:off x="2157480" y="3542816"/>
            <a:ext cx="0" cy="966309"/>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flipH="1">
            <a:off x="2646079" y="3112304"/>
            <a:ext cx="155448" cy="0"/>
          </a:xfrm>
          <a:prstGeom prst="line">
            <a:avLst/>
          </a:prstGeom>
          <a:ln>
            <a:solidFill>
              <a:srgbClr val="FF0000"/>
            </a:solidFill>
            <a:prstDash val="dot"/>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a:off x="2378735" y="3348243"/>
            <a:ext cx="201168" cy="0"/>
          </a:xfrm>
          <a:prstGeom prst="line">
            <a:avLst/>
          </a:prstGeom>
          <a:ln>
            <a:solidFill>
              <a:srgbClr val="FF0000"/>
            </a:solidFill>
            <a:prstDash val="dot"/>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H="1">
            <a:off x="2163537" y="3534067"/>
            <a:ext cx="155448" cy="0"/>
          </a:xfrm>
          <a:prstGeom prst="line">
            <a:avLst/>
          </a:prstGeom>
          <a:ln>
            <a:solidFill>
              <a:srgbClr val="FF0000"/>
            </a:solidFill>
            <a:prstDash val="dot"/>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flipV="1">
            <a:off x="3045076" y="2842903"/>
            <a:ext cx="0" cy="166420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flipV="1">
            <a:off x="2646079" y="3091604"/>
            <a:ext cx="0" cy="1421506"/>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flipV="1">
            <a:off x="2380755" y="3334256"/>
            <a:ext cx="0" cy="1164134"/>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flipH="1">
            <a:off x="2861509" y="2947159"/>
            <a:ext cx="155448" cy="0"/>
          </a:xfrm>
          <a:prstGeom prst="line">
            <a:avLst/>
          </a:prstGeom>
          <a:ln>
            <a:solidFill>
              <a:srgbClr val="FF0000"/>
            </a:solidFill>
            <a:prstDash val="dot"/>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flipH="1">
            <a:off x="3041254" y="2842903"/>
            <a:ext cx="91440" cy="0"/>
          </a:xfrm>
          <a:prstGeom prst="line">
            <a:avLst/>
          </a:prstGeom>
          <a:ln>
            <a:solidFill>
              <a:srgbClr val="FF0000"/>
            </a:solidFill>
            <a:prstDash val="dot"/>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V="1">
            <a:off x="3147349" y="2778047"/>
            <a:ext cx="0" cy="1719072"/>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flipV="1">
            <a:off x="2848606" y="2980583"/>
            <a:ext cx="0" cy="1517904"/>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V="1">
            <a:off x="3216204" y="2726501"/>
            <a:ext cx="0" cy="178308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flipV="1">
            <a:off x="3278338" y="2694487"/>
            <a:ext cx="0" cy="1810512"/>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V="1">
            <a:off x="3318461" y="2694487"/>
            <a:ext cx="0" cy="1810512"/>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flipV="1">
            <a:off x="3346561" y="2689801"/>
            <a:ext cx="0" cy="1810512"/>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flipV="1">
            <a:off x="3372010" y="2656999"/>
            <a:ext cx="0" cy="1865376"/>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grpSp>
        <p:nvGrpSpPr>
          <p:cNvPr id="15362" name="Group 2"/>
          <p:cNvGrpSpPr>
            <a:grpSpLocks/>
          </p:cNvGrpSpPr>
          <p:nvPr/>
        </p:nvGrpSpPr>
        <p:grpSpPr bwMode="auto">
          <a:xfrm>
            <a:off x="86852" y="1706869"/>
            <a:ext cx="5303837" cy="3668713"/>
            <a:chOff x="883" y="1590"/>
            <a:chExt cx="3341" cy="2311"/>
          </a:xfrm>
        </p:grpSpPr>
        <p:sp>
          <p:nvSpPr>
            <p:cNvPr id="15372" name="Line 3"/>
            <p:cNvSpPr>
              <a:spLocks noChangeShapeType="1"/>
            </p:cNvSpPr>
            <p:nvPr/>
          </p:nvSpPr>
          <p:spPr bwMode="auto">
            <a:xfrm>
              <a:off x="1632" y="1590"/>
              <a:ext cx="0" cy="1785"/>
            </a:xfrm>
            <a:prstGeom prst="line">
              <a:avLst/>
            </a:prstGeom>
            <a:noFill/>
            <a:ln w="63500">
              <a:solidFill>
                <a:schemeClr val="tx1"/>
              </a:solidFill>
              <a:round/>
              <a:headEnd/>
              <a:tailEnd/>
            </a:ln>
          </p:spPr>
          <p:txBody>
            <a:bodyPr/>
            <a:lstStyle/>
            <a:p>
              <a:endParaRPr lang="en-US" dirty="0">
                <a:latin typeface="Avenir Book"/>
              </a:endParaRPr>
            </a:p>
          </p:txBody>
        </p:sp>
        <p:sp>
          <p:nvSpPr>
            <p:cNvPr id="15374" name="Text Box 5"/>
            <p:cNvSpPr txBox="1">
              <a:spLocks noChangeArrowheads="1"/>
            </p:cNvSpPr>
            <p:nvPr/>
          </p:nvSpPr>
          <p:spPr bwMode="auto">
            <a:xfrm>
              <a:off x="1314" y="3224"/>
              <a:ext cx="205" cy="233"/>
            </a:xfrm>
            <a:prstGeom prst="rect">
              <a:avLst/>
            </a:prstGeom>
            <a:noFill/>
            <a:ln w="63500">
              <a:noFill/>
              <a:prstDash val="dash"/>
              <a:miter lim="800000"/>
              <a:headEnd/>
              <a:tailEnd/>
            </a:ln>
          </p:spPr>
          <p:txBody>
            <a:bodyPr wrap="none">
              <a:spAutoFit/>
            </a:bodyPr>
            <a:lstStyle/>
            <a:p>
              <a:pPr algn="ctr"/>
              <a:r>
                <a:rPr lang="en-US" dirty="0">
                  <a:latin typeface="Avenir Book"/>
                </a:rPr>
                <a:t>0</a:t>
              </a:r>
            </a:p>
          </p:txBody>
        </p:sp>
        <p:sp>
          <p:nvSpPr>
            <p:cNvPr id="15373" name="Line 4"/>
            <p:cNvSpPr>
              <a:spLocks noChangeShapeType="1"/>
            </p:cNvSpPr>
            <p:nvPr/>
          </p:nvSpPr>
          <p:spPr bwMode="auto">
            <a:xfrm>
              <a:off x="1632" y="3360"/>
              <a:ext cx="2592" cy="0"/>
            </a:xfrm>
            <a:prstGeom prst="line">
              <a:avLst/>
            </a:prstGeom>
            <a:noFill/>
            <a:ln w="63500">
              <a:solidFill>
                <a:schemeClr val="tx1"/>
              </a:solidFill>
              <a:round/>
              <a:headEnd/>
              <a:tailEnd/>
            </a:ln>
          </p:spPr>
          <p:txBody>
            <a:bodyPr/>
            <a:lstStyle/>
            <a:p>
              <a:endParaRPr lang="en-US" dirty="0">
                <a:latin typeface="Avenir Book"/>
              </a:endParaRPr>
            </a:p>
          </p:txBody>
        </p:sp>
        <p:sp>
          <p:nvSpPr>
            <p:cNvPr id="15375" name="Text Box 6"/>
            <p:cNvSpPr txBox="1">
              <a:spLocks noChangeArrowheads="1"/>
            </p:cNvSpPr>
            <p:nvPr/>
          </p:nvSpPr>
          <p:spPr bwMode="auto">
            <a:xfrm>
              <a:off x="2819" y="3571"/>
              <a:ext cx="343" cy="330"/>
            </a:xfrm>
            <a:prstGeom prst="rect">
              <a:avLst/>
            </a:prstGeom>
            <a:noFill/>
            <a:ln w="63500">
              <a:noFill/>
              <a:prstDash val="dash"/>
              <a:miter lim="800000"/>
              <a:headEnd/>
              <a:tailEnd/>
            </a:ln>
          </p:spPr>
          <p:txBody>
            <a:bodyPr wrap="none">
              <a:spAutoFit/>
            </a:bodyPr>
            <a:lstStyle/>
            <a:p>
              <a:pPr algn="ctr"/>
              <a:r>
                <a:rPr lang="en-US" sz="2800" dirty="0" err="1">
                  <a:latin typeface="Avenir Book"/>
                </a:rPr>
                <a:t>N</a:t>
              </a:r>
              <a:r>
                <a:rPr lang="en-US" sz="2800" baseline="-25000" dirty="0" err="1">
                  <a:latin typeface="Avenir Book"/>
                </a:rPr>
                <a:t>t</a:t>
              </a:r>
              <a:endParaRPr lang="en-US" sz="2800" baseline="-25000" dirty="0">
                <a:latin typeface="Avenir Book"/>
              </a:endParaRPr>
            </a:p>
          </p:txBody>
        </p:sp>
        <p:sp>
          <p:nvSpPr>
            <p:cNvPr id="15376" name="Rectangle 7"/>
            <p:cNvSpPr>
              <a:spLocks noChangeArrowheads="1"/>
            </p:cNvSpPr>
            <p:nvPr/>
          </p:nvSpPr>
          <p:spPr bwMode="auto">
            <a:xfrm rot="16234119">
              <a:off x="784" y="2185"/>
              <a:ext cx="527" cy="330"/>
            </a:xfrm>
            <a:prstGeom prst="rect">
              <a:avLst/>
            </a:prstGeom>
            <a:noFill/>
            <a:ln w="63500">
              <a:noFill/>
              <a:prstDash val="dash"/>
              <a:miter lim="800000"/>
              <a:headEnd/>
              <a:tailEnd/>
            </a:ln>
          </p:spPr>
          <p:txBody>
            <a:bodyPr wrap="none">
              <a:spAutoFit/>
            </a:bodyPr>
            <a:lstStyle/>
            <a:p>
              <a:pPr algn="ctr"/>
              <a:r>
                <a:rPr lang="en-US" sz="2800" dirty="0">
                  <a:latin typeface="Avenir Book"/>
                </a:rPr>
                <a:t>N</a:t>
              </a:r>
              <a:r>
                <a:rPr lang="en-US" sz="2800" baseline="-25000" dirty="0">
                  <a:latin typeface="Avenir Book"/>
                </a:rPr>
                <a:t>t+1</a:t>
              </a:r>
            </a:p>
          </p:txBody>
        </p:sp>
      </p:grpSp>
      <p:sp>
        <p:nvSpPr>
          <p:cNvPr id="15365" name="Text Box 22"/>
          <p:cNvSpPr txBox="1">
            <a:spLocks noChangeArrowheads="1"/>
          </p:cNvSpPr>
          <p:nvPr/>
        </p:nvSpPr>
        <p:spPr bwMode="auto">
          <a:xfrm>
            <a:off x="-1" y="45244"/>
            <a:ext cx="5992797" cy="584776"/>
          </a:xfrm>
          <a:prstGeom prst="rect">
            <a:avLst/>
          </a:prstGeom>
          <a:noFill/>
          <a:ln w="63500">
            <a:noFill/>
            <a:prstDash val="dash"/>
            <a:miter lim="800000"/>
            <a:headEnd/>
            <a:tailEnd/>
          </a:ln>
        </p:spPr>
        <p:txBody>
          <a:bodyPr wrap="square">
            <a:spAutoFit/>
          </a:bodyPr>
          <a:lstStyle/>
          <a:p>
            <a:pPr>
              <a:spcBef>
                <a:spcPct val="50000"/>
              </a:spcBef>
            </a:pPr>
            <a:r>
              <a:rPr lang="en-US" sz="3200" dirty="0">
                <a:solidFill>
                  <a:srgbClr val="376092"/>
                </a:solidFill>
                <a:latin typeface="Avenir Book"/>
              </a:rPr>
              <a:t>Discrete Logistic: Stability:</a:t>
            </a:r>
          </a:p>
        </p:txBody>
      </p:sp>
      <p:sp>
        <p:nvSpPr>
          <p:cNvPr id="5" name="Rectangle 4"/>
          <p:cNvSpPr/>
          <p:nvPr/>
        </p:nvSpPr>
        <p:spPr>
          <a:xfrm>
            <a:off x="50648" y="1029623"/>
            <a:ext cx="4498377" cy="461665"/>
          </a:xfrm>
          <a:prstGeom prst="rect">
            <a:avLst/>
          </a:prstGeom>
        </p:spPr>
        <p:txBody>
          <a:bodyPr wrap="square">
            <a:spAutoFit/>
          </a:bodyPr>
          <a:lstStyle/>
          <a:p>
            <a:pPr>
              <a:spcBef>
                <a:spcPct val="50000"/>
              </a:spcBef>
            </a:pPr>
            <a:r>
              <a:rPr lang="en-US" sz="2400" dirty="0">
                <a:latin typeface="Avenir Book"/>
              </a:rPr>
              <a:t>N</a:t>
            </a:r>
            <a:r>
              <a:rPr lang="en-US" sz="2400" baseline="-25000" dirty="0">
                <a:latin typeface="Avenir Book"/>
              </a:rPr>
              <a:t>t+1</a:t>
            </a:r>
            <a:r>
              <a:rPr lang="en-US" sz="2400" dirty="0">
                <a:latin typeface="Avenir Book"/>
              </a:rPr>
              <a:t> = </a:t>
            </a:r>
            <a:r>
              <a:rPr lang="en-US" sz="2400" dirty="0" err="1">
                <a:latin typeface="Avenir Book"/>
              </a:rPr>
              <a:t>N</a:t>
            </a:r>
            <a:r>
              <a:rPr lang="en-US" sz="2400" baseline="-25000" dirty="0" err="1">
                <a:latin typeface="Avenir Book"/>
              </a:rPr>
              <a:t>t</a:t>
            </a:r>
            <a:r>
              <a:rPr lang="en-US" sz="2400" dirty="0">
                <a:latin typeface="Avenir Book"/>
              </a:rPr>
              <a:t> [1+ R(1 - </a:t>
            </a:r>
            <a:r>
              <a:rPr lang="en-US" sz="2400" dirty="0" err="1">
                <a:latin typeface="Avenir Book"/>
              </a:rPr>
              <a:t>N</a:t>
            </a:r>
            <a:r>
              <a:rPr lang="en-US" sz="2400" baseline="-25000" dirty="0" err="1">
                <a:latin typeface="Avenir Book"/>
              </a:rPr>
              <a:t>t</a:t>
            </a:r>
            <a:r>
              <a:rPr lang="en-US" sz="2400" dirty="0">
                <a:latin typeface="Avenir Book"/>
              </a:rPr>
              <a:t>/K)]</a:t>
            </a:r>
          </a:p>
        </p:txBody>
      </p:sp>
      <p:cxnSp>
        <p:nvCxnSpPr>
          <p:cNvPr id="45" name="Straight Connector 44"/>
          <p:cNvCxnSpPr/>
          <p:nvPr/>
        </p:nvCxnSpPr>
        <p:spPr>
          <a:xfrm flipV="1">
            <a:off x="1940263" y="4681219"/>
            <a:ext cx="0" cy="813914"/>
          </a:xfrm>
          <a:prstGeom prst="line">
            <a:avLst/>
          </a:prstGeom>
          <a:ln>
            <a:solidFill>
              <a:srgbClr val="FF0000"/>
            </a:solidFill>
            <a:headEnd type="none"/>
            <a:tailEnd type="arrow"/>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H="1">
            <a:off x="3156198" y="2792767"/>
            <a:ext cx="82296" cy="0"/>
          </a:xfrm>
          <a:prstGeom prst="line">
            <a:avLst/>
          </a:prstGeom>
          <a:ln>
            <a:solidFill>
              <a:srgbClr val="FF0000"/>
            </a:solidFill>
            <a:prstDash val="dot"/>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69776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dissolve">
                                      <p:cBhvr>
                                        <p:cTn id="7" dur="500"/>
                                        <p:tgtEl>
                                          <p:spTgt spid="4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dissolve">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dissolve">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dissolve">
                                      <p:cBhvr>
                                        <p:cTn id="27" dur="5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dissolve">
                                      <p:cBhvr>
                                        <p:cTn id="32" dur="500"/>
                                        <p:tgtEl>
                                          <p:spTgt spid="29"/>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dissolve">
                                      <p:cBhvr>
                                        <p:cTn id="37" dur="500"/>
                                        <p:tgtEl>
                                          <p:spTgt spid="25"/>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dissolve">
                                      <p:cBhvr>
                                        <p:cTn id="42" dur="500"/>
                                        <p:tgtEl>
                                          <p:spTgt spid="28"/>
                                        </p:tgtEl>
                                      </p:cBhvr>
                                    </p:animEffect>
                                  </p:childTnLst>
                                </p:cTn>
                              </p:par>
                            </p:childTnLst>
                          </p:cTn>
                        </p:par>
                        <p:par>
                          <p:cTn id="43" fill="hold">
                            <p:stCondLst>
                              <p:cond delay="500"/>
                            </p:stCondLst>
                            <p:childTnLst>
                              <p:par>
                                <p:cTn id="44" presetID="9" presetClass="entr" presetSubtype="0" fill="hold" nodeType="after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dissolve">
                                      <p:cBhvr>
                                        <p:cTn id="46" dur="500"/>
                                        <p:tgtEl>
                                          <p:spTgt spid="24"/>
                                        </p:tgtEl>
                                      </p:cBhvr>
                                    </p:animEffect>
                                  </p:childTnLst>
                                </p:cTn>
                              </p:par>
                            </p:childTnLst>
                          </p:cTn>
                        </p:par>
                        <p:par>
                          <p:cTn id="47" fill="hold">
                            <p:stCondLst>
                              <p:cond delay="1000"/>
                            </p:stCondLst>
                            <p:childTnLst>
                              <p:par>
                                <p:cTn id="48" presetID="9" presetClass="entr" presetSubtype="0" fill="hold" nodeType="afterEffect">
                                  <p:stCondLst>
                                    <p:cond delay="0"/>
                                  </p:stCondLst>
                                  <p:childTnLst>
                                    <p:set>
                                      <p:cBhvr>
                                        <p:cTn id="49" dur="1" fill="hold">
                                          <p:stCondLst>
                                            <p:cond delay="0"/>
                                          </p:stCondLst>
                                        </p:cTn>
                                        <p:tgtEl>
                                          <p:spTgt spid="38"/>
                                        </p:tgtEl>
                                        <p:attrNameLst>
                                          <p:attrName>style.visibility</p:attrName>
                                        </p:attrNameLst>
                                      </p:cBhvr>
                                      <p:to>
                                        <p:strVal val="visible"/>
                                      </p:to>
                                    </p:set>
                                    <p:animEffect transition="in" filter="dissolve">
                                      <p:cBhvr>
                                        <p:cTn id="50" dur="500"/>
                                        <p:tgtEl>
                                          <p:spTgt spid="38"/>
                                        </p:tgtEl>
                                      </p:cBhvr>
                                    </p:animEffect>
                                  </p:childTnLst>
                                </p:cTn>
                              </p:par>
                            </p:childTnLst>
                          </p:cTn>
                        </p:par>
                        <p:par>
                          <p:cTn id="51" fill="hold">
                            <p:stCondLst>
                              <p:cond delay="1500"/>
                            </p:stCondLst>
                            <p:childTnLst>
                              <p:par>
                                <p:cTn id="52" presetID="9" presetClass="entr" presetSubtype="0" fill="hold" nodeType="afterEffect">
                                  <p:stCondLst>
                                    <p:cond delay="0"/>
                                  </p:stCondLst>
                                  <p:childTnLst>
                                    <p:set>
                                      <p:cBhvr>
                                        <p:cTn id="53" dur="1" fill="hold">
                                          <p:stCondLst>
                                            <p:cond delay="0"/>
                                          </p:stCondLst>
                                        </p:cTn>
                                        <p:tgtEl>
                                          <p:spTgt spid="34"/>
                                        </p:tgtEl>
                                        <p:attrNameLst>
                                          <p:attrName>style.visibility</p:attrName>
                                        </p:attrNameLst>
                                      </p:cBhvr>
                                      <p:to>
                                        <p:strVal val="visible"/>
                                      </p:to>
                                    </p:set>
                                    <p:animEffect transition="in" filter="dissolve">
                                      <p:cBhvr>
                                        <p:cTn id="54" dur="500"/>
                                        <p:tgtEl>
                                          <p:spTgt spid="34"/>
                                        </p:tgtEl>
                                      </p:cBhvr>
                                    </p:animEffect>
                                  </p:childTnLst>
                                </p:cTn>
                              </p:par>
                            </p:childTnLst>
                          </p:cTn>
                        </p:par>
                        <p:par>
                          <p:cTn id="55" fill="hold">
                            <p:stCondLst>
                              <p:cond delay="2000"/>
                            </p:stCondLst>
                            <p:childTnLst>
                              <p:par>
                                <p:cTn id="56" presetID="9" presetClass="entr" presetSubtype="0" fill="hold" nodeType="afterEffect">
                                  <p:stCondLst>
                                    <p:cond delay="0"/>
                                  </p:stCondLst>
                                  <p:childTnLst>
                                    <p:set>
                                      <p:cBhvr>
                                        <p:cTn id="57" dur="1" fill="hold">
                                          <p:stCondLst>
                                            <p:cond delay="0"/>
                                          </p:stCondLst>
                                        </p:cTn>
                                        <p:tgtEl>
                                          <p:spTgt spid="27"/>
                                        </p:tgtEl>
                                        <p:attrNameLst>
                                          <p:attrName>style.visibility</p:attrName>
                                        </p:attrNameLst>
                                      </p:cBhvr>
                                      <p:to>
                                        <p:strVal val="visible"/>
                                      </p:to>
                                    </p:set>
                                    <p:animEffect transition="in" filter="dissolve">
                                      <p:cBhvr>
                                        <p:cTn id="58" dur="500"/>
                                        <p:tgtEl>
                                          <p:spTgt spid="27"/>
                                        </p:tgtEl>
                                      </p:cBhvr>
                                    </p:animEffect>
                                  </p:childTnLst>
                                </p:cTn>
                              </p:par>
                            </p:childTnLst>
                          </p:cTn>
                        </p:par>
                        <p:par>
                          <p:cTn id="59" fill="hold">
                            <p:stCondLst>
                              <p:cond delay="2500"/>
                            </p:stCondLst>
                            <p:childTnLst>
                              <p:par>
                                <p:cTn id="60" presetID="9" presetClass="entr" presetSubtype="0" fill="hold" nodeType="afterEffect">
                                  <p:stCondLst>
                                    <p:cond delay="0"/>
                                  </p:stCondLst>
                                  <p:childTnLst>
                                    <p:set>
                                      <p:cBhvr>
                                        <p:cTn id="61" dur="1" fill="hold">
                                          <p:stCondLst>
                                            <p:cond delay="0"/>
                                          </p:stCondLst>
                                        </p:cTn>
                                        <p:tgtEl>
                                          <p:spTgt spid="35"/>
                                        </p:tgtEl>
                                        <p:attrNameLst>
                                          <p:attrName>style.visibility</p:attrName>
                                        </p:attrNameLst>
                                      </p:cBhvr>
                                      <p:to>
                                        <p:strVal val="visible"/>
                                      </p:to>
                                    </p:set>
                                    <p:animEffect transition="in" filter="dissolve">
                                      <p:cBhvr>
                                        <p:cTn id="62" dur="500"/>
                                        <p:tgtEl>
                                          <p:spTgt spid="35"/>
                                        </p:tgtEl>
                                      </p:cBhvr>
                                    </p:animEffect>
                                  </p:childTnLst>
                                </p:cTn>
                              </p:par>
                            </p:childTnLst>
                          </p:cTn>
                        </p:par>
                        <p:par>
                          <p:cTn id="63" fill="hold">
                            <p:stCondLst>
                              <p:cond delay="3000"/>
                            </p:stCondLst>
                            <p:childTnLst>
                              <p:par>
                                <p:cTn id="64" presetID="9" presetClass="entr" presetSubtype="0" fill="hold" nodeType="afterEffect">
                                  <p:stCondLst>
                                    <p:cond delay="0"/>
                                  </p:stCondLst>
                                  <p:childTnLst>
                                    <p:set>
                                      <p:cBhvr>
                                        <p:cTn id="65" dur="1" fill="hold">
                                          <p:stCondLst>
                                            <p:cond delay="0"/>
                                          </p:stCondLst>
                                        </p:cTn>
                                        <p:tgtEl>
                                          <p:spTgt spid="37"/>
                                        </p:tgtEl>
                                        <p:attrNameLst>
                                          <p:attrName>style.visibility</p:attrName>
                                        </p:attrNameLst>
                                      </p:cBhvr>
                                      <p:to>
                                        <p:strVal val="visible"/>
                                      </p:to>
                                    </p:set>
                                    <p:animEffect transition="in" filter="dissolve">
                                      <p:cBhvr>
                                        <p:cTn id="66" dur="500"/>
                                        <p:tgtEl>
                                          <p:spTgt spid="37"/>
                                        </p:tgtEl>
                                      </p:cBhvr>
                                    </p:animEffect>
                                  </p:childTnLst>
                                </p:cTn>
                              </p:par>
                            </p:childTnLst>
                          </p:cTn>
                        </p:par>
                        <p:par>
                          <p:cTn id="67" fill="hold">
                            <p:stCondLst>
                              <p:cond delay="3500"/>
                            </p:stCondLst>
                            <p:childTnLst>
                              <p:par>
                                <p:cTn id="68" presetID="9" presetClass="entr" presetSubtype="0" fill="hold" nodeType="afterEffect">
                                  <p:stCondLst>
                                    <p:cond delay="0"/>
                                  </p:stCondLst>
                                  <p:childTnLst>
                                    <p:set>
                                      <p:cBhvr>
                                        <p:cTn id="69" dur="1" fill="hold">
                                          <p:stCondLst>
                                            <p:cond delay="0"/>
                                          </p:stCondLst>
                                        </p:cTn>
                                        <p:tgtEl>
                                          <p:spTgt spid="36"/>
                                        </p:tgtEl>
                                        <p:attrNameLst>
                                          <p:attrName>style.visibility</p:attrName>
                                        </p:attrNameLst>
                                      </p:cBhvr>
                                      <p:to>
                                        <p:strVal val="visible"/>
                                      </p:to>
                                    </p:set>
                                    <p:animEffect transition="in" filter="dissolve">
                                      <p:cBhvr>
                                        <p:cTn id="70" dur="500"/>
                                        <p:tgtEl>
                                          <p:spTgt spid="36"/>
                                        </p:tgtEl>
                                      </p:cBhvr>
                                    </p:animEffect>
                                  </p:childTnLst>
                                </p:cTn>
                              </p:par>
                            </p:childTnLst>
                          </p:cTn>
                        </p:par>
                        <p:par>
                          <p:cTn id="71" fill="hold">
                            <p:stCondLst>
                              <p:cond delay="4000"/>
                            </p:stCondLst>
                            <p:childTnLst>
                              <p:par>
                                <p:cTn id="72" presetID="9" presetClass="entr" presetSubtype="0" fill="hold" nodeType="afterEffect">
                                  <p:stCondLst>
                                    <p:cond delay="0"/>
                                  </p:stCondLst>
                                  <p:childTnLst>
                                    <p:set>
                                      <p:cBhvr>
                                        <p:cTn id="73" dur="1" fill="hold">
                                          <p:stCondLst>
                                            <p:cond delay="0"/>
                                          </p:stCondLst>
                                        </p:cTn>
                                        <p:tgtEl>
                                          <p:spTgt spid="39"/>
                                        </p:tgtEl>
                                        <p:attrNameLst>
                                          <p:attrName>style.visibility</p:attrName>
                                        </p:attrNameLst>
                                      </p:cBhvr>
                                      <p:to>
                                        <p:strVal val="visible"/>
                                      </p:to>
                                    </p:set>
                                    <p:animEffect transition="in" filter="dissolve">
                                      <p:cBhvr>
                                        <p:cTn id="74" dur="500"/>
                                        <p:tgtEl>
                                          <p:spTgt spid="39"/>
                                        </p:tgtEl>
                                      </p:cBhvr>
                                    </p:animEffect>
                                  </p:childTnLst>
                                </p:cTn>
                              </p:par>
                            </p:childTnLst>
                          </p:cTn>
                        </p:par>
                        <p:par>
                          <p:cTn id="75" fill="hold">
                            <p:stCondLst>
                              <p:cond delay="4500"/>
                            </p:stCondLst>
                            <p:childTnLst>
                              <p:par>
                                <p:cTn id="76" presetID="9" presetClass="entr" presetSubtype="0" fill="hold" nodeType="afterEffect">
                                  <p:stCondLst>
                                    <p:cond delay="0"/>
                                  </p:stCondLst>
                                  <p:childTnLst>
                                    <p:set>
                                      <p:cBhvr>
                                        <p:cTn id="77" dur="1" fill="hold">
                                          <p:stCondLst>
                                            <p:cond delay="0"/>
                                          </p:stCondLst>
                                        </p:cTn>
                                        <p:tgtEl>
                                          <p:spTgt spid="40"/>
                                        </p:tgtEl>
                                        <p:attrNameLst>
                                          <p:attrName>style.visibility</p:attrName>
                                        </p:attrNameLst>
                                      </p:cBhvr>
                                      <p:to>
                                        <p:strVal val="visible"/>
                                      </p:to>
                                    </p:set>
                                    <p:animEffect transition="in" filter="dissolve">
                                      <p:cBhvr>
                                        <p:cTn id="78" dur="500"/>
                                        <p:tgtEl>
                                          <p:spTgt spid="40"/>
                                        </p:tgtEl>
                                      </p:cBhvr>
                                    </p:animEffect>
                                  </p:childTnLst>
                                </p:cTn>
                              </p:par>
                            </p:childTnLst>
                          </p:cTn>
                        </p:par>
                        <p:par>
                          <p:cTn id="79" fill="hold">
                            <p:stCondLst>
                              <p:cond delay="5000"/>
                            </p:stCondLst>
                            <p:childTnLst>
                              <p:par>
                                <p:cTn id="80" presetID="9" presetClass="entr" presetSubtype="0" fill="hold" nodeType="afterEffect">
                                  <p:stCondLst>
                                    <p:cond delay="0"/>
                                  </p:stCondLst>
                                  <p:childTnLst>
                                    <p:set>
                                      <p:cBhvr>
                                        <p:cTn id="81" dur="1" fill="hold">
                                          <p:stCondLst>
                                            <p:cond delay="0"/>
                                          </p:stCondLst>
                                        </p:cTn>
                                        <p:tgtEl>
                                          <p:spTgt spid="41"/>
                                        </p:tgtEl>
                                        <p:attrNameLst>
                                          <p:attrName>style.visibility</p:attrName>
                                        </p:attrNameLst>
                                      </p:cBhvr>
                                      <p:to>
                                        <p:strVal val="visible"/>
                                      </p:to>
                                    </p:set>
                                    <p:animEffect transition="in" filter="dissolve">
                                      <p:cBhvr>
                                        <p:cTn id="82" dur="500"/>
                                        <p:tgtEl>
                                          <p:spTgt spid="41"/>
                                        </p:tgtEl>
                                      </p:cBhvr>
                                    </p:animEffect>
                                  </p:childTnLst>
                                </p:cTn>
                              </p:par>
                            </p:childTnLst>
                          </p:cTn>
                        </p:par>
                        <p:par>
                          <p:cTn id="83" fill="hold">
                            <p:stCondLst>
                              <p:cond delay="5500"/>
                            </p:stCondLst>
                            <p:childTnLst>
                              <p:par>
                                <p:cTn id="84" presetID="9" presetClass="entr" presetSubtype="0" fill="hold" nodeType="afterEffect">
                                  <p:stCondLst>
                                    <p:cond delay="0"/>
                                  </p:stCondLst>
                                  <p:childTnLst>
                                    <p:set>
                                      <p:cBhvr>
                                        <p:cTn id="85" dur="1" fill="hold">
                                          <p:stCondLst>
                                            <p:cond delay="0"/>
                                          </p:stCondLst>
                                        </p:cTn>
                                        <p:tgtEl>
                                          <p:spTgt spid="42"/>
                                        </p:tgtEl>
                                        <p:attrNameLst>
                                          <p:attrName>style.visibility</p:attrName>
                                        </p:attrNameLst>
                                      </p:cBhvr>
                                      <p:to>
                                        <p:strVal val="visible"/>
                                      </p:to>
                                    </p:set>
                                    <p:animEffect transition="in" filter="dissolve">
                                      <p:cBhvr>
                                        <p:cTn id="86" dur="500"/>
                                        <p:tgtEl>
                                          <p:spTgt spid="42"/>
                                        </p:tgtEl>
                                      </p:cBhvr>
                                    </p:animEffect>
                                  </p:childTnLst>
                                </p:cTn>
                              </p:par>
                            </p:childTnLst>
                          </p:cTn>
                        </p:par>
                        <p:par>
                          <p:cTn id="87" fill="hold">
                            <p:stCondLst>
                              <p:cond delay="6000"/>
                            </p:stCondLst>
                            <p:childTnLst>
                              <p:par>
                                <p:cTn id="88" presetID="9" presetClass="entr" presetSubtype="0" fill="hold" nodeType="afterEffect">
                                  <p:stCondLst>
                                    <p:cond delay="0"/>
                                  </p:stCondLst>
                                  <p:childTnLst>
                                    <p:set>
                                      <p:cBhvr>
                                        <p:cTn id="89" dur="1" fill="hold">
                                          <p:stCondLst>
                                            <p:cond delay="0"/>
                                          </p:stCondLst>
                                        </p:cTn>
                                        <p:tgtEl>
                                          <p:spTgt spid="43"/>
                                        </p:tgtEl>
                                        <p:attrNameLst>
                                          <p:attrName>style.visibility</p:attrName>
                                        </p:attrNameLst>
                                      </p:cBhvr>
                                      <p:to>
                                        <p:strVal val="visible"/>
                                      </p:to>
                                    </p:set>
                                    <p:animEffect transition="in" filter="dissolve">
                                      <p:cBhvr>
                                        <p:cTn id="90"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5362" name="Group 2"/>
          <p:cNvGrpSpPr>
            <a:grpSpLocks/>
          </p:cNvGrpSpPr>
          <p:nvPr/>
        </p:nvGrpSpPr>
        <p:grpSpPr bwMode="auto">
          <a:xfrm>
            <a:off x="320778" y="2859997"/>
            <a:ext cx="5303837" cy="3668713"/>
            <a:chOff x="883" y="1590"/>
            <a:chExt cx="3341" cy="2311"/>
          </a:xfrm>
        </p:grpSpPr>
        <p:sp>
          <p:nvSpPr>
            <p:cNvPr id="15372" name="Line 3"/>
            <p:cNvSpPr>
              <a:spLocks noChangeShapeType="1"/>
            </p:cNvSpPr>
            <p:nvPr/>
          </p:nvSpPr>
          <p:spPr bwMode="auto">
            <a:xfrm>
              <a:off x="1632" y="1590"/>
              <a:ext cx="0" cy="1785"/>
            </a:xfrm>
            <a:prstGeom prst="line">
              <a:avLst/>
            </a:prstGeom>
            <a:noFill/>
            <a:ln w="63500">
              <a:solidFill>
                <a:schemeClr val="tx1"/>
              </a:solidFill>
              <a:round/>
              <a:headEnd/>
              <a:tailEnd/>
            </a:ln>
          </p:spPr>
          <p:txBody>
            <a:bodyPr/>
            <a:lstStyle/>
            <a:p>
              <a:endParaRPr lang="en-US" dirty="0">
                <a:latin typeface="Avenir Book"/>
              </a:endParaRPr>
            </a:p>
          </p:txBody>
        </p:sp>
        <p:sp>
          <p:nvSpPr>
            <p:cNvPr id="15373" name="Line 4"/>
            <p:cNvSpPr>
              <a:spLocks noChangeShapeType="1"/>
            </p:cNvSpPr>
            <p:nvPr/>
          </p:nvSpPr>
          <p:spPr bwMode="auto">
            <a:xfrm>
              <a:off x="1632" y="3360"/>
              <a:ext cx="2592" cy="0"/>
            </a:xfrm>
            <a:prstGeom prst="line">
              <a:avLst/>
            </a:prstGeom>
            <a:noFill/>
            <a:ln w="63500">
              <a:solidFill>
                <a:schemeClr val="tx1"/>
              </a:solidFill>
              <a:round/>
              <a:headEnd/>
              <a:tailEnd/>
            </a:ln>
          </p:spPr>
          <p:txBody>
            <a:bodyPr/>
            <a:lstStyle/>
            <a:p>
              <a:endParaRPr lang="en-US" dirty="0">
                <a:latin typeface="Avenir Book"/>
              </a:endParaRPr>
            </a:p>
          </p:txBody>
        </p:sp>
        <p:sp>
          <p:nvSpPr>
            <p:cNvPr id="15374" name="Text Box 5"/>
            <p:cNvSpPr txBox="1">
              <a:spLocks noChangeArrowheads="1"/>
            </p:cNvSpPr>
            <p:nvPr/>
          </p:nvSpPr>
          <p:spPr bwMode="auto">
            <a:xfrm>
              <a:off x="1314" y="3224"/>
              <a:ext cx="205" cy="233"/>
            </a:xfrm>
            <a:prstGeom prst="rect">
              <a:avLst/>
            </a:prstGeom>
            <a:noFill/>
            <a:ln w="63500">
              <a:noFill/>
              <a:prstDash val="dash"/>
              <a:miter lim="800000"/>
              <a:headEnd/>
              <a:tailEnd/>
            </a:ln>
          </p:spPr>
          <p:txBody>
            <a:bodyPr wrap="none">
              <a:spAutoFit/>
            </a:bodyPr>
            <a:lstStyle/>
            <a:p>
              <a:pPr algn="ctr"/>
              <a:r>
                <a:rPr lang="en-US" dirty="0">
                  <a:latin typeface="Avenir Book"/>
                </a:rPr>
                <a:t>0</a:t>
              </a:r>
            </a:p>
          </p:txBody>
        </p:sp>
        <p:sp>
          <p:nvSpPr>
            <p:cNvPr id="15375" name="Text Box 6"/>
            <p:cNvSpPr txBox="1">
              <a:spLocks noChangeArrowheads="1"/>
            </p:cNvSpPr>
            <p:nvPr/>
          </p:nvSpPr>
          <p:spPr bwMode="auto">
            <a:xfrm>
              <a:off x="2819" y="3571"/>
              <a:ext cx="343" cy="330"/>
            </a:xfrm>
            <a:prstGeom prst="rect">
              <a:avLst/>
            </a:prstGeom>
            <a:noFill/>
            <a:ln w="63500">
              <a:noFill/>
              <a:prstDash val="dash"/>
              <a:miter lim="800000"/>
              <a:headEnd/>
              <a:tailEnd/>
            </a:ln>
          </p:spPr>
          <p:txBody>
            <a:bodyPr wrap="none">
              <a:spAutoFit/>
            </a:bodyPr>
            <a:lstStyle/>
            <a:p>
              <a:pPr algn="ctr"/>
              <a:r>
                <a:rPr lang="en-US" sz="2800" dirty="0" err="1">
                  <a:latin typeface="Avenir Book"/>
                </a:rPr>
                <a:t>N</a:t>
              </a:r>
              <a:r>
                <a:rPr lang="en-US" sz="2800" baseline="-25000" dirty="0" err="1">
                  <a:latin typeface="Avenir Book"/>
                </a:rPr>
                <a:t>t</a:t>
              </a:r>
              <a:endParaRPr lang="en-US" sz="2800" baseline="-25000" dirty="0">
                <a:latin typeface="Avenir Book"/>
              </a:endParaRPr>
            </a:p>
          </p:txBody>
        </p:sp>
        <p:sp>
          <p:nvSpPr>
            <p:cNvPr id="15376" name="Rectangle 7"/>
            <p:cNvSpPr>
              <a:spLocks noChangeArrowheads="1"/>
            </p:cNvSpPr>
            <p:nvPr/>
          </p:nvSpPr>
          <p:spPr bwMode="auto">
            <a:xfrm rot="16234119">
              <a:off x="784" y="2185"/>
              <a:ext cx="527" cy="330"/>
            </a:xfrm>
            <a:prstGeom prst="rect">
              <a:avLst/>
            </a:prstGeom>
            <a:noFill/>
            <a:ln w="63500">
              <a:noFill/>
              <a:prstDash val="dash"/>
              <a:miter lim="800000"/>
              <a:headEnd/>
              <a:tailEnd/>
            </a:ln>
          </p:spPr>
          <p:txBody>
            <a:bodyPr wrap="none">
              <a:spAutoFit/>
            </a:bodyPr>
            <a:lstStyle/>
            <a:p>
              <a:pPr algn="ctr"/>
              <a:r>
                <a:rPr lang="en-US" sz="2800" dirty="0">
                  <a:latin typeface="Avenir Book"/>
                </a:rPr>
                <a:t>N</a:t>
              </a:r>
              <a:r>
                <a:rPr lang="en-US" sz="2800" baseline="-25000" dirty="0">
                  <a:latin typeface="Avenir Book"/>
                </a:rPr>
                <a:t>t+1</a:t>
              </a:r>
            </a:p>
          </p:txBody>
        </p:sp>
      </p:grpSp>
      <p:sp>
        <p:nvSpPr>
          <p:cNvPr id="15365" name="Text Box 22"/>
          <p:cNvSpPr txBox="1">
            <a:spLocks noChangeArrowheads="1"/>
          </p:cNvSpPr>
          <p:nvPr/>
        </p:nvSpPr>
        <p:spPr bwMode="auto">
          <a:xfrm>
            <a:off x="-1" y="45244"/>
            <a:ext cx="5992797" cy="584776"/>
          </a:xfrm>
          <a:prstGeom prst="rect">
            <a:avLst/>
          </a:prstGeom>
          <a:noFill/>
          <a:ln w="63500">
            <a:noFill/>
            <a:prstDash val="dash"/>
            <a:miter lim="800000"/>
            <a:headEnd/>
            <a:tailEnd/>
          </a:ln>
        </p:spPr>
        <p:txBody>
          <a:bodyPr wrap="square">
            <a:spAutoFit/>
          </a:bodyPr>
          <a:lstStyle/>
          <a:p>
            <a:pPr>
              <a:spcBef>
                <a:spcPct val="50000"/>
              </a:spcBef>
            </a:pPr>
            <a:r>
              <a:rPr lang="en-US" sz="3200" dirty="0">
                <a:solidFill>
                  <a:srgbClr val="376092"/>
                </a:solidFill>
                <a:latin typeface="Avenir Book"/>
              </a:rPr>
              <a:t>Discrete Logistic: Stability:</a:t>
            </a:r>
          </a:p>
        </p:txBody>
      </p:sp>
      <p:cxnSp>
        <p:nvCxnSpPr>
          <p:cNvPr id="4" name="Straight Connector 3"/>
          <p:cNvCxnSpPr/>
          <p:nvPr/>
        </p:nvCxnSpPr>
        <p:spPr>
          <a:xfrm flipV="1">
            <a:off x="1511346" y="2240872"/>
            <a:ext cx="3841267" cy="3416609"/>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sp>
        <p:nvSpPr>
          <p:cNvPr id="20" name="Oval 13"/>
          <p:cNvSpPr>
            <a:spLocks noChangeArrowheads="1"/>
          </p:cNvSpPr>
          <p:nvPr/>
        </p:nvSpPr>
        <p:spPr bwMode="auto">
          <a:xfrm>
            <a:off x="3490378" y="3702127"/>
            <a:ext cx="228600" cy="228600"/>
          </a:xfrm>
          <a:prstGeom prst="ellipse">
            <a:avLst/>
          </a:prstGeom>
          <a:solidFill>
            <a:srgbClr val="0000FF"/>
          </a:solidFill>
          <a:ln w="12700">
            <a:solidFill>
              <a:schemeClr val="tx1"/>
            </a:solidFill>
            <a:round/>
            <a:headEnd/>
            <a:tailEnd/>
          </a:ln>
        </p:spPr>
        <p:txBody>
          <a:bodyPr wrap="none" anchor="ctr"/>
          <a:lstStyle/>
          <a:p>
            <a:endParaRPr lang="en-US" dirty="0">
              <a:latin typeface="Avenir Book"/>
            </a:endParaRPr>
          </a:p>
        </p:txBody>
      </p:sp>
      <p:sp>
        <p:nvSpPr>
          <p:cNvPr id="3" name="TextBox 2"/>
          <p:cNvSpPr txBox="1"/>
          <p:nvPr/>
        </p:nvSpPr>
        <p:spPr>
          <a:xfrm>
            <a:off x="1406366" y="1337767"/>
            <a:ext cx="2361434" cy="923330"/>
          </a:xfrm>
          <a:prstGeom prst="rect">
            <a:avLst/>
          </a:prstGeom>
          <a:noFill/>
        </p:spPr>
        <p:txBody>
          <a:bodyPr wrap="square" rtlCol="0">
            <a:spAutoFit/>
          </a:bodyPr>
          <a:lstStyle/>
          <a:p>
            <a:pPr marL="230188" indent="-230188"/>
            <a:r>
              <a:rPr lang="en-US" dirty="0">
                <a:latin typeface="Avenir Book"/>
              </a:rPr>
              <a:t>Three maps with same K, but different R's</a:t>
            </a:r>
          </a:p>
        </p:txBody>
      </p:sp>
      <p:sp>
        <p:nvSpPr>
          <p:cNvPr id="13" name="TextBox 12"/>
          <p:cNvSpPr txBox="1"/>
          <p:nvPr/>
        </p:nvSpPr>
        <p:spPr>
          <a:xfrm>
            <a:off x="6575504" y="1856972"/>
            <a:ext cx="2568496" cy="5078314"/>
          </a:xfrm>
          <a:prstGeom prst="rect">
            <a:avLst/>
          </a:prstGeom>
          <a:noFill/>
        </p:spPr>
        <p:txBody>
          <a:bodyPr wrap="square" rtlCol="0">
            <a:spAutoFit/>
          </a:bodyPr>
          <a:lstStyle/>
          <a:p>
            <a:pPr marL="230188" indent="-230188"/>
            <a:r>
              <a:rPr lang="en-US" dirty="0">
                <a:latin typeface="Avenir Book"/>
              </a:rPr>
              <a:t>R&gt;0 for </a:t>
            </a:r>
            <a:r>
              <a:rPr lang="en-US" dirty="0" err="1">
                <a:latin typeface="Avenir Book"/>
              </a:rPr>
              <a:t>equil</a:t>
            </a:r>
            <a:r>
              <a:rPr lang="en-US" dirty="0">
                <a:latin typeface="Avenir Book"/>
              </a:rPr>
              <a:t>.</a:t>
            </a:r>
          </a:p>
          <a:p>
            <a:pPr marL="230188" indent="-230188"/>
            <a:r>
              <a:rPr lang="en-US" dirty="0">
                <a:latin typeface="Avenir Book"/>
              </a:rPr>
              <a:t>Stability depends on the slope of the function at N*.</a:t>
            </a:r>
          </a:p>
          <a:p>
            <a:pPr marL="230188" indent="-230188"/>
            <a:r>
              <a:rPr lang="en-US" dirty="0">
                <a:latin typeface="Avenir Book"/>
              </a:rPr>
              <a:t>What is the slope at N*? (do it!)</a:t>
            </a:r>
          </a:p>
          <a:p>
            <a:pPr marL="230188" indent="-230188"/>
            <a:endParaRPr lang="en-US" dirty="0">
              <a:latin typeface="Avenir Book"/>
            </a:endParaRPr>
          </a:p>
          <a:p>
            <a:pPr marL="230188" indent="-230188"/>
            <a:r>
              <a:rPr lang="en-US" dirty="0">
                <a:latin typeface="Avenir Book"/>
              </a:rPr>
              <a:t>Slope = 1-R</a:t>
            </a:r>
          </a:p>
          <a:p>
            <a:pPr marL="230188" indent="-230188"/>
            <a:endParaRPr lang="en-US" dirty="0">
              <a:latin typeface="Avenir Book"/>
            </a:endParaRPr>
          </a:p>
          <a:p>
            <a:pPr marL="230188" indent="-230188"/>
            <a:r>
              <a:rPr lang="en-US" dirty="0">
                <a:latin typeface="Avenir Book"/>
              </a:rPr>
              <a:t>R&lt;2:  locally stable</a:t>
            </a:r>
          </a:p>
          <a:p>
            <a:pPr marL="230188" indent="-230188"/>
            <a:r>
              <a:rPr lang="en-US" dirty="0">
                <a:latin typeface="Avenir Book"/>
              </a:rPr>
              <a:t>R=2: limit cycle with period 2 begins</a:t>
            </a:r>
          </a:p>
          <a:p>
            <a:pPr marL="230188" indent="-230188"/>
            <a:r>
              <a:rPr lang="en-US" dirty="0">
                <a:latin typeface="Avenir Book"/>
              </a:rPr>
              <a:t>R=2.449: limit cycle of period 4 begins</a:t>
            </a:r>
          </a:p>
          <a:p>
            <a:pPr marL="230188" indent="-230188"/>
            <a:r>
              <a:rPr lang="en-US" dirty="0">
                <a:latin typeface="Avenir Book"/>
              </a:rPr>
              <a:t>R=2.544: 8</a:t>
            </a:r>
          </a:p>
          <a:p>
            <a:pPr marL="230188" indent="-230188"/>
            <a:r>
              <a:rPr lang="en-US" dirty="0">
                <a:latin typeface="Avenir Book"/>
              </a:rPr>
              <a:t>R=2.564: 16</a:t>
            </a:r>
          </a:p>
          <a:p>
            <a:pPr marL="230188" indent="-230188"/>
            <a:r>
              <a:rPr lang="en-US" dirty="0">
                <a:latin typeface="Avenir Book"/>
              </a:rPr>
              <a:t>R=2.5687: 32</a:t>
            </a:r>
          </a:p>
          <a:p>
            <a:pPr marL="230188" indent="-230188"/>
            <a:r>
              <a:rPr lang="en-US" dirty="0">
                <a:latin typeface="Avenir Book"/>
              </a:rPr>
              <a:t>R&gt;2.57:  Chaos</a:t>
            </a:r>
          </a:p>
        </p:txBody>
      </p:sp>
      <p:sp>
        <p:nvSpPr>
          <p:cNvPr id="5" name="Rectangle 4"/>
          <p:cNvSpPr/>
          <p:nvPr/>
        </p:nvSpPr>
        <p:spPr>
          <a:xfrm>
            <a:off x="4645623" y="1029623"/>
            <a:ext cx="4498377" cy="461665"/>
          </a:xfrm>
          <a:prstGeom prst="rect">
            <a:avLst/>
          </a:prstGeom>
        </p:spPr>
        <p:txBody>
          <a:bodyPr wrap="square">
            <a:spAutoFit/>
          </a:bodyPr>
          <a:lstStyle/>
          <a:p>
            <a:pPr>
              <a:spcBef>
                <a:spcPct val="50000"/>
              </a:spcBef>
            </a:pPr>
            <a:r>
              <a:rPr lang="en-US" sz="2400" dirty="0">
                <a:latin typeface="Avenir Book"/>
              </a:rPr>
              <a:t>N</a:t>
            </a:r>
            <a:r>
              <a:rPr lang="en-US" sz="2400" baseline="-25000" dirty="0">
                <a:latin typeface="Avenir Book"/>
              </a:rPr>
              <a:t>t+1</a:t>
            </a:r>
            <a:r>
              <a:rPr lang="en-US" sz="2400" dirty="0">
                <a:latin typeface="Avenir Book"/>
              </a:rPr>
              <a:t> = </a:t>
            </a:r>
            <a:r>
              <a:rPr lang="en-US" sz="2400" dirty="0" err="1">
                <a:latin typeface="Avenir Book"/>
              </a:rPr>
              <a:t>N</a:t>
            </a:r>
            <a:r>
              <a:rPr lang="en-US" sz="2400" baseline="-25000" dirty="0" err="1">
                <a:latin typeface="Avenir Book"/>
              </a:rPr>
              <a:t>t</a:t>
            </a:r>
            <a:r>
              <a:rPr lang="en-US" sz="2400" dirty="0">
                <a:latin typeface="Avenir Book"/>
              </a:rPr>
              <a:t> [1+ R(1 - </a:t>
            </a:r>
            <a:r>
              <a:rPr lang="en-US" sz="2400" dirty="0" err="1">
                <a:latin typeface="Avenir Book"/>
              </a:rPr>
              <a:t>N</a:t>
            </a:r>
            <a:r>
              <a:rPr lang="en-US" sz="2400" baseline="-25000" dirty="0" err="1">
                <a:latin typeface="Avenir Book"/>
              </a:rPr>
              <a:t>t</a:t>
            </a:r>
            <a:r>
              <a:rPr lang="en-US" sz="2400" dirty="0">
                <a:latin typeface="Avenir Book"/>
              </a:rPr>
              <a:t>/K)]</a:t>
            </a:r>
          </a:p>
        </p:txBody>
      </p:sp>
      <p:sp>
        <p:nvSpPr>
          <p:cNvPr id="6" name="Freeform 5"/>
          <p:cNvSpPr/>
          <p:nvPr/>
        </p:nvSpPr>
        <p:spPr>
          <a:xfrm>
            <a:off x="1500823" y="3610684"/>
            <a:ext cx="3190561" cy="2078281"/>
          </a:xfrm>
          <a:custGeom>
            <a:avLst/>
            <a:gdLst>
              <a:gd name="connsiteX0" fmla="*/ 0 w 3190561"/>
              <a:gd name="connsiteY0" fmla="*/ 2046792 h 2078281"/>
              <a:gd name="connsiteX1" fmla="*/ 1742214 w 3190561"/>
              <a:gd name="connsiteY1" fmla="*/ 20 h 2078281"/>
              <a:gd name="connsiteX2" fmla="*/ 3190561 w 3190561"/>
              <a:gd name="connsiteY2" fmla="*/ 2078281 h 2078281"/>
              <a:gd name="connsiteX3" fmla="*/ 3190561 w 3190561"/>
              <a:gd name="connsiteY3" fmla="*/ 2078281 h 2078281"/>
            </a:gdLst>
            <a:ahLst/>
            <a:cxnLst>
              <a:cxn ang="0">
                <a:pos x="connsiteX0" y="connsiteY0"/>
              </a:cxn>
              <a:cxn ang="0">
                <a:pos x="connsiteX1" y="connsiteY1"/>
              </a:cxn>
              <a:cxn ang="0">
                <a:pos x="connsiteX2" y="connsiteY2"/>
              </a:cxn>
              <a:cxn ang="0">
                <a:pos x="connsiteX3" y="connsiteY3"/>
              </a:cxn>
            </a:cxnLst>
            <a:rect l="l" t="t" r="r" b="b"/>
            <a:pathLst>
              <a:path w="3190561" h="2078281">
                <a:moveTo>
                  <a:pt x="0" y="2046792"/>
                </a:moveTo>
                <a:cubicBezTo>
                  <a:pt x="605227" y="1020782"/>
                  <a:pt x="1210454" y="-5228"/>
                  <a:pt x="1742214" y="20"/>
                </a:cubicBezTo>
                <a:cubicBezTo>
                  <a:pt x="2273974" y="5268"/>
                  <a:pt x="2949170" y="1731904"/>
                  <a:pt x="3190561" y="2078281"/>
                </a:cubicBezTo>
                <a:lnTo>
                  <a:pt x="3190561" y="2078281"/>
                </a:ln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latin typeface="Avenir Book"/>
            </a:endParaRPr>
          </a:p>
        </p:txBody>
      </p:sp>
      <p:sp>
        <p:nvSpPr>
          <p:cNvPr id="16" name="Freeform 15"/>
          <p:cNvSpPr/>
          <p:nvPr/>
        </p:nvSpPr>
        <p:spPr>
          <a:xfrm>
            <a:off x="1516788" y="2582070"/>
            <a:ext cx="2649833" cy="3059872"/>
          </a:xfrm>
          <a:custGeom>
            <a:avLst/>
            <a:gdLst>
              <a:gd name="connsiteX0" fmla="*/ 0 w 3190561"/>
              <a:gd name="connsiteY0" fmla="*/ 2046792 h 2078281"/>
              <a:gd name="connsiteX1" fmla="*/ 1742214 w 3190561"/>
              <a:gd name="connsiteY1" fmla="*/ 20 h 2078281"/>
              <a:gd name="connsiteX2" fmla="*/ 3190561 w 3190561"/>
              <a:gd name="connsiteY2" fmla="*/ 2078281 h 2078281"/>
              <a:gd name="connsiteX3" fmla="*/ 3190561 w 3190561"/>
              <a:gd name="connsiteY3" fmla="*/ 2078281 h 2078281"/>
            </a:gdLst>
            <a:ahLst/>
            <a:cxnLst>
              <a:cxn ang="0">
                <a:pos x="connsiteX0" y="connsiteY0"/>
              </a:cxn>
              <a:cxn ang="0">
                <a:pos x="connsiteX1" y="connsiteY1"/>
              </a:cxn>
              <a:cxn ang="0">
                <a:pos x="connsiteX2" y="connsiteY2"/>
              </a:cxn>
              <a:cxn ang="0">
                <a:pos x="connsiteX3" y="connsiteY3"/>
              </a:cxn>
            </a:cxnLst>
            <a:rect l="l" t="t" r="r" b="b"/>
            <a:pathLst>
              <a:path w="3190561" h="2078281">
                <a:moveTo>
                  <a:pt x="0" y="2046792"/>
                </a:moveTo>
                <a:cubicBezTo>
                  <a:pt x="605227" y="1020782"/>
                  <a:pt x="1210454" y="-5228"/>
                  <a:pt x="1742214" y="20"/>
                </a:cubicBezTo>
                <a:cubicBezTo>
                  <a:pt x="2273974" y="5268"/>
                  <a:pt x="2949170" y="1731904"/>
                  <a:pt x="3190561" y="2078281"/>
                </a:cubicBezTo>
                <a:lnTo>
                  <a:pt x="3190561" y="2078281"/>
                </a:ln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latin typeface="Avenir Book"/>
            </a:endParaRPr>
          </a:p>
        </p:txBody>
      </p:sp>
      <p:sp>
        <p:nvSpPr>
          <p:cNvPr id="17" name="Freeform 16"/>
          <p:cNvSpPr/>
          <p:nvPr/>
        </p:nvSpPr>
        <p:spPr>
          <a:xfrm>
            <a:off x="1527283" y="3715667"/>
            <a:ext cx="4654428" cy="1926274"/>
          </a:xfrm>
          <a:custGeom>
            <a:avLst/>
            <a:gdLst>
              <a:gd name="connsiteX0" fmla="*/ 0 w 3190561"/>
              <a:gd name="connsiteY0" fmla="*/ 2046792 h 2078281"/>
              <a:gd name="connsiteX1" fmla="*/ 1742214 w 3190561"/>
              <a:gd name="connsiteY1" fmla="*/ 20 h 2078281"/>
              <a:gd name="connsiteX2" fmla="*/ 3190561 w 3190561"/>
              <a:gd name="connsiteY2" fmla="*/ 2078281 h 2078281"/>
              <a:gd name="connsiteX3" fmla="*/ 3190561 w 3190561"/>
              <a:gd name="connsiteY3" fmla="*/ 2078281 h 2078281"/>
            </a:gdLst>
            <a:ahLst/>
            <a:cxnLst>
              <a:cxn ang="0">
                <a:pos x="connsiteX0" y="connsiteY0"/>
              </a:cxn>
              <a:cxn ang="0">
                <a:pos x="connsiteX1" y="connsiteY1"/>
              </a:cxn>
              <a:cxn ang="0">
                <a:pos x="connsiteX2" y="connsiteY2"/>
              </a:cxn>
              <a:cxn ang="0">
                <a:pos x="connsiteX3" y="connsiteY3"/>
              </a:cxn>
            </a:cxnLst>
            <a:rect l="l" t="t" r="r" b="b"/>
            <a:pathLst>
              <a:path w="3190561" h="2078281">
                <a:moveTo>
                  <a:pt x="0" y="2046792"/>
                </a:moveTo>
                <a:cubicBezTo>
                  <a:pt x="605227" y="1020782"/>
                  <a:pt x="1210454" y="-5228"/>
                  <a:pt x="1742214" y="20"/>
                </a:cubicBezTo>
                <a:cubicBezTo>
                  <a:pt x="2273974" y="5268"/>
                  <a:pt x="2949170" y="1731904"/>
                  <a:pt x="3190561" y="2078281"/>
                </a:cubicBezTo>
                <a:lnTo>
                  <a:pt x="3190561" y="2078281"/>
                </a:ln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latin typeface="Avenir Book"/>
            </a:endParaRPr>
          </a:p>
        </p:txBody>
      </p:sp>
    </p:spTree>
    <p:extLst>
      <p:ext uri="{BB962C8B-B14F-4D97-AF65-F5344CB8AC3E}">
        <p14:creationId xmlns:p14="http://schemas.microsoft.com/office/powerpoint/2010/main" val="1236885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dissolv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dissolve">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dissolve">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3">
                                            <p:txEl>
                                              <p:pRg st="4" end="4"/>
                                            </p:txEl>
                                          </p:spTgt>
                                        </p:tgtEl>
                                        <p:attrNameLst>
                                          <p:attrName>style.visibility</p:attrName>
                                        </p:attrNameLst>
                                      </p:cBhvr>
                                      <p:to>
                                        <p:strVal val="visible"/>
                                      </p:to>
                                    </p:set>
                                    <p:animEffect transition="in" filter="dissolve">
                                      <p:cBhvr>
                                        <p:cTn id="22" dur="500"/>
                                        <p:tgtEl>
                                          <p:spTgt spid="1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3">
                                            <p:txEl>
                                              <p:pRg st="6" end="6"/>
                                            </p:txEl>
                                          </p:spTgt>
                                        </p:tgtEl>
                                        <p:attrNameLst>
                                          <p:attrName>style.visibility</p:attrName>
                                        </p:attrNameLst>
                                      </p:cBhvr>
                                      <p:to>
                                        <p:strVal val="visible"/>
                                      </p:to>
                                    </p:set>
                                    <p:animEffect transition="in" filter="dissolve">
                                      <p:cBhvr>
                                        <p:cTn id="27" dur="500"/>
                                        <p:tgtEl>
                                          <p:spTgt spid="1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3">
                                            <p:txEl>
                                              <p:pRg st="7" end="7"/>
                                            </p:txEl>
                                          </p:spTgt>
                                        </p:tgtEl>
                                        <p:attrNameLst>
                                          <p:attrName>style.visibility</p:attrName>
                                        </p:attrNameLst>
                                      </p:cBhvr>
                                      <p:to>
                                        <p:strVal val="visible"/>
                                      </p:to>
                                    </p:set>
                                    <p:animEffect transition="in" filter="dissolve">
                                      <p:cBhvr>
                                        <p:cTn id="32" dur="500"/>
                                        <p:tgtEl>
                                          <p:spTgt spid="1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3">
                                            <p:txEl>
                                              <p:pRg st="8" end="8"/>
                                            </p:txEl>
                                          </p:spTgt>
                                        </p:tgtEl>
                                        <p:attrNameLst>
                                          <p:attrName>style.visibility</p:attrName>
                                        </p:attrNameLst>
                                      </p:cBhvr>
                                      <p:to>
                                        <p:strVal val="visible"/>
                                      </p:to>
                                    </p:set>
                                    <p:animEffect transition="in" filter="dissolve">
                                      <p:cBhvr>
                                        <p:cTn id="37" dur="500"/>
                                        <p:tgtEl>
                                          <p:spTgt spid="1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3">
                                            <p:txEl>
                                              <p:pRg st="9" end="9"/>
                                            </p:txEl>
                                          </p:spTgt>
                                        </p:tgtEl>
                                        <p:attrNameLst>
                                          <p:attrName>style.visibility</p:attrName>
                                        </p:attrNameLst>
                                      </p:cBhvr>
                                      <p:to>
                                        <p:strVal val="visible"/>
                                      </p:to>
                                    </p:set>
                                    <p:animEffect transition="in" filter="dissolve">
                                      <p:cBhvr>
                                        <p:cTn id="42" dur="500"/>
                                        <p:tgtEl>
                                          <p:spTgt spid="1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3">
                                            <p:txEl>
                                              <p:pRg st="10" end="10"/>
                                            </p:txEl>
                                          </p:spTgt>
                                        </p:tgtEl>
                                        <p:attrNameLst>
                                          <p:attrName>style.visibility</p:attrName>
                                        </p:attrNameLst>
                                      </p:cBhvr>
                                      <p:to>
                                        <p:strVal val="visible"/>
                                      </p:to>
                                    </p:set>
                                    <p:animEffect transition="in" filter="dissolve">
                                      <p:cBhvr>
                                        <p:cTn id="47" dur="500"/>
                                        <p:tgtEl>
                                          <p:spTgt spid="1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13">
                                            <p:txEl>
                                              <p:pRg st="11" end="11"/>
                                            </p:txEl>
                                          </p:spTgt>
                                        </p:tgtEl>
                                        <p:attrNameLst>
                                          <p:attrName>style.visibility</p:attrName>
                                        </p:attrNameLst>
                                      </p:cBhvr>
                                      <p:to>
                                        <p:strVal val="visible"/>
                                      </p:to>
                                    </p:set>
                                    <p:animEffect transition="in" filter="dissolve">
                                      <p:cBhvr>
                                        <p:cTn id="52" dur="500"/>
                                        <p:tgtEl>
                                          <p:spTgt spid="13">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13">
                                            <p:txEl>
                                              <p:pRg st="12" end="12"/>
                                            </p:txEl>
                                          </p:spTgt>
                                        </p:tgtEl>
                                        <p:attrNameLst>
                                          <p:attrName>style.visibility</p:attrName>
                                        </p:attrNameLst>
                                      </p:cBhvr>
                                      <p:to>
                                        <p:strVal val="visible"/>
                                      </p:to>
                                    </p:set>
                                    <p:animEffect transition="in" filter="dissolve">
                                      <p:cBhvr>
                                        <p:cTn id="57" dur="500"/>
                                        <p:tgtEl>
                                          <p:spTgt spid="1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Text Box 22"/>
          <p:cNvSpPr txBox="1">
            <a:spLocks noChangeArrowheads="1"/>
          </p:cNvSpPr>
          <p:nvPr/>
        </p:nvSpPr>
        <p:spPr bwMode="auto">
          <a:xfrm>
            <a:off x="-1" y="45244"/>
            <a:ext cx="5992797" cy="584776"/>
          </a:xfrm>
          <a:prstGeom prst="rect">
            <a:avLst/>
          </a:prstGeom>
          <a:noFill/>
          <a:ln w="63500">
            <a:noFill/>
            <a:prstDash val="dash"/>
            <a:miter lim="800000"/>
            <a:headEnd/>
            <a:tailEnd/>
          </a:ln>
        </p:spPr>
        <p:txBody>
          <a:bodyPr wrap="square">
            <a:spAutoFit/>
          </a:bodyPr>
          <a:lstStyle/>
          <a:p>
            <a:pPr>
              <a:spcBef>
                <a:spcPct val="50000"/>
              </a:spcBef>
            </a:pPr>
            <a:r>
              <a:rPr lang="en-US" sz="3200" dirty="0">
                <a:solidFill>
                  <a:srgbClr val="376092"/>
                </a:solidFill>
                <a:latin typeface="Avenir Book"/>
              </a:rPr>
              <a:t>Discrete Logistic: Stability:</a:t>
            </a:r>
          </a:p>
        </p:txBody>
      </p:sp>
      <p:sp>
        <p:nvSpPr>
          <p:cNvPr id="13" name="TextBox 12"/>
          <p:cNvSpPr txBox="1"/>
          <p:nvPr/>
        </p:nvSpPr>
        <p:spPr>
          <a:xfrm>
            <a:off x="927862" y="1677360"/>
            <a:ext cx="7627146" cy="5262979"/>
          </a:xfrm>
          <a:prstGeom prst="rect">
            <a:avLst/>
          </a:prstGeom>
          <a:noFill/>
        </p:spPr>
        <p:txBody>
          <a:bodyPr wrap="square" rtlCol="0">
            <a:spAutoFit/>
          </a:bodyPr>
          <a:lstStyle/>
          <a:p>
            <a:pPr marL="230188" indent="-230188"/>
            <a:r>
              <a:rPr lang="en-US" sz="2400" dirty="0">
                <a:latin typeface="Avenir Book"/>
              </a:rPr>
              <a:t>Stability depends on the slope of the function at N=K.</a:t>
            </a:r>
          </a:p>
          <a:p>
            <a:pPr marL="230188" indent="-230188"/>
            <a:endParaRPr lang="en-US" sz="2400" dirty="0">
              <a:latin typeface="Avenir Book"/>
            </a:endParaRPr>
          </a:p>
          <a:p>
            <a:pPr marL="230188" indent="-230188"/>
            <a:r>
              <a:rPr lang="en-US" sz="2400" dirty="0">
                <a:latin typeface="Avenir Book"/>
              </a:rPr>
              <a:t>What is the slope at N=K?  (find it!)</a:t>
            </a:r>
          </a:p>
          <a:p>
            <a:pPr marL="230188" indent="-230188"/>
            <a:endParaRPr lang="en-US" sz="2400" dirty="0">
              <a:latin typeface="Avenir Book"/>
            </a:endParaRPr>
          </a:p>
          <a:p>
            <a:pPr marL="230188" indent="-230188"/>
            <a:r>
              <a:rPr lang="en-US" sz="2400" dirty="0">
                <a:latin typeface="Avenir Book"/>
              </a:rPr>
              <a:t>Slope = 1-R</a:t>
            </a:r>
          </a:p>
          <a:p>
            <a:pPr marL="230188" indent="-230188"/>
            <a:endParaRPr lang="en-US" sz="2400" dirty="0">
              <a:latin typeface="Avenir Book"/>
            </a:endParaRPr>
          </a:p>
          <a:p>
            <a:pPr marL="230188" indent="-230188"/>
            <a:r>
              <a:rPr lang="en-US" sz="2400" dirty="0">
                <a:latin typeface="Avenir Book"/>
              </a:rPr>
              <a:t>Thus:</a:t>
            </a:r>
          </a:p>
          <a:p>
            <a:pPr marL="1144588" lvl="2" indent="-230188"/>
            <a:r>
              <a:rPr lang="en-US" sz="2400" dirty="0">
                <a:latin typeface="Avenir Book"/>
              </a:rPr>
              <a:t>R&lt;2:  locally stable</a:t>
            </a:r>
          </a:p>
          <a:p>
            <a:pPr marL="1144588" lvl="2" indent="-230188"/>
            <a:r>
              <a:rPr lang="en-US" sz="2400" dirty="0">
                <a:latin typeface="Avenir Book"/>
              </a:rPr>
              <a:t>R=2: cycle with period 2 begins</a:t>
            </a:r>
          </a:p>
          <a:p>
            <a:pPr marL="1144588" lvl="2" indent="-230188"/>
            <a:r>
              <a:rPr lang="en-US" sz="2400" dirty="0">
                <a:latin typeface="Avenir Book"/>
              </a:rPr>
              <a:t>R=2.449: cycle of period 4 begins</a:t>
            </a:r>
          </a:p>
          <a:p>
            <a:pPr marL="1144588" lvl="2" indent="-230188"/>
            <a:r>
              <a:rPr lang="en-US" sz="2400" dirty="0">
                <a:latin typeface="Avenir Book"/>
              </a:rPr>
              <a:t>R=2.544: 8</a:t>
            </a:r>
          </a:p>
          <a:p>
            <a:pPr marL="1144588" lvl="2" indent="-230188"/>
            <a:r>
              <a:rPr lang="en-US" sz="2400" dirty="0">
                <a:latin typeface="Avenir Book"/>
              </a:rPr>
              <a:t>R=2.564: 16</a:t>
            </a:r>
          </a:p>
          <a:p>
            <a:pPr marL="1144588" lvl="2" indent="-230188"/>
            <a:r>
              <a:rPr lang="en-US" sz="2400" dirty="0">
                <a:latin typeface="Avenir Book"/>
              </a:rPr>
              <a:t>R=2.5687: 32</a:t>
            </a:r>
          </a:p>
          <a:p>
            <a:pPr marL="1144588" lvl="2" indent="-230188"/>
            <a:r>
              <a:rPr lang="en-US" sz="2400" dirty="0">
                <a:latin typeface="Avenir Book"/>
              </a:rPr>
              <a:t>R&gt;2.57:  Chaos</a:t>
            </a:r>
          </a:p>
        </p:txBody>
      </p:sp>
      <p:sp>
        <p:nvSpPr>
          <p:cNvPr id="5" name="Rectangle 4"/>
          <p:cNvSpPr/>
          <p:nvPr/>
        </p:nvSpPr>
        <p:spPr>
          <a:xfrm>
            <a:off x="4645623" y="912639"/>
            <a:ext cx="4498377" cy="461665"/>
          </a:xfrm>
          <a:prstGeom prst="rect">
            <a:avLst/>
          </a:prstGeom>
        </p:spPr>
        <p:txBody>
          <a:bodyPr wrap="square">
            <a:spAutoFit/>
          </a:bodyPr>
          <a:lstStyle/>
          <a:p>
            <a:pPr>
              <a:spcBef>
                <a:spcPct val="50000"/>
              </a:spcBef>
            </a:pPr>
            <a:r>
              <a:rPr lang="en-US" sz="2400" dirty="0">
                <a:latin typeface="Avenir Book"/>
              </a:rPr>
              <a:t>N</a:t>
            </a:r>
            <a:r>
              <a:rPr lang="en-US" sz="2400" baseline="-25000" dirty="0">
                <a:latin typeface="Avenir Book"/>
              </a:rPr>
              <a:t>t+1</a:t>
            </a:r>
            <a:r>
              <a:rPr lang="en-US" sz="2400" dirty="0">
                <a:latin typeface="Avenir Book"/>
              </a:rPr>
              <a:t> = </a:t>
            </a:r>
            <a:r>
              <a:rPr lang="en-US" sz="2400" dirty="0" err="1">
                <a:latin typeface="Avenir Book"/>
              </a:rPr>
              <a:t>N</a:t>
            </a:r>
            <a:r>
              <a:rPr lang="en-US" sz="2400" baseline="-25000" dirty="0" err="1">
                <a:latin typeface="Avenir Book"/>
              </a:rPr>
              <a:t>t</a:t>
            </a:r>
            <a:r>
              <a:rPr lang="en-US" sz="2400" dirty="0">
                <a:latin typeface="Avenir Book"/>
              </a:rPr>
              <a:t> [1+ R(1 - </a:t>
            </a:r>
            <a:r>
              <a:rPr lang="en-US" sz="2400" dirty="0" err="1">
                <a:latin typeface="Avenir Book"/>
              </a:rPr>
              <a:t>N</a:t>
            </a:r>
            <a:r>
              <a:rPr lang="en-US" sz="2400" baseline="-25000" dirty="0" err="1">
                <a:latin typeface="Avenir Book"/>
              </a:rPr>
              <a:t>t</a:t>
            </a:r>
            <a:r>
              <a:rPr lang="en-US" sz="2400" dirty="0">
                <a:latin typeface="Avenir Book"/>
              </a:rPr>
              <a:t>/K)]</a:t>
            </a:r>
          </a:p>
        </p:txBody>
      </p:sp>
    </p:spTree>
    <p:extLst>
      <p:ext uri="{BB962C8B-B14F-4D97-AF65-F5344CB8AC3E}">
        <p14:creationId xmlns:p14="http://schemas.microsoft.com/office/powerpoint/2010/main" val="3367329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dissolv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3">
                                            <p:txEl>
                                              <p:pRg st="2" end="2"/>
                                            </p:txEl>
                                          </p:spTgt>
                                        </p:tgtEl>
                                        <p:attrNameLst>
                                          <p:attrName>style.visibility</p:attrName>
                                        </p:attrNameLst>
                                      </p:cBhvr>
                                      <p:to>
                                        <p:strVal val="visible"/>
                                      </p:to>
                                    </p:set>
                                    <p:animEffect transition="in" filter="dissolve">
                                      <p:cBhvr>
                                        <p:cTn id="12" dur="500"/>
                                        <p:tgtEl>
                                          <p:spTgt spid="1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3">
                                            <p:txEl>
                                              <p:pRg st="4" end="4"/>
                                            </p:txEl>
                                          </p:spTgt>
                                        </p:tgtEl>
                                        <p:attrNameLst>
                                          <p:attrName>style.visibility</p:attrName>
                                        </p:attrNameLst>
                                      </p:cBhvr>
                                      <p:to>
                                        <p:strVal val="visible"/>
                                      </p:to>
                                    </p:set>
                                    <p:animEffect transition="in" filter="dissolve">
                                      <p:cBhvr>
                                        <p:cTn id="17" dur="500"/>
                                        <p:tgtEl>
                                          <p:spTgt spid="1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3">
                                            <p:txEl>
                                              <p:pRg st="6" end="6"/>
                                            </p:txEl>
                                          </p:spTgt>
                                        </p:tgtEl>
                                        <p:attrNameLst>
                                          <p:attrName>style.visibility</p:attrName>
                                        </p:attrNameLst>
                                      </p:cBhvr>
                                      <p:to>
                                        <p:strVal val="visible"/>
                                      </p:to>
                                    </p:set>
                                    <p:animEffect transition="in" filter="dissolve">
                                      <p:cBhvr>
                                        <p:cTn id="22" dur="500"/>
                                        <p:tgtEl>
                                          <p:spTgt spid="13">
                                            <p:txEl>
                                              <p:pRg st="6" end="6"/>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3">
                                            <p:txEl>
                                              <p:pRg st="7" end="7"/>
                                            </p:txEl>
                                          </p:spTgt>
                                        </p:tgtEl>
                                        <p:attrNameLst>
                                          <p:attrName>style.visibility</p:attrName>
                                        </p:attrNameLst>
                                      </p:cBhvr>
                                      <p:to>
                                        <p:strVal val="visible"/>
                                      </p:to>
                                    </p:set>
                                    <p:animEffect transition="in" filter="dissolve">
                                      <p:cBhvr>
                                        <p:cTn id="25" dur="500"/>
                                        <p:tgtEl>
                                          <p:spTgt spid="13">
                                            <p:txEl>
                                              <p:pRg st="7" end="7"/>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3">
                                            <p:txEl>
                                              <p:pRg st="8" end="8"/>
                                            </p:txEl>
                                          </p:spTgt>
                                        </p:tgtEl>
                                        <p:attrNameLst>
                                          <p:attrName>style.visibility</p:attrName>
                                        </p:attrNameLst>
                                      </p:cBhvr>
                                      <p:to>
                                        <p:strVal val="visible"/>
                                      </p:to>
                                    </p:set>
                                    <p:animEffect transition="in" filter="dissolve">
                                      <p:cBhvr>
                                        <p:cTn id="28" dur="500"/>
                                        <p:tgtEl>
                                          <p:spTgt spid="13">
                                            <p:txEl>
                                              <p:pRg st="8" end="8"/>
                                            </p:txEl>
                                          </p:spTgt>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3">
                                            <p:txEl>
                                              <p:pRg st="9" end="9"/>
                                            </p:txEl>
                                          </p:spTgt>
                                        </p:tgtEl>
                                        <p:attrNameLst>
                                          <p:attrName>style.visibility</p:attrName>
                                        </p:attrNameLst>
                                      </p:cBhvr>
                                      <p:to>
                                        <p:strVal val="visible"/>
                                      </p:to>
                                    </p:set>
                                    <p:animEffect transition="in" filter="dissolve">
                                      <p:cBhvr>
                                        <p:cTn id="31" dur="500"/>
                                        <p:tgtEl>
                                          <p:spTgt spid="13">
                                            <p:txEl>
                                              <p:pRg st="9" end="9"/>
                                            </p:txEl>
                                          </p:spTgt>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3">
                                            <p:txEl>
                                              <p:pRg st="10" end="10"/>
                                            </p:txEl>
                                          </p:spTgt>
                                        </p:tgtEl>
                                        <p:attrNameLst>
                                          <p:attrName>style.visibility</p:attrName>
                                        </p:attrNameLst>
                                      </p:cBhvr>
                                      <p:to>
                                        <p:strVal val="visible"/>
                                      </p:to>
                                    </p:set>
                                    <p:animEffect transition="in" filter="dissolve">
                                      <p:cBhvr>
                                        <p:cTn id="34" dur="500"/>
                                        <p:tgtEl>
                                          <p:spTgt spid="13">
                                            <p:txEl>
                                              <p:pRg st="10" end="10"/>
                                            </p:txEl>
                                          </p:spTgt>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3">
                                            <p:txEl>
                                              <p:pRg st="11" end="11"/>
                                            </p:txEl>
                                          </p:spTgt>
                                        </p:tgtEl>
                                        <p:attrNameLst>
                                          <p:attrName>style.visibility</p:attrName>
                                        </p:attrNameLst>
                                      </p:cBhvr>
                                      <p:to>
                                        <p:strVal val="visible"/>
                                      </p:to>
                                    </p:set>
                                    <p:animEffect transition="in" filter="dissolve">
                                      <p:cBhvr>
                                        <p:cTn id="37" dur="500"/>
                                        <p:tgtEl>
                                          <p:spTgt spid="13">
                                            <p:txEl>
                                              <p:pRg st="11" end="11"/>
                                            </p:txEl>
                                          </p:spTgt>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3">
                                            <p:txEl>
                                              <p:pRg st="12" end="12"/>
                                            </p:txEl>
                                          </p:spTgt>
                                        </p:tgtEl>
                                        <p:attrNameLst>
                                          <p:attrName>style.visibility</p:attrName>
                                        </p:attrNameLst>
                                      </p:cBhvr>
                                      <p:to>
                                        <p:strVal val="visible"/>
                                      </p:to>
                                    </p:set>
                                    <p:animEffect transition="in" filter="dissolve">
                                      <p:cBhvr>
                                        <p:cTn id="40" dur="500"/>
                                        <p:tgtEl>
                                          <p:spTgt spid="13">
                                            <p:txEl>
                                              <p:pRg st="12" end="12"/>
                                            </p:txEl>
                                          </p:spTgt>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3">
                                            <p:txEl>
                                              <p:pRg st="13" end="13"/>
                                            </p:txEl>
                                          </p:spTgt>
                                        </p:tgtEl>
                                        <p:attrNameLst>
                                          <p:attrName>style.visibility</p:attrName>
                                        </p:attrNameLst>
                                      </p:cBhvr>
                                      <p:to>
                                        <p:strVal val="visible"/>
                                      </p:to>
                                    </p:set>
                                    <p:animEffect transition="in" filter="dissolve">
                                      <p:cBhvr>
                                        <p:cTn id="43" dur="500"/>
                                        <p:tgtEl>
                                          <p:spTgt spid="1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Text Box 22"/>
          <p:cNvSpPr txBox="1">
            <a:spLocks noChangeArrowheads="1"/>
          </p:cNvSpPr>
          <p:nvPr/>
        </p:nvSpPr>
        <p:spPr bwMode="auto">
          <a:xfrm>
            <a:off x="-1" y="45244"/>
            <a:ext cx="5992797" cy="584776"/>
          </a:xfrm>
          <a:prstGeom prst="rect">
            <a:avLst/>
          </a:prstGeom>
          <a:noFill/>
          <a:ln w="63500">
            <a:noFill/>
            <a:prstDash val="dash"/>
            <a:miter lim="800000"/>
            <a:headEnd/>
            <a:tailEnd/>
          </a:ln>
        </p:spPr>
        <p:txBody>
          <a:bodyPr wrap="square">
            <a:spAutoFit/>
          </a:bodyPr>
          <a:lstStyle/>
          <a:p>
            <a:pPr>
              <a:spcBef>
                <a:spcPct val="50000"/>
              </a:spcBef>
            </a:pPr>
            <a:r>
              <a:rPr lang="en-US" sz="3200" dirty="0">
                <a:solidFill>
                  <a:srgbClr val="376092"/>
                </a:solidFill>
                <a:latin typeface="Avenir Book"/>
              </a:rPr>
              <a:t>Bifurcation diagram:</a:t>
            </a:r>
          </a:p>
        </p:txBody>
      </p:sp>
      <p:sp>
        <p:nvSpPr>
          <p:cNvPr id="2" name="TextBox 1"/>
          <p:cNvSpPr txBox="1"/>
          <p:nvPr/>
        </p:nvSpPr>
        <p:spPr>
          <a:xfrm>
            <a:off x="5593962" y="66236"/>
            <a:ext cx="3476557" cy="1477328"/>
          </a:xfrm>
          <a:prstGeom prst="rect">
            <a:avLst/>
          </a:prstGeom>
          <a:noFill/>
        </p:spPr>
        <p:txBody>
          <a:bodyPr wrap="square" rtlCol="0">
            <a:spAutoFit/>
          </a:bodyPr>
          <a:lstStyle/>
          <a:p>
            <a:r>
              <a:rPr lang="en-US" dirty="0">
                <a:latin typeface="Avenir Book"/>
              </a:rPr>
              <a:t>Note: this for a slightly different logistic map (May 1976), so parameter has different meaning and transitions  occur at different values.</a:t>
            </a:r>
          </a:p>
        </p:txBody>
      </p:sp>
      <p:pic>
        <p:nvPicPr>
          <p:cNvPr id="7" name="Picture 6" descr="1024px-Logistic_Bifurcation_map_High_Resolutio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105" y="1566926"/>
            <a:ext cx="7451638" cy="5217602"/>
          </a:xfrm>
          <a:prstGeom prst="rect">
            <a:avLst/>
          </a:prstGeom>
        </p:spPr>
      </p:pic>
      <p:sp>
        <p:nvSpPr>
          <p:cNvPr id="3" name="TextBox 2"/>
          <p:cNvSpPr txBox="1"/>
          <p:nvPr/>
        </p:nvSpPr>
        <p:spPr>
          <a:xfrm>
            <a:off x="1583639" y="2651489"/>
            <a:ext cx="2289133" cy="646331"/>
          </a:xfrm>
          <a:prstGeom prst="rect">
            <a:avLst/>
          </a:prstGeom>
          <a:noFill/>
        </p:spPr>
        <p:txBody>
          <a:bodyPr wrap="square" rtlCol="0">
            <a:spAutoFit/>
          </a:bodyPr>
          <a:lstStyle/>
          <a:p>
            <a:r>
              <a:rPr lang="en-US" dirty="0">
                <a:latin typeface="Avenir Book"/>
                <a:cs typeface="Avenir Book"/>
              </a:rPr>
              <a:t>Stable, </a:t>
            </a:r>
          </a:p>
          <a:p>
            <a:r>
              <a:rPr lang="en-US" dirty="0">
                <a:latin typeface="Avenir Book"/>
                <a:cs typeface="Avenir Book"/>
              </a:rPr>
              <a:t>damped </a:t>
            </a:r>
            <a:r>
              <a:rPr lang="en-US" dirty="0" err="1">
                <a:latin typeface="Avenir Book"/>
                <a:cs typeface="Avenir Book"/>
              </a:rPr>
              <a:t>oscill</a:t>
            </a:r>
            <a:r>
              <a:rPr lang="en-US" dirty="0">
                <a:latin typeface="Avenir Book"/>
                <a:cs typeface="Avenir Book"/>
              </a:rPr>
              <a:t>.</a:t>
            </a:r>
          </a:p>
        </p:txBody>
      </p:sp>
      <p:sp>
        <p:nvSpPr>
          <p:cNvPr id="6" name="TextBox 5"/>
          <p:cNvSpPr txBox="1"/>
          <p:nvPr/>
        </p:nvSpPr>
        <p:spPr>
          <a:xfrm>
            <a:off x="3872772" y="2094614"/>
            <a:ext cx="2120024" cy="369332"/>
          </a:xfrm>
          <a:prstGeom prst="rect">
            <a:avLst/>
          </a:prstGeom>
          <a:noFill/>
        </p:spPr>
        <p:txBody>
          <a:bodyPr wrap="square" rtlCol="0">
            <a:spAutoFit/>
          </a:bodyPr>
          <a:lstStyle/>
          <a:p>
            <a:r>
              <a:rPr lang="en-US" dirty="0">
                <a:latin typeface="Avenir Book"/>
                <a:cs typeface="Avenir Book"/>
              </a:rPr>
              <a:t>Two-point cycle</a:t>
            </a:r>
          </a:p>
        </p:txBody>
      </p:sp>
      <p:sp>
        <p:nvSpPr>
          <p:cNvPr id="9" name="TextBox 8"/>
          <p:cNvSpPr txBox="1"/>
          <p:nvPr/>
        </p:nvSpPr>
        <p:spPr>
          <a:xfrm>
            <a:off x="5851779" y="3669485"/>
            <a:ext cx="430805" cy="369332"/>
          </a:xfrm>
          <a:prstGeom prst="rect">
            <a:avLst/>
          </a:prstGeom>
          <a:noFill/>
        </p:spPr>
        <p:txBody>
          <a:bodyPr wrap="square" rtlCol="0">
            <a:spAutoFit/>
          </a:bodyPr>
          <a:lstStyle/>
          <a:p>
            <a:r>
              <a:rPr lang="en-US" dirty="0">
                <a:latin typeface="Avenir Book"/>
                <a:cs typeface="Avenir Book"/>
              </a:rPr>
              <a:t>4</a:t>
            </a:r>
          </a:p>
        </p:txBody>
      </p:sp>
      <p:sp>
        <p:nvSpPr>
          <p:cNvPr id="10" name="TextBox 9"/>
          <p:cNvSpPr txBox="1"/>
          <p:nvPr/>
        </p:nvSpPr>
        <p:spPr>
          <a:xfrm>
            <a:off x="6054306" y="3755037"/>
            <a:ext cx="430805" cy="369332"/>
          </a:xfrm>
          <a:prstGeom prst="rect">
            <a:avLst/>
          </a:prstGeom>
          <a:noFill/>
        </p:spPr>
        <p:txBody>
          <a:bodyPr wrap="square" rtlCol="0">
            <a:spAutoFit/>
          </a:bodyPr>
          <a:lstStyle/>
          <a:p>
            <a:r>
              <a:rPr lang="en-US" dirty="0">
                <a:latin typeface="Avenir Book"/>
                <a:cs typeface="Avenir Book"/>
              </a:rPr>
              <a:t>8</a:t>
            </a:r>
          </a:p>
        </p:txBody>
      </p:sp>
      <p:sp>
        <p:nvSpPr>
          <p:cNvPr id="11" name="TextBox 10"/>
          <p:cNvSpPr txBox="1"/>
          <p:nvPr/>
        </p:nvSpPr>
        <p:spPr>
          <a:xfrm>
            <a:off x="6089743" y="4007709"/>
            <a:ext cx="710820" cy="369332"/>
          </a:xfrm>
          <a:prstGeom prst="rect">
            <a:avLst/>
          </a:prstGeom>
          <a:noFill/>
        </p:spPr>
        <p:txBody>
          <a:bodyPr wrap="square" rtlCol="0">
            <a:spAutoFit/>
          </a:bodyPr>
          <a:lstStyle/>
          <a:p>
            <a:r>
              <a:rPr lang="en-US" dirty="0">
                <a:latin typeface="Avenir Book"/>
                <a:cs typeface="Avenir Book"/>
              </a:rPr>
              <a:t>16</a:t>
            </a:r>
          </a:p>
        </p:txBody>
      </p:sp>
      <p:sp>
        <p:nvSpPr>
          <p:cNvPr id="12" name="TextBox 11"/>
          <p:cNvSpPr txBox="1"/>
          <p:nvPr/>
        </p:nvSpPr>
        <p:spPr>
          <a:xfrm>
            <a:off x="6125180" y="4226957"/>
            <a:ext cx="558420" cy="369332"/>
          </a:xfrm>
          <a:prstGeom prst="rect">
            <a:avLst/>
          </a:prstGeom>
          <a:noFill/>
        </p:spPr>
        <p:txBody>
          <a:bodyPr wrap="square" rtlCol="0">
            <a:spAutoFit/>
          </a:bodyPr>
          <a:lstStyle/>
          <a:p>
            <a:r>
              <a:rPr lang="en-US" dirty="0">
                <a:latin typeface="Avenir Book"/>
                <a:cs typeface="Avenir Book"/>
              </a:rPr>
              <a:t>32</a:t>
            </a:r>
          </a:p>
        </p:txBody>
      </p:sp>
      <p:sp>
        <p:nvSpPr>
          <p:cNvPr id="13" name="TextBox 12"/>
          <p:cNvSpPr txBox="1"/>
          <p:nvPr/>
        </p:nvSpPr>
        <p:spPr>
          <a:xfrm rot="19085964">
            <a:off x="5545691" y="4703678"/>
            <a:ext cx="1004237" cy="369332"/>
          </a:xfrm>
          <a:prstGeom prst="rect">
            <a:avLst/>
          </a:prstGeom>
          <a:noFill/>
        </p:spPr>
        <p:txBody>
          <a:bodyPr wrap="square" rtlCol="0">
            <a:spAutoFit/>
          </a:bodyPr>
          <a:lstStyle/>
          <a:p>
            <a:r>
              <a:rPr lang="en-US" dirty="0">
                <a:latin typeface="Avenir Book"/>
                <a:cs typeface="Avenir Book"/>
              </a:rPr>
              <a:t>Chaos--</a:t>
            </a:r>
          </a:p>
        </p:txBody>
      </p:sp>
    </p:spTree>
    <p:extLst>
      <p:ext uri="{BB962C8B-B14F-4D97-AF65-F5344CB8AC3E}">
        <p14:creationId xmlns:p14="http://schemas.microsoft.com/office/powerpoint/2010/main" val="93575177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28769" y="3379799"/>
            <a:ext cx="2266977" cy="369332"/>
          </a:xfrm>
          <a:prstGeom prst="rect">
            <a:avLst/>
          </a:prstGeom>
          <a:noFill/>
        </p:spPr>
        <p:txBody>
          <a:bodyPr wrap="square" rtlCol="0">
            <a:spAutoFit/>
          </a:bodyPr>
          <a:lstStyle/>
          <a:p>
            <a:r>
              <a:rPr lang="en-US" dirty="0">
                <a:latin typeface="Avenir Book"/>
              </a:rPr>
              <a:t>Link </a:t>
            </a:r>
            <a:r>
              <a:rPr lang="en-US" dirty="0">
                <a:latin typeface="Avenir Book"/>
                <a:hlinkClick r:id="rId2"/>
              </a:rPr>
              <a:t>here</a:t>
            </a:r>
            <a:r>
              <a:rPr lang="en-US" dirty="0">
                <a:latin typeface="Avenir Book"/>
              </a:rPr>
              <a:t>.</a:t>
            </a:r>
          </a:p>
        </p:txBody>
      </p:sp>
    </p:spTree>
    <p:extLst>
      <p:ext uri="{BB962C8B-B14F-4D97-AF65-F5344CB8AC3E}">
        <p14:creationId xmlns:p14="http://schemas.microsoft.com/office/powerpoint/2010/main" val="14529643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Text Box 22"/>
          <p:cNvSpPr txBox="1">
            <a:spLocks noChangeArrowheads="1"/>
          </p:cNvSpPr>
          <p:nvPr/>
        </p:nvSpPr>
        <p:spPr bwMode="auto">
          <a:xfrm>
            <a:off x="-1" y="45244"/>
            <a:ext cx="5992797" cy="584776"/>
          </a:xfrm>
          <a:prstGeom prst="rect">
            <a:avLst/>
          </a:prstGeom>
          <a:noFill/>
          <a:ln w="63500">
            <a:noFill/>
            <a:prstDash val="dash"/>
            <a:miter lim="800000"/>
            <a:headEnd/>
            <a:tailEnd/>
          </a:ln>
        </p:spPr>
        <p:txBody>
          <a:bodyPr wrap="square">
            <a:spAutoFit/>
          </a:bodyPr>
          <a:lstStyle/>
          <a:p>
            <a:pPr>
              <a:spcBef>
                <a:spcPct val="50000"/>
              </a:spcBef>
            </a:pPr>
            <a:r>
              <a:rPr lang="en-US" sz="3200" dirty="0">
                <a:solidFill>
                  <a:srgbClr val="376092"/>
                </a:solidFill>
                <a:latin typeface="Avenir Book"/>
              </a:rPr>
              <a:t>Chaos</a:t>
            </a:r>
          </a:p>
        </p:txBody>
      </p:sp>
      <p:sp>
        <p:nvSpPr>
          <p:cNvPr id="3" name="TextBox 2"/>
          <p:cNvSpPr txBox="1"/>
          <p:nvPr/>
        </p:nvSpPr>
        <p:spPr>
          <a:xfrm>
            <a:off x="687724" y="588209"/>
            <a:ext cx="8188931" cy="3416320"/>
          </a:xfrm>
          <a:prstGeom prst="rect">
            <a:avLst/>
          </a:prstGeom>
          <a:noFill/>
        </p:spPr>
        <p:txBody>
          <a:bodyPr wrap="square" rtlCol="0">
            <a:spAutoFit/>
          </a:bodyPr>
          <a:lstStyle/>
          <a:p>
            <a:pPr marL="285750" indent="-285750">
              <a:buFont typeface="Arial"/>
              <a:buChar char="•"/>
            </a:pPr>
            <a:r>
              <a:rPr lang="en-US" sz="2400" dirty="0">
                <a:latin typeface="Avenir Book"/>
              </a:rPr>
              <a:t>Chaos is not "random"</a:t>
            </a:r>
          </a:p>
          <a:p>
            <a:pPr marL="285750" indent="-285750">
              <a:buFont typeface="Arial"/>
              <a:buChar char="•"/>
            </a:pPr>
            <a:r>
              <a:rPr lang="en-US" sz="2400" dirty="0">
                <a:latin typeface="Avenir Book"/>
              </a:rPr>
              <a:t>It arises from a purely deterministic model</a:t>
            </a:r>
          </a:p>
          <a:p>
            <a:pPr marL="285750" indent="-285750">
              <a:buFont typeface="Arial"/>
              <a:buChar char="•"/>
            </a:pPr>
            <a:r>
              <a:rPr lang="en-US" sz="2400" dirty="0">
                <a:latin typeface="Avenir Book"/>
              </a:rPr>
              <a:t>A point very close to another gives no information about the future position of the adjacent point:</a:t>
            </a:r>
          </a:p>
          <a:p>
            <a:pPr marL="742950" lvl="1" indent="-285750">
              <a:buFont typeface="Arial"/>
              <a:buChar char="•"/>
            </a:pPr>
            <a:r>
              <a:rPr lang="en-US" sz="2400" dirty="0">
                <a:latin typeface="Avenir Book"/>
              </a:rPr>
              <a:t>"When the present determines the future, but the approximate present does not approximately determine the future."  (Wikipedia)</a:t>
            </a:r>
          </a:p>
          <a:p>
            <a:pPr marL="285750" indent="-285750">
              <a:buFont typeface="Arial"/>
              <a:buChar char="•"/>
            </a:pPr>
            <a:r>
              <a:rPr lang="en-US" sz="2400" dirty="0">
                <a:latin typeface="Avenir Book"/>
              </a:rPr>
              <a:t>E.g., if you plot consecutive points in a chaotic time series….</a:t>
            </a:r>
          </a:p>
        </p:txBody>
      </p:sp>
      <p:grpSp>
        <p:nvGrpSpPr>
          <p:cNvPr id="6" name="Group 2"/>
          <p:cNvGrpSpPr>
            <a:grpSpLocks/>
          </p:cNvGrpSpPr>
          <p:nvPr/>
        </p:nvGrpSpPr>
        <p:grpSpPr bwMode="auto">
          <a:xfrm>
            <a:off x="1904999" y="3776373"/>
            <a:ext cx="4989513" cy="3022600"/>
            <a:chOff x="1081" y="1821"/>
            <a:chExt cx="3143" cy="1904"/>
          </a:xfrm>
        </p:grpSpPr>
        <p:sp>
          <p:nvSpPr>
            <p:cNvPr id="8" name="Line 3"/>
            <p:cNvSpPr>
              <a:spLocks noChangeShapeType="1"/>
            </p:cNvSpPr>
            <p:nvPr/>
          </p:nvSpPr>
          <p:spPr bwMode="auto">
            <a:xfrm>
              <a:off x="1632" y="1821"/>
              <a:ext cx="0" cy="1554"/>
            </a:xfrm>
            <a:prstGeom prst="line">
              <a:avLst/>
            </a:prstGeom>
            <a:noFill/>
            <a:ln w="63500">
              <a:solidFill>
                <a:schemeClr val="tx1"/>
              </a:solidFill>
              <a:round/>
              <a:headEnd/>
              <a:tailEnd/>
            </a:ln>
          </p:spPr>
          <p:txBody>
            <a:bodyPr/>
            <a:lstStyle/>
            <a:p>
              <a:endParaRPr lang="en-US" dirty="0">
                <a:latin typeface="Avenir Book"/>
              </a:endParaRPr>
            </a:p>
          </p:txBody>
        </p:sp>
        <p:sp>
          <p:nvSpPr>
            <p:cNvPr id="9" name="Line 4"/>
            <p:cNvSpPr>
              <a:spLocks noChangeShapeType="1"/>
            </p:cNvSpPr>
            <p:nvPr/>
          </p:nvSpPr>
          <p:spPr bwMode="auto">
            <a:xfrm>
              <a:off x="1632" y="3360"/>
              <a:ext cx="2592" cy="0"/>
            </a:xfrm>
            <a:prstGeom prst="line">
              <a:avLst/>
            </a:prstGeom>
            <a:noFill/>
            <a:ln w="63500">
              <a:solidFill>
                <a:schemeClr val="tx1"/>
              </a:solidFill>
              <a:round/>
              <a:headEnd/>
              <a:tailEnd/>
            </a:ln>
          </p:spPr>
          <p:txBody>
            <a:bodyPr/>
            <a:lstStyle/>
            <a:p>
              <a:endParaRPr lang="en-US" dirty="0">
                <a:latin typeface="Avenir Book"/>
              </a:endParaRPr>
            </a:p>
          </p:txBody>
        </p:sp>
        <p:sp>
          <p:nvSpPr>
            <p:cNvPr id="10" name="Text Box 5"/>
            <p:cNvSpPr txBox="1">
              <a:spLocks noChangeArrowheads="1"/>
            </p:cNvSpPr>
            <p:nvPr/>
          </p:nvSpPr>
          <p:spPr bwMode="auto">
            <a:xfrm>
              <a:off x="1314" y="3224"/>
              <a:ext cx="205" cy="233"/>
            </a:xfrm>
            <a:prstGeom prst="rect">
              <a:avLst/>
            </a:prstGeom>
            <a:noFill/>
            <a:ln w="63500">
              <a:noFill/>
              <a:prstDash val="dash"/>
              <a:miter lim="800000"/>
              <a:headEnd/>
              <a:tailEnd/>
            </a:ln>
          </p:spPr>
          <p:txBody>
            <a:bodyPr wrap="none">
              <a:spAutoFit/>
            </a:bodyPr>
            <a:lstStyle/>
            <a:p>
              <a:pPr algn="ctr"/>
              <a:r>
                <a:rPr lang="en-US" dirty="0">
                  <a:latin typeface="Avenir Book"/>
                </a:rPr>
                <a:t>0</a:t>
              </a:r>
            </a:p>
          </p:txBody>
        </p:sp>
        <p:sp>
          <p:nvSpPr>
            <p:cNvPr id="11" name="Text Box 6"/>
            <p:cNvSpPr txBox="1">
              <a:spLocks noChangeArrowheads="1"/>
            </p:cNvSpPr>
            <p:nvPr/>
          </p:nvSpPr>
          <p:spPr bwMode="auto">
            <a:xfrm>
              <a:off x="2819" y="3395"/>
              <a:ext cx="343" cy="330"/>
            </a:xfrm>
            <a:prstGeom prst="rect">
              <a:avLst/>
            </a:prstGeom>
            <a:noFill/>
            <a:ln w="63500">
              <a:noFill/>
              <a:prstDash val="dash"/>
              <a:miter lim="800000"/>
              <a:headEnd/>
              <a:tailEnd/>
            </a:ln>
          </p:spPr>
          <p:txBody>
            <a:bodyPr wrap="none">
              <a:spAutoFit/>
            </a:bodyPr>
            <a:lstStyle/>
            <a:p>
              <a:pPr algn="ctr"/>
              <a:r>
                <a:rPr lang="en-US" sz="2800" dirty="0" err="1">
                  <a:latin typeface="Avenir Book"/>
                </a:rPr>
                <a:t>N</a:t>
              </a:r>
              <a:r>
                <a:rPr lang="en-US" sz="2800" baseline="-25000" dirty="0" err="1">
                  <a:latin typeface="Avenir Book"/>
                </a:rPr>
                <a:t>t</a:t>
              </a:r>
              <a:endParaRPr lang="en-US" sz="2800" baseline="-25000" dirty="0">
                <a:latin typeface="Avenir Book"/>
              </a:endParaRPr>
            </a:p>
          </p:txBody>
        </p:sp>
        <p:sp>
          <p:nvSpPr>
            <p:cNvPr id="12" name="Rectangle 7"/>
            <p:cNvSpPr>
              <a:spLocks noChangeArrowheads="1"/>
            </p:cNvSpPr>
            <p:nvPr/>
          </p:nvSpPr>
          <p:spPr bwMode="auto">
            <a:xfrm rot="16234119">
              <a:off x="982" y="2185"/>
              <a:ext cx="527" cy="330"/>
            </a:xfrm>
            <a:prstGeom prst="rect">
              <a:avLst/>
            </a:prstGeom>
            <a:noFill/>
            <a:ln w="63500">
              <a:noFill/>
              <a:prstDash val="dash"/>
              <a:miter lim="800000"/>
              <a:headEnd/>
              <a:tailEnd/>
            </a:ln>
          </p:spPr>
          <p:txBody>
            <a:bodyPr wrap="none">
              <a:spAutoFit/>
            </a:bodyPr>
            <a:lstStyle/>
            <a:p>
              <a:pPr algn="ctr"/>
              <a:r>
                <a:rPr lang="en-US" sz="2800" dirty="0">
                  <a:latin typeface="Avenir Book"/>
                </a:rPr>
                <a:t>N</a:t>
              </a:r>
              <a:r>
                <a:rPr lang="en-US" sz="2800" baseline="-25000" dirty="0">
                  <a:latin typeface="Avenir Book"/>
                </a:rPr>
                <a:t>t+1</a:t>
              </a:r>
            </a:p>
          </p:txBody>
        </p:sp>
      </p:grpSp>
      <p:sp>
        <p:nvSpPr>
          <p:cNvPr id="13" name="Oval 12"/>
          <p:cNvSpPr/>
          <p:nvPr/>
        </p:nvSpPr>
        <p:spPr>
          <a:xfrm>
            <a:off x="3109893" y="5266139"/>
            <a:ext cx="133672" cy="142195"/>
          </a:xfrm>
          <a:prstGeom prst="ellipse">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venir Book"/>
            </a:endParaRPr>
          </a:p>
        </p:txBody>
      </p:sp>
      <p:sp>
        <p:nvSpPr>
          <p:cNvPr id="14" name="Oval 13"/>
          <p:cNvSpPr/>
          <p:nvPr/>
        </p:nvSpPr>
        <p:spPr>
          <a:xfrm>
            <a:off x="4770141" y="4823588"/>
            <a:ext cx="133672" cy="142195"/>
          </a:xfrm>
          <a:prstGeom prst="ellipse">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venir Book"/>
            </a:endParaRPr>
          </a:p>
        </p:txBody>
      </p:sp>
      <p:sp>
        <p:nvSpPr>
          <p:cNvPr id="16" name="Oval 15"/>
          <p:cNvSpPr/>
          <p:nvPr/>
        </p:nvSpPr>
        <p:spPr>
          <a:xfrm>
            <a:off x="5210632" y="5454404"/>
            <a:ext cx="133672" cy="142195"/>
          </a:xfrm>
          <a:prstGeom prst="ellipse">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venir Book"/>
            </a:endParaRPr>
          </a:p>
        </p:txBody>
      </p:sp>
      <p:sp>
        <p:nvSpPr>
          <p:cNvPr id="17" name="Oval 16"/>
          <p:cNvSpPr/>
          <p:nvPr/>
        </p:nvSpPr>
        <p:spPr>
          <a:xfrm>
            <a:off x="5109821" y="5301323"/>
            <a:ext cx="133672" cy="142195"/>
          </a:xfrm>
          <a:prstGeom prst="ellipse">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venir Book"/>
            </a:endParaRPr>
          </a:p>
        </p:txBody>
      </p:sp>
      <p:sp>
        <p:nvSpPr>
          <p:cNvPr id="18" name="Oval 17"/>
          <p:cNvSpPr/>
          <p:nvPr/>
        </p:nvSpPr>
        <p:spPr>
          <a:xfrm>
            <a:off x="5406545" y="5861441"/>
            <a:ext cx="133672" cy="142195"/>
          </a:xfrm>
          <a:prstGeom prst="ellipse">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venir Book"/>
            </a:endParaRPr>
          </a:p>
        </p:txBody>
      </p:sp>
      <p:sp>
        <p:nvSpPr>
          <p:cNvPr id="19" name="Oval 18"/>
          <p:cNvSpPr/>
          <p:nvPr/>
        </p:nvSpPr>
        <p:spPr>
          <a:xfrm>
            <a:off x="4568310" y="4557033"/>
            <a:ext cx="133672" cy="142195"/>
          </a:xfrm>
          <a:prstGeom prst="ellipse">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venir Book"/>
            </a:endParaRPr>
          </a:p>
        </p:txBody>
      </p:sp>
      <p:sp>
        <p:nvSpPr>
          <p:cNvPr id="20" name="Oval 19"/>
          <p:cNvSpPr/>
          <p:nvPr/>
        </p:nvSpPr>
        <p:spPr>
          <a:xfrm>
            <a:off x="4976149" y="5130427"/>
            <a:ext cx="133672" cy="142195"/>
          </a:xfrm>
          <a:prstGeom prst="ellipse">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venir Book"/>
            </a:endParaRPr>
          </a:p>
        </p:txBody>
      </p:sp>
      <p:sp>
        <p:nvSpPr>
          <p:cNvPr id="21" name="Oval 20"/>
          <p:cNvSpPr/>
          <p:nvPr/>
        </p:nvSpPr>
        <p:spPr>
          <a:xfrm>
            <a:off x="5210632" y="5525501"/>
            <a:ext cx="133672" cy="142195"/>
          </a:xfrm>
          <a:prstGeom prst="ellipse">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venir Book"/>
            </a:endParaRPr>
          </a:p>
        </p:txBody>
      </p:sp>
      <p:sp>
        <p:nvSpPr>
          <p:cNvPr id="22" name="Oval 21"/>
          <p:cNvSpPr/>
          <p:nvPr/>
        </p:nvSpPr>
        <p:spPr>
          <a:xfrm>
            <a:off x="5406545" y="5815096"/>
            <a:ext cx="133672" cy="142195"/>
          </a:xfrm>
          <a:prstGeom prst="ellipse">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venir Book"/>
            </a:endParaRPr>
          </a:p>
        </p:txBody>
      </p:sp>
      <p:sp>
        <p:nvSpPr>
          <p:cNvPr id="24" name="Oval 23"/>
          <p:cNvSpPr/>
          <p:nvPr/>
        </p:nvSpPr>
        <p:spPr>
          <a:xfrm>
            <a:off x="3455630" y="4485936"/>
            <a:ext cx="133672" cy="142195"/>
          </a:xfrm>
          <a:prstGeom prst="ellipse">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venir Book"/>
            </a:endParaRPr>
          </a:p>
        </p:txBody>
      </p:sp>
      <p:sp>
        <p:nvSpPr>
          <p:cNvPr id="25" name="Oval 24"/>
          <p:cNvSpPr/>
          <p:nvPr/>
        </p:nvSpPr>
        <p:spPr>
          <a:xfrm>
            <a:off x="4202940" y="4231746"/>
            <a:ext cx="133672" cy="142195"/>
          </a:xfrm>
          <a:prstGeom prst="ellipse">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venir Book"/>
            </a:endParaRPr>
          </a:p>
        </p:txBody>
      </p:sp>
      <p:sp>
        <p:nvSpPr>
          <p:cNvPr id="26" name="Oval 25"/>
          <p:cNvSpPr/>
          <p:nvPr/>
        </p:nvSpPr>
        <p:spPr>
          <a:xfrm>
            <a:off x="3856646" y="4201313"/>
            <a:ext cx="133672" cy="142195"/>
          </a:xfrm>
          <a:prstGeom prst="ellipse">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venir Book"/>
            </a:endParaRPr>
          </a:p>
        </p:txBody>
      </p:sp>
      <p:sp>
        <p:nvSpPr>
          <p:cNvPr id="27" name="Oval 26"/>
          <p:cNvSpPr/>
          <p:nvPr/>
        </p:nvSpPr>
        <p:spPr>
          <a:xfrm>
            <a:off x="3321958" y="4658971"/>
            <a:ext cx="133672" cy="142195"/>
          </a:xfrm>
          <a:prstGeom prst="ellipse">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venir Book"/>
            </a:endParaRPr>
          </a:p>
        </p:txBody>
      </p:sp>
      <p:sp>
        <p:nvSpPr>
          <p:cNvPr id="28" name="Oval 27"/>
          <p:cNvSpPr/>
          <p:nvPr/>
        </p:nvSpPr>
        <p:spPr>
          <a:xfrm>
            <a:off x="2989797" y="5563411"/>
            <a:ext cx="133672" cy="142195"/>
          </a:xfrm>
          <a:prstGeom prst="ellipse">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venir Book"/>
            </a:endParaRPr>
          </a:p>
        </p:txBody>
      </p:sp>
      <p:sp>
        <p:nvSpPr>
          <p:cNvPr id="29" name="Oval 28"/>
          <p:cNvSpPr/>
          <p:nvPr/>
        </p:nvSpPr>
        <p:spPr>
          <a:xfrm>
            <a:off x="3209033" y="4997195"/>
            <a:ext cx="133672" cy="142195"/>
          </a:xfrm>
          <a:prstGeom prst="ellipse">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venir Book"/>
            </a:endParaRPr>
          </a:p>
        </p:txBody>
      </p:sp>
      <p:sp>
        <p:nvSpPr>
          <p:cNvPr id="30" name="Oval 29"/>
          <p:cNvSpPr/>
          <p:nvPr/>
        </p:nvSpPr>
        <p:spPr>
          <a:xfrm>
            <a:off x="3227761" y="4949051"/>
            <a:ext cx="133672" cy="142195"/>
          </a:xfrm>
          <a:prstGeom prst="ellipse">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venir Book"/>
            </a:endParaRPr>
          </a:p>
        </p:txBody>
      </p:sp>
      <p:sp>
        <p:nvSpPr>
          <p:cNvPr id="31" name="Oval 30"/>
          <p:cNvSpPr/>
          <p:nvPr/>
        </p:nvSpPr>
        <p:spPr>
          <a:xfrm>
            <a:off x="2912309" y="5786643"/>
            <a:ext cx="133672" cy="142195"/>
          </a:xfrm>
          <a:prstGeom prst="ellipse">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venir Book"/>
            </a:endParaRPr>
          </a:p>
        </p:txBody>
      </p:sp>
      <p:sp>
        <p:nvSpPr>
          <p:cNvPr id="32" name="Oval 31"/>
          <p:cNvSpPr/>
          <p:nvPr/>
        </p:nvSpPr>
        <p:spPr>
          <a:xfrm>
            <a:off x="3298635" y="4752491"/>
            <a:ext cx="133672" cy="142195"/>
          </a:xfrm>
          <a:prstGeom prst="ellipse">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venir Book"/>
            </a:endParaRPr>
          </a:p>
        </p:txBody>
      </p:sp>
      <p:sp>
        <p:nvSpPr>
          <p:cNvPr id="33" name="Oval 32"/>
          <p:cNvSpPr/>
          <p:nvPr/>
        </p:nvSpPr>
        <p:spPr>
          <a:xfrm>
            <a:off x="3589302" y="4272410"/>
            <a:ext cx="133672" cy="142195"/>
          </a:xfrm>
          <a:prstGeom prst="ellipse">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venir Book"/>
            </a:endParaRPr>
          </a:p>
        </p:txBody>
      </p:sp>
      <p:sp>
        <p:nvSpPr>
          <p:cNvPr id="34" name="Oval 33"/>
          <p:cNvSpPr/>
          <p:nvPr/>
        </p:nvSpPr>
        <p:spPr>
          <a:xfrm>
            <a:off x="4537468" y="4468101"/>
            <a:ext cx="133672" cy="142195"/>
          </a:xfrm>
          <a:prstGeom prst="ellipse">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venir Book"/>
            </a:endParaRPr>
          </a:p>
        </p:txBody>
      </p:sp>
      <p:sp>
        <p:nvSpPr>
          <p:cNvPr id="35" name="Oval 34"/>
          <p:cNvSpPr/>
          <p:nvPr/>
        </p:nvSpPr>
        <p:spPr>
          <a:xfrm>
            <a:off x="4136104" y="4218336"/>
            <a:ext cx="133672" cy="142195"/>
          </a:xfrm>
          <a:prstGeom prst="ellipse">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venir Book"/>
            </a:endParaRPr>
          </a:p>
        </p:txBody>
      </p:sp>
    </p:spTree>
    <p:extLst>
      <p:ext uri="{BB962C8B-B14F-4D97-AF65-F5344CB8AC3E}">
        <p14:creationId xmlns:p14="http://schemas.microsoft.com/office/powerpoint/2010/main" val="3276193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dissolve">
                                      <p:cBhvr>
                                        <p:cTn id="11" dur="500"/>
                                        <p:tgtEl>
                                          <p:spTgt spid="34"/>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dissolve">
                                      <p:cBhvr>
                                        <p:cTn id="15" dur="500"/>
                                        <p:tgtEl>
                                          <p:spTgt spid="31"/>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dissolve">
                                      <p:cBhvr>
                                        <p:cTn id="19" dur="500"/>
                                        <p:tgtEl>
                                          <p:spTgt spid="14"/>
                                        </p:tgtEl>
                                      </p:cBhvr>
                                    </p:animEffect>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dissolve">
                                      <p:cBhvr>
                                        <p:cTn id="23" dur="500"/>
                                        <p:tgtEl>
                                          <p:spTgt spid="18"/>
                                        </p:tgtEl>
                                      </p:cBhvr>
                                    </p:animEffect>
                                  </p:childTnLst>
                                </p:cTn>
                              </p:par>
                            </p:childTnLst>
                          </p:cTn>
                        </p:par>
                        <p:par>
                          <p:cTn id="24" fill="hold">
                            <p:stCondLst>
                              <p:cond delay="2500"/>
                            </p:stCondLst>
                            <p:childTnLst>
                              <p:par>
                                <p:cTn id="25" presetID="9" presetClass="entr" presetSubtype="0" fill="hold" grpId="0" nodeType="after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dissolve">
                                      <p:cBhvr>
                                        <p:cTn id="27" dur="500"/>
                                        <p:tgtEl>
                                          <p:spTgt spid="25"/>
                                        </p:tgtEl>
                                      </p:cBhvr>
                                    </p:animEffect>
                                  </p:childTnLst>
                                </p:cTn>
                              </p:par>
                            </p:childTnLst>
                          </p:cTn>
                        </p:par>
                        <p:par>
                          <p:cTn id="28" fill="hold">
                            <p:stCondLst>
                              <p:cond delay="3000"/>
                            </p:stCondLst>
                            <p:childTnLst>
                              <p:par>
                                <p:cTn id="29" presetID="9" presetClass="entr" presetSubtype="0" fill="hold" grpId="0" nodeType="after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dissolve">
                                      <p:cBhvr>
                                        <p:cTn id="31" dur="500"/>
                                        <p:tgtEl>
                                          <p:spTgt spid="21"/>
                                        </p:tgtEl>
                                      </p:cBhvr>
                                    </p:animEffect>
                                  </p:childTnLst>
                                </p:cTn>
                              </p:par>
                            </p:childTnLst>
                          </p:cTn>
                        </p:par>
                        <p:par>
                          <p:cTn id="32" fill="hold">
                            <p:stCondLst>
                              <p:cond delay="3500"/>
                            </p:stCondLst>
                            <p:childTnLst>
                              <p:par>
                                <p:cTn id="33" presetID="9" presetClass="entr" presetSubtype="0" fill="hold" grpId="0" nodeType="afterEffect">
                                  <p:stCondLst>
                                    <p:cond delay="0"/>
                                  </p:stCondLst>
                                  <p:childTnLst>
                                    <p:set>
                                      <p:cBhvr>
                                        <p:cTn id="34" dur="1" fill="hold">
                                          <p:stCondLst>
                                            <p:cond delay="0"/>
                                          </p:stCondLst>
                                        </p:cTn>
                                        <p:tgtEl>
                                          <p:spTgt spid="30"/>
                                        </p:tgtEl>
                                        <p:attrNameLst>
                                          <p:attrName>style.visibility</p:attrName>
                                        </p:attrNameLst>
                                      </p:cBhvr>
                                      <p:to>
                                        <p:strVal val="visible"/>
                                      </p:to>
                                    </p:set>
                                    <p:animEffect transition="in" filter="dissolve">
                                      <p:cBhvr>
                                        <p:cTn id="35" dur="500"/>
                                        <p:tgtEl>
                                          <p:spTgt spid="30"/>
                                        </p:tgtEl>
                                      </p:cBhvr>
                                    </p:animEffect>
                                  </p:childTnLst>
                                </p:cTn>
                              </p:par>
                            </p:childTnLst>
                          </p:cTn>
                        </p:par>
                        <p:par>
                          <p:cTn id="36" fill="hold">
                            <p:stCondLst>
                              <p:cond delay="4000"/>
                            </p:stCondLst>
                            <p:childTnLst>
                              <p:par>
                                <p:cTn id="37" presetID="9" presetClass="entr" presetSubtype="0" fill="hold" grpId="0" nodeType="after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dissolve">
                                      <p:cBhvr>
                                        <p:cTn id="39" dur="1000"/>
                                        <p:tgtEl>
                                          <p:spTgt spid="17"/>
                                        </p:tgtEl>
                                      </p:cBhvr>
                                    </p:animEffect>
                                  </p:childTnLst>
                                </p:cTn>
                              </p:par>
                            </p:childTnLst>
                          </p:cTn>
                        </p:par>
                        <p:par>
                          <p:cTn id="40" fill="hold">
                            <p:stCondLst>
                              <p:cond delay="5000"/>
                            </p:stCondLst>
                            <p:childTnLst>
                              <p:par>
                                <p:cTn id="41" presetID="9" presetClass="entr" presetSubtype="0" fill="hold" grpId="0" nodeType="after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dissolve">
                                      <p:cBhvr>
                                        <p:cTn id="43" dur="500"/>
                                        <p:tgtEl>
                                          <p:spTgt spid="19"/>
                                        </p:tgtEl>
                                      </p:cBhvr>
                                    </p:animEffect>
                                  </p:childTnLst>
                                </p:cTn>
                              </p:par>
                            </p:childTnLst>
                          </p:cTn>
                        </p:par>
                        <p:par>
                          <p:cTn id="44" fill="hold">
                            <p:stCondLst>
                              <p:cond delay="5500"/>
                            </p:stCondLst>
                            <p:childTnLst>
                              <p:par>
                                <p:cTn id="45" presetID="9" presetClass="entr" presetSubtype="0" fill="hold" grpId="0" nodeType="after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dissolve">
                                      <p:cBhvr>
                                        <p:cTn id="47" dur="500"/>
                                        <p:tgtEl>
                                          <p:spTgt spid="29"/>
                                        </p:tgtEl>
                                      </p:cBhvr>
                                    </p:animEffect>
                                  </p:childTnLst>
                                </p:cTn>
                              </p:par>
                            </p:childTnLst>
                          </p:cTn>
                        </p:par>
                        <p:par>
                          <p:cTn id="48" fill="hold">
                            <p:stCondLst>
                              <p:cond delay="6000"/>
                            </p:stCondLst>
                            <p:childTnLst>
                              <p:par>
                                <p:cTn id="49" presetID="9" presetClass="entr" presetSubtype="0" fill="hold" grpId="0" nodeType="afterEffect">
                                  <p:stCondLst>
                                    <p:cond delay="0"/>
                                  </p:stCondLst>
                                  <p:childTnLst>
                                    <p:set>
                                      <p:cBhvr>
                                        <p:cTn id="50" dur="1" fill="hold">
                                          <p:stCondLst>
                                            <p:cond delay="0"/>
                                          </p:stCondLst>
                                        </p:cTn>
                                        <p:tgtEl>
                                          <p:spTgt spid="33"/>
                                        </p:tgtEl>
                                        <p:attrNameLst>
                                          <p:attrName>style.visibility</p:attrName>
                                        </p:attrNameLst>
                                      </p:cBhvr>
                                      <p:to>
                                        <p:strVal val="visible"/>
                                      </p:to>
                                    </p:set>
                                    <p:animEffect transition="in" filter="dissolve">
                                      <p:cBhvr>
                                        <p:cTn id="51" dur="500"/>
                                        <p:tgtEl>
                                          <p:spTgt spid="33"/>
                                        </p:tgtEl>
                                      </p:cBhvr>
                                    </p:animEffect>
                                  </p:childTnLst>
                                </p:cTn>
                              </p:par>
                            </p:childTnLst>
                          </p:cTn>
                        </p:par>
                        <p:par>
                          <p:cTn id="52" fill="hold">
                            <p:stCondLst>
                              <p:cond delay="6500"/>
                            </p:stCondLst>
                            <p:childTnLst>
                              <p:par>
                                <p:cTn id="53" presetID="9" presetClass="entr" presetSubtype="0" fill="hold" grpId="0" nodeType="after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dissolve">
                                      <p:cBhvr>
                                        <p:cTn id="55" dur="500"/>
                                        <p:tgtEl>
                                          <p:spTgt spid="24"/>
                                        </p:tgtEl>
                                      </p:cBhvr>
                                    </p:animEffect>
                                  </p:childTnLst>
                                </p:cTn>
                              </p:par>
                            </p:childTnLst>
                          </p:cTn>
                        </p:par>
                        <p:par>
                          <p:cTn id="56" fill="hold">
                            <p:stCondLst>
                              <p:cond delay="7000"/>
                            </p:stCondLst>
                            <p:childTnLst>
                              <p:par>
                                <p:cTn id="57" presetID="9" presetClass="entr" presetSubtype="0" fill="hold" grpId="0" nodeType="after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dissolve">
                                      <p:cBhvr>
                                        <p:cTn id="59" dur="500"/>
                                        <p:tgtEl>
                                          <p:spTgt spid="27"/>
                                        </p:tgtEl>
                                      </p:cBhvr>
                                    </p:animEffect>
                                  </p:childTnLst>
                                </p:cTn>
                              </p:par>
                            </p:childTnLst>
                          </p:cTn>
                        </p:par>
                        <p:par>
                          <p:cTn id="60" fill="hold">
                            <p:stCondLst>
                              <p:cond delay="7500"/>
                            </p:stCondLst>
                            <p:childTnLst>
                              <p:par>
                                <p:cTn id="61" presetID="9" presetClass="entr" presetSubtype="0" fill="hold" grpId="0" nodeType="after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dissolve">
                                      <p:cBhvr>
                                        <p:cTn id="63" dur="500"/>
                                        <p:tgtEl>
                                          <p:spTgt spid="22"/>
                                        </p:tgtEl>
                                      </p:cBhvr>
                                    </p:animEffect>
                                  </p:childTnLst>
                                </p:cTn>
                              </p:par>
                            </p:childTnLst>
                          </p:cTn>
                        </p:par>
                        <p:par>
                          <p:cTn id="64" fill="hold">
                            <p:stCondLst>
                              <p:cond delay="8000"/>
                            </p:stCondLst>
                            <p:childTnLst>
                              <p:par>
                                <p:cTn id="65" presetID="9" presetClass="entr" presetSubtype="0" fill="hold" grpId="0" nodeType="after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dissolve">
                                      <p:cBhvr>
                                        <p:cTn id="67" dur="500"/>
                                        <p:tgtEl>
                                          <p:spTgt spid="26"/>
                                        </p:tgtEl>
                                      </p:cBhvr>
                                    </p:animEffect>
                                  </p:childTnLst>
                                </p:cTn>
                              </p:par>
                            </p:childTnLst>
                          </p:cTn>
                        </p:par>
                        <p:par>
                          <p:cTn id="68" fill="hold">
                            <p:stCondLst>
                              <p:cond delay="8500"/>
                            </p:stCondLst>
                            <p:childTnLst>
                              <p:par>
                                <p:cTn id="69" presetID="9" presetClass="entr" presetSubtype="0" fill="hold" grpId="0" nodeType="afterEffect">
                                  <p:stCondLst>
                                    <p:cond delay="0"/>
                                  </p:stCondLst>
                                  <p:childTnLst>
                                    <p:set>
                                      <p:cBhvr>
                                        <p:cTn id="70" dur="1" fill="hold">
                                          <p:stCondLst>
                                            <p:cond delay="0"/>
                                          </p:stCondLst>
                                        </p:cTn>
                                        <p:tgtEl>
                                          <p:spTgt spid="20"/>
                                        </p:tgtEl>
                                        <p:attrNameLst>
                                          <p:attrName>style.visibility</p:attrName>
                                        </p:attrNameLst>
                                      </p:cBhvr>
                                      <p:to>
                                        <p:strVal val="visible"/>
                                      </p:to>
                                    </p:set>
                                    <p:animEffect transition="in" filter="dissolve">
                                      <p:cBhvr>
                                        <p:cTn id="71" dur="500"/>
                                        <p:tgtEl>
                                          <p:spTgt spid="20"/>
                                        </p:tgtEl>
                                      </p:cBhvr>
                                    </p:animEffect>
                                  </p:childTnLst>
                                </p:cTn>
                              </p:par>
                            </p:childTnLst>
                          </p:cTn>
                        </p:par>
                        <p:par>
                          <p:cTn id="72" fill="hold">
                            <p:stCondLst>
                              <p:cond delay="9000"/>
                            </p:stCondLst>
                            <p:childTnLst>
                              <p:par>
                                <p:cTn id="73" presetID="9" presetClass="entr" presetSubtype="0" fill="hold" grpId="0" nodeType="afterEffect">
                                  <p:stCondLst>
                                    <p:cond delay="0"/>
                                  </p:stCondLst>
                                  <p:childTnLst>
                                    <p:set>
                                      <p:cBhvr>
                                        <p:cTn id="74" dur="1" fill="hold">
                                          <p:stCondLst>
                                            <p:cond delay="0"/>
                                          </p:stCondLst>
                                        </p:cTn>
                                        <p:tgtEl>
                                          <p:spTgt spid="28"/>
                                        </p:tgtEl>
                                        <p:attrNameLst>
                                          <p:attrName>style.visibility</p:attrName>
                                        </p:attrNameLst>
                                      </p:cBhvr>
                                      <p:to>
                                        <p:strVal val="visible"/>
                                      </p:to>
                                    </p:set>
                                    <p:animEffect transition="in" filter="dissolve">
                                      <p:cBhvr>
                                        <p:cTn id="75" dur="500"/>
                                        <p:tgtEl>
                                          <p:spTgt spid="28"/>
                                        </p:tgtEl>
                                      </p:cBhvr>
                                    </p:animEffect>
                                  </p:childTnLst>
                                </p:cTn>
                              </p:par>
                            </p:childTnLst>
                          </p:cTn>
                        </p:par>
                        <p:par>
                          <p:cTn id="76" fill="hold">
                            <p:stCondLst>
                              <p:cond delay="9500"/>
                            </p:stCondLst>
                            <p:childTnLst>
                              <p:par>
                                <p:cTn id="77" presetID="9" presetClass="entr" presetSubtype="0" fill="hold" grpId="0" nodeType="afterEffect">
                                  <p:stCondLst>
                                    <p:cond delay="0"/>
                                  </p:stCondLst>
                                  <p:childTnLst>
                                    <p:set>
                                      <p:cBhvr>
                                        <p:cTn id="78" dur="1" fill="hold">
                                          <p:stCondLst>
                                            <p:cond delay="0"/>
                                          </p:stCondLst>
                                        </p:cTn>
                                        <p:tgtEl>
                                          <p:spTgt spid="16"/>
                                        </p:tgtEl>
                                        <p:attrNameLst>
                                          <p:attrName>style.visibility</p:attrName>
                                        </p:attrNameLst>
                                      </p:cBhvr>
                                      <p:to>
                                        <p:strVal val="visible"/>
                                      </p:to>
                                    </p:set>
                                    <p:animEffect transition="in" filter="dissolve">
                                      <p:cBhvr>
                                        <p:cTn id="79" dur="500"/>
                                        <p:tgtEl>
                                          <p:spTgt spid="16"/>
                                        </p:tgtEl>
                                      </p:cBhvr>
                                    </p:animEffect>
                                  </p:childTnLst>
                                </p:cTn>
                              </p:par>
                            </p:childTnLst>
                          </p:cTn>
                        </p:par>
                        <p:par>
                          <p:cTn id="80" fill="hold">
                            <p:stCondLst>
                              <p:cond delay="10000"/>
                            </p:stCondLst>
                            <p:childTnLst>
                              <p:par>
                                <p:cTn id="81" presetID="9" presetClass="entr" presetSubtype="0" fill="hold" grpId="0" nodeType="afterEffect">
                                  <p:stCondLst>
                                    <p:cond delay="0"/>
                                  </p:stCondLst>
                                  <p:childTnLst>
                                    <p:set>
                                      <p:cBhvr>
                                        <p:cTn id="82" dur="1" fill="hold">
                                          <p:stCondLst>
                                            <p:cond delay="0"/>
                                          </p:stCondLst>
                                        </p:cTn>
                                        <p:tgtEl>
                                          <p:spTgt spid="32"/>
                                        </p:tgtEl>
                                        <p:attrNameLst>
                                          <p:attrName>style.visibility</p:attrName>
                                        </p:attrNameLst>
                                      </p:cBhvr>
                                      <p:to>
                                        <p:strVal val="visible"/>
                                      </p:to>
                                    </p:set>
                                    <p:animEffect transition="in" filter="dissolve">
                                      <p:cBhvr>
                                        <p:cTn id="83" dur="500"/>
                                        <p:tgtEl>
                                          <p:spTgt spid="32"/>
                                        </p:tgtEl>
                                      </p:cBhvr>
                                    </p:animEffect>
                                  </p:childTnLst>
                                </p:cTn>
                              </p:par>
                            </p:childTnLst>
                          </p:cTn>
                        </p:par>
                        <p:par>
                          <p:cTn id="84" fill="hold">
                            <p:stCondLst>
                              <p:cond delay="10500"/>
                            </p:stCondLst>
                            <p:childTnLst>
                              <p:par>
                                <p:cTn id="85" presetID="9" presetClass="entr" presetSubtype="0" fill="hold" grpId="0" nodeType="afterEffect">
                                  <p:stCondLst>
                                    <p:cond delay="0"/>
                                  </p:stCondLst>
                                  <p:childTnLst>
                                    <p:set>
                                      <p:cBhvr>
                                        <p:cTn id="86" dur="1" fill="hold">
                                          <p:stCondLst>
                                            <p:cond delay="0"/>
                                          </p:stCondLst>
                                        </p:cTn>
                                        <p:tgtEl>
                                          <p:spTgt spid="35"/>
                                        </p:tgtEl>
                                        <p:attrNameLst>
                                          <p:attrName>style.visibility</p:attrName>
                                        </p:attrNameLst>
                                      </p:cBhvr>
                                      <p:to>
                                        <p:strVal val="visible"/>
                                      </p:to>
                                    </p:set>
                                    <p:animEffect transition="in" filter="dissolve">
                                      <p:cBhvr>
                                        <p:cTn id="8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6" grpId="0" animBg="1"/>
      <p:bldP spid="17" grpId="0" animBg="1"/>
      <p:bldP spid="18" grpId="0" animBg="1"/>
      <p:bldP spid="19" grpId="0" animBg="1"/>
      <p:bldP spid="20" grpId="0" animBg="1"/>
      <p:bldP spid="21" grpId="0" animBg="1"/>
      <p:bldP spid="22"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0" y="0"/>
            <a:ext cx="1420582"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 typeface="Wingdings" pitchFamily="2" charset="2"/>
              <a:buNone/>
            </a:pPr>
            <a:r>
              <a:rPr lang="en-US" sz="4000" dirty="0">
                <a:solidFill>
                  <a:srgbClr val="376092"/>
                </a:solidFill>
                <a:latin typeface="Avenir Book"/>
              </a:rPr>
              <a:t>Goal:</a:t>
            </a:r>
            <a:endParaRPr lang="en-US" sz="4000" b="1" dirty="0">
              <a:solidFill>
                <a:srgbClr val="376092"/>
              </a:solidFill>
              <a:latin typeface="Avenir Book"/>
            </a:endParaRPr>
          </a:p>
        </p:txBody>
      </p:sp>
      <p:sp>
        <p:nvSpPr>
          <p:cNvPr id="3" name="Rectangle 2">
            <a:extLst>
              <a:ext uri="{FF2B5EF4-FFF2-40B4-BE49-F238E27FC236}">
                <a16:creationId xmlns:a16="http://schemas.microsoft.com/office/drawing/2014/main" id="{7BADAD85-4DFF-584F-BE05-609EEA654715}"/>
              </a:ext>
            </a:extLst>
          </p:cNvPr>
          <p:cNvSpPr/>
          <p:nvPr/>
        </p:nvSpPr>
        <p:spPr>
          <a:xfrm>
            <a:off x="914400" y="1563451"/>
            <a:ext cx="8229599" cy="5078313"/>
          </a:xfrm>
          <a:prstGeom prst="rect">
            <a:avLst/>
          </a:prstGeom>
        </p:spPr>
        <p:txBody>
          <a:bodyPr wrap="square">
            <a:spAutoFit/>
          </a:bodyPr>
          <a:lstStyle/>
          <a:p>
            <a:r>
              <a:rPr lang="en-US" sz="3600" dirty="0"/>
              <a:t>Understand and evaluate foundational concepts in population and community ecology</a:t>
            </a:r>
          </a:p>
          <a:p>
            <a:endParaRPr lang="en-US" sz="3600" dirty="0"/>
          </a:p>
          <a:p>
            <a:pPr marL="800100" lvl="1" indent="-342900">
              <a:buFont typeface="Arial" panose="020B0604020202020204" pitchFamily="34" charset="0"/>
              <a:buChar char="•"/>
            </a:pPr>
            <a:r>
              <a:rPr lang="en-US" sz="3600" dirty="0"/>
              <a:t>Dynamics</a:t>
            </a:r>
          </a:p>
          <a:p>
            <a:pPr marL="800100" lvl="1" indent="-342900">
              <a:buFont typeface="Arial" panose="020B0604020202020204" pitchFamily="34" charset="0"/>
              <a:buChar char="•"/>
            </a:pPr>
            <a:r>
              <a:rPr lang="en-US" sz="3600" dirty="0"/>
              <a:t>Species interactions</a:t>
            </a:r>
          </a:p>
          <a:p>
            <a:pPr marL="800100" lvl="1" indent="-342900">
              <a:buFont typeface="Arial" panose="020B0604020202020204" pitchFamily="34" charset="0"/>
              <a:buChar char="•"/>
            </a:pPr>
            <a:r>
              <a:rPr lang="en-US" sz="3600" dirty="0"/>
              <a:t>Pattern &amp; process</a:t>
            </a:r>
          </a:p>
          <a:p>
            <a:pPr marL="800100" lvl="1" indent="-342900">
              <a:buFont typeface="Arial" panose="020B0604020202020204" pitchFamily="34" charset="0"/>
              <a:buChar char="•"/>
            </a:pPr>
            <a:r>
              <a:rPr lang="en-US" sz="3600" dirty="0"/>
              <a:t>Mathematical constructs</a:t>
            </a:r>
          </a:p>
          <a:p>
            <a:pPr marL="800100" lvl="1" indent="-342900">
              <a:buFont typeface="Arial" panose="020B0604020202020204" pitchFamily="34" charset="0"/>
              <a:buChar char="•"/>
            </a:pPr>
            <a:r>
              <a:rPr lang="en-US" sz="3600" dirty="0"/>
              <a:t>“thinking” / ideas / critical evaluation</a:t>
            </a:r>
          </a:p>
        </p:txBody>
      </p:sp>
    </p:spTree>
    <p:extLst>
      <p:ext uri="{BB962C8B-B14F-4D97-AF65-F5344CB8AC3E}">
        <p14:creationId xmlns:p14="http://schemas.microsoft.com/office/powerpoint/2010/main" val="98829794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Text Box 22"/>
          <p:cNvSpPr txBox="1">
            <a:spLocks noChangeArrowheads="1"/>
          </p:cNvSpPr>
          <p:nvPr/>
        </p:nvSpPr>
        <p:spPr bwMode="auto">
          <a:xfrm>
            <a:off x="-1" y="45244"/>
            <a:ext cx="5992797" cy="584776"/>
          </a:xfrm>
          <a:prstGeom prst="rect">
            <a:avLst/>
          </a:prstGeom>
          <a:noFill/>
          <a:ln w="63500">
            <a:noFill/>
            <a:prstDash val="dash"/>
            <a:miter lim="800000"/>
            <a:headEnd/>
            <a:tailEnd/>
          </a:ln>
        </p:spPr>
        <p:txBody>
          <a:bodyPr wrap="square">
            <a:spAutoFit/>
          </a:bodyPr>
          <a:lstStyle/>
          <a:p>
            <a:pPr>
              <a:spcBef>
                <a:spcPct val="50000"/>
              </a:spcBef>
            </a:pPr>
            <a:r>
              <a:rPr lang="en-US" sz="3200" dirty="0">
                <a:solidFill>
                  <a:srgbClr val="376092"/>
                </a:solidFill>
                <a:latin typeface="Avenir Book"/>
              </a:rPr>
              <a:t>Homework #1</a:t>
            </a:r>
          </a:p>
        </p:txBody>
      </p:sp>
      <p:sp>
        <p:nvSpPr>
          <p:cNvPr id="3" name="TextBox 2"/>
          <p:cNvSpPr txBox="1"/>
          <p:nvPr/>
        </p:nvSpPr>
        <p:spPr>
          <a:xfrm>
            <a:off x="371579" y="710587"/>
            <a:ext cx="8688876" cy="6124753"/>
          </a:xfrm>
          <a:prstGeom prst="rect">
            <a:avLst/>
          </a:prstGeom>
          <a:noFill/>
        </p:spPr>
        <p:txBody>
          <a:bodyPr wrap="square" rtlCol="0">
            <a:spAutoFit/>
          </a:bodyPr>
          <a:lstStyle/>
          <a:p>
            <a:r>
              <a:rPr lang="en-US" sz="2800" dirty="0">
                <a:latin typeface="Avenir Book"/>
              </a:rPr>
              <a:t>The Ricker equation is another commonly used discrete time model:    N</a:t>
            </a:r>
            <a:r>
              <a:rPr lang="en-US" sz="2800" baseline="-25000" dirty="0">
                <a:latin typeface="Avenir Book"/>
              </a:rPr>
              <a:t>t+1</a:t>
            </a:r>
            <a:r>
              <a:rPr lang="en-US" sz="2800" dirty="0">
                <a:latin typeface="Avenir Book"/>
              </a:rPr>
              <a:t>=</a:t>
            </a:r>
            <a:r>
              <a:rPr lang="en-US" sz="2800" dirty="0" err="1">
                <a:latin typeface="Avenir Book"/>
              </a:rPr>
              <a:t>N</a:t>
            </a:r>
            <a:r>
              <a:rPr lang="en-US" sz="2800" baseline="-25000" dirty="0" err="1">
                <a:latin typeface="Avenir Book"/>
              </a:rPr>
              <a:t>t</a:t>
            </a:r>
            <a:r>
              <a:rPr lang="en-US" sz="2800" dirty="0" err="1">
                <a:latin typeface="Avenir Book"/>
              </a:rPr>
              <a:t>e</a:t>
            </a:r>
            <a:r>
              <a:rPr lang="en-US" sz="2800" baseline="30000" dirty="0" err="1">
                <a:latin typeface="Avenir Book"/>
              </a:rPr>
              <a:t>r</a:t>
            </a:r>
            <a:r>
              <a:rPr lang="en-US" sz="2800" baseline="30000" dirty="0">
                <a:latin typeface="Avenir Book"/>
              </a:rPr>
              <a:t>(1-(</a:t>
            </a:r>
            <a:r>
              <a:rPr lang="en-US" sz="2800" baseline="30000" dirty="0" err="1">
                <a:latin typeface="Avenir Book"/>
              </a:rPr>
              <a:t>N</a:t>
            </a:r>
            <a:r>
              <a:rPr lang="en-US" sz="2000" baseline="30000" dirty="0" err="1">
                <a:latin typeface="Avenir Book"/>
              </a:rPr>
              <a:t>t</a:t>
            </a:r>
            <a:r>
              <a:rPr lang="en-US" sz="2800" baseline="30000" dirty="0">
                <a:latin typeface="Avenir Book"/>
              </a:rPr>
              <a:t>/K))</a:t>
            </a:r>
          </a:p>
          <a:p>
            <a:endParaRPr lang="en-US" sz="2400" dirty="0">
              <a:latin typeface="Avenir Book"/>
            </a:endParaRPr>
          </a:p>
          <a:p>
            <a:pPr marL="342900" indent="-342900">
              <a:buFont typeface="+mj-lt"/>
              <a:buAutoNum type="alphaLcParenR"/>
            </a:pPr>
            <a:r>
              <a:rPr lang="en-US" sz="2400" dirty="0">
                <a:latin typeface="Avenir Book"/>
              </a:rPr>
              <a:t>Plot the equation (aka return map): i.e., N</a:t>
            </a:r>
            <a:r>
              <a:rPr lang="en-US" sz="2400" baseline="-25000" dirty="0">
                <a:latin typeface="Avenir Book"/>
              </a:rPr>
              <a:t>t+1</a:t>
            </a:r>
            <a:r>
              <a:rPr lang="en-US" sz="2400" dirty="0">
                <a:latin typeface="Avenir Book"/>
              </a:rPr>
              <a:t> vs. N</a:t>
            </a:r>
            <a:r>
              <a:rPr lang="en-US" sz="2400" baseline="-25000" dirty="0">
                <a:latin typeface="Avenir Book"/>
              </a:rPr>
              <a:t>t</a:t>
            </a:r>
            <a:r>
              <a:rPr lang="en-US" sz="2400" dirty="0">
                <a:latin typeface="Avenir Book"/>
              </a:rPr>
              <a:t>.  Do this first by inspection and by using derivatives and limits (e.g., to find asymptotes, maxima, minima, intercepts, etc.).  Then check your plot by putting the equation into software and plotting it up.  </a:t>
            </a:r>
          </a:p>
          <a:p>
            <a:pPr marL="342900" indent="-342900">
              <a:buFont typeface="+mj-lt"/>
              <a:buAutoNum type="alphaLcParenR"/>
            </a:pPr>
            <a:r>
              <a:rPr lang="en-US" sz="2400" dirty="0">
                <a:latin typeface="Avenir Book"/>
              </a:rPr>
              <a:t>Solve for the equilibria.</a:t>
            </a:r>
          </a:p>
          <a:p>
            <a:pPr marL="342900" indent="-342900">
              <a:buFont typeface="+mj-lt"/>
              <a:buAutoNum type="alphaLcParenR"/>
            </a:pPr>
            <a:r>
              <a:rPr lang="en-US" sz="2400" dirty="0">
                <a:latin typeface="Avenir Book"/>
                <a:cs typeface="Avenir Book"/>
              </a:rPr>
              <a:t>What if r&lt;0?  Can you make sense of this situation? </a:t>
            </a:r>
          </a:p>
          <a:p>
            <a:pPr marL="342900" indent="-342900">
              <a:buFont typeface="+mj-lt"/>
              <a:buAutoNum type="alphaLcParenR"/>
            </a:pPr>
            <a:r>
              <a:rPr lang="en-US" sz="2400" dirty="0">
                <a:latin typeface="Avenir Book"/>
              </a:rPr>
              <a:t>Are (is) the equilibria/um locally stable?   Do a stability analysis (as we did with the Taylor series expansion).</a:t>
            </a:r>
          </a:p>
          <a:p>
            <a:pPr marL="342900" indent="-342900">
              <a:buFont typeface="+mj-lt"/>
              <a:buAutoNum type="alphaLcParenR"/>
            </a:pPr>
            <a:r>
              <a:rPr lang="en-US" sz="2400" dirty="0">
                <a:latin typeface="Avenir Book"/>
              </a:rPr>
              <a:t>Simulate the dynamics for r=1.9 and K=100 (plot N vs. t).</a:t>
            </a:r>
          </a:p>
          <a:p>
            <a:pPr marL="342900" indent="-342900">
              <a:buFont typeface="+mj-lt"/>
              <a:buAutoNum type="alphaLcParenR"/>
            </a:pPr>
            <a:r>
              <a:rPr lang="en-US" sz="2400" dirty="0">
                <a:latin typeface="Avenir Book"/>
              </a:rPr>
              <a:t>Do these dynamics match your expectation from e and f?</a:t>
            </a:r>
          </a:p>
          <a:p>
            <a:pPr marL="342900" indent="-342900">
              <a:buFont typeface="+mj-lt"/>
              <a:buAutoNum type="alphaLcParenR"/>
            </a:pPr>
            <a:r>
              <a:rPr lang="en-US" sz="2400" dirty="0">
                <a:latin typeface="Avenir Book"/>
              </a:rPr>
              <a:t>Email your answers to Craig by 5pm Monday.</a:t>
            </a:r>
          </a:p>
          <a:p>
            <a:pPr marL="342900" indent="-342900">
              <a:buFont typeface="+mj-lt"/>
              <a:buAutoNum type="alphaLcParenR"/>
            </a:pPr>
            <a:r>
              <a:rPr lang="en-US" sz="2400" dirty="0">
                <a:latin typeface="Avenir Book"/>
              </a:rPr>
              <a:t>Now, play some (e.g., vary r [e.g., .5, 1.1, 2.0, 2.2, 3] and K)</a:t>
            </a:r>
          </a:p>
        </p:txBody>
      </p:sp>
    </p:spTree>
    <p:extLst>
      <p:ext uri="{BB962C8B-B14F-4D97-AF65-F5344CB8AC3E}">
        <p14:creationId xmlns:p14="http://schemas.microsoft.com/office/powerpoint/2010/main" val="211792375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Text Box 22"/>
          <p:cNvSpPr txBox="1">
            <a:spLocks noChangeArrowheads="1"/>
          </p:cNvSpPr>
          <p:nvPr/>
        </p:nvSpPr>
        <p:spPr bwMode="auto">
          <a:xfrm>
            <a:off x="-1" y="45244"/>
            <a:ext cx="5992797" cy="584776"/>
          </a:xfrm>
          <a:prstGeom prst="rect">
            <a:avLst/>
          </a:prstGeom>
          <a:noFill/>
          <a:ln w="63500">
            <a:noFill/>
            <a:prstDash val="dash"/>
            <a:miter lim="800000"/>
            <a:headEnd/>
            <a:tailEnd/>
          </a:ln>
        </p:spPr>
        <p:txBody>
          <a:bodyPr wrap="square">
            <a:spAutoFit/>
          </a:bodyPr>
          <a:lstStyle/>
          <a:p>
            <a:pPr>
              <a:spcBef>
                <a:spcPct val="50000"/>
              </a:spcBef>
            </a:pPr>
            <a:r>
              <a:rPr lang="en-US" sz="3200" dirty="0">
                <a:solidFill>
                  <a:srgbClr val="376092"/>
                </a:solidFill>
                <a:latin typeface="Avenir Book"/>
                <a:cs typeface="Avenir Book"/>
              </a:rPr>
              <a:t>Discussion:</a:t>
            </a:r>
          </a:p>
        </p:txBody>
      </p:sp>
      <p:sp>
        <p:nvSpPr>
          <p:cNvPr id="3" name="TextBox 2"/>
          <p:cNvSpPr txBox="1"/>
          <p:nvPr/>
        </p:nvSpPr>
        <p:spPr>
          <a:xfrm>
            <a:off x="955069" y="1584921"/>
            <a:ext cx="7577582" cy="3416320"/>
          </a:xfrm>
          <a:prstGeom prst="rect">
            <a:avLst/>
          </a:prstGeom>
          <a:noFill/>
        </p:spPr>
        <p:txBody>
          <a:bodyPr wrap="square" rtlCol="0">
            <a:spAutoFit/>
          </a:bodyPr>
          <a:lstStyle/>
          <a:p>
            <a:r>
              <a:rPr lang="en-US" sz="2400" dirty="0" err="1">
                <a:latin typeface="Avenir Book"/>
                <a:cs typeface="Avenir Book"/>
              </a:rPr>
              <a:t>Persson</a:t>
            </a:r>
            <a:r>
              <a:rPr lang="en-US" sz="2400" dirty="0">
                <a:latin typeface="Avenir Book"/>
                <a:cs typeface="Avenir Book"/>
              </a:rPr>
              <a:t> et al. (1988)</a:t>
            </a:r>
          </a:p>
          <a:p>
            <a:pPr marL="285750" indent="-285750">
              <a:buFont typeface="Arial"/>
              <a:buChar char="•"/>
            </a:pPr>
            <a:endParaRPr lang="en-US" sz="2400" dirty="0">
              <a:latin typeface="Avenir Book"/>
              <a:cs typeface="Avenir Book"/>
            </a:endParaRPr>
          </a:p>
          <a:p>
            <a:pPr marL="742950" lvl="1" indent="-285750">
              <a:buFont typeface="Arial"/>
              <a:buChar char="•"/>
            </a:pPr>
            <a:r>
              <a:rPr lang="en-US" sz="2400" dirty="0">
                <a:latin typeface="Avenir Book"/>
                <a:cs typeface="Avenir Book"/>
              </a:rPr>
              <a:t>…predator and prey are </a:t>
            </a:r>
            <a:r>
              <a:rPr lang="en-US" sz="2400" b="1" i="1" dirty="0">
                <a:latin typeface="Avenir Book"/>
                <a:cs typeface="Avenir Book"/>
              </a:rPr>
              <a:t>regulated</a:t>
            </a:r>
            <a:r>
              <a:rPr lang="en-US" sz="2400" dirty="0">
                <a:latin typeface="Avenir Book"/>
                <a:cs typeface="Avenir Book"/>
              </a:rPr>
              <a:t> by different factors.  Top carnivores are predicted to be resource-</a:t>
            </a:r>
            <a:r>
              <a:rPr lang="en-US" sz="2400" b="1" i="1" dirty="0">
                <a:latin typeface="Avenir Book"/>
                <a:cs typeface="Avenir Book"/>
              </a:rPr>
              <a:t>limited</a:t>
            </a:r>
            <a:r>
              <a:rPr lang="en-US" sz="2400" dirty="0">
                <a:latin typeface="Avenir Book"/>
                <a:cs typeface="Avenir Book"/>
              </a:rPr>
              <a:t>, while plants … should be </a:t>
            </a:r>
            <a:r>
              <a:rPr lang="en-US" sz="2400" b="1" i="1" dirty="0">
                <a:latin typeface="Avenir Book"/>
                <a:cs typeface="Avenir Book"/>
              </a:rPr>
              <a:t>controlled</a:t>
            </a:r>
            <a:r>
              <a:rPr lang="en-US" sz="2400" dirty="0">
                <a:latin typeface="Avenir Book"/>
                <a:cs typeface="Avenir Book"/>
              </a:rPr>
              <a:t> by grazers…</a:t>
            </a:r>
          </a:p>
          <a:p>
            <a:pPr marL="285750" indent="-285750">
              <a:buFont typeface="Arial"/>
              <a:buChar char="•"/>
            </a:pPr>
            <a:endParaRPr lang="en-US" sz="2400" dirty="0">
              <a:latin typeface="Avenir Book"/>
              <a:cs typeface="Avenir Book"/>
            </a:endParaRPr>
          </a:p>
          <a:p>
            <a:r>
              <a:rPr lang="en-US" sz="2400" dirty="0">
                <a:latin typeface="Avenir Book"/>
                <a:cs typeface="Avenir Book"/>
              </a:rPr>
              <a:t>What do we mean by "limited", "controlled" and "regulated"?</a:t>
            </a:r>
          </a:p>
        </p:txBody>
      </p:sp>
      <p:sp>
        <p:nvSpPr>
          <p:cNvPr id="2" name="TextBox 1"/>
          <p:cNvSpPr txBox="1"/>
          <p:nvPr/>
        </p:nvSpPr>
        <p:spPr>
          <a:xfrm>
            <a:off x="7026051" y="6268627"/>
            <a:ext cx="1905141" cy="646331"/>
          </a:xfrm>
          <a:prstGeom prst="rect">
            <a:avLst/>
          </a:prstGeom>
          <a:noFill/>
        </p:spPr>
        <p:txBody>
          <a:bodyPr wrap="square" rtlCol="0">
            <a:spAutoFit/>
          </a:bodyPr>
          <a:lstStyle/>
          <a:p>
            <a:r>
              <a:rPr lang="en-US" dirty="0"/>
              <a:t>See Osenberg and </a:t>
            </a:r>
            <a:r>
              <a:rPr lang="en-US" dirty="0" err="1"/>
              <a:t>Mittelbach</a:t>
            </a:r>
            <a:r>
              <a:rPr lang="en-US" dirty="0"/>
              <a:t> (1996)</a:t>
            </a:r>
          </a:p>
        </p:txBody>
      </p:sp>
    </p:spTree>
    <p:extLst>
      <p:ext uri="{BB962C8B-B14F-4D97-AF65-F5344CB8AC3E}">
        <p14:creationId xmlns:p14="http://schemas.microsoft.com/office/powerpoint/2010/main" val="3740571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BADAD85-4DFF-584F-BE05-609EEA654715}"/>
              </a:ext>
            </a:extLst>
          </p:cNvPr>
          <p:cNvSpPr/>
          <p:nvPr/>
        </p:nvSpPr>
        <p:spPr>
          <a:xfrm>
            <a:off x="454798" y="2706450"/>
            <a:ext cx="8229599" cy="646331"/>
          </a:xfrm>
          <a:prstGeom prst="rect">
            <a:avLst/>
          </a:prstGeom>
        </p:spPr>
        <p:txBody>
          <a:bodyPr wrap="square">
            <a:spAutoFit/>
          </a:bodyPr>
          <a:lstStyle/>
          <a:p>
            <a:pPr algn="ctr"/>
            <a:r>
              <a:rPr lang="en-US" sz="3600" dirty="0"/>
              <a:t>Dynamics: the basics</a:t>
            </a:r>
          </a:p>
        </p:txBody>
      </p:sp>
    </p:spTree>
    <p:extLst>
      <p:ext uri="{BB962C8B-B14F-4D97-AF65-F5344CB8AC3E}">
        <p14:creationId xmlns:p14="http://schemas.microsoft.com/office/powerpoint/2010/main" val="36154761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3883</TotalTime>
  <Words>4305</Words>
  <Application>Microsoft Macintosh PowerPoint</Application>
  <PresentationFormat>On-screen Show (4:3)</PresentationFormat>
  <Paragraphs>781</Paragraphs>
  <Slides>81</Slides>
  <Notes>30</Notes>
  <HiddenSlides>4</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81</vt:i4>
      </vt:variant>
    </vt:vector>
  </HeadingPairs>
  <TitlesOfParts>
    <vt:vector size="91" baseType="lpstr">
      <vt:lpstr>ＭＳ ゴシック</vt:lpstr>
      <vt:lpstr>Arial</vt:lpstr>
      <vt:lpstr>Avenir Book</vt:lpstr>
      <vt:lpstr>Calibri</vt:lpstr>
      <vt:lpstr>Cambria Math</vt:lpstr>
      <vt:lpstr>Symbol</vt:lpstr>
      <vt:lpstr>Times New Roman</vt:lpstr>
      <vt:lpstr>Wingdings</vt:lpstr>
      <vt:lpstr>Office Theme</vt:lpstr>
      <vt:lpstr>Equation</vt:lpstr>
      <vt:lpstr>Ecology 8310 Population (and Community) Ecology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Craig Osenberg</dc:creator>
  <cp:lastModifiedBy>Craig W Osenberg</cp:lastModifiedBy>
  <cp:revision>147</cp:revision>
  <cp:lastPrinted>2016-08-17T17:33:07Z</cp:lastPrinted>
  <dcterms:created xsi:type="dcterms:W3CDTF">2015-08-17T13:22:14Z</dcterms:created>
  <dcterms:modified xsi:type="dcterms:W3CDTF">2023-08-17T13:11:28Z</dcterms:modified>
</cp:coreProperties>
</file>