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77" r:id="rId3"/>
    <p:sldId id="278" r:id="rId4"/>
    <p:sldId id="279" r:id="rId5"/>
    <p:sldId id="280" r:id="rId6"/>
    <p:sldId id="281" r:id="rId7"/>
    <p:sldId id="282" r:id="rId8"/>
    <p:sldId id="283" r:id="rId9"/>
    <p:sldId id="284" r:id="rId10"/>
    <p:sldId id="285" r:id="rId11"/>
    <p:sldId id="286" r:id="rId12"/>
    <p:sldId id="293" r:id="rId13"/>
    <p:sldId id="287" r:id="rId14"/>
    <p:sldId id="288" r:id="rId15"/>
    <p:sldId id="292" r:id="rId16"/>
    <p:sldId id="289" r:id="rId17"/>
    <p:sldId id="290" r:id="rId18"/>
    <p:sldId id="29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itorial Integra" initials="EI" lastIdx="35" clrIdx="0">
    <p:extLst/>
  </p:cmAuthor>
  <p:cmAuthor id="2" name="Editorial, Integra-PDY, IN" initials="RBII" lastIdx="3" clrIdx="1">
    <p:extLst/>
  </p:cmAuthor>
  <p:cmAuthor id="3" name="Mridula Sahay, Integra-PDY, IN" initials="MSII" lastIdx="2" clrIdx="2">
    <p:extLst/>
  </p:cmAuthor>
  <p:cmAuthor id="4" name="Editorial Integra" initials="Q"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78" autoAdjust="0"/>
    <p:restoredTop sz="83147" autoAdjust="0"/>
  </p:normalViewPr>
  <p:slideViewPr>
    <p:cSldViewPr>
      <p:cViewPr varScale="1">
        <p:scale>
          <a:sx n="96" d="100"/>
          <a:sy n="96" d="100"/>
        </p:scale>
        <p:origin x="2088" y="78"/>
      </p:cViewPr>
      <p:guideLst>
        <p:guide orient="horz" pos="2160"/>
        <p:guide pos="2880"/>
      </p:guideLst>
    </p:cSldViewPr>
  </p:slideViewPr>
  <p:outlineViewPr>
    <p:cViewPr>
      <p:scale>
        <a:sx n="50" d="100"/>
        <a:sy n="50" d="100"/>
      </p:scale>
      <p:origin x="48" y="1626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22B10-FE80-4935-B9C9-55F2DE02CE53}" type="datetimeFigureOut">
              <a:rPr lang="en-US" smtClean="0"/>
              <a:pPr/>
              <a:t>2/6/2020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4C31-EB4A-4B21-8134-CB5741A1DC5F}" type="slidenum">
              <a:rPr lang="en-US" smtClean="0"/>
              <a:pPr/>
              <a:t>‹#›</a:t>
            </a:fld>
            <a:endParaRPr lang="en-US" dirty="0"/>
          </a:p>
        </p:txBody>
      </p:sp>
    </p:spTree>
    <p:extLst>
      <p:ext uri="{BB962C8B-B14F-4D97-AF65-F5344CB8AC3E}">
        <p14:creationId xmlns:p14="http://schemas.microsoft.com/office/powerpoint/2010/main" val="21131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pPr/>
              <a:t>1</a:t>
            </a:fld>
            <a:endParaRPr lang="en-US" dirty="0"/>
          </a:p>
        </p:txBody>
      </p:sp>
    </p:spTree>
    <p:extLst>
      <p:ext uri="{BB962C8B-B14F-4D97-AF65-F5344CB8AC3E}">
        <p14:creationId xmlns:p14="http://schemas.microsoft.com/office/powerpoint/2010/main" val="2928590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1.3: Distinguish between the three levels of measurement.</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Levels </a:t>
            </a:r>
            <a:r>
              <a:rPr lang="en-US" sz="1200" kern="1200" dirty="0">
                <a:solidFill>
                  <a:schemeClr val="tx1"/>
                </a:solidFill>
                <a:effectLst/>
                <a:latin typeface="+mn-lt"/>
                <a:ea typeface="+mn-ea"/>
                <a:cs typeface="+mn-cs"/>
              </a:rPr>
              <a:t>of </a:t>
            </a:r>
            <a:r>
              <a:rPr lang="en-US" sz="1200" kern="1200" dirty="0" smtClean="0">
                <a:solidFill>
                  <a:schemeClr val="tx1"/>
                </a:solidFill>
                <a:effectLst/>
                <a:latin typeface="+mn-lt"/>
                <a:ea typeface="+mn-ea"/>
                <a:cs typeface="+mn-cs"/>
              </a:rPr>
              <a:t>measurement</a:t>
            </a:r>
            <a:r>
              <a:rPr lang="en-IN" sz="1200" kern="1200" dirty="0" smtClean="0">
                <a:solidFill>
                  <a:schemeClr val="tx1"/>
                </a:solidFill>
                <a:effectLst/>
                <a:latin typeface="+mn-lt"/>
                <a:ea typeface="+mn-ea"/>
                <a:cs typeface="+mn-cs"/>
              </a:rPr>
              <a:t>:</a:t>
            </a:r>
            <a:r>
              <a:rPr lang="en-IN"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statistical analysis of data involves many mathematical operations, from simple counting to addition and multiplication. However, not every operation can be used with every variable. The type of statistical operation we employ depends on how our variables are </a:t>
            </a:r>
            <a:r>
              <a:rPr lang="en-US" sz="1200" kern="1200" dirty="0" smtClean="0">
                <a:solidFill>
                  <a:schemeClr val="tx1"/>
                </a:solidFill>
                <a:effectLst/>
                <a:latin typeface="+mn-lt"/>
                <a:ea typeface="+mn-ea"/>
                <a:cs typeface="+mn-cs"/>
              </a:rPr>
              <a:t>measured.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Need </a:t>
            </a:r>
            <a:r>
              <a:rPr lang="en-US" dirty="0"/>
              <a:t>for different ways of </a:t>
            </a:r>
            <a:r>
              <a:rPr lang="en-US" dirty="0" smtClean="0"/>
              <a:t>measuring:</a:t>
            </a:r>
            <a:r>
              <a:rPr lang="en-US" baseline="0" dirty="0" smtClean="0"/>
              <a:t> </a:t>
            </a: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correspondence between the properties we measure and the numbers representing these properties determines the type of statistical operations we can use. The degree of correspondence also leads to different ways of </a:t>
            </a:r>
            <a:r>
              <a:rPr lang="en-US" sz="1200" kern="1200" dirty="0" smtClean="0">
                <a:solidFill>
                  <a:schemeClr val="tx1"/>
                </a:solidFill>
                <a:effectLst/>
                <a:latin typeface="+mn-lt"/>
                <a:ea typeface="+mn-ea"/>
                <a:cs typeface="+mn-cs"/>
              </a:rPr>
              <a:t>measuring,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that </a:t>
            </a:r>
            <a:r>
              <a:rPr lang="en-US" sz="1200" kern="1200" dirty="0">
                <a:solidFill>
                  <a:schemeClr val="tx1"/>
                </a:solidFill>
                <a:effectLst/>
                <a:latin typeface="+mn-lt"/>
                <a:ea typeface="+mn-ea"/>
                <a:cs typeface="+mn-cs"/>
              </a:rPr>
              <a:t>is, to distinct levels of measurement. </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Three </a:t>
            </a:r>
            <a:r>
              <a:rPr lang="en-US" dirty="0"/>
              <a:t>distinct levels of </a:t>
            </a:r>
            <a:r>
              <a:rPr lang="en-US" dirty="0" smtClean="0"/>
              <a:t>measurement:</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Nominal level </a:t>
            </a:r>
            <a:r>
              <a:rPr lang="en-US" dirty="0"/>
              <a:t>of </a:t>
            </a:r>
            <a:r>
              <a:rPr lang="en-US" dirty="0" smtClean="0"/>
              <a:t>measurement: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Numbers </a:t>
            </a:r>
            <a:r>
              <a:rPr lang="en-US" sz="1200" kern="1200" dirty="0">
                <a:solidFill>
                  <a:schemeClr val="tx1"/>
                </a:solidFill>
                <a:effectLst/>
                <a:latin typeface="+mn-lt"/>
                <a:ea typeface="+mn-ea"/>
                <a:cs typeface="+mn-cs"/>
              </a:rPr>
              <a:t>or other symbols are assigned a set of categories for the purpose of naming, labeling, or classifying the observations. We could use any of a variety of symbols to represent the different categories of a nominal </a:t>
            </a:r>
            <a:r>
              <a:rPr lang="en-US" sz="1200" kern="1200" dirty="0" smtClean="0">
                <a:solidFill>
                  <a:schemeClr val="tx1"/>
                </a:solidFill>
                <a:effectLst/>
                <a:latin typeface="+mn-lt"/>
                <a:ea typeface="+mn-ea"/>
                <a:cs typeface="+mn-cs"/>
              </a:rPr>
              <a:t>variable.</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When </a:t>
            </a:r>
            <a:r>
              <a:rPr lang="en-US" sz="1200" kern="1200" dirty="0">
                <a:solidFill>
                  <a:schemeClr val="tx1"/>
                </a:solidFill>
                <a:effectLst/>
                <a:latin typeface="+mn-lt"/>
                <a:ea typeface="+mn-ea"/>
                <a:cs typeface="+mn-cs"/>
              </a:rPr>
              <a:t>numbers are used to represent the different categories, we do not imply anything about the magnitude or quantitative difference between the categories. Nominal categories cannot be </a:t>
            </a:r>
            <a:r>
              <a:rPr lang="en-US" sz="1200" kern="1200" dirty="0" smtClean="0">
                <a:solidFill>
                  <a:schemeClr val="tx1"/>
                </a:solidFill>
                <a:effectLst/>
                <a:latin typeface="+mn-lt"/>
                <a:ea typeface="+mn-ea"/>
                <a:cs typeface="+mn-cs"/>
              </a:rPr>
              <a:t>rank-ordered.</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Because </a:t>
            </a:r>
            <a:r>
              <a:rPr lang="en-US" sz="1200" kern="1200" dirty="0">
                <a:solidFill>
                  <a:schemeClr val="tx1"/>
                </a:solidFill>
                <a:effectLst/>
                <a:latin typeface="+mn-lt"/>
                <a:ea typeface="+mn-ea"/>
                <a:cs typeface="+mn-cs"/>
              </a:rPr>
              <a:t>the different categories vary in the quality inherent in each but not in quantity, nominal variables are often called qualitative. Nominal variables should include categories that are both exhaustive and mutually exclusive. Mutual exclusiveness means that there is only one category suitable for each observation. </a:t>
            </a:r>
            <a:endParaRPr lang="en-US"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This </a:t>
            </a:r>
            <a:r>
              <a:rPr lang="en-US" sz="1200" kern="1200" dirty="0">
                <a:solidFill>
                  <a:schemeClr val="tx1"/>
                </a:solidFill>
                <a:effectLst/>
                <a:latin typeface="+mn-lt"/>
                <a:ea typeface="+mn-ea"/>
                <a:cs typeface="+mn-cs"/>
              </a:rPr>
              <a:t>is not recommended if it leads to the exclusion of categories that have theoretical significance or a substantial number of observations</a:t>
            </a:r>
            <a:r>
              <a:rPr lang="en-US" sz="1200" kern="1200" dirty="0" smtClean="0">
                <a:solidFill>
                  <a:schemeClr val="tx1"/>
                </a:solidFill>
                <a:effectLst/>
                <a:latin typeface="+mn-lt"/>
                <a:ea typeface="+mn-ea"/>
                <a:cs typeface="+mn-cs"/>
              </a:rPr>
              <a:t>.</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Ordinal level </a:t>
            </a:r>
            <a:r>
              <a:rPr lang="en-US" dirty="0"/>
              <a:t>of </a:t>
            </a:r>
            <a:r>
              <a:rPr lang="en-US" dirty="0" smtClean="0"/>
              <a:t>measurement: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Numbers </a:t>
            </a:r>
            <a:r>
              <a:rPr lang="en-US" sz="1200" kern="1200" dirty="0">
                <a:solidFill>
                  <a:schemeClr val="tx1"/>
                </a:solidFill>
                <a:effectLst/>
                <a:latin typeface="+mn-lt"/>
                <a:ea typeface="+mn-ea"/>
                <a:cs typeface="+mn-cs"/>
              </a:rPr>
              <a:t>are assigned to rank-ordered categories ranging from low to high. </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Many </a:t>
            </a:r>
            <a:r>
              <a:rPr lang="en-US" sz="1200" kern="1200" dirty="0">
                <a:solidFill>
                  <a:schemeClr val="tx1"/>
                </a:solidFill>
                <a:effectLst/>
                <a:latin typeface="+mn-lt"/>
                <a:ea typeface="+mn-ea"/>
                <a:cs typeface="+mn-cs"/>
              </a:rPr>
              <a:t>attitudes that we measure in the social sciences are ordinal-level variables. </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Ordinal </a:t>
            </a:r>
            <a:r>
              <a:rPr lang="en-US" sz="1200" kern="1200" dirty="0">
                <a:solidFill>
                  <a:schemeClr val="tx1"/>
                </a:solidFill>
                <a:effectLst/>
                <a:latin typeface="+mn-lt"/>
                <a:ea typeface="+mn-ea"/>
                <a:cs typeface="+mn-cs"/>
              </a:rPr>
              <a:t>variables should include categories that are mutually exhaustive and </a:t>
            </a:r>
            <a:r>
              <a:rPr lang="en-US" sz="1200" kern="1200" dirty="0" smtClean="0">
                <a:solidFill>
                  <a:schemeClr val="tx1"/>
                </a:solidFill>
                <a:effectLst/>
                <a:latin typeface="+mn-lt"/>
                <a:ea typeface="+mn-ea"/>
                <a:cs typeface="+mn-cs"/>
              </a:rPr>
              <a:t>exclusive.</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Interval ratio level </a:t>
            </a:r>
            <a:r>
              <a:rPr lang="en-US" dirty="0"/>
              <a:t>of </a:t>
            </a:r>
            <a:r>
              <a:rPr lang="en-US" dirty="0" smtClean="0"/>
              <a:t>measurement: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categories (or values) of a variable can be rank-ordered and the measurements for all the cases are expressed in the same units, and equally spaced. </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With </a:t>
            </a:r>
            <a:r>
              <a:rPr lang="en-US" sz="1200" kern="1200" dirty="0">
                <a:solidFill>
                  <a:schemeClr val="tx1"/>
                </a:solidFill>
                <a:effectLst/>
                <a:latin typeface="+mn-lt"/>
                <a:ea typeface="+mn-ea"/>
                <a:cs typeface="+mn-cs"/>
              </a:rPr>
              <a:t>these variables, we can compare values not only in terms of which is larger or smaller but also in terms of how much larger or smaller one is compared with another. </a:t>
            </a:r>
            <a:r>
              <a:rPr lang="en-US" sz="1200" kern="1200" dirty="0" smtClean="0">
                <a:solidFill>
                  <a:schemeClr val="tx1"/>
                </a:solidFill>
                <a:effectLst/>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In </a:t>
            </a:r>
            <a:r>
              <a:rPr lang="en-US" sz="1200" kern="1200" dirty="0">
                <a:solidFill>
                  <a:schemeClr val="tx1"/>
                </a:solidFill>
                <a:effectLst/>
                <a:latin typeface="+mn-lt"/>
                <a:ea typeface="+mn-ea"/>
                <a:cs typeface="+mn-cs"/>
              </a:rPr>
              <a:t>some discussions of levels of measurement, you will see a distinction made between interval-ratio variables that have a natural zero point (where zero means the absence of the property) and those variables that have zero as an arbitrary point.</a:t>
            </a:r>
            <a:endParaRPr lang="en-IN" sz="1200" kern="1200" dirty="0">
              <a:solidFill>
                <a:schemeClr val="tx1"/>
              </a:solidFill>
              <a:effectLst/>
              <a:latin typeface="+mn-lt"/>
              <a:ea typeface="+mn-ea"/>
              <a:cs typeface="+mn-cs"/>
            </a:endParaRPr>
          </a:p>
          <a:p>
            <a:pPr lvl="1"/>
            <a:endParaRPr lang="en-US" dirty="0"/>
          </a:p>
          <a:p>
            <a:pPr lvl="1"/>
            <a:endParaRPr lang="en-US" dirty="0"/>
          </a:p>
          <a:p>
            <a:pPr lvl="1"/>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39974C31-EB4A-4B21-8134-CB5741A1DC5F}" type="slidenum">
              <a:rPr lang="en-US" smtClean="0"/>
              <a:pPr/>
              <a:t>10</a:t>
            </a:fld>
            <a:endParaRPr lang="en-US" dirty="0"/>
          </a:p>
        </p:txBody>
      </p:sp>
    </p:spTree>
    <p:extLst>
      <p:ext uri="{BB962C8B-B14F-4D97-AF65-F5344CB8AC3E}">
        <p14:creationId xmlns:p14="http://schemas.microsoft.com/office/powerpoint/2010/main" val="1948368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1.3</a:t>
            </a:r>
            <a:r>
              <a:rPr lang="en-US" sz="1200" kern="1200" dirty="0">
                <a:solidFill>
                  <a:schemeClr val="tx1"/>
                </a:solidFill>
                <a:effectLst/>
                <a:latin typeface="+mn-lt"/>
                <a:ea typeface="+mn-ea"/>
                <a:cs typeface="+mn-cs"/>
              </a:rPr>
              <a:t>: Distinguish between the three levels of </a:t>
            </a:r>
            <a:r>
              <a:rPr lang="en-US" sz="1200" kern="1200" dirty="0" smtClean="0">
                <a:solidFill>
                  <a:schemeClr val="tx1"/>
                </a:solidFill>
                <a:effectLst/>
                <a:latin typeface="+mn-lt"/>
                <a:ea typeface="+mn-ea"/>
                <a:cs typeface="+mn-cs"/>
              </a:rPr>
              <a:t>measurement.</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Cumulative </a:t>
            </a:r>
            <a:r>
              <a:rPr lang="en-US" sz="1200" kern="1200" dirty="0">
                <a:solidFill>
                  <a:schemeClr val="tx1"/>
                </a:solidFill>
                <a:effectLst/>
                <a:latin typeface="+mn-lt"/>
                <a:ea typeface="+mn-ea"/>
                <a:cs typeface="+mn-cs"/>
              </a:rPr>
              <a:t>property of levels of measurement</a:t>
            </a:r>
            <a:r>
              <a:rPr lang="en-US" sz="1200" kern="1200" dirty="0" smtClean="0">
                <a:solidFill>
                  <a:schemeClr val="tx1"/>
                </a:solidFill>
                <a:effectLst/>
                <a:latin typeface="+mn-lt"/>
                <a:ea typeface="+mn-ea"/>
                <a:cs typeface="+mn-cs"/>
              </a:rPr>
              <a:t>:</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Variables </a:t>
            </a:r>
            <a:r>
              <a:rPr lang="en-US" sz="1200" kern="1200" dirty="0">
                <a:solidFill>
                  <a:schemeClr val="tx1"/>
                </a:solidFill>
                <a:effectLst/>
                <a:latin typeface="+mn-lt"/>
                <a:ea typeface="+mn-ea"/>
                <a:cs typeface="+mn-cs"/>
              </a:rPr>
              <a:t>that can be measured at the interval-ratio level of measurement can also be measured at the ordinal and nominal levels</a:t>
            </a:r>
            <a:r>
              <a:rPr lang="en-US" sz="1200" kern="1200" dirty="0" smtClean="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As </a:t>
            </a:r>
            <a:r>
              <a:rPr lang="en-US" sz="1200" kern="1200" dirty="0">
                <a:solidFill>
                  <a:schemeClr val="tx1"/>
                </a:solidFill>
                <a:effectLst/>
                <a:latin typeface="+mn-lt"/>
                <a:ea typeface="+mn-ea"/>
                <a:cs typeface="+mn-cs"/>
              </a:rPr>
              <a:t>a rule, properties that can be measured at a higher level (interval-ratio is the highest) can also be measured at lower levels, but not vice versa.</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Levels </a:t>
            </a:r>
            <a:r>
              <a:rPr lang="en-US" sz="1200" kern="1200" dirty="0">
                <a:solidFill>
                  <a:schemeClr val="tx1"/>
                </a:solidFill>
                <a:effectLst/>
                <a:latin typeface="+mn-lt"/>
                <a:ea typeface="+mn-ea"/>
                <a:cs typeface="+mn-cs"/>
              </a:rPr>
              <a:t>of measurement of dichotomous variables</a:t>
            </a:r>
            <a:r>
              <a:rPr lang="en-US" sz="1200" kern="1200" dirty="0" smtClean="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A </a:t>
            </a:r>
            <a:r>
              <a:rPr lang="en-US" sz="1200" kern="1200" dirty="0">
                <a:solidFill>
                  <a:schemeClr val="tx1"/>
                </a:solidFill>
                <a:effectLst/>
                <a:latin typeface="+mn-lt"/>
                <a:ea typeface="+mn-ea"/>
                <a:cs typeface="+mn-cs"/>
              </a:rPr>
              <a:t>variable that has only two values is called a </a:t>
            </a:r>
            <a:r>
              <a:rPr lang="en-US" sz="1200" b="1" kern="1200" dirty="0">
                <a:solidFill>
                  <a:schemeClr val="tx1"/>
                </a:solidFill>
                <a:effectLst/>
                <a:latin typeface="+mn-lt"/>
                <a:ea typeface="+mn-ea"/>
                <a:cs typeface="+mn-cs"/>
              </a:rPr>
              <a:t>dichotomous </a:t>
            </a:r>
            <a:r>
              <a:rPr lang="en-US" sz="1200" b="1" kern="1200" dirty="0" smtClean="0">
                <a:solidFill>
                  <a:schemeClr val="tx1"/>
                </a:solidFill>
                <a:effectLst/>
                <a:latin typeface="+mn-lt"/>
                <a:ea typeface="+mn-ea"/>
                <a:cs typeface="+mn-cs"/>
              </a:rPr>
              <a:t>variable</a:t>
            </a:r>
            <a:r>
              <a:rPr lang="en-US" sz="1200" b="0" kern="1200" dirty="0" smtClean="0">
                <a:solidFill>
                  <a:schemeClr val="tx1"/>
                </a:solidFill>
                <a:effectLst/>
                <a:latin typeface="+mn-lt"/>
                <a:ea typeface="+mn-ea"/>
                <a:cs typeface="+mn-cs"/>
              </a:rPr>
              <a:t>.</a:t>
            </a:r>
            <a:endParaRPr lang="en-US" sz="1200" b="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Such </a:t>
            </a:r>
            <a:r>
              <a:rPr lang="en-US" sz="1200" kern="1200" dirty="0">
                <a:solidFill>
                  <a:schemeClr val="tx1"/>
                </a:solidFill>
                <a:effectLst/>
                <a:latin typeface="+mn-lt"/>
                <a:ea typeface="+mn-ea"/>
                <a:cs typeface="+mn-cs"/>
              </a:rPr>
              <a:t>variables may seem to be measured at the nominal level. </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No </a:t>
            </a:r>
            <a:r>
              <a:rPr lang="en-US" sz="1200" kern="1200" dirty="0">
                <a:solidFill>
                  <a:schemeClr val="tx1"/>
                </a:solidFill>
                <a:effectLst/>
                <a:latin typeface="+mn-lt"/>
                <a:ea typeface="+mn-ea"/>
                <a:cs typeface="+mn-cs"/>
              </a:rPr>
              <a:t>category is naturally higher or lower than the other, so they can’t be ordered. </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Because </a:t>
            </a:r>
            <a:r>
              <a:rPr lang="en-US" sz="1200" kern="1200" dirty="0">
                <a:solidFill>
                  <a:schemeClr val="tx1"/>
                </a:solidFill>
                <a:effectLst/>
                <a:latin typeface="+mn-lt"/>
                <a:ea typeface="+mn-ea"/>
                <a:cs typeface="+mn-cs"/>
              </a:rPr>
              <a:t>there are only two possible values for a dichotomy, we can measure it at the ordinal or the interval-ratio </a:t>
            </a:r>
            <a:r>
              <a:rPr lang="en-US" sz="1200" kern="1200" dirty="0" smtClean="0">
                <a:solidFill>
                  <a:schemeClr val="tx1"/>
                </a:solidFill>
                <a:effectLst/>
                <a:latin typeface="+mn-lt"/>
                <a:ea typeface="+mn-ea"/>
                <a:cs typeface="+mn-cs"/>
              </a:rPr>
              <a:t>level.</a:t>
            </a:r>
            <a:endParaRPr lang="en-IN" sz="1200" kern="1200" dirty="0" smtClean="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With </a:t>
            </a:r>
            <a:r>
              <a:rPr lang="en-US" sz="1200" kern="1200" dirty="0">
                <a:solidFill>
                  <a:schemeClr val="tx1"/>
                </a:solidFill>
                <a:effectLst/>
                <a:latin typeface="+mn-lt"/>
                <a:ea typeface="+mn-ea"/>
                <a:cs typeface="+mn-cs"/>
              </a:rPr>
              <a:t>only two classes, there is no way to get them out of order; therefore, gender could be considered at the ordinal </a:t>
            </a:r>
            <a:r>
              <a:rPr lang="en-US" sz="1200" kern="1200" dirty="0" smtClean="0">
                <a:solidFill>
                  <a:schemeClr val="tx1"/>
                </a:solidFill>
                <a:effectLst/>
                <a:latin typeface="+mn-lt"/>
                <a:ea typeface="+mn-ea"/>
                <a:cs typeface="+mn-cs"/>
              </a:rPr>
              <a:t>level.</a:t>
            </a:r>
            <a:endParaRPr lang="en-IN" sz="1200" kern="1200" dirty="0" smtClean="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In </a:t>
            </a:r>
            <a:r>
              <a:rPr lang="en-US" sz="1200" kern="1200" dirty="0">
                <a:solidFill>
                  <a:schemeClr val="tx1"/>
                </a:solidFill>
                <a:effectLst/>
                <a:latin typeface="+mn-lt"/>
                <a:ea typeface="+mn-ea"/>
                <a:cs typeface="+mn-cs"/>
              </a:rPr>
              <a:t>measuring interval-ratio data, the size of the interval between the categories is meaningful: The distance between 4 and 7, for example, is the same as the distance between 11 and 14. But with a dichotomy, there is only one interval. Therefore, there is really no other distance to which we can compare </a:t>
            </a:r>
            <a:r>
              <a:rPr lang="en-US" sz="1200" kern="1200" dirty="0" smtClean="0">
                <a:solidFill>
                  <a:schemeClr val="tx1"/>
                </a:solidFill>
                <a:effectLst/>
                <a:latin typeface="+mn-lt"/>
                <a:ea typeface="+mn-ea"/>
                <a:cs typeface="+mn-cs"/>
              </a:rPr>
              <a:t>it</a:t>
            </a:r>
            <a:r>
              <a:rPr lang="en-US" sz="1200" kern="1200" dirty="0">
                <a:solidFill>
                  <a:schemeClr val="tx1"/>
                </a:solidFill>
                <a:effectLst/>
                <a:latin typeface="+mn-lt"/>
                <a:ea typeface="+mn-ea"/>
                <a:cs typeface="+mn-cs"/>
              </a:rPr>
              <a:t>. Mathematically, this gives the dichotomy more power than other nominal-level </a:t>
            </a:r>
            <a:r>
              <a:rPr lang="en-US" sz="1200" kern="1200" dirty="0" smtClean="0">
                <a:solidFill>
                  <a:schemeClr val="tx1"/>
                </a:solidFill>
                <a:effectLst/>
                <a:latin typeface="+mn-lt"/>
                <a:ea typeface="+mn-ea"/>
                <a:cs typeface="+mn-cs"/>
              </a:rPr>
              <a:t>variables.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Dichotomization </a:t>
            </a:r>
            <a:r>
              <a:rPr lang="en-US" sz="1200" kern="1200" dirty="0">
                <a:solidFill>
                  <a:schemeClr val="tx1"/>
                </a:solidFill>
                <a:effectLst/>
                <a:latin typeface="+mn-lt"/>
                <a:ea typeface="+mn-ea"/>
                <a:cs typeface="+mn-cs"/>
              </a:rPr>
              <a:t>of variables by </a:t>
            </a:r>
            <a:r>
              <a:rPr lang="en-US" sz="1200" kern="1200" dirty="0" smtClean="0">
                <a:solidFill>
                  <a:schemeClr val="tx1"/>
                </a:solidFill>
                <a:effectLst/>
                <a:latin typeface="+mn-lt"/>
                <a:ea typeface="+mn-ea"/>
                <a:cs typeface="+mn-cs"/>
              </a:rPr>
              <a:t>researchers: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Researchers </a:t>
            </a:r>
            <a:r>
              <a:rPr lang="en-US" sz="1200" kern="1200" dirty="0">
                <a:solidFill>
                  <a:schemeClr val="tx1"/>
                </a:solidFill>
                <a:effectLst/>
                <a:latin typeface="+mn-lt"/>
                <a:ea typeface="+mn-ea"/>
                <a:cs typeface="+mn-cs"/>
              </a:rPr>
              <a:t>often dichotomize some of their variables, turning a </a:t>
            </a:r>
            <a:r>
              <a:rPr lang="en-US" sz="1200" kern="1200" dirty="0" smtClean="0">
                <a:solidFill>
                  <a:schemeClr val="tx1"/>
                </a:solidFill>
                <a:effectLst/>
                <a:latin typeface="+mn-lt"/>
                <a:ea typeface="+mn-ea"/>
                <a:cs typeface="+mn-cs"/>
              </a:rPr>
              <a:t>multi-category </a:t>
            </a:r>
            <a:r>
              <a:rPr lang="en-US" sz="1200" kern="1200" dirty="0">
                <a:solidFill>
                  <a:schemeClr val="tx1"/>
                </a:solidFill>
                <a:effectLst/>
                <a:latin typeface="+mn-lt"/>
                <a:ea typeface="+mn-ea"/>
                <a:cs typeface="+mn-cs"/>
              </a:rPr>
              <a:t>nominal variable into a dichotomy. They should make sure that the two categories capture a distinction that is important to the research question.</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39974C31-EB4A-4B21-8134-CB5741A1DC5F}" type="slidenum">
              <a:rPr lang="en-US" smtClean="0"/>
              <a:pPr/>
              <a:t>11</a:t>
            </a:fld>
            <a:endParaRPr lang="en-US" dirty="0"/>
          </a:p>
        </p:txBody>
      </p:sp>
    </p:spTree>
    <p:extLst>
      <p:ext uri="{BB962C8B-B14F-4D97-AF65-F5344CB8AC3E}">
        <p14:creationId xmlns:p14="http://schemas.microsoft.com/office/powerpoint/2010/main" val="195225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1.3</a:t>
            </a:r>
            <a:r>
              <a:rPr lang="en-US" sz="1200" kern="1200" dirty="0">
                <a:solidFill>
                  <a:schemeClr val="tx1"/>
                </a:solidFill>
                <a:effectLst/>
                <a:latin typeface="+mn-lt"/>
                <a:ea typeface="+mn-ea"/>
                <a:cs typeface="+mn-cs"/>
              </a:rPr>
              <a:t>: Distinguish between the three levels of </a:t>
            </a:r>
            <a:r>
              <a:rPr lang="en-US" sz="1200" kern="1200" dirty="0" smtClean="0">
                <a:solidFill>
                  <a:schemeClr val="tx1"/>
                </a:solidFill>
                <a:effectLst/>
                <a:latin typeface="+mn-lt"/>
                <a:ea typeface="+mn-ea"/>
                <a:cs typeface="+mn-cs"/>
              </a:rPr>
              <a:t>measurement.</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Discrete variables have a minimum-sized unit of measurement, which cannot be subdivided. </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Continuous variable contrast to discrete variable: </a:t>
            </a:r>
            <a:r>
              <a:rPr lang="en-US" sz="1200" kern="1200" dirty="0" smtClean="0">
                <a:solidFill>
                  <a:schemeClr val="tx1"/>
                </a:solidFill>
                <a:effectLst/>
                <a:latin typeface="+mn-lt"/>
                <a:ea typeface="+mn-ea"/>
                <a:cs typeface="+mn-cs"/>
              </a:rPr>
              <a:t>Do not have a minimum-sized unit of measurement; their range of values can be subdivided into increasingly smaller fractional values.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Affects research operations: </a:t>
            </a:r>
            <a:r>
              <a:rPr lang="en-US" sz="1200" kern="1200" dirty="0" smtClean="0">
                <a:solidFill>
                  <a:schemeClr val="tx1"/>
                </a:solidFill>
                <a:effectLst/>
                <a:latin typeface="+mn-lt"/>
                <a:ea typeface="+mn-ea"/>
                <a:cs typeface="+mn-cs"/>
              </a:rPr>
              <a:t>Whether variables are continuous or discrete affects subsequent research operations, particularly measurement procedures, data analysis, and methods of inference and generalization. </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practice, some discrete variables can be treated as if they were continuous, and vice versa.</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12</a:t>
            </a:fld>
            <a:endParaRPr lang="en-US" dirty="0"/>
          </a:p>
        </p:txBody>
      </p:sp>
    </p:spTree>
    <p:extLst>
      <p:ext uri="{BB962C8B-B14F-4D97-AF65-F5344CB8AC3E}">
        <p14:creationId xmlns:p14="http://schemas.microsoft.com/office/powerpoint/2010/main" val="3366456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1.3: Distinguish between the three levels of measurement.</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Follows </a:t>
            </a:r>
            <a:r>
              <a:rPr lang="en-US" dirty="0"/>
              <a:t>the data collection </a:t>
            </a:r>
            <a:r>
              <a:rPr lang="en-US" dirty="0" smtClean="0"/>
              <a:t>stage:</a:t>
            </a:r>
            <a:endParaRPr lang="en-US" dirty="0"/>
          </a:p>
          <a:p>
            <a:pPr marL="228600" indent="-228600">
              <a:buFont typeface="+mj-lt"/>
              <a:buAutoNum type="arabicPeriod"/>
            </a:pPr>
            <a:r>
              <a:rPr lang="en-US" dirty="0" smtClean="0"/>
              <a:t>Codes </a:t>
            </a:r>
            <a:r>
              <a:rPr lang="en-US" dirty="0"/>
              <a:t>and numbers to represent observations: The </a:t>
            </a:r>
            <a:r>
              <a:rPr lang="en-US" sz="1200" kern="1200" dirty="0">
                <a:solidFill>
                  <a:schemeClr val="tx1"/>
                </a:solidFill>
                <a:effectLst/>
                <a:latin typeface="+mn-lt"/>
                <a:ea typeface="+mn-ea"/>
                <a:cs typeface="+mn-cs"/>
              </a:rPr>
              <a:t>data consist of codes and numbers used to represent the </a:t>
            </a:r>
            <a:r>
              <a:rPr lang="en-US" sz="1200" kern="1200" dirty="0" smtClean="0">
                <a:solidFill>
                  <a:schemeClr val="tx1"/>
                </a:solidFill>
                <a:effectLst/>
                <a:latin typeface="+mn-lt"/>
                <a:ea typeface="+mn-ea"/>
                <a:cs typeface="+mn-cs"/>
              </a:rPr>
              <a:t>observations.</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dirty="0" smtClean="0"/>
              <a:t>Large </a:t>
            </a:r>
            <a:r>
              <a:rPr lang="en-US" dirty="0"/>
              <a:t>amount of data: The </a:t>
            </a:r>
            <a:r>
              <a:rPr lang="en-US" sz="1200" kern="1200" dirty="0">
                <a:solidFill>
                  <a:schemeClr val="tx1"/>
                </a:solidFill>
                <a:effectLst/>
                <a:latin typeface="+mn-lt"/>
                <a:ea typeface="+mn-ea"/>
                <a:cs typeface="+mn-cs"/>
              </a:rPr>
              <a:t>typical research project includes many variables; therefore, the amount of data the researcher confronts is considerably large. </a:t>
            </a:r>
            <a:endParaRPr lang="en-US" sz="1200" kern="1200" dirty="0" smtClean="0">
              <a:solidFill>
                <a:schemeClr val="tx1"/>
              </a:solidFill>
              <a:effectLst/>
              <a:latin typeface="+mn-lt"/>
              <a:ea typeface="+mn-ea"/>
              <a:cs typeface="+mn-cs"/>
            </a:endParaRPr>
          </a:p>
          <a:p>
            <a:pPr marL="228600" indent="-228600">
              <a:buFont typeface="+mj-lt"/>
              <a:buAutoNum type="arabicPeriod"/>
            </a:pPr>
            <a:r>
              <a:rPr lang="en-US" dirty="0" smtClean="0"/>
              <a:t>Systematic </a:t>
            </a:r>
            <a:r>
              <a:rPr lang="en-US" dirty="0"/>
              <a:t>wat to organize data: </a:t>
            </a:r>
            <a:r>
              <a:rPr lang="en-US" dirty="0" smtClean="0"/>
              <a:t>M</a:t>
            </a:r>
            <a:r>
              <a:rPr lang="en-US" sz="1200" kern="1200" dirty="0" smtClean="0">
                <a:solidFill>
                  <a:schemeClr val="tx1"/>
                </a:solidFill>
                <a:effectLst/>
                <a:latin typeface="+mn-lt"/>
                <a:ea typeface="+mn-ea"/>
                <a:cs typeface="+mn-cs"/>
              </a:rPr>
              <a:t>ust </a:t>
            </a:r>
            <a:r>
              <a:rPr lang="en-US" sz="1200" kern="1200" dirty="0">
                <a:solidFill>
                  <a:schemeClr val="tx1"/>
                </a:solidFill>
                <a:effectLst/>
                <a:latin typeface="+mn-lt"/>
                <a:ea typeface="+mn-ea"/>
                <a:cs typeface="+mn-cs"/>
              </a:rPr>
              <a:t>find a systematic way to organize these data, analyze them, and use some set of procedures to decide what they mean. These last steps make up the statistical analysis </a:t>
            </a:r>
            <a:r>
              <a:rPr lang="en-US" sz="1200" kern="1200" dirty="0" smtClean="0">
                <a:solidFill>
                  <a:schemeClr val="tx1"/>
                </a:solidFill>
                <a:effectLst/>
                <a:latin typeface="+mn-lt"/>
                <a:ea typeface="+mn-ea"/>
                <a:cs typeface="+mn-cs"/>
              </a:rPr>
              <a:t>stage.</a:t>
            </a:r>
          </a:p>
          <a:p>
            <a:pPr marL="228600" indent="-228600">
              <a:buFont typeface="+mj-lt"/>
              <a:buAutoNum type="arabicPeriod"/>
            </a:pPr>
            <a:r>
              <a:rPr lang="en-US" dirty="0" smtClean="0"/>
              <a:t>Statistical </a:t>
            </a:r>
            <a:r>
              <a:rPr lang="en-US" dirty="0"/>
              <a:t>procedures to evaluate hypothesis: At </a:t>
            </a:r>
            <a:r>
              <a:rPr lang="en-US" sz="1200" kern="1200" dirty="0">
                <a:solidFill>
                  <a:schemeClr val="tx1"/>
                </a:solidFill>
                <a:effectLst/>
                <a:latin typeface="+mn-lt"/>
                <a:ea typeface="+mn-ea"/>
                <a:cs typeface="+mn-cs"/>
              </a:rPr>
              <a:t>this point in the research cycle that statistical procedures will help us evaluate our research hypothesis and assess the theory from which the hypothesis was derived.</a:t>
            </a:r>
            <a:endParaRPr lang="en-IN" sz="1200" kern="1200" dirty="0">
              <a:solidFill>
                <a:schemeClr val="tx1"/>
              </a:solidFill>
              <a:effectLst/>
              <a:latin typeface="+mn-lt"/>
              <a:ea typeface="+mn-ea"/>
              <a:cs typeface="+mn-cs"/>
            </a:endParaRPr>
          </a:p>
          <a:p>
            <a:pPr lvl="1"/>
            <a:endParaRPr lang="en-IN" dirty="0"/>
          </a:p>
          <a:p>
            <a:endParaRPr lang="en-IN" dirty="0"/>
          </a:p>
        </p:txBody>
      </p:sp>
      <p:sp>
        <p:nvSpPr>
          <p:cNvPr id="4" name="Slide Number Placeholder 3"/>
          <p:cNvSpPr>
            <a:spLocks noGrp="1"/>
          </p:cNvSpPr>
          <p:nvPr>
            <p:ph type="sldNum" sz="quarter" idx="5"/>
          </p:nvPr>
        </p:nvSpPr>
        <p:spPr/>
        <p:txBody>
          <a:bodyPr/>
          <a:lstStyle/>
          <a:p>
            <a:fld id="{39974C31-EB4A-4B21-8134-CB5741A1DC5F}" type="slidenum">
              <a:rPr lang="en-US" smtClean="0"/>
              <a:pPr/>
              <a:t>13</a:t>
            </a:fld>
            <a:endParaRPr lang="en-US" dirty="0"/>
          </a:p>
        </p:txBody>
      </p:sp>
    </p:spTree>
    <p:extLst>
      <p:ext uri="{BB962C8B-B14F-4D97-AF65-F5344CB8AC3E}">
        <p14:creationId xmlns:p14="http://schemas.microsoft.com/office/powerpoint/2010/main" val="1959390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1.4</a:t>
            </a:r>
            <a:r>
              <a:rPr lang="en-US" sz="1200" kern="1200" dirty="0">
                <a:solidFill>
                  <a:schemeClr val="tx1"/>
                </a:solidFill>
                <a:effectLst/>
                <a:latin typeface="+mn-lt"/>
                <a:ea typeface="+mn-ea"/>
                <a:cs typeface="+mn-cs"/>
              </a:rPr>
              <a:t>: Apply descriptive and inferential statistical procedures</a:t>
            </a:r>
            <a:r>
              <a:rPr lang="en-US" sz="1200" kern="1200" dirty="0" smtClean="0">
                <a:solidFill>
                  <a:schemeClr val="tx1"/>
                </a:solidFill>
                <a:effectLst/>
                <a:latin typeface="+mn-lt"/>
                <a:ea typeface="+mn-ea"/>
                <a:cs typeface="+mn-cs"/>
              </a:rPr>
              <a:t>.</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Population</a:t>
            </a:r>
            <a:r>
              <a:rPr lang="en-US" sz="1200" b="1" kern="1200" dirty="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a:t>
            </a:r>
            <a:r>
              <a:rPr lang="en-US" sz="1200" kern="1200" dirty="0">
                <a:solidFill>
                  <a:schemeClr val="tx1"/>
                </a:solidFill>
                <a:effectLst/>
                <a:latin typeface="+mn-lt"/>
                <a:ea typeface="+mn-ea"/>
                <a:cs typeface="+mn-cs"/>
              </a:rPr>
              <a:t>population</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is the total set of individuals, objects, groups, or events in which the researcher is interested. Because of limited time and resources, it is impossible to study the entire population. </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Sample</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We can learn a lot about a population if we carefully select a subset from that population. A subset of cases selected from a population is called a sample</a:t>
            </a:r>
            <a:r>
              <a:rPr lang="en-US" sz="1200" b="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Researchers usually collect their data from a sample and then generalize their observations to the </a:t>
            </a:r>
            <a:r>
              <a:rPr lang="en-US" sz="1200" kern="1200" dirty="0" smtClean="0">
                <a:solidFill>
                  <a:schemeClr val="tx1"/>
                </a:solidFill>
                <a:effectLst/>
                <a:latin typeface="+mn-lt"/>
                <a:ea typeface="+mn-ea"/>
                <a:cs typeface="+mn-cs"/>
              </a:rPr>
              <a:t>population.</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Sampling</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process of identifying and selecting this subset is referred to as sampling.</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ultimate goal of sampling is to have a subset that closely resembles the characteristics of the population</a:t>
            </a:r>
            <a:r>
              <a:rPr lang="en-US" sz="1200" kern="1200" dirty="0" smtClean="0">
                <a:solidFill>
                  <a:schemeClr val="tx1"/>
                </a:solidFill>
                <a:effectLst/>
                <a:latin typeface="+mn-lt"/>
                <a:ea typeface="+mn-ea"/>
                <a:cs typeface="+mn-cs"/>
              </a:rPr>
              <a:t>.</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Descriptive </a:t>
            </a:r>
            <a:r>
              <a:rPr lang="en-US" sz="1200" b="1" kern="1200" dirty="0">
                <a:solidFill>
                  <a:schemeClr val="tx1"/>
                </a:solidFill>
                <a:effectLst/>
                <a:latin typeface="+mn-lt"/>
                <a:ea typeface="+mn-ea"/>
                <a:cs typeface="+mn-cs"/>
              </a:rPr>
              <a:t>statistics: </a:t>
            </a:r>
            <a:r>
              <a:rPr lang="en-US" sz="1200" kern="1200" dirty="0">
                <a:solidFill>
                  <a:schemeClr val="tx1"/>
                </a:solidFill>
                <a:effectLst/>
                <a:latin typeface="+mn-lt"/>
                <a:ea typeface="+mn-ea"/>
                <a:cs typeface="+mn-cs"/>
              </a:rPr>
              <a:t>Descriptive statistics</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includes procedures that help us organize and describe data collected from either a sample or a population. Occasionally data are collected on an entire population, as in a census.</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39974C31-EB4A-4B21-8134-CB5741A1DC5F}" type="slidenum">
              <a:rPr lang="en-US" smtClean="0"/>
              <a:pPr/>
              <a:t>14</a:t>
            </a:fld>
            <a:endParaRPr lang="en-US" dirty="0"/>
          </a:p>
        </p:txBody>
      </p:sp>
    </p:spTree>
    <p:extLst>
      <p:ext uri="{BB962C8B-B14F-4D97-AF65-F5344CB8AC3E}">
        <p14:creationId xmlns:p14="http://schemas.microsoft.com/office/powerpoint/2010/main" val="401799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1.4</a:t>
            </a:r>
            <a:r>
              <a:rPr lang="en-US" sz="1200" kern="1200" dirty="0">
                <a:solidFill>
                  <a:schemeClr val="tx1"/>
                </a:solidFill>
                <a:effectLst/>
                <a:latin typeface="+mn-lt"/>
                <a:ea typeface="+mn-ea"/>
                <a:cs typeface="+mn-cs"/>
              </a:rPr>
              <a:t>: Apply descriptive and inferential statistical procedures</a:t>
            </a:r>
            <a:r>
              <a:rPr lang="en-US" sz="1200" kern="1200" dirty="0" smtClean="0">
                <a:solidFill>
                  <a:schemeClr val="tx1"/>
                </a:solidFill>
                <a:effectLst/>
                <a:latin typeface="+mn-lt"/>
                <a:ea typeface="+mn-ea"/>
                <a:cs typeface="+mn-cs"/>
              </a:rPr>
              <a:t>.</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Inferential </a:t>
            </a:r>
            <a:r>
              <a:rPr lang="en-US" sz="1200" b="1" kern="1200" dirty="0">
                <a:solidFill>
                  <a:schemeClr val="tx1"/>
                </a:solidFill>
                <a:effectLst/>
                <a:latin typeface="+mn-lt"/>
                <a:ea typeface="+mn-ea"/>
                <a:cs typeface="+mn-cs"/>
              </a:rPr>
              <a:t>statistics: </a:t>
            </a:r>
            <a:r>
              <a:rPr lang="en-US" sz="1200" kern="1200" dirty="0">
                <a:solidFill>
                  <a:schemeClr val="tx1"/>
                </a:solidFill>
                <a:effectLst/>
                <a:latin typeface="+mn-lt"/>
                <a:ea typeface="+mn-ea"/>
                <a:cs typeface="+mn-cs"/>
              </a:rPr>
              <a:t>Inferential statistics, on the other hand, make predictions or inferences about a population based on observations and analyses of a sample</a:t>
            </a:r>
            <a:r>
              <a:rPr lang="en-US"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Average of sample not equal to average of population</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Because the data are based on a sample rather than on the entire population, the average of the sample does not equal the average of the population as a whole.</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39974C31-EB4A-4B21-8134-CB5741A1DC5F}" type="slidenum">
              <a:rPr lang="en-US" smtClean="0"/>
              <a:pPr/>
              <a:t>15</a:t>
            </a:fld>
            <a:endParaRPr lang="en-US" dirty="0"/>
          </a:p>
        </p:txBody>
      </p:sp>
    </p:spTree>
    <p:extLst>
      <p:ext uri="{BB962C8B-B14F-4D97-AF65-F5344CB8AC3E}">
        <p14:creationId xmlns:p14="http://schemas.microsoft.com/office/powerpoint/2010/main" val="3766025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1.4: Apply descriptive and inferential statistical procedures.</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Next </a:t>
            </a:r>
            <a:r>
              <a:rPr lang="en-US" sz="1200" kern="1200" dirty="0">
                <a:solidFill>
                  <a:schemeClr val="tx1"/>
                </a:solidFill>
                <a:effectLst/>
                <a:latin typeface="+mn-lt"/>
                <a:ea typeface="+mn-ea"/>
                <a:cs typeface="+mn-cs"/>
              </a:rPr>
              <a:t>stage of the research process is the assessment and evaluation of our hypotheses and theories in light of the analyzed data. New questions might be raised about unexpected trends in the data and about other variables that may have to be considered in addition to our original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Relating </a:t>
            </a:r>
            <a:r>
              <a:rPr lang="en-US" dirty="0"/>
              <a:t>data to theoretical framework: These </a:t>
            </a:r>
            <a:r>
              <a:rPr lang="en-US" sz="1200" kern="1200" dirty="0">
                <a:solidFill>
                  <a:schemeClr val="tx1"/>
                </a:solidFill>
                <a:effectLst/>
                <a:latin typeface="+mn-lt"/>
                <a:ea typeface="+mn-ea"/>
                <a:cs typeface="+mn-cs"/>
              </a:rPr>
              <a:t>findings provide evidence to help us decide how our data relate to the theoretical framework that guided our research.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Revising theory and hypothesis: </a:t>
            </a:r>
            <a:r>
              <a:rPr lang="en-US" sz="1200" kern="1200" dirty="0">
                <a:solidFill>
                  <a:schemeClr val="tx1"/>
                </a:solidFill>
                <a:effectLst/>
                <a:latin typeface="+mn-lt"/>
                <a:ea typeface="+mn-ea"/>
                <a:cs typeface="+mn-cs"/>
              </a:rPr>
              <a:t>We may decide to revise our theory and hypothesis to take account of these later findings.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Statistics </a:t>
            </a:r>
            <a:r>
              <a:rPr lang="en-US" dirty="0"/>
              <a:t>as an important link between theory and research:</a:t>
            </a:r>
            <a:r>
              <a:rPr lang="en-IN"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Statistics provide an important link between theory and research. It is an indispensable part of the research process. It helps us evaluate our hypotheses and theories, discover unanticipated patterns and trends, and provide the impetus for shaping and reformulating our theories. The importance of statistics should not diminish the significance of the preceding phases of the research process or the importance of our own judgment in the entire process.</a:t>
            </a: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39974C31-EB4A-4B21-8134-CB5741A1DC5F}" type="slidenum">
              <a:rPr lang="en-US" smtClean="0"/>
              <a:pPr/>
              <a:t>16</a:t>
            </a:fld>
            <a:endParaRPr lang="en-US" dirty="0"/>
          </a:p>
        </p:txBody>
      </p:sp>
    </p:spTree>
    <p:extLst>
      <p:ext uri="{BB962C8B-B14F-4D97-AF65-F5344CB8AC3E}">
        <p14:creationId xmlns:p14="http://schemas.microsoft.com/office/powerpoint/2010/main" val="293351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1.4: Apply descriptive and inferential statistical procedures.</a:t>
            </a:r>
            <a:endParaRPr lang="en-IN" sz="1200" kern="1200" dirty="0" smtClean="0">
              <a:solidFill>
                <a:schemeClr val="tx1"/>
              </a:solidFill>
              <a:effectLst/>
              <a:latin typeface="+mn-lt"/>
              <a:ea typeface="+mn-ea"/>
              <a:cs typeface="+mn-cs"/>
            </a:endParaRPr>
          </a:p>
          <a:p>
            <a:pPr marL="0" indent="0">
              <a:buNone/>
            </a:pPr>
            <a:endParaRPr lang="en-US" dirty="0" smtClean="0"/>
          </a:p>
          <a:p>
            <a:pPr marL="0" indent="0">
              <a:buNone/>
            </a:pPr>
            <a:r>
              <a:rPr lang="en-US" dirty="0" smtClean="0"/>
              <a:t>Research </a:t>
            </a:r>
            <a:r>
              <a:rPr lang="en-US" dirty="0"/>
              <a:t>reflecting diversity: </a:t>
            </a:r>
            <a:r>
              <a:rPr lang="en-US" sz="1200" kern="1200" dirty="0">
                <a:solidFill>
                  <a:schemeClr val="tx1"/>
                </a:solidFill>
                <a:effectLst/>
                <a:latin typeface="+mn-lt"/>
                <a:ea typeface="+mn-ea"/>
                <a:cs typeface="+mn-cs"/>
              </a:rPr>
              <a:t>The increasing diversity of American society is relevant to social science. Less partial and distorted explanations of social relations tend to result when researchers, research participants, and the research process itself reflect that diversity. </a:t>
            </a:r>
          </a:p>
          <a:p>
            <a:pPr marL="0" indent="0">
              <a:buNone/>
            </a:pPr>
            <a:endParaRPr lang="en-US" dirty="0" smtClean="0"/>
          </a:p>
          <a:p>
            <a:pPr marL="0" indent="0">
              <a:buNone/>
            </a:pPr>
            <a:r>
              <a:rPr lang="en-US" dirty="0" smtClean="0"/>
              <a:t>Consciousness </a:t>
            </a:r>
            <a:r>
              <a:rPr lang="en-US" dirty="0"/>
              <a:t>of social differences: </a:t>
            </a:r>
            <a:r>
              <a:rPr lang="en-US" sz="1200" kern="1200" dirty="0">
                <a:solidFill>
                  <a:schemeClr val="tx1"/>
                </a:solidFill>
                <a:effectLst/>
                <a:latin typeface="+mn-lt"/>
                <a:ea typeface="+mn-ea"/>
                <a:cs typeface="+mn-cs"/>
              </a:rPr>
              <a:t>A consciousness of social differences shapes the research questions we ask, how we observe and interpret our findings, and the conclusions we draw.</a:t>
            </a:r>
          </a:p>
          <a:p>
            <a:pPr marL="0" indent="0">
              <a:buNone/>
            </a:pPr>
            <a:endParaRPr lang="en-US" dirty="0" smtClean="0"/>
          </a:p>
          <a:p>
            <a:pPr marL="0" indent="0">
              <a:buNone/>
            </a:pPr>
            <a:r>
              <a:rPr lang="en-US" dirty="0" smtClean="0"/>
              <a:t>Statistical </a:t>
            </a:r>
            <a:r>
              <a:rPr lang="en-US" dirty="0"/>
              <a:t>procedures to describe diverse society: </a:t>
            </a:r>
            <a:r>
              <a:rPr lang="en-US" sz="1200" kern="1200" dirty="0">
                <a:solidFill>
                  <a:schemeClr val="tx1"/>
                </a:solidFill>
                <a:effectLst/>
                <a:latin typeface="+mn-lt"/>
                <a:ea typeface="+mn-ea"/>
                <a:cs typeface="+mn-cs"/>
              </a:rPr>
              <a:t>Statistical procedures and quantitative methodologies can be used to describe our diverse society.</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39974C31-EB4A-4B21-8134-CB5741A1DC5F}" type="slidenum">
              <a:rPr lang="en-US" smtClean="0"/>
              <a:pPr/>
              <a:t>17</a:t>
            </a:fld>
            <a:endParaRPr lang="en-US" dirty="0"/>
          </a:p>
        </p:txBody>
      </p:sp>
    </p:spTree>
    <p:extLst>
      <p:ext uri="{BB962C8B-B14F-4D97-AF65-F5344CB8AC3E}">
        <p14:creationId xmlns:p14="http://schemas.microsoft.com/office/powerpoint/2010/main" val="298555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1.4: Apply descriptive and inferential statistical procedures.</a:t>
            </a:r>
            <a:endParaRPr lang="en-IN" sz="1200" kern="1200" dirty="0" smtClean="0">
              <a:solidFill>
                <a:schemeClr val="tx1"/>
              </a:solidFill>
              <a:effectLst/>
              <a:latin typeface="+mn-lt"/>
              <a:ea typeface="+mn-ea"/>
              <a:cs typeface="+mn-cs"/>
            </a:endParaRPr>
          </a:p>
          <a:p>
            <a:pPr marL="0" indent="0">
              <a:buNone/>
            </a:pPr>
            <a:endParaRPr lang="en-US" dirty="0" smtClean="0"/>
          </a:p>
          <a:p>
            <a:pPr marL="0" indent="0">
              <a:buNone/>
            </a:pPr>
            <a:r>
              <a:rPr lang="en-US" dirty="0" smtClean="0"/>
              <a:t>Knowing </a:t>
            </a:r>
            <a:r>
              <a:rPr lang="en-US" dirty="0"/>
              <a:t>four basic operations: What </a:t>
            </a:r>
            <a:r>
              <a:rPr lang="en-US" sz="1200" kern="1200" dirty="0">
                <a:solidFill>
                  <a:schemeClr val="tx1"/>
                </a:solidFill>
                <a:effectLst/>
                <a:latin typeface="+mn-lt"/>
                <a:ea typeface="+mn-ea"/>
                <a:cs typeface="+mn-cs"/>
              </a:rPr>
              <a:t>underlies many of the difficulties students have in learning statistics is the belief that it involves mainly memorization of meaningless formulas. </a:t>
            </a:r>
            <a:r>
              <a:rPr lang="en-US" sz="1200" kern="1200" dirty="0" smtClean="0">
                <a:solidFill>
                  <a:schemeClr val="tx1"/>
                </a:solidFill>
                <a:effectLst/>
                <a:latin typeface="+mn-lt"/>
                <a:ea typeface="+mn-ea"/>
                <a:cs typeface="+mn-cs"/>
              </a:rPr>
              <a:t>They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should </a:t>
            </a:r>
            <a:r>
              <a:rPr lang="en-US" sz="1200" kern="1200" dirty="0">
                <a:solidFill>
                  <a:schemeClr val="tx1"/>
                </a:solidFill>
                <a:effectLst/>
                <a:latin typeface="+mn-lt"/>
                <a:ea typeface="+mn-ea"/>
                <a:cs typeface="+mn-cs"/>
              </a:rPr>
              <a:t>understand the vocabulary of statistics and be able to translate the symbols and codes into terms that are familiar to you. </a:t>
            </a:r>
            <a:endParaRPr lang="en-US" dirty="0"/>
          </a:p>
          <a:p>
            <a:pPr marL="0" indent="0">
              <a:buNone/>
            </a:pPr>
            <a:endParaRPr lang="en-US" dirty="0" smtClean="0"/>
          </a:p>
          <a:p>
            <a:pPr marL="0" indent="0">
              <a:buNone/>
            </a:pPr>
            <a:r>
              <a:rPr lang="en-US" dirty="0" smtClean="0"/>
              <a:t>Frame </a:t>
            </a:r>
            <a:r>
              <a:rPr lang="en-US" dirty="0"/>
              <a:t>new </a:t>
            </a:r>
            <a:r>
              <a:rPr lang="en-US" dirty="0" smtClean="0"/>
              <a:t>learning: </a:t>
            </a:r>
            <a:r>
              <a:rPr lang="en-US" dirty="0"/>
              <a:t>Another </a:t>
            </a:r>
            <a:r>
              <a:rPr lang="en-US" sz="1200" kern="1200" dirty="0">
                <a:solidFill>
                  <a:schemeClr val="tx1"/>
                </a:solidFill>
                <a:effectLst/>
                <a:latin typeface="+mn-lt"/>
                <a:ea typeface="+mn-ea"/>
                <a:cs typeface="+mn-cs"/>
              </a:rPr>
              <a:t>strategy for increasing your statistical knowledge is to frame your new learning in a context that is relevant and interesting. We rely on examples from recent sociological literature, pressing social issues, and current events to make real connections to coursework and life.</a:t>
            </a:r>
          </a:p>
          <a:p>
            <a:pPr marL="0" indent="0">
              <a:buNone/>
            </a:pPr>
            <a:endParaRPr lang="en-US" dirty="0" smtClean="0"/>
          </a:p>
          <a:p>
            <a:pPr marL="0" indent="0">
              <a:buNone/>
            </a:pPr>
            <a:r>
              <a:rPr lang="en-US" dirty="0" smtClean="0"/>
              <a:t>Developing </a:t>
            </a:r>
            <a:r>
              <a:rPr lang="en-US" dirty="0"/>
              <a:t>confidence in statistical ability: To </a:t>
            </a:r>
            <a:r>
              <a:rPr lang="en-US" sz="1200" kern="1200" dirty="0">
                <a:solidFill>
                  <a:schemeClr val="tx1"/>
                </a:solidFill>
                <a:effectLst/>
                <a:latin typeface="+mn-lt"/>
                <a:ea typeface="+mn-ea"/>
                <a:cs typeface="+mn-cs"/>
              </a:rPr>
              <a:t>develop confidence in your statistical ability, we encourage you to collaborate with your peers as you learn this course material. This sharing process is at the heart of the treatment of statistics </a:t>
            </a:r>
            <a:r>
              <a:rPr lang="en-US" sz="1200" kern="1200" dirty="0" smtClean="0">
                <a:solidFill>
                  <a:schemeClr val="tx1"/>
                </a:solidFill>
                <a:effectLst/>
                <a:latin typeface="+mn-lt"/>
                <a:ea typeface="+mn-ea"/>
                <a:cs typeface="+mn-cs"/>
              </a:rPr>
              <a:t>anxiety;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talking </a:t>
            </a:r>
            <a:r>
              <a:rPr lang="en-US" sz="1200" kern="1200" dirty="0">
                <a:solidFill>
                  <a:schemeClr val="tx1"/>
                </a:solidFill>
                <a:effectLst/>
                <a:latin typeface="+mn-lt"/>
                <a:ea typeface="+mn-ea"/>
                <a:cs typeface="+mn-cs"/>
              </a:rPr>
              <a:t>to others in a safe group setting will help you take risks and trust your own intuition and judgment which lie at the heart of your ability to translate statistical symbols and concepts into a language that makes sense and to interpret data using your newly acquired statistical tools.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pPr marL="228600" indent="-228600">
              <a:buAutoNum type="arabicPeriod"/>
            </a:pPr>
            <a:endParaRPr lang="en-IN" dirty="0"/>
          </a:p>
          <a:p>
            <a:endParaRPr lang="en-IN" dirty="0"/>
          </a:p>
        </p:txBody>
      </p:sp>
      <p:sp>
        <p:nvSpPr>
          <p:cNvPr id="4" name="Slide Number Placeholder 3"/>
          <p:cNvSpPr>
            <a:spLocks noGrp="1"/>
          </p:cNvSpPr>
          <p:nvPr>
            <p:ph type="sldNum" sz="quarter" idx="5"/>
          </p:nvPr>
        </p:nvSpPr>
        <p:spPr/>
        <p:txBody>
          <a:bodyPr/>
          <a:lstStyle/>
          <a:p>
            <a:fld id="{39974C31-EB4A-4B21-8134-CB5741A1DC5F}" type="slidenum">
              <a:rPr lang="en-US" smtClean="0"/>
              <a:pPr/>
              <a:t>18</a:t>
            </a:fld>
            <a:endParaRPr lang="en-US" dirty="0"/>
          </a:p>
        </p:txBody>
      </p:sp>
    </p:spTree>
    <p:extLst>
      <p:ext uri="{BB962C8B-B14F-4D97-AF65-F5344CB8AC3E}">
        <p14:creationId xmlns:p14="http://schemas.microsoft.com/office/powerpoint/2010/main" val="3470964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Statistics </a:t>
            </a:r>
            <a:r>
              <a:rPr lang="en-US" sz="1200" dirty="0"/>
              <a:t>as a useful tool: </a:t>
            </a:r>
            <a:r>
              <a:rPr lang="en-US" sz="1200" kern="1200" dirty="0">
                <a:solidFill>
                  <a:schemeClr val="tx1"/>
                </a:solidFill>
                <a:effectLst/>
                <a:latin typeface="+mn-lt"/>
                <a:ea typeface="+mn-ea"/>
                <a:cs typeface="+mn-cs"/>
              </a:rPr>
              <a:t>Statistics can be interesting and easy to understand. It can be related to interesting and important social issues drawn on previous knowledge and experience. It is not just a course, but a useful </a:t>
            </a:r>
            <a:r>
              <a:rPr lang="en-US" sz="1200" kern="1200" dirty="0" smtClean="0">
                <a:solidFill>
                  <a:schemeClr val="tx1"/>
                </a:solidFill>
                <a:effectLst/>
                <a:latin typeface="+mn-lt"/>
                <a:ea typeface="+mn-ea"/>
                <a:cs typeface="+mn-cs"/>
              </a:rPr>
              <a:t>tool.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Reasons </a:t>
            </a:r>
            <a:r>
              <a:rPr lang="en-US" sz="1200" dirty="0"/>
              <a:t>why learning statistics </a:t>
            </a:r>
            <a:r>
              <a:rPr lang="en-US" sz="1200" dirty="0" smtClean="0"/>
              <a:t>is important</a:t>
            </a:r>
            <a:r>
              <a:rPr lang="en-US" sz="1200" dirty="0"/>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You are constantly exposed to statistics every day. By learning statistics, you will become a sharper consumer of statistical material.</a:t>
            </a: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You may be expected to read and interpret statistical information related to your occupation or work. Even if conducting research is not a part of your work, you may still be expected to understand and learn from other people’s research or to be able to write reports based on statistical analyses.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Statistics</a:t>
            </a:r>
            <a:r>
              <a:rPr lang="en-US" sz="1200" b="0" kern="1200" dirty="0" smtClean="0">
                <a:solidFill>
                  <a:schemeClr val="tx1"/>
                </a:solidFill>
                <a:effectLst/>
                <a:latin typeface="+mn-lt"/>
                <a:ea typeface="+mn-ea"/>
                <a:cs typeface="+mn-cs"/>
              </a:rPr>
              <a:t>:</a:t>
            </a:r>
            <a:r>
              <a:rPr lang="en-US" sz="1200" b="1" kern="1200" baseline="0" dirty="0" smtClean="0">
                <a:solidFill>
                  <a:schemeClr val="tx1"/>
                </a:solidFill>
                <a:effectLst/>
                <a:latin typeface="+mn-lt"/>
                <a:ea typeface="+mn-ea"/>
                <a:cs typeface="+mn-cs"/>
              </a:rPr>
              <a:t> </a:t>
            </a:r>
            <a:r>
              <a:rPr lang="en-US" sz="1200" b="0" kern="1200" baseline="0" dirty="0" smtClean="0">
                <a:solidFill>
                  <a:schemeClr val="tx1"/>
                </a:solidFill>
                <a:effectLst/>
                <a:latin typeface="+mn-lt"/>
                <a:ea typeface="+mn-ea"/>
                <a:cs typeface="+mn-cs"/>
              </a:rPr>
              <a:t>It</a:t>
            </a:r>
            <a:r>
              <a:rPr lang="en-US" sz="1200" b="1"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refers to a set of procedures used by social scientists to organize, summarize, and communicate numerical information. </a:t>
            </a:r>
          </a:p>
          <a:p>
            <a:pPr lvl="0"/>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Data</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Information represented by numbers is called </a:t>
            </a:r>
            <a:r>
              <a:rPr lang="en-US" dirty="0" smtClean="0"/>
              <a:t>data</a:t>
            </a:r>
            <a:r>
              <a:rPr lang="en-US" sz="1200" b="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researchers use statistical procedures to analyze data to answer research questions and test theories.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lvl="2"/>
            <a:endParaRPr lang="en-IN" sz="1200" kern="1200" dirty="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2</a:t>
            </a:fld>
            <a:endParaRPr lang="en-US" dirty="0"/>
          </a:p>
        </p:txBody>
      </p:sp>
    </p:spTree>
    <p:extLst>
      <p:ext uri="{BB962C8B-B14F-4D97-AF65-F5344CB8AC3E}">
        <p14:creationId xmlns:p14="http://schemas.microsoft.com/office/powerpoint/2010/main" val="2816471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1.1</a:t>
            </a:r>
            <a:r>
              <a:rPr lang="en-US" sz="1200" kern="1200" dirty="0">
                <a:solidFill>
                  <a:schemeClr val="tx1"/>
                </a:solidFill>
                <a:effectLst/>
                <a:latin typeface="+mn-lt"/>
                <a:ea typeface="+mn-ea"/>
                <a:cs typeface="+mn-cs"/>
              </a:rPr>
              <a:t>: Describe the five stages of the research process.</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What </a:t>
            </a:r>
            <a:r>
              <a:rPr lang="en-US" sz="1200" dirty="0"/>
              <a:t>is the research process</a:t>
            </a:r>
            <a:r>
              <a:rPr lang="en-US" sz="1200" dirty="0" smtClean="0"/>
              <a:t>?: </a:t>
            </a:r>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research process </a:t>
            </a:r>
            <a:r>
              <a:rPr lang="en-US" sz="1200" kern="1200" dirty="0">
                <a:solidFill>
                  <a:schemeClr val="tx1"/>
                </a:solidFill>
                <a:effectLst/>
                <a:latin typeface="+mn-lt"/>
                <a:ea typeface="+mn-ea"/>
                <a:cs typeface="+mn-cs"/>
              </a:rPr>
              <a:t>is a set of activities in which social scientists engage so that they can answer questions, examine ideas, or test theories.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a:t>
            </a:r>
            <a:r>
              <a:rPr lang="en-US" sz="1200" dirty="0"/>
              <a:t>five stages of the research </a:t>
            </a:r>
            <a:r>
              <a:rPr lang="en-US" sz="1200" dirty="0" smtClean="0"/>
              <a:t>process: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Asking </a:t>
            </a:r>
            <a:r>
              <a:rPr lang="en-US" sz="1200" kern="1200" dirty="0">
                <a:solidFill>
                  <a:schemeClr val="tx1"/>
                </a:solidFill>
                <a:effectLst/>
                <a:latin typeface="+mn-lt"/>
                <a:ea typeface="+mn-ea"/>
                <a:cs typeface="+mn-cs"/>
              </a:rPr>
              <a:t>the research </a:t>
            </a:r>
            <a:r>
              <a:rPr lang="en-US" sz="1200" kern="1200" dirty="0" smtClean="0">
                <a:solidFill>
                  <a:schemeClr val="tx1"/>
                </a:solidFill>
                <a:effectLst/>
                <a:latin typeface="+mn-lt"/>
                <a:ea typeface="+mn-ea"/>
                <a:cs typeface="+mn-cs"/>
              </a:rPr>
              <a:t>question.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Formulating </a:t>
            </a:r>
            <a:r>
              <a:rPr lang="en-US" sz="1200" kern="1200" dirty="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hypotheses.</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Collecting data.</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Analyzing data.</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Evaluating </a:t>
            </a:r>
            <a:r>
              <a:rPr lang="en-US" sz="1200" kern="1200" dirty="0">
                <a:solidFill>
                  <a:schemeClr val="tx1"/>
                </a:solidFill>
                <a:effectLst/>
                <a:latin typeface="+mn-lt"/>
                <a:ea typeface="+mn-ea"/>
                <a:cs typeface="+mn-cs"/>
              </a:rPr>
              <a:t>the hypotheses.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a:t>
            </a:r>
            <a:r>
              <a:rPr lang="en-US" sz="1200" dirty="0"/>
              <a:t>significance of statistics in research: </a:t>
            </a:r>
            <a:r>
              <a:rPr lang="en-US" sz="1200" kern="1200" dirty="0">
                <a:solidFill>
                  <a:schemeClr val="tx1"/>
                </a:solidFill>
                <a:effectLst/>
                <a:latin typeface="+mn-lt"/>
                <a:ea typeface="+mn-ea"/>
                <a:cs typeface="+mn-cs"/>
              </a:rPr>
              <a:t>Each stage affects the theory and is affected by it as well. Statistics is most closely tied to the data analysis stage of the research process. Statistical analysis of the data helps researchers test the validity and accuracy of their hypotheses.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3</a:t>
            </a:fld>
            <a:endParaRPr lang="en-US" dirty="0"/>
          </a:p>
        </p:txBody>
      </p:sp>
    </p:spTree>
    <p:extLst>
      <p:ext uri="{BB962C8B-B14F-4D97-AF65-F5344CB8AC3E}">
        <p14:creationId xmlns:p14="http://schemas.microsoft.com/office/powerpoint/2010/main" val="3368711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Satisfies Learning Objective </a:t>
            </a:r>
            <a:r>
              <a:rPr lang="en-US" sz="1200" kern="1200" dirty="0" smtClean="0">
                <a:solidFill>
                  <a:schemeClr val="tx1"/>
                </a:solidFill>
                <a:effectLst/>
                <a:latin typeface="+mn-lt"/>
                <a:ea typeface="+mn-ea"/>
                <a:cs typeface="+mn-cs"/>
              </a:rPr>
              <a:t>1.1</a:t>
            </a:r>
            <a:r>
              <a:rPr lang="en-US" sz="1200" kern="1200" dirty="0">
                <a:solidFill>
                  <a:schemeClr val="tx1"/>
                </a:solidFill>
                <a:effectLst/>
                <a:latin typeface="+mn-lt"/>
                <a:ea typeface="+mn-ea"/>
                <a:cs typeface="+mn-cs"/>
              </a:rPr>
              <a:t>: Describe the five stages of the research process.</a:t>
            </a:r>
            <a:endParaRPr lang="en-IN" sz="1200" kern="1200" dirty="0">
              <a:solidFill>
                <a:schemeClr val="tx1"/>
              </a:solidFill>
              <a:effectLst/>
              <a:latin typeface="+mn-lt"/>
              <a:ea typeface="+mn-ea"/>
              <a:cs typeface="+mn-cs"/>
            </a:endParaRP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Empirical research</a:t>
            </a:r>
            <a:r>
              <a:rPr lang="en-US" sz="1200" dirty="0" smtClean="0"/>
              <a:t>: </a:t>
            </a:r>
            <a:r>
              <a:rPr lang="en-US" sz="1200" kern="1200" dirty="0">
                <a:solidFill>
                  <a:schemeClr val="tx1"/>
                </a:solidFill>
                <a:effectLst/>
                <a:latin typeface="+mn-lt"/>
                <a:ea typeface="+mn-ea"/>
                <a:cs typeface="+mn-cs"/>
              </a:rPr>
              <a:t>The starting point for most research is asking a research question that can be answered by conducting </a:t>
            </a:r>
            <a:r>
              <a:rPr lang="en-US" sz="1200" b="0" kern="1200" dirty="0">
                <a:solidFill>
                  <a:schemeClr val="tx1"/>
                </a:solidFill>
                <a:effectLst/>
                <a:latin typeface="+mn-lt"/>
                <a:ea typeface="+mn-ea"/>
                <a:cs typeface="+mn-cs"/>
              </a:rPr>
              <a:t>empirical </a:t>
            </a:r>
            <a:r>
              <a:rPr lang="en-US" sz="1200" b="0" kern="1200" dirty="0" smtClean="0">
                <a:solidFill>
                  <a:schemeClr val="tx1"/>
                </a:solidFill>
                <a:effectLst/>
                <a:latin typeface="+mn-lt"/>
                <a:ea typeface="+mn-ea"/>
                <a:cs typeface="+mn-cs"/>
              </a:rPr>
              <a:t>research,</a:t>
            </a:r>
            <a:r>
              <a:rPr lang="en-US" sz="1200" b="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research </a:t>
            </a:r>
            <a:r>
              <a:rPr lang="en-US" sz="1200" kern="1200" dirty="0">
                <a:solidFill>
                  <a:schemeClr val="tx1"/>
                </a:solidFill>
                <a:effectLst/>
                <a:latin typeface="+mn-lt"/>
                <a:ea typeface="+mn-ea"/>
                <a:cs typeface="+mn-cs"/>
              </a:rPr>
              <a:t>based on information that can be verified from direct experience. To answer research questions, we cannot rely on reasoning, speculation, moral judgment, or subjective preference. We study these questions by defining good and better in terms that can be verified empirically. Then we answer these questions by conducting empirical research.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Coming </a:t>
            </a:r>
            <a:r>
              <a:rPr lang="en-US" sz="1200" kern="1200" dirty="0">
                <a:solidFill>
                  <a:schemeClr val="tx1"/>
                </a:solidFill>
                <a:effectLst/>
                <a:latin typeface="+mn-lt"/>
                <a:ea typeface="+mn-ea"/>
                <a:cs typeface="+mn-cs"/>
              </a:rPr>
              <a:t>up with a research </a:t>
            </a:r>
            <a:r>
              <a:rPr lang="en-US" sz="1200" kern="1200" dirty="0" smtClean="0">
                <a:solidFill>
                  <a:schemeClr val="tx1"/>
                </a:solidFill>
                <a:effectLst/>
                <a:latin typeface="+mn-lt"/>
                <a:ea typeface="+mn-ea"/>
                <a:cs typeface="+mn-cs"/>
              </a:rPr>
              <a:t>question:</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Pick </a:t>
            </a:r>
            <a:r>
              <a:rPr lang="en-US" sz="1200" kern="1200" dirty="0">
                <a:solidFill>
                  <a:schemeClr val="tx1"/>
                </a:solidFill>
                <a:effectLst/>
                <a:latin typeface="+mn-lt"/>
                <a:ea typeface="+mn-ea"/>
                <a:cs typeface="+mn-cs"/>
              </a:rPr>
              <a:t>a question that interests </a:t>
            </a:r>
            <a:r>
              <a:rPr lang="en-US" sz="1200" kern="1200" dirty="0" smtClean="0">
                <a:solidFill>
                  <a:schemeClr val="tx1"/>
                </a:solidFill>
                <a:effectLst/>
                <a:latin typeface="+mn-lt"/>
                <a:ea typeface="+mn-ea"/>
                <a:cs typeface="+mn-cs"/>
              </a:rPr>
              <a:t>you.</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Talk </a:t>
            </a:r>
            <a:r>
              <a:rPr lang="en-US" sz="1200" kern="1200" dirty="0">
                <a:solidFill>
                  <a:schemeClr val="tx1"/>
                </a:solidFill>
                <a:effectLst/>
                <a:latin typeface="+mn-lt"/>
                <a:ea typeface="+mn-ea"/>
                <a:cs typeface="+mn-cs"/>
              </a:rPr>
              <a:t>to other </a:t>
            </a:r>
            <a:r>
              <a:rPr lang="en-US" sz="1200" kern="1200" dirty="0" smtClean="0">
                <a:solidFill>
                  <a:schemeClr val="tx1"/>
                </a:solidFill>
                <a:effectLst/>
                <a:latin typeface="+mn-lt"/>
                <a:ea typeface="+mn-ea"/>
                <a:cs typeface="+mn-cs"/>
              </a:rPr>
              <a:t>people.</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Write </a:t>
            </a:r>
            <a:r>
              <a:rPr lang="en-US" sz="1200" kern="1200" dirty="0">
                <a:solidFill>
                  <a:schemeClr val="tx1"/>
                </a:solidFill>
                <a:effectLst/>
                <a:latin typeface="+mn-lt"/>
                <a:ea typeface="+mn-ea"/>
                <a:cs typeface="+mn-cs"/>
              </a:rPr>
              <a:t>down your own observations and </a:t>
            </a:r>
            <a:r>
              <a:rPr lang="en-US" sz="1200" kern="1200" dirty="0" smtClean="0">
                <a:solidFill>
                  <a:schemeClr val="tx1"/>
                </a:solidFill>
                <a:effectLst/>
                <a:latin typeface="+mn-lt"/>
                <a:ea typeface="+mn-ea"/>
                <a:cs typeface="+mn-cs"/>
              </a:rPr>
              <a:t>ideas.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Learn </a:t>
            </a:r>
            <a:r>
              <a:rPr lang="en-US" sz="1200" kern="1200" dirty="0">
                <a:solidFill>
                  <a:schemeClr val="tx1"/>
                </a:solidFill>
                <a:effectLst/>
                <a:latin typeface="+mn-lt"/>
                <a:ea typeface="+mn-ea"/>
                <a:cs typeface="+mn-cs"/>
              </a:rPr>
              <a:t>what other social scientists have written about.</a:t>
            </a:r>
            <a:endParaRPr lang="en-US" sz="1400" kern="1200" dirty="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39974C31-EB4A-4B21-8134-CB5741A1DC5F}" type="slidenum">
              <a:rPr lang="en-US" smtClean="0"/>
              <a:pPr/>
              <a:t>4</a:t>
            </a:fld>
            <a:endParaRPr lang="en-US" dirty="0"/>
          </a:p>
        </p:txBody>
      </p:sp>
    </p:spTree>
    <p:extLst>
      <p:ext uri="{BB962C8B-B14F-4D97-AF65-F5344CB8AC3E}">
        <p14:creationId xmlns:p14="http://schemas.microsoft.com/office/powerpoint/2010/main" val="1964631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Satisfies Learning Objective </a:t>
            </a:r>
            <a:r>
              <a:rPr lang="en-US" sz="1200" kern="1200" dirty="0" smtClean="0">
                <a:solidFill>
                  <a:schemeClr val="tx1"/>
                </a:solidFill>
                <a:effectLst/>
                <a:latin typeface="+mn-lt"/>
                <a:ea typeface="+mn-ea"/>
                <a:cs typeface="+mn-cs"/>
              </a:rPr>
              <a:t>1.1</a:t>
            </a:r>
            <a:r>
              <a:rPr lang="en-US" sz="1200" kern="1200" dirty="0">
                <a:solidFill>
                  <a:schemeClr val="tx1"/>
                </a:solidFill>
                <a:effectLst/>
                <a:latin typeface="+mn-lt"/>
                <a:ea typeface="+mn-ea"/>
                <a:cs typeface="+mn-cs"/>
              </a:rPr>
              <a:t>: Describe the five stages of the research process.</a:t>
            </a:r>
            <a:endParaRPr lang="en-I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Expressing a research question: </a:t>
            </a:r>
            <a:r>
              <a:rPr lang="en-US" sz="1200" kern="1200" dirty="0">
                <a:solidFill>
                  <a:schemeClr val="tx1"/>
                </a:solidFill>
                <a:effectLst/>
                <a:latin typeface="+mn-lt"/>
                <a:ea typeface="+mn-ea"/>
                <a:cs typeface="+mn-cs"/>
              </a:rPr>
              <a:t>A research question is expressed in terms of a relationship between two or more attributes of individuals or groups.</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Precise </a:t>
            </a:r>
            <a:r>
              <a:rPr lang="en-US" sz="1200" dirty="0"/>
              <a:t>explanation tested by research: </a:t>
            </a:r>
            <a:r>
              <a:rPr lang="en-US" sz="1200" kern="1200" dirty="0">
                <a:solidFill>
                  <a:schemeClr val="tx1"/>
                </a:solidFill>
                <a:effectLst/>
                <a:latin typeface="+mn-lt"/>
                <a:ea typeface="+mn-ea"/>
                <a:cs typeface="+mn-cs"/>
              </a:rPr>
              <a:t>The term is used to explain events and experiences in daily life, or to explain the nature of social reality. Our theories about events in our lives are commonsense explanations based on educated guesses and personal experience. To the social scientist, a theory is a precise explanation that is frequently tested by conducting research.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a:t>
            </a:r>
            <a:r>
              <a:rPr lang="en-US" sz="1200" kern="1200" dirty="0">
                <a:solidFill>
                  <a:schemeClr val="tx1"/>
                </a:solidFill>
                <a:effectLst/>
                <a:latin typeface="+mn-lt"/>
                <a:ea typeface="+mn-ea"/>
                <a:cs typeface="+mn-cs"/>
              </a:rPr>
              <a:t>link between data and conceptual understanding: A </a:t>
            </a:r>
            <a:r>
              <a:rPr lang="en-US" sz="1200" b="1" kern="1200" dirty="0">
                <a:solidFill>
                  <a:schemeClr val="tx1"/>
                </a:solidFill>
                <a:effectLst/>
                <a:latin typeface="+mn-lt"/>
                <a:ea typeface="+mn-ea"/>
                <a:cs typeface="+mn-cs"/>
              </a:rPr>
              <a:t>theory </a:t>
            </a:r>
            <a:r>
              <a:rPr lang="en-US" sz="1200" kern="1200" dirty="0">
                <a:solidFill>
                  <a:schemeClr val="tx1"/>
                </a:solidFill>
                <a:effectLst/>
                <a:latin typeface="+mn-lt"/>
                <a:ea typeface="+mn-ea"/>
                <a:cs typeface="+mn-cs"/>
              </a:rPr>
              <a:t>is a set of assumptions and propositions used by social scientists to explain, predict, and understand the phenomena they study. It attempts to establish a link between what is observed (the data) and conceptual understanding of why certain phenomena are related to each other in a particular way.</a:t>
            </a: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lvl="2"/>
            <a:endParaRPr lang="en-IN" sz="1200" kern="1200" dirty="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5</a:t>
            </a:fld>
            <a:endParaRPr lang="en-US" dirty="0"/>
          </a:p>
        </p:txBody>
      </p:sp>
    </p:spTree>
    <p:extLst>
      <p:ext uri="{BB962C8B-B14F-4D97-AF65-F5344CB8AC3E}">
        <p14:creationId xmlns:p14="http://schemas.microsoft.com/office/powerpoint/2010/main" val="868431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Satisfies Learning Objective </a:t>
            </a:r>
            <a:r>
              <a:rPr lang="en-US" sz="1200" kern="1200" dirty="0" smtClean="0">
                <a:solidFill>
                  <a:schemeClr val="tx1"/>
                </a:solidFill>
                <a:effectLst/>
                <a:latin typeface="+mn-lt"/>
                <a:ea typeface="+mn-ea"/>
                <a:cs typeface="+mn-cs"/>
              </a:rPr>
              <a:t>1.1</a:t>
            </a:r>
            <a:r>
              <a:rPr lang="en-US" sz="1200" kern="1200" dirty="0">
                <a:solidFill>
                  <a:schemeClr val="tx1"/>
                </a:solidFill>
                <a:effectLst/>
                <a:latin typeface="+mn-lt"/>
                <a:ea typeface="+mn-ea"/>
                <a:cs typeface="+mn-cs"/>
              </a:rPr>
              <a:t>: Describe the five stages of the research process.</a:t>
            </a:r>
            <a:endParaRPr lang="en-I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Relation </a:t>
            </a:r>
            <a:r>
              <a:rPr lang="en-US" sz="1200" dirty="0"/>
              <a:t>between two observable attributes: </a:t>
            </a:r>
            <a:r>
              <a:rPr lang="en-US" sz="1200" kern="1200" dirty="0">
                <a:solidFill>
                  <a:schemeClr val="tx1"/>
                </a:solidFill>
                <a:effectLst/>
                <a:latin typeface="+mn-lt"/>
                <a:ea typeface="+mn-ea"/>
                <a:cs typeface="+mn-cs"/>
              </a:rPr>
              <a:t>Theories suggest specific concrete predictions or </a:t>
            </a:r>
            <a:r>
              <a:rPr lang="en-US" sz="1200" b="1" kern="1200" dirty="0" smtClean="0">
                <a:solidFill>
                  <a:schemeClr val="tx1"/>
                </a:solidFill>
                <a:effectLst/>
                <a:latin typeface="+mn-lt"/>
                <a:ea typeface="+mn-ea"/>
                <a:cs typeface="+mn-cs"/>
              </a:rPr>
              <a:t>hypothesis </a:t>
            </a:r>
            <a:r>
              <a:rPr lang="en-US" sz="1200" i="0" kern="1200" dirty="0" smtClean="0">
                <a:solidFill>
                  <a:schemeClr val="tx1"/>
                </a:solidFill>
                <a:effectLst/>
                <a:latin typeface="+mn-lt"/>
                <a:ea typeface="+mn-ea"/>
                <a:cs typeface="+mn-cs"/>
              </a:rPr>
              <a:t>(</a:t>
            </a:r>
            <a:r>
              <a:rPr lang="en-US" sz="1200" i="1" kern="1200" dirty="0" smtClean="0">
                <a:solidFill>
                  <a:schemeClr val="tx1"/>
                </a:solidFill>
                <a:effectLst/>
                <a:latin typeface="+mn-lt"/>
                <a:ea typeface="+mn-ea"/>
                <a:cs typeface="+mn-cs"/>
              </a:rPr>
              <a:t>a </a:t>
            </a:r>
            <a:r>
              <a:rPr lang="en-US" sz="1200" i="1" kern="1200" dirty="0">
                <a:solidFill>
                  <a:schemeClr val="tx1"/>
                </a:solidFill>
                <a:effectLst/>
                <a:latin typeface="+mn-lt"/>
                <a:ea typeface="+mn-ea"/>
                <a:cs typeface="+mn-cs"/>
              </a:rPr>
              <a:t>statement predicting the relationship between two or more observable attributes) </a:t>
            </a:r>
            <a:r>
              <a:rPr lang="en-US" sz="1200" kern="1200" dirty="0">
                <a:solidFill>
                  <a:schemeClr val="tx1"/>
                </a:solidFill>
                <a:effectLst/>
                <a:latin typeface="+mn-lt"/>
                <a:ea typeface="+mn-ea"/>
                <a:cs typeface="+mn-cs"/>
              </a:rPr>
              <a:t>about the way that observable attributes of people or groups are interrelated in real life. Hypotheses are tentative because they can be verified only after they have been tested empirically.</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Deriving </a:t>
            </a:r>
            <a:r>
              <a:rPr lang="en-US" sz="1200" dirty="0"/>
              <a:t>the </a:t>
            </a:r>
            <a:r>
              <a:rPr lang="en-US" sz="1200" dirty="0" smtClean="0"/>
              <a:t>hypothesis</a:t>
            </a:r>
            <a:r>
              <a:rPr lang="en-US" sz="1200" dirty="0"/>
              <a:t>: </a:t>
            </a:r>
            <a:r>
              <a:rPr lang="en-US" sz="1200" kern="1200" dirty="0">
                <a:solidFill>
                  <a:schemeClr val="tx1"/>
                </a:solidFill>
                <a:effectLst/>
                <a:latin typeface="+mn-lt"/>
                <a:ea typeface="+mn-ea"/>
                <a:cs typeface="+mn-cs"/>
              </a:rPr>
              <a:t>Not all hypotheses are derived directly from theories. We can generate hypotheses from theories, directly from observations, from </a:t>
            </a:r>
            <a:r>
              <a:rPr lang="en-US" sz="1200" kern="1200" dirty="0" smtClean="0">
                <a:solidFill>
                  <a:schemeClr val="tx1"/>
                </a:solidFill>
                <a:effectLst/>
                <a:latin typeface="+mn-lt"/>
                <a:ea typeface="+mn-ea"/>
                <a:cs typeface="+mn-cs"/>
              </a:rPr>
              <a:t>intuition, </a:t>
            </a:r>
            <a:r>
              <a:rPr lang="en-US" sz="1200" kern="1200" dirty="0">
                <a:solidFill>
                  <a:schemeClr val="tx1"/>
                </a:solidFill>
                <a:effectLst/>
                <a:latin typeface="+mn-lt"/>
                <a:ea typeface="+mn-ea"/>
                <a:cs typeface="+mn-cs"/>
              </a:rPr>
              <a:t>or from professional or scholarly literature. A critical review of the scholarly literature will familiarize you with the current state of knowledge and with hypotheses that others have studied.</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Hypothesis </a:t>
            </a:r>
            <a:r>
              <a:rPr lang="en-US" sz="1200" dirty="0"/>
              <a:t>is a relation between two variables: </a:t>
            </a:r>
            <a:r>
              <a:rPr lang="en-US" sz="1200" kern="1200" dirty="0">
                <a:solidFill>
                  <a:schemeClr val="tx1"/>
                </a:solidFill>
                <a:effectLst/>
                <a:latin typeface="+mn-lt"/>
                <a:ea typeface="+mn-ea"/>
                <a:cs typeface="+mn-cs"/>
              </a:rPr>
              <a:t>Hypothesis is a statement of a relationship between two characteristics that vary. Such characteristics are called variables. </a:t>
            </a:r>
            <a:r>
              <a:rPr lang="en-US" sz="1200" b="1" dirty="0" smtClean="0"/>
              <a:t>Variable</a:t>
            </a:r>
            <a:r>
              <a:rPr lang="en-US" sz="1200" dirty="0" smtClean="0"/>
              <a:t> </a:t>
            </a:r>
            <a:r>
              <a:rPr lang="en-US" sz="1200" dirty="0"/>
              <a:t>is a property that takes two or more values: A</a:t>
            </a:r>
            <a:r>
              <a:rPr lang="en-US" sz="12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variable</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is a property of people or objects that takes on two or more values.</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Selecting </a:t>
            </a:r>
            <a:r>
              <a:rPr lang="en-US" sz="1200" dirty="0"/>
              <a:t>a </a:t>
            </a:r>
            <a:r>
              <a:rPr lang="en-US" sz="1200" b="1" dirty="0"/>
              <a:t>unit of analysis</a:t>
            </a:r>
            <a:r>
              <a:rPr lang="en-US" sz="1200" dirty="0"/>
              <a:t>: </a:t>
            </a:r>
            <a:r>
              <a:rPr lang="en-US" sz="1200" kern="1200" dirty="0">
                <a:solidFill>
                  <a:schemeClr val="tx1"/>
                </a:solidFill>
                <a:effectLst/>
                <a:latin typeface="+mn-lt"/>
                <a:ea typeface="+mn-ea"/>
                <a:cs typeface="+mn-cs"/>
              </a:rPr>
              <a:t>Social scientists must also select a </a:t>
            </a:r>
            <a:r>
              <a:rPr lang="en-US" sz="1200" b="0" kern="1200" dirty="0">
                <a:solidFill>
                  <a:schemeClr val="tx1"/>
                </a:solidFill>
                <a:effectLst/>
                <a:latin typeface="+mn-lt"/>
                <a:ea typeface="+mn-ea"/>
                <a:cs typeface="+mn-cs"/>
              </a:rPr>
              <a:t>unit of </a:t>
            </a:r>
            <a:r>
              <a:rPr lang="en-US" sz="1200" b="0" kern="1200" dirty="0" smtClean="0">
                <a:solidFill>
                  <a:schemeClr val="tx1"/>
                </a:solidFill>
                <a:effectLst/>
                <a:latin typeface="+mn-lt"/>
                <a:ea typeface="+mn-ea"/>
                <a:cs typeface="+mn-cs"/>
              </a:rPr>
              <a:t>analysis,</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that is, they must select the object of their research.</a:t>
            </a: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p>
          <a:p>
            <a:pPr lvl="2"/>
            <a:endParaRPr lang="en-IN" sz="1200" kern="1200" dirty="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6</a:t>
            </a:fld>
            <a:endParaRPr lang="en-US" dirty="0"/>
          </a:p>
        </p:txBody>
      </p:sp>
    </p:spTree>
    <p:extLst>
      <p:ext uri="{BB962C8B-B14F-4D97-AF65-F5344CB8AC3E}">
        <p14:creationId xmlns:p14="http://schemas.microsoft.com/office/powerpoint/2010/main" val="900971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Satisfies Learning Objective </a:t>
            </a:r>
            <a:r>
              <a:rPr lang="en-US" sz="1200" kern="1200" dirty="0" smtClean="0">
                <a:solidFill>
                  <a:schemeClr val="tx1"/>
                </a:solidFill>
                <a:effectLst/>
                <a:latin typeface="+mn-lt"/>
                <a:ea typeface="+mn-ea"/>
                <a:cs typeface="+mn-cs"/>
              </a:rPr>
              <a:t>1.2</a:t>
            </a:r>
            <a:r>
              <a:rPr lang="en-US" sz="1200" kern="1200" dirty="0">
                <a:solidFill>
                  <a:schemeClr val="tx1"/>
                </a:solidFill>
                <a:effectLst/>
                <a:latin typeface="+mn-lt"/>
                <a:ea typeface="+mn-ea"/>
                <a:cs typeface="+mn-cs"/>
              </a:rPr>
              <a:t>: Define independent and dependent variables.</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a:t>
            </a:r>
            <a:r>
              <a:rPr lang="en-US" sz="1200" dirty="0"/>
              <a:t>effect as the dependent variable: </a:t>
            </a:r>
            <a:r>
              <a:rPr lang="en-US" sz="1200" kern="1200" dirty="0">
                <a:solidFill>
                  <a:schemeClr val="tx1"/>
                </a:solidFill>
                <a:effectLst/>
                <a:latin typeface="+mn-lt"/>
                <a:ea typeface="+mn-ea"/>
                <a:cs typeface="+mn-cs"/>
              </a:rPr>
              <a:t>In the language of research, the variable the researcher wants to explain (“the effect”) is called the </a:t>
            </a:r>
            <a:r>
              <a:rPr lang="en-US" sz="1200" b="0" kern="1200" dirty="0">
                <a:solidFill>
                  <a:schemeClr val="tx1"/>
                </a:solidFill>
                <a:effectLst/>
                <a:latin typeface="+mn-lt"/>
                <a:ea typeface="+mn-ea"/>
                <a:cs typeface="+mn-cs"/>
              </a:rPr>
              <a:t>dependent variable. </a:t>
            </a: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a:t>
            </a:r>
            <a:r>
              <a:rPr lang="en-US" sz="1200" dirty="0"/>
              <a:t>cause as the independent variable: </a:t>
            </a:r>
            <a:r>
              <a:rPr lang="en-US" sz="1200" kern="1200" dirty="0">
                <a:solidFill>
                  <a:schemeClr val="tx1"/>
                </a:solidFill>
                <a:effectLst/>
                <a:latin typeface="+mn-lt"/>
                <a:ea typeface="+mn-ea"/>
                <a:cs typeface="+mn-cs"/>
              </a:rPr>
              <a:t>The variable that is expected to “cause” or account for the dependent variable is called </a:t>
            </a:r>
            <a:r>
              <a:rPr lang="en-US" sz="1200" b="0" kern="1200" dirty="0">
                <a:solidFill>
                  <a:schemeClr val="tx1"/>
                </a:solidFill>
                <a:effectLst/>
                <a:latin typeface="+mn-lt"/>
                <a:ea typeface="+mn-ea"/>
                <a:cs typeface="+mn-cs"/>
              </a:rPr>
              <a:t>the independent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Cause</a:t>
            </a:r>
            <a:r>
              <a:rPr lang="en-US" sz="1200" kern="1200" dirty="0" smtClean="0">
                <a:solidFill>
                  <a:schemeClr val="tx1"/>
                </a:solidFill>
                <a:effectLst/>
                <a:latin typeface="+mn-lt"/>
                <a:ea typeface="+mn-ea"/>
                <a:cs typeface="+mn-cs"/>
              </a:rPr>
              <a:t>–</a:t>
            </a:r>
            <a:r>
              <a:rPr lang="en-US" sz="1200" dirty="0" smtClean="0"/>
              <a:t>effect </a:t>
            </a:r>
            <a:r>
              <a:rPr lang="en-US" sz="1200" dirty="0"/>
              <a:t>relationships: </a:t>
            </a:r>
            <a:r>
              <a:rPr lang="en-US" sz="1200" kern="1200" dirty="0">
                <a:solidFill>
                  <a:schemeClr val="tx1"/>
                </a:solidFill>
                <a:effectLst/>
                <a:latin typeface="+mn-lt"/>
                <a:ea typeface="+mn-ea"/>
                <a:cs typeface="+mn-cs"/>
              </a:rPr>
              <a:t>Cause-and-effect relationships between variables are not easy to infer in the social sciences. To establish that two variables are causally related, your analysis must meet three </a:t>
            </a:r>
            <a:r>
              <a:rPr lang="en-US" sz="1200" kern="1200" dirty="0" smtClean="0">
                <a:solidFill>
                  <a:schemeClr val="tx1"/>
                </a:solidFill>
                <a:effectLst/>
                <a:latin typeface="+mn-lt"/>
                <a:ea typeface="+mn-ea"/>
                <a:cs typeface="+mn-cs"/>
              </a:rPr>
              <a:t>conditions: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cause has to precede the effect in </a:t>
            </a:r>
            <a:r>
              <a:rPr lang="en-US" sz="1200" kern="1200" dirty="0" smtClean="0">
                <a:solidFill>
                  <a:schemeClr val="tx1"/>
                </a:solidFill>
                <a:effectLst/>
                <a:latin typeface="+mn-lt"/>
                <a:ea typeface="+mn-ea"/>
                <a:cs typeface="+mn-cs"/>
              </a:rPr>
              <a:t>time.</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There </a:t>
            </a:r>
            <a:r>
              <a:rPr lang="en-US" sz="1200" kern="1200" dirty="0">
                <a:solidFill>
                  <a:schemeClr val="tx1"/>
                </a:solidFill>
                <a:effectLst/>
                <a:latin typeface="+mn-lt"/>
                <a:ea typeface="+mn-ea"/>
                <a:cs typeface="+mn-cs"/>
              </a:rPr>
              <a:t>has to be an empirical relationship between the cause and the </a:t>
            </a:r>
            <a:r>
              <a:rPr lang="en-US" sz="1200" kern="1200" dirty="0" smtClean="0">
                <a:solidFill>
                  <a:schemeClr val="tx1"/>
                </a:solidFill>
                <a:effectLst/>
                <a:latin typeface="+mn-lt"/>
                <a:ea typeface="+mn-ea"/>
                <a:cs typeface="+mn-cs"/>
              </a:rPr>
              <a:t>effect.</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This </a:t>
            </a:r>
            <a:r>
              <a:rPr lang="en-US" sz="1200" kern="1200" dirty="0">
                <a:solidFill>
                  <a:schemeClr val="tx1"/>
                </a:solidFill>
                <a:effectLst/>
                <a:latin typeface="+mn-lt"/>
                <a:ea typeface="+mn-ea"/>
                <a:cs typeface="+mn-cs"/>
              </a:rPr>
              <a:t>relationship cannot be explained by other factors.</a:t>
            </a: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IN" sz="1200" b="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p>
          <a:p>
            <a:pPr lvl="2"/>
            <a:endParaRPr lang="en-IN" sz="1200" kern="1200" dirty="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7</a:t>
            </a:fld>
            <a:endParaRPr lang="en-US" dirty="0"/>
          </a:p>
        </p:txBody>
      </p:sp>
    </p:spTree>
    <p:extLst>
      <p:ext uri="{BB962C8B-B14F-4D97-AF65-F5344CB8AC3E}">
        <p14:creationId xmlns:p14="http://schemas.microsoft.com/office/powerpoint/2010/main" val="386186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Satisfies Learning Objective </a:t>
            </a:r>
            <a:r>
              <a:rPr lang="en-US" sz="1200" kern="1200" dirty="0" smtClean="0">
                <a:solidFill>
                  <a:schemeClr val="tx1"/>
                </a:solidFill>
                <a:effectLst/>
                <a:latin typeface="+mn-lt"/>
                <a:ea typeface="+mn-ea"/>
                <a:cs typeface="+mn-cs"/>
              </a:rPr>
              <a:t>1.2</a:t>
            </a:r>
            <a:r>
              <a:rPr lang="en-US" sz="1200" kern="1200" dirty="0">
                <a:solidFill>
                  <a:schemeClr val="tx1"/>
                </a:solidFill>
                <a:effectLst/>
                <a:latin typeface="+mn-lt"/>
                <a:ea typeface="+mn-ea"/>
                <a:cs typeface="+mn-cs"/>
              </a:rPr>
              <a:t>: Define independent and dependent </a:t>
            </a:r>
            <a:r>
              <a:rPr lang="en-US" sz="1200" kern="1200" dirty="0" smtClean="0">
                <a:solidFill>
                  <a:schemeClr val="tx1"/>
                </a:solidFill>
                <a:effectLst/>
                <a:latin typeface="+mn-lt"/>
                <a:ea typeface="+mn-ea"/>
                <a:cs typeface="+mn-cs"/>
              </a:rPr>
              <a:t>variables.</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Difficult to infer cause-and-effect relationships in the social sciences: Using the terms independent variable and dependent variable is still appropriate even when this relationship is not articulated in terms of direct cause and effect.</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Guidelines </a:t>
            </a:r>
            <a:r>
              <a:rPr lang="en-US" sz="1200" dirty="0"/>
              <a:t>to identify dependent and independent variables: </a:t>
            </a:r>
            <a:endParaRPr lang="en-US" sz="120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dependent variable is always the property that you are trying to explain; it is always the object of the </a:t>
            </a:r>
            <a:r>
              <a:rPr lang="en-US" sz="1200" kern="1200" dirty="0" smtClean="0">
                <a:solidFill>
                  <a:schemeClr val="tx1"/>
                </a:solidFill>
                <a:effectLst/>
                <a:latin typeface="+mn-lt"/>
                <a:ea typeface="+mn-ea"/>
                <a:cs typeface="+mn-cs"/>
              </a:rPr>
              <a:t>research.</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independent variable usually occurs earlier in time than the dependent variable. </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independent variable is often seen as influencing, directly or indirectly, the dependent variable.</a:t>
            </a: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Purpose of research: </a:t>
            </a:r>
            <a:r>
              <a:rPr lang="en-US" sz="1200" kern="1200" dirty="0">
                <a:solidFill>
                  <a:schemeClr val="tx1"/>
                </a:solidFill>
                <a:effectLst/>
                <a:latin typeface="+mn-lt"/>
                <a:ea typeface="+mn-ea"/>
                <a:cs typeface="+mn-cs"/>
              </a:rPr>
              <a:t>The purpose of the research should help determine which is the independent variable and which is the dependent variable.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Variables </a:t>
            </a:r>
            <a:r>
              <a:rPr lang="en-US" sz="1200" dirty="0"/>
              <a:t>in real world: </a:t>
            </a:r>
            <a:r>
              <a:rPr lang="en-US" sz="1200" kern="1200" dirty="0">
                <a:solidFill>
                  <a:schemeClr val="tx1"/>
                </a:solidFill>
                <a:effectLst/>
                <a:latin typeface="+mn-lt"/>
                <a:ea typeface="+mn-ea"/>
                <a:cs typeface="+mn-cs"/>
              </a:rPr>
              <a:t>In the real world, variables are neither dependent nor </a:t>
            </a:r>
            <a:r>
              <a:rPr lang="en-US" sz="1200" kern="1200" dirty="0" smtClean="0">
                <a:solidFill>
                  <a:schemeClr val="tx1"/>
                </a:solidFill>
                <a:effectLst/>
                <a:latin typeface="+mn-lt"/>
                <a:ea typeface="+mn-ea"/>
                <a:cs typeface="+mn-cs"/>
              </a:rPr>
              <a:t>independent; </a:t>
            </a:r>
            <a:r>
              <a:rPr lang="en-US" sz="1200" kern="1200" dirty="0">
                <a:solidFill>
                  <a:schemeClr val="tx1"/>
                </a:solidFill>
                <a:effectLst/>
                <a:latin typeface="+mn-lt"/>
                <a:ea typeface="+mn-ea"/>
                <a:cs typeface="+mn-cs"/>
              </a:rPr>
              <a:t>they can be switched around depending on the research problem. A variable defined as independent in one research investigation may be a dependent variable in another</a:t>
            </a:r>
            <a:r>
              <a:rPr lang="en-US" sz="1200" kern="1200" dirty="0" smtClean="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8</a:t>
            </a:fld>
            <a:endParaRPr lang="en-US" dirty="0"/>
          </a:p>
        </p:txBody>
      </p:sp>
    </p:spTree>
    <p:extLst>
      <p:ext uri="{BB962C8B-B14F-4D97-AF65-F5344CB8AC3E}">
        <p14:creationId xmlns:p14="http://schemas.microsoft.com/office/powerpoint/2010/main" val="590222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1.3: Distinguish between the three levels of measurement.</a:t>
            </a:r>
            <a:endParaRPr lang="en-IN" sz="1200" kern="1200" dirty="0" smtClean="0">
              <a:solidFill>
                <a:schemeClr val="tx1"/>
              </a:solidFill>
              <a:effectLst/>
              <a:latin typeface="+mn-lt"/>
              <a:ea typeface="+mn-ea"/>
              <a:cs typeface="+mn-cs"/>
            </a:endParaRPr>
          </a:p>
          <a:p>
            <a:pPr marL="0" indent="0">
              <a:buNone/>
            </a:pPr>
            <a:endParaRPr lang="en-US" dirty="0" smtClean="0"/>
          </a:p>
          <a:p>
            <a:pPr marL="0" indent="0">
              <a:buNone/>
            </a:pPr>
            <a:r>
              <a:rPr lang="en-US" dirty="0" smtClean="0"/>
              <a:t>Measuring </a:t>
            </a:r>
            <a:r>
              <a:rPr lang="en-US" dirty="0"/>
              <a:t>the variables and collecting data: </a:t>
            </a:r>
            <a:r>
              <a:rPr lang="en-US" sz="1200" kern="1200" dirty="0">
                <a:solidFill>
                  <a:schemeClr val="tx1"/>
                </a:solidFill>
                <a:effectLst/>
                <a:latin typeface="+mn-lt"/>
                <a:ea typeface="+mn-ea"/>
                <a:cs typeface="+mn-cs"/>
              </a:rPr>
              <a:t>We must </a:t>
            </a:r>
            <a:r>
              <a:rPr lang="en-US" sz="1200" kern="1200" dirty="0" smtClean="0">
                <a:solidFill>
                  <a:schemeClr val="tx1"/>
                </a:solidFill>
                <a:effectLst/>
                <a:latin typeface="+mn-lt"/>
                <a:ea typeface="+mn-ea"/>
                <a:cs typeface="+mn-cs"/>
              </a:rPr>
              <a:t>decide:</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How </a:t>
            </a:r>
            <a:r>
              <a:rPr lang="en-US" sz="1200" kern="1200" dirty="0">
                <a:solidFill>
                  <a:schemeClr val="tx1"/>
                </a:solidFill>
                <a:effectLst/>
                <a:latin typeface="+mn-lt"/>
                <a:ea typeface="+mn-ea"/>
                <a:cs typeface="+mn-cs"/>
              </a:rPr>
              <a:t>to measure the variables of interest to us. </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How </a:t>
            </a:r>
            <a:r>
              <a:rPr lang="en-US" sz="1200" kern="1200" dirty="0">
                <a:solidFill>
                  <a:schemeClr val="tx1"/>
                </a:solidFill>
                <a:effectLst/>
                <a:latin typeface="+mn-lt"/>
                <a:ea typeface="+mn-ea"/>
                <a:cs typeface="+mn-cs"/>
              </a:rPr>
              <a:t>to select the cases for our </a:t>
            </a:r>
            <a:r>
              <a:rPr lang="en-US" sz="1200" kern="1200" dirty="0" smtClean="0">
                <a:solidFill>
                  <a:schemeClr val="tx1"/>
                </a:solidFill>
                <a:effectLst/>
                <a:latin typeface="+mn-lt"/>
                <a:ea typeface="+mn-ea"/>
                <a:cs typeface="+mn-cs"/>
              </a:rPr>
              <a:t>research.</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What </a:t>
            </a:r>
            <a:r>
              <a:rPr lang="en-US" sz="1200" kern="1200" dirty="0">
                <a:solidFill>
                  <a:schemeClr val="tx1"/>
                </a:solidFill>
                <a:effectLst/>
                <a:latin typeface="+mn-lt"/>
                <a:ea typeface="+mn-ea"/>
                <a:cs typeface="+mn-cs"/>
              </a:rPr>
              <a:t>kind of data collection techniques we will be using.</a:t>
            </a:r>
            <a:r>
              <a:rPr lang="en-US" dirty="0"/>
              <a:t> </a:t>
            </a:r>
            <a:r>
              <a:rPr lang="en-US" sz="1200" kern="1200" dirty="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0" indent="0">
              <a:buFont typeface="+mj-lt"/>
              <a:buNone/>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Data collection techniques:</a:t>
            </a:r>
            <a:r>
              <a:rPr lang="en-US" baseline="0" dirty="0" smtClean="0"/>
              <a:t> </a:t>
            </a:r>
            <a:r>
              <a:rPr lang="en-US" sz="1200" kern="1200" dirty="0" smtClean="0">
                <a:solidFill>
                  <a:schemeClr val="tx1"/>
                </a:solidFill>
                <a:effectLst/>
                <a:latin typeface="+mn-lt"/>
                <a:ea typeface="+mn-ea"/>
                <a:cs typeface="+mn-cs"/>
              </a:rPr>
              <a:t>A </a:t>
            </a:r>
            <a:r>
              <a:rPr lang="en-US" sz="1200" kern="1200" dirty="0">
                <a:solidFill>
                  <a:schemeClr val="tx1"/>
                </a:solidFill>
                <a:effectLst/>
                <a:latin typeface="+mn-lt"/>
                <a:ea typeface="+mn-ea"/>
                <a:cs typeface="+mn-cs"/>
              </a:rPr>
              <a:t>wide variety of data collection techniques are available to us, from direct observations to survey research, experiments, or secondary </a:t>
            </a:r>
            <a:r>
              <a:rPr lang="en-US" sz="1200" kern="1200" dirty="0" smtClean="0">
                <a:solidFill>
                  <a:schemeClr val="tx1"/>
                </a:solidFill>
                <a:effectLst/>
                <a:latin typeface="+mn-lt"/>
                <a:ea typeface="+mn-ea"/>
                <a:cs typeface="+mn-cs"/>
              </a:rPr>
              <a:t>sources.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a:t>
            </a:r>
            <a:r>
              <a:rPr lang="en-US" sz="1200" kern="1200" dirty="0">
                <a:solidFill>
                  <a:schemeClr val="tx1"/>
                </a:solidFill>
                <a:effectLst/>
                <a:latin typeface="+mn-lt"/>
                <a:ea typeface="+mn-ea"/>
                <a:cs typeface="+mn-cs"/>
              </a:rPr>
              <a:t>can construct numerous measuring instruments ranging in complexity from a single question included in a questionnaire to composite measure constructed through the combination of two or more questionnaire items. </a:t>
            </a:r>
            <a:endParaRPr lang="en-IN" sz="1200" kern="1200" dirty="0" smtClean="0">
              <a:solidFill>
                <a:schemeClr val="tx1"/>
              </a:solidFill>
              <a:effectLst/>
              <a:latin typeface="+mn-lt"/>
              <a:ea typeface="+mn-ea"/>
              <a:cs typeface="+mn-cs"/>
            </a:endParaRPr>
          </a:p>
          <a:p>
            <a:pPr marL="0" indent="0">
              <a:buFont typeface="+mj-lt"/>
              <a:buNone/>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Dependence on study objective: </a:t>
            </a: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choice of a particular data collection method or instrument to measure our variables depends on the study objective</a:t>
            </a:r>
            <a:r>
              <a:rPr lang="en-US" sz="1200" kern="1200" dirty="0" smtClean="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9</a:t>
            </a:fld>
            <a:endParaRPr lang="en-US" dirty="0"/>
          </a:p>
        </p:txBody>
      </p:sp>
    </p:spTree>
    <p:extLst>
      <p:ext uri="{BB962C8B-B14F-4D97-AF65-F5344CB8AC3E}">
        <p14:creationId xmlns:p14="http://schemas.microsoft.com/office/powerpoint/2010/main" val="242731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p>
            <a:r>
              <a:rPr lang="en-US" dirty="0"/>
              <a:t>Click to edit Master title style</a:t>
            </a:r>
          </a:p>
        </p:txBody>
      </p:sp>
      <p:sp>
        <p:nvSpPr>
          <p:cNvPr id="3" name="Content Placeholder 2"/>
          <p:cNvSpPr>
            <a:spLocks noGrp="1"/>
          </p:cNvSpPr>
          <p:nvPr>
            <p:ph idx="1"/>
          </p:nvPr>
        </p:nvSpPr>
        <p:spPr>
          <a:xfrm>
            <a:off x="990600" y="1676400"/>
            <a:ext cx="7696200" cy="4449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990600" y="6356350"/>
            <a:ext cx="7010400" cy="365125"/>
          </a:xfrm>
        </p:spPr>
        <p:txBody>
          <a:bodyPr/>
          <a:lstStyle/>
          <a:p>
            <a:r>
              <a:rPr lang="en-US" dirty="0" smtClean="0"/>
              <a:t>Frankfort-Nachmias/Leon-Guerrero, Social Statistics for a Diverse Society, 9e. © SAGE Publications, 2020</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029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3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sz="1050">
                <a:solidFill>
                  <a:schemeClr val="tx1">
                    <a:tint val="75000"/>
                  </a:schemeClr>
                </a:solidFill>
                <a:latin typeface="Arial" panose="020B0604020202020204" pitchFamily="34" charset="0"/>
                <a:cs typeface="Arial" panose="020B0604020202020204" pitchFamily="34" charset="0"/>
              </a:defRPr>
            </a:lvl1pPr>
          </a:lstStyle>
          <a:p>
            <a:r>
              <a:rPr lang="en-US" dirty="0" smtClean="0"/>
              <a:t>Frankfort-Nachmias/Leon-Guerrero, Social Statistics for a Diverse Society, 9e. © SAGE Publications, 2020</a:t>
            </a:r>
            <a:endParaRPr lang="en-US" dirty="0"/>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7" name="Rectangle 6"/>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Lst>
  <p:hf hdr="0" dt="0"/>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2438400"/>
            <a:ext cx="8534400" cy="1219200"/>
          </a:xfrm>
        </p:spPr>
        <p:txBody>
          <a:bodyPr>
            <a:noAutofit/>
          </a:bodyPr>
          <a:lstStyle/>
          <a:p>
            <a:r>
              <a:rPr lang="en-US" sz="3200" noProof="0" dirty="0">
                <a:solidFill>
                  <a:schemeClr val="tx1"/>
                </a:solidFill>
              </a:rPr>
              <a:t/>
            </a:r>
            <a:br>
              <a:rPr lang="en-US" sz="3200" noProof="0" dirty="0">
                <a:solidFill>
                  <a:schemeClr val="tx1"/>
                </a:solidFill>
              </a:rPr>
            </a:br>
            <a:r>
              <a:rPr lang="en-US" sz="3200" noProof="0" dirty="0">
                <a:solidFill>
                  <a:schemeClr val="tx1"/>
                </a:solidFill>
              </a:rPr>
              <a:t>Chapter 1: The What and </a:t>
            </a:r>
            <a:r>
              <a:rPr lang="en-US" sz="3200" noProof="0" dirty="0" smtClean="0">
                <a:solidFill>
                  <a:schemeClr val="tx1"/>
                </a:solidFill>
              </a:rPr>
              <a:t>the Why </a:t>
            </a:r>
            <a:r>
              <a:rPr lang="en-US" sz="3200" noProof="0" dirty="0">
                <a:solidFill>
                  <a:schemeClr val="tx1"/>
                </a:solidFill>
              </a:rPr>
              <a:t>of Statistics</a:t>
            </a:r>
            <a:br>
              <a:rPr lang="en-US" sz="3200" noProof="0" dirty="0">
                <a:solidFill>
                  <a:schemeClr val="tx1"/>
                </a:solidFill>
              </a:rPr>
            </a:br>
            <a:endParaRPr lang="en-US" sz="3200" noProof="0" dirty="0">
              <a:solidFill>
                <a:schemeClr val="tx1"/>
              </a:solidFill>
            </a:endParaRPr>
          </a:p>
        </p:txBody>
      </p:sp>
    </p:spTree>
    <p:extLst>
      <p:ext uri="{BB962C8B-B14F-4D97-AF65-F5344CB8AC3E}">
        <p14:creationId xmlns:p14="http://schemas.microsoft.com/office/powerpoint/2010/main" val="256500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2D9D19-E45C-4B12-842F-A3D1506D3EBD}"/>
              </a:ext>
            </a:extLst>
          </p:cNvPr>
          <p:cNvSpPr>
            <a:spLocks noGrp="1"/>
          </p:cNvSpPr>
          <p:nvPr>
            <p:ph type="title"/>
          </p:nvPr>
        </p:nvSpPr>
        <p:spPr/>
        <p:txBody>
          <a:bodyPr>
            <a:normAutofit/>
          </a:bodyPr>
          <a:lstStyle/>
          <a:p>
            <a:r>
              <a:rPr lang="en-US" sz="4000" noProof="0" dirty="0" smtClean="0"/>
              <a:t>Collecting Data</a:t>
            </a:r>
            <a:r>
              <a:rPr lang="en-US" noProof="0" dirty="0" smtClean="0"/>
              <a:t> </a:t>
            </a:r>
            <a:r>
              <a:rPr lang="en-US" sz="2400" noProof="0" dirty="0" smtClean="0"/>
              <a:t>(2 of 4)</a:t>
            </a:r>
            <a:endParaRPr lang="en-US" sz="2400" noProof="0" dirty="0"/>
          </a:p>
        </p:txBody>
      </p:sp>
      <p:sp>
        <p:nvSpPr>
          <p:cNvPr id="4" name="Content Placeholder 3">
            <a:extLst>
              <a:ext uri="{FF2B5EF4-FFF2-40B4-BE49-F238E27FC236}">
                <a16:creationId xmlns:a16="http://schemas.microsoft.com/office/drawing/2014/main" id="{5E4188CB-77FB-404A-94FA-09BB218D7906}"/>
              </a:ext>
            </a:extLst>
          </p:cNvPr>
          <p:cNvSpPr>
            <a:spLocks noGrp="1"/>
          </p:cNvSpPr>
          <p:nvPr>
            <p:ph idx="1"/>
          </p:nvPr>
        </p:nvSpPr>
        <p:spPr/>
        <p:txBody>
          <a:bodyPr/>
          <a:lstStyle/>
          <a:p>
            <a:r>
              <a:rPr lang="en-US" noProof="0" dirty="0" smtClean="0"/>
              <a:t>Levels of measurements.</a:t>
            </a:r>
          </a:p>
          <a:p>
            <a:r>
              <a:rPr lang="en-US" noProof="0" dirty="0" smtClean="0"/>
              <a:t>Need for different ways of measuring.</a:t>
            </a:r>
          </a:p>
          <a:p>
            <a:r>
              <a:rPr lang="en-US" noProof="0" dirty="0" smtClean="0"/>
              <a:t>Nominal, ordinal, and interval levels of measurement. </a:t>
            </a:r>
            <a:endParaRPr lang="en-US" noProof="0" dirty="0"/>
          </a:p>
        </p:txBody>
      </p:sp>
      <p:sp>
        <p:nvSpPr>
          <p:cNvPr id="2" name="Footer Placeholder 1">
            <a:extLst>
              <a:ext uri="{FF2B5EF4-FFF2-40B4-BE49-F238E27FC236}">
                <a16:creationId xmlns:a16="http://schemas.microsoft.com/office/drawing/2014/main" id="{C62D904B-A91C-481B-B318-95CEC8ACD742}"/>
              </a:ext>
            </a:extLst>
          </p:cNvPr>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5" name="Slide Number Placeholder 4">
            <a:extLst>
              <a:ext uri="{FF2B5EF4-FFF2-40B4-BE49-F238E27FC236}">
                <a16:creationId xmlns:a16="http://schemas.microsoft.com/office/drawing/2014/main" id="{31BF726F-EB77-413B-AE7B-C51D290B93A9}"/>
              </a:ext>
            </a:extLst>
          </p:cNvPr>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2024391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E580CD-EAA6-4EF3-BC30-F64A4549F93E}"/>
              </a:ext>
            </a:extLst>
          </p:cNvPr>
          <p:cNvSpPr>
            <a:spLocks noGrp="1"/>
          </p:cNvSpPr>
          <p:nvPr>
            <p:ph type="title"/>
          </p:nvPr>
        </p:nvSpPr>
        <p:spPr/>
        <p:txBody>
          <a:bodyPr>
            <a:normAutofit/>
          </a:bodyPr>
          <a:lstStyle/>
          <a:p>
            <a:r>
              <a:rPr lang="en-US" sz="4000" noProof="0" dirty="0" smtClean="0"/>
              <a:t>Collecting Data</a:t>
            </a:r>
            <a:r>
              <a:rPr lang="en-US" noProof="0" dirty="0" smtClean="0"/>
              <a:t> </a:t>
            </a:r>
            <a:r>
              <a:rPr lang="en-US" sz="2400" noProof="0" dirty="0" smtClean="0"/>
              <a:t>(3 of 4)</a:t>
            </a:r>
            <a:endParaRPr lang="en-US" sz="2400" noProof="0" dirty="0"/>
          </a:p>
        </p:txBody>
      </p:sp>
      <p:sp>
        <p:nvSpPr>
          <p:cNvPr id="6" name="Content Placeholder 5">
            <a:extLst>
              <a:ext uri="{FF2B5EF4-FFF2-40B4-BE49-F238E27FC236}">
                <a16:creationId xmlns:a16="http://schemas.microsoft.com/office/drawing/2014/main" id="{2F69A296-952E-4B03-A80A-88E7B74D38D4}"/>
              </a:ext>
            </a:extLst>
          </p:cNvPr>
          <p:cNvSpPr>
            <a:spLocks noGrp="1"/>
          </p:cNvSpPr>
          <p:nvPr>
            <p:ph idx="1"/>
          </p:nvPr>
        </p:nvSpPr>
        <p:spPr/>
        <p:txBody>
          <a:bodyPr/>
          <a:lstStyle/>
          <a:p>
            <a:r>
              <a:rPr lang="en-US" noProof="0" dirty="0" smtClean="0"/>
              <a:t>Cumulative property of levels of measurement.</a:t>
            </a:r>
          </a:p>
          <a:p>
            <a:r>
              <a:rPr lang="en-US" noProof="0" dirty="0" smtClean="0"/>
              <a:t>Levels of measurement of dichotomous variables.</a:t>
            </a:r>
          </a:p>
          <a:p>
            <a:r>
              <a:rPr lang="en-US" noProof="0" dirty="0" smtClean="0"/>
              <a:t>Dichotomization of variables by researchers.</a:t>
            </a:r>
          </a:p>
          <a:p>
            <a:pPr marL="0" indent="0">
              <a:buNone/>
            </a:pPr>
            <a:endParaRPr lang="en-US" noProof="0" dirty="0" smtClean="0"/>
          </a:p>
          <a:p>
            <a:endParaRPr lang="en-US" noProof="0" dirty="0"/>
          </a:p>
        </p:txBody>
      </p:sp>
      <p:sp>
        <p:nvSpPr>
          <p:cNvPr id="2" name="Footer Placeholder 1">
            <a:extLst>
              <a:ext uri="{FF2B5EF4-FFF2-40B4-BE49-F238E27FC236}">
                <a16:creationId xmlns:a16="http://schemas.microsoft.com/office/drawing/2014/main" id="{50241A91-52D2-41CA-8382-28AB43B4F557}"/>
              </a:ext>
            </a:extLst>
          </p:cNvPr>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4" name="Slide Number Placeholder 3">
            <a:extLst>
              <a:ext uri="{FF2B5EF4-FFF2-40B4-BE49-F238E27FC236}">
                <a16:creationId xmlns:a16="http://schemas.microsoft.com/office/drawing/2014/main" id="{EDE25AC2-2F13-4216-BD2F-BD98AA5F1D01}"/>
              </a:ext>
            </a:extLst>
          </p:cNvPr>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182557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E580CD-EAA6-4EF3-BC30-F64A4549F93E}"/>
              </a:ext>
            </a:extLst>
          </p:cNvPr>
          <p:cNvSpPr>
            <a:spLocks noGrp="1"/>
          </p:cNvSpPr>
          <p:nvPr>
            <p:ph type="title"/>
          </p:nvPr>
        </p:nvSpPr>
        <p:spPr/>
        <p:txBody>
          <a:bodyPr>
            <a:normAutofit/>
          </a:bodyPr>
          <a:lstStyle/>
          <a:p>
            <a:r>
              <a:rPr lang="en-US" sz="4000" noProof="0" dirty="0" smtClean="0"/>
              <a:t>Collecting Data</a:t>
            </a:r>
            <a:r>
              <a:rPr lang="en-US" noProof="0" dirty="0" smtClean="0"/>
              <a:t> </a:t>
            </a:r>
            <a:r>
              <a:rPr lang="en-US" sz="2400" noProof="0" dirty="0" smtClean="0"/>
              <a:t>(4 of 4)</a:t>
            </a:r>
            <a:endParaRPr lang="en-US" sz="2400" noProof="0" dirty="0"/>
          </a:p>
        </p:txBody>
      </p:sp>
      <p:sp>
        <p:nvSpPr>
          <p:cNvPr id="6" name="Content Placeholder 5">
            <a:extLst>
              <a:ext uri="{FF2B5EF4-FFF2-40B4-BE49-F238E27FC236}">
                <a16:creationId xmlns:a16="http://schemas.microsoft.com/office/drawing/2014/main" id="{2F69A296-952E-4B03-A80A-88E7B74D38D4}"/>
              </a:ext>
            </a:extLst>
          </p:cNvPr>
          <p:cNvSpPr>
            <a:spLocks noGrp="1"/>
          </p:cNvSpPr>
          <p:nvPr>
            <p:ph idx="1"/>
          </p:nvPr>
        </p:nvSpPr>
        <p:spPr/>
        <p:txBody>
          <a:bodyPr/>
          <a:lstStyle/>
          <a:p>
            <a:pPr marL="0" indent="0">
              <a:buNone/>
            </a:pPr>
            <a:r>
              <a:rPr lang="en-US" noProof="0" dirty="0" smtClean="0"/>
              <a:t>Discrete and Continuous Variables</a:t>
            </a:r>
          </a:p>
          <a:p>
            <a:r>
              <a:rPr lang="en-US" noProof="0" dirty="0" smtClean="0"/>
              <a:t>Discrete variable, minimum-sized unit.</a:t>
            </a:r>
          </a:p>
          <a:p>
            <a:r>
              <a:rPr lang="en-US" noProof="0" dirty="0" smtClean="0"/>
              <a:t>Continuous variable contrast to discrete variable.</a:t>
            </a:r>
          </a:p>
          <a:p>
            <a:r>
              <a:rPr lang="en-US" noProof="0" dirty="0" smtClean="0"/>
              <a:t>Affects research operations.</a:t>
            </a:r>
          </a:p>
          <a:p>
            <a:r>
              <a:rPr lang="en-US" noProof="0" dirty="0" smtClean="0"/>
              <a:t>Treated vice versa.</a:t>
            </a:r>
          </a:p>
          <a:p>
            <a:endParaRPr lang="en-US" noProof="0" dirty="0"/>
          </a:p>
        </p:txBody>
      </p:sp>
      <p:sp>
        <p:nvSpPr>
          <p:cNvPr id="2" name="Footer Placeholder 1">
            <a:extLst>
              <a:ext uri="{FF2B5EF4-FFF2-40B4-BE49-F238E27FC236}">
                <a16:creationId xmlns:a16="http://schemas.microsoft.com/office/drawing/2014/main" id="{50241A91-52D2-41CA-8382-28AB43B4F557}"/>
              </a:ext>
            </a:extLst>
          </p:cNvPr>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4" name="Slide Number Placeholder 3">
            <a:extLst>
              <a:ext uri="{FF2B5EF4-FFF2-40B4-BE49-F238E27FC236}">
                <a16:creationId xmlns:a16="http://schemas.microsoft.com/office/drawing/2014/main" id="{EDE25AC2-2F13-4216-BD2F-BD98AA5F1D01}"/>
              </a:ext>
            </a:extLst>
          </p:cNvPr>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2467076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3B7F2A-3B2E-4FD4-8707-5E8A2BA4D00D}"/>
              </a:ext>
            </a:extLst>
          </p:cNvPr>
          <p:cNvSpPr>
            <a:spLocks noGrp="1"/>
          </p:cNvSpPr>
          <p:nvPr>
            <p:ph type="title"/>
          </p:nvPr>
        </p:nvSpPr>
        <p:spPr>
          <a:xfrm>
            <a:off x="457200" y="692696"/>
            <a:ext cx="8229600" cy="1510680"/>
          </a:xfrm>
        </p:spPr>
        <p:txBody>
          <a:bodyPr>
            <a:normAutofit/>
          </a:bodyPr>
          <a:lstStyle/>
          <a:p>
            <a:r>
              <a:rPr lang="en-US" sz="4000" noProof="0" dirty="0" smtClean="0"/>
              <a:t>Analyzing the Data and Evaluating the Hypothesis </a:t>
            </a:r>
            <a:r>
              <a:rPr lang="en-US" sz="2400" noProof="0" dirty="0" smtClean="0"/>
              <a:t>(1 of 4)</a:t>
            </a:r>
            <a:endParaRPr lang="en-US" sz="2400" noProof="0" dirty="0"/>
          </a:p>
        </p:txBody>
      </p:sp>
      <p:sp>
        <p:nvSpPr>
          <p:cNvPr id="5" name="Content Placeholder 4">
            <a:extLst>
              <a:ext uri="{FF2B5EF4-FFF2-40B4-BE49-F238E27FC236}">
                <a16:creationId xmlns:a16="http://schemas.microsoft.com/office/drawing/2014/main" id="{0E2557F9-F9D2-4411-ABA3-A451920B4175}"/>
              </a:ext>
            </a:extLst>
          </p:cNvPr>
          <p:cNvSpPr>
            <a:spLocks noGrp="1"/>
          </p:cNvSpPr>
          <p:nvPr>
            <p:ph idx="1"/>
          </p:nvPr>
        </p:nvSpPr>
        <p:spPr>
          <a:xfrm>
            <a:off x="457200" y="2348880"/>
            <a:ext cx="8229600" cy="3777283"/>
          </a:xfrm>
        </p:spPr>
        <p:txBody>
          <a:bodyPr/>
          <a:lstStyle/>
          <a:p>
            <a:r>
              <a:rPr lang="en-US" noProof="0" dirty="0" smtClean="0"/>
              <a:t>The data collection stage:</a:t>
            </a:r>
          </a:p>
          <a:p>
            <a:pPr lvl="1"/>
            <a:r>
              <a:rPr lang="en-US" noProof="0" dirty="0" smtClean="0"/>
              <a:t>Codes and numbers to represent observations.</a:t>
            </a:r>
          </a:p>
          <a:p>
            <a:pPr lvl="1"/>
            <a:r>
              <a:rPr lang="en-US" noProof="0" dirty="0" smtClean="0"/>
              <a:t>Large amount of data.</a:t>
            </a:r>
          </a:p>
          <a:p>
            <a:pPr lvl="1"/>
            <a:r>
              <a:rPr lang="en-US" noProof="0" dirty="0" smtClean="0"/>
              <a:t>Systematic way to organize data.</a:t>
            </a:r>
          </a:p>
          <a:p>
            <a:pPr lvl="1"/>
            <a:r>
              <a:rPr lang="en-US" noProof="0" dirty="0" smtClean="0"/>
              <a:t>Statistical procedures to evaluate hypothesis.</a:t>
            </a:r>
            <a:endParaRPr lang="en-US" noProof="0" dirty="0"/>
          </a:p>
        </p:txBody>
      </p:sp>
      <p:sp>
        <p:nvSpPr>
          <p:cNvPr id="2" name="Footer Placeholder 1">
            <a:extLst>
              <a:ext uri="{FF2B5EF4-FFF2-40B4-BE49-F238E27FC236}">
                <a16:creationId xmlns:a16="http://schemas.microsoft.com/office/drawing/2014/main" id="{57D83A77-DBAF-4EA8-AD2F-002FE0BDA5BF}"/>
              </a:ext>
            </a:extLst>
          </p:cNvPr>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4" name="Slide Number Placeholder 3">
            <a:extLst>
              <a:ext uri="{FF2B5EF4-FFF2-40B4-BE49-F238E27FC236}">
                <a16:creationId xmlns:a16="http://schemas.microsoft.com/office/drawing/2014/main" id="{E94FA08B-B18F-4B6D-A2D7-8A4A2B23C9FB}"/>
              </a:ext>
            </a:extLst>
          </p:cNvPr>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3358137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A70420-F71B-4E33-BBC2-79E5C23119F4}"/>
              </a:ext>
            </a:extLst>
          </p:cNvPr>
          <p:cNvSpPr>
            <a:spLocks noGrp="1"/>
          </p:cNvSpPr>
          <p:nvPr>
            <p:ph type="title"/>
          </p:nvPr>
        </p:nvSpPr>
        <p:spPr/>
        <p:txBody>
          <a:bodyPr>
            <a:normAutofit fontScale="90000"/>
          </a:bodyPr>
          <a:lstStyle/>
          <a:p>
            <a:r>
              <a:rPr lang="en-US" noProof="0" dirty="0" smtClean="0"/>
              <a:t>Analyzing and Evaluating the Hypothesis </a:t>
            </a:r>
            <a:r>
              <a:rPr lang="en-US" sz="2700" noProof="0" dirty="0" smtClean="0"/>
              <a:t>(2 of 4)</a:t>
            </a:r>
            <a:endParaRPr lang="en-US" sz="2700" noProof="0" dirty="0"/>
          </a:p>
        </p:txBody>
      </p:sp>
      <p:sp>
        <p:nvSpPr>
          <p:cNvPr id="4" name="Content Placeholder 3">
            <a:extLst>
              <a:ext uri="{FF2B5EF4-FFF2-40B4-BE49-F238E27FC236}">
                <a16:creationId xmlns:a16="http://schemas.microsoft.com/office/drawing/2014/main" id="{18977154-EA3B-4BA4-83A0-92938E9129B9}"/>
              </a:ext>
            </a:extLst>
          </p:cNvPr>
          <p:cNvSpPr>
            <a:spLocks noGrp="1"/>
          </p:cNvSpPr>
          <p:nvPr>
            <p:ph idx="1"/>
          </p:nvPr>
        </p:nvSpPr>
        <p:spPr/>
        <p:txBody>
          <a:bodyPr>
            <a:normAutofit/>
          </a:bodyPr>
          <a:lstStyle/>
          <a:p>
            <a:pPr marL="0" indent="0">
              <a:buNone/>
            </a:pPr>
            <a:r>
              <a:rPr lang="en-US" noProof="0" dirty="0"/>
              <a:t>Descriptive and Inferential </a:t>
            </a:r>
            <a:r>
              <a:rPr lang="en-US" noProof="0" dirty="0" smtClean="0"/>
              <a:t>Statistics</a:t>
            </a:r>
            <a:endParaRPr lang="en-US" noProof="0" dirty="0"/>
          </a:p>
          <a:p>
            <a:r>
              <a:rPr lang="en-US" noProof="0" dirty="0" smtClean="0"/>
              <a:t>Population.</a:t>
            </a:r>
            <a:endParaRPr lang="en-US" noProof="0" dirty="0"/>
          </a:p>
          <a:p>
            <a:r>
              <a:rPr lang="en-US" noProof="0" dirty="0" smtClean="0"/>
              <a:t>Sample.</a:t>
            </a:r>
            <a:endParaRPr lang="en-US" noProof="0" dirty="0"/>
          </a:p>
          <a:p>
            <a:r>
              <a:rPr lang="en-US" noProof="0" dirty="0" smtClean="0"/>
              <a:t>Sampling.</a:t>
            </a:r>
            <a:endParaRPr lang="en-US" noProof="0" dirty="0"/>
          </a:p>
          <a:p>
            <a:r>
              <a:rPr lang="en-US" noProof="0" dirty="0"/>
              <a:t>Descriptive </a:t>
            </a:r>
            <a:r>
              <a:rPr lang="en-US" noProof="0" dirty="0" smtClean="0"/>
              <a:t>statistics.</a:t>
            </a:r>
            <a:endParaRPr lang="en-US" noProof="0" dirty="0"/>
          </a:p>
        </p:txBody>
      </p:sp>
      <p:sp>
        <p:nvSpPr>
          <p:cNvPr id="2" name="Footer Placeholder 1">
            <a:extLst>
              <a:ext uri="{FF2B5EF4-FFF2-40B4-BE49-F238E27FC236}">
                <a16:creationId xmlns:a16="http://schemas.microsoft.com/office/drawing/2014/main" id="{1848D03C-A152-4027-9EDF-3D06A3963E76}"/>
              </a:ext>
            </a:extLst>
          </p:cNvPr>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5" name="Slide Number Placeholder 4">
            <a:extLst>
              <a:ext uri="{FF2B5EF4-FFF2-40B4-BE49-F238E27FC236}">
                <a16:creationId xmlns:a16="http://schemas.microsoft.com/office/drawing/2014/main" id="{B1F2040E-A24F-441B-9ACE-083ADC9B0347}"/>
              </a:ext>
            </a:extLst>
          </p:cNvPr>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338684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A70420-F71B-4E33-BBC2-79E5C23119F4}"/>
              </a:ext>
            </a:extLst>
          </p:cNvPr>
          <p:cNvSpPr>
            <a:spLocks noGrp="1"/>
          </p:cNvSpPr>
          <p:nvPr>
            <p:ph type="title"/>
          </p:nvPr>
        </p:nvSpPr>
        <p:spPr/>
        <p:txBody>
          <a:bodyPr>
            <a:normAutofit fontScale="90000"/>
          </a:bodyPr>
          <a:lstStyle/>
          <a:p>
            <a:r>
              <a:rPr lang="en-US" noProof="0" dirty="0" smtClean="0"/>
              <a:t>Analyzing and Evaluating the Hypothesis </a:t>
            </a:r>
            <a:r>
              <a:rPr lang="en-US" sz="2700" noProof="0" dirty="0" smtClean="0"/>
              <a:t>(3 of 4)</a:t>
            </a:r>
            <a:endParaRPr lang="en-US" sz="2700" noProof="0" dirty="0"/>
          </a:p>
        </p:txBody>
      </p:sp>
      <p:sp>
        <p:nvSpPr>
          <p:cNvPr id="4" name="Content Placeholder 3">
            <a:extLst>
              <a:ext uri="{FF2B5EF4-FFF2-40B4-BE49-F238E27FC236}">
                <a16:creationId xmlns:a16="http://schemas.microsoft.com/office/drawing/2014/main" id="{18977154-EA3B-4BA4-83A0-92938E9129B9}"/>
              </a:ext>
            </a:extLst>
          </p:cNvPr>
          <p:cNvSpPr>
            <a:spLocks noGrp="1"/>
          </p:cNvSpPr>
          <p:nvPr>
            <p:ph idx="1"/>
          </p:nvPr>
        </p:nvSpPr>
        <p:spPr/>
        <p:txBody>
          <a:bodyPr>
            <a:normAutofit/>
          </a:bodyPr>
          <a:lstStyle/>
          <a:p>
            <a:pPr marL="0" indent="0">
              <a:buNone/>
            </a:pPr>
            <a:r>
              <a:rPr lang="en-US" noProof="0" dirty="0" smtClean="0"/>
              <a:t>Descriptive and Inferential Statistics</a:t>
            </a:r>
          </a:p>
          <a:p>
            <a:r>
              <a:rPr lang="en-US" noProof="0" dirty="0" smtClean="0"/>
              <a:t>Inferential statistics.</a:t>
            </a:r>
          </a:p>
          <a:p>
            <a:r>
              <a:rPr lang="en-US" noProof="0" dirty="0" smtClean="0"/>
              <a:t>Average of sample not equal to average of population.</a:t>
            </a:r>
            <a:endParaRPr lang="en-US" noProof="0" dirty="0"/>
          </a:p>
        </p:txBody>
      </p:sp>
      <p:sp>
        <p:nvSpPr>
          <p:cNvPr id="2" name="Footer Placeholder 1">
            <a:extLst>
              <a:ext uri="{FF2B5EF4-FFF2-40B4-BE49-F238E27FC236}">
                <a16:creationId xmlns:a16="http://schemas.microsoft.com/office/drawing/2014/main" id="{1848D03C-A152-4027-9EDF-3D06A3963E76}"/>
              </a:ext>
            </a:extLst>
          </p:cNvPr>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5" name="Slide Number Placeholder 4">
            <a:extLst>
              <a:ext uri="{FF2B5EF4-FFF2-40B4-BE49-F238E27FC236}">
                <a16:creationId xmlns:a16="http://schemas.microsoft.com/office/drawing/2014/main" id="{B1F2040E-A24F-441B-9ACE-083ADC9B0347}"/>
              </a:ext>
            </a:extLst>
          </p:cNvPr>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1427443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014A6C-6383-4F97-B796-87C556A2F84B}"/>
              </a:ext>
            </a:extLst>
          </p:cNvPr>
          <p:cNvSpPr>
            <a:spLocks noGrp="1"/>
          </p:cNvSpPr>
          <p:nvPr>
            <p:ph type="title"/>
          </p:nvPr>
        </p:nvSpPr>
        <p:spPr/>
        <p:txBody>
          <a:bodyPr>
            <a:normAutofit fontScale="90000"/>
          </a:bodyPr>
          <a:lstStyle/>
          <a:p>
            <a:r>
              <a:rPr lang="en-US" noProof="0" dirty="0" smtClean="0"/>
              <a:t>Analyzing and Evaluating the Hypothesis </a:t>
            </a:r>
            <a:r>
              <a:rPr lang="en-US" sz="2700" noProof="0" dirty="0" smtClean="0"/>
              <a:t>(4 of 4)</a:t>
            </a:r>
            <a:endParaRPr lang="en-US" sz="2700" noProof="0" dirty="0"/>
          </a:p>
        </p:txBody>
      </p:sp>
      <p:sp>
        <p:nvSpPr>
          <p:cNvPr id="4" name="Content Placeholder 3">
            <a:extLst>
              <a:ext uri="{FF2B5EF4-FFF2-40B4-BE49-F238E27FC236}">
                <a16:creationId xmlns:a16="http://schemas.microsoft.com/office/drawing/2014/main" id="{5B960C81-5A6C-4F7E-B033-3A0B3E905C5D}"/>
              </a:ext>
            </a:extLst>
          </p:cNvPr>
          <p:cNvSpPr>
            <a:spLocks noGrp="1"/>
          </p:cNvSpPr>
          <p:nvPr>
            <p:ph idx="1"/>
          </p:nvPr>
        </p:nvSpPr>
        <p:spPr/>
        <p:txBody>
          <a:bodyPr/>
          <a:lstStyle/>
          <a:p>
            <a:pPr marL="0" indent="0">
              <a:buNone/>
            </a:pPr>
            <a:r>
              <a:rPr lang="en-US" noProof="0" dirty="0" smtClean="0"/>
              <a:t>Evaluating the Hypotheses</a:t>
            </a:r>
          </a:p>
          <a:p>
            <a:r>
              <a:rPr lang="en-US" noProof="0" dirty="0" smtClean="0"/>
              <a:t>Relating data to theoretical framework.</a:t>
            </a:r>
          </a:p>
          <a:p>
            <a:r>
              <a:rPr lang="en-US" noProof="0" dirty="0" smtClean="0"/>
              <a:t>Revising theory and hypothesis.</a:t>
            </a:r>
          </a:p>
          <a:p>
            <a:r>
              <a:rPr lang="en-US" noProof="0" dirty="0" smtClean="0"/>
              <a:t>Statistics, link between theory and research.</a:t>
            </a:r>
            <a:endParaRPr lang="en-US" noProof="0" dirty="0"/>
          </a:p>
        </p:txBody>
      </p:sp>
      <p:sp>
        <p:nvSpPr>
          <p:cNvPr id="2" name="Footer Placeholder 1">
            <a:extLst>
              <a:ext uri="{FF2B5EF4-FFF2-40B4-BE49-F238E27FC236}">
                <a16:creationId xmlns:a16="http://schemas.microsoft.com/office/drawing/2014/main" id="{551BC2A4-DFE3-43AD-A492-3C09E77BBA51}"/>
              </a:ext>
            </a:extLst>
          </p:cNvPr>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5" name="Slide Number Placeholder 4">
            <a:extLst>
              <a:ext uri="{FF2B5EF4-FFF2-40B4-BE49-F238E27FC236}">
                <a16:creationId xmlns:a16="http://schemas.microsoft.com/office/drawing/2014/main" id="{7D002C53-9A2A-4934-BCAF-D59835560F19}"/>
              </a:ext>
            </a:extLst>
          </p:cNvPr>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587617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7262B3-AA2B-41E1-A5FC-F62118FC643E}"/>
              </a:ext>
            </a:extLst>
          </p:cNvPr>
          <p:cNvSpPr>
            <a:spLocks noGrp="1"/>
          </p:cNvSpPr>
          <p:nvPr>
            <p:ph type="title"/>
          </p:nvPr>
        </p:nvSpPr>
        <p:spPr/>
        <p:txBody>
          <a:bodyPr>
            <a:normAutofit/>
          </a:bodyPr>
          <a:lstStyle/>
          <a:p>
            <a:r>
              <a:rPr lang="en-US" sz="4000" noProof="0" dirty="0" smtClean="0"/>
              <a:t>Examining a Diverse Society </a:t>
            </a:r>
            <a:endParaRPr lang="en-US" sz="4000" noProof="0" dirty="0"/>
          </a:p>
        </p:txBody>
      </p:sp>
      <p:sp>
        <p:nvSpPr>
          <p:cNvPr id="4" name="Content Placeholder 3">
            <a:extLst>
              <a:ext uri="{FF2B5EF4-FFF2-40B4-BE49-F238E27FC236}">
                <a16:creationId xmlns:a16="http://schemas.microsoft.com/office/drawing/2014/main" id="{A71E8BB7-B497-41D2-B65E-34F94691551E}"/>
              </a:ext>
            </a:extLst>
          </p:cNvPr>
          <p:cNvSpPr>
            <a:spLocks noGrp="1"/>
          </p:cNvSpPr>
          <p:nvPr>
            <p:ph idx="1"/>
          </p:nvPr>
        </p:nvSpPr>
        <p:spPr/>
        <p:txBody>
          <a:bodyPr/>
          <a:lstStyle/>
          <a:p>
            <a:r>
              <a:rPr lang="en-US" noProof="0" dirty="0" smtClean="0"/>
              <a:t>Research reflecting diversity.</a:t>
            </a:r>
          </a:p>
          <a:p>
            <a:r>
              <a:rPr lang="en-US" noProof="0" dirty="0" smtClean="0"/>
              <a:t>Consciousness of social differences.</a:t>
            </a:r>
          </a:p>
          <a:p>
            <a:r>
              <a:rPr lang="en-US" noProof="0" dirty="0" smtClean="0"/>
              <a:t>Statistical procedures to describe diverse society.</a:t>
            </a:r>
            <a:endParaRPr lang="en-US" noProof="0" dirty="0"/>
          </a:p>
        </p:txBody>
      </p:sp>
      <p:sp>
        <p:nvSpPr>
          <p:cNvPr id="2" name="Footer Placeholder 1">
            <a:extLst>
              <a:ext uri="{FF2B5EF4-FFF2-40B4-BE49-F238E27FC236}">
                <a16:creationId xmlns:a16="http://schemas.microsoft.com/office/drawing/2014/main" id="{141FA28B-81C1-4FB3-B548-D1C1F196C6D7}"/>
              </a:ext>
            </a:extLst>
          </p:cNvPr>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5" name="Slide Number Placeholder 4">
            <a:extLst>
              <a:ext uri="{FF2B5EF4-FFF2-40B4-BE49-F238E27FC236}">
                <a16:creationId xmlns:a16="http://schemas.microsoft.com/office/drawing/2014/main" id="{B8438327-65F4-4281-A136-5174D19182F9}"/>
              </a:ext>
            </a:extLst>
          </p:cNvPr>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1578898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171F89-DCF8-4A80-A454-68E41C406AB1}"/>
              </a:ext>
            </a:extLst>
          </p:cNvPr>
          <p:cNvSpPr>
            <a:spLocks noGrp="1"/>
          </p:cNvSpPr>
          <p:nvPr>
            <p:ph type="title"/>
          </p:nvPr>
        </p:nvSpPr>
        <p:spPr/>
        <p:txBody>
          <a:bodyPr>
            <a:normAutofit/>
          </a:bodyPr>
          <a:lstStyle/>
          <a:p>
            <a:r>
              <a:rPr lang="en-US" sz="4000" noProof="0" dirty="0" smtClean="0"/>
              <a:t>Learning Statistics</a:t>
            </a:r>
            <a:endParaRPr lang="en-US" sz="4000" noProof="0" dirty="0"/>
          </a:p>
        </p:txBody>
      </p:sp>
      <p:sp>
        <p:nvSpPr>
          <p:cNvPr id="4" name="Content Placeholder 3">
            <a:extLst>
              <a:ext uri="{FF2B5EF4-FFF2-40B4-BE49-F238E27FC236}">
                <a16:creationId xmlns:a16="http://schemas.microsoft.com/office/drawing/2014/main" id="{BF39A7E6-B4F8-401A-8795-24E1AA670D9E}"/>
              </a:ext>
            </a:extLst>
          </p:cNvPr>
          <p:cNvSpPr>
            <a:spLocks noGrp="1"/>
          </p:cNvSpPr>
          <p:nvPr>
            <p:ph idx="1"/>
          </p:nvPr>
        </p:nvSpPr>
        <p:spPr/>
        <p:txBody>
          <a:bodyPr/>
          <a:lstStyle/>
          <a:p>
            <a:r>
              <a:rPr lang="en-US" noProof="0" dirty="0" smtClean="0"/>
              <a:t>Understand vocabulary of statistics.</a:t>
            </a:r>
          </a:p>
          <a:p>
            <a:pPr marL="342900" lvl="1" indent="-342900">
              <a:buFont typeface="Arial" pitchFamily="34" charset="0"/>
              <a:buChar char="•"/>
            </a:pPr>
            <a:r>
              <a:rPr lang="en-US" sz="3200" noProof="0" dirty="0" smtClean="0"/>
              <a:t>Translate symbols and codes to familiar terms.</a:t>
            </a:r>
          </a:p>
          <a:p>
            <a:r>
              <a:rPr lang="en-US" noProof="0" dirty="0" smtClean="0"/>
              <a:t>Frame new learning.</a:t>
            </a:r>
          </a:p>
          <a:p>
            <a:r>
              <a:rPr lang="en-US" noProof="0" dirty="0" smtClean="0"/>
              <a:t>Collaborate with peers. </a:t>
            </a:r>
            <a:endParaRPr lang="en-US" noProof="0" dirty="0"/>
          </a:p>
        </p:txBody>
      </p:sp>
      <p:sp>
        <p:nvSpPr>
          <p:cNvPr id="2" name="Footer Placeholder 1">
            <a:extLst>
              <a:ext uri="{FF2B5EF4-FFF2-40B4-BE49-F238E27FC236}">
                <a16:creationId xmlns:a16="http://schemas.microsoft.com/office/drawing/2014/main" id="{A4145978-1853-4447-953B-5342D3EF0D30}"/>
              </a:ext>
            </a:extLst>
          </p:cNvPr>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5" name="Slide Number Placeholder 4">
            <a:extLst>
              <a:ext uri="{FF2B5EF4-FFF2-40B4-BE49-F238E27FC236}">
                <a16:creationId xmlns:a16="http://schemas.microsoft.com/office/drawing/2014/main" id="{1B89078C-0038-4E20-8363-2862A5B8B7A5}"/>
              </a:ext>
            </a:extLst>
          </p:cNvPr>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2596626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714400"/>
            <a:ext cx="8229600" cy="914400"/>
          </a:xfrm>
        </p:spPr>
        <p:txBody>
          <a:bodyPr>
            <a:normAutofit/>
          </a:bodyPr>
          <a:lstStyle/>
          <a:p>
            <a:r>
              <a:rPr lang="en-US" sz="4000" noProof="0" dirty="0" smtClean="0"/>
              <a:t>Introduction</a:t>
            </a:r>
            <a:endParaRPr lang="en-US" sz="24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1784195"/>
            <a:ext cx="8173844" cy="4388005"/>
          </a:xfrm>
        </p:spPr>
        <p:txBody>
          <a:bodyPr>
            <a:normAutofit/>
          </a:bodyPr>
          <a:lstStyle/>
          <a:p>
            <a:r>
              <a:rPr lang="en-US" noProof="0" dirty="0" smtClean="0"/>
              <a:t>Statistics, a </a:t>
            </a:r>
            <a:r>
              <a:rPr lang="en-US" noProof="0" dirty="0"/>
              <a:t>useful tool.</a:t>
            </a:r>
          </a:p>
          <a:p>
            <a:r>
              <a:rPr lang="en-US" noProof="0" dirty="0"/>
              <a:t>W</a:t>
            </a:r>
            <a:r>
              <a:rPr lang="en-US" noProof="0" dirty="0" smtClean="0"/>
              <a:t>hy learning statistics is </a:t>
            </a:r>
            <a:r>
              <a:rPr lang="en-US" noProof="0" dirty="0"/>
              <a:t>important.</a:t>
            </a:r>
          </a:p>
          <a:p>
            <a:r>
              <a:rPr lang="en-US" noProof="0" dirty="0"/>
              <a:t>Statistics </a:t>
            </a:r>
            <a:r>
              <a:rPr lang="en-US" noProof="0" dirty="0" smtClean="0"/>
              <a:t>and data.</a:t>
            </a: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05540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681317"/>
            <a:ext cx="8229600" cy="1091499"/>
          </a:xfrm>
        </p:spPr>
        <p:txBody>
          <a:bodyPr>
            <a:normAutofit fontScale="90000"/>
          </a:bodyPr>
          <a:lstStyle/>
          <a:p>
            <a:r>
              <a:rPr lang="en-US" noProof="0" dirty="0" smtClean="0"/>
              <a:t/>
            </a:r>
            <a:br>
              <a:rPr lang="en-US" noProof="0" dirty="0" smtClean="0"/>
            </a:br>
            <a:r>
              <a:rPr lang="en-US" noProof="0" dirty="0" smtClean="0"/>
              <a:t>The Research Process</a:t>
            </a:r>
            <a:br>
              <a:rPr lang="en-US" noProof="0" dirty="0" smtClean="0"/>
            </a:br>
            <a:r>
              <a:rPr lang="en-US" sz="4000" noProof="0" dirty="0" smtClean="0"/>
              <a:t> </a:t>
            </a:r>
            <a:endParaRPr lang="en-US" sz="24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2132856"/>
            <a:ext cx="8173844" cy="4039344"/>
          </a:xfrm>
        </p:spPr>
        <p:txBody>
          <a:bodyPr>
            <a:normAutofit/>
          </a:bodyPr>
          <a:lstStyle/>
          <a:p>
            <a:pPr>
              <a:spcBef>
                <a:spcPts val="0"/>
              </a:spcBef>
              <a:defRPr/>
            </a:pPr>
            <a:r>
              <a:rPr lang="en-US" noProof="0" dirty="0"/>
              <a:t>What is the research </a:t>
            </a:r>
            <a:r>
              <a:rPr lang="en-US" noProof="0" dirty="0" smtClean="0"/>
              <a:t>process?</a:t>
            </a:r>
          </a:p>
          <a:p>
            <a:pPr>
              <a:spcBef>
                <a:spcPts val="0"/>
              </a:spcBef>
              <a:defRPr/>
            </a:pPr>
            <a:r>
              <a:rPr lang="en-US" noProof="0" dirty="0" smtClean="0"/>
              <a:t>Five </a:t>
            </a:r>
            <a:r>
              <a:rPr lang="en-US" noProof="0" dirty="0"/>
              <a:t>stages </a:t>
            </a:r>
            <a:r>
              <a:rPr lang="en-US" noProof="0" dirty="0" smtClean="0"/>
              <a:t>of </a:t>
            </a:r>
            <a:r>
              <a:rPr lang="en-US" noProof="0" dirty="0"/>
              <a:t>research process.</a:t>
            </a:r>
          </a:p>
          <a:p>
            <a:pPr>
              <a:spcBef>
                <a:spcPts val="0"/>
              </a:spcBef>
              <a:defRPr/>
            </a:pPr>
            <a:r>
              <a:rPr lang="en-US" noProof="0" dirty="0"/>
              <a:t>S</a:t>
            </a:r>
            <a:r>
              <a:rPr lang="en-US" noProof="0" dirty="0" smtClean="0"/>
              <a:t>ignificance </a:t>
            </a:r>
            <a:r>
              <a:rPr lang="en-US" noProof="0" dirty="0"/>
              <a:t>of statistics in research.</a:t>
            </a:r>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616662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3C308-AF1C-4EDB-9F42-AF1B624FF8FB}"/>
              </a:ext>
            </a:extLst>
          </p:cNvPr>
          <p:cNvSpPr>
            <a:spLocks noGrp="1"/>
          </p:cNvSpPr>
          <p:nvPr>
            <p:ph type="title"/>
          </p:nvPr>
        </p:nvSpPr>
        <p:spPr/>
        <p:txBody>
          <a:bodyPr>
            <a:normAutofit/>
          </a:bodyPr>
          <a:lstStyle/>
          <a:p>
            <a:r>
              <a:rPr lang="en-US" sz="4000" noProof="0" dirty="0" smtClean="0"/>
              <a:t>Asking Research Questions</a:t>
            </a:r>
            <a:r>
              <a:rPr lang="en-US" noProof="0" dirty="0" smtClean="0"/>
              <a:t/>
            </a:r>
            <a:br>
              <a:rPr lang="en-US" noProof="0" dirty="0" smtClean="0"/>
            </a:br>
            <a:r>
              <a:rPr lang="en-US" sz="2400" noProof="0" dirty="0" smtClean="0"/>
              <a:t> </a:t>
            </a:r>
            <a:endParaRPr lang="en-US" sz="2400" noProof="0" dirty="0"/>
          </a:p>
        </p:txBody>
      </p:sp>
      <p:sp>
        <p:nvSpPr>
          <p:cNvPr id="4" name="Content Placeholder 3">
            <a:extLst>
              <a:ext uri="{FF2B5EF4-FFF2-40B4-BE49-F238E27FC236}">
                <a16:creationId xmlns:a16="http://schemas.microsoft.com/office/drawing/2014/main" id="{7A3D466D-1806-4A1A-863B-01042850F8A8}"/>
              </a:ext>
            </a:extLst>
          </p:cNvPr>
          <p:cNvSpPr>
            <a:spLocks noGrp="1"/>
          </p:cNvSpPr>
          <p:nvPr>
            <p:ph idx="1"/>
          </p:nvPr>
        </p:nvSpPr>
        <p:spPr/>
        <p:txBody>
          <a:bodyPr>
            <a:normAutofit/>
          </a:bodyPr>
          <a:lstStyle/>
          <a:p>
            <a:r>
              <a:rPr lang="en-US" noProof="0" dirty="0" smtClean="0"/>
              <a:t>Empirical research.</a:t>
            </a:r>
          </a:p>
          <a:p>
            <a:r>
              <a:rPr lang="en-US" noProof="0" dirty="0" smtClean="0"/>
              <a:t>Coming up with research question.</a:t>
            </a:r>
            <a:endParaRPr lang="en-US" noProof="0" dirty="0"/>
          </a:p>
        </p:txBody>
      </p:sp>
      <p:sp>
        <p:nvSpPr>
          <p:cNvPr id="2" name="Footer Placeholder 1">
            <a:extLst>
              <a:ext uri="{FF2B5EF4-FFF2-40B4-BE49-F238E27FC236}">
                <a16:creationId xmlns:a16="http://schemas.microsoft.com/office/drawing/2014/main" id="{959120B0-4942-4AB0-BA86-1CB93FF5C916}"/>
              </a:ext>
            </a:extLst>
          </p:cNvPr>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5" name="Slide Number Placeholder 4">
            <a:extLst>
              <a:ext uri="{FF2B5EF4-FFF2-40B4-BE49-F238E27FC236}">
                <a16:creationId xmlns:a16="http://schemas.microsoft.com/office/drawing/2014/main" id="{74560DC9-3E13-463F-B040-B0F199870C6D}"/>
              </a:ext>
            </a:extLst>
          </p:cNvPr>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812699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620688"/>
            <a:ext cx="8229600" cy="1213488"/>
          </a:xfrm>
        </p:spPr>
        <p:txBody>
          <a:bodyPr>
            <a:normAutofit fontScale="90000"/>
          </a:bodyPr>
          <a:lstStyle/>
          <a:p>
            <a:r>
              <a:rPr lang="en-US" noProof="0" dirty="0" smtClean="0"/>
              <a:t/>
            </a:r>
            <a:br>
              <a:rPr lang="en-US" noProof="0" dirty="0" smtClean="0"/>
            </a:br>
            <a:r>
              <a:rPr lang="en-US" noProof="0" dirty="0" smtClean="0"/>
              <a:t>The Role of Theory</a:t>
            </a:r>
            <a:br>
              <a:rPr lang="en-US" noProof="0" dirty="0" smtClean="0"/>
            </a:br>
            <a:r>
              <a:rPr lang="en-US" sz="4000" noProof="0" dirty="0" smtClean="0"/>
              <a:t> </a:t>
            </a:r>
            <a:endParaRPr lang="en-US" sz="24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1784195"/>
            <a:ext cx="8173844" cy="4388005"/>
          </a:xfrm>
        </p:spPr>
        <p:txBody>
          <a:bodyPr>
            <a:normAutofit/>
          </a:bodyPr>
          <a:lstStyle/>
          <a:p>
            <a:r>
              <a:rPr lang="en-US" noProof="0" dirty="0"/>
              <a:t>Expressing a research question.</a:t>
            </a:r>
          </a:p>
          <a:p>
            <a:r>
              <a:rPr lang="en-US" noProof="0" dirty="0"/>
              <a:t>Precise explanation tested by research.</a:t>
            </a:r>
          </a:p>
          <a:p>
            <a:r>
              <a:rPr lang="en-US" noProof="0" dirty="0"/>
              <a:t>L</a:t>
            </a:r>
            <a:r>
              <a:rPr lang="en-US" noProof="0" dirty="0" smtClean="0"/>
              <a:t>ink </a:t>
            </a:r>
            <a:r>
              <a:rPr lang="en-US" noProof="0" dirty="0"/>
              <a:t>between data and conceptual understanding.</a:t>
            </a:r>
          </a:p>
          <a:p>
            <a:pPr marL="0" indent="0">
              <a:buNone/>
            </a:pPr>
            <a:endParaRPr lang="en-US" sz="3600" noProof="0" dirty="0"/>
          </a:p>
          <a:p>
            <a:endParaRPr lang="en-US" sz="3600"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150739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631336"/>
            <a:ext cx="8229600" cy="1213488"/>
          </a:xfrm>
        </p:spPr>
        <p:txBody>
          <a:bodyPr>
            <a:normAutofit/>
          </a:bodyPr>
          <a:lstStyle/>
          <a:p>
            <a:r>
              <a:rPr lang="en-US" sz="4000" noProof="0" dirty="0" smtClean="0"/>
              <a:t>Formulating the Hypothesis</a:t>
            </a:r>
            <a:r>
              <a:rPr lang="en-US" noProof="0" dirty="0" smtClean="0"/>
              <a:t> </a:t>
            </a:r>
            <a:r>
              <a:rPr lang="en-US" sz="2400" noProof="0" dirty="0" smtClean="0"/>
              <a:t>(1 of 3)</a:t>
            </a:r>
            <a:endParaRPr lang="en-US" sz="24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1784195"/>
            <a:ext cx="8173844" cy="4388005"/>
          </a:xfrm>
        </p:spPr>
        <p:txBody>
          <a:bodyPr>
            <a:normAutofit/>
          </a:bodyPr>
          <a:lstStyle/>
          <a:p>
            <a:r>
              <a:rPr lang="en-US" noProof="0" dirty="0"/>
              <a:t>Relation between two observable attributes.</a:t>
            </a:r>
          </a:p>
          <a:p>
            <a:r>
              <a:rPr lang="en-US" noProof="0" dirty="0"/>
              <a:t>Deriving the </a:t>
            </a:r>
            <a:r>
              <a:rPr lang="en-US" noProof="0" dirty="0" smtClean="0"/>
              <a:t>hypothesis</a:t>
            </a:r>
            <a:r>
              <a:rPr lang="en-US" noProof="0" dirty="0"/>
              <a:t>.</a:t>
            </a:r>
          </a:p>
          <a:p>
            <a:r>
              <a:rPr lang="en-US" noProof="0" dirty="0" smtClean="0"/>
              <a:t>Relation </a:t>
            </a:r>
            <a:r>
              <a:rPr lang="en-US" noProof="0" dirty="0"/>
              <a:t>between two </a:t>
            </a:r>
            <a:r>
              <a:rPr lang="en-US" noProof="0" dirty="0" smtClean="0"/>
              <a:t>variables.</a:t>
            </a:r>
            <a:endParaRPr lang="en-US" noProof="0" dirty="0"/>
          </a:p>
          <a:p>
            <a:r>
              <a:rPr lang="en-US" noProof="0" dirty="0" smtClean="0"/>
              <a:t>Selecting </a:t>
            </a:r>
            <a:r>
              <a:rPr lang="en-US" noProof="0" dirty="0"/>
              <a:t>a unit of analysis.</a:t>
            </a:r>
          </a:p>
          <a:p>
            <a:endParaRPr lang="en-US" sz="3600"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3972954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570707"/>
            <a:ext cx="8229600" cy="1213488"/>
          </a:xfrm>
        </p:spPr>
        <p:txBody>
          <a:bodyPr>
            <a:normAutofit/>
          </a:bodyPr>
          <a:lstStyle/>
          <a:p>
            <a:r>
              <a:rPr lang="en-US" sz="4000" noProof="0" dirty="0" smtClean="0"/>
              <a:t>Formulating the Hypothesis</a:t>
            </a:r>
            <a:r>
              <a:rPr lang="en-US" noProof="0" dirty="0" smtClean="0"/>
              <a:t> </a:t>
            </a:r>
            <a:r>
              <a:rPr lang="en-US" sz="2400" noProof="0" dirty="0" smtClean="0"/>
              <a:t>(2 of 3)</a:t>
            </a:r>
            <a:endParaRPr lang="en-US" sz="24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1784195"/>
            <a:ext cx="8173844" cy="4388005"/>
          </a:xfrm>
        </p:spPr>
        <p:txBody>
          <a:bodyPr>
            <a:normAutofit/>
          </a:bodyPr>
          <a:lstStyle/>
          <a:p>
            <a:pPr marL="0" indent="0">
              <a:buNone/>
            </a:pPr>
            <a:r>
              <a:rPr lang="en-US" noProof="0" dirty="0"/>
              <a:t>Independent and </a:t>
            </a:r>
            <a:r>
              <a:rPr lang="en-US" noProof="0" dirty="0" smtClean="0"/>
              <a:t>Dependent </a:t>
            </a:r>
            <a:r>
              <a:rPr lang="en-US" noProof="0" dirty="0"/>
              <a:t>V</a:t>
            </a:r>
            <a:r>
              <a:rPr lang="en-US" noProof="0" dirty="0" smtClean="0"/>
              <a:t>ariables</a:t>
            </a:r>
            <a:r>
              <a:rPr lang="en-US" noProof="0" dirty="0"/>
              <a:t>: </a:t>
            </a:r>
            <a:r>
              <a:rPr lang="en-US" noProof="0" dirty="0" smtClean="0"/>
              <a:t>Causality</a:t>
            </a:r>
            <a:endParaRPr lang="en-US" noProof="0" dirty="0"/>
          </a:p>
          <a:p>
            <a:r>
              <a:rPr lang="en-US" noProof="0" dirty="0"/>
              <a:t>E</a:t>
            </a:r>
            <a:r>
              <a:rPr lang="en-US" noProof="0" dirty="0" smtClean="0"/>
              <a:t>ffect as </a:t>
            </a:r>
            <a:r>
              <a:rPr lang="en-US" noProof="0" dirty="0"/>
              <a:t>dependent variable.</a:t>
            </a:r>
          </a:p>
          <a:p>
            <a:r>
              <a:rPr lang="en-US" noProof="0" dirty="0"/>
              <a:t>C</a:t>
            </a:r>
            <a:r>
              <a:rPr lang="en-US" noProof="0" dirty="0" smtClean="0"/>
              <a:t>ause </a:t>
            </a:r>
            <a:r>
              <a:rPr lang="en-US" noProof="0" dirty="0"/>
              <a:t>as </a:t>
            </a:r>
            <a:r>
              <a:rPr lang="en-US" noProof="0" dirty="0" smtClean="0"/>
              <a:t>independent </a:t>
            </a:r>
            <a:r>
              <a:rPr lang="en-US" noProof="0" dirty="0"/>
              <a:t>variable.</a:t>
            </a:r>
          </a:p>
          <a:p>
            <a:r>
              <a:rPr lang="en-US" noProof="0" dirty="0" smtClean="0"/>
              <a:t>Cause</a:t>
            </a:r>
            <a:r>
              <a:rPr lang="en-US" sz="3200" kern="1200" noProof="0" dirty="0" smtClean="0">
                <a:solidFill>
                  <a:schemeClr val="tx1"/>
                </a:solidFill>
                <a:effectLst/>
                <a:latin typeface="+mn-lt"/>
                <a:ea typeface="+mn-ea"/>
                <a:cs typeface="+mn-cs"/>
              </a:rPr>
              <a:t>–</a:t>
            </a:r>
            <a:r>
              <a:rPr lang="en-US" noProof="0" dirty="0" smtClean="0"/>
              <a:t>effect </a:t>
            </a:r>
            <a:r>
              <a:rPr lang="en-US" noProof="0" dirty="0"/>
              <a:t>relationships.</a:t>
            </a:r>
          </a:p>
          <a:p>
            <a:endParaRPr lang="en-US" sz="3600"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4163420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570707"/>
            <a:ext cx="8229600" cy="1213488"/>
          </a:xfrm>
        </p:spPr>
        <p:txBody>
          <a:bodyPr>
            <a:normAutofit/>
          </a:bodyPr>
          <a:lstStyle/>
          <a:p>
            <a:r>
              <a:rPr lang="en-US" sz="4000" noProof="0" dirty="0"/>
              <a:t>Formulating the </a:t>
            </a:r>
            <a:r>
              <a:rPr lang="en-US" sz="4000" noProof="0" dirty="0" smtClean="0"/>
              <a:t>Hypothesis</a:t>
            </a:r>
            <a:r>
              <a:rPr lang="en-US" sz="2400" noProof="0" dirty="0" smtClean="0"/>
              <a:t> </a:t>
            </a:r>
            <a:r>
              <a:rPr lang="en-US" sz="2400" noProof="0" dirty="0"/>
              <a:t>(3 of 3)</a:t>
            </a:r>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1784195"/>
            <a:ext cx="8173844" cy="4388005"/>
          </a:xfrm>
        </p:spPr>
        <p:txBody>
          <a:bodyPr>
            <a:normAutofit/>
          </a:bodyPr>
          <a:lstStyle/>
          <a:p>
            <a:pPr marL="0" indent="0">
              <a:buNone/>
            </a:pPr>
            <a:r>
              <a:rPr lang="en-US" noProof="0" dirty="0"/>
              <a:t>Independent and </a:t>
            </a:r>
            <a:r>
              <a:rPr lang="en-US" noProof="0" dirty="0" smtClean="0"/>
              <a:t>Dependent Variables</a:t>
            </a:r>
            <a:r>
              <a:rPr lang="en-US" noProof="0" dirty="0"/>
              <a:t>: </a:t>
            </a:r>
            <a:r>
              <a:rPr lang="en-US" noProof="0" dirty="0" smtClean="0"/>
              <a:t>Guidelines</a:t>
            </a:r>
          </a:p>
          <a:p>
            <a:r>
              <a:rPr lang="en-US" noProof="0" dirty="0" smtClean="0"/>
              <a:t>Difficult </a:t>
            </a:r>
            <a:r>
              <a:rPr lang="en-US" noProof="0" dirty="0"/>
              <a:t>to infer cause and </a:t>
            </a:r>
            <a:r>
              <a:rPr lang="en-US" noProof="0" dirty="0" smtClean="0"/>
              <a:t>effect.</a:t>
            </a:r>
          </a:p>
          <a:p>
            <a:r>
              <a:rPr lang="en-US" noProof="0" dirty="0" smtClean="0"/>
              <a:t>Purpose </a:t>
            </a:r>
            <a:r>
              <a:rPr lang="en-US" noProof="0" dirty="0"/>
              <a:t>of </a:t>
            </a:r>
            <a:r>
              <a:rPr lang="en-US" noProof="0" dirty="0" smtClean="0"/>
              <a:t>research.</a:t>
            </a:r>
          </a:p>
          <a:p>
            <a:r>
              <a:rPr lang="en-US" noProof="0" dirty="0" smtClean="0"/>
              <a:t>Variables </a:t>
            </a:r>
            <a:r>
              <a:rPr lang="en-US" noProof="0" dirty="0"/>
              <a:t>in real world.</a:t>
            </a:r>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1889684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FD24CD-F777-46A5-9447-C9534BB76CC8}"/>
              </a:ext>
            </a:extLst>
          </p:cNvPr>
          <p:cNvSpPr>
            <a:spLocks noGrp="1"/>
          </p:cNvSpPr>
          <p:nvPr>
            <p:ph type="title"/>
          </p:nvPr>
        </p:nvSpPr>
        <p:spPr/>
        <p:txBody>
          <a:bodyPr>
            <a:normAutofit/>
          </a:bodyPr>
          <a:lstStyle/>
          <a:p>
            <a:r>
              <a:rPr lang="en-US" sz="4000" noProof="0" dirty="0" smtClean="0"/>
              <a:t>Collecting Data</a:t>
            </a:r>
            <a:r>
              <a:rPr lang="en-US" noProof="0" dirty="0" smtClean="0"/>
              <a:t> </a:t>
            </a:r>
            <a:r>
              <a:rPr lang="en-US" sz="2400" noProof="0" dirty="0" smtClean="0"/>
              <a:t>(1 of 4)</a:t>
            </a:r>
            <a:endParaRPr lang="en-US" sz="2400" noProof="0" dirty="0"/>
          </a:p>
        </p:txBody>
      </p:sp>
      <p:sp>
        <p:nvSpPr>
          <p:cNvPr id="4" name="Content Placeholder 3">
            <a:extLst>
              <a:ext uri="{FF2B5EF4-FFF2-40B4-BE49-F238E27FC236}">
                <a16:creationId xmlns:a16="http://schemas.microsoft.com/office/drawing/2014/main" id="{60BB5E00-49AA-4430-827E-93C18A656090}"/>
              </a:ext>
            </a:extLst>
          </p:cNvPr>
          <p:cNvSpPr>
            <a:spLocks noGrp="1"/>
          </p:cNvSpPr>
          <p:nvPr>
            <p:ph idx="1"/>
          </p:nvPr>
        </p:nvSpPr>
        <p:spPr/>
        <p:txBody>
          <a:bodyPr/>
          <a:lstStyle/>
          <a:p>
            <a:r>
              <a:rPr lang="en-US" noProof="0" dirty="0"/>
              <a:t>Measuring the variables and collecting </a:t>
            </a:r>
            <a:r>
              <a:rPr lang="en-US" noProof="0" dirty="0" smtClean="0"/>
              <a:t>data.</a:t>
            </a:r>
          </a:p>
          <a:p>
            <a:r>
              <a:rPr lang="en-US" noProof="0" dirty="0" smtClean="0"/>
              <a:t>Data collection techniques.</a:t>
            </a:r>
          </a:p>
          <a:p>
            <a:r>
              <a:rPr lang="en-US" noProof="0" dirty="0" smtClean="0"/>
              <a:t>Construct measuring instruments.</a:t>
            </a:r>
          </a:p>
          <a:p>
            <a:r>
              <a:rPr lang="en-US" noProof="0" dirty="0" smtClean="0"/>
              <a:t>Dependence on study objective.</a:t>
            </a:r>
          </a:p>
          <a:p>
            <a:endParaRPr lang="en-US" noProof="0" dirty="0"/>
          </a:p>
        </p:txBody>
      </p:sp>
      <p:sp>
        <p:nvSpPr>
          <p:cNvPr id="2" name="Footer Placeholder 1">
            <a:extLst>
              <a:ext uri="{FF2B5EF4-FFF2-40B4-BE49-F238E27FC236}">
                <a16:creationId xmlns:a16="http://schemas.microsoft.com/office/drawing/2014/main" id="{8AE51974-F9E8-4EC4-814F-957FEE7C8D47}"/>
              </a:ext>
            </a:extLst>
          </p:cNvPr>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5" name="Slide Number Placeholder 4">
            <a:extLst>
              <a:ext uri="{FF2B5EF4-FFF2-40B4-BE49-F238E27FC236}">
                <a16:creationId xmlns:a16="http://schemas.microsoft.com/office/drawing/2014/main" id="{6082E2DF-0FE2-422D-876F-8CB122344F22}"/>
              </a:ext>
            </a:extLst>
          </p:cNvPr>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4220224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3731</Words>
  <Application>Microsoft Office PowerPoint</Application>
  <PresentationFormat>On-screen Show (4:3)</PresentationFormat>
  <Paragraphs>337</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 Chapter 1: The What and the Why of Statistics </vt:lpstr>
      <vt:lpstr>Introduction</vt:lpstr>
      <vt:lpstr> The Research Process  </vt:lpstr>
      <vt:lpstr>Asking Research Questions  </vt:lpstr>
      <vt:lpstr> The Role of Theory  </vt:lpstr>
      <vt:lpstr>Formulating the Hypothesis (1 of 3)</vt:lpstr>
      <vt:lpstr>Formulating the Hypothesis (2 of 3)</vt:lpstr>
      <vt:lpstr>Formulating the Hypothesis (3 of 3)</vt:lpstr>
      <vt:lpstr>Collecting Data (1 of 4)</vt:lpstr>
      <vt:lpstr>Collecting Data (2 of 4)</vt:lpstr>
      <vt:lpstr>Collecting Data (3 of 4)</vt:lpstr>
      <vt:lpstr>Collecting Data (4 of 4)</vt:lpstr>
      <vt:lpstr>Analyzing the Data and Evaluating the Hypothesis (1 of 4)</vt:lpstr>
      <vt:lpstr>Analyzing and Evaluating the Hypothesis (2 of 4)</vt:lpstr>
      <vt:lpstr>Analyzing and Evaluating the Hypothesis (3 of 4)</vt:lpstr>
      <vt:lpstr>Analyzing and Evaluating the Hypothesis (4 of 4)</vt:lpstr>
      <vt:lpstr>Examining a Diverse Society </vt:lpstr>
      <vt:lpstr>Learning Statistics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Ancheta, Katie</dc:creator>
  <cp:lastModifiedBy>Tracy Buyan</cp:lastModifiedBy>
  <cp:revision>443</cp:revision>
  <dcterms:created xsi:type="dcterms:W3CDTF">2006-08-16T00:00:00Z</dcterms:created>
  <dcterms:modified xsi:type="dcterms:W3CDTF">2020-02-06T15:45:20Z</dcterms:modified>
</cp:coreProperties>
</file>