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77" r:id="rId3"/>
    <p:sldId id="279" r:id="rId4"/>
    <p:sldId id="282" r:id="rId5"/>
    <p:sldId id="284" r:id="rId6"/>
    <p:sldId id="300" r:id="rId7"/>
    <p:sldId id="287" r:id="rId8"/>
    <p:sldId id="289" r:id="rId9"/>
    <p:sldId id="290" r:id="rId10"/>
    <p:sldId id="291" r:id="rId11"/>
    <p:sldId id="292" r:id="rId12"/>
    <p:sldId id="301" r:id="rId13"/>
    <p:sldId id="298" r:id="rId14"/>
    <p:sldId id="299" r:id="rId15"/>
    <p:sldId id="293" r:id="rId16"/>
    <p:sldId id="294" r:id="rId17"/>
    <p:sldId id="297" r:id="rId18"/>
    <p:sldId id="295" r:id="rId19"/>
    <p:sldId id="2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itorial Integra" initials="EI" lastIdx="35" clrIdx="0">
    <p:extLst/>
  </p:cmAuthor>
  <p:cmAuthor id="2" name="Editorial, Integra-PDY, IN" initials="RBII" lastIdx="3" clrIdx="1">
    <p:extLst/>
  </p:cmAuthor>
  <p:cmAuthor id="3" name="Mridula Sahay, Integra-PDY, IN" initials="MSII" lastIdx="2" clrIdx="2">
    <p:extLst/>
  </p:cmAuthor>
  <p:cmAuthor id="4" name="Editorial Integra " initials="EI" lastIdx="2" clrIdx="3">
    <p:extLst/>
  </p:cmAuthor>
  <p:cmAuthor id="5" name="Editorial Integra" initials="Q"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2" autoAdjust="0"/>
    <p:restoredTop sz="88600" autoAdjust="0"/>
  </p:normalViewPr>
  <p:slideViewPr>
    <p:cSldViewPr>
      <p:cViewPr varScale="1">
        <p:scale>
          <a:sx n="102" d="100"/>
          <a:sy n="102" d="100"/>
        </p:scale>
        <p:origin x="612" y="102"/>
      </p:cViewPr>
      <p:guideLst>
        <p:guide orient="horz" pos="2160"/>
        <p:guide pos="2880"/>
      </p:guideLst>
    </p:cSldViewPr>
  </p:slideViewPr>
  <p:outlineViewPr>
    <p:cViewPr>
      <p:scale>
        <a:sx n="50" d="100"/>
        <a:sy n="50" d="100"/>
      </p:scale>
      <p:origin x="0" y="123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pPr/>
              <a:t>2/5/2020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pPr/>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Satisfies Learning Objective </a:t>
            </a:r>
            <a:r>
              <a:rPr lang="en-US" sz="1200" kern="1200" dirty="0" smtClean="0">
                <a:solidFill>
                  <a:schemeClr val="tx1"/>
                </a:solidFill>
                <a:effectLst/>
                <a:latin typeface="+mn-lt"/>
                <a:ea typeface="+mn-ea"/>
                <a:cs typeface="+mn-cs"/>
              </a:rPr>
              <a:t>3.1</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Explain the importance of measures of central tendency.</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Often</a:t>
            </a:r>
            <a:r>
              <a:rPr lang="en-US" sz="1200" kern="1200" baseline="0" dirty="0">
                <a:solidFill>
                  <a:schemeClr val="tx1"/>
                </a:solidFill>
                <a:latin typeface="+mn-lt"/>
                <a:ea typeface="+mn-ea"/>
                <a:cs typeface="+mn-cs"/>
              </a:rPr>
              <a:t>, </a:t>
            </a:r>
            <a:r>
              <a:rPr lang="en-US" sz="1200" kern="1200" baseline="0" dirty="0" smtClean="0">
                <a:solidFill>
                  <a:schemeClr val="tx1"/>
                </a:solidFill>
                <a:latin typeface="+mn-lt"/>
                <a:ea typeface="+mn-ea"/>
                <a:cs typeface="+mn-cs"/>
              </a:rPr>
              <a:t>one needs </a:t>
            </a:r>
            <a:r>
              <a:rPr lang="en-US" sz="1200" kern="1200" baseline="0" dirty="0">
                <a:solidFill>
                  <a:schemeClr val="tx1"/>
                </a:solidFill>
                <a:latin typeface="+mn-lt"/>
                <a:ea typeface="+mn-ea"/>
                <a:cs typeface="+mn-cs"/>
              </a:rPr>
              <a:t>to describe a large set of multivariate data for which graphs and tables may not be the most efficient tools.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Measures of central tendency: </a:t>
            </a:r>
            <a:r>
              <a:rPr lang="en-US" sz="1200" kern="1200" dirty="0" smtClean="0">
                <a:solidFill>
                  <a:schemeClr val="tx1"/>
                </a:solidFill>
                <a:effectLst/>
                <a:latin typeface="+mn-lt"/>
                <a:ea typeface="+mn-ea"/>
                <a:cs typeface="+mn-cs"/>
              </a:rPr>
              <a:t>Numbers that describe what is average or typical of the distribution are called </a:t>
            </a:r>
            <a:r>
              <a:rPr lang="en-US" sz="1200" b="0" kern="1200" dirty="0" smtClean="0">
                <a:solidFill>
                  <a:schemeClr val="tx1"/>
                </a:solidFill>
                <a:effectLst/>
                <a:latin typeface="+mn-lt"/>
                <a:ea typeface="+mn-ea"/>
                <a:cs typeface="+mn-cs"/>
              </a:rPr>
              <a:t>measures of central tendency.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three measures of central tendency: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mode.</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median.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mean.</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dirty="0" smtClean="0"/>
              <a:t>Factors affecting choice of measure:</a:t>
            </a:r>
            <a:r>
              <a:rPr lang="en-US" sz="1200" baseline="0" dirty="0" smtClean="0"/>
              <a:t> </a:t>
            </a:r>
            <a:r>
              <a:rPr lang="en-US" sz="1200" kern="1200" dirty="0" smtClean="0">
                <a:solidFill>
                  <a:schemeClr val="tx1"/>
                </a:solidFill>
                <a:effectLst/>
                <a:latin typeface="+mn-lt"/>
                <a:ea typeface="+mn-ea"/>
                <a:cs typeface="+mn-cs"/>
              </a:rPr>
              <a:t>The choice of an appropriate measure of central tendency for representing a distribution depends on three factors: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way the variables are measured (their level of measurement).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shape of the distribution.</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purpose of the research.</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2</a:t>
            </a:fld>
            <a:endParaRPr lang="en-US" dirty="0"/>
          </a:p>
        </p:txBody>
      </p:sp>
    </p:spTree>
    <p:extLst>
      <p:ext uri="{BB962C8B-B14F-4D97-AF65-F5344CB8AC3E}">
        <p14:creationId xmlns:p14="http://schemas.microsoft.com/office/powerpoint/2010/main" val="281647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Identify the relative strengths and weaknesses of the three measures.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Unlike </a:t>
            </a:r>
            <a:r>
              <a:rPr lang="en-US" sz="1200" kern="1200" dirty="0">
                <a:solidFill>
                  <a:schemeClr val="tx1"/>
                </a:solidFill>
                <a:effectLst/>
                <a:latin typeface="+mn-lt"/>
                <a:ea typeface="+mn-ea"/>
                <a:cs typeface="+mn-cs"/>
              </a:rPr>
              <a:t>with the mode or the median, every score enters into the calculation of the mean.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mean is pulled in the direction of either very high or very low values.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Because </a:t>
            </a:r>
            <a:r>
              <a:rPr lang="en-US" sz="1200" kern="1200" dirty="0">
                <a:solidFill>
                  <a:schemeClr val="tx1"/>
                </a:solidFill>
                <a:effectLst/>
                <a:latin typeface="+mn-lt"/>
                <a:ea typeface="+mn-ea"/>
                <a:cs typeface="+mn-cs"/>
              </a:rPr>
              <a:t>of the sensitivity of the mean, it is not suitable as a measure of central tendency in distributions that have a few very extreme </a:t>
            </a:r>
            <a:r>
              <a:rPr lang="en-US" sz="1200" kern="1200" dirty="0" smtClean="0">
                <a:solidFill>
                  <a:schemeClr val="tx1"/>
                </a:solidFill>
                <a:effectLst/>
                <a:latin typeface="+mn-lt"/>
                <a:ea typeface="+mn-ea"/>
                <a:cs typeface="+mn-cs"/>
              </a:rPr>
              <a:t>values </a:t>
            </a:r>
            <a:r>
              <a:rPr lang="en-US" sz="1200" kern="1200" dirty="0">
                <a:solidFill>
                  <a:schemeClr val="tx1"/>
                </a:solidFill>
                <a:effectLst/>
                <a:latin typeface="+mn-lt"/>
                <a:ea typeface="+mn-ea"/>
                <a:cs typeface="+mn-cs"/>
              </a:rPr>
              <a:t>on one side of the distribution. </a:t>
            </a: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11</a:t>
            </a:fld>
            <a:endParaRPr lang="en-US" dirty="0"/>
          </a:p>
        </p:txBody>
      </p:sp>
    </p:spTree>
    <p:extLst>
      <p:ext uri="{BB962C8B-B14F-4D97-AF65-F5344CB8AC3E}">
        <p14:creationId xmlns:p14="http://schemas.microsoft.com/office/powerpoint/2010/main" val="432444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Gender income inequality has not been achieved and can be reviewed in published income data.</a:t>
            </a:r>
          </a:p>
          <a:p>
            <a:pPr lvl="1"/>
            <a:r>
              <a:rPr lang="en-US" sz="1200" kern="1200" dirty="0" smtClean="0">
                <a:solidFill>
                  <a:schemeClr val="tx1"/>
                </a:solidFill>
                <a:effectLst/>
                <a:latin typeface="+mn-lt"/>
                <a:ea typeface="+mn-ea"/>
                <a:cs typeface="+mn-cs"/>
              </a:rPr>
              <a:t>Median earnings are routinely reported in scholarly research and government publications, such as those by the US Department of Labor and Census Bureau.</a:t>
            </a:r>
          </a:p>
          <a:p>
            <a:r>
              <a:rPr lang="en-US" sz="1200" kern="1200" dirty="0" smtClean="0">
                <a:solidFill>
                  <a:schemeClr val="tx1"/>
                </a:solidFill>
                <a:effectLst/>
                <a:latin typeface="+mn-lt"/>
                <a:ea typeface="+mn-ea"/>
                <a:cs typeface="+mn-cs"/>
              </a:rPr>
              <a:t>In 2017, women’s median earnings were 82% of men’s median earnings.</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pPr/>
              <a:t>12</a:t>
            </a:fld>
            <a:endParaRPr lang="en-US" dirty="0"/>
          </a:p>
        </p:txBody>
      </p:sp>
    </p:spTree>
    <p:extLst>
      <p:ext uri="{BB962C8B-B14F-4D97-AF65-F5344CB8AC3E}">
        <p14:creationId xmlns:p14="http://schemas.microsoft.com/office/powerpoint/2010/main" val="704407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Identify the relative strengths and weaknesses of the three </a:t>
            </a:r>
            <a:r>
              <a:rPr lang="en-US" sz="1200" kern="1200" dirty="0" smtClean="0">
                <a:solidFill>
                  <a:schemeClr val="tx1"/>
                </a:solidFill>
                <a:effectLst/>
                <a:latin typeface="+mn-lt"/>
                <a:ea typeface="+mn-ea"/>
                <a:cs typeface="+mn-cs"/>
              </a:rPr>
              <a:t>measures.</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Described by their general shape: </a:t>
            </a:r>
            <a:r>
              <a:rPr lang="en-US" sz="1200" kern="1200" dirty="0" smtClean="0">
                <a:solidFill>
                  <a:schemeClr val="tx1"/>
                </a:solidFill>
                <a:effectLst/>
                <a:latin typeface="+mn-lt"/>
                <a:ea typeface="+mn-ea"/>
                <a:cs typeface="+mn-cs"/>
              </a:rPr>
              <a:t>The distribution of interval-ratio variables can also be described by their general shape.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Demonstration on distribution being symmetrical or skewed: </a:t>
            </a:r>
            <a:r>
              <a:rPr lang="en-US" sz="1200" kern="1200" dirty="0" smtClean="0">
                <a:solidFill>
                  <a:schemeClr val="tx1"/>
                </a:solidFill>
                <a:effectLst/>
                <a:latin typeface="+mn-lt"/>
                <a:ea typeface="+mn-ea"/>
                <a:cs typeface="+mn-cs"/>
              </a:rPr>
              <a:t>Using histograms, produced by SPSS, we will demonstrate how a distribution can be either symmetrical or skewed, depending on whether there are a few extreme values at one end of the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symmetrical distribution:</a:t>
            </a:r>
            <a:r>
              <a:rPr lang="en-US" baseline="0"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 distribution is symmetrical if the frequencies at the right and left tails of the distribution are identical, so that if it is divided into two halves, each will be the mirror image of the other.</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In a unimodal, symmetrical distribution, the mean, median, and mode are identical.</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13</a:t>
            </a:fld>
            <a:endParaRPr lang="en-US" dirty="0"/>
          </a:p>
        </p:txBody>
      </p:sp>
    </p:spTree>
    <p:extLst>
      <p:ext uri="{BB962C8B-B14F-4D97-AF65-F5344CB8AC3E}">
        <p14:creationId xmlns:p14="http://schemas.microsoft.com/office/powerpoint/2010/main" val="5413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Identify the relative strengths and weaknesses of the three </a:t>
            </a:r>
            <a:r>
              <a:rPr lang="en-US" sz="1200" kern="1200" dirty="0" smtClean="0">
                <a:solidFill>
                  <a:schemeClr val="tx1"/>
                </a:solidFill>
                <a:effectLst/>
                <a:latin typeface="+mn-lt"/>
                <a:ea typeface="+mn-ea"/>
                <a:cs typeface="+mn-cs"/>
              </a:rPr>
              <a:t>measures.</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positively skewed distribution:</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As a general rule, for </a:t>
            </a:r>
            <a:r>
              <a:rPr lang="en-US" sz="1200" b="1" kern="1200" dirty="0" smtClean="0">
                <a:solidFill>
                  <a:schemeClr val="tx1"/>
                </a:solidFill>
                <a:effectLst/>
                <a:latin typeface="+mn-lt"/>
                <a:ea typeface="+mn-ea"/>
                <a:cs typeface="+mn-cs"/>
              </a:rPr>
              <a:t>skewed distributions</a:t>
            </a:r>
            <a:r>
              <a:rPr lang="en-US" sz="1200" kern="1200" dirty="0" smtClean="0">
                <a:solidFill>
                  <a:schemeClr val="tx1"/>
                </a:solidFill>
                <a:effectLst/>
                <a:latin typeface="+mn-lt"/>
                <a:ea typeface="+mn-ea"/>
                <a:cs typeface="+mn-cs"/>
              </a:rPr>
              <a:t> the mean, the median, and the mode do not coincide.</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mean, which is always pulled in the direction of extreme scores, falls closest to the tail of the distribution where a small number of extreme scores are located. This is represented as </a:t>
            </a:r>
            <a:r>
              <a:rPr lang="en-US" sz="1200" b="1" kern="1200" dirty="0" smtClean="0">
                <a:solidFill>
                  <a:schemeClr val="tx1"/>
                </a:solidFill>
                <a:effectLst/>
                <a:latin typeface="+mn-lt"/>
                <a:ea typeface="+mn-ea"/>
                <a:cs typeface="+mn-cs"/>
              </a:rPr>
              <a:t>positively skewed distribution</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negatively skewed distribution:</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distribution of the number of years spent in school for those without a high school diploma is a </a:t>
            </a:r>
            <a:r>
              <a:rPr lang="en-US" sz="1200" b="1" kern="1200" dirty="0" smtClean="0">
                <a:solidFill>
                  <a:schemeClr val="tx1"/>
                </a:solidFill>
                <a:effectLst/>
                <a:latin typeface="+mn-lt"/>
                <a:ea typeface="+mn-ea"/>
                <a:cs typeface="+mn-cs"/>
              </a:rPr>
              <a:t>negatively skewed distribution</a:t>
            </a:r>
            <a:r>
              <a:rPr lang="en-US" sz="1200" b="0" kern="1200" dirty="0" smtClean="0">
                <a:solidFill>
                  <a:schemeClr val="tx1"/>
                </a:solidFill>
                <a:effectLst/>
                <a:latin typeface="+mn-lt"/>
                <a:ea typeface="+mn-ea"/>
                <a:cs typeface="+mn-cs"/>
              </a:rPr>
              <a:t>.</a:t>
            </a:r>
            <a:endParaRPr lang="en-IN"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Here, the mode has the highest value, the median has the second highest value, and the mean has the lowest value. </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Guidelines for identifying the shape of a distribution: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In unimodal distributions, when the mode, the median, and the mean coincide or are almost identical, the distribution is symmetrical.</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When the mean is higher than the median (or is positioned to the right of the median), the distribution is positively skewed.</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When the mean is lower than the median (or is positioned to the left of the median), the distribution is negatively skewed.</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14</a:t>
            </a:fld>
            <a:endParaRPr lang="en-US" dirty="0"/>
          </a:p>
        </p:txBody>
      </p:sp>
    </p:spTree>
    <p:extLst>
      <p:ext uri="{BB962C8B-B14F-4D97-AF65-F5344CB8AC3E}">
        <p14:creationId xmlns:p14="http://schemas.microsoft.com/office/powerpoint/2010/main" val="233959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Determine and explain the shape of the distribution.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Only one measure used: </a:t>
            </a: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general, </a:t>
            </a:r>
            <a:r>
              <a:rPr lang="en-US" sz="1200" kern="1200" dirty="0" smtClean="0">
                <a:solidFill>
                  <a:schemeClr val="tx1"/>
                </a:solidFill>
                <a:effectLst/>
                <a:latin typeface="+mn-lt"/>
                <a:ea typeface="+mn-ea"/>
                <a:cs typeface="+mn-cs"/>
              </a:rPr>
              <a:t>one tends </a:t>
            </a:r>
            <a:r>
              <a:rPr lang="en-US" sz="1200" kern="1200" dirty="0">
                <a:solidFill>
                  <a:schemeClr val="tx1"/>
                </a:solidFill>
                <a:effectLst/>
                <a:latin typeface="+mn-lt"/>
                <a:ea typeface="+mn-ea"/>
                <a:cs typeface="+mn-cs"/>
              </a:rPr>
              <a:t>to use only one of the three measures of central tendency, and the choice of the appropriate one involves a number of considerations.</a:t>
            </a:r>
          </a:p>
          <a:p>
            <a:pPr marL="0" lvl="0" indent="0">
              <a:buNone/>
            </a:pPr>
            <a:endParaRPr lang="en-US" sz="1200" kern="1200" dirty="0" smtClean="0">
              <a:solidFill>
                <a:schemeClr val="tx1"/>
              </a:solidFill>
              <a:effectLst/>
              <a:latin typeface="+mn-lt"/>
              <a:ea typeface="+mn-ea"/>
              <a:cs typeface="+mn-cs"/>
            </a:endParaRPr>
          </a:p>
          <a:p>
            <a:pPr marL="0" lvl="0" indent="0">
              <a:buNone/>
            </a:pPr>
            <a:r>
              <a:rPr lang="en-US" dirty="0" smtClean="0"/>
              <a:t>Affect choice of appropriate measure: </a:t>
            </a:r>
            <a:r>
              <a:rPr lang="en-US" sz="1200" kern="1200" dirty="0" smtClean="0">
                <a:solidFill>
                  <a:schemeClr val="tx1"/>
                </a:solidFill>
                <a:effectLst/>
                <a:latin typeface="+mn-lt"/>
                <a:ea typeface="+mn-ea"/>
                <a:cs typeface="+mn-cs"/>
              </a:rPr>
              <a:t>These </a:t>
            </a:r>
            <a:r>
              <a:rPr lang="en-US" sz="1200" kern="1200" dirty="0">
                <a:solidFill>
                  <a:schemeClr val="tx1"/>
                </a:solidFill>
                <a:effectLst/>
                <a:latin typeface="+mn-lt"/>
                <a:ea typeface="+mn-ea"/>
                <a:cs typeface="+mn-cs"/>
              </a:rPr>
              <a:t>considerations and how they affect our choice of the appropriate measure are presented in the form of a decision </a:t>
            </a:r>
            <a:r>
              <a:rPr lang="en-US" sz="1200" kern="1200" dirty="0" smtClean="0">
                <a:solidFill>
                  <a:schemeClr val="tx1"/>
                </a:solidFill>
                <a:effectLst/>
                <a:latin typeface="+mn-lt"/>
                <a:ea typeface="+mn-ea"/>
                <a:cs typeface="+mn-cs"/>
              </a:rPr>
              <a:t>tree.</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15</a:t>
            </a:fld>
            <a:endParaRPr lang="en-US" dirty="0"/>
          </a:p>
        </p:txBody>
      </p:sp>
    </p:spTree>
    <p:extLst>
      <p:ext uri="{BB962C8B-B14F-4D97-AF65-F5344CB8AC3E}">
        <p14:creationId xmlns:p14="http://schemas.microsoft.com/office/powerpoint/2010/main" val="334263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Determine and explain the shape of the distribution.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3.11: Decision </a:t>
            </a:r>
            <a:r>
              <a:rPr lang="en-US" sz="1200" kern="1200" dirty="0" smtClean="0">
                <a:solidFill>
                  <a:schemeClr val="tx1"/>
                </a:solidFill>
                <a:effectLst/>
                <a:latin typeface="+mn-lt"/>
                <a:ea typeface="+mn-ea"/>
                <a:cs typeface="+mn-cs"/>
              </a:rPr>
              <a:t>tree showing considerations </a:t>
            </a:r>
            <a:r>
              <a:rPr lang="en-US" sz="1200" kern="1200" dirty="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choosing </a:t>
            </a:r>
            <a:r>
              <a:rPr lang="en-US" sz="1200" kern="1200" dirty="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measure </a:t>
            </a:r>
            <a:r>
              <a:rPr lang="en-US" sz="1200" kern="1200" dirty="0">
                <a:solidFill>
                  <a:schemeClr val="tx1"/>
                </a:solidFill>
                <a:effectLst/>
                <a:latin typeface="+mn-lt"/>
                <a:ea typeface="+mn-ea"/>
                <a:cs typeface="+mn-cs"/>
              </a:rPr>
              <a:t>of </a:t>
            </a:r>
            <a:r>
              <a:rPr lang="en-US" sz="1200" kern="1200" dirty="0" smtClean="0">
                <a:solidFill>
                  <a:schemeClr val="tx1"/>
                </a:solidFill>
                <a:effectLst/>
                <a:latin typeface="+mn-lt"/>
                <a:ea typeface="+mn-ea"/>
                <a:cs typeface="+mn-cs"/>
              </a:rPr>
              <a:t>central tendency</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16</a:t>
            </a:fld>
            <a:endParaRPr lang="en-US" dirty="0"/>
          </a:p>
        </p:txBody>
      </p:sp>
    </p:spTree>
    <p:extLst>
      <p:ext uri="{BB962C8B-B14F-4D97-AF65-F5344CB8AC3E}">
        <p14:creationId xmlns:p14="http://schemas.microsoft.com/office/powerpoint/2010/main" val="1538994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Determine and explain the shape of the distribution.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Primary consideration in choosing a measure:</a:t>
            </a:r>
            <a:r>
              <a:rPr lang="en-US" baseline="0" dirty="0" smtClean="0"/>
              <a:t> </a:t>
            </a:r>
            <a:r>
              <a:rPr lang="en-US" sz="1200" kern="1200" dirty="0" smtClean="0">
                <a:solidFill>
                  <a:schemeClr val="tx1"/>
                </a:solidFill>
                <a:effectLst/>
                <a:latin typeface="+mn-lt"/>
                <a:ea typeface="+mn-ea"/>
                <a:cs typeface="+mn-cs"/>
              </a:rPr>
              <a:t>The variable’s level of measurement is the primary consideration in choosing a measure of central tendency.</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choices with ordinal data:</a:t>
            </a:r>
            <a:r>
              <a:rPr lang="en-US" baseline="0" dirty="0" smtClean="0"/>
              <a:t> </a:t>
            </a:r>
            <a:r>
              <a:rPr lang="en-US" sz="1200" kern="1200" dirty="0" smtClean="0">
                <a:solidFill>
                  <a:schemeClr val="tx1"/>
                </a:solidFill>
                <a:effectLst/>
                <a:latin typeface="+mn-lt"/>
                <a:ea typeface="+mn-ea"/>
                <a:cs typeface="+mn-cs"/>
              </a:rPr>
              <a:t>(1) The mode or (2) the median (or sometimes both).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Choices are complex for interval-ratio level:</a:t>
            </a:r>
            <a:r>
              <a:rPr lang="en-US" baseline="0" dirty="0" smtClean="0"/>
              <a:t> </a:t>
            </a:r>
            <a:r>
              <a:rPr lang="en-IN" sz="1200" kern="1200" dirty="0" smtClean="0">
                <a:solidFill>
                  <a:schemeClr val="tx1"/>
                </a:solidFill>
                <a:effectLst/>
                <a:latin typeface="+mn-lt"/>
                <a:ea typeface="+mn-ea"/>
                <a:cs typeface="+mn-cs"/>
              </a:rPr>
              <a:t>When the data are measured on an interval-ratio level, the choice between the appropriate measures is a bit more complex and is restricted by the shape of the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17</a:t>
            </a:fld>
            <a:endParaRPr lang="en-US" dirty="0"/>
          </a:p>
        </p:txBody>
      </p:sp>
    </p:spTree>
    <p:extLst>
      <p:ext uri="{BB962C8B-B14F-4D97-AF65-F5344CB8AC3E}">
        <p14:creationId xmlns:p14="http://schemas.microsoft.com/office/powerpoint/2010/main" val="167393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Determine and explain the shape of the distribution.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t>
            </a:r>
            <a:r>
              <a:rPr lang="en-US" sz="1200" kern="1200" dirty="0">
                <a:solidFill>
                  <a:schemeClr val="tx1"/>
                </a:solidFill>
                <a:effectLst/>
                <a:latin typeface="+mn-lt"/>
                <a:ea typeface="+mn-ea"/>
                <a:cs typeface="+mn-cs"/>
              </a:rPr>
              <a:t>the distribution is skewed, the mean may give misleading information on the central tendency because its value is affected by extreme scores in the distribution.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median or the mode can be chosen as the preferred measure of central tendency because neither is influenced by extreme scores.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18</a:t>
            </a:fld>
            <a:endParaRPr lang="en-US" dirty="0"/>
          </a:p>
        </p:txBody>
      </p:sp>
    </p:spTree>
    <p:extLst>
      <p:ext uri="{BB962C8B-B14F-4D97-AF65-F5344CB8AC3E}">
        <p14:creationId xmlns:p14="http://schemas.microsoft.com/office/powerpoint/2010/main" val="51573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Determine and explain the shape of the distribution.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t>
            </a:r>
            <a:r>
              <a:rPr lang="en-US" sz="1200" kern="1200" dirty="0">
                <a:solidFill>
                  <a:schemeClr val="tx1"/>
                </a:solidFill>
                <a:effectLst/>
                <a:latin typeface="+mn-lt"/>
                <a:ea typeface="+mn-ea"/>
                <a:cs typeface="+mn-cs"/>
              </a:rPr>
              <a:t>the distribution we want to analyze is symmetrical, we can use any of the three averages.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a:t>
            </a:r>
            <a:r>
              <a:rPr lang="en-US" sz="1200" kern="1200" dirty="0">
                <a:solidFill>
                  <a:schemeClr val="tx1"/>
                </a:solidFill>
                <a:effectLst/>
                <a:latin typeface="+mn-lt"/>
                <a:ea typeface="+mn-ea"/>
                <a:cs typeface="+mn-cs"/>
              </a:rPr>
              <a:t>choice depends on the research objective and what we want to know about the distribution.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mean is our best choice because it contains the greatest amount of information and is easier to use in more advanced statistical analyses.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19</a:t>
            </a:fld>
            <a:endParaRPr lang="en-US" dirty="0"/>
          </a:p>
        </p:txBody>
      </p:sp>
    </p:spTree>
    <p:extLst>
      <p:ext uri="{BB962C8B-B14F-4D97-AF65-F5344CB8AC3E}">
        <p14:creationId xmlns:p14="http://schemas.microsoft.com/office/powerpoint/2010/main" val="213500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Satisfies Learning Objective </a:t>
            </a:r>
            <a:r>
              <a:rPr lang="en-US" sz="1200" kern="1200" dirty="0" smtClean="0">
                <a:solidFill>
                  <a:schemeClr val="tx1"/>
                </a:solidFill>
                <a:effectLst/>
                <a:latin typeface="+mn-lt"/>
                <a:ea typeface="+mn-ea"/>
                <a:cs typeface="+mn-cs"/>
              </a:rPr>
              <a:t>3.2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Calculate and interpret the mode, the median, and the mean.</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a:t>
            </a:r>
            <a:r>
              <a:rPr lang="en-US" sz="1200" b="1" kern="1200" baseline="0" dirty="0">
                <a:solidFill>
                  <a:schemeClr val="tx1"/>
                </a:solidFill>
                <a:latin typeface="+mn-lt"/>
                <a:ea typeface="+mn-ea"/>
                <a:cs typeface="+mn-cs"/>
              </a:rPr>
              <a:t>mode</a:t>
            </a:r>
            <a:r>
              <a:rPr lang="en-US" sz="1200" kern="1200" baseline="0" dirty="0">
                <a:solidFill>
                  <a:schemeClr val="tx1"/>
                </a:solidFill>
                <a:latin typeface="+mn-lt"/>
                <a:ea typeface="+mn-ea"/>
                <a:cs typeface="+mn-cs"/>
              </a:rPr>
              <a:t> is the category or score with the largest frequency or percentage in the distribution.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a:t>
            </a:r>
            <a:r>
              <a:rPr lang="en-US" sz="1200" kern="1200" baseline="0" dirty="0">
                <a:solidFill>
                  <a:schemeClr val="tx1"/>
                </a:solidFill>
                <a:latin typeface="+mn-lt"/>
                <a:ea typeface="+mn-ea"/>
                <a:cs typeface="+mn-cs"/>
              </a:rPr>
              <a:t>mode is not necessarily the category with the majority (i.e., more than 50%) of cases, it is simply the category in which the largest number (or proportion) of cases </a:t>
            </a:r>
            <a:r>
              <a:rPr lang="en-US" sz="1200" kern="1200" baseline="0" dirty="0" smtClean="0">
                <a:solidFill>
                  <a:schemeClr val="tx1"/>
                </a:solidFill>
                <a:latin typeface="+mn-lt"/>
                <a:ea typeface="+mn-ea"/>
                <a:cs typeface="+mn-cs"/>
              </a:rPr>
              <a:t>fall.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Used with nominal level variable:</a:t>
            </a:r>
            <a:r>
              <a:rPr lang="en-US" sz="1200" baseline="0" dirty="0" smtClean="0"/>
              <a:t> </a:t>
            </a:r>
            <a:r>
              <a:rPr lang="en-US" sz="1200" kern="1200" dirty="0" smtClean="0">
                <a:solidFill>
                  <a:schemeClr val="tx1"/>
                </a:solidFill>
                <a:effectLst/>
                <a:latin typeface="+mn-lt"/>
                <a:ea typeface="+mn-ea"/>
                <a:cs typeface="+mn-cs"/>
              </a:rPr>
              <a:t>The mode is the only measure of central tendency that can be used with nominal-level variables.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With nominal variables, we are only able to classify respondents based on a qualitative and not on a quantitative property.</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mode can also be used to describe the most commonly occurring category in any distribution.</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3</a:t>
            </a:fld>
            <a:endParaRPr lang="en-US" dirty="0"/>
          </a:p>
        </p:txBody>
      </p:sp>
    </p:spTree>
    <p:extLst>
      <p:ext uri="{BB962C8B-B14F-4D97-AF65-F5344CB8AC3E}">
        <p14:creationId xmlns:p14="http://schemas.microsoft.com/office/powerpoint/2010/main" val="3863649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Satisfies Learning Objective </a:t>
            </a:r>
            <a:r>
              <a:rPr lang="en-US" sz="1200" kern="1200" dirty="0" smtClean="0">
                <a:solidFill>
                  <a:schemeClr val="tx1"/>
                </a:solidFill>
                <a:effectLst/>
                <a:latin typeface="+mn-lt"/>
                <a:ea typeface="+mn-ea"/>
                <a:cs typeface="+mn-cs"/>
              </a:rPr>
              <a:t>3.2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Calculate and interpret the mode, the median, and the mean.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median</a:t>
            </a:r>
            <a:r>
              <a:rPr lang="en-US" sz="1200" kern="1200" baseline="0" dirty="0">
                <a:solidFill>
                  <a:schemeClr val="tx1"/>
                </a:solidFill>
                <a:latin typeface="+mn-lt"/>
                <a:ea typeface="+mn-ea"/>
                <a:cs typeface="+mn-cs"/>
              </a:rPr>
              <a:t> is a measure of central tendency that can be calculated for variables that are at least at an ordinal level of measurement.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Divides distribution in two equal parts: </a:t>
            </a:r>
            <a:r>
              <a:rPr lang="en-US" sz="1200" kern="1200" baseline="0" dirty="0" smtClean="0">
                <a:solidFill>
                  <a:schemeClr val="tx1"/>
                </a:solidFill>
                <a:latin typeface="+mn-lt"/>
                <a:ea typeface="+mn-ea"/>
                <a:cs typeface="+mn-cs"/>
              </a:rPr>
              <a:t>It </a:t>
            </a:r>
            <a:r>
              <a:rPr lang="en-US" sz="1200" kern="1200" baseline="0" dirty="0">
                <a:solidFill>
                  <a:schemeClr val="tx1"/>
                </a:solidFill>
                <a:latin typeface="+mn-lt"/>
                <a:ea typeface="+mn-ea"/>
                <a:cs typeface="+mn-cs"/>
              </a:rPr>
              <a:t>is the score that divides the distribution into two equal parts so that half the cases are above it and half below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median is a suitable measure for those variables whose categories or scores can be arranged in order of magnitude from the lowest to the highest.</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Uses</a:t>
            </a:r>
            <a:r>
              <a:rPr lang="en-US" sz="1200" kern="1200" baseline="0" dirty="0" smtClean="0">
                <a:solidFill>
                  <a:schemeClr val="tx1"/>
                </a:solidFill>
                <a:effectLst/>
                <a:latin typeface="+mn-lt"/>
                <a:ea typeface="+mn-ea"/>
                <a:cs typeface="+mn-cs"/>
              </a:rPr>
              <a:t> of median: T</a:t>
            </a:r>
            <a:r>
              <a:rPr lang="en-US" sz="1200" kern="1200" dirty="0" smtClean="0">
                <a:solidFill>
                  <a:schemeClr val="tx1"/>
                </a:solidFill>
                <a:effectLst/>
                <a:latin typeface="+mn-lt"/>
                <a:ea typeface="+mn-ea"/>
                <a:cs typeface="+mn-cs"/>
              </a:rPr>
              <a:t>he median can be used with ordinal or interval-ratio variables, for which scores can be at least rank-ordered but cannot be calculated for variables measured at the nominal level.</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4</a:t>
            </a:fld>
            <a:endParaRPr lang="en-US" dirty="0"/>
          </a:p>
        </p:txBody>
      </p:sp>
    </p:spTree>
    <p:extLst>
      <p:ext uri="{BB962C8B-B14F-4D97-AF65-F5344CB8AC3E}">
        <p14:creationId xmlns:p14="http://schemas.microsoft.com/office/powerpoint/2010/main" val="159487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Satisfies Learning Objective </a:t>
            </a:r>
            <a:r>
              <a:rPr lang="en-US" sz="1200" kern="1200" dirty="0" smtClean="0">
                <a:solidFill>
                  <a:schemeClr val="tx1"/>
                </a:solidFill>
                <a:effectLst/>
                <a:latin typeface="+mn-lt"/>
                <a:ea typeface="+mn-ea"/>
                <a:cs typeface="+mn-cs"/>
              </a:rPr>
              <a:t>3.2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Calculate and interpret the mode, the median, and the mean.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location of the median score differs somewhat, depending on whether the number of observations is odd or even.</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odd number of cases:</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locate the median, first arrange the responses in order from the lowest to the highest (or the highest to the lowest).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median is the response associated with the middle case. Find the middle case when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(number of observations) is odd by adding 1 to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and dividing by 2.</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median is the response associated with the middle case.</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even number of cases:</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To locate the median, first arrange the number of cases in order from the lowest to the highest.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When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is even (eight states), we no longer have a single middle case. </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median is therefore located halfway between the two middle cases.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Find the two middle cases by using the previous formula: </a:t>
            </a:r>
            <a:r>
              <a:rPr lang="en-IN" sz="1200"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+ 1/2, where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is the number of cases.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As a note of caution, when data are ordinal, averaging the middle two scores is no longer appropriate. The median simply falls between two middle values.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5</a:t>
            </a:fld>
            <a:endParaRPr lang="en-US" dirty="0"/>
          </a:p>
        </p:txBody>
      </p:sp>
    </p:spTree>
    <p:extLst>
      <p:ext uri="{BB962C8B-B14F-4D97-AF65-F5344CB8AC3E}">
        <p14:creationId xmlns:p14="http://schemas.microsoft.com/office/powerpoint/2010/main" val="1257833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Calculate and interpret the mode, the median, and the mean.</a:t>
            </a:r>
            <a:endParaRPr lang="en-IN" sz="1200" kern="1200" dirty="0" smtClean="0">
              <a:solidFill>
                <a:schemeClr val="tx1"/>
              </a:solidFill>
              <a:effectLst/>
              <a:latin typeface="+mn-lt"/>
              <a:ea typeface="+mn-ea"/>
              <a:cs typeface="+mn-cs"/>
            </a:endParaRPr>
          </a:p>
          <a:p>
            <a:endParaRPr lang="en-US" dirty="0" smtClean="0"/>
          </a:p>
          <a:p>
            <a:pPr lvl="2" algn="l"/>
            <a:r>
              <a:rPr lang="en-US" sz="1200" kern="1200" dirty="0" smtClean="0">
                <a:solidFill>
                  <a:schemeClr val="tx1"/>
                </a:solidFill>
                <a:effectLst/>
                <a:latin typeface="+mn-lt"/>
                <a:ea typeface="+mn-ea"/>
                <a:cs typeface="+mn-cs"/>
              </a:rPr>
              <a:t>To find the median, identify the category associated with the observation located at the middle of the distribution.</a:t>
            </a:r>
          </a:p>
          <a:p>
            <a:pPr lvl="2"/>
            <a:r>
              <a:rPr lang="en-US" sz="1200" kern="1200" dirty="0" smtClean="0">
                <a:solidFill>
                  <a:schemeClr val="tx1"/>
                </a:solidFill>
                <a:effectLst/>
                <a:latin typeface="+mn-lt"/>
                <a:ea typeface="+mn-ea"/>
                <a:cs typeface="+mn-cs"/>
              </a:rPr>
              <a:t>Use formula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+ 1)/2. </a:t>
            </a:r>
          </a:p>
          <a:p>
            <a:r>
              <a:rPr lang="en-US" sz="1200" kern="1200" dirty="0" smtClean="0">
                <a:solidFill>
                  <a:schemeClr val="tx1"/>
                </a:solidFill>
                <a:effectLst/>
                <a:latin typeface="+mn-lt"/>
                <a:ea typeface="+mn-ea"/>
                <a:cs typeface="+mn-cs"/>
              </a:rPr>
              <a:t>The median is the value of the response category, not the frequency.</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pPr/>
              <a:t>6</a:t>
            </a:fld>
            <a:endParaRPr lang="en-US" dirty="0"/>
          </a:p>
        </p:txBody>
      </p:sp>
    </p:spTree>
    <p:extLst>
      <p:ext uri="{BB962C8B-B14F-4D97-AF65-F5344CB8AC3E}">
        <p14:creationId xmlns:p14="http://schemas.microsoft.com/office/powerpoint/2010/main" val="305814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Identify the relative strengths and weaknesses of the three measures.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median is a special case of a more general set of measures of location called percentiles.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a:t>
            </a:r>
            <a:r>
              <a:rPr lang="en-US" sz="1200" b="1" kern="1200" dirty="0">
                <a:solidFill>
                  <a:schemeClr val="tx1"/>
                </a:solidFill>
                <a:effectLst/>
                <a:latin typeface="+mn-lt"/>
                <a:ea typeface="+mn-ea"/>
                <a:cs typeface="+mn-cs"/>
              </a:rPr>
              <a:t>percentile</a:t>
            </a:r>
            <a:r>
              <a:rPr lang="en-US" sz="1200" kern="1200" dirty="0">
                <a:solidFill>
                  <a:schemeClr val="tx1"/>
                </a:solidFill>
                <a:effectLst/>
                <a:latin typeface="+mn-lt"/>
                <a:ea typeface="+mn-ea"/>
                <a:cs typeface="+mn-cs"/>
              </a:rPr>
              <a:t> is a score at or below which a specific percentage of the distribution falls.  </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th percentile is a score below which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of the distribution falls.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ordinal or higher level: </a:t>
            </a:r>
            <a:r>
              <a:rPr lang="en-US" sz="1200" kern="1200" dirty="0" smtClean="0">
                <a:solidFill>
                  <a:schemeClr val="tx1"/>
                </a:solidFill>
                <a:effectLst/>
                <a:latin typeface="+mn-lt"/>
                <a:ea typeface="+mn-ea"/>
                <a:cs typeface="+mn-cs"/>
              </a:rPr>
              <a:t>Like the median, percentiles require that data be ordinal or higher in level of measurement.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Percentiles are easy to identify when the data are arranged in frequency distributions.</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widely used measure of location is the quartile: The lower quartile is equal to the 25th percentile and the upper quartile is equal to the 75th percentile.</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7</a:t>
            </a:fld>
            <a:endParaRPr lang="en-US" dirty="0"/>
          </a:p>
        </p:txBody>
      </p:sp>
    </p:spTree>
    <p:extLst>
      <p:ext uri="{BB962C8B-B14F-4D97-AF65-F5344CB8AC3E}">
        <p14:creationId xmlns:p14="http://schemas.microsoft.com/office/powerpoint/2010/main" val="258894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Calculate and interpret the mode, the median, and the mean.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arithmetic </a:t>
                </a:r>
                <a:r>
                  <a:rPr lang="en-US" sz="1200" b="1" kern="1200" dirty="0">
                    <a:solidFill>
                      <a:schemeClr val="tx1"/>
                    </a:solidFill>
                    <a:effectLst/>
                    <a:latin typeface="+mn-lt"/>
                    <a:ea typeface="+mn-ea"/>
                    <a:cs typeface="+mn-cs"/>
                  </a:rPr>
                  <a:t>mean</a:t>
                </a:r>
                <a:r>
                  <a:rPr lang="en-US" sz="1200" kern="1200" dirty="0">
                    <a:solidFill>
                      <a:schemeClr val="tx1"/>
                    </a:solidFill>
                    <a:effectLst/>
                    <a:latin typeface="+mn-lt"/>
                    <a:ea typeface="+mn-ea"/>
                    <a:cs typeface="+mn-cs"/>
                  </a:rPr>
                  <a:t> is by far the best known and most widely used measure of central tendency. </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Used in interval-ratio variables: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mean is typically used to describe central tendency in interval-ratio variables</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calculate the mean, simply add up all the scores and divide by the total number of scores</a:t>
                </a:r>
                <a:r>
                  <a:rPr lang="en-US" sz="1200" kern="1200" dirty="0" smtClean="0">
                    <a:solidFill>
                      <a:schemeClr val="tx1"/>
                    </a:solidFill>
                    <a:effectLst/>
                    <a:latin typeface="+mn-lt"/>
                    <a:ea typeface="+mn-ea"/>
                    <a:cs typeface="+mn-cs"/>
                  </a:rPr>
                  <a:t>:</a:t>
                </a:r>
                <a14:m>
                  <m:oMath xmlns:m="http://schemas.openxmlformats.org/officeDocument/2006/math">
                    <m:acc>
                      <m:accPr>
                        <m:chr m:val="̅"/>
                        <m:ctrlPr>
                          <a:rPr lang="en-US" sz="1200" i="1" kern="1200" smtClean="0">
                            <a:solidFill>
                              <a:schemeClr val="tx1"/>
                            </a:solidFill>
                            <a:effectLst/>
                            <a:latin typeface="Cambria Math" panose="02040503050406030204" pitchFamily="18" charset="0"/>
                            <a:ea typeface="+mn-ea"/>
                            <a:cs typeface="+mn-cs"/>
                          </a:rPr>
                        </m:ctrlPr>
                      </m:accPr>
                      <m:e>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𝑌</m:t>
                        </m:r>
                      </m:e>
                    </m:acc>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𝑁</m:t>
                    </m:r>
                  </m:oMath>
                </a14:m>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Consider </a:t>
                </a:r>
                <a:r>
                  <a:rPr lang="en-US" sz="1200" kern="1200" dirty="0">
                    <a:solidFill>
                      <a:schemeClr val="tx1"/>
                    </a:solidFill>
                    <a:effectLst/>
                    <a:latin typeface="+mn-lt"/>
                    <a:ea typeface="+mn-ea"/>
                    <a:cs typeface="+mn-cs"/>
                  </a:rPr>
                  <a:t>these new symbols</a:t>
                </a:r>
                <a:r>
                  <a:rPr lang="en-IN" sz="1200" kern="1200" dirty="0" smtClean="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represents the raw scores in the distribution of the variable of </a:t>
                </a:r>
                <a:r>
                  <a:rPr lang="en-US" sz="1200" kern="1200" dirty="0" smtClean="0">
                    <a:solidFill>
                      <a:schemeClr val="tx1"/>
                    </a:solidFill>
                    <a:effectLst/>
                    <a:latin typeface="+mn-lt"/>
                    <a:ea typeface="+mn-ea"/>
                    <a:cs typeface="+mn-cs"/>
                  </a:rPr>
                  <a:t>interest.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14:m>
                  <m:oMath xmlns:m="http://schemas.openxmlformats.org/officeDocument/2006/math">
                    <m:acc>
                      <m:accPr>
                        <m:chr m:val="̅"/>
                        <m:ctrlPr>
                          <a:rPr lang="en-US" sz="1200" i="1" kern="1200" smtClean="0">
                            <a:solidFill>
                              <a:schemeClr val="tx1"/>
                            </a:solidFill>
                            <a:effectLst/>
                            <a:latin typeface="Cambria Math" panose="02040503050406030204" pitchFamily="18" charset="0"/>
                            <a:ea typeface="+mn-ea"/>
                            <a:cs typeface="+mn-cs"/>
                          </a:rPr>
                        </m:ctrlPr>
                      </m:accPr>
                      <m:e>
                        <m:r>
                          <a:rPr lang="en-US" sz="1200" b="0" i="1" kern="1200" smtClean="0">
                            <a:solidFill>
                              <a:schemeClr val="tx1"/>
                            </a:solidFill>
                            <a:effectLst/>
                            <a:latin typeface="Cambria Math"/>
                            <a:ea typeface="+mn-ea"/>
                            <a:cs typeface="+mn-cs"/>
                          </a:rPr>
                          <m:t>𝑌</m:t>
                        </m:r>
                      </m:e>
                    </m:acc>
                  </m:oMath>
                </a14:m>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is pronounced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-bar” and is the mean of the variable of </a:t>
                </a:r>
                <a:r>
                  <a:rPr lang="en-US" sz="1200" kern="1200" dirty="0" smtClean="0">
                    <a:solidFill>
                      <a:schemeClr val="tx1"/>
                    </a:solidFill>
                    <a:effectLst/>
                    <a:latin typeface="+mn-lt"/>
                    <a:ea typeface="+mn-ea"/>
                    <a:cs typeface="+mn-cs"/>
                  </a:rPr>
                  <a:t>interest.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Greek </a:t>
                </a:r>
                <a:r>
                  <a:rPr lang="en-US" sz="1200" kern="1200" dirty="0">
                    <a:solidFill>
                      <a:schemeClr val="tx1"/>
                    </a:solidFill>
                    <a:effectLst/>
                    <a:latin typeface="+mn-lt"/>
                    <a:ea typeface="+mn-ea"/>
                    <a:cs typeface="+mn-cs"/>
                  </a:rPr>
                  <a:t>letter </a:t>
                </a:r>
                <a:r>
                  <a:rPr lang="en-US" sz="1200" kern="1200" dirty="0" smtClean="0">
                    <a:solidFill>
                      <a:schemeClr val="tx1"/>
                    </a:solidFill>
                    <a:effectLst/>
                    <a:latin typeface="+mn-lt"/>
                    <a:ea typeface="+mn-ea"/>
                    <a:cs typeface="+mn-cs"/>
                  </a:rPr>
                  <a:t>Σ, pronounced </a:t>
                </a:r>
                <a:r>
                  <a:rPr lang="en-US" sz="1200" kern="1200" dirty="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sigma,” </a:t>
                </a:r>
                <a:r>
                  <a:rPr lang="en-US" sz="1200" kern="1200" dirty="0">
                    <a:solidFill>
                      <a:schemeClr val="tx1"/>
                    </a:solidFill>
                    <a:effectLst/>
                    <a:latin typeface="+mn-lt"/>
                    <a:ea typeface="+mn-ea"/>
                    <a:cs typeface="+mn-cs"/>
                  </a:rPr>
                  <a:t>is a summation sign (just like the Σ sign) and directs us to sum whatever comes after it. Therefore, Σ</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means “add up all the raw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scores</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letter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represents the number of cases (or observations) in the distribution.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Calculate and interpret the mode, the median, and the mean.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arithmetic </a:t>
                </a:r>
                <a:r>
                  <a:rPr lang="en-US" sz="1200" b="1" kern="1200" dirty="0">
                    <a:solidFill>
                      <a:schemeClr val="tx1"/>
                    </a:solidFill>
                    <a:effectLst/>
                    <a:latin typeface="+mn-lt"/>
                    <a:ea typeface="+mn-ea"/>
                    <a:cs typeface="+mn-cs"/>
                  </a:rPr>
                  <a:t>mean</a:t>
                </a:r>
                <a:r>
                  <a:rPr lang="en-US" sz="1200" kern="1200" dirty="0">
                    <a:solidFill>
                      <a:schemeClr val="tx1"/>
                    </a:solidFill>
                    <a:effectLst/>
                    <a:latin typeface="+mn-lt"/>
                    <a:ea typeface="+mn-ea"/>
                    <a:cs typeface="+mn-cs"/>
                  </a:rPr>
                  <a:t> is by far the best known and most widely used measure of central tendency. </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Used in interval-ratio variables: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mean is typically used to describe central tendency in interval-ratio variables</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calculate the mean, simply add up all the scores and divide by the total number of scores</a:t>
                </a:r>
                <a:r>
                  <a:rPr lang="en-US" sz="1200" kern="1200" dirty="0" smtClean="0">
                    <a:solidFill>
                      <a:schemeClr val="tx1"/>
                    </a:solidFill>
                    <a:effectLst/>
                    <a:latin typeface="+mn-lt"/>
                    <a:ea typeface="+mn-ea"/>
                    <a:cs typeface="+mn-cs"/>
                  </a:rPr>
                  <a:t>:</a:t>
                </a:r>
                <a:r>
                  <a:rPr lang="en-US" sz="1200" i="0" kern="1200" smtClean="0">
                    <a:solidFill>
                      <a:schemeClr val="tx1"/>
                    </a:solidFill>
                    <a:effectLst/>
                    <a:latin typeface="Cambria Math"/>
                    <a:ea typeface="+mn-ea"/>
                    <a:cs typeface="+mn-cs"/>
                  </a:rPr>
                  <a:t>(</a:t>
                </a:r>
                <a:r>
                  <a:rPr lang="en-US" sz="1200" b="0" i="0" kern="1200" smtClean="0">
                    <a:solidFill>
                      <a:schemeClr val="tx1"/>
                    </a:solidFill>
                    <a:effectLst/>
                    <a:latin typeface="Cambria Math"/>
                    <a:ea typeface="+mn-ea"/>
                    <a:cs typeface="+mn-cs"/>
                  </a:rPr>
                  <a:t> </a:t>
                </a:r>
                <a:r>
                  <a:rPr lang="en-US" sz="1200" b="0" i="0" kern="1200" smtClean="0">
                    <a:solidFill>
                      <a:schemeClr val="tx1"/>
                    </a:solidFill>
                    <a:effectLst/>
                    <a:latin typeface="Cambria Math"/>
                    <a:ea typeface="+mn-ea"/>
                    <a:cs typeface="+mn-cs"/>
                  </a:rPr>
                  <a:t>𝑌</a:t>
                </a:r>
                <a:r>
                  <a:rPr lang="en-US" sz="1200" b="0" i="0" kern="1200" smtClean="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=(∑𝑌)/𝑁</a:t>
                </a:r>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Consider </a:t>
                </a:r>
                <a:r>
                  <a:rPr lang="en-US" sz="1200" kern="1200" dirty="0">
                    <a:solidFill>
                      <a:schemeClr val="tx1"/>
                    </a:solidFill>
                    <a:effectLst/>
                    <a:latin typeface="+mn-lt"/>
                    <a:ea typeface="+mn-ea"/>
                    <a:cs typeface="+mn-cs"/>
                  </a:rPr>
                  <a:t>these new symbols</a:t>
                </a:r>
                <a:r>
                  <a:rPr lang="en-IN" sz="1200" kern="1200" dirty="0" smtClean="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represents the raw scores in the distribution of the variable of </a:t>
                </a:r>
                <a:r>
                  <a:rPr lang="en-US" sz="1200" kern="1200" dirty="0" smtClean="0">
                    <a:solidFill>
                      <a:schemeClr val="tx1"/>
                    </a:solidFill>
                    <a:effectLst/>
                    <a:latin typeface="+mn-lt"/>
                    <a:ea typeface="+mn-ea"/>
                    <a:cs typeface="+mn-cs"/>
                  </a:rPr>
                  <a:t>interest.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smtClean="0">
                    <a:solidFill>
                      <a:schemeClr val="tx1"/>
                    </a:solidFill>
                    <a:effectLst/>
                    <a:latin typeface="Cambria Math"/>
                    <a:ea typeface="+mn-ea"/>
                    <a:cs typeface="+mn-cs"/>
                  </a:rPr>
                  <a:t>𝑌 ̅</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is pronounced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-bar” and is the mean of the variable of </a:t>
                </a:r>
                <a:r>
                  <a:rPr lang="en-US" sz="1200" kern="1200" dirty="0" smtClean="0">
                    <a:solidFill>
                      <a:schemeClr val="tx1"/>
                    </a:solidFill>
                    <a:effectLst/>
                    <a:latin typeface="+mn-lt"/>
                    <a:ea typeface="+mn-ea"/>
                    <a:cs typeface="+mn-cs"/>
                  </a:rPr>
                  <a:t>interest.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Greek </a:t>
                </a:r>
                <a:r>
                  <a:rPr lang="en-US" sz="1200" kern="1200" dirty="0">
                    <a:solidFill>
                      <a:schemeClr val="tx1"/>
                    </a:solidFill>
                    <a:effectLst/>
                    <a:latin typeface="+mn-lt"/>
                    <a:ea typeface="+mn-ea"/>
                    <a:cs typeface="+mn-cs"/>
                  </a:rPr>
                  <a:t>letter </a:t>
                </a:r>
                <a:r>
                  <a:rPr lang="en-US" sz="1200" kern="1200" dirty="0" smtClean="0">
                    <a:solidFill>
                      <a:schemeClr val="tx1"/>
                    </a:solidFill>
                    <a:effectLst/>
                    <a:latin typeface="+mn-lt"/>
                    <a:ea typeface="+mn-ea"/>
                    <a:cs typeface="+mn-cs"/>
                  </a:rPr>
                  <a:t>Σ, pronounced </a:t>
                </a:r>
                <a:r>
                  <a:rPr lang="en-US" sz="1200" kern="1200" dirty="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sigma,” </a:t>
                </a:r>
                <a:r>
                  <a:rPr lang="en-US" sz="1200" kern="1200" dirty="0">
                    <a:solidFill>
                      <a:schemeClr val="tx1"/>
                    </a:solidFill>
                    <a:effectLst/>
                    <a:latin typeface="+mn-lt"/>
                    <a:ea typeface="+mn-ea"/>
                    <a:cs typeface="+mn-cs"/>
                  </a:rPr>
                  <a:t>is a summation sign (just like the Σ sign) and directs us to sum whatever comes after it. Therefore, Σ</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means “add up all the raw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scores</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letter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represents the number of cases (or observations) in the distribution.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39974C31-EB4A-4B21-8134-CB5741A1DC5F}" type="slidenum">
              <a:rPr lang="en-US" smtClean="0"/>
              <a:pPr/>
              <a:t>8</a:t>
            </a:fld>
            <a:endParaRPr lang="en-US" dirty="0"/>
          </a:p>
        </p:txBody>
      </p:sp>
    </p:spTree>
    <p:extLst>
      <p:ext uri="{BB962C8B-B14F-4D97-AF65-F5344CB8AC3E}">
        <p14:creationId xmlns:p14="http://schemas.microsoft.com/office/powerpoint/2010/main" val="944311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Identify the relative strengths and weaknesses of the three measures.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Because </a:t>
            </a:r>
            <a:r>
              <a:rPr lang="en-US" sz="1200" kern="1200" dirty="0">
                <a:solidFill>
                  <a:schemeClr val="tx1"/>
                </a:solidFill>
                <a:effectLst/>
                <a:latin typeface="+mn-lt"/>
                <a:ea typeface="+mn-ea"/>
                <a:cs typeface="+mn-cs"/>
              </a:rPr>
              <a:t>it requires the mathematical operations of addition and division, the mean can be calculated only for variables measured at the interval-ratio level.</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a:solidFill>
                  <a:schemeClr val="tx1"/>
                </a:solidFill>
                <a:effectLst/>
                <a:latin typeface="+mn-lt"/>
                <a:ea typeface="+mn-ea"/>
                <a:cs typeface="+mn-cs"/>
              </a:rPr>
              <a:t>is the only level of measurement that provides numbers that can be added and divided.</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9</a:t>
            </a:fld>
            <a:endParaRPr lang="en-US" dirty="0"/>
          </a:p>
        </p:txBody>
      </p:sp>
    </p:spTree>
    <p:extLst>
      <p:ext uri="{BB962C8B-B14F-4D97-AF65-F5344CB8AC3E}">
        <p14:creationId xmlns:p14="http://schemas.microsoft.com/office/powerpoint/2010/main" val="1055503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3.3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Identify the relative strengths and weaknesses of the three measures.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Because </a:t>
            </a:r>
            <a:r>
              <a:rPr lang="en-US" sz="1200" kern="1200" dirty="0">
                <a:solidFill>
                  <a:schemeClr val="tx1"/>
                </a:solidFill>
                <a:effectLst/>
                <a:latin typeface="+mn-lt"/>
                <a:ea typeface="+mn-ea"/>
                <a:cs typeface="+mn-cs"/>
              </a:rPr>
              <a:t>the mean incorporates all the scores in the distribution, we can think of it as the center of gravity of the distribution.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Point of balance: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mean is the point that perfectly balances all the scores in the distribution.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 of differences always zero: </a:t>
            </a:r>
            <a:r>
              <a:rPr lang="en-US" sz="1200" kern="1200" dirty="0" smtClean="0">
                <a:solidFill>
                  <a:schemeClr val="tx1"/>
                </a:solidFill>
                <a:effectLst/>
                <a:latin typeface="+mn-lt"/>
                <a:ea typeface="+mn-ea"/>
                <a:cs typeface="+mn-cs"/>
              </a:rPr>
              <a:t>If </a:t>
            </a:r>
            <a:r>
              <a:rPr lang="en-US" sz="1200" kern="1200" dirty="0">
                <a:solidFill>
                  <a:schemeClr val="tx1"/>
                </a:solidFill>
                <a:effectLst/>
                <a:latin typeface="+mn-lt"/>
                <a:ea typeface="+mn-ea"/>
                <a:cs typeface="+mn-cs"/>
              </a:rPr>
              <a:t>we subtract the mean from each score and add up all the differences, the sum will always be zero.</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9974C31-EB4A-4B21-8134-CB5741A1DC5F}" type="slidenum">
              <a:rPr lang="en-US" smtClean="0"/>
              <a:pPr/>
              <a:t>10</a:t>
            </a:fld>
            <a:endParaRPr lang="en-US" dirty="0"/>
          </a:p>
        </p:txBody>
      </p:sp>
    </p:spTree>
    <p:extLst>
      <p:ext uri="{BB962C8B-B14F-4D97-AF65-F5344CB8AC3E}">
        <p14:creationId xmlns:p14="http://schemas.microsoft.com/office/powerpoint/2010/main" val="62668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Frankfort-Nachmias/Leon-Guerrero, Social Statistics for a Diverse Society, 9e. © SAGE Publications, 2020.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Frankfort-Nachmias/Leon-Guerrero, Social Statistics for a Diverse Society, 9e. © SAGE Publications, 2020.</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438400"/>
            <a:ext cx="8534400" cy="1219200"/>
          </a:xfrm>
        </p:spPr>
        <p:txBody>
          <a:bodyPr>
            <a:noAutofit/>
          </a:bodyPr>
          <a:lstStyle/>
          <a:p>
            <a:r>
              <a:rPr lang="en-US" sz="3200" noProof="0" dirty="0">
                <a:solidFill>
                  <a:schemeClr val="tx1"/>
                </a:solidFill>
              </a:rPr>
              <a:t/>
            </a:r>
            <a:br>
              <a:rPr lang="en-US" sz="3200" noProof="0" dirty="0">
                <a:solidFill>
                  <a:schemeClr val="tx1"/>
                </a:solidFill>
              </a:rPr>
            </a:br>
            <a:r>
              <a:rPr lang="en-US" sz="3200" noProof="0" dirty="0">
                <a:solidFill>
                  <a:schemeClr val="tx1"/>
                </a:solidFill>
              </a:rPr>
              <a:t>Chapter 3: Measures of Central Tendency</a:t>
            </a:r>
            <a:br>
              <a:rPr lang="en-US" sz="3200" noProof="0" dirty="0">
                <a:solidFill>
                  <a:schemeClr val="tx1"/>
                </a:solidFill>
              </a:rPr>
            </a:br>
            <a:endParaRPr lang="en-US" sz="3200" noProof="0" dirty="0">
              <a:solidFill>
                <a:schemeClr val="tx1"/>
              </a:solidFill>
            </a:endParaRP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a:t>The Mean </a:t>
            </a:r>
            <a:r>
              <a:rPr lang="en-US" sz="2400" noProof="0" dirty="0"/>
              <a:t>(3 of 4)</a:t>
            </a:r>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pPr marL="0" indent="0">
              <a:buNone/>
            </a:pPr>
            <a:r>
              <a:rPr lang="en-US" noProof="0" dirty="0"/>
              <a:t>Understanding Some Important Properties of the Arithmetic Mean: Center of </a:t>
            </a:r>
            <a:r>
              <a:rPr lang="en-US" noProof="0" dirty="0" smtClean="0"/>
              <a:t>Gravity</a:t>
            </a:r>
            <a:endParaRPr lang="en-US" noProof="0" dirty="0"/>
          </a:p>
          <a:p>
            <a:r>
              <a:rPr lang="en-US" noProof="0" dirty="0"/>
              <a:t>Incorporates all scores.</a:t>
            </a:r>
          </a:p>
          <a:p>
            <a:r>
              <a:rPr lang="en-US" noProof="0" dirty="0"/>
              <a:t>Point of balance</a:t>
            </a:r>
            <a:r>
              <a:rPr lang="en-US" noProof="0" dirty="0" smtClean="0"/>
              <a:t>.</a:t>
            </a:r>
          </a:p>
          <a:p>
            <a:r>
              <a:rPr lang="en-US" noProof="0" dirty="0" smtClean="0"/>
              <a:t>Sum of differences always zero.</a:t>
            </a:r>
            <a:endParaRPr lang="en-US" noProof="0" dirty="0"/>
          </a:p>
          <a:p>
            <a:endParaRPr lang="en-US" noProof="0" dirty="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198562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a:t>The Mean </a:t>
            </a:r>
            <a:r>
              <a:rPr lang="en-US" sz="2400" noProof="0" dirty="0"/>
              <a:t>(4 of 4)</a:t>
            </a:r>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pPr marL="0" indent="0">
              <a:buNone/>
            </a:pPr>
            <a:r>
              <a:rPr lang="en-US" noProof="0" dirty="0"/>
              <a:t>Understanding Some Important Properties of the Arithmetic Mean: Sensitivity to E</a:t>
            </a:r>
            <a:r>
              <a:rPr lang="en-US" noProof="0" dirty="0" smtClean="0"/>
              <a:t>xtremes</a:t>
            </a:r>
            <a:endParaRPr lang="en-US" noProof="0" dirty="0"/>
          </a:p>
          <a:p>
            <a:r>
              <a:rPr lang="en-US" noProof="0" dirty="0"/>
              <a:t>Every score enters </a:t>
            </a:r>
            <a:r>
              <a:rPr lang="en-US" noProof="0" dirty="0" smtClean="0"/>
              <a:t>calculation.</a:t>
            </a:r>
          </a:p>
          <a:p>
            <a:r>
              <a:rPr lang="en-US" noProof="0" dirty="0" smtClean="0"/>
              <a:t>Mean sensitive to extreme scores.</a:t>
            </a:r>
          </a:p>
          <a:p>
            <a:r>
              <a:rPr lang="en-US" noProof="0" dirty="0" smtClean="0"/>
              <a:t>Not suitable as measure of central tendency.</a:t>
            </a:r>
            <a:endParaRPr lang="en-US" noProof="0" dirty="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425590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3" name="Title 2"/>
          <p:cNvSpPr>
            <a:spLocks noGrp="1"/>
          </p:cNvSpPr>
          <p:nvPr>
            <p:ph type="title"/>
          </p:nvPr>
        </p:nvSpPr>
        <p:spPr/>
        <p:txBody>
          <a:bodyPr>
            <a:normAutofit fontScale="90000"/>
          </a:bodyPr>
          <a:lstStyle/>
          <a:p>
            <a:r>
              <a:rPr lang="en-US" noProof="0" dirty="0" smtClean="0"/>
              <a:t>Reading the Research Literature: The Case of Reporting Income</a:t>
            </a:r>
            <a:endParaRPr lang="en-US" noProof="0" dirty="0"/>
          </a:p>
        </p:txBody>
      </p:sp>
      <p:sp>
        <p:nvSpPr>
          <p:cNvPr id="4" name="Content Placeholder 3"/>
          <p:cNvSpPr>
            <a:spLocks noGrp="1"/>
          </p:cNvSpPr>
          <p:nvPr>
            <p:ph idx="1"/>
          </p:nvPr>
        </p:nvSpPr>
        <p:spPr/>
        <p:txBody>
          <a:bodyPr/>
          <a:lstStyle/>
          <a:p>
            <a:r>
              <a:rPr lang="en-US" noProof="0" dirty="0" smtClean="0"/>
              <a:t>Income inequality by gender.</a:t>
            </a:r>
          </a:p>
          <a:p>
            <a:r>
              <a:rPr lang="en-US" noProof="0" dirty="0" smtClean="0"/>
              <a:t>Reported in scholarly research and government publications.</a:t>
            </a:r>
          </a:p>
          <a:p>
            <a:r>
              <a:rPr lang="en-US" noProof="0" dirty="0" smtClean="0"/>
              <a:t>Women’s median earnings 82% of men’s</a:t>
            </a:r>
            <a:r>
              <a:rPr lang="en-US" sz="3200" kern="1200" dirty="0" smtClean="0">
                <a:solidFill>
                  <a:schemeClr val="tx1"/>
                </a:solidFill>
                <a:effectLst/>
                <a:latin typeface="+mn-lt"/>
                <a:ea typeface="+mn-ea"/>
                <a:cs typeface="+mn-cs"/>
              </a:rPr>
              <a:t> median earnings</a:t>
            </a:r>
            <a:r>
              <a:rPr lang="en-US" noProof="0" dirty="0" smtClean="0"/>
              <a:t> in 2017.</a:t>
            </a:r>
            <a:endParaRPr lang="en-US" noProof="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05555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1213488"/>
          </a:xfrm>
        </p:spPr>
        <p:txBody>
          <a:bodyPr>
            <a:normAutofit fontScale="90000"/>
          </a:bodyPr>
          <a:lstStyle/>
          <a:p>
            <a:pPr lvl="0"/>
            <a:r>
              <a:rPr lang="en-US" noProof="0" dirty="0" smtClean="0"/>
              <a:t>Statistics in Practice: The Shape of the Distribution </a:t>
            </a:r>
            <a:r>
              <a:rPr lang="en-US" sz="2700" noProof="0" dirty="0" smtClean="0"/>
              <a:t>(1 of 2)</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988840"/>
            <a:ext cx="8173844" cy="4183360"/>
          </a:xfrm>
        </p:spPr>
        <p:txBody>
          <a:bodyPr>
            <a:normAutofit/>
          </a:bodyPr>
          <a:lstStyle/>
          <a:p>
            <a:r>
              <a:rPr lang="en-US" noProof="0" dirty="0" smtClean="0"/>
              <a:t>Described by their general shape.</a:t>
            </a:r>
          </a:p>
          <a:p>
            <a:r>
              <a:rPr lang="en-US" noProof="0" dirty="0" smtClean="0"/>
              <a:t>Demonstration on distribution being symmetrical or skewed.</a:t>
            </a:r>
          </a:p>
          <a:p>
            <a:r>
              <a:rPr lang="en-US" noProof="0" dirty="0" smtClean="0"/>
              <a:t>The symmetrical distribution.</a:t>
            </a: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91040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1213488"/>
          </a:xfrm>
        </p:spPr>
        <p:txBody>
          <a:bodyPr>
            <a:normAutofit fontScale="90000"/>
          </a:bodyPr>
          <a:lstStyle/>
          <a:p>
            <a:pPr lvl="0"/>
            <a:r>
              <a:rPr lang="en-US" noProof="0" dirty="0" smtClean="0"/>
              <a:t>Statistics in Practice: The Shape of the Distribution </a:t>
            </a:r>
            <a:r>
              <a:rPr lang="en-US" sz="2700" noProof="0" dirty="0" smtClean="0"/>
              <a:t>(2 of 2)</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988840"/>
            <a:ext cx="8173844" cy="4183360"/>
          </a:xfrm>
        </p:spPr>
        <p:txBody>
          <a:bodyPr>
            <a:normAutofit/>
          </a:bodyPr>
          <a:lstStyle/>
          <a:p>
            <a:r>
              <a:rPr lang="en-US" noProof="0" dirty="0" smtClean="0"/>
              <a:t>The positively skewed distribution.</a:t>
            </a:r>
          </a:p>
          <a:p>
            <a:r>
              <a:rPr lang="en-US" noProof="0" dirty="0" smtClean="0"/>
              <a:t>The negatively skewed distribution.</a:t>
            </a:r>
          </a:p>
          <a:p>
            <a:r>
              <a:rPr lang="en-US" noProof="0" dirty="0" smtClean="0"/>
              <a:t>Guidelines for identifying the shape of a distribution. </a:t>
            </a:r>
          </a:p>
          <a:p>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68306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642715"/>
            <a:ext cx="8229600" cy="1490141"/>
          </a:xfrm>
        </p:spPr>
        <p:txBody>
          <a:bodyPr>
            <a:normAutofit fontScale="90000"/>
          </a:bodyPr>
          <a:lstStyle/>
          <a:p>
            <a:r>
              <a:rPr lang="en-US" noProof="0" dirty="0" smtClean="0"/>
              <a:t>Considerations for Choosing a Measure of Central Tendency</a:t>
            </a:r>
            <a:r>
              <a:rPr lang="en-US" sz="4000" noProof="0" dirty="0" smtClean="0"/>
              <a:t/>
            </a:r>
            <a:br>
              <a:rPr lang="en-US" sz="4000" noProof="0" dirty="0" smtClean="0"/>
            </a:br>
            <a:r>
              <a:rPr lang="en-US" sz="2700" noProof="0" dirty="0" smtClean="0"/>
              <a:t>(1 of 5)</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2348880"/>
            <a:ext cx="8173844" cy="3888432"/>
          </a:xfrm>
        </p:spPr>
        <p:txBody>
          <a:bodyPr>
            <a:normAutofit/>
          </a:bodyPr>
          <a:lstStyle/>
          <a:p>
            <a:r>
              <a:rPr lang="en-US" noProof="0" dirty="0" smtClean="0"/>
              <a:t>Only </a:t>
            </a:r>
            <a:r>
              <a:rPr lang="en-US" noProof="0" dirty="0"/>
              <a:t>one </a:t>
            </a:r>
            <a:r>
              <a:rPr lang="en-US" noProof="0" dirty="0" smtClean="0"/>
              <a:t>measure used</a:t>
            </a:r>
            <a:r>
              <a:rPr lang="en-US" noProof="0" dirty="0"/>
              <a:t>.</a:t>
            </a:r>
          </a:p>
          <a:p>
            <a:r>
              <a:rPr lang="en-US" noProof="0" dirty="0"/>
              <a:t>Many considerations to decide</a:t>
            </a:r>
            <a:r>
              <a:rPr lang="en-US" noProof="0" dirty="0" smtClean="0"/>
              <a:t>.</a:t>
            </a:r>
          </a:p>
          <a:p>
            <a:r>
              <a:rPr lang="en-US" noProof="0" dirty="0" smtClean="0"/>
              <a:t>Affect choice of appropriate measure.</a:t>
            </a:r>
            <a:endParaRPr lang="en-US" noProof="0" dirty="0"/>
          </a:p>
          <a:p>
            <a:pPr marL="457200" lvl="1" indent="0">
              <a:buNone/>
            </a:pPr>
            <a:endParaRPr lang="en-US" sz="3200" noProof="0" dirty="0"/>
          </a:p>
          <a:p>
            <a:endParaRPr lang="en-US" noProof="0" dirty="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5873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723"/>
            <a:ext cx="8229600" cy="1418133"/>
          </a:xfrm>
        </p:spPr>
        <p:txBody>
          <a:bodyPr>
            <a:normAutofit fontScale="90000"/>
          </a:bodyPr>
          <a:lstStyle/>
          <a:p>
            <a:r>
              <a:rPr lang="en-US" noProof="0" dirty="0" smtClean="0"/>
              <a:t>Considerations for Choosing a Measure of Central Tendency</a:t>
            </a:r>
            <a:r>
              <a:rPr lang="en-US" sz="4000" noProof="0" dirty="0" smtClean="0"/>
              <a:t/>
            </a:r>
            <a:br>
              <a:rPr lang="en-US" sz="4000" noProof="0" dirty="0" smtClean="0"/>
            </a:br>
            <a:r>
              <a:rPr lang="en-US" sz="2700" noProof="0" dirty="0" smtClean="0"/>
              <a:t>(2 of 5)</a:t>
            </a:r>
            <a:endParaRPr lang="en-US" sz="2700"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7" name="Picture 6" descr="An illustration shows the method of choosing a measure of central tendency for different level of measurements.&#10;&#10;Mode provides the most typical value, median provides the value in middle of distribution, and mean provides the average of all scores. Nominal level of measurement uses mode. When a research objective employs ordinal level of measurement and a skewed distribution of interval-ratio level of measurement, mode and median are used. When a research objective employs a symmetrical distribution of interval-ratio level of measurement, mode, median, and mean are used." title="Figure 3.11 How to Choose a Measure of Central Tendency"/>
          <p:cNvPicPr>
            <a:picLocks noChangeAspect="1"/>
          </p:cNvPicPr>
          <p:nvPr/>
        </p:nvPicPr>
        <p:blipFill>
          <a:blip r:embed="rId3"/>
          <a:stretch>
            <a:fillRect/>
          </a:stretch>
        </p:blipFill>
        <p:spPr>
          <a:xfrm>
            <a:off x="2156813" y="2301850"/>
            <a:ext cx="4830373" cy="4007470"/>
          </a:xfrm>
          <a:prstGeom prst="rect">
            <a:avLst/>
          </a:prstGeom>
        </p:spPr>
      </p:pic>
    </p:spTree>
    <p:extLst>
      <p:ext uri="{BB962C8B-B14F-4D97-AF65-F5344CB8AC3E}">
        <p14:creationId xmlns:p14="http://schemas.microsoft.com/office/powerpoint/2010/main" val="199425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642715"/>
            <a:ext cx="8229600" cy="1490141"/>
          </a:xfrm>
        </p:spPr>
        <p:txBody>
          <a:bodyPr>
            <a:normAutofit fontScale="90000"/>
          </a:bodyPr>
          <a:lstStyle/>
          <a:p>
            <a:r>
              <a:rPr lang="en-US" noProof="0" dirty="0" smtClean="0"/>
              <a:t>Considerations for Choosing a Measure of Central Tendency</a:t>
            </a:r>
            <a:br>
              <a:rPr lang="en-US" noProof="0" dirty="0" smtClean="0"/>
            </a:br>
            <a:r>
              <a:rPr lang="en-US" sz="2700" noProof="0" dirty="0" smtClean="0"/>
              <a:t>(3 of 5)</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2348880"/>
            <a:ext cx="8173844" cy="3823320"/>
          </a:xfrm>
        </p:spPr>
        <p:txBody>
          <a:bodyPr>
            <a:normAutofit/>
          </a:bodyPr>
          <a:lstStyle/>
          <a:p>
            <a:pPr marL="0" indent="0">
              <a:buNone/>
            </a:pPr>
            <a:r>
              <a:rPr lang="en-US" noProof="0" dirty="0" smtClean="0"/>
              <a:t>Level of Measurement</a:t>
            </a:r>
          </a:p>
          <a:p>
            <a:r>
              <a:rPr lang="en-US" noProof="0" dirty="0" smtClean="0"/>
              <a:t>Primary consideration in choosing a measure.</a:t>
            </a:r>
          </a:p>
          <a:p>
            <a:r>
              <a:rPr lang="en-US" noProof="0" dirty="0" smtClean="0"/>
              <a:t>Two choices with ordinal data.</a:t>
            </a:r>
          </a:p>
          <a:p>
            <a:r>
              <a:rPr lang="en-US" noProof="0" dirty="0" smtClean="0"/>
              <a:t>Choices are complex for interval-ratio level. </a:t>
            </a:r>
          </a:p>
          <a:p>
            <a:endParaRPr lang="en-US" noProof="0" dirty="0"/>
          </a:p>
          <a:p>
            <a:pPr marL="457200" lvl="1" indent="0">
              <a:buNone/>
            </a:pPr>
            <a:endParaRPr lang="en-US" sz="3200" noProof="0" dirty="0"/>
          </a:p>
          <a:p>
            <a:endParaRPr lang="en-US" noProof="0" dirty="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51021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714723"/>
            <a:ext cx="8229600" cy="1418133"/>
          </a:xfrm>
        </p:spPr>
        <p:txBody>
          <a:bodyPr>
            <a:normAutofit fontScale="90000"/>
          </a:bodyPr>
          <a:lstStyle/>
          <a:p>
            <a:r>
              <a:rPr lang="en-US" noProof="0" dirty="0" smtClean="0"/>
              <a:t>Considerations for Choosing a Measure of Central Tendency</a:t>
            </a:r>
            <a:r>
              <a:rPr lang="en-US" sz="4000" noProof="0" dirty="0" smtClean="0"/>
              <a:t/>
            </a:r>
            <a:br>
              <a:rPr lang="en-US" sz="4000" noProof="0" dirty="0" smtClean="0"/>
            </a:br>
            <a:r>
              <a:rPr lang="en-US" sz="2700" noProof="0" dirty="0" smtClean="0"/>
              <a:t>(4 of 5)</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2420888"/>
            <a:ext cx="8173844" cy="3751312"/>
          </a:xfrm>
        </p:spPr>
        <p:txBody>
          <a:bodyPr>
            <a:normAutofit/>
          </a:bodyPr>
          <a:lstStyle/>
          <a:p>
            <a:pPr marL="0" indent="0">
              <a:buNone/>
            </a:pPr>
            <a:r>
              <a:rPr lang="en-US" noProof="0" dirty="0"/>
              <a:t>Skewed </a:t>
            </a:r>
            <a:r>
              <a:rPr lang="en-US" noProof="0" dirty="0" smtClean="0"/>
              <a:t>Distributions</a:t>
            </a:r>
            <a:endParaRPr lang="en-US" noProof="0" dirty="0"/>
          </a:p>
          <a:p>
            <a:r>
              <a:rPr lang="en-US" noProof="0" dirty="0" smtClean="0"/>
              <a:t>Mean gives </a:t>
            </a:r>
            <a:r>
              <a:rPr lang="en-US" noProof="0" dirty="0"/>
              <a:t>misleading </a:t>
            </a:r>
            <a:r>
              <a:rPr lang="en-US" noProof="0" dirty="0" smtClean="0"/>
              <a:t>information.</a:t>
            </a:r>
            <a:endParaRPr lang="en-US" noProof="0" dirty="0"/>
          </a:p>
          <a:p>
            <a:r>
              <a:rPr lang="en-US" noProof="0" dirty="0" smtClean="0"/>
              <a:t>Median </a:t>
            </a:r>
            <a:r>
              <a:rPr lang="en-US" noProof="0" dirty="0"/>
              <a:t>or </a:t>
            </a:r>
            <a:r>
              <a:rPr lang="en-US" noProof="0" dirty="0" smtClean="0"/>
              <a:t>mode chosen</a:t>
            </a:r>
            <a:r>
              <a:rPr lang="en-US" noProof="0" dirty="0"/>
              <a:t> </a:t>
            </a:r>
            <a:r>
              <a:rPr lang="en-US" noProof="0" dirty="0" smtClean="0"/>
              <a:t>as preferred measure.</a:t>
            </a:r>
            <a:endParaRPr lang="en-US" sz="3200" noProof="0" dirty="0"/>
          </a:p>
          <a:p>
            <a:pPr marL="457200" lvl="1" indent="0">
              <a:buNone/>
            </a:pPr>
            <a:endParaRPr lang="en-US" sz="3200" noProof="0" dirty="0"/>
          </a:p>
          <a:p>
            <a:pPr marL="457200" lvl="1" indent="0">
              <a:buNone/>
            </a:pPr>
            <a:endParaRPr lang="en-US" sz="3200" noProof="0" dirty="0"/>
          </a:p>
          <a:p>
            <a:endParaRPr lang="en-US" noProof="0" dirty="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09017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642715"/>
            <a:ext cx="8229600" cy="1490141"/>
          </a:xfrm>
        </p:spPr>
        <p:txBody>
          <a:bodyPr>
            <a:normAutofit fontScale="90000"/>
          </a:bodyPr>
          <a:lstStyle/>
          <a:p>
            <a:r>
              <a:rPr lang="en-US" noProof="0" dirty="0" smtClean="0"/>
              <a:t>Considerations for Choosing a Measure of Central Tendency</a:t>
            </a:r>
            <a:r>
              <a:rPr lang="en-US" sz="4000" noProof="0" dirty="0" smtClean="0"/>
              <a:t/>
            </a:r>
            <a:br>
              <a:rPr lang="en-US" sz="4000" noProof="0" dirty="0" smtClean="0"/>
            </a:br>
            <a:r>
              <a:rPr lang="en-US" sz="2700" noProof="0" dirty="0" smtClean="0"/>
              <a:t>(5 of 5)</a:t>
            </a:r>
            <a:endParaRPr lang="en-US" sz="27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2420888"/>
            <a:ext cx="8173844" cy="3751312"/>
          </a:xfrm>
        </p:spPr>
        <p:txBody>
          <a:bodyPr>
            <a:normAutofit/>
          </a:bodyPr>
          <a:lstStyle/>
          <a:p>
            <a:pPr marL="0" indent="0">
              <a:buNone/>
            </a:pPr>
            <a:r>
              <a:rPr lang="en-US" noProof="0" dirty="0" smtClean="0"/>
              <a:t>Symmetrical Distributions</a:t>
            </a:r>
          </a:p>
          <a:p>
            <a:r>
              <a:rPr lang="en-US" noProof="0" dirty="0" smtClean="0"/>
              <a:t>Any of the three averages.</a:t>
            </a:r>
          </a:p>
          <a:p>
            <a:r>
              <a:rPr lang="en-US" noProof="0" dirty="0" smtClean="0"/>
              <a:t>Choice depends on research objective.</a:t>
            </a:r>
          </a:p>
          <a:p>
            <a:r>
              <a:rPr lang="en-US" noProof="0" dirty="0" smtClean="0"/>
              <a:t>Mean, best choice.</a:t>
            </a:r>
          </a:p>
          <a:p>
            <a:pPr marL="457200" lvl="1" indent="0">
              <a:buNone/>
            </a:pPr>
            <a:endParaRPr lang="en-US" sz="3200" noProof="0" dirty="0" smtClean="0"/>
          </a:p>
          <a:p>
            <a:pPr marL="457200" lvl="1" indent="0">
              <a:buNone/>
            </a:pPr>
            <a:endParaRPr lang="en-US" sz="3200" noProof="0" dirty="0" smtClean="0"/>
          </a:p>
          <a:p>
            <a:endParaRPr lang="en-US" noProof="0" dirty="0" smtClean="0"/>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84015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smtClean="0"/>
              <a:t>Introduction</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r>
              <a:rPr lang="en-US" noProof="0" dirty="0" smtClean="0"/>
              <a:t>Large </a:t>
            </a:r>
            <a:r>
              <a:rPr lang="en-US" noProof="0" dirty="0"/>
              <a:t>set of multivariate </a:t>
            </a:r>
            <a:r>
              <a:rPr lang="en-US" noProof="0" dirty="0" smtClean="0"/>
              <a:t>data.</a:t>
            </a:r>
            <a:endParaRPr lang="en-US" noProof="0" dirty="0"/>
          </a:p>
          <a:p>
            <a:r>
              <a:rPr lang="en-US" noProof="0" dirty="0" smtClean="0"/>
              <a:t>Measures of central tendency.</a:t>
            </a:r>
          </a:p>
          <a:p>
            <a:r>
              <a:rPr lang="en-US" noProof="0" dirty="0" smtClean="0"/>
              <a:t>Three measures of central tendency.</a:t>
            </a:r>
            <a:endParaRPr lang="en-US" noProof="0" dirty="0"/>
          </a:p>
          <a:p>
            <a:r>
              <a:rPr lang="en-US" noProof="0" dirty="0" smtClean="0"/>
              <a:t>Factors affecting choice of measure.</a:t>
            </a: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0554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a:t>The </a:t>
            </a:r>
            <a:r>
              <a:rPr lang="en-US" sz="4000" noProof="0" dirty="0" smtClean="0"/>
              <a:t>Mode</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r>
              <a:rPr lang="en-US" noProof="0" dirty="0"/>
              <a:t>Category or score with largest frequency.</a:t>
            </a:r>
          </a:p>
          <a:p>
            <a:r>
              <a:rPr lang="en-US" noProof="0" dirty="0" smtClean="0"/>
              <a:t>Easiest one </a:t>
            </a:r>
            <a:r>
              <a:rPr lang="en-US" noProof="0" dirty="0"/>
              <a:t>to </a:t>
            </a:r>
            <a:r>
              <a:rPr lang="en-US" noProof="0" dirty="0" smtClean="0"/>
              <a:t>identify.</a:t>
            </a:r>
            <a:endParaRPr lang="en-US" noProof="0" dirty="0"/>
          </a:p>
          <a:p>
            <a:r>
              <a:rPr lang="en-US" noProof="0" dirty="0" smtClean="0"/>
              <a:t>Category </a:t>
            </a:r>
            <a:r>
              <a:rPr lang="en-US" noProof="0" dirty="0"/>
              <a:t>in which largest number of </a:t>
            </a:r>
            <a:r>
              <a:rPr lang="en-US" noProof="0" dirty="0" smtClean="0"/>
              <a:t>cases fall.</a:t>
            </a:r>
          </a:p>
          <a:p>
            <a:r>
              <a:rPr lang="en-US" noProof="0" dirty="0" smtClean="0"/>
              <a:t>Used with nominal level variables.</a:t>
            </a: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89589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a:t>The Median </a:t>
            </a:r>
            <a:r>
              <a:rPr lang="en-US" sz="2400" noProof="0" dirty="0"/>
              <a:t>(1 of 4</a:t>
            </a:r>
            <a:r>
              <a:rPr lang="en-US" sz="2400" noProof="0" dirty="0" smtClean="0"/>
              <a:t>)</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r>
              <a:rPr lang="en-US" noProof="0" dirty="0"/>
              <a:t>U</a:t>
            </a:r>
            <a:r>
              <a:rPr lang="en-US" noProof="0" dirty="0" smtClean="0"/>
              <a:t>sed </a:t>
            </a:r>
            <a:r>
              <a:rPr lang="en-US" noProof="0" dirty="0"/>
              <a:t>with </a:t>
            </a:r>
            <a:r>
              <a:rPr lang="en-US" noProof="0" dirty="0" smtClean="0"/>
              <a:t>ordinal </a:t>
            </a:r>
            <a:r>
              <a:rPr lang="en-US" noProof="0" dirty="0"/>
              <a:t>level variables.</a:t>
            </a:r>
          </a:p>
          <a:p>
            <a:r>
              <a:rPr lang="en-US" noProof="0" dirty="0" smtClean="0"/>
              <a:t>Divides </a:t>
            </a:r>
            <a:r>
              <a:rPr lang="en-US" noProof="0" dirty="0"/>
              <a:t>distribution in two equal parts</a:t>
            </a:r>
            <a:r>
              <a:rPr lang="en-US" noProof="0" dirty="0" smtClean="0"/>
              <a:t>.</a:t>
            </a:r>
          </a:p>
          <a:p>
            <a:r>
              <a:rPr lang="en-US" noProof="0" dirty="0"/>
              <a:t>Suitable for categories arranged from lowest to highest</a:t>
            </a:r>
            <a:r>
              <a:rPr lang="en-US" noProof="0" dirty="0" smtClean="0"/>
              <a:t>.</a:t>
            </a:r>
          </a:p>
          <a:p>
            <a:r>
              <a:rPr lang="en-US" noProof="0" dirty="0" smtClean="0"/>
              <a:t>Uses of median.</a:t>
            </a:r>
            <a:endParaRPr lang="en-US" noProof="0" dirty="0"/>
          </a:p>
          <a:p>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98904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a:t>The Median </a:t>
            </a:r>
            <a:r>
              <a:rPr lang="en-US" sz="2400" noProof="0" dirty="0" smtClean="0"/>
              <a:t>(2 </a:t>
            </a:r>
            <a:r>
              <a:rPr lang="en-US" sz="2400" noProof="0" dirty="0"/>
              <a:t>of </a:t>
            </a:r>
            <a:r>
              <a:rPr lang="en-US" sz="2400" noProof="0" dirty="0" smtClean="0"/>
              <a:t>4)</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pPr marL="0" indent="0">
              <a:buNone/>
            </a:pPr>
            <a:r>
              <a:rPr lang="en-US" noProof="0" dirty="0" smtClean="0"/>
              <a:t>Finding the Median in Sorted Data</a:t>
            </a:r>
          </a:p>
          <a:p>
            <a:r>
              <a:rPr lang="en-US" noProof="0" dirty="0" smtClean="0"/>
              <a:t>Simple inspection of sorted data.</a:t>
            </a:r>
          </a:p>
          <a:p>
            <a:r>
              <a:rPr lang="en-US" noProof="0" dirty="0" smtClean="0"/>
              <a:t>Location of median differs.</a:t>
            </a:r>
          </a:p>
          <a:p>
            <a:r>
              <a:rPr lang="en-US" noProof="0" dirty="0" smtClean="0"/>
              <a:t>An odd number of cases.</a:t>
            </a:r>
          </a:p>
          <a:p>
            <a:r>
              <a:rPr lang="en-US" noProof="0" dirty="0" smtClean="0"/>
              <a:t>An even number of cases.</a:t>
            </a:r>
          </a:p>
          <a:p>
            <a:endParaRPr lang="en-US" noProof="0" dirty="0" smtClean="0"/>
          </a:p>
          <a:p>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556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3" name="Title 2"/>
          <p:cNvSpPr>
            <a:spLocks noGrp="1"/>
          </p:cNvSpPr>
          <p:nvPr>
            <p:ph type="title"/>
          </p:nvPr>
        </p:nvSpPr>
        <p:spPr/>
        <p:txBody>
          <a:bodyPr/>
          <a:lstStyle/>
          <a:p>
            <a:r>
              <a:rPr lang="en-US" noProof="0" dirty="0" smtClean="0"/>
              <a:t>The Median </a:t>
            </a:r>
            <a:r>
              <a:rPr lang="en-US" sz="2400" noProof="0" dirty="0" smtClean="0"/>
              <a:t>(3 of 4)</a:t>
            </a:r>
            <a:endParaRPr lang="en-US" sz="2400" noProof="0" dirty="0"/>
          </a:p>
        </p:txBody>
      </p:sp>
      <p:sp>
        <p:nvSpPr>
          <p:cNvPr id="4" name="Content Placeholder 3"/>
          <p:cNvSpPr>
            <a:spLocks noGrp="1"/>
          </p:cNvSpPr>
          <p:nvPr>
            <p:ph idx="1"/>
          </p:nvPr>
        </p:nvSpPr>
        <p:spPr/>
        <p:txBody>
          <a:bodyPr/>
          <a:lstStyle/>
          <a:p>
            <a:pPr marL="0" indent="0">
              <a:buNone/>
            </a:pPr>
            <a:r>
              <a:rPr lang="en-US" noProof="0" dirty="0" smtClean="0"/>
              <a:t>Finding the Median in Frequency Distributions</a:t>
            </a:r>
          </a:p>
          <a:p>
            <a:r>
              <a:rPr lang="en-US" noProof="0" dirty="0" smtClean="0"/>
              <a:t>Identify the associated category.</a:t>
            </a:r>
          </a:p>
          <a:p>
            <a:r>
              <a:rPr lang="en-US" noProof="0" dirty="0" smtClean="0"/>
              <a:t>Formula.</a:t>
            </a:r>
          </a:p>
          <a:p>
            <a:r>
              <a:rPr lang="en-US" noProof="0" dirty="0" smtClean="0"/>
              <a:t>Value of the response category.</a:t>
            </a:r>
            <a:endParaRPr lang="en-US" noProof="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54681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a:t>The Median </a:t>
            </a:r>
            <a:r>
              <a:rPr lang="en-US" sz="2400" noProof="0" dirty="0" smtClean="0"/>
              <a:t>(4 </a:t>
            </a:r>
            <a:r>
              <a:rPr lang="en-US" sz="2400" noProof="0" dirty="0"/>
              <a:t>of </a:t>
            </a:r>
            <a:r>
              <a:rPr lang="en-US" sz="2400" noProof="0" dirty="0" smtClean="0"/>
              <a:t>4)</a:t>
            </a:r>
            <a:endParaRPr lang="en-US" sz="2400" noProof="0" dirty="0"/>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pPr marL="0" indent="0">
              <a:buNone/>
            </a:pPr>
            <a:r>
              <a:rPr lang="en-US" noProof="0" dirty="0"/>
              <a:t>Locating Percentiles </a:t>
            </a:r>
            <a:r>
              <a:rPr lang="en-US" noProof="0" dirty="0" smtClean="0"/>
              <a:t>in a Frequency Distribution</a:t>
            </a:r>
            <a:endParaRPr lang="en-US" noProof="0" dirty="0"/>
          </a:p>
          <a:p>
            <a:r>
              <a:rPr lang="en-US" noProof="0" dirty="0"/>
              <a:t>Median as a special case of percentiles.</a:t>
            </a:r>
          </a:p>
          <a:p>
            <a:r>
              <a:rPr lang="en-US" i="1" noProof="0" dirty="0" smtClean="0"/>
              <a:t>n</a:t>
            </a:r>
            <a:r>
              <a:rPr lang="en-US" noProof="0" dirty="0" smtClean="0"/>
              <a:t>th </a:t>
            </a:r>
            <a:r>
              <a:rPr lang="en-US" noProof="0" dirty="0"/>
              <a:t>percentile</a:t>
            </a:r>
            <a:r>
              <a:rPr lang="en-US" noProof="0" dirty="0" smtClean="0"/>
              <a:t>.</a:t>
            </a:r>
          </a:p>
          <a:p>
            <a:r>
              <a:rPr lang="en-US" noProof="0" dirty="0"/>
              <a:t>Data ordinal or higher level</a:t>
            </a:r>
            <a:r>
              <a:rPr lang="en-US" noProof="0" dirty="0" smtClean="0"/>
              <a:t>.</a:t>
            </a:r>
          </a:p>
          <a:p>
            <a:r>
              <a:rPr lang="en-US" noProof="0" dirty="0"/>
              <a:t>Quartile as measure of location.</a:t>
            </a:r>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69265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a:t>The Mean </a:t>
            </a:r>
            <a:r>
              <a:rPr lang="en-US" sz="2400" noProof="0" dirty="0"/>
              <a:t>(1 of 4)</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r>
                  <a:rPr lang="en-US" noProof="0" dirty="0" smtClean="0"/>
                  <a:t>Best </a:t>
                </a:r>
                <a:r>
                  <a:rPr lang="en-US" noProof="0" dirty="0"/>
                  <a:t>known measure (average).</a:t>
                </a:r>
              </a:p>
              <a:p>
                <a:r>
                  <a:rPr lang="en-US" noProof="0" dirty="0" smtClean="0"/>
                  <a:t>Used in interval-ratio </a:t>
                </a:r>
                <a:r>
                  <a:rPr lang="en-US" noProof="0" dirty="0"/>
                  <a:t>variables.</a:t>
                </a:r>
              </a:p>
              <a:p>
                <a:r>
                  <a:rPr lang="en-US" noProof="0" dirty="0"/>
                  <a:t>To calculate: Formula:</a:t>
                </a:r>
                <a14:m>
                  <m:oMath xmlns:m="http://schemas.openxmlformats.org/officeDocument/2006/math">
                    <m:acc>
                      <m:accPr>
                        <m:chr m:val="̅"/>
                        <m:ctrlPr>
                          <a:rPr lang="en-US" sz="3200" i="1" kern="1200" smtClean="0">
                            <a:solidFill>
                              <a:schemeClr val="tx1"/>
                            </a:solidFill>
                            <a:effectLst/>
                            <a:latin typeface="Cambria Math" panose="02040503050406030204" pitchFamily="18" charset="0"/>
                            <a:ea typeface="+mn-ea"/>
                            <a:cs typeface="+mn-cs"/>
                          </a:rPr>
                        </m:ctrlPr>
                      </m:accPr>
                      <m:e>
                        <m:r>
                          <a:rPr lang="en-US" sz="3200" b="0" i="1" kern="1200">
                            <a:solidFill>
                              <a:schemeClr val="tx1"/>
                            </a:solidFill>
                            <a:effectLst/>
                            <a:latin typeface="Cambria Math"/>
                            <a:ea typeface="+mn-ea"/>
                            <a:cs typeface="+mn-cs"/>
                          </a:rPr>
                          <m:t> </m:t>
                        </m:r>
                        <m:r>
                          <a:rPr lang="en-US" sz="3200" b="0" i="1" kern="1200">
                            <a:solidFill>
                              <a:schemeClr val="tx1"/>
                            </a:solidFill>
                            <a:effectLst/>
                            <a:latin typeface="Cambria Math"/>
                            <a:ea typeface="+mn-ea"/>
                            <a:cs typeface="+mn-cs"/>
                          </a:rPr>
                          <m:t>𝑌</m:t>
                        </m:r>
                      </m:e>
                    </m:acc>
                    <m:r>
                      <a:rPr lang="en-US" i="1" noProof="0">
                        <a:latin typeface="Cambria Math" panose="02040503050406030204" pitchFamily="18" charset="0"/>
                      </a:rPr>
                      <m:t>=(∑</m:t>
                    </m:r>
                    <m:r>
                      <a:rPr lang="en-US" i="1" noProof="0">
                        <a:latin typeface="Cambria Math" panose="02040503050406030204" pitchFamily="18" charset="0"/>
                      </a:rPr>
                      <m:t>𝑌</m:t>
                    </m:r>
                    <m:r>
                      <a:rPr lang="en-US" i="1" noProof="0">
                        <a:latin typeface="Cambria Math" panose="02040503050406030204" pitchFamily="18" charset="0"/>
                      </a:rPr>
                      <m:t>)/</m:t>
                    </m:r>
                    <m:r>
                      <a:rPr lang="en-US" i="1" noProof="0">
                        <a:latin typeface="Cambria Math" panose="02040503050406030204" pitchFamily="18" charset="0"/>
                      </a:rPr>
                      <m:t>𝑁</m:t>
                    </m:r>
                  </m:oMath>
                </a14:m>
                <a:r>
                  <a:rPr lang="en-US" noProof="0" dirty="0" smtClean="0"/>
                  <a:t>.</a:t>
                </a:r>
                <a:endParaRPr lang="en-US" noProof="0" dirty="0"/>
              </a:p>
              <a:p>
                <a:r>
                  <a:rPr lang="en-US" noProof="0" dirty="0" smtClean="0"/>
                  <a:t>Considering new symbols.</a:t>
                </a:r>
                <a:endParaRPr lang="en-US" noProof="0" dirty="0"/>
              </a:p>
            </p:txBody>
          </p:sp>
        </mc:Choice>
        <mc:Fallback xmlns="">
          <p:sp>
            <p:nvSpPr>
              <p:cNvPr id="4" name="Content Placeholder 3">
                <a:extLst>
                  <a:ext uri="{FF2B5EF4-FFF2-40B4-BE49-F238E27FC236}">
                    <a16:creationId xmlns:a16="http://schemas.microsoft.com/office/drawing/2014/main" id="{497CF717-BAEF-4996-B918-CCF33575831F}"/>
                  </a:ext>
                </a:extLst>
              </p:cNvPr>
              <p:cNvSpPr>
                <a:spLocks noGrp="1" noRot="1" noChangeAspect="1" noMove="1" noResize="1" noEditPoints="1" noAdjustHandles="1" noChangeArrowheads="1" noChangeShapeType="1" noTextEdit="1"/>
              </p:cNvSpPr>
              <p:nvPr>
                <p:ph idx="1"/>
              </p:nvPr>
            </p:nvSpPr>
            <p:spPr>
              <a:xfrm>
                <a:off x="512956" y="1784195"/>
                <a:ext cx="8173844" cy="4388005"/>
              </a:xfrm>
              <a:blipFill>
                <a:blip r:embed="rId4"/>
                <a:stretch>
                  <a:fillRect l="-1715" t="-1806"/>
                </a:stretch>
              </a:blipFill>
            </p:spPr>
            <p:txBody>
              <a:bodyPr/>
              <a:lstStyle/>
              <a:p>
                <a:r>
                  <a:rPr lang="en-IN">
                    <a:noFill/>
                  </a:rPr>
                  <a:t> </a:t>
                </a:r>
              </a:p>
            </p:txBody>
          </p:sp>
        </mc:Fallback>
      </mc:AlternateContent>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274852120"/>
              </p:ext>
            </p:extLst>
          </p:nvPr>
        </p:nvGraphicFramePr>
        <p:xfrm>
          <a:off x="4768850" y="2346325"/>
          <a:ext cx="114300" cy="177800"/>
        </p:xfrm>
        <a:graphic>
          <a:graphicData uri="http://schemas.openxmlformats.org/presentationml/2006/ole">
            <mc:AlternateContent xmlns:mc="http://schemas.openxmlformats.org/markup-compatibility/2006">
              <mc:Choice xmlns:v="urn:schemas-microsoft-com:vml" Requires="v">
                <p:oleObj spid="_x0000_s1037"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4768850" y="23463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245043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A927F8-383F-426A-B690-D1B5BC8A6920}"/>
              </a:ext>
            </a:extLst>
          </p:cNvPr>
          <p:cNvSpPr>
            <a:spLocks noGrp="1"/>
          </p:cNvSpPr>
          <p:nvPr>
            <p:ph type="title"/>
          </p:nvPr>
        </p:nvSpPr>
        <p:spPr>
          <a:xfrm>
            <a:off x="457200" y="570707"/>
            <a:ext cx="8229600" cy="914400"/>
          </a:xfrm>
        </p:spPr>
        <p:txBody>
          <a:bodyPr>
            <a:normAutofit/>
          </a:bodyPr>
          <a:lstStyle/>
          <a:p>
            <a:r>
              <a:rPr lang="en-US" sz="4000" noProof="0" dirty="0"/>
              <a:t>The Mean </a:t>
            </a:r>
            <a:r>
              <a:rPr lang="en-US" sz="2400" noProof="0" dirty="0"/>
              <a:t>(2 of 4)</a:t>
            </a:r>
          </a:p>
        </p:txBody>
      </p:sp>
      <p:sp>
        <p:nvSpPr>
          <p:cNvPr id="4" name="Content Placeholder 3">
            <a:extLst>
              <a:ext uri="{FF2B5EF4-FFF2-40B4-BE49-F238E27FC236}">
                <a16:creationId xmlns:a16="http://schemas.microsoft.com/office/drawing/2014/main" id="{497CF717-BAEF-4996-B918-CCF33575831F}"/>
              </a:ext>
            </a:extLst>
          </p:cNvPr>
          <p:cNvSpPr>
            <a:spLocks noGrp="1"/>
          </p:cNvSpPr>
          <p:nvPr>
            <p:ph idx="1"/>
          </p:nvPr>
        </p:nvSpPr>
        <p:spPr>
          <a:xfrm>
            <a:off x="512956" y="1784195"/>
            <a:ext cx="8173844" cy="4388005"/>
          </a:xfrm>
        </p:spPr>
        <p:txBody>
          <a:bodyPr>
            <a:normAutofit/>
          </a:bodyPr>
          <a:lstStyle/>
          <a:p>
            <a:pPr marL="0" indent="0">
              <a:buNone/>
            </a:pPr>
            <a:r>
              <a:rPr lang="en-US" noProof="0" dirty="0" smtClean="0"/>
              <a:t>Understanding Some Important Properties of the Arithmetic Mean: Interval </a:t>
            </a:r>
            <a:r>
              <a:rPr lang="en-US" noProof="0" dirty="0"/>
              <a:t>Ratio </a:t>
            </a:r>
            <a:r>
              <a:rPr lang="en-US" noProof="0" dirty="0" smtClean="0"/>
              <a:t>Measurement</a:t>
            </a:r>
            <a:endParaRPr lang="en-US" noProof="0" dirty="0"/>
          </a:p>
          <a:p>
            <a:r>
              <a:rPr lang="en-US" noProof="0" dirty="0"/>
              <a:t>Requires addition and division.</a:t>
            </a:r>
          </a:p>
          <a:p>
            <a:r>
              <a:rPr lang="en-US" noProof="0" dirty="0"/>
              <a:t>Only level of measurement possible.</a:t>
            </a:r>
          </a:p>
          <a:p>
            <a:pPr marL="0" indent="0">
              <a:buNone/>
            </a:pPr>
            <a:endParaRPr lang="en-US" noProof="0" dirty="0"/>
          </a:p>
        </p:txBody>
      </p:sp>
      <p:sp>
        <p:nvSpPr>
          <p:cNvPr id="2" name="Footer Placeholder 1">
            <a:extLst>
              <a:ext uri="{FF2B5EF4-FFF2-40B4-BE49-F238E27FC236}">
                <a16:creationId xmlns:a16="http://schemas.microsoft.com/office/drawing/2014/main" id="{66F19472-BD4F-4921-8C38-B30747EB4AE4}"/>
              </a:ext>
            </a:extLst>
          </p:cNvPr>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5" name="Slide Number Placeholder 4">
            <a:extLst>
              <a:ext uri="{FF2B5EF4-FFF2-40B4-BE49-F238E27FC236}">
                <a16:creationId xmlns:a16="http://schemas.microsoft.com/office/drawing/2014/main" id="{D7156E48-D858-4039-84FF-0FFFF993C9BA}"/>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61474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2748</Words>
  <Application>Microsoft Office PowerPoint</Application>
  <PresentationFormat>On-screen Show (4:3)</PresentationFormat>
  <Paragraphs>304</Paragraphs>
  <Slides>19</Slides>
  <Notes>18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Calibri</vt:lpstr>
      <vt:lpstr>Cambria Math</vt:lpstr>
      <vt:lpstr>Office Theme</vt:lpstr>
      <vt:lpstr>Equation</vt:lpstr>
      <vt:lpstr> Chapter 3: Measures of Central Tendency </vt:lpstr>
      <vt:lpstr>Introduction</vt:lpstr>
      <vt:lpstr>The Mode</vt:lpstr>
      <vt:lpstr>The Median (1 of 4)</vt:lpstr>
      <vt:lpstr>The Median (2 of 4)</vt:lpstr>
      <vt:lpstr>The Median (3 of 4)</vt:lpstr>
      <vt:lpstr>The Median (4 of 4)</vt:lpstr>
      <vt:lpstr>The Mean (1 of 4)</vt:lpstr>
      <vt:lpstr>The Mean (2 of 4)</vt:lpstr>
      <vt:lpstr>The Mean (3 of 4)</vt:lpstr>
      <vt:lpstr>The Mean (4 of 4)</vt:lpstr>
      <vt:lpstr>Reading the Research Literature: The Case of Reporting Income</vt:lpstr>
      <vt:lpstr>Statistics in Practice: The Shape of the Distribution (1 of 2)</vt:lpstr>
      <vt:lpstr>Statistics in Practice: The Shape of the Distribution (2 of 2)</vt:lpstr>
      <vt:lpstr>Considerations for Choosing a Measure of Central Tendency (1 of 5)</vt:lpstr>
      <vt:lpstr>Considerations for Choosing a Measure of Central Tendency (2 of 5)</vt:lpstr>
      <vt:lpstr>Considerations for Choosing a Measure of Central Tendency (3 of 5)</vt:lpstr>
      <vt:lpstr>Considerations for Choosing a Measure of Central Tendency (4 of 5)</vt:lpstr>
      <vt:lpstr>Considerations for Choosing a Measure of Central Tendency (5 of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Kelly DeRosa</cp:lastModifiedBy>
  <cp:revision>441</cp:revision>
  <dcterms:created xsi:type="dcterms:W3CDTF">2006-08-16T00:00:00Z</dcterms:created>
  <dcterms:modified xsi:type="dcterms:W3CDTF">2020-02-05T15:48:41Z</dcterms:modified>
</cp:coreProperties>
</file>