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4"/>
  </p:notesMasterIdLst>
  <p:sldIdLst>
    <p:sldId id="312" r:id="rId3"/>
    <p:sldId id="289" r:id="rId4"/>
    <p:sldId id="306" r:id="rId5"/>
    <p:sldId id="314" r:id="rId6"/>
    <p:sldId id="315" r:id="rId7"/>
    <p:sldId id="321" r:id="rId8"/>
    <p:sldId id="349" r:id="rId9"/>
    <p:sldId id="324" r:id="rId10"/>
    <p:sldId id="326" r:id="rId11"/>
    <p:sldId id="344" r:id="rId12"/>
    <p:sldId id="329" r:id="rId13"/>
    <p:sldId id="330" r:id="rId14"/>
    <p:sldId id="333" r:id="rId15"/>
    <p:sldId id="335" r:id="rId16"/>
    <p:sldId id="336" r:id="rId17"/>
    <p:sldId id="345" r:id="rId18"/>
    <p:sldId id="348" r:id="rId19"/>
    <p:sldId id="346" r:id="rId20"/>
    <p:sldId id="347" r:id="rId21"/>
    <p:sldId id="340" r:id="rId22"/>
    <p:sldId id="35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ditorial Integra" initials="Q"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79554" autoAdjust="0"/>
  </p:normalViewPr>
  <p:slideViewPr>
    <p:cSldViewPr>
      <p:cViewPr varScale="1">
        <p:scale>
          <a:sx n="91" d="100"/>
          <a:sy n="91" d="100"/>
        </p:scale>
        <p:origin x="1080" y="96"/>
      </p:cViewPr>
      <p:guideLst>
        <p:guide orient="horz" pos="2160"/>
        <p:guide pos="2880"/>
      </p:guideLst>
    </p:cSldViewPr>
  </p:slideViewPr>
  <p:outlineViewPr>
    <p:cViewPr>
      <p:scale>
        <a:sx n="50" d="100"/>
        <a:sy n="50" d="100"/>
      </p:scale>
      <p:origin x="0" y="17046"/>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974C31-EB4A-4B21-8134-CB5741A1DC5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4031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Steps</a:t>
                </a:r>
                <a:r>
                  <a:rPr lang="en-US" sz="1200" kern="1200" baseline="0" dirty="0" smtClean="0">
                    <a:solidFill>
                      <a:schemeClr val="tx1"/>
                    </a:solidFill>
                    <a:effectLst/>
                    <a:latin typeface="+mn-lt"/>
                    <a:ea typeface="+mn-ea"/>
                    <a:cs typeface="+mn-cs"/>
                  </a:rPr>
                  <a:t> to calculate IQR: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Order the scores in the distribution:</a:t>
                </a:r>
                <a:r>
                  <a:rPr lang="en-US" baseline="0" dirty="0" smtClean="0"/>
                  <a:t> </a:t>
                </a:r>
                <a:r>
                  <a:rPr lang="en-US" sz="1200" kern="1200" dirty="0" smtClean="0">
                    <a:solidFill>
                      <a:schemeClr val="tx1"/>
                    </a:solidFill>
                    <a:effectLst/>
                    <a:latin typeface="+mn-lt"/>
                    <a:ea typeface="+mn-ea"/>
                    <a:cs typeface="+mn-cs"/>
                  </a:rPr>
                  <a:t>To find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and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i="1" kern="1200">
                            <a:solidFill>
                              <a:schemeClr val="tx1"/>
                            </a:solidFill>
                            <a:effectLst/>
                            <a:latin typeface="Cambria Math" panose="02040503050406030204" pitchFamily="18" charset="0"/>
                            <a:ea typeface="+mn-ea"/>
                            <a:cs typeface="+mn-cs"/>
                          </a:rPr>
                          <m:t>3</m:t>
                        </m:r>
                      </m:sub>
                    </m:sSub>
                  </m:oMath>
                </a14:m>
                <a:r>
                  <a:rPr lang="en-US" sz="1200" kern="1200" dirty="0">
                    <a:solidFill>
                      <a:schemeClr val="tx1"/>
                    </a:solidFill>
                    <a:effectLst/>
                    <a:latin typeface="+mn-lt"/>
                    <a:ea typeface="+mn-ea"/>
                    <a:cs typeface="+mn-cs"/>
                  </a:rPr>
                  <a:t>, order the scores in the distribution from the highest to the lowest score, or vice </a:t>
                </a:r>
                <a:r>
                  <a:rPr lang="en-US" sz="1200" kern="1200" dirty="0" smtClean="0">
                    <a:solidFill>
                      <a:schemeClr val="tx1"/>
                    </a:solidFill>
                    <a:effectLst/>
                    <a:latin typeface="+mn-lt"/>
                    <a:ea typeface="+mn-ea"/>
                    <a:cs typeface="+mn-cs"/>
                  </a:rPr>
                  <a:t>versa.</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Identify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a:latin typeface="Cambria Math" panose="02040503050406030204" pitchFamily="18" charset="0"/>
                          </a:rPr>
                          <m:t>1</m:t>
                        </m:r>
                      </m:sub>
                    </m:sSub>
                    <m:r>
                      <a:rPr lang="en-US" b="0" i="0" smtClean="0">
                        <a:latin typeface="Cambria Math" panose="02040503050406030204" pitchFamily="18" charset="0"/>
                      </a:rPr>
                      <m:t>:</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i="1" kern="1200">
                            <a:solidFill>
                              <a:schemeClr val="tx1"/>
                            </a:solidFill>
                            <a:effectLst/>
                            <a:latin typeface="Cambria Math" panose="02040503050406030204" pitchFamily="18" charset="0"/>
                            <a:ea typeface="+mn-ea"/>
                            <a:cs typeface="+mn-cs"/>
                          </a:rPr>
                          <m:t>1</m:t>
                        </m:r>
                      </m:sub>
                    </m:sSub>
                    <m:r>
                      <m:rPr>
                        <m:nor/>
                      </m:rPr>
                      <a:rPr lang="en-US" sz="1200" kern="1200">
                        <a:solidFill>
                          <a:schemeClr val="tx1"/>
                        </a:solidFill>
                        <a:effectLst/>
                        <a:latin typeface="+mn-lt"/>
                        <a:ea typeface="+mn-ea"/>
                        <a:cs typeface="+mn-cs"/>
                      </a:rPr>
                      <m:t> </m:t>
                    </m:r>
                    <m:r>
                      <m:rPr>
                        <m:nor/>
                      </m:rPr>
                      <a:rPr lang="en-US" sz="1200" b="0" i="0" kern="1200" smtClean="0">
                        <a:solidFill>
                          <a:schemeClr val="tx1"/>
                        </a:solidFill>
                        <a:effectLst/>
                        <a:latin typeface="+mn-lt"/>
                        <a:ea typeface="+mn-ea"/>
                        <a:cs typeface="+mn-cs"/>
                      </a:rPr>
                      <m:t>is</m:t>
                    </m:r>
                    <m:r>
                      <m:rPr>
                        <m:nor/>
                      </m:rPr>
                      <a:rPr lang="en-US" sz="1200" b="0" i="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the</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first</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quartile</m:t>
                    </m:r>
                    <m:r>
                      <m:rPr>
                        <m:nor/>
                      </m:rPr>
                      <a:rPr lang="en-US" sz="1200" b="0" i="0" kern="1200" smtClean="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or</m:t>
                    </m:r>
                    <m:r>
                      <m:rPr>
                        <m:nor/>
                      </m:rPr>
                      <a:rPr lang="en-US" sz="1200"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the</m:t>
                    </m:r>
                    <m:r>
                      <m:rPr>
                        <m:nor/>
                      </m:rPr>
                      <a:rPr lang="en-US" sz="1200" kern="1200">
                        <a:solidFill>
                          <a:schemeClr val="tx1"/>
                        </a:solidFill>
                        <a:effectLst/>
                        <a:latin typeface="+mn-lt"/>
                        <a:ea typeface="+mn-ea"/>
                        <a:cs typeface="+mn-cs"/>
                      </a:rPr>
                      <m:t> 25</m:t>
                    </m:r>
                    <m:r>
                      <m:rPr>
                        <m:nor/>
                      </m:rPr>
                      <a:rPr lang="en-US" sz="1200" kern="1200">
                        <a:solidFill>
                          <a:schemeClr val="tx1"/>
                        </a:solidFill>
                        <a:effectLst/>
                        <a:latin typeface="+mn-lt"/>
                        <a:ea typeface="+mn-ea"/>
                        <a:cs typeface="+mn-cs"/>
                      </a:rPr>
                      <m:t>th</m:t>
                    </m:r>
                    <m:r>
                      <m:rPr>
                        <m:nor/>
                      </m:rPr>
                      <a:rPr lang="en-US" sz="1200"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percentile</m:t>
                    </m:r>
                  </m:oMath>
                </a14:m>
                <a:r>
                  <a:rPr lang="en-US" dirty="0" smtClean="0"/>
                  <a:t>. </a:t>
                </a:r>
                <a:r>
                  <a:rPr lang="en-US" sz="1200" kern="1200" dirty="0" smtClean="0">
                    <a:solidFill>
                      <a:schemeClr val="tx1"/>
                    </a:solidFill>
                    <a:effectLst/>
                    <a:latin typeface="+mn-lt"/>
                    <a:ea typeface="+mn-ea"/>
                    <a:cs typeface="+mn-cs"/>
                  </a:rPr>
                  <a:t>To find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we multiply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by </a:t>
                </a:r>
                <a:r>
                  <a:rPr lang="en-US" sz="1200" kern="1200" dirty="0" smtClean="0">
                    <a:solidFill>
                      <a:schemeClr val="tx1"/>
                    </a:solidFill>
                    <a:effectLst/>
                    <a:latin typeface="+mn-lt"/>
                    <a:ea typeface="+mn-ea"/>
                    <a:cs typeface="+mn-cs"/>
                  </a:rPr>
                  <a:t>0.25.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Find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a:latin typeface="Cambria Math" panose="02040503050406030204" pitchFamily="18" charset="0"/>
                          </a:rPr>
                          <m:t>3</m:t>
                        </m:r>
                      </m:sub>
                    </m:sSub>
                    <m:r>
                      <a:rPr lang="en-US" b="0" i="0" smtClean="0">
                        <a:latin typeface="Cambria Math" panose="02040503050406030204" pitchFamily="18" charset="0"/>
                      </a:rPr>
                      <m:t>:</m:t>
                    </m:r>
                    <m:sSub>
                      <m:sSubPr>
                        <m:ctrlPr>
                          <a:rPr lang="en-IN"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b="0" i="1" kern="1200" smtClean="0">
                            <a:solidFill>
                              <a:schemeClr val="tx1"/>
                            </a:solidFill>
                            <a:effectLst/>
                            <a:latin typeface="Cambria Math" panose="02040503050406030204" pitchFamily="18" charset="0"/>
                            <a:ea typeface="+mn-ea"/>
                            <a:cs typeface="+mn-cs"/>
                          </a:rPr>
                          <m:t>3</m:t>
                        </m:r>
                      </m:sub>
                    </m:sSub>
                    <m:r>
                      <m:rPr>
                        <m:nor/>
                      </m:rPr>
                      <a:rPr lang="en-US" sz="1200" kern="1200">
                        <a:solidFill>
                          <a:schemeClr val="tx1"/>
                        </a:solidFill>
                        <a:effectLst/>
                        <a:latin typeface="+mn-lt"/>
                        <a:ea typeface="+mn-ea"/>
                        <a:cs typeface="+mn-cs"/>
                      </a:rPr>
                      <m:t> </m:t>
                    </m:r>
                    <m:r>
                      <m:rPr>
                        <m:nor/>
                      </m:rPr>
                      <a:rPr lang="en-US" sz="1200" b="0" i="0" kern="1200" smtClean="0">
                        <a:solidFill>
                          <a:schemeClr val="tx1"/>
                        </a:solidFill>
                        <a:effectLst/>
                        <a:latin typeface="+mn-lt"/>
                        <a:ea typeface="+mn-ea"/>
                        <a:cs typeface="+mn-cs"/>
                      </a:rPr>
                      <m:t>is</m:t>
                    </m:r>
                    <m:r>
                      <m:rPr>
                        <m:nor/>
                      </m:rPr>
                      <a:rPr lang="en-US" sz="1200" b="0" i="0" kern="1200" smtClean="0">
                        <a:solidFill>
                          <a:schemeClr val="tx1"/>
                        </a:solidFill>
                        <a:effectLst/>
                        <a:latin typeface="+mn-lt"/>
                        <a:ea typeface="+mn-ea"/>
                        <a:cs typeface="+mn-cs"/>
                      </a:rPr>
                      <m:t> </m:t>
                    </m:r>
                    <m:r>
                      <m:rPr>
                        <m:nor/>
                      </m:rPr>
                      <a:rPr lang="en-US" sz="1200" b="0" i="0" kern="1200" smtClean="0">
                        <a:solidFill>
                          <a:schemeClr val="tx1"/>
                        </a:solidFill>
                        <a:effectLst/>
                        <a:latin typeface="+mn-lt"/>
                        <a:ea typeface="+mn-ea"/>
                        <a:cs typeface="+mn-cs"/>
                      </a:rPr>
                      <m:t>the</m:t>
                    </m:r>
                    <m:r>
                      <m:rPr>
                        <m:nor/>
                      </m:rPr>
                      <a:rPr lang="en-US" sz="1200" kern="1200" smtClean="0">
                        <a:solidFill>
                          <a:schemeClr val="tx1"/>
                        </a:solidFill>
                        <a:effectLst/>
                        <a:latin typeface="+mn-lt"/>
                        <a:ea typeface="+mn-ea"/>
                        <a:cs typeface="+mn-cs"/>
                      </a:rPr>
                      <m:t> </m:t>
                    </m:r>
                    <m:r>
                      <m:rPr>
                        <m:nor/>
                      </m:rPr>
                      <a:rPr lang="en-US" sz="1200" b="0" i="0" kern="1200" smtClean="0">
                        <a:solidFill>
                          <a:schemeClr val="tx1"/>
                        </a:solidFill>
                        <a:effectLst/>
                        <a:latin typeface="+mn-lt"/>
                        <a:ea typeface="+mn-ea"/>
                        <a:cs typeface="+mn-cs"/>
                      </a:rPr>
                      <m:t>third</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quartile</m:t>
                    </m:r>
                    <m:r>
                      <m:rPr>
                        <m:nor/>
                      </m:rPr>
                      <a:rPr lang="en-US" sz="1200" b="0" i="0" kern="1200" smtClean="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or</m:t>
                    </m:r>
                    <m:r>
                      <m:rPr>
                        <m:nor/>
                      </m:rPr>
                      <a:rPr lang="en-US" sz="1200"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the</m:t>
                    </m:r>
                    <m:r>
                      <m:rPr>
                        <m:nor/>
                      </m:rPr>
                      <a:rPr lang="en-US" sz="1200" kern="1200">
                        <a:solidFill>
                          <a:schemeClr val="tx1"/>
                        </a:solidFill>
                        <a:effectLst/>
                        <a:latin typeface="+mn-lt"/>
                        <a:ea typeface="+mn-ea"/>
                        <a:cs typeface="+mn-cs"/>
                      </a:rPr>
                      <m:t> 75</m:t>
                    </m:r>
                    <m:r>
                      <m:rPr>
                        <m:nor/>
                      </m:rPr>
                      <a:rPr lang="en-US" sz="1200" kern="1200">
                        <a:solidFill>
                          <a:schemeClr val="tx1"/>
                        </a:solidFill>
                        <a:effectLst/>
                        <a:latin typeface="+mn-lt"/>
                        <a:ea typeface="+mn-ea"/>
                        <a:cs typeface="+mn-cs"/>
                      </a:rPr>
                      <m:t>th</m:t>
                    </m:r>
                    <m:r>
                      <m:rPr>
                        <m:nor/>
                      </m:rPr>
                      <a:rPr lang="en-US" sz="1200" kern="1200">
                        <a:solidFill>
                          <a:schemeClr val="tx1"/>
                        </a:solidFill>
                        <a:effectLst/>
                        <a:latin typeface="+mn-lt"/>
                        <a:ea typeface="+mn-ea"/>
                        <a:cs typeface="+mn-cs"/>
                      </a:rPr>
                      <m:t> </m:t>
                    </m:r>
                    <m:r>
                      <m:rPr>
                        <m:nor/>
                      </m:rPr>
                      <a:rPr lang="en-US" sz="1200" kern="1200">
                        <a:solidFill>
                          <a:schemeClr val="tx1"/>
                        </a:solidFill>
                        <a:effectLst/>
                        <a:latin typeface="+mn-lt"/>
                        <a:ea typeface="+mn-ea"/>
                        <a:cs typeface="+mn-cs"/>
                      </a:rPr>
                      <m:t>percentile</m:t>
                    </m:r>
                  </m:oMath>
                </a14:m>
                <a:r>
                  <a:rPr lang="en-US" dirty="0" smtClean="0"/>
                  <a:t>. To find </a:t>
                </a:r>
                <a14:m>
                  <m:oMath xmlns:m="http://schemas.openxmlformats.org/officeDocument/2006/math">
                    <m:sSub>
                      <m:sSubPr>
                        <m:ctrlPr>
                          <a:rPr lang="en-IN"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b="0" i="1" kern="1200" smtClean="0">
                            <a:solidFill>
                              <a:schemeClr val="tx1"/>
                            </a:solidFill>
                            <a:effectLst/>
                            <a:latin typeface="Cambria Math" panose="02040503050406030204" pitchFamily="18" charset="0"/>
                            <a:ea typeface="+mn-ea"/>
                            <a:cs typeface="+mn-cs"/>
                          </a:rPr>
                          <m:t>3</m:t>
                        </m:r>
                      </m:sub>
                    </m:sSub>
                  </m:oMath>
                </a14:m>
                <a:r>
                  <a:rPr lang="en-US" sz="1200" kern="1200" dirty="0" smtClean="0">
                    <a:solidFill>
                      <a:schemeClr val="tx1"/>
                    </a:solidFill>
                    <a:effectLst/>
                    <a:latin typeface="+mn-lt"/>
                    <a:ea typeface="+mn-ea"/>
                    <a:cs typeface="+mn-cs"/>
                  </a:rPr>
                  <a:t>, we multiply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by 0.75.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14:m>
                  <m:oMath xmlns:m="http://schemas.openxmlformats.org/officeDocument/2006/math">
                    <m:r>
                      <m:rPr>
                        <m:sty m:val="p"/>
                      </m:rPr>
                      <a:rPr lang="en-US">
                        <a:latin typeface="Cambria Math" panose="02040503050406030204" pitchFamily="18" charset="0"/>
                      </a:rPr>
                      <m:t>IQR</m:t>
                    </m:r>
                    <m:r>
                      <a:rPr lang="en-US">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1</m:t>
                        </m:r>
                      </m:sub>
                    </m:sSub>
                    <m:r>
                      <a:rPr lang="en-US" b="0" i="0" smtClean="0">
                        <a:latin typeface="Cambria Math" panose="02040503050406030204" pitchFamily="18" charset="0"/>
                      </a:rPr>
                      <m:t>:</m:t>
                    </m:r>
                  </m:oMath>
                </a14:m>
                <a:r>
                  <a:rPr lang="en-US" dirty="0" smtClean="0"/>
                  <a:t> We calculate</a:t>
                </a:r>
                <a:r>
                  <a:rPr lang="en-US" baseline="0" dirty="0" smtClean="0"/>
                  <a:t> the IQR by finding the difference between </a:t>
                </a:r>
                <a14:m>
                  <m:oMath xmlns:m="http://schemas.openxmlformats.org/officeDocument/2006/math">
                    <m:sSub>
                      <m:sSubPr>
                        <m:ctrlPr>
                          <a:rPr lang="en-IN"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b="0" i="1" kern="1200" smtClean="0">
                            <a:solidFill>
                              <a:schemeClr val="tx1"/>
                            </a:solidFill>
                            <a:effectLst/>
                            <a:latin typeface="Cambria Math" panose="02040503050406030204" pitchFamily="18" charset="0"/>
                            <a:ea typeface="+mn-ea"/>
                            <a:cs typeface="+mn-cs"/>
                          </a:rPr>
                          <m:t>3</m:t>
                        </m:r>
                      </m:sub>
                    </m:sSub>
                  </m:oMath>
                </a14:m>
                <a:r>
                  <a:rPr lang="en-US" baseline="0" dirty="0" smtClean="0"/>
                  <a:t> and </a:t>
                </a:r>
                <a14:m>
                  <m:oMath xmlns:m="http://schemas.openxmlformats.org/officeDocument/2006/math">
                    <m:sSub>
                      <m:sSubPr>
                        <m:ctrlPr>
                          <a:rPr lang="en-IN"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i="1" kern="1200">
                            <a:solidFill>
                              <a:schemeClr val="tx1"/>
                            </a:solidFill>
                            <a:effectLst/>
                            <a:latin typeface="Cambria Math" panose="02040503050406030204" pitchFamily="18" charset="0"/>
                            <a:ea typeface="+mn-ea"/>
                            <a:cs typeface="+mn-cs"/>
                          </a:rPr>
                          <m:t>1</m:t>
                        </m:r>
                      </m:sub>
                    </m:sSub>
                  </m:oMath>
                </a14:m>
                <a:r>
                  <a:rPr lang="en-US" baseline="0" dirty="0" smtClean="0"/>
                  <a:t>, using the formula </a:t>
                </a:r>
                <a14:m>
                  <m:oMath xmlns:m="http://schemas.openxmlformats.org/officeDocument/2006/math">
                    <m:r>
                      <m:rPr>
                        <m:sty m:val="p"/>
                      </m:rPr>
                      <a:rPr lang="en-US" smtClean="0">
                        <a:latin typeface="Cambria Math" panose="02040503050406030204" pitchFamily="18" charset="0"/>
                      </a:rPr>
                      <m:t>IQR</m:t>
                    </m:r>
                    <m:r>
                      <a:rPr lang="en-US" smtClean="0">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1</m:t>
                        </m:r>
                      </m:sub>
                    </m:sSub>
                  </m:oMath>
                </a14:m>
                <a:r>
                  <a:rPr lang="en-US" baseline="0" dirty="0" smtClean="0"/>
                  <a:t>. </a:t>
                </a:r>
                <a:r>
                  <a:rPr lang="en-US" sz="1200" kern="1200" dirty="0" smtClean="0">
                    <a:solidFill>
                      <a:schemeClr val="tx1"/>
                    </a:solidFill>
                    <a:effectLst/>
                    <a:latin typeface="+mn-lt"/>
                    <a:ea typeface="+mn-ea"/>
                    <a:cs typeface="+mn-cs"/>
                  </a:rPr>
                  <a:t>It may be more useful to report the full IQR (</a:t>
                </a:r>
                <a14:m>
                  <m:oMath xmlns:m="http://schemas.openxmlformats.org/officeDocument/2006/math">
                    <m:sSub>
                      <m:sSubPr>
                        <m:ctrlPr>
                          <a:rPr lang="en-IN"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b="0" i="1" kern="1200" smtClean="0">
                            <a:solidFill>
                              <a:schemeClr val="tx1"/>
                            </a:solidFill>
                            <a:effectLst/>
                            <a:latin typeface="Cambria Math" panose="02040503050406030204" pitchFamily="18" charset="0"/>
                            <a:ea typeface="+mn-ea"/>
                            <a:cs typeface="+mn-cs"/>
                          </a:rPr>
                          <m:t>3</m:t>
                        </m:r>
                      </m:sub>
                    </m:sSub>
                    <m:r>
                      <m:rPr>
                        <m:nor/>
                      </m:rPr>
                      <a:rPr lang="en-US" baseline="0" dirty="0" smtClean="0"/>
                      <m:t> </m:t>
                    </m:r>
                    <m:r>
                      <m:rPr>
                        <m:nor/>
                      </m:rPr>
                      <a:rPr lang="en-US" b="0" i="0" baseline="0" dirty="0" smtClean="0"/>
                      <m:t>to</m:t>
                    </m:r>
                    <m:r>
                      <m:rPr>
                        <m:nor/>
                      </m:rPr>
                      <a:rPr lang="en-US" baseline="0" dirty="0" smtClean="0"/>
                      <m:t> </m:t>
                    </m:r>
                    <m:sSub>
                      <m:sSubPr>
                        <m:ctrlPr>
                          <a:rPr lang="en-IN"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smtClean="0">
                    <a:solidFill>
                      <a:schemeClr val="tx1"/>
                    </a:solidFill>
                    <a:effectLst/>
                    <a:latin typeface="+mn-lt"/>
                    <a:ea typeface="+mn-ea"/>
                    <a:cs typeface="+mn-cs"/>
                  </a:rPr>
                  <a:t>) rather than the single value (the</a:t>
                </a:r>
                <a:r>
                  <a:rPr lang="en-US" sz="1200" kern="1200" baseline="0" dirty="0" smtClean="0">
                    <a:solidFill>
                      <a:schemeClr val="tx1"/>
                    </a:solidFill>
                    <a:effectLst/>
                    <a:latin typeface="+mn-lt"/>
                    <a:ea typeface="+mn-ea"/>
                    <a:cs typeface="+mn-cs"/>
                  </a:rPr>
                  <a:t> difference</a:t>
                </a:r>
                <a:r>
                  <a:rPr lang="en-US" sz="1200" kern="1200" dirty="0" smtClean="0">
                    <a:solidFill>
                      <a:schemeClr val="tx1"/>
                    </a:solidFill>
                    <a:effectLst/>
                    <a:latin typeface="+mn-lt"/>
                    <a:ea typeface="+mn-ea"/>
                    <a:cs typeface="+mn-cs"/>
                  </a:rPr>
                  <a:t>).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smtClean="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Steps</a:t>
                </a:r>
                <a:r>
                  <a:rPr lang="en-US" sz="1200" kern="1200" baseline="0" dirty="0" smtClean="0">
                    <a:solidFill>
                      <a:schemeClr val="tx1"/>
                    </a:solidFill>
                    <a:effectLst/>
                    <a:latin typeface="+mn-lt"/>
                    <a:ea typeface="+mn-ea"/>
                    <a:cs typeface="+mn-cs"/>
                  </a:rPr>
                  <a:t> to calculate IQR: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Order the scores in the distribution:</a:t>
                </a:r>
                <a:r>
                  <a:rPr lang="en-US" baseline="0" dirty="0" smtClean="0"/>
                  <a:t> </a:t>
                </a:r>
                <a:r>
                  <a:rPr lang="en-US" sz="1200" kern="1200" dirty="0" smtClean="0">
                    <a:solidFill>
                      <a:schemeClr val="tx1"/>
                    </a:solidFill>
                    <a:effectLst/>
                    <a:latin typeface="+mn-lt"/>
                    <a:ea typeface="+mn-ea"/>
                    <a:cs typeface="+mn-cs"/>
                  </a:rPr>
                  <a:t>To find </a:t>
                </a:r>
                <a:r>
                  <a:rPr lang="en-US" sz="1200" i="0" kern="1200">
                    <a:solidFill>
                      <a:schemeClr val="tx1"/>
                    </a:solidFill>
                    <a:effectLst/>
                    <a:latin typeface="Cambria Math" panose="02040503050406030204" pitchFamily="18" charset="0"/>
                    <a:ea typeface="+mn-ea"/>
                    <a:cs typeface="+mn-cs"/>
                  </a:rPr>
                  <a:t>𝑄</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kern="1200" dirty="0">
                    <a:solidFill>
                      <a:schemeClr val="tx1"/>
                    </a:solidFill>
                    <a:effectLst/>
                    <a:latin typeface="+mn-lt"/>
                    <a:ea typeface="+mn-ea"/>
                    <a:cs typeface="+mn-cs"/>
                  </a:rPr>
                  <a:t> and </a:t>
                </a:r>
                <a:r>
                  <a:rPr lang="en-US" sz="1200" i="0" kern="1200">
                    <a:solidFill>
                      <a:schemeClr val="tx1"/>
                    </a:solidFill>
                    <a:effectLst/>
                    <a:latin typeface="Cambria Math" panose="02040503050406030204" pitchFamily="18" charset="0"/>
                    <a:ea typeface="+mn-ea"/>
                    <a:cs typeface="+mn-cs"/>
                  </a:rPr>
                  <a:t>𝑄</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3</a:t>
                </a:r>
                <a:r>
                  <a:rPr lang="en-US" sz="1200" kern="1200" dirty="0">
                    <a:solidFill>
                      <a:schemeClr val="tx1"/>
                    </a:solidFill>
                    <a:effectLst/>
                    <a:latin typeface="+mn-lt"/>
                    <a:ea typeface="+mn-ea"/>
                    <a:cs typeface="+mn-cs"/>
                  </a:rPr>
                  <a:t>, order the scores in the distribution from the highest to the lowest score, or vice </a:t>
                </a:r>
                <a:r>
                  <a:rPr lang="en-US" sz="1200" kern="1200" dirty="0" smtClean="0">
                    <a:solidFill>
                      <a:schemeClr val="tx1"/>
                    </a:solidFill>
                    <a:effectLst/>
                    <a:latin typeface="+mn-lt"/>
                    <a:ea typeface="+mn-ea"/>
                    <a:cs typeface="+mn-cs"/>
                  </a:rPr>
                  <a:t>versa.</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Identify </a:t>
                </a:r>
                <a:r>
                  <a:rPr lang="en-US" i="0">
                    <a:latin typeface="Cambria Math" panose="02040503050406030204" pitchFamily="18" charset="0"/>
                  </a:rPr>
                  <a:t>𝑄</a:t>
                </a:r>
                <a:r>
                  <a:rPr lang="en-IN" i="0">
                    <a:latin typeface="Cambria Math"/>
                  </a:rPr>
                  <a:t>_</a:t>
                </a:r>
                <a:r>
                  <a:rPr lang="en-US" i="0">
                    <a:latin typeface="Cambria Math" panose="02040503050406030204" pitchFamily="18" charset="0"/>
                  </a:rPr>
                  <a:t>1</a:t>
                </a:r>
                <a:r>
                  <a:rPr lang="en-US" b="0" i="0" smtClean="0">
                    <a:latin typeface="Cambria Math" panose="02040503050406030204" pitchFamily="18" charset="0"/>
                  </a:rPr>
                  <a:t>:</a:t>
                </a:r>
                <a:r>
                  <a:rPr lang="en-US" sz="1200" i="0" kern="1200">
                    <a:solidFill>
                      <a:schemeClr val="tx1"/>
                    </a:solidFill>
                    <a:effectLst/>
                    <a:latin typeface="Cambria Math" panose="02040503050406030204" pitchFamily="18" charset="0"/>
                    <a:ea typeface="+mn-ea"/>
                    <a:cs typeface="+mn-cs"/>
                  </a:rPr>
                  <a:t>𝑄</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mn-lt"/>
                    <a:ea typeface="+mn-ea"/>
                    <a:cs typeface="+mn-cs"/>
                  </a:rPr>
                  <a:t> </a:t>
                </a:r>
                <a:r>
                  <a:rPr lang="en-US" sz="1200" i="0" kern="1200">
                    <a:solidFill>
                      <a:schemeClr val="tx1"/>
                    </a:solidFill>
                    <a:effectLst/>
                    <a:latin typeface="Cambria Math"/>
                    <a:ea typeface="+mn-ea"/>
                    <a:cs typeface="+mn-cs"/>
                  </a:rPr>
                  <a:t>" </a:t>
                </a:r>
                <a:r>
                  <a:rPr lang="en-US" sz="1200" b="0" i="0" kern="1200" smtClean="0">
                    <a:solidFill>
                      <a:schemeClr val="tx1"/>
                    </a:solidFill>
                    <a:effectLst/>
                    <a:latin typeface="Cambria Math"/>
                    <a:ea typeface="+mn-ea"/>
                    <a:cs typeface="+mn-cs"/>
                  </a:rPr>
                  <a:t>is </a:t>
                </a:r>
                <a:r>
                  <a:rPr lang="en-US" sz="1200" i="0" kern="1200" smtClean="0">
                    <a:solidFill>
                      <a:schemeClr val="tx1"/>
                    </a:solidFill>
                    <a:effectLst/>
                    <a:latin typeface="Cambria Math"/>
                    <a:ea typeface="+mn-ea"/>
                    <a:cs typeface="+mn-cs"/>
                  </a:rPr>
                  <a:t>the first quartile</a:t>
                </a:r>
                <a:r>
                  <a:rPr lang="en-US" sz="1200" b="0" i="0" kern="1200" smtClean="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or the 25th percentile</a:t>
                </a:r>
                <a:r>
                  <a:rPr lang="en-US" sz="1200" i="0" kern="120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To find </a:t>
                </a:r>
                <a:r>
                  <a:rPr lang="en-US" sz="1200" i="0" kern="1200">
                    <a:solidFill>
                      <a:schemeClr val="tx1"/>
                    </a:solidFill>
                    <a:effectLst/>
                    <a:latin typeface="Cambria Math" panose="02040503050406030204" pitchFamily="18" charset="0"/>
                    <a:ea typeface="+mn-ea"/>
                    <a:cs typeface="+mn-cs"/>
                  </a:rPr>
                  <a:t>𝑄</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kern="1200" dirty="0">
                    <a:solidFill>
                      <a:schemeClr val="tx1"/>
                    </a:solidFill>
                    <a:effectLst/>
                    <a:latin typeface="+mn-lt"/>
                    <a:ea typeface="+mn-ea"/>
                    <a:cs typeface="+mn-cs"/>
                  </a:rPr>
                  <a:t>, we multiply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by </a:t>
                </a:r>
                <a:r>
                  <a:rPr lang="en-US" sz="1200" kern="1200" dirty="0" smtClean="0">
                    <a:solidFill>
                      <a:schemeClr val="tx1"/>
                    </a:solidFill>
                    <a:effectLst/>
                    <a:latin typeface="+mn-lt"/>
                    <a:ea typeface="+mn-ea"/>
                    <a:cs typeface="+mn-cs"/>
                  </a:rPr>
                  <a:t>0.25.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Find </a:t>
                </a:r>
                <a:r>
                  <a:rPr lang="en-US" i="0">
                    <a:latin typeface="Cambria Math" panose="02040503050406030204" pitchFamily="18" charset="0"/>
                  </a:rPr>
                  <a:t>𝑄</a:t>
                </a:r>
                <a:r>
                  <a:rPr lang="en-IN" i="0">
                    <a:latin typeface="Cambria Math"/>
                  </a:rPr>
                  <a:t>_</a:t>
                </a:r>
                <a:r>
                  <a:rPr lang="en-US" i="0">
                    <a:latin typeface="Cambria Math" panose="02040503050406030204" pitchFamily="18" charset="0"/>
                  </a:rPr>
                  <a:t>3</a:t>
                </a:r>
                <a:r>
                  <a:rPr lang="en-US" b="0" i="0" smtClean="0">
                    <a:latin typeface="Cambria Math" panose="02040503050406030204" pitchFamily="18" charset="0"/>
                  </a:rPr>
                  <a:t>:</a:t>
                </a:r>
                <a:r>
                  <a:rPr lang="en-US" sz="1200" i="0" kern="1200">
                    <a:solidFill>
                      <a:schemeClr val="tx1"/>
                    </a:solidFill>
                    <a:effectLst/>
                    <a:latin typeface="Cambria Math" panose="02040503050406030204" pitchFamily="18" charset="0"/>
                    <a:ea typeface="+mn-ea"/>
                    <a:cs typeface="+mn-cs"/>
                  </a:rPr>
                  <a:t>𝑄</a:t>
                </a:r>
                <a:r>
                  <a:rPr lang="en-IN" sz="1200" i="0" kern="1200" smtClean="0">
                    <a:solidFill>
                      <a:schemeClr val="tx1"/>
                    </a:solidFill>
                    <a:effectLst/>
                    <a:latin typeface="Cambria Math"/>
                    <a:ea typeface="+mn-ea"/>
                    <a:cs typeface="+mn-cs"/>
                  </a:rPr>
                  <a:t>_</a:t>
                </a:r>
                <a:r>
                  <a:rPr lang="en-US" sz="1200" b="0" i="0" kern="1200" smtClean="0">
                    <a:solidFill>
                      <a:schemeClr val="tx1"/>
                    </a:solidFill>
                    <a:effectLst/>
                    <a:latin typeface="Cambria Math" panose="02040503050406030204" pitchFamily="18" charset="0"/>
                    <a:ea typeface="+mn-ea"/>
                    <a:cs typeface="+mn-cs"/>
                  </a:rPr>
                  <a:t>3</a:t>
                </a:r>
                <a:r>
                  <a:rPr lang="en-US" sz="1200" b="0" i="0" kern="1200">
                    <a:solidFill>
                      <a:schemeClr val="tx1"/>
                    </a:solidFill>
                    <a:effectLst/>
                    <a:latin typeface="+mn-lt"/>
                    <a:ea typeface="+mn-ea"/>
                    <a:cs typeface="+mn-cs"/>
                  </a:rPr>
                  <a:t> </a:t>
                </a:r>
                <a:r>
                  <a:rPr lang="en-US" sz="1200" b="0" i="0" kern="1200">
                    <a:solidFill>
                      <a:schemeClr val="tx1"/>
                    </a:solidFill>
                    <a:effectLst/>
                    <a:latin typeface="Cambria Math"/>
                    <a:ea typeface="+mn-ea"/>
                    <a:cs typeface="+mn-cs"/>
                  </a:rPr>
                  <a:t>"</a:t>
                </a:r>
                <a:r>
                  <a:rPr lang="en-US" sz="1200" i="0" kern="1200">
                    <a:solidFill>
                      <a:schemeClr val="tx1"/>
                    </a:solidFill>
                    <a:effectLst/>
                    <a:latin typeface="Cambria Math"/>
                    <a:ea typeface="+mn-ea"/>
                    <a:cs typeface="+mn-cs"/>
                  </a:rPr>
                  <a:t> </a:t>
                </a:r>
                <a:r>
                  <a:rPr lang="en-US" sz="1200" b="0" i="0" kern="1200" smtClean="0">
                    <a:solidFill>
                      <a:schemeClr val="tx1"/>
                    </a:solidFill>
                    <a:effectLst/>
                    <a:latin typeface="Cambria Math"/>
                    <a:ea typeface="+mn-ea"/>
                    <a:cs typeface="+mn-cs"/>
                  </a:rPr>
                  <a:t>is the</a:t>
                </a:r>
                <a:r>
                  <a:rPr lang="en-US" sz="1200" i="0" kern="1200" smtClean="0">
                    <a:solidFill>
                      <a:schemeClr val="tx1"/>
                    </a:solidFill>
                    <a:effectLst/>
                    <a:latin typeface="Cambria Math"/>
                    <a:ea typeface="+mn-ea"/>
                    <a:cs typeface="+mn-cs"/>
                  </a:rPr>
                  <a:t> </a:t>
                </a:r>
                <a:r>
                  <a:rPr lang="en-US" sz="1200" b="0" i="0" kern="1200" smtClean="0">
                    <a:solidFill>
                      <a:schemeClr val="tx1"/>
                    </a:solidFill>
                    <a:effectLst/>
                    <a:latin typeface="Cambria Math"/>
                    <a:ea typeface="+mn-ea"/>
                    <a:cs typeface="+mn-cs"/>
                  </a:rPr>
                  <a:t>third</a:t>
                </a:r>
                <a:r>
                  <a:rPr lang="en-US" sz="1200" i="0" kern="1200" smtClean="0">
                    <a:solidFill>
                      <a:schemeClr val="tx1"/>
                    </a:solidFill>
                    <a:effectLst/>
                    <a:latin typeface="Cambria Math"/>
                    <a:ea typeface="+mn-ea"/>
                    <a:cs typeface="+mn-cs"/>
                  </a:rPr>
                  <a:t> quartile</a:t>
                </a:r>
                <a:r>
                  <a:rPr lang="en-US" sz="1200" b="0" i="0" kern="1200" smtClean="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or the 75th percentile</a:t>
                </a:r>
                <a:r>
                  <a:rPr lang="en-US" sz="1200" i="0" kern="1200">
                    <a:solidFill>
                      <a:schemeClr val="tx1"/>
                    </a:solidFill>
                    <a:effectLst/>
                    <a:latin typeface="+mn-lt"/>
                    <a:ea typeface="+mn-ea"/>
                    <a:cs typeface="+mn-cs"/>
                  </a:rPr>
                  <a:t>"</a:t>
                </a:r>
                <a:r>
                  <a:rPr lang="en-US" dirty="0" smtClean="0"/>
                  <a:t>. To find </a:t>
                </a:r>
                <a:r>
                  <a:rPr lang="en-US" sz="1200" i="0" kern="1200">
                    <a:solidFill>
                      <a:schemeClr val="tx1"/>
                    </a:solidFill>
                    <a:effectLst/>
                    <a:latin typeface="Cambria Math" panose="02040503050406030204" pitchFamily="18" charset="0"/>
                    <a:ea typeface="+mn-ea"/>
                    <a:cs typeface="+mn-cs"/>
                  </a:rPr>
                  <a:t>𝑄</a:t>
                </a:r>
                <a:r>
                  <a:rPr lang="en-IN" sz="1200" i="0" kern="1200" smtClean="0">
                    <a:solidFill>
                      <a:schemeClr val="tx1"/>
                    </a:solidFill>
                    <a:effectLst/>
                    <a:latin typeface="Cambria Math"/>
                    <a:ea typeface="+mn-ea"/>
                    <a:cs typeface="+mn-cs"/>
                  </a:rPr>
                  <a:t>_</a:t>
                </a:r>
                <a:r>
                  <a:rPr lang="en-US" sz="1200" b="0" i="0" kern="1200" smtClean="0">
                    <a:solidFill>
                      <a:schemeClr val="tx1"/>
                    </a:solidFill>
                    <a:effectLst/>
                    <a:latin typeface="Cambria Math" panose="02040503050406030204" pitchFamily="18" charset="0"/>
                    <a:ea typeface="+mn-ea"/>
                    <a:cs typeface="+mn-cs"/>
                  </a:rPr>
                  <a:t>3</a:t>
                </a:r>
                <a:r>
                  <a:rPr lang="en-US" sz="1200" kern="1200" dirty="0" smtClean="0">
                    <a:solidFill>
                      <a:schemeClr val="tx1"/>
                    </a:solidFill>
                    <a:effectLst/>
                    <a:latin typeface="+mn-lt"/>
                    <a:ea typeface="+mn-ea"/>
                    <a:cs typeface="+mn-cs"/>
                  </a:rPr>
                  <a:t>, we multiply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by 0.75.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a:latin typeface="Cambria Math" panose="02040503050406030204" pitchFamily="18" charset="0"/>
                  </a:rPr>
                  <a:t>IQR= 𝑄</a:t>
                </a:r>
                <a:r>
                  <a:rPr lang="en-IN" i="0">
                    <a:latin typeface="Cambria Math"/>
                  </a:rPr>
                  <a:t>_</a:t>
                </a:r>
                <a:r>
                  <a:rPr lang="en-US" i="0">
                    <a:latin typeface="Cambria Math" panose="02040503050406030204" pitchFamily="18" charset="0"/>
                  </a:rPr>
                  <a:t>3−𝑄</a:t>
                </a:r>
                <a:r>
                  <a:rPr lang="en-IN" i="0">
                    <a:latin typeface="Cambria Math"/>
                  </a:rPr>
                  <a:t>_</a:t>
                </a:r>
                <a:r>
                  <a:rPr lang="en-US" i="0">
                    <a:latin typeface="Cambria Math" panose="02040503050406030204" pitchFamily="18" charset="0"/>
                  </a:rPr>
                  <a:t>1</a:t>
                </a:r>
                <a:r>
                  <a:rPr lang="en-US" b="0" i="0" smtClean="0">
                    <a:latin typeface="Cambria Math" panose="02040503050406030204" pitchFamily="18" charset="0"/>
                  </a:rPr>
                  <a:t>:</a:t>
                </a:r>
                <a:r>
                  <a:rPr lang="en-US" dirty="0" smtClean="0"/>
                  <a:t> We calculate</a:t>
                </a:r>
                <a:r>
                  <a:rPr lang="en-US" baseline="0" dirty="0" smtClean="0"/>
                  <a:t> the IQR by finding the difference between </a:t>
                </a:r>
                <a:r>
                  <a:rPr lang="en-US" sz="1200" i="0" kern="1200">
                    <a:solidFill>
                      <a:schemeClr val="tx1"/>
                    </a:solidFill>
                    <a:effectLst/>
                    <a:latin typeface="Cambria Math" panose="02040503050406030204" pitchFamily="18" charset="0"/>
                    <a:ea typeface="+mn-ea"/>
                    <a:cs typeface="+mn-cs"/>
                  </a:rPr>
                  <a:t>𝑄</a:t>
                </a:r>
                <a:r>
                  <a:rPr lang="en-IN" sz="1200" i="0" kern="1200" smtClean="0">
                    <a:solidFill>
                      <a:schemeClr val="tx1"/>
                    </a:solidFill>
                    <a:effectLst/>
                    <a:latin typeface="Cambria Math"/>
                    <a:ea typeface="+mn-ea"/>
                    <a:cs typeface="+mn-cs"/>
                  </a:rPr>
                  <a:t>_</a:t>
                </a:r>
                <a:r>
                  <a:rPr lang="en-US" sz="1200" b="0" i="0" kern="1200" smtClean="0">
                    <a:solidFill>
                      <a:schemeClr val="tx1"/>
                    </a:solidFill>
                    <a:effectLst/>
                    <a:latin typeface="Cambria Math" panose="02040503050406030204" pitchFamily="18" charset="0"/>
                    <a:ea typeface="+mn-ea"/>
                    <a:cs typeface="+mn-cs"/>
                  </a:rPr>
                  <a:t>3</a:t>
                </a:r>
                <a:r>
                  <a:rPr lang="en-US" baseline="0" dirty="0" smtClean="0"/>
                  <a:t> and </a:t>
                </a:r>
                <a:r>
                  <a:rPr lang="en-US" sz="1200" i="0" kern="1200">
                    <a:solidFill>
                      <a:schemeClr val="tx1"/>
                    </a:solidFill>
                    <a:effectLst/>
                    <a:latin typeface="Cambria Math" panose="02040503050406030204" pitchFamily="18" charset="0"/>
                    <a:ea typeface="+mn-ea"/>
                    <a:cs typeface="+mn-cs"/>
                  </a:rPr>
                  <a:t>𝑄</a:t>
                </a:r>
                <a:r>
                  <a:rPr lang="en-IN" sz="1200" i="0" kern="1200" smtClean="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baseline="0" dirty="0" smtClean="0"/>
                  <a:t>, using the formula </a:t>
                </a:r>
                <a:r>
                  <a:rPr lang="en-US" i="0" smtClean="0">
                    <a:latin typeface="Cambria Math" panose="02040503050406030204" pitchFamily="18" charset="0"/>
                  </a:rPr>
                  <a:t>IQR= </a:t>
                </a:r>
                <a:r>
                  <a:rPr lang="en-US" i="0">
                    <a:latin typeface="Cambria Math" panose="02040503050406030204" pitchFamily="18" charset="0"/>
                  </a:rPr>
                  <a:t>𝑄</a:t>
                </a:r>
                <a:r>
                  <a:rPr lang="en-IN" i="0">
                    <a:latin typeface="Cambria Math"/>
                  </a:rPr>
                  <a:t>_</a:t>
                </a:r>
                <a:r>
                  <a:rPr lang="en-US" i="0">
                    <a:latin typeface="Cambria Math" panose="02040503050406030204" pitchFamily="18" charset="0"/>
                  </a:rPr>
                  <a:t>3−𝑄</a:t>
                </a:r>
                <a:r>
                  <a:rPr lang="en-IN" i="0">
                    <a:latin typeface="Cambria Math"/>
                  </a:rPr>
                  <a:t>_</a:t>
                </a:r>
                <a:r>
                  <a:rPr lang="en-US" i="0">
                    <a:latin typeface="Cambria Math" panose="02040503050406030204" pitchFamily="18" charset="0"/>
                  </a:rPr>
                  <a:t>1</a:t>
                </a:r>
                <a:r>
                  <a:rPr lang="en-US" baseline="0" dirty="0" smtClean="0"/>
                  <a:t>. </a:t>
                </a:r>
                <a:r>
                  <a:rPr lang="en-US" sz="1200" kern="1200" dirty="0" smtClean="0">
                    <a:solidFill>
                      <a:schemeClr val="tx1"/>
                    </a:solidFill>
                    <a:effectLst/>
                    <a:latin typeface="+mn-lt"/>
                    <a:ea typeface="+mn-ea"/>
                    <a:cs typeface="+mn-cs"/>
                  </a:rPr>
                  <a:t>It may be more useful to report the full IQR (</a:t>
                </a:r>
                <a:r>
                  <a:rPr lang="en-US" sz="1200" i="0" kern="1200">
                    <a:solidFill>
                      <a:schemeClr val="tx1"/>
                    </a:solidFill>
                    <a:effectLst/>
                    <a:latin typeface="Cambria Math" panose="02040503050406030204" pitchFamily="18" charset="0"/>
                    <a:ea typeface="+mn-ea"/>
                    <a:cs typeface="+mn-cs"/>
                  </a:rPr>
                  <a:t>𝑄</a:t>
                </a:r>
                <a:r>
                  <a:rPr lang="en-IN" sz="1200" i="0" kern="1200" smtClean="0">
                    <a:solidFill>
                      <a:schemeClr val="tx1"/>
                    </a:solidFill>
                    <a:effectLst/>
                    <a:latin typeface="Cambria Math"/>
                    <a:ea typeface="+mn-ea"/>
                    <a:cs typeface="+mn-cs"/>
                  </a:rPr>
                  <a:t>_</a:t>
                </a:r>
                <a:r>
                  <a:rPr lang="en-US" sz="1200" b="0" i="0" kern="1200" smtClean="0">
                    <a:solidFill>
                      <a:schemeClr val="tx1"/>
                    </a:solidFill>
                    <a:effectLst/>
                    <a:latin typeface="Cambria Math" panose="02040503050406030204" pitchFamily="18" charset="0"/>
                    <a:ea typeface="+mn-ea"/>
                    <a:cs typeface="+mn-cs"/>
                  </a:rPr>
                  <a:t>3</a:t>
                </a:r>
                <a:r>
                  <a:rPr lang="en-US" sz="1200" b="0" i="0" kern="1200" baseline="0" dirty="0" smtClean="0">
                    <a:solidFill>
                      <a:schemeClr val="tx1"/>
                    </a:solidFill>
                    <a:effectLst/>
                    <a:latin typeface="Cambria Math" panose="02040503050406030204" pitchFamily="18" charset="0"/>
                    <a:ea typeface="+mn-ea"/>
                    <a:cs typeface="+mn-cs"/>
                  </a:rPr>
                  <a:t> "</a:t>
                </a:r>
                <a:r>
                  <a:rPr lang="en-US" i="0" baseline="0" dirty="0" smtClean="0">
                    <a:latin typeface="Cambria Math"/>
                  </a:rPr>
                  <a:t> </a:t>
                </a:r>
                <a:r>
                  <a:rPr lang="en-US" b="0" i="0" baseline="0" dirty="0" smtClean="0">
                    <a:latin typeface="Cambria Math"/>
                  </a:rPr>
                  <a:t>to</a:t>
                </a:r>
                <a:r>
                  <a:rPr lang="en-US" i="0" baseline="0" dirty="0" smtClean="0">
                    <a:latin typeface="Cambria Math"/>
                  </a:rPr>
                  <a:t> </a:t>
                </a:r>
                <a:r>
                  <a:rPr lang="en-IN" sz="1200" i="0" kern="1200" baseline="0" smtClean="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𝑄</a:t>
                </a:r>
                <a:r>
                  <a:rPr lang="en-IN" sz="1200" i="0" kern="1200" smtClean="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kern="1200" dirty="0" smtClean="0">
                    <a:solidFill>
                      <a:schemeClr val="tx1"/>
                    </a:solidFill>
                    <a:effectLst/>
                    <a:latin typeface="+mn-lt"/>
                    <a:ea typeface="+mn-ea"/>
                    <a:cs typeface="+mn-cs"/>
                  </a:rPr>
                  <a:t>) rather than the single value (the</a:t>
                </a:r>
                <a:r>
                  <a:rPr lang="en-US" sz="1200" kern="1200" baseline="0" dirty="0" smtClean="0">
                    <a:solidFill>
                      <a:schemeClr val="tx1"/>
                    </a:solidFill>
                    <a:effectLst/>
                    <a:latin typeface="+mn-lt"/>
                    <a:ea typeface="+mn-ea"/>
                    <a:cs typeface="+mn-cs"/>
                  </a:rPr>
                  <a:t> difference</a:t>
                </a:r>
                <a:r>
                  <a:rPr lang="en-US" sz="1200" kern="1200" dirty="0" smtClean="0">
                    <a:solidFill>
                      <a:schemeClr val="tx1"/>
                    </a:solidFill>
                    <a:effectLst/>
                    <a:latin typeface="+mn-lt"/>
                    <a:ea typeface="+mn-ea"/>
                    <a:cs typeface="+mn-cs"/>
                  </a:rPr>
                  <a:t>). </a:t>
                </a:r>
                <a:endParaRPr lang="en-US" dirty="0"/>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4256045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Satisfies Learning Objective 4.2: Calculate and interpret the index of qualitative variation, range, interquartile range, the variance, and the standard deviation.</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smtClean="0"/>
              <a:t>A graphic device: A box plot is a graphic device that is used to </a:t>
            </a:r>
            <a:r>
              <a:rPr lang="en-US" sz="1200" b="0" kern="1200" dirty="0" smtClean="0">
                <a:solidFill>
                  <a:schemeClr val="tx1"/>
                </a:solidFill>
                <a:effectLst/>
                <a:latin typeface="+mn-lt"/>
                <a:ea typeface="+mn-ea"/>
                <a:cs typeface="+mn-cs"/>
              </a:rPr>
              <a:t>v</a:t>
            </a:r>
            <a:r>
              <a:rPr lang="en-US" sz="1200" kern="1200" dirty="0" smtClean="0">
                <a:solidFill>
                  <a:schemeClr val="tx1"/>
                </a:solidFill>
                <a:effectLst/>
                <a:latin typeface="+mn-lt"/>
                <a:ea typeface="+mn-ea"/>
                <a:cs typeface="+mn-cs"/>
              </a:rPr>
              <a:t>isually </a:t>
            </a:r>
            <a:r>
              <a:rPr lang="en-US" sz="1200" kern="1200" dirty="0">
                <a:solidFill>
                  <a:schemeClr val="tx1"/>
                </a:solidFill>
                <a:effectLst/>
                <a:latin typeface="+mn-lt"/>
                <a:ea typeface="+mn-ea"/>
                <a:cs typeface="+mn-cs"/>
              </a:rPr>
              <a:t>present range, IQR, median, lowest (minimum) score, </a:t>
            </a:r>
            <a:r>
              <a:rPr lang="en-US" sz="1200" kern="1200" dirty="0" smtClean="0">
                <a:solidFill>
                  <a:schemeClr val="tx1"/>
                </a:solidFill>
                <a:effectLst/>
                <a:latin typeface="+mn-lt"/>
                <a:ea typeface="+mn-ea"/>
                <a:cs typeface="+mn-cs"/>
              </a:rPr>
              <a:t>and highest </a:t>
            </a:r>
            <a:r>
              <a:rPr lang="en-US" sz="1200" kern="1200" dirty="0">
                <a:solidFill>
                  <a:schemeClr val="tx1"/>
                </a:solidFill>
                <a:effectLst/>
                <a:latin typeface="+mn-lt"/>
                <a:ea typeface="+mn-ea"/>
                <a:cs typeface="+mn-cs"/>
              </a:rPr>
              <a:t>(maximum) score. </a:t>
            </a: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p</a:t>
            </a:r>
            <a:r>
              <a:rPr lang="en-US" sz="1200" kern="1200" dirty="0" smtClean="0">
                <a:solidFill>
                  <a:schemeClr val="tx1"/>
                </a:solidFill>
                <a:effectLst/>
                <a:latin typeface="+mn-lt"/>
                <a:ea typeface="+mn-ea"/>
                <a:cs typeface="+mn-cs"/>
              </a:rPr>
              <a:t>rovides </a:t>
            </a:r>
            <a:r>
              <a:rPr lang="en-US" sz="1200" kern="1200" dirty="0">
                <a:solidFill>
                  <a:schemeClr val="tx1"/>
                </a:solidFill>
                <a:effectLst/>
                <a:latin typeface="+mn-lt"/>
                <a:ea typeface="+mn-ea"/>
                <a:cs typeface="+mn-cs"/>
              </a:rPr>
              <a:t>a way to visually examine center, variation, </a:t>
            </a:r>
            <a:r>
              <a:rPr lang="en-US" sz="1200" kern="1200" dirty="0" smtClean="0">
                <a:solidFill>
                  <a:schemeClr val="tx1"/>
                </a:solidFill>
                <a:effectLst/>
                <a:latin typeface="+mn-lt"/>
                <a:ea typeface="+mn-ea"/>
                <a:cs typeface="+mn-cs"/>
              </a:rPr>
              <a:t>and shape </a:t>
            </a:r>
            <a:r>
              <a:rPr lang="en-US" sz="1200" kern="1200" dirty="0">
                <a:solidFill>
                  <a:schemeClr val="tx1"/>
                </a:solidFill>
                <a:effectLst/>
                <a:latin typeface="+mn-lt"/>
                <a:ea typeface="+mn-ea"/>
                <a:cs typeface="+mn-cs"/>
              </a:rPr>
              <a:t>of distributions of interval-ratio variables.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Drawing </a:t>
            </a:r>
            <a:r>
              <a:rPr lang="en-US" dirty="0"/>
              <a:t>a </a:t>
            </a:r>
            <a:r>
              <a:rPr lang="en-US" dirty="0" smtClean="0"/>
              <a:t>box plot: </a:t>
            </a:r>
            <a:r>
              <a:rPr lang="en-US" sz="1200" kern="1200" dirty="0" smtClean="0">
                <a:solidFill>
                  <a:schemeClr val="tx1"/>
                </a:solidFill>
                <a:effectLst/>
                <a:latin typeface="+mn-lt"/>
                <a:ea typeface="+mn-ea"/>
                <a:cs typeface="+mn-cs"/>
              </a:rPr>
              <a:t>We can easily draw a box plot by hand following these instructions:</a:t>
            </a:r>
            <a:endParaRPr lang="en-US" dirty="0"/>
          </a:p>
          <a:p>
            <a:pPr marL="228600" lvl="0" indent="-228600">
              <a:buFont typeface="+mj-lt"/>
              <a:buAutoNum type="arabicPeriod"/>
            </a:pPr>
            <a:r>
              <a:rPr lang="en-US" sz="1200" kern="1200" dirty="0">
                <a:solidFill>
                  <a:schemeClr val="tx1"/>
                </a:solidFill>
                <a:effectLst/>
                <a:latin typeface="+mn-lt"/>
                <a:ea typeface="+mn-ea"/>
                <a:cs typeface="+mn-cs"/>
              </a:rPr>
              <a:t>Draw a box between lower and upper quartiles.</a:t>
            </a:r>
            <a:endParaRPr lang="en-IN"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Draw a solid line within the box to mark the median.</a:t>
            </a:r>
          </a:p>
          <a:p>
            <a:pPr marL="228600" lvl="0" indent="-228600">
              <a:buFont typeface="+mj-lt"/>
              <a:buAutoNum type="arabicPeriod"/>
            </a:pPr>
            <a:r>
              <a:rPr lang="en-US" sz="1200" kern="1200" dirty="0">
                <a:solidFill>
                  <a:schemeClr val="tx1"/>
                </a:solidFill>
                <a:effectLst/>
                <a:latin typeface="+mn-lt"/>
                <a:ea typeface="+mn-ea"/>
                <a:cs typeface="+mn-cs"/>
              </a:rPr>
              <a:t>Draw vertical lines (called whiskers) outside the box, extending to the lowest and highest values.</a:t>
            </a:r>
            <a:endParaRPr lang="en-IN" sz="1200" kern="1200" dirty="0">
              <a:solidFill>
                <a:schemeClr val="tx1"/>
              </a:solidFill>
              <a:effectLst/>
              <a:latin typeface="+mn-lt"/>
              <a:ea typeface="+mn-ea"/>
              <a:cs typeface="+mn-cs"/>
            </a:endParaRPr>
          </a:p>
          <a:p>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 impressions from a box plot:</a:t>
            </a:r>
            <a:r>
              <a:rPr lang="en-US" baseline="0" dirty="0" smtClean="0"/>
              <a:t> </a:t>
            </a:r>
            <a:r>
              <a:rPr lang="en-US" sz="1200" kern="1200" dirty="0" smtClean="0">
                <a:solidFill>
                  <a:schemeClr val="tx1"/>
                </a:solidFill>
                <a:effectLst/>
                <a:latin typeface="+mn-lt"/>
                <a:ea typeface="+mn-ea"/>
                <a:cs typeface="+mn-cs"/>
              </a:rPr>
              <a:t>From </a:t>
            </a:r>
            <a:r>
              <a:rPr lang="en-US" sz="1200" kern="1200" dirty="0">
                <a:solidFill>
                  <a:schemeClr val="tx1"/>
                </a:solidFill>
                <a:effectLst/>
                <a:latin typeface="+mn-lt"/>
                <a:ea typeface="+mn-ea"/>
                <a:cs typeface="+mn-cs"/>
              </a:rPr>
              <a:t>creating a box plot, obtain visual impression of:  </a:t>
            </a:r>
            <a:endParaRPr lang="en-IN"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The center of the </a:t>
            </a:r>
            <a:r>
              <a:rPr lang="en-US" sz="1200" kern="1200" dirty="0" smtClean="0">
                <a:solidFill>
                  <a:schemeClr val="tx1"/>
                </a:solidFill>
                <a:effectLst/>
                <a:latin typeface="+mn-lt"/>
                <a:ea typeface="+mn-ea"/>
                <a:cs typeface="+mn-cs"/>
              </a:rPr>
              <a:t>distribution,</a:t>
            </a:r>
            <a:r>
              <a:rPr lang="en-US" sz="1200" kern="1200" baseline="0" dirty="0" smtClean="0">
                <a:solidFill>
                  <a:schemeClr val="tx1"/>
                </a:solidFill>
                <a:effectLst/>
                <a:latin typeface="+mn-lt"/>
                <a:ea typeface="+mn-ea"/>
                <a:cs typeface="+mn-cs"/>
              </a:rPr>
              <a:t> which is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easily identified by the solid line inside the box. </a:t>
            </a:r>
            <a:endParaRPr lang="en-IN"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Box drawn between lower and upper </a:t>
            </a:r>
            <a:r>
              <a:rPr lang="en-US" sz="1200" kern="1200" dirty="0" smtClean="0">
                <a:solidFill>
                  <a:schemeClr val="tx1"/>
                </a:solidFill>
                <a:effectLst/>
                <a:latin typeface="+mn-lt"/>
                <a:ea typeface="+mn-ea"/>
                <a:cs typeface="+mn-cs"/>
              </a:rPr>
              <a:t>quartiles,</a:t>
            </a:r>
            <a:r>
              <a:rPr lang="en-US" sz="1200" kern="1200" baseline="0" dirty="0" smtClean="0">
                <a:solidFill>
                  <a:schemeClr val="tx1"/>
                </a:solidFill>
                <a:effectLst/>
                <a:latin typeface="+mn-lt"/>
                <a:ea typeface="+mn-ea"/>
                <a:cs typeface="+mn-cs"/>
              </a:rPr>
              <a:t> where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IQR is reflected in the height of the box. </a:t>
            </a:r>
            <a:endParaRPr lang="en-IN"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Length of vertical lines outside the box (on both ends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where the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range of the </a:t>
            </a:r>
            <a:r>
              <a:rPr lang="en-US" sz="1200" kern="1200" dirty="0" smtClean="0">
                <a:solidFill>
                  <a:schemeClr val="tx1"/>
                </a:solidFill>
                <a:effectLst/>
                <a:latin typeface="+mn-lt"/>
                <a:ea typeface="+mn-ea"/>
                <a:cs typeface="+mn-cs"/>
              </a:rPr>
              <a:t>distribution.</a:t>
            </a:r>
          </a:p>
          <a:p>
            <a:pPr marL="228600" lvl="0" indent="-228600">
              <a:buFont typeface="+mj-lt"/>
              <a:buAutoNum type="arabicPeriod"/>
            </a:pPr>
            <a:r>
              <a:rPr lang="en-US" sz="1200" kern="1200" dirty="0" smtClean="0">
                <a:solidFill>
                  <a:schemeClr val="tx1"/>
                </a:solidFill>
                <a:effectLst/>
                <a:latin typeface="+mn-lt"/>
                <a:ea typeface="+mn-ea"/>
                <a:cs typeface="+mn-cs"/>
              </a:rPr>
              <a:t>The relative position of the box and the position of the median within the box, which tell us whether the distribution is symmetrical or skewed.</a:t>
            </a:r>
            <a:endParaRPr lang="en-IN" sz="1200" kern="1200" dirty="0">
              <a:solidFill>
                <a:schemeClr val="tx1"/>
              </a:solidFill>
              <a:effectLst/>
              <a:latin typeface="+mn-lt"/>
              <a:ea typeface="+mn-ea"/>
              <a:cs typeface="+mn-cs"/>
            </a:endParaRPr>
          </a:p>
          <a:p>
            <a:pPr marL="0" lvl="0" indent="0">
              <a:buFont typeface="+mj-lt"/>
              <a:buNone/>
            </a:pPr>
            <a:endParaRPr lang="en-US" sz="1200" kern="1200" dirty="0" smtClean="0">
              <a:solidFill>
                <a:schemeClr val="tx1"/>
              </a:solidFill>
              <a:effectLst/>
              <a:latin typeface="+mn-lt"/>
              <a:ea typeface="+mn-ea"/>
              <a:cs typeface="+mn-cs"/>
            </a:endParaRPr>
          </a:p>
          <a:p>
            <a:pPr marL="0" lvl="0" indent="0">
              <a:buFont typeface="+mj-lt"/>
              <a:buNone/>
            </a:pPr>
            <a:r>
              <a:rPr lang="en-US" b="0" dirty="0" smtClean="0"/>
              <a:t>Symmetry of the box plot</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Perfectly symmetrical </a:t>
            </a:r>
            <a:r>
              <a:rPr lang="en-US" sz="1200" kern="1200" dirty="0" smtClean="0">
                <a:solidFill>
                  <a:schemeClr val="tx1"/>
                </a:solidFill>
                <a:effectLst/>
                <a:latin typeface="+mn-lt"/>
                <a:ea typeface="+mn-ea"/>
                <a:cs typeface="+mn-cs"/>
              </a:rPr>
              <a:t>distribution</a:t>
            </a:r>
            <a:r>
              <a:rPr lang="en-US" sz="1200" kern="1200" baseline="0" dirty="0" smtClean="0">
                <a:solidFill>
                  <a:schemeClr val="tx1"/>
                </a:solidFill>
                <a:effectLst/>
                <a:latin typeface="+mn-lt"/>
                <a:ea typeface="+mn-ea"/>
                <a:cs typeface="+mn-cs"/>
              </a:rPr>
              <a:t> occurs when the b</a:t>
            </a:r>
            <a:r>
              <a:rPr lang="en-US" sz="1200" kern="1200" dirty="0" smtClean="0">
                <a:solidFill>
                  <a:schemeClr val="tx1"/>
                </a:solidFill>
                <a:effectLst/>
                <a:latin typeface="+mn-lt"/>
                <a:ea typeface="+mn-ea"/>
                <a:cs typeface="+mn-cs"/>
              </a:rPr>
              <a:t>ox </a:t>
            </a:r>
            <a:r>
              <a:rPr lang="en-US" sz="1200" kern="1200" dirty="0">
                <a:solidFill>
                  <a:schemeClr val="tx1"/>
                </a:solidFill>
                <a:effectLst/>
                <a:latin typeface="+mn-lt"/>
                <a:ea typeface="+mn-ea"/>
                <a:cs typeface="+mn-cs"/>
              </a:rPr>
              <a:t>at center of range, median in center of box. When distribution departs from symmetry, box and/or median not centered; closer to lower quartile when more cases with lower scores or to upper quartile when more cases with higher scores</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763405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Overall variations in distributions:</a:t>
            </a:r>
            <a:r>
              <a:rPr lang="en-US" baseline="0" dirty="0" smtClean="0"/>
              <a:t> </a:t>
            </a:r>
            <a:r>
              <a:rPr lang="en-US" sz="1200" kern="1200" baseline="0" dirty="0" smtClean="0">
                <a:solidFill>
                  <a:schemeClr val="tx1"/>
                </a:solidFill>
                <a:effectLst/>
                <a:latin typeface="+mn-lt"/>
                <a:ea typeface="+mn-ea"/>
                <a:cs typeface="+mn-cs"/>
              </a:rPr>
              <a:t>The m</a:t>
            </a:r>
            <a:r>
              <a:rPr lang="en-US" sz="1200" kern="1200" dirty="0" smtClean="0">
                <a:solidFill>
                  <a:schemeClr val="tx1"/>
                </a:solidFill>
                <a:effectLst/>
                <a:latin typeface="+mn-lt"/>
                <a:ea typeface="+mn-ea"/>
                <a:cs typeface="+mn-cs"/>
              </a:rPr>
              <a:t>ean reflects how much, on the average, each score in the distribution deviates from some central point.</a:t>
            </a:r>
            <a:r>
              <a:rPr lang="en-US" sz="1200" kern="1200" baseline="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Mean: A reference point</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mean is used as the reference point rather than other kinds of averages (the mode or the median) because the mean is based on all the scores in the distribution. The sensitivity of the mean to extreme values carries over the calculation of the average deviation, which is based on the mean. More advanced measures of variation require the use of algebraic properties that can be assumed only by using the arithmetic mean.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r>
              <a:rPr lang="en-US" b="1" dirty="0" smtClean="0"/>
              <a:t>Variance</a:t>
            </a:r>
            <a:r>
              <a:rPr lang="en-US" dirty="0" smtClean="0"/>
              <a:t>: Average of squared deviations:</a:t>
            </a:r>
            <a:r>
              <a:rPr lang="en-US" baseline="0" dirty="0" smtClean="0"/>
              <a:t> </a:t>
            </a:r>
            <a:r>
              <a:rPr lang="en-US" sz="1200" kern="1200" dirty="0" smtClean="0">
                <a:solidFill>
                  <a:schemeClr val="tx1"/>
                </a:solidFill>
                <a:effectLst/>
                <a:latin typeface="+mn-lt"/>
                <a:ea typeface="+mn-ea"/>
                <a:cs typeface="+mn-cs"/>
              </a:rPr>
              <a:t>The </a:t>
            </a:r>
            <a:r>
              <a:rPr lang="en-US" sz="1200" b="0" kern="1200" dirty="0" smtClean="0">
                <a:solidFill>
                  <a:schemeClr val="tx1"/>
                </a:solidFill>
                <a:effectLst/>
                <a:latin typeface="+mn-lt"/>
                <a:ea typeface="+mn-ea"/>
                <a:cs typeface="+mn-cs"/>
              </a:rPr>
              <a:t>variance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average of the squared deviations from the center (mean) of the distribution.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Standard deviation</a:t>
            </a:r>
            <a:r>
              <a:rPr lang="en-US" dirty="0" smtClean="0"/>
              <a:t>: Square root of variance:</a:t>
            </a:r>
            <a:r>
              <a:rPr lang="en-US" baseline="0" dirty="0" smtClean="0"/>
              <a:t> </a:t>
            </a:r>
            <a:r>
              <a:rPr lang="en-US" sz="1200" b="0" kern="1200" baseline="0" dirty="0" smtClean="0">
                <a:solidFill>
                  <a:schemeClr val="tx1"/>
                </a:solidFill>
                <a:effectLst/>
                <a:latin typeface="+mn-lt"/>
                <a:ea typeface="+mn-ea"/>
                <a:cs typeface="+mn-cs"/>
              </a:rPr>
              <a:t>S</a:t>
            </a:r>
            <a:r>
              <a:rPr lang="en-US" sz="1200" b="0" kern="1200" dirty="0" smtClean="0">
                <a:solidFill>
                  <a:schemeClr val="tx1"/>
                </a:solidFill>
                <a:effectLst/>
                <a:latin typeface="+mn-lt"/>
                <a:ea typeface="+mn-ea"/>
                <a:cs typeface="+mn-cs"/>
              </a:rPr>
              <a:t>tandard deviation </a:t>
            </a:r>
            <a:r>
              <a:rPr lang="en-US" sz="1200" kern="1200" dirty="0" smtClean="0">
                <a:solidFill>
                  <a:schemeClr val="tx1"/>
                </a:solidFill>
                <a:effectLst/>
                <a:latin typeface="+mn-lt"/>
                <a:ea typeface="+mn-ea"/>
                <a:cs typeface="+mn-cs"/>
              </a:rPr>
              <a:t>is the square root of the variance. Both variance and standard deviation measure variability in interval-ratio and ordinal variables.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058333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lvl="0" indent="0">
                  <a:buNone/>
                </a:pPr>
                <a:r>
                  <a:rPr lang="en-US" dirty="0" smtClean="0"/>
                  <a:t>Average differences: </a:t>
                </a:r>
                <a14:m>
                  <m:oMath xmlns:m="http://schemas.openxmlformats.org/officeDocument/2006/math">
                    <m:d>
                      <m:dPr>
                        <m:ctrlPr>
                          <a:rPr lang="en-IN"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acc>
                          <m:accPr>
                            <m:chr m:val="̅"/>
                            <m:ctrlPr>
                              <a:rPr lang="en-IN" i="1">
                                <a:latin typeface="Cambria Math" panose="02040503050406030204" pitchFamily="18" charset="0"/>
                              </a:rPr>
                            </m:ctrlPr>
                          </m:accPr>
                          <m:e>
                            <m:r>
                              <a:rPr lang="en-US" i="1">
                                <a:latin typeface="Cambria Math" panose="02040503050406030204" pitchFamily="18" charset="0"/>
                              </a:rPr>
                              <m:t>𝑌</m:t>
                            </m:r>
                          </m:e>
                        </m:acc>
                      </m:e>
                    </m:d>
                  </m:oMath>
                </a14:m>
                <a:r>
                  <a:rPr lang="en-US" sz="1200" kern="1200" dirty="0" smtClean="0">
                    <a:solidFill>
                      <a:schemeClr val="tx1"/>
                    </a:solidFill>
                    <a:effectLst/>
                    <a:latin typeface="+mn-lt"/>
                    <a:ea typeface="+mn-ea"/>
                    <a:cs typeface="+mn-cs"/>
                  </a:rPr>
                  <a:t>: While</a:t>
                </a:r>
                <a:r>
                  <a:rPr lang="en-US" sz="1200" kern="1200" baseline="0" dirty="0" smtClean="0">
                    <a:solidFill>
                      <a:schemeClr val="tx1"/>
                    </a:solidFill>
                    <a:effectLst/>
                    <a:latin typeface="+mn-lt"/>
                    <a:ea typeface="+mn-ea"/>
                    <a:cs typeface="+mn-cs"/>
                  </a:rPr>
                  <a:t> calculating t</a:t>
                </a:r>
                <a:r>
                  <a:rPr lang="en-US" sz="1200" kern="1200" dirty="0" smtClean="0">
                    <a:solidFill>
                      <a:schemeClr val="tx1"/>
                    </a:solidFill>
                    <a:effectLst/>
                    <a:latin typeface="+mn-lt"/>
                    <a:ea typeface="+mn-ea"/>
                    <a:cs typeface="+mn-cs"/>
                  </a:rPr>
                  <a:t>he difference between the average difference of the selected values, from the total average (the mean), it makes sense to first look at the difference between each value and the mean. This difference, called a deviation from the mean, is symbolized as </a:t>
                </a:r>
                <a14:m>
                  <m:oMath xmlns:m="http://schemas.openxmlformats.org/officeDocument/2006/math">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d>
                  </m:oMath>
                </a14:m>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lvl="0" indent="0">
                  <a:buNone/>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 </a:t>
                </a:r>
                <a:r>
                  <a:rPr lang="en-US" dirty="0"/>
                  <a:t>of </a:t>
                </a:r>
                <a:r>
                  <a:rPr lang="en-US" dirty="0" smtClean="0"/>
                  <a:t>deviations: </a:t>
                </a:r>
                <a14:m>
                  <m:oMath xmlns:m="http://schemas.openxmlformats.org/officeDocument/2006/math">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d>
                          <m:dPr>
                            <m:ctrlPr>
                              <a:rPr lang="en-IN" sz="1200" i="1" kern="1200">
                                <a:solidFill>
                                  <a:schemeClr val="tx1"/>
                                </a:solidFill>
                                <a:effectLst/>
                                <a:latin typeface="Cambria Math" panose="02040503050406030204" pitchFamily="18" charset="0"/>
                                <a:ea typeface="+mn-ea"/>
                                <a:cs typeface="+mn-cs"/>
                              </a:rPr>
                            </m:ctrlPr>
                          </m:dPr>
                          <m:e>
                            <m:r>
                              <a:rPr lang="en-US" sz="1200" kern="1200">
                                <a:solidFill>
                                  <a:schemeClr val="tx1"/>
                                </a:solidFill>
                                <a:effectLst/>
                                <a:latin typeface="Cambria Math" panose="02040503050406030204" pitchFamily="18" charset="0"/>
                                <a:ea typeface="+mn-ea"/>
                                <a:cs typeface="+mn-cs"/>
                              </a:rPr>
                              <m:t>𝑌</m:t>
                            </m:r>
                            <m:r>
                              <a:rPr lang="en-US" sz="1200"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kern="1200">
                                    <a:solidFill>
                                      <a:schemeClr val="tx1"/>
                                    </a:solidFill>
                                    <a:effectLst/>
                                    <a:latin typeface="Cambria Math" panose="02040503050406030204" pitchFamily="18" charset="0"/>
                                    <a:ea typeface="+mn-ea"/>
                                    <a:cs typeface="+mn-cs"/>
                                  </a:rPr>
                                  <m:t>𝑌</m:t>
                                </m:r>
                              </m:e>
                            </m:acc>
                          </m:e>
                        </m:d>
                      </m:e>
                    </m:nary>
                    <m:r>
                      <a:rPr lang="en-US" sz="1200" kern="1200" smtClean="0">
                        <a:solidFill>
                          <a:schemeClr val="tx1"/>
                        </a:solidFill>
                        <a:effectLst/>
                        <a:latin typeface="Cambria Math" panose="02040503050406030204" pitchFamily="18" charset="0"/>
                        <a:ea typeface="+mn-ea"/>
                        <a:cs typeface="+mn-cs"/>
                      </a:rPr>
                      <m:t>:</m:t>
                    </m:r>
                    <m:r>
                      <m:rPr>
                        <m:nor/>
                      </m:rPr>
                      <a:rPr lang="en-US" sz="1200" kern="1200" smtClean="0">
                        <a:solidFill>
                          <a:schemeClr val="tx1"/>
                        </a:solidFill>
                        <a:effectLst/>
                        <a:latin typeface="+mn-lt"/>
                        <a:ea typeface="+mn-ea"/>
                        <a:cs typeface="+mn-cs"/>
                      </a:rPr>
                      <m:t>The</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sum</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of</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the</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deviations</m:t>
                    </m:r>
                    <m:r>
                      <m:rPr>
                        <m:nor/>
                      </m:rPr>
                      <a:rPr lang="en-US" sz="1200" kern="120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between</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the</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average</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difference</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of</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the</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selected</m:t>
                    </m:r>
                    <m:r>
                      <m:rPr>
                        <m:nor/>
                      </m:rPr>
                      <a:rPr lang="en-US" sz="1200" kern="1200" dirty="0" smtClean="0">
                        <a:solidFill>
                          <a:schemeClr val="tx1"/>
                        </a:solidFill>
                        <a:effectLst/>
                        <a:latin typeface="+mn-lt"/>
                        <a:ea typeface="+mn-ea"/>
                        <a:cs typeface="+mn-cs"/>
                      </a:rPr>
                      <m:t> </m:t>
                    </m:r>
                    <m:r>
                      <m:rPr>
                        <m:nor/>
                      </m:rPr>
                      <a:rPr lang="en-US" sz="1200" kern="1200" dirty="0" smtClean="0">
                        <a:solidFill>
                          <a:schemeClr val="tx1"/>
                        </a:solidFill>
                        <a:effectLst/>
                        <a:latin typeface="+mn-lt"/>
                        <a:ea typeface="+mn-ea"/>
                        <a:cs typeface="+mn-cs"/>
                      </a:rPr>
                      <m:t>values</m:t>
                    </m:r>
                    <m:r>
                      <m:rPr>
                        <m:nor/>
                      </m:rPr>
                      <a:rPr lang="en-US" sz="1200" kern="1200" dirty="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can</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be</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symbolized</m:t>
                    </m:r>
                    <m:r>
                      <m:rPr>
                        <m:nor/>
                      </m:rPr>
                      <a:rPr lang="en-US" sz="1200" kern="1200" smtClean="0">
                        <a:solidFill>
                          <a:schemeClr val="tx1"/>
                        </a:solidFill>
                        <a:effectLst/>
                        <a:latin typeface="+mn-lt"/>
                        <a:ea typeface="+mn-ea"/>
                        <a:cs typeface="+mn-cs"/>
                      </a:rPr>
                      <m:t> </m:t>
                    </m:r>
                    <m:r>
                      <m:rPr>
                        <m:nor/>
                      </m:rPr>
                      <a:rPr lang="en-US" sz="1200" kern="1200" smtClean="0">
                        <a:solidFill>
                          <a:schemeClr val="tx1"/>
                        </a:solidFill>
                        <a:effectLst/>
                        <a:latin typeface="+mn-lt"/>
                        <a:ea typeface="+mn-ea"/>
                        <a:cs typeface="+mn-cs"/>
                      </a:rPr>
                      <m:t>as</m:t>
                    </m:r>
                    <m:r>
                      <m:rPr>
                        <m:nor/>
                      </m:rPr>
                      <a:rPr lang="en-US" sz="1200" kern="1200" smtClean="0">
                        <a:solidFill>
                          <a:schemeClr val="tx1"/>
                        </a:solidFill>
                        <a:effectLst/>
                        <a:latin typeface="+mn-lt"/>
                        <a:ea typeface="+mn-ea"/>
                        <a:cs typeface="+mn-cs"/>
                      </a:rPr>
                      <m:t> </m:t>
                    </m:r>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d>
                          <m:dPr>
                            <m:ctrlPr>
                              <a:rPr lang="en-IN" sz="1200" i="1" kern="1200">
                                <a:solidFill>
                                  <a:schemeClr val="tx1"/>
                                </a:solidFill>
                                <a:effectLst/>
                                <a:latin typeface="Cambria Math" panose="02040503050406030204" pitchFamily="18" charset="0"/>
                                <a:ea typeface="+mn-ea"/>
                                <a:cs typeface="+mn-cs"/>
                              </a:rPr>
                            </m:ctrlPr>
                          </m:dPr>
                          <m:e>
                            <m:r>
                              <a:rPr lang="en-US" sz="1200" kern="1200">
                                <a:solidFill>
                                  <a:schemeClr val="tx1"/>
                                </a:solidFill>
                                <a:effectLst/>
                                <a:latin typeface="Cambria Math" panose="02040503050406030204" pitchFamily="18" charset="0"/>
                                <a:ea typeface="+mn-ea"/>
                                <a:cs typeface="+mn-cs"/>
                              </a:rPr>
                              <m:t>𝑌</m:t>
                            </m:r>
                            <m:r>
                              <a:rPr lang="en-US" sz="1200"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kern="1200">
                                    <a:solidFill>
                                      <a:schemeClr val="tx1"/>
                                    </a:solidFill>
                                    <a:effectLst/>
                                    <a:latin typeface="Cambria Math" panose="02040503050406030204" pitchFamily="18" charset="0"/>
                                    <a:ea typeface="+mn-ea"/>
                                    <a:cs typeface="+mn-cs"/>
                                  </a:rPr>
                                  <m:t>𝑌</m:t>
                                </m:r>
                              </m:e>
                            </m:acc>
                          </m:e>
                        </m:d>
                      </m:e>
                    </m:nary>
                    <m:r>
                      <m:rPr>
                        <m:nor/>
                      </m:rPr>
                      <a:rPr lang="en-US" sz="1200" kern="1200">
                        <a:solidFill>
                          <a:schemeClr val="tx1"/>
                        </a:solidFill>
                        <a:effectLst/>
                        <a:latin typeface="+mn-lt"/>
                        <a:ea typeface="+mn-ea"/>
                        <a:cs typeface="+mn-cs"/>
                      </a:rPr>
                      <m:t>.</m:t>
                    </m:r>
                  </m:oMath>
                </a14:m>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Positive and negative values:</a:t>
                </a:r>
                <a:r>
                  <a:rPr lang="en-US" baseline="0" dirty="0" smtClean="0"/>
                  <a:t> </a:t>
                </a:r>
                <a:r>
                  <a:rPr lang="en-US" sz="1200" kern="1200" dirty="0" smtClean="0">
                    <a:solidFill>
                      <a:schemeClr val="tx1"/>
                    </a:solidFill>
                    <a:effectLst/>
                    <a:latin typeface="+mn-lt"/>
                    <a:ea typeface="+mn-ea"/>
                    <a:cs typeface="+mn-cs"/>
                  </a:rPr>
                  <a:t>The deviation is positive when the percentage change in the selected value is above the mean. It is negative when the percentage change is below the mean.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Overcoming</a:t>
                </a:r>
                <a:r>
                  <a:rPr lang="en-US" sz="1200" kern="1200" baseline="0" dirty="0" smtClean="0">
                    <a:solidFill>
                      <a:schemeClr val="tx1"/>
                    </a:solidFill>
                    <a:effectLst/>
                    <a:latin typeface="+mn-lt"/>
                    <a:ea typeface="+mn-ea"/>
                    <a:cs typeface="+mn-cs"/>
                  </a:rPr>
                  <a:t> values computing to zero: I</a:t>
                </a:r>
                <a:r>
                  <a:rPr lang="en-US" sz="1200" kern="1200" dirty="0" smtClean="0">
                    <a:solidFill>
                      <a:schemeClr val="tx1"/>
                    </a:solidFill>
                    <a:effectLst/>
                    <a:latin typeface="+mn-lt"/>
                    <a:ea typeface="+mn-ea"/>
                    <a:cs typeface="+mn-cs"/>
                  </a:rPr>
                  <a:t>f </a:t>
                </a:r>
                <a:r>
                  <a:rPr lang="en-US" sz="1200" kern="1200" dirty="0">
                    <a:solidFill>
                      <a:schemeClr val="tx1"/>
                    </a:solidFill>
                    <a:effectLst/>
                    <a:latin typeface="+mn-lt"/>
                    <a:ea typeface="+mn-ea"/>
                    <a:cs typeface="+mn-cs"/>
                  </a:rPr>
                  <a:t>we subtract mean from each score, add up deviations, sum would be zero, cause average deviation to compute to zero. Mean is center of gravity of </a:t>
                </a:r>
                <a:r>
                  <a:rPr lang="en-US" sz="1200" kern="1200" dirty="0" smtClean="0">
                    <a:solidFill>
                      <a:schemeClr val="tx1"/>
                    </a:solidFill>
                    <a:effectLst/>
                    <a:latin typeface="+mn-lt"/>
                    <a:ea typeface="+mn-ea"/>
                    <a:cs typeface="+mn-cs"/>
                  </a:rPr>
                  <a:t>distribution.</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Mathematically</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can overcome this problem </a:t>
                </a:r>
                <a:r>
                  <a:rPr lang="en-US" sz="1200" kern="1200" dirty="0">
                    <a:solidFill>
                      <a:schemeClr val="tx1"/>
                    </a:solidFill>
                    <a:effectLst/>
                    <a:latin typeface="+mn-lt"/>
                    <a:ea typeface="+mn-ea"/>
                    <a:cs typeface="+mn-cs"/>
                  </a:rPr>
                  <a:t>by </a:t>
                </a:r>
                <a:r>
                  <a:rPr lang="en-US" sz="1200" kern="1200" dirty="0" smtClean="0">
                    <a:solidFill>
                      <a:schemeClr val="tx1"/>
                    </a:solidFill>
                    <a:effectLst/>
                    <a:latin typeface="+mn-lt"/>
                    <a:ea typeface="+mn-ea"/>
                    <a:cs typeface="+mn-cs"/>
                  </a:rPr>
                  <a:t>using </a:t>
                </a:r>
                <a:r>
                  <a:rPr lang="en-US" sz="1200" kern="1200" dirty="0">
                    <a:solidFill>
                      <a:schemeClr val="tx1"/>
                    </a:solidFill>
                    <a:effectLst/>
                    <a:latin typeface="+mn-lt"/>
                    <a:ea typeface="+mn-ea"/>
                    <a:cs typeface="+mn-cs"/>
                  </a:rPr>
                  <a:t>absolute values of deviations, or by squaring </a:t>
                </a:r>
                <a:r>
                  <a:rPr lang="en-US" sz="1200" kern="1200" dirty="0" smtClean="0">
                    <a:solidFill>
                      <a:schemeClr val="tx1"/>
                    </a:solidFill>
                    <a:effectLst/>
                    <a:latin typeface="+mn-lt"/>
                    <a:ea typeface="+mn-ea"/>
                    <a:cs typeface="+mn-cs"/>
                  </a:rPr>
                  <a:t>deviations,</a:t>
                </a:r>
                <a:r>
                  <a:rPr lang="en-US" sz="1200" kern="1200" baseline="0" dirty="0" smtClean="0">
                    <a:solidFill>
                      <a:schemeClr val="tx1"/>
                    </a:solidFill>
                    <a:effectLst/>
                    <a:latin typeface="+mn-lt"/>
                    <a:ea typeface="+mn-ea"/>
                    <a:cs typeface="+mn-cs"/>
                  </a:rPr>
                  <a:t> that is </a:t>
                </a:r>
                <a:r>
                  <a:rPr lang="en-US" sz="1200" kern="1200" dirty="0" smtClean="0">
                    <a:solidFill>
                      <a:schemeClr val="tx1"/>
                    </a:solidFill>
                    <a:effectLst/>
                    <a:latin typeface="+mn-lt"/>
                    <a:ea typeface="+mn-ea"/>
                    <a:cs typeface="+mn-cs"/>
                  </a:rPr>
                  <a:t>multiplying </a:t>
                </a:r>
                <a:r>
                  <a:rPr lang="en-US" sz="1200" kern="1200" dirty="0">
                    <a:solidFill>
                      <a:schemeClr val="tx1"/>
                    </a:solidFill>
                    <a:effectLst/>
                    <a:latin typeface="+mn-lt"/>
                    <a:ea typeface="+mn-ea"/>
                    <a:cs typeface="+mn-cs"/>
                  </a:rPr>
                  <a:t>each deviation by itself to get rid of negative sign. Absolute values difficult to work with mathematically, latter method compensates for problem.</a:t>
                </a:r>
                <a:endParaRPr lang="en-IN"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Table 4.8: </a:t>
                </a:r>
                <a:r>
                  <a:rPr lang="en-US" sz="1200" kern="1200" dirty="0" smtClean="0">
                    <a:solidFill>
                      <a:schemeClr val="tx1"/>
                    </a:solidFill>
                    <a:effectLst/>
                    <a:latin typeface="+mn-lt"/>
                    <a:ea typeface="+mn-ea"/>
                    <a:cs typeface="+mn-cs"/>
                  </a:rPr>
                  <a:t>Same </a:t>
                </a:r>
                <a:r>
                  <a:rPr lang="en-US" sz="1200" kern="1200" dirty="0">
                    <a:solidFill>
                      <a:schemeClr val="tx1"/>
                    </a:solidFill>
                    <a:effectLst/>
                    <a:latin typeface="+mn-lt"/>
                    <a:ea typeface="+mn-ea"/>
                    <a:cs typeface="+mn-cs"/>
                  </a:rPr>
                  <a:t>information as Table 4.7, squared actual deviations from mean and added together squares. Sum of squared deviations is symbolized as </a:t>
                </a:r>
                <a14:m>
                  <m:oMath xmlns:m="http://schemas.openxmlformats.org/officeDocument/2006/math">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sSup>
                          <m:sSupPr>
                            <m:ctrlPr>
                              <a:rPr lang="en-IN" sz="1200" i="1" kern="1200">
                                <a:solidFill>
                                  <a:schemeClr val="tx1"/>
                                </a:solidFill>
                                <a:effectLst/>
                                <a:latin typeface="Cambria Math" panose="02040503050406030204" pitchFamily="18" charset="0"/>
                                <a:ea typeface="+mn-ea"/>
                                <a:cs typeface="+mn-cs"/>
                              </a:rPr>
                            </m:ctrlPr>
                          </m:sSupPr>
                          <m:e>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d>
                          </m:e>
                          <m:sup>
                            <m:r>
                              <a:rPr lang="en-US" sz="1200" i="1" kern="1200">
                                <a:solidFill>
                                  <a:schemeClr val="tx1"/>
                                </a:solidFill>
                                <a:effectLst/>
                                <a:latin typeface="Cambria Math" panose="02040503050406030204" pitchFamily="18" charset="0"/>
                                <a:ea typeface="+mn-ea"/>
                                <a:cs typeface="+mn-cs"/>
                              </a:rPr>
                              <m:t>2</m:t>
                            </m:r>
                          </m:sup>
                        </m:sSup>
                      </m:e>
                    </m:nary>
                  </m:oMath>
                </a14:m>
                <a:r>
                  <a:rPr lang="en-US" sz="1200" kern="1200" dirty="0">
                    <a:solidFill>
                      <a:schemeClr val="tx1"/>
                    </a:solidFill>
                    <a:effectLst/>
                    <a:latin typeface="+mn-lt"/>
                    <a:ea typeface="+mn-ea"/>
                    <a:cs typeface="+mn-cs"/>
                  </a:rPr>
                  <a:t>. By squaring deviations, a sum representing the deviation from mean, positive. </a:t>
                </a: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sum zero if all cases have same value as mean.) </a:t>
                </a:r>
                <a:r>
                  <a:rPr lang="en-US" sz="1200" kern="1200" dirty="0" smtClean="0">
                    <a:solidFill>
                      <a:schemeClr val="tx1"/>
                    </a:solidFill>
                    <a:effectLst/>
                    <a:latin typeface="+mn-lt"/>
                    <a:ea typeface="+mn-ea"/>
                    <a:cs typeface="+mn-cs"/>
                  </a:rPr>
                  <a:t>For example</a:t>
                </a:r>
                <a:r>
                  <a:rPr lang="en-US" sz="1200" kern="1200" dirty="0">
                    <a:solidFill>
                      <a:schemeClr val="tx1"/>
                    </a:solidFill>
                    <a:effectLst/>
                    <a:latin typeface="+mn-lt"/>
                    <a:ea typeface="+mn-ea"/>
                    <a:cs typeface="+mn-cs"/>
                  </a:rPr>
                  <a:t>,  </a:t>
                </a:r>
                <a14:m>
                  <m:oMath xmlns:m="http://schemas.openxmlformats.org/officeDocument/2006/math">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sSup>
                          <m:sSupPr>
                            <m:ctrlPr>
                              <a:rPr lang="en-IN" sz="1200" i="1" kern="1200">
                                <a:solidFill>
                                  <a:schemeClr val="tx1"/>
                                </a:solidFill>
                                <a:effectLst/>
                                <a:latin typeface="Cambria Math" panose="02040503050406030204" pitchFamily="18" charset="0"/>
                                <a:ea typeface="+mn-ea"/>
                                <a:cs typeface="+mn-cs"/>
                              </a:rPr>
                            </m:ctrlPr>
                          </m:sSupPr>
                          <m:e>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d>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=12.23</m:t>
                        </m:r>
                      </m:e>
                    </m:nary>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pPr marL="228600" lvl="0" indent="-228600">
                  <a:buAutoNum type="arabicPeriod"/>
                </a:pP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smtClean="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lvl="0" indent="0">
                  <a:buNone/>
                </a:pPr>
                <a:r>
                  <a:rPr lang="en-US" dirty="0" smtClean="0"/>
                  <a:t>Average differences: </a:t>
                </a:r>
                <a:r>
                  <a:rPr lang="en-IN" i="0">
                    <a:latin typeface="Cambria Math"/>
                  </a:rPr>
                  <a:t>(</a:t>
                </a:r>
                <a:r>
                  <a:rPr lang="en-US" i="0">
                    <a:latin typeface="Cambria Math" panose="02040503050406030204" pitchFamily="18" charset="0"/>
                  </a:rPr>
                  <a:t>𝑌−𝑌</a:t>
                </a:r>
                <a:r>
                  <a:rPr lang="en-IN" i="0">
                    <a:latin typeface="Cambria Math"/>
                  </a:rPr>
                  <a:t> ̅</a:t>
                </a:r>
                <a:r>
                  <a:rPr lang="en-US" i="0">
                    <a:latin typeface="Cambria Math"/>
                  </a:rPr>
                  <a:t> )</a:t>
                </a:r>
                <a:r>
                  <a:rPr lang="en-US" sz="1200" kern="1200" dirty="0" smtClean="0">
                    <a:solidFill>
                      <a:schemeClr val="tx1"/>
                    </a:solidFill>
                    <a:effectLst/>
                    <a:latin typeface="+mn-lt"/>
                    <a:ea typeface="+mn-ea"/>
                    <a:cs typeface="+mn-cs"/>
                  </a:rPr>
                  <a:t>: While</a:t>
                </a:r>
                <a:r>
                  <a:rPr lang="en-US" sz="1200" kern="1200" baseline="0" dirty="0" smtClean="0">
                    <a:solidFill>
                      <a:schemeClr val="tx1"/>
                    </a:solidFill>
                    <a:effectLst/>
                    <a:latin typeface="+mn-lt"/>
                    <a:ea typeface="+mn-ea"/>
                    <a:cs typeface="+mn-cs"/>
                  </a:rPr>
                  <a:t> calculating t</a:t>
                </a:r>
                <a:r>
                  <a:rPr lang="en-US" sz="1200" kern="1200" dirty="0" smtClean="0">
                    <a:solidFill>
                      <a:schemeClr val="tx1"/>
                    </a:solidFill>
                    <a:effectLst/>
                    <a:latin typeface="+mn-lt"/>
                    <a:ea typeface="+mn-ea"/>
                    <a:cs typeface="+mn-cs"/>
                  </a:rPr>
                  <a:t>he difference between the average difference of the selected values, from the total average (the mean), it makes sense to first look at the difference between each value and the mean. This difference, called a deviation from the mean, is symbolized as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lvl="0" indent="0">
                  <a:buNone/>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 </a:t>
                </a:r>
                <a:r>
                  <a:rPr lang="en-US" dirty="0"/>
                  <a:t>of </a:t>
                </a:r>
                <a:r>
                  <a:rPr lang="en-US" dirty="0" smtClean="0"/>
                  <a:t>deviations: </a:t>
                </a:r>
                <a:r>
                  <a:rPr lang="en-IN" sz="1200" i="0" kern="1200">
                    <a:solidFill>
                      <a:schemeClr val="tx1"/>
                    </a:solidFill>
                    <a:effectLst/>
                    <a:latin typeface="Cambria Math"/>
                    <a:ea typeface="+mn-ea"/>
                    <a:cs typeface="+mn-cs"/>
                  </a:rPr>
                  <a:t>∑1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 </a:t>
                </a:r>
                <a:r>
                  <a:rPr lang="en-US" sz="1200" i="0" kern="1200" smtClean="0">
                    <a:solidFill>
                      <a:schemeClr val="tx1"/>
                    </a:solidFill>
                    <a:effectLst/>
                    <a:latin typeface="Cambria Math" panose="02040503050406030204" pitchFamily="18" charset="0"/>
                    <a:ea typeface="+mn-ea"/>
                    <a:cs typeface="+mn-cs"/>
                  </a:rPr>
                  <a:t>:</a:t>
                </a:r>
                <a:r>
                  <a:rPr lang="en-US" sz="1200" i="0" kern="1200" smtClean="0">
                    <a:solidFill>
                      <a:schemeClr val="tx1"/>
                    </a:solidFill>
                    <a:effectLst/>
                    <a:latin typeface="Cambria Math"/>
                    <a:ea typeface="+mn-ea"/>
                    <a:cs typeface="+mn-cs"/>
                  </a:rPr>
                  <a:t>"The sum of the deviations </a:t>
                </a:r>
                <a:r>
                  <a:rPr lang="en-US" sz="1200" i="0" kern="1200" dirty="0" smtClean="0">
                    <a:solidFill>
                      <a:schemeClr val="tx1"/>
                    </a:solidFill>
                    <a:effectLst/>
                    <a:latin typeface="Cambria Math"/>
                    <a:ea typeface="+mn-ea"/>
                    <a:cs typeface="+mn-cs"/>
                  </a:rPr>
                  <a:t>between the average difference of the selected values </a:t>
                </a:r>
                <a:r>
                  <a:rPr lang="en-US" sz="1200" i="0" kern="1200" smtClean="0">
                    <a:solidFill>
                      <a:schemeClr val="tx1"/>
                    </a:solidFill>
                    <a:effectLst/>
                    <a:latin typeface="Cambria Math"/>
                    <a:ea typeface="+mn-ea"/>
                    <a:cs typeface="+mn-cs"/>
                  </a:rPr>
                  <a:t>can be symbolized as </a:t>
                </a:r>
                <a:r>
                  <a:rPr lang="en-IN" sz="1200" i="0" kern="1200">
                    <a:solidFill>
                      <a:schemeClr val="tx1"/>
                    </a:solidFill>
                    <a:effectLst/>
                    <a:latin typeface="Cambria Math"/>
                    <a:ea typeface="+mn-ea"/>
                    <a:cs typeface="+mn-cs"/>
                  </a:rPr>
                  <a:t>" ∑1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 </a:t>
                </a:r>
                <a:r>
                  <a:rPr lang="en-US" sz="1200" i="0" kern="1200">
                    <a:solidFill>
                      <a:schemeClr val="tx1"/>
                    </a:solidFill>
                    <a:effectLst/>
                    <a:latin typeface="+mn-lt"/>
                    <a:ea typeface="+mn-ea"/>
                    <a:cs typeface="+mn-cs"/>
                  </a:rPr>
                  <a:t> </a:t>
                </a:r>
                <a:r>
                  <a:rPr lang="en-US" sz="1200" i="0" kern="1200">
                    <a:solidFill>
                      <a:schemeClr val="tx1"/>
                    </a:solidFill>
                    <a:effectLst/>
                    <a:latin typeface="Cambria Math"/>
                    <a:ea typeface="+mn-ea"/>
                    <a:cs typeface="+mn-cs"/>
                  </a:rPr>
                  <a:t>".</a:t>
                </a:r>
                <a:r>
                  <a:rPr lang="en-US" sz="1200" i="0" kern="120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Positive and negative values:</a:t>
                </a:r>
                <a:r>
                  <a:rPr lang="en-US" baseline="0" dirty="0" smtClean="0"/>
                  <a:t> </a:t>
                </a:r>
                <a:r>
                  <a:rPr lang="en-US" sz="1200" kern="1200" dirty="0" smtClean="0">
                    <a:solidFill>
                      <a:schemeClr val="tx1"/>
                    </a:solidFill>
                    <a:effectLst/>
                    <a:latin typeface="+mn-lt"/>
                    <a:ea typeface="+mn-ea"/>
                    <a:cs typeface="+mn-cs"/>
                  </a:rPr>
                  <a:t>The deviation is positive when the percentage change in the selected value is above the mean. It is negative when the percentage change is below the mean.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Overcoming</a:t>
                </a:r>
                <a:r>
                  <a:rPr lang="en-US" sz="1200" kern="1200" baseline="0" dirty="0" smtClean="0">
                    <a:solidFill>
                      <a:schemeClr val="tx1"/>
                    </a:solidFill>
                    <a:effectLst/>
                    <a:latin typeface="+mn-lt"/>
                    <a:ea typeface="+mn-ea"/>
                    <a:cs typeface="+mn-cs"/>
                  </a:rPr>
                  <a:t> values computing to zero: I</a:t>
                </a:r>
                <a:r>
                  <a:rPr lang="en-US" sz="1200" kern="1200" dirty="0" smtClean="0">
                    <a:solidFill>
                      <a:schemeClr val="tx1"/>
                    </a:solidFill>
                    <a:effectLst/>
                    <a:latin typeface="+mn-lt"/>
                    <a:ea typeface="+mn-ea"/>
                    <a:cs typeface="+mn-cs"/>
                  </a:rPr>
                  <a:t>f </a:t>
                </a:r>
                <a:r>
                  <a:rPr lang="en-US" sz="1200" kern="1200" dirty="0">
                    <a:solidFill>
                      <a:schemeClr val="tx1"/>
                    </a:solidFill>
                    <a:effectLst/>
                    <a:latin typeface="+mn-lt"/>
                    <a:ea typeface="+mn-ea"/>
                    <a:cs typeface="+mn-cs"/>
                  </a:rPr>
                  <a:t>we subtract mean from each score, add up deviations, sum would be zero, cause average deviation to compute to zero. Mean is center of gravity of </a:t>
                </a:r>
                <a:r>
                  <a:rPr lang="en-US" sz="1200" kern="1200" dirty="0" smtClean="0">
                    <a:solidFill>
                      <a:schemeClr val="tx1"/>
                    </a:solidFill>
                    <a:effectLst/>
                    <a:latin typeface="+mn-lt"/>
                    <a:ea typeface="+mn-ea"/>
                    <a:cs typeface="+mn-cs"/>
                  </a:rPr>
                  <a:t>distribution.</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Mathematically</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can overcome this problem </a:t>
                </a:r>
                <a:r>
                  <a:rPr lang="en-US" sz="1200" kern="1200" dirty="0">
                    <a:solidFill>
                      <a:schemeClr val="tx1"/>
                    </a:solidFill>
                    <a:effectLst/>
                    <a:latin typeface="+mn-lt"/>
                    <a:ea typeface="+mn-ea"/>
                    <a:cs typeface="+mn-cs"/>
                  </a:rPr>
                  <a:t>by </a:t>
                </a:r>
                <a:r>
                  <a:rPr lang="en-US" sz="1200" kern="1200" dirty="0" smtClean="0">
                    <a:solidFill>
                      <a:schemeClr val="tx1"/>
                    </a:solidFill>
                    <a:effectLst/>
                    <a:latin typeface="+mn-lt"/>
                    <a:ea typeface="+mn-ea"/>
                    <a:cs typeface="+mn-cs"/>
                  </a:rPr>
                  <a:t>using </a:t>
                </a:r>
                <a:r>
                  <a:rPr lang="en-US" sz="1200" kern="1200" dirty="0">
                    <a:solidFill>
                      <a:schemeClr val="tx1"/>
                    </a:solidFill>
                    <a:effectLst/>
                    <a:latin typeface="+mn-lt"/>
                    <a:ea typeface="+mn-ea"/>
                    <a:cs typeface="+mn-cs"/>
                  </a:rPr>
                  <a:t>absolute values of deviations, or by squaring </a:t>
                </a:r>
                <a:r>
                  <a:rPr lang="en-US" sz="1200" kern="1200" dirty="0" smtClean="0">
                    <a:solidFill>
                      <a:schemeClr val="tx1"/>
                    </a:solidFill>
                    <a:effectLst/>
                    <a:latin typeface="+mn-lt"/>
                    <a:ea typeface="+mn-ea"/>
                    <a:cs typeface="+mn-cs"/>
                  </a:rPr>
                  <a:t>deviations,</a:t>
                </a:r>
                <a:r>
                  <a:rPr lang="en-US" sz="1200" kern="1200" baseline="0" dirty="0" smtClean="0">
                    <a:solidFill>
                      <a:schemeClr val="tx1"/>
                    </a:solidFill>
                    <a:effectLst/>
                    <a:latin typeface="+mn-lt"/>
                    <a:ea typeface="+mn-ea"/>
                    <a:cs typeface="+mn-cs"/>
                  </a:rPr>
                  <a:t> that is </a:t>
                </a:r>
                <a:r>
                  <a:rPr lang="en-US" sz="1200" kern="1200" dirty="0" smtClean="0">
                    <a:solidFill>
                      <a:schemeClr val="tx1"/>
                    </a:solidFill>
                    <a:effectLst/>
                    <a:latin typeface="+mn-lt"/>
                    <a:ea typeface="+mn-ea"/>
                    <a:cs typeface="+mn-cs"/>
                  </a:rPr>
                  <a:t>multiplying </a:t>
                </a:r>
                <a:r>
                  <a:rPr lang="en-US" sz="1200" kern="1200" dirty="0">
                    <a:solidFill>
                      <a:schemeClr val="tx1"/>
                    </a:solidFill>
                    <a:effectLst/>
                    <a:latin typeface="+mn-lt"/>
                    <a:ea typeface="+mn-ea"/>
                    <a:cs typeface="+mn-cs"/>
                  </a:rPr>
                  <a:t>each deviation by itself to get rid of negative sign. Absolute values difficult to work with mathematically, latter method compensates for problem.</a:t>
                </a:r>
                <a:endParaRPr lang="en-IN"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Table 4.8: same information as Table 4.7, squared actual deviations from mean and added together squares. Sum of squared deviations is symbolized as </a:t>
                </a:r>
                <a:r>
                  <a:rPr lang="en-IN" sz="1200" i="0" kern="1200">
                    <a:solidFill>
                      <a:schemeClr val="tx1"/>
                    </a:solidFill>
                    <a:effectLst/>
                    <a:latin typeface="Cambria Math"/>
                    <a:ea typeface="+mn-ea"/>
                    <a:cs typeface="+mn-cs"/>
                  </a:rPr>
                  <a:t>∑1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US" sz="1200" kern="1200" dirty="0">
                    <a:solidFill>
                      <a:schemeClr val="tx1"/>
                    </a:solidFill>
                    <a:effectLst/>
                    <a:latin typeface="+mn-lt"/>
                    <a:ea typeface="+mn-ea"/>
                    <a:cs typeface="+mn-cs"/>
                  </a:rPr>
                  <a:t>. By squaring deviations, a sum representing the deviation from mean, positive. </a:t>
                </a:r>
                <a:r>
                  <a:rPr lang="en-US" sz="1200" kern="1200" dirty="0" smtClean="0">
                    <a:solidFill>
                      <a:schemeClr val="tx1"/>
                    </a:solidFill>
                    <a:effectLst/>
                    <a:latin typeface="+mn-lt"/>
                    <a:ea typeface="+mn-ea"/>
                    <a:cs typeface="+mn-cs"/>
                  </a:rPr>
                  <a:t>(This </a:t>
                </a:r>
                <a:r>
                  <a:rPr lang="en-US" sz="1200" kern="1200" dirty="0">
                    <a:solidFill>
                      <a:schemeClr val="tx1"/>
                    </a:solidFill>
                    <a:effectLst/>
                    <a:latin typeface="+mn-lt"/>
                    <a:ea typeface="+mn-ea"/>
                    <a:cs typeface="+mn-cs"/>
                  </a:rPr>
                  <a:t>sum zero if all cases have same value as mean.) </a:t>
                </a:r>
                <a:r>
                  <a:rPr lang="en-US" sz="1200" kern="1200" dirty="0" smtClean="0">
                    <a:solidFill>
                      <a:schemeClr val="tx1"/>
                    </a:solidFill>
                    <a:effectLst/>
                    <a:latin typeface="+mn-lt"/>
                    <a:ea typeface="+mn-ea"/>
                    <a:cs typeface="+mn-cs"/>
                  </a:rPr>
                  <a:t>For example</a:t>
                </a:r>
                <a:r>
                  <a:rPr lang="en-US" sz="1200" kern="1200" dirty="0">
                    <a:solidFill>
                      <a:schemeClr val="tx1"/>
                    </a:solidFill>
                    <a:effectLst/>
                    <a:latin typeface="+mn-lt"/>
                    <a:ea typeface="+mn-ea"/>
                    <a:cs typeface="+mn-cs"/>
                  </a:rPr>
                  <a:t>,  </a:t>
                </a:r>
                <a:r>
                  <a:rPr lang="en-IN" sz="1200" i="0" kern="1200">
                    <a:solidFill>
                      <a:schemeClr val="tx1"/>
                    </a:solidFill>
                    <a:effectLst/>
                    <a:latin typeface="Cambria Math"/>
                    <a:ea typeface="+mn-ea"/>
                    <a:cs typeface="+mn-cs"/>
                  </a:rPr>
                  <a:t>∑1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2=12.23</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a:t>
                </a:r>
                <a:endParaRPr lang="en-IN" sz="1200" kern="1200" dirty="0">
                  <a:solidFill>
                    <a:schemeClr val="tx1"/>
                  </a:solidFill>
                  <a:effectLst/>
                  <a:latin typeface="+mn-lt"/>
                  <a:ea typeface="+mn-ea"/>
                  <a:cs typeface="+mn-cs"/>
                </a:endParaRPr>
              </a:p>
              <a:p>
                <a:pPr marL="228600" lvl="0" indent="-228600">
                  <a:buAutoNum type="arabicPeriod"/>
                </a:pP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17003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Variance</a:t>
                </a:r>
                <a:r>
                  <a:rPr lang="en-US" dirty="0" smtClean="0">
                    <a:latin typeface="Cambria Math" panose="02040503050406030204" pitchFamily="18" charset="0"/>
                  </a:rPr>
                  <a:t>: </a:t>
                </a:r>
                <a:r>
                  <a:rPr lang="en-US" dirty="0" smtClean="0"/>
                  <a:t>Use of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m:t>
                    </m:r>
                  </m:oMath>
                </a14:m>
                <a:r>
                  <a:rPr lang="en-US" dirty="0"/>
                  <a:t> rather than </a:t>
                </a:r>
                <a:r>
                  <a:rPr lang="en-US" i="1" dirty="0" smtClean="0"/>
                  <a:t>N:</a:t>
                </a:r>
                <a:r>
                  <a:rPr lang="en-US" i="1" baseline="0" dirty="0" smtClean="0"/>
                  <a:t> </a:t>
                </a:r>
                <a:r>
                  <a:rPr lang="en-US" sz="1200" kern="1200" dirty="0" smtClean="0">
                    <a:solidFill>
                      <a:schemeClr val="tx1"/>
                    </a:solidFill>
                    <a:effectLst/>
                    <a:latin typeface="+mn-lt"/>
                    <a:ea typeface="+mn-ea"/>
                    <a:cs typeface="+mn-cs"/>
                  </a:rPr>
                  <a:t>In calculating variance, we are interested in the average of the squared deviations from the mean. Therefore, we need to divide the sum of the squared deviations by the number of scores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in the distribution. However, unlike the calculation of the mean, we will use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𝑁</m:t>
                    </m:r>
                    <m:r>
                      <a:rPr lang="en-US" sz="1200" i="1" kern="1200">
                        <a:solidFill>
                          <a:schemeClr val="tx1"/>
                        </a:solidFill>
                        <a:effectLst/>
                        <a:latin typeface="Cambria Math" panose="02040503050406030204" pitchFamily="18" charset="0"/>
                        <a:ea typeface="+mn-ea"/>
                        <a:cs typeface="+mn-cs"/>
                      </a:rPr>
                      <m:t>−1</m:t>
                    </m:r>
                  </m:oMath>
                </a14:m>
                <a:r>
                  <a:rPr lang="en-US" sz="1200" kern="1200" dirty="0">
                    <a:solidFill>
                      <a:schemeClr val="tx1"/>
                    </a:solidFill>
                    <a:effectLst/>
                    <a:latin typeface="+mn-lt"/>
                    <a:ea typeface="+mn-ea"/>
                    <a:cs typeface="+mn-cs"/>
                  </a:rPr>
                  <a:t> rather than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in the </a:t>
                </a:r>
                <a:r>
                  <a:rPr lang="en-US" sz="1200" kern="1200" dirty="0" smtClean="0">
                    <a:solidFill>
                      <a:schemeClr val="tx1"/>
                    </a:solidFill>
                    <a:effectLst/>
                    <a:latin typeface="+mn-lt"/>
                    <a:ea typeface="+mn-ea"/>
                    <a:cs typeface="+mn-cs"/>
                  </a:rPr>
                  <a:t>denominator.</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Calculating variance:</a:t>
                </a:r>
                <a:endParaRPr lang="en-US" i="1" dirty="0" smtClean="0">
                  <a:latin typeface="Cambria Math"/>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14:m>
                  <m:oMathPara xmlns:m="http://schemas.openxmlformats.org/officeDocument/2006/math">
                    <m:oMathParaPr>
                      <m:jc m:val="centerGroup"/>
                    </m:oMathParaPr>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r>
                        <a:rPr lang="en-US">
                          <a:latin typeface="Cambria Math" panose="02040503050406030204" pitchFamily="18" charset="0"/>
                        </a:rPr>
                        <m:t>=</m:t>
                      </m:r>
                      <m:sSup>
                        <m:sSupPr>
                          <m:ctrlPr>
                            <a:rPr lang="en-IN" i="1">
                              <a:latin typeface="Cambria Math" panose="02040503050406030204" pitchFamily="18" charset="0"/>
                            </a:rPr>
                          </m:ctrlPr>
                        </m:sSupPr>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d>
                                    <m:dPr>
                                      <m:ctrlPr>
                                        <a:rPr lang="en-IN"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acc>
                                        <m:accPr>
                                          <m:chr m:val="̅"/>
                                          <m:ctrlPr>
                                            <a:rPr lang="en-IN" i="1">
                                              <a:latin typeface="Cambria Math" panose="02040503050406030204" pitchFamily="18" charset="0"/>
                                            </a:rPr>
                                          </m:ctrlPr>
                                        </m:accPr>
                                        <m:e>
                                          <m:r>
                                            <a:rPr lang="en-US" i="1">
                                              <a:latin typeface="Cambria Math" panose="02040503050406030204" pitchFamily="18" charset="0"/>
                                            </a:rPr>
                                            <m:t>𝑌</m:t>
                                          </m:r>
                                        </m:e>
                                      </m:acc>
                                    </m:e>
                                  </m:d>
                                </m:e>
                              </m:nary>
                            </m:num>
                            <m:den>
                              <m:r>
                                <a:rPr lang="en-US" i="1">
                                  <a:latin typeface="Cambria Math" panose="02040503050406030204" pitchFamily="18" charset="0"/>
                                </a:rPr>
                                <m:t>𝑁</m:t>
                              </m:r>
                              <m:r>
                                <a:rPr lang="en-US" i="1">
                                  <a:latin typeface="Cambria Math" panose="02040503050406030204" pitchFamily="18" charset="0"/>
                                </a:rPr>
                                <m:t>−</m:t>
                              </m:r>
                              <m:r>
                                <a:rPr lang="en-US">
                                  <a:latin typeface="Cambria Math" panose="02040503050406030204" pitchFamily="18" charset="0"/>
                                </a:rPr>
                                <m:t>1</m:t>
                              </m:r>
                            </m:den>
                          </m:f>
                        </m:e>
                        <m:sup>
                          <m:r>
                            <a:rPr lang="en-US">
                              <a:latin typeface="Cambria Math" panose="02040503050406030204" pitchFamily="18" charset="0"/>
                            </a:rPr>
                            <m:t>2</m:t>
                          </m:r>
                        </m:sup>
                      </m:sSup>
                    </m:oMath>
                  </m:oMathPara>
                </a14:m>
                <a:endParaRPr lang="en-US" dirty="0"/>
              </a:p>
              <a:p>
                <a:pPr marL="0" indent="0">
                  <a:buNone/>
                </a:pPr>
                <a:r>
                  <a:rPr lang="en-US" dirty="0" smtClean="0"/>
                  <a:t>where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oMath>
                </a14:m>
                <a:r>
                  <a:rPr lang="en-US" dirty="0" smtClean="0"/>
                  <a:t> is </a:t>
                </a:r>
                <a:r>
                  <a:rPr lang="en-US" dirty="0"/>
                  <a:t>the </a:t>
                </a:r>
                <a:r>
                  <a:rPr lang="en-US" dirty="0" smtClean="0"/>
                  <a:t>variance, </a:t>
                </a:r>
                <a14:m>
                  <m:oMath xmlns:m="http://schemas.openxmlformats.org/officeDocument/2006/math">
                    <m:d>
                      <m:dPr>
                        <m:ctrlPr>
                          <a:rPr lang="en-IN"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acc>
                          <m:accPr>
                            <m:chr m:val="̅"/>
                            <m:ctrlPr>
                              <a:rPr lang="en-IN" i="1">
                                <a:latin typeface="Cambria Math" panose="02040503050406030204" pitchFamily="18" charset="0"/>
                              </a:rPr>
                            </m:ctrlPr>
                          </m:accPr>
                          <m:e>
                            <m:r>
                              <a:rPr lang="en-US" i="1">
                                <a:latin typeface="Cambria Math" panose="02040503050406030204" pitchFamily="18" charset="0"/>
                              </a:rPr>
                              <m:t>𝑌</m:t>
                            </m:r>
                          </m:e>
                        </m:acc>
                      </m:e>
                    </m:d>
                  </m:oMath>
                </a14:m>
                <a:r>
                  <a:rPr lang="en-US" dirty="0"/>
                  <a:t> </a:t>
                </a:r>
                <a:r>
                  <a:rPr lang="en-US" dirty="0" smtClean="0"/>
                  <a:t>is </a:t>
                </a:r>
                <a:r>
                  <a:rPr lang="en-US" dirty="0"/>
                  <a:t>the deviation from the </a:t>
                </a:r>
                <a:r>
                  <a:rPr lang="en-US" dirty="0" smtClean="0"/>
                  <a:t>mean, </a:t>
                </a:r>
                <a14:m>
                  <m:oMath xmlns:m="http://schemas.openxmlformats.org/officeDocument/2006/math">
                    <m:nary>
                      <m:naryPr>
                        <m:chr m:val="∑"/>
                        <m:limLoc m:val="undOvr"/>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acc>
                                  <m:accPr>
                                    <m:chr m:val="̅"/>
                                    <m:ctrlPr>
                                      <a:rPr lang="en-IN" i="1">
                                        <a:latin typeface="Cambria Math" panose="02040503050406030204" pitchFamily="18" charset="0"/>
                                      </a:rPr>
                                    </m:ctrlPr>
                                  </m:accPr>
                                  <m:e>
                                    <m:r>
                                      <a:rPr lang="en-US" i="1">
                                        <a:latin typeface="Cambria Math" panose="02040503050406030204" pitchFamily="18" charset="0"/>
                                      </a:rPr>
                                      <m:t>𝑌</m:t>
                                    </m:r>
                                  </m:e>
                                </m:acc>
                              </m:e>
                            </m:d>
                          </m:e>
                          <m:sup>
                            <m:r>
                              <a:rPr lang="en-US" i="1">
                                <a:latin typeface="Cambria Math" panose="02040503050406030204" pitchFamily="18" charset="0"/>
                              </a:rPr>
                              <m:t>2</m:t>
                            </m:r>
                          </m:sup>
                        </m:sSup>
                      </m:e>
                    </m:nary>
                  </m:oMath>
                </a14:m>
                <a:r>
                  <a:rPr lang="en-US" dirty="0"/>
                  <a:t> </a:t>
                </a:r>
                <a:r>
                  <a:rPr lang="en-US" dirty="0" smtClean="0"/>
                  <a:t>is </a:t>
                </a:r>
                <a:r>
                  <a:rPr lang="en-US" dirty="0"/>
                  <a:t>the sum of the squared deviations from the </a:t>
                </a:r>
                <a:r>
                  <a:rPr lang="en-US" dirty="0" smtClean="0"/>
                  <a:t>mean, and </a:t>
                </a:r>
                <a:r>
                  <a:rPr lang="en-US" i="1" dirty="0" smtClean="0"/>
                  <a:t>N </a:t>
                </a:r>
                <a:r>
                  <a:rPr lang="en-US" dirty="0" smtClean="0"/>
                  <a:t>is </a:t>
                </a:r>
                <a:r>
                  <a:rPr lang="en-US" dirty="0"/>
                  <a:t>the number of scores.</a:t>
                </a:r>
                <a:endParaRPr lang="en-IN" dirty="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Variance</a:t>
                </a:r>
                <a:r>
                  <a:rPr lang="en-US" dirty="0" smtClean="0">
                    <a:latin typeface="Cambria Math" panose="02040503050406030204" pitchFamily="18" charset="0"/>
                  </a:rPr>
                  <a:t>: </a:t>
                </a:r>
                <a:r>
                  <a:rPr lang="en-US" dirty="0" smtClean="0"/>
                  <a:t>Use of </a:t>
                </a:r>
                <a:r>
                  <a:rPr lang="en-US" i="0">
                    <a:latin typeface="Cambria Math" panose="02040503050406030204" pitchFamily="18" charset="0"/>
                  </a:rPr>
                  <a:t>𝑁−1</a:t>
                </a:r>
                <a:r>
                  <a:rPr lang="en-US" dirty="0"/>
                  <a:t> rather than </a:t>
                </a:r>
                <a:r>
                  <a:rPr lang="en-US" i="1" dirty="0" smtClean="0"/>
                  <a:t>N:</a:t>
                </a:r>
                <a:r>
                  <a:rPr lang="en-US" i="1" baseline="0" dirty="0" smtClean="0"/>
                  <a:t> </a:t>
                </a:r>
                <a:r>
                  <a:rPr lang="en-US" sz="1200" kern="1200" dirty="0" smtClean="0">
                    <a:solidFill>
                      <a:schemeClr val="tx1"/>
                    </a:solidFill>
                    <a:effectLst/>
                    <a:latin typeface="+mn-lt"/>
                    <a:ea typeface="+mn-ea"/>
                    <a:cs typeface="+mn-cs"/>
                  </a:rPr>
                  <a:t>In calculating variance, we are interested in the average of the squared deviations from the mean. Therefore, we need to divide the sum of the squared deviations by the number of scores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in the distribution. However, unlike the calculation of the mean, we will use </a:t>
                </a:r>
                <a:r>
                  <a:rPr lang="en-US" sz="1200" i="0" kern="1200">
                    <a:solidFill>
                      <a:schemeClr val="tx1"/>
                    </a:solidFill>
                    <a:effectLst/>
                    <a:latin typeface="Cambria Math" panose="02040503050406030204" pitchFamily="18" charset="0"/>
                    <a:ea typeface="+mn-ea"/>
                    <a:cs typeface="+mn-cs"/>
                  </a:rPr>
                  <a:t>𝑁−1</a:t>
                </a:r>
                <a:r>
                  <a:rPr lang="en-US" sz="1200" kern="1200" dirty="0">
                    <a:solidFill>
                      <a:schemeClr val="tx1"/>
                    </a:solidFill>
                    <a:effectLst/>
                    <a:latin typeface="+mn-lt"/>
                    <a:ea typeface="+mn-ea"/>
                    <a:cs typeface="+mn-cs"/>
                  </a:rPr>
                  <a:t> rather than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in the </a:t>
                </a:r>
                <a:r>
                  <a:rPr lang="en-US" sz="1200" kern="1200" dirty="0" smtClean="0">
                    <a:solidFill>
                      <a:schemeClr val="tx1"/>
                    </a:solidFill>
                    <a:effectLst/>
                    <a:latin typeface="+mn-lt"/>
                    <a:ea typeface="+mn-ea"/>
                    <a:cs typeface="+mn-cs"/>
                  </a:rPr>
                  <a:t>denominator.</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Calculating variance: </a:t>
                </a:r>
                <a:r>
                  <a:rPr lang="en-US" sz="1200" kern="1200" baseline="0" dirty="0">
                    <a:solidFill>
                      <a:schemeClr val="tx1"/>
                    </a:solidFill>
                    <a:effectLst/>
                    <a:latin typeface="+mn-lt"/>
                    <a:ea typeface="+mn-ea"/>
                    <a:cs typeface="+mn-cs"/>
                  </a:rPr>
                  <a:t> </a:t>
                </a:r>
                <a:r>
                  <a:rPr lang="en-US" i="0">
                    <a:latin typeface="Cambria Math" panose="02040503050406030204" pitchFamily="18" charset="0"/>
                  </a:rPr>
                  <a:t>𝑠</a:t>
                </a:r>
                <a:r>
                  <a:rPr lang="en-IN" i="0">
                    <a:latin typeface="Cambria Math"/>
                  </a:rPr>
                  <a:t>^</a:t>
                </a:r>
                <a:r>
                  <a:rPr lang="en-US" i="0">
                    <a:latin typeface="Cambria Math" panose="02040503050406030204" pitchFamily="18" charset="0"/>
                  </a:rPr>
                  <a:t>2=</a:t>
                </a:r>
                <a:r>
                  <a:rPr lang="en-IN" i="0">
                    <a:latin typeface="Cambria Math"/>
                  </a:rPr>
                  <a:t>〖(∑1</a:t>
                </a:r>
                <a:r>
                  <a:rPr lang="en-US" i="0">
                    <a:latin typeface="Cambria Math"/>
                  </a:rPr>
                  <a:t>▒</a:t>
                </a:r>
                <a:r>
                  <a:rPr lang="en-IN" i="0">
                    <a:latin typeface="Cambria Math"/>
                  </a:rPr>
                  <a:t>(</a:t>
                </a:r>
                <a:r>
                  <a:rPr lang="en-US" i="0">
                    <a:latin typeface="Cambria Math" panose="02040503050406030204" pitchFamily="18" charset="0"/>
                  </a:rPr>
                  <a:t>𝑌−𝑌</a:t>
                </a:r>
                <a:r>
                  <a:rPr lang="en-IN" i="0">
                    <a:latin typeface="Cambria Math"/>
                  </a:rPr>
                  <a:t> ̅</a:t>
                </a:r>
                <a:r>
                  <a:rPr lang="en-US" i="0">
                    <a:latin typeface="Cambria Math"/>
                  </a:rPr>
                  <a:t> ) </a:t>
                </a:r>
                <a:r>
                  <a:rPr lang="en-IN" i="0">
                    <a:latin typeface="Cambria Math"/>
                  </a:rPr>
                  <a:t>)/(</a:t>
                </a:r>
                <a:r>
                  <a:rPr lang="en-US" i="0">
                    <a:latin typeface="Cambria Math" panose="02040503050406030204" pitchFamily="18" charset="0"/>
                  </a:rPr>
                  <a:t>𝑁−1</a:t>
                </a:r>
                <a:r>
                  <a:rPr lang="en-IN" i="0">
                    <a:latin typeface="Cambria Math"/>
                  </a:rPr>
                  <a:t>)〗^</a:t>
                </a:r>
                <a:r>
                  <a:rPr lang="en-US" i="0">
                    <a:latin typeface="Cambria Math" panose="02040503050406030204" pitchFamily="18" charset="0"/>
                  </a:rPr>
                  <a:t>2</a:t>
                </a:r>
                <a:r>
                  <a:rPr lang="en-US" dirty="0" smtClean="0"/>
                  <a:t>.</a:t>
                </a:r>
                <a:endParaRPr lang="en-US" dirty="0"/>
              </a:p>
              <a:p>
                <a:pPr marL="0" indent="0">
                  <a:buNone/>
                </a:pPr>
                <a:r>
                  <a:rPr lang="en-US" dirty="0" smtClean="0"/>
                  <a:t>where </a:t>
                </a:r>
                <a:r>
                  <a:rPr lang="en-US" i="0">
                    <a:latin typeface="Cambria Math" panose="02040503050406030204" pitchFamily="18" charset="0"/>
                  </a:rPr>
                  <a:t>𝑠</a:t>
                </a:r>
                <a:r>
                  <a:rPr lang="en-IN" i="0">
                    <a:latin typeface="Cambria Math"/>
                  </a:rPr>
                  <a:t>^</a:t>
                </a:r>
                <a:r>
                  <a:rPr lang="en-US" i="0">
                    <a:latin typeface="Cambria Math" panose="02040503050406030204" pitchFamily="18" charset="0"/>
                  </a:rPr>
                  <a:t>2</a:t>
                </a:r>
                <a:r>
                  <a:rPr lang="en-US" dirty="0" smtClean="0"/>
                  <a:t> is </a:t>
                </a:r>
                <a:r>
                  <a:rPr lang="en-US" dirty="0"/>
                  <a:t>the </a:t>
                </a:r>
                <a:r>
                  <a:rPr lang="en-US" dirty="0" smtClean="0"/>
                  <a:t>variance, </a:t>
                </a:r>
                <a:r>
                  <a:rPr lang="en-IN" i="0">
                    <a:latin typeface="Cambria Math"/>
                  </a:rPr>
                  <a:t>(</a:t>
                </a:r>
                <a:r>
                  <a:rPr lang="en-US" i="0">
                    <a:latin typeface="Cambria Math" panose="02040503050406030204" pitchFamily="18" charset="0"/>
                  </a:rPr>
                  <a:t>𝑌−𝑌</a:t>
                </a:r>
                <a:r>
                  <a:rPr lang="en-IN" i="0">
                    <a:latin typeface="Cambria Math"/>
                  </a:rPr>
                  <a:t> ̅</a:t>
                </a:r>
                <a:r>
                  <a:rPr lang="en-US" i="0">
                    <a:latin typeface="Cambria Math"/>
                  </a:rPr>
                  <a:t> )</a:t>
                </a:r>
                <a:r>
                  <a:rPr lang="en-US" dirty="0"/>
                  <a:t> </a:t>
                </a:r>
                <a:r>
                  <a:rPr lang="en-US" dirty="0" smtClean="0"/>
                  <a:t>is </a:t>
                </a:r>
                <a:r>
                  <a:rPr lang="en-US" dirty="0"/>
                  <a:t>the deviation from the </a:t>
                </a:r>
                <a:r>
                  <a:rPr lang="en-US" dirty="0" smtClean="0"/>
                  <a:t>mean, </a:t>
                </a:r>
                <a:r>
                  <a:rPr lang="en-IN" i="0">
                    <a:latin typeface="Cambria Math"/>
                  </a:rPr>
                  <a:t>∑1</a:t>
                </a:r>
                <a:r>
                  <a:rPr lang="en-US" i="0">
                    <a:latin typeface="Cambria Math"/>
                  </a:rPr>
                  <a:t>▒</a:t>
                </a:r>
                <a:r>
                  <a:rPr lang="en-IN" i="0">
                    <a:latin typeface="Cambria Math"/>
                  </a:rPr>
                  <a:t>(</a:t>
                </a:r>
                <a:r>
                  <a:rPr lang="en-US" i="0">
                    <a:latin typeface="Cambria Math" panose="02040503050406030204" pitchFamily="18" charset="0"/>
                  </a:rPr>
                  <a:t>𝑌−𝑌</a:t>
                </a:r>
                <a:r>
                  <a:rPr lang="en-IN" i="0">
                    <a:latin typeface="Cambria Math"/>
                  </a:rPr>
                  <a:t> ̅</a:t>
                </a:r>
                <a:r>
                  <a:rPr lang="en-US" i="0">
                    <a:latin typeface="Cambria Math"/>
                  </a:rPr>
                  <a:t> )</a:t>
                </a:r>
                <a:r>
                  <a:rPr lang="en-IN" i="0">
                    <a:latin typeface="Cambria Math"/>
                  </a:rPr>
                  <a:t>^</a:t>
                </a:r>
                <a:r>
                  <a:rPr lang="en-US" i="0">
                    <a:latin typeface="Cambria Math" panose="02040503050406030204" pitchFamily="18" charset="0"/>
                  </a:rPr>
                  <a:t>2</a:t>
                </a:r>
                <a:r>
                  <a:rPr lang="en-US" i="0">
                    <a:latin typeface="Cambria Math"/>
                  </a:rPr>
                  <a:t> </a:t>
                </a:r>
                <a:r>
                  <a:rPr lang="en-US" dirty="0"/>
                  <a:t> </a:t>
                </a:r>
                <a:r>
                  <a:rPr lang="en-US" dirty="0" smtClean="0"/>
                  <a:t>is </a:t>
                </a:r>
                <a:r>
                  <a:rPr lang="en-US" dirty="0"/>
                  <a:t>the sum of the squared deviations from the </a:t>
                </a:r>
                <a:r>
                  <a:rPr lang="en-US" dirty="0" smtClean="0"/>
                  <a:t>mean, and </a:t>
                </a:r>
                <a:r>
                  <a:rPr lang="en-US" i="1" dirty="0" smtClean="0"/>
                  <a:t>N </a:t>
                </a:r>
                <a:r>
                  <a:rPr lang="en-US" dirty="0" smtClean="0"/>
                  <a:t>is </a:t>
                </a:r>
                <a:r>
                  <a:rPr lang="en-US" dirty="0"/>
                  <a:t>the number of scores.</a:t>
                </a:r>
                <a:endParaRPr lang="en-IN" dirty="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59908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Steps to calculate variance:</a:t>
                </a:r>
                <a:r>
                  <a:rPr lang="en-US" sz="1200" kern="1200" baseline="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calculate </a:t>
                </a:r>
                <a:r>
                  <a:rPr lang="en-US" sz="1200" kern="1200" dirty="0" smtClean="0">
                    <a:solidFill>
                      <a:schemeClr val="tx1"/>
                    </a:solidFill>
                    <a:effectLst/>
                    <a:latin typeface="+mn-lt"/>
                    <a:ea typeface="+mn-ea"/>
                    <a:cs typeface="+mn-cs"/>
                  </a:rPr>
                  <a:t>variance,</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ollow the step-by-step procedure:</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Calculate the mean </a:t>
                </a:r>
                <a14:m>
                  <m:oMath xmlns:m="http://schemas.openxmlformats.org/officeDocument/2006/math">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r>
                      <a:rPr lang="en-US" sz="1200" i="1" kern="1200">
                        <a:solidFill>
                          <a:schemeClr val="tx1"/>
                        </a:solidFill>
                        <a:effectLst/>
                        <a:latin typeface="Cambria Math" panose="02040503050406030204" pitchFamily="18" charset="0"/>
                        <a:ea typeface="+mn-ea"/>
                        <a:cs typeface="+mn-cs"/>
                      </a:rPr>
                      <m:t>=</m:t>
                    </m:r>
                    <m:f>
                      <m:fPr>
                        <m:type m:val="lin"/>
                        <m:ctrlPr>
                          <a:rPr lang="en-IN" sz="1200" i="1" kern="1200">
                            <a:solidFill>
                              <a:schemeClr val="tx1"/>
                            </a:solidFill>
                            <a:effectLst/>
                            <a:latin typeface="Cambria Math" panose="02040503050406030204" pitchFamily="18" charset="0"/>
                            <a:ea typeface="+mn-ea"/>
                            <a:cs typeface="+mn-cs"/>
                          </a:rPr>
                        </m:ctrlPr>
                      </m:fPr>
                      <m:num>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e>
                            </m:d>
                          </m:e>
                        </m:nary>
                      </m:num>
                      <m:den>
                        <m:r>
                          <a:rPr lang="en-US" sz="1200" i="1" kern="1200">
                            <a:solidFill>
                              <a:schemeClr val="tx1"/>
                            </a:solidFill>
                            <a:effectLst/>
                            <a:latin typeface="Cambria Math" panose="02040503050406030204" pitchFamily="18" charset="0"/>
                            <a:ea typeface="+mn-ea"/>
                            <a:cs typeface="+mn-cs"/>
                          </a:rPr>
                          <m:t>𝑁</m:t>
                        </m:r>
                      </m:den>
                    </m:f>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Subtract </a:t>
                </a:r>
                <a:r>
                  <a:rPr lang="en-US" sz="1200" kern="1200" dirty="0">
                    <a:solidFill>
                      <a:schemeClr val="tx1"/>
                    </a:solidFill>
                    <a:effectLst/>
                    <a:latin typeface="+mn-lt"/>
                    <a:ea typeface="+mn-ea"/>
                    <a:cs typeface="+mn-cs"/>
                  </a:rPr>
                  <a:t>the mean from each score to find the deviation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r>
                      <a:rPr lang="en-US" sz="1200" i="1" kern="1200">
                        <a:solidFill>
                          <a:schemeClr val="tx1"/>
                        </a:solidFill>
                        <a:effectLst/>
                        <a:latin typeface="Cambria Math" panose="02040503050406030204" pitchFamily="18" charset="0"/>
                        <a:ea typeface="+mn-ea"/>
                        <a:cs typeface="+mn-cs"/>
                      </a:rPr>
                      <m:t>.</m:t>
                    </m:r>
                  </m:oMath>
                </a14:m>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Square </a:t>
                </a:r>
                <a:r>
                  <a:rPr lang="en-US" sz="1200" kern="1200" dirty="0">
                    <a:solidFill>
                      <a:schemeClr val="tx1"/>
                    </a:solidFill>
                    <a:effectLst/>
                    <a:latin typeface="+mn-lt"/>
                    <a:ea typeface="+mn-ea"/>
                    <a:cs typeface="+mn-cs"/>
                  </a:rPr>
                  <a:t>each deviation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d>
                      </m:e>
                      <m:sup>
                        <m:r>
                          <a:rPr lang="en-US" sz="1200" i="1" kern="1200">
                            <a:solidFill>
                              <a:schemeClr val="tx1"/>
                            </a:solidFill>
                            <a:effectLst/>
                            <a:latin typeface="Cambria Math" panose="02040503050406030204" pitchFamily="18" charset="0"/>
                            <a:ea typeface="+mn-ea"/>
                            <a:cs typeface="+mn-cs"/>
                          </a:rPr>
                          <m:t>2</m:t>
                        </m:r>
                      </m:sup>
                    </m:sSup>
                  </m:oMath>
                </a14:m>
                <a:r>
                  <a:rPr lang="en-US" sz="1200" i="1"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Steps to calculate variance:</a:t>
                </a:r>
                <a:r>
                  <a:rPr lang="en-US" sz="1200" kern="1200" baseline="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calculate </a:t>
                </a:r>
                <a:r>
                  <a:rPr lang="en-US" sz="1200" kern="1200" dirty="0" smtClean="0">
                    <a:solidFill>
                      <a:schemeClr val="tx1"/>
                    </a:solidFill>
                    <a:effectLst/>
                    <a:latin typeface="+mn-lt"/>
                    <a:ea typeface="+mn-ea"/>
                    <a:cs typeface="+mn-cs"/>
                  </a:rPr>
                  <a:t>variance,</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ollow the step-by-step procedure:</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Calculate the mean </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Subtract </a:t>
                </a:r>
                <a:r>
                  <a:rPr lang="en-US" sz="1200" kern="1200" dirty="0">
                    <a:solidFill>
                      <a:schemeClr val="tx1"/>
                    </a:solidFill>
                    <a:effectLst/>
                    <a:latin typeface="+mn-lt"/>
                    <a:ea typeface="+mn-ea"/>
                    <a:cs typeface="+mn-cs"/>
                  </a:rPr>
                  <a:t>the mean from each score to find the deviation </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Square </a:t>
                </a:r>
                <a:r>
                  <a:rPr lang="en-US" sz="1200" kern="1200" dirty="0">
                    <a:solidFill>
                      <a:schemeClr val="tx1"/>
                    </a:solidFill>
                    <a:effectLst/>
                    <a:latin typeface="+mn-lt"/>
                    <a:ea typeface="+mn-ea"/>
                    <a:cs typeface="+mn-cs"/>
                  </a:rPr>
                  <a:t>each deviation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i="1"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207685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Steps to calculate variance (continued):</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Sum the squared deviations </a:t>
                </a:r>
                <a14:m>
                  <m:oMath xmlns:m="http://schemas.openxmlformats.org/officeDocument/2006/math">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sSup>
                          <m:sSupPr>
                            <m:ctrlPr>
                              <a:rPr lang="en-IN" sz="1200" i="1" kern="1200">
                                <a:solidFill>
                                  <a:schemeClr val="tx1"/>
                                </a:solidFill>
                                <a:effectLst/>
                                <a:latin typeface="Cambria Math" panose="02040503050406030204" pitchFamily="18" charset="0"/>
                                <a:ea typeface="+mn-ea"/>
                                <a:cs typeface="+mn-cs"/>
                              </a:rPr>
                            </m:ctrlPr>
                          </m:sSupPr>
                          <m:e>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d>
                          </m:e>
                          <m:sup>
                            <m:r>
                              <a:rPr lang="en-US" sz="1200" i="1" kern="1200">
                                <a:solidFill>
                                  <a:schemeClr val="tx1"/>
                                </a:solidFill>
                                <a:effectLst/>
                                <a:latin typeface="Cambria Math" panose="02040503050406030204" pitchFamily="18" charset="0"/>
                                <a:ea typeface="+mn-ea"/>
                                <a:cs typeface="+mn-cs"/>
                              </a:rPr>
                              <m:t>2</m:t>
                            </m:r>
                          </m:sup>
                        </m:sSup>
                      </m:e>
                    </m:nary>
                  </m:oMath>
                </a14:m>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Divide </a:t>
                </a:r>
                <a:r>
                  <a:rPr lang="en-US" sz="1200" kern="1200" dirty="0">
                    <a:solidFill>
                      <a:schemeClr val="tx1"/>
                    </a:solidFill>
                    <a:effectLst/>
                    <a:latin typeface="+mn-lt"/>
                    <a:ea typeface="+mn-ea"/>
                    <a:cs typeface="+mn-cs"/>
                  </a:rPr>
                  <a:t>the sum by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a:t>
                </a:r>
                <a14:m>
                  <m:oMath xmlns:m="http://schemas.openxmlformats.org/officeDocument/2006/math">
                    <m:nary>
                      <m:naryPr>
                        <m:chr m:val="∑"/>
                        <m:limLoc m:val="undOvr"/>
                        <m:subHide m:val="on"/>
                        <m:supHide m:val="on"/>
                        <m:ctrlPr>
                          <a:rPr lang="en-IN" sz="1200" i="1" kern="1200">
                            <a:solidFill>
                              <a:schemeClr val="tx1"/>
                            </a:solidFill>
                            <a:effectLst/>
                            <a:latin typeface="Cambria Math" panose="02040503050406030204" pitchFamily="18" charset="0"/>
                            <a:ea typeface="+mn-ea"/>
                            <a:cs typeface="+mn-cs"/>
                          </a:rPr>
                        </m:ctrlPr>
                      </m:naryPr>
                      <m:sub/>
                      <m:sup/>
                      <m:e>
                        <m:f>
                          <m:fPr>
                            <m:type m:val="skw"/>
                            <m:ctrlPr>
                              <a:rPr lang="en-IN" sz="1200" i="1" kern="1200">
                                <a:solidFill>
                                  <a:schemeClr val="tx1"/>
                                </a:solidFill>
                                <a:effectLst/>
                                <a:latin typeface="Cambria Math" panose="02040503050406030204" pitchFamily="18" charset="0"/>
                                <a:ea typeface="+mn-ea"/>
                                <a:cs typeface="+mn-cs"/>
                              </a:rPr>
                            </m:ctrlPr>
                          </m:fPr>
                          <m:num>
                            <m:sSup>
                              <m:sSupPr>
                                <m:ctrlPr>
                                  <a:rPr lang="en-IN" sz="1200" i="1" kern="1200">
                                    <a:solidFill>
                                      <a:schemeClr val="tx1"/>
                                    </a:solidFill>
                                    <a:effectLst/>
                                    <a:latin typeface="Cambria Math" panose="02040503050406030204" pitchFamily="18" charset="0"/>
                                    <a:ea typeface="+mn-ea"/>
                                    <a:cs typeface="+mn-cs"/>
                                  </a:rPr>
                                </m:ctrlPr>
                              </m:sSupPr>
                              <m:e>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𝑌</m:t>
                                    </m:r>
                                    <m:r>
                                      <a:rPr lang="en-US" sz="1200" i="1" kern="1200">
                                        <a:solidFill>
                                          <a:schemeClr val="tx1"/>
                                        </a:solidFill>
                                        <a:effectLst/>
                                        <a:latin typeface="Cambria Math" panose="02040503050406030204" pitchFamily="18" charset="0"/>
                                        <a:ea typeface="+mn-ea"/>
                                        <a:cs typeface="+mn-cs"/>
                                      </a:rPr>
                                      <m:t>−</m:t>
                                    </m:r>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d>
                              </m:e>
                              <m:sup>
                                <m:r>
                                  <a:rPr lang="en-US" sz="1200" i="1" kern="1200">
                                    <a:solidFill>
                                      <a:schemeClr val="tx1"/>
                                    </a:solidFill>
                                    <a:effectLst/>
                                    <a:latin typeface="Cambria Math" panose="02040503050406030204" pitchFamily="18" charset="0"/>
                                    <a:ea typeface="+mn-ea"/>
                                    <a:cs typeface="+mn-cs"/>
                                  </a:rPr>
                                  <m:t>2</m:t>
                                </m:r>
                              </m:sup>
                            </m:sSup>
                          </m:num>
                          <m:den>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𝑁</m:t>
                                </m:r>
                                <m:r>
                                  <a:rPr lang="en-US" sz="1200" i="1" kern="1200">
                                    <a:solidFill>
                                      <a:schemeClr val="tx1"/>
                                    </a:solidFill>
                                    <a:effectLst/>
                                    <a:latin typeface="Cambria Math" panose="02040503050406030204" pitchFamily="18" charset="0"/>
                                    <a:ea typeface="+mn-ea"/>
                                    <a:cs typeface="+mn-cs"/>
                                  </a:rPr>
                                  <m:t>−1</m:t>
                                </m:r>
                              </m:e>
                            </m:d>
                          </m:den>
                        </m:f>
                      </m:e>
                    </m:nary>
                  </m:oMath>
                </a14:m>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answer is the variance</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Steps to calculate variance (</a:t>
                </a:r>
                <a:r>
                  <a:rPr lang="en-US" dirty="0" smtClean="0"/>
                  <a:t>continued):</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Sum the squared deviations </a:t>
                </a:r>
                <a:r>
                  <a:rPr lang="en-IN" sz="1200" i="0" kern="1200">
                    <a:solidFill>
                      <a:schemeClr val="tx1"/>
                    </a:solidFill>
                    <a:effectLst/>
                    <a:latin typeface="Cambria Math"/>
                    <a:ea typeface="+mn-ea"/>
                    <a:cs typeface="+mn-cs"/>
                  </a:rPr>
                  <a:t>∑1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Divide </a:t>
                </a:r>
                <a:r>
                  <a:rPr lang="en-US" sz="1200" kern="1200" dirty="0">
                    <a:solidFill>
                      <a:schemeClr val="tx1"/>
                    </a:solidFill>
                    <a:effectLst/>
                    <a:latin typeface="+mn-lt"/>
                    <a:ea typeface="+mn-ea"/>
                    <a:cs typeface="+mn-cs"/>
                  </a:rPr>
                  <a:t>the sum by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a:t>
                </a:r>
                <a:r>
                  <a:rPr lang="en-IN" sz="1200" i="0" kern="1200">
                    <a:solidFill>
                      <a:schemeClr val="tx1"/>
                    </a:solidFill>
                    <a:effectLst/>
                    <a:latin typeface="Cambria Math"/>
                    <a:ea typeface="+mn-ea"/>
                    <a:cs typeface="+mn-cs"/>
                  </a:rPr>
                  <a:t>∑1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𝑁−1</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answer is the variance</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38298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Variance: </a:t>
                </a:r>
                <a:r>
                  <a:rPr lang="en-US" dirty="0" smtClean="0"/>
                  <a:t>Not expressed in the original units of measurement:</a:t>
                </a:r>
                <a:r>
                  <a:rPr lang="en-US" baseline="0" dirty="0" smtClean="0"/>
                  <a:t> </a:t>
                </a:r>
                <a:r>
                  <a:rPr lang="en-US" sz="1200" kern="1200" baseline="0" dirty="0" smtClean="0">
                    <a:solidFill>
                      <a:schemeClr val="tx1"/>
                    </a:solidFill>
                    <a:effectLst/>
                    <a:latin typeface="+mn-lt"/>
                    <a:ea typeface="+mn-ea"/>
                    <a:cs typeface="+mn-cs"/>
                  </a:rPr>
                  <a:t>A major </a:t>
                </a:r>
                <a:r>
                  <a:rPr lang="en-US" sz="1200" kern="1200" dirty="0" smtClean="0">
                    <a:solidFill>
                      <a:schemeClr val="tx1"/>
                    </a:solidFill>
                    <a:effectLst/>
                    <a:latin typeface="+mn-lt"/>
                    <a:ea typeface="+mn-ea"/>
                    <a:cs typeface="+mn-cs"/>
                  </a:rPr>
                  <a:t>problem with the variance is that it is based on squared deviations and therefore is no longer expressed in the original units of measurement. </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Standard deviation: </a:t>
                </a:r>
                <a14:m>
                  <m:oMath xmlns:m="http://schemas.openxmlformats.org/officeDocument/2006/math">
                    <m:r>
                      <a:rPr lang="en-US" i="1">
                        <a:latin typeface="Cambria Math" panose="02040503050406030204" pitchFamily="18" charset="0"/>
                      </a:rPr>
                      <m:t>𝑠</m:t>
                    </m:r>
                    <m:r>
                      <a:rPr lang="en-US">
                        <a:latin typeface="Cambria Math" panose="02040503050406030204" pitchFamily="18" charset="0"/>
                      </a:rPr>
                      <m:t>=</m:t>
                    </m:r>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e>
                    </m:rad>
                  </m:oMath>
                </a14:m>
                <a:r>
                  <a:rPr lang="en-US" sz="1200" kern="1200" dirty="0" smtClean="0">
                    <a:solidFill>
                      <a:schemeClr val="tx1"/>
                    </a:solidFill>
                    <a:effectLst/>
                    <a:latin typeface="+mn-lt"/>
                    <a:ea typeface="+mn-ea"/>
                    <a:cs typeface="+mn-cs"/>
                  </a:rPr>
                  <a:t>: In order to solve the problem of variance, we take the square root of the variance and interpret it. This gives us the standard deviation, symbolized as </a:t>
                </a:r>
                <a:r>
                  <a:rPr lang="en-US" sz="1200" i="1" kern="1200" dirty="0">
                    <a:solidFill>
                      <a:schemeClr val="tx1"/>
                    </a:solidFill>
                    <a:effectLst/>
                    <a:latin typeface="+mn-lt"/>
                    <a:ea typeface="+mn-ea"/>
                    <a:cs typeface="+mn-cs"/>
                  </a:rPr>
                  <a:t>s</a:t>
                </a:r>
                <a:r>
                  <a:rPr lang="en-US" sz="1200" kern="1200">
                    <a:solidFill>
                      <a:schemeClr val="tx1"/>
                    </a:solidFill>
                    <a:effectLst/>
                    <a:latin typeface="+mn-lt"/>
                    <a:ea typeface="+mn-ea"/>
                    <a:cs typeface="+mn-cs"/>
                  </a:rPr>
                  <a:t>, </a:t>
                </a:r>
                <a:r>
                  <a:rPr lang="en-US" sz="1200" kern="1200" smtClean="0">
                    <a:solidFill>
                      <a:schemeClr val="tx1"/>
                    </a:solidFill>
                    <a:effectLst/>
                    <a:latin typeface="+mn-lt"/>
                    <a:ea typeface="+mn-ea"/>
                    <a:cs typeface="+mn-cs"/>
                  </a:rPr>
                  <a:t>which is </a:t>
                </a:r>
                <a:r>
                  <a:rPr lang="en-US" sz="1200" kern="1200" dirty="0">
                    <a:solidFill>
                      <a:schemeClr val="tx1"/>
                    </a:solidFill>
                    <a:effectLst/>
                    <a:latin typeface="+mn-lt"/>
                    <a:ea typeface="+mn-ea"/>
                    <a:cs typeface="+mn-cs"/>
                  </a:rPr>
                  <a:t>the square root of the variance, or</a:t>
                </a:r>
                <a:r>
                  <a:rPr lang="en-IN" sz="1200" kern="1200" baseline="0" dirty="0" smtClean="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𝑠</m:t>
                    </m:r>
                    <m:r>
                      <a:rPr lang="en-US" sz="1200" kern="1200">
                        <a:solidFill>
                          <a:schemeClr val="tx1"/>
                        </a:solidFill>
                        <a:effectLst/>
                        <a:latin typeface="Cambria Math" panose="02040503050406030204" pitchFamily="18" charset="0"/>
                        <a:ea typeface="+mn-ea"/>
                        <a:cs typeface="+mn-cs"/>
                      </a:rPr>
                      <m:t>=</m:t>
                    </m:r>
                    <m:rad>
                      <m:radPr>
                        <m:degHide m:val="on"/>
                        <m:ctrlPr>
                          <a:rPr lang="en-IN" sz="1200" i="1" kern="1200">
                            <a:solidFill>
                              <a:schemeClr val="tx1"/>
                            </a:solidFill>
                            <a:effectLst/>
                            <a:latin typeface="Cambria Math" panose="02040503050406030204" pitchFamily="18" charset="0"/>
                            <a:ea typeface="+mn-ea"/>
                            <a:cs typeface="+mn-cs"/>
                          </a:rPr>
                        </m:ctrlPr>
                      </m:radPr>
                      <m:deg/>
                      <m:e>
                        <m:sSup>
                          <m:sSupPr>
                            <m:ctrlPr>
                              <a:rPr lang="en-IN"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𝑠</m:t>
                            </m:r>
                          </m:e>
                          <m:sup>
                            <m:r>
                              <a:rPr lang="en-US" sz="1200" kern="1200">
                                <a:solidFill>
                                  <a:schemeClr val="tx1"/>
                                </a:solidFill>
                                <a:effectLst/>
                                <a:latin typeface="Cambria Math" panose="02040503050406030204" pitchFamily="18" charset="0"/>
                                <a:ea typeface="+mn-ea"/>
                                <a:cs typeface="+mn-cs"/>
                              </a:rPr>
                              <m:t>2</m:t>
                            </m:r>
                          </m:sup>
                        </m:sSup>
                      </m:e>
                    </m:rad>
                  </m:oMath>
                </a14:m>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Variance: </a:t>
                </a:r>
                <a:r>
                  <a:rPr lang="en-US" dirty="0" smtClean="0"/>
                  <a:t>Not expressed in the original units of measurement:</a:t>
                </a:r>
                <a:r>
                  <a:rPr lang="en-US" baseline="0" dirty="0" smtClean="0"/>
                  <a:t> </a:t>
                </a:r>
                <a:r>
                  <a:rPr lang="en-US" sz="1200" kern="1200" baseline="0" dirty="0" smtClean="0">
                    <a:solidFill>
                      <a:schemeClr val="tx1"/>
                    </a:solidFill>
                    <a:effectLst/>
                    <a:latin typeface="+mn-lt"/>
                    <a:ea typeface="+mn-ea"/>
                    <a:cs typeface="+mn-cs"/>
                  </a:rPr>
                  <a:t>A major </a:t>
                </a:r>
                <a:r>
                  <a:rPr lang="en-US" sz="1200" kern="1200" dirty="0" smtClean="0">
                    <a:solidFill>
                      <a:schemeClr val="tx1"/>
                    </a:solidFill>
                    <a:effectLst/>
                    <a:latin typeface="+mn-lt"/>
                    <a:ea typeface="+mn-ea"/>
                    <a:cs typeface="+mn-cs"/>
                  </a:rPr>
                  <a:t>problem with the variance is that it is based on squared deviations and therefore is no longer expressed in the original units of measurement. </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Standard deviation: </a:t>
                </a:r>
                <a:r>
                  <a:rPr lang="en-US" i="0">
                    <a:latin typeface="Cambria Math" panose="02040503050406030204" pitchFamily="18" charset="0"/>
                  </a:rPr>
                  <a:t>𝑠=</a:t>
                </a:r>
                <a:r>
                  <a:rPr lang="en-IN" i="0">
                    <a:latin typeface="Cambria Math"/>
                  </a:rPr>
                  <a:t>√(</a:t>
                </a:r>
                <a:r>
                  <a:rPr lang="en-US" i="0">
                    <a:latin typeface="Cambria Math" panose="02040503050406030204" pitchFamily="18" charset="0"/>
                  </a:rPr>
                  <a:t>𝑠</a:t>
                </a:r>
                <a:r>
                  <a:rPr lang="en-IN" i="0">
                    <a:latin typeface="Cambria Math"/>
                  </a:rPr>
                  <a:t>^</a:t>
                </a:r>
                <a:r>
                  <a:rPr lang="en-US" i="0">
                    <a:latin typeface="Cambria Math" panose="02040503050406030204" pitchFamily="18" charset="0"/>
                  </a:rPr>
                  <a:t>2</a:t>
                </a:r>
                <a:r>
                  <a:rPr lang="en-US" i="0">
                    <a:latin typeface="Cambria Math"/>
                  </a:rPr>
                  <a:t> </a:t>
                </a:r>
                <a:r>
                  <a:rPr lang="en-IN" i="0">
                    <a:latin typeface="Cambria Math"/>
                  </a:rPr>
                  <a:t>)</a:t>
                </a:r>
                <a:r>
                  <a:rPr lang="en-US" sz="1200" kern="1200" dirty="0" smtClean="0">
                    <a:solidFill>
                      <a:schemeClr val="tx1"/>
                    </a:solidFill>
                    <a:effectLst/>
                    <a:latin typeface="+mn-lt"/>
                    <a:ea typeface="+mn-ea"/>
                    <a:cs typeface="+mn-cs"/>
                  </a:rPr>
                  <a:t>: In order to solve the problem of variance, we take the square root of the variance and interpret it. This gives us the standard deviation, symbolized as </a:t>
                </a:r>
                <a:r>
                  <a:rPr lang="en-US" sz="1200" i="1"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is the square root of the variance, or</a:t>
                </a:r>
                <a:r>
                  <a:rPr lang="en-IN" sz="1200" kern="1200" baseline="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2115345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Standard deviation:</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𝑠</m:t>
                    </m:r>
                    <m:r>
                      <a:rPr lang="en-US" i="1" smtClean="0">
                        <a:latin typeface="Cambria Math" panose="02040503050406030204" pitchFamily="18" charset="0"/>
                      </a:rPr>
                      <m:t>=</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acc>
                                          <m:accPr>
                                            <m:chr m:val="̅"/>
                                            <m:ctrlPr>
                                              <a:rPr lang="en-IN" i="1">
                                                <a:latin typeface="Cambria Math" panose="02040503050406030204" pitchFamily="18" charset="0"/>
                                              </a:rPr>
                                            </m:ctrlPr>
                                          </m:accPr>
                                          <m:e>
                                            <m:r>
                                              <a:rPr lang="en-US" i="1">
                                                <a:latin typeface="Cambria Math" panose="02040503050406030204" pitchFamily="18" charset="0"/>
                                              </a:rPr>
                                              <m:t>𝑌</m:t>
                                            </m:r>
                                          </m:e>
                                        </m:acc>
                                      </m:e>
                                    </m:d>
                                  </m:e>
                                  <m:sup>
                                    <m:r>
                                      <a:rPr lang="en-US" i="1">
                                        <a:latin typeface="Cambria Math" panose="02040503050406030204" pitchFamily="18" charset="0"/>
                                      </a:rPr>
                                      <m:t>2</m:t>
                                    </m:r>
                                  </m:sup>
                                </m:sSup>
                              </m:e>
                            </m:nary>
                          </m:num>
                          <m:den>
                            <m:r>
                              <a:rPr lang="en-US" i="1">
                                <a:latin typeface="Cambria Math" panose="02040503050406030204" pitchFamily="18" charset="0"/>
                              </a:rPr>
                              <m:t>𝑁</m:t>
                            </m:r>
                            <m:r>
                              <a:rPr lang="en-US" i="1">
                                <a:latin typeface="Cambria Math" panose="02040503050406030204" pitchFamily="18" charset="0"/>
                              </a:rPr>
                              <m:t>−1</m:t>
                            </m:r>
                          </m:den>
                        </m:f>
                      </m:e>
                    </m:rad>
                  </m:oMath>
                </a14:m>
                <a:r>
                  <a:rPr lang="en-US" sz="1200" kern="1200" dirty="0" smtClean="0">
                    <a:solidFill>
                      <a:schemeClr val="tx1"/>
                    </a:solidFill>
                    <a:effectLst/>
                    <a:latin typeface="+mn-lt"/>
                    <a:ea typeface="+mn-ea"/>
                    <a:cs typeface="+mn-cs"/>
                  </a:rPr>
                  <a:t>: The standard deviation is equal to the square root of the average of the squared deviations from the mean. Thus,</a:t>
                </a:r>
                <a:r>
                  <a:rPr lang="en-US" sz="1200" kern="1200" baseline="0" dirty="0" smtClean="0">
                    <a:solidFill>
                      <a:schemeClr val="tx1"/>
                    </a:solidFill>
                    <a:effectLst/>
                    <a:latin typeface="+mn-lt"/>
                    <a:ea typeface="+mn-ea"/>
                    <a:cs typeface="+mn-cs"/>
                  </a:rPr>
                  <a:t> the formula used is </a:t>
                </a:r>
                <a14:m>
                  <m:oMath xmlns:m="http://schemas.openxmlformats.org/officeDocument/2006/math">
                    <m:r>
                      <a:rPr lang="en-US" i="1" smtClean="0">
                        <a:latin typeface="Cambria Math" panose="02040503050406030204" pitchFamily="18" charset="0"/>
                      </a:rPr>
                      <m:t>𝑠</m:t>
                    </m:r>
                    <m:r>
                      <a:rPr lang="en-US" i="1" smtClean="0">
                        <a:latin typeface="Cambria Math" panose="02040503050406030204" pitchFamily="18" charset="0"/>
                      </a:rPr>
                      <m:t>=</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acc>
                                          <m:accPr>
                                            <m:chr m:val="̅"/>
                                            <m:ctrlPr>
                                              <a:rPr lang="en-IN" i="1">
                                                <a:latin typeface="Cambria Math" panose="02040503050406030204" pitchFamily="18" charset="0"/>
                                              </a:rPr>
                                            </m:ctrlPr>
                                          </m:accPr>
                                          <m:e>
                                            <m:r>
                                              <a:rPr lang="en-US" i="1">
                                                <a:latin typeface="Cambria Math" panose="02040503050406030204" pitchFamily="18" charset="0"/>
                                              </a:rPr>
                                              <m:t>𝑌</m:t>
                                            </m:r>
                                          </m:e>
                                        </m:acc>
                                      </m:e>
                                    </m:d>
                                  </m:e>
                                  <m:sup>
                                    <m:r>
                                      <a:rPr lang="en-US" i="1">
                                        <a:latin typeface="Cambria Math" panose="02040503050406030204" pitchFamily="18" charset="0"/>
                                      </a:rPr>
                                      <m:t>2</m:t>
                                    </m:r>
                                  </m:sup>
                                </m:sSup>
                              </m:e>
                            </m:nary>
                          </m:num>
                          <m:den>
                            <m:r>
                              <a:rPr lang="en-US" i="1">
                                <a:latin typeface="Cambria Math" panose="02040503050406030204" pitchFamily="18" charset="0"/>
                              </a:rPr>
                              <m:t>𝑁</m:t>
                            </m:r>
                            <m:r>
                              <a:rPr lang="en-US" i="1">
                                <a:latin typeface="Cambria Math" panose="02040503050406030204" pitchFamily="18" charset="0"/>
                              </a:rPr>
                              <m:t>−1</m:t>
                            </m:r>
                          </m:den>
                        </m:f>
                      </m:e>
                    </m:rad>
                  </m:oMath>
                </a14:m>
                <a:r>
                  <a:rPr lang="en-IN" sz="1200" kern="1200" dirty="0" smtClean="0">
                    <a:solidFill>
                      <a:schemeClr val="tx1"/>
                    </a:solidFill>
                    <a:effectLst/>
                    <a:latin typeface="+mn-lt"/>
                    <a:ea typeface="+mn-ea"/>
                    <a:cs typeface="+mn-cs"/>
                  </a:rPr>
                  <a:t>.</a:t>
                </a:r>
              </a:p>
              <a:p>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Same units as the original data:</a:t>
                </a:r>
                <a:r>
                  <a:rPr lang="en-US" baseline="0" dirty="0" smtClean="0"/>
                  <a:t> </a:t>
                </a:r>
                <a:r>
                  <a:rPr lang="en-US" sz="1200" kern="1200" dirty="0" smtClean="0">
                    <a:solidFill>
                      <a:schemeClr val="tx1"/>
                    </a:solidFill>
                    <a:effectLst/>
                    <a:latin typeface="+mn-lt"/>
                    <a:ea typeface="+mn-ea"/>
                    <a:cs typeface="+mn-cs"/>
                  </a:rPr>
                  <a:t>The advantage of the standard deviation is that unlike the variance, it is measured in the same units as the original data. If the original data are expressed in percentages, this number is expressed as a percentage as well. In a distribution where all the scores are identical, the standard deviation is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Standard against positioning of scores:</a:t>
                </a:r>
                <a:r>
                  <a:rPr lang="en-US" baseline="0" dirty="0" smtClean="0"/>
                  <a:t> </a:t>
                </a:r>
                <a:r>
                  <a:rPr lang="en-US" sz="1200" kern="1200" dirty="0" smtClean="0">
                    <a:solidFill>
                      <a:schemeClr val="tx1"/>
                    </a:solidFill>
                    <a:effectLst/>
                    <a:latin typeface="+mn-lt"/>
                    <a:ea typeface="+mn-ea"/>
                    <a:cs typeface="+mn-cs"/>
                  </a:rPr>
                  <a:t>The standard deviation can be considered a standard against which we can evaluate the positioning of scores relative to the mean and to other scores in the distribution. In most distributions, unless they are highly skewed, the majority of scores would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fall within 1 standard deviation of the mean.</a:t>
                </a:r>
                <a:endParaRPr lang="en-US" dirty="0" smtClean="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Standard deviation:</a:t>
                </a:r>
                <a:r>
                  <a:rPr lang="en-US" b="0" i="0" smtClean="0">
                    <a:latin typeface="Cambria Math" panose="02040503050406030204" pitchFamily="18" charset="0"/>
                  </a:rPr>
                  <a:t> </a:t>
                </a:r>
                <a:r>
                  <a:rPr lang="en-US" i="0" smtClean="0">
                    <a:latin typeface="Cambria Math" panose="02040503050406030204" pitchFamily="18" charset="0"/>
                  </a:rPr>
                  <a:t>𝑠=</a:t>
                </a:r>
                <a:r>
                  <a:rPr lang="en-IN" i="0">
                    <a:latin typeface="Cambria Math"/>
                  </a:rPr>
                  <a:t>√((∑1</a:t>
                </a:r>
                <a:r>
                  <a:rPr lang="en-US" i="0">
                    <a:latin typeface="Cambria Math"/>
                  </a:rPr>
                  <a:t>▒</a:t>
                </a:r>
                <a:r>
                  <a:rPr lang="en-IN" i="0">
                    <a:latin typeface="Cambria Math"/>
                  </a:rPr>
                  <a:t>(</a:t>
                </a:r>
                <a:r>
                  <a:rPr lang="en-US" i="0">
                    <a:latin typeface="Cambria Math" panose="02040503050406030204" pitchFamily="18" charset="0"/>
                  </a:rPr>
                  <a:t>𝑌−𝑌</a:t>
                </a:r>
                <a:r>
                  <a:rPr lang="en-IN" i="0">
                    <a:latin typeface="Cambria Math"/>
                  </a:rPr>
                  <a:t> ̅</a:t>
                </a:r>
                <a:r>
                  <a:rPr lang="en-US" i="0">
                    <a:latin typeface="Cambria Math"/>
                  </a:rPr>
                  <a:t> )</a:t>
                </a:r>
                <a:r>
                  <a:rPr lang="en-IN" i="0">
                    <a:latin typeface="Cambria Math"/>
                  </a:rPr>
                  <a:t>^</a:t>
                </a:r>
                <a:r>
                  <a:rPr lang="en-US" i="0">
                    <a:latin typeface="Cambria Math" panose="02040503050406030204" pitchFamily="18" charset="0"/>
                  </a:rPr>
                  <a:t>2</a:t>
                </a:r>
                <a:r>
                  <a:rPr lang="en-US" i="0">
                    <a:latin typeface="Cambria Math"/>
                  </a:rPr>
                  <a:t> </a:t>
                </a:r>
                <a:r>
                  <a:rPr lang="en-IN" i="0">
                    <a:latin typeface="Cambria Math"/>
                  </a:rPr>
                  <a:t>)/(</a:t>
                </a:r>
                <a:r>
                  <a:rPr lang="en-US" i="0">
                    <a:latin typeface="Cambria Math" panose="02040503050406030204" pitchFamily="18" charset="0"/>
                  </a:rPr>
                  <a:t>𝑁−1</a:t>
                </a:r>
                <a:r>
                  <a:rPr lang="en-IN" i="0">
                    <a:latin typeface="Cambria Math"/>
                  </a:rPr>
                  <a:t>))</a:t>
                </a:r>
                <a:r>
                  <a:rPr lang="en-US" sz="1200" kern="1200" dirty="0" smtClean="0">
                    <a:solidFill>
                      <a:schemeClr val="tx1"/>
                    </a:solidFill>
                    <a:effectLst/>
                    <a:latin typeface="+mn-lt"/>
                    <a:ea typeface="+mn-ea"/>
                    <a:cs typeface="+mn-cs"/>
                  </a:rPr>
                  <a:t>: The standard deviation is equal to the square root of the average of the squared deviations from the mean. Thus,</a:t>
                </a:r>
                <a:r>
                  <a:rPr lang="en-US" sz="1200" kern="1200" baseline="0" dirty="0" smtClean="0">
                    <a:solidFill>
                      <a:schemeClr val="tx1"/>
                    </a:solidFill>
                    <a:effectLst/>
                    <a:latin typeface="+mn-lt"/>
                    <a:ea typeface="+mn-ea"/>
                    <a:cs typeface="+mn-cs"/>
                  </a:rPr>
                  <a:t> the formula used is </a:t>
                </a:r>
                <a:r>
                  <a:rPr lang="en-US" i="0" smtClean="0">
                    <a:latin typeface="Cambria Math" panose="02040503050406030204" pitchFamily="18" charset="0"/>
                  </a:rPr>
                  <a:t>𝑠=</a:t>
                </a:r>
                <a:r>
                  <a:rPr lang="en-IN" i="0">
                    <a:latin typeface="Cambria Math"/>
                  </a:rPr>
                  <a:t>√((∑1</a:t>
                </a:r>
                <a:r>
                  <a:rPr lang="en-US" i="0">
                    <a:latin typeface="Cambria Math"/>
                  </a:rPr>
                  <a:t>▒</a:t>
                </a:r>
                <a:r>
                  <a:rPr lang="en-IN" i="0">
                    <a:latin typeface="Cambria Math"/>
                  </a:rPr>
                  <a:t>(</a:t>
                </a:r>
                <a:r>
                  <a:rPr lang="en-US" i="0">
                    <a:latin typeface="Cambria Math" panose="02040503050406030204" pitchFamily="18" charset="0"/>
                  </a:rPr>
                  <a:t>𝑌−𝑌</a:t>
                </a:r>
                <a:r>
                  <a:rPr lang="en-IN" i="0">
                    <a:latin typeface="Cambria Math"/>
                  </a:rPr>
                  <a:t> ̅</a:t>
                </a:r>
                <a:r>
                  <a:rPr lang="en-US" i="0">
                    <a:latin typeface="Cambria Math"/>
                  </a:rPr>
                  <a:t> )</a:t>
                </a:r>
                <a:r>
                  <a:rPr lang="en-IN" i="0">
                    <a:latin typeface="Cambria Math"/>
                  </a:rPr>
                  <a:t>^</a:t>
                </a:r>
                <a:r>
                  <a:rPr lang="en-US" i="0">
                    <a:latin typeface="Cambria Math" panose="02040503050406030204" pitchFamily="18" charset="0"/>
                  </a:rPr>
                  <a:t>2</a:t>
                </a:r>
                <a:r>
                  <a:rPr lang="en-US" i="0">
                    <a:latin typeface="Cambria Math"/>
                  </a:rPr>
                  <a:t> </a:t>
                </a:r>
                <a:r>
                  <a:rPr lang="en-IN" i="0">
                    <a:latin typeface="Cambria Math"/>
                  </a:rPr>
                  <a:t>)/(</a:t>
                </a:r>
                <a:r>
                  <a:rPr lang="en-US" i="0">
                    <a:latin typeface="Cambria Math" panose="02040503050406030204" pitchFamily="18" charset="0"/>
                  </a:rPr>
                  <a:t>𝑁−1</a:t>
                </a:r>
                <a:r>
                  <a:rPr lang="en-IN" i="0">
                    <a:latin typeface="Cambria Math"/>
                  </a:rPr>
                  <a:t>))</a:t>
                </a:r>
                <a:r>
                  <a:rPr lang="en-IN" sz="1200" kern="1200" dirty="0" smtClean="0">
                    <a:solidFill>
                      <a:schemeClr val="tx1"/>
                    </a:solidFill>
                    <a:effectLst/>
                    <a:latin typeface="+mn-lt"/>
                    <a:ea typeface="+mn-ea"/>
                    <a:cs typeface="+mn-cs"/>
                  </a:rPr>
                  <a:t>.</a:t>
                </a:r>
              </a:p>
              <a:p>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Same units as the original data:</a:t>
                </a:r>
                <a:r>
                  <a:rPr lang="en-US" baseline="0" dirty="0" smtClean="0"/>
                  <a:t> </a:t>
                </a:r>
                <a:r>
                  <a:rPr lang="en-US" sz="1200" kern="1200" dirty="0" smtClean="0">
                    <a:solidFill>
                      <a:schemeClr val="tx1"/>
                    </a:solidFill>
                    <a:effectLst/>
                    <a:latin typeface="+mn-lt"/>
                    <a:ea typeface="+mn-ea"/>
                    <a:cs typeface="+mn-cs"/>
                  </a:rPr>
                  <a:t>The advantage of the standard deviation is that unlike the variance, it is measured in the same units as the original data. If the original data are expressed in percentages, this number is expressed as a percentage as well. In a distribution where all the scores are identical, the standard deviation is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Standard against positioning of scores:</a:t>
                </a:r>
                <a:r>
                  <a:rPr lang="en-US" baseline="0" dirty="0" smtClean="0"/>
                  <a:t> </a:t>
                </a:r>
                <a:r>
                  <a:rPr lang="en-US" sz="1200" kern="1200" dirty="0" smtClean="0">
                    <a:solidFill>
                      <a:schemeClr val="tx1"/>
                    </a:solidFill>
                    <a:effectLst/>
                    <a:latin typeface="+mn-lt"/>
                    <a:ea typeface="+mn-ea"/>
                    <a:cs typeface="+mn-cs"/>
                  </a:rPr>
                  <a:t>The standard deviation can be considered a standard against which we can evaluate the positioning of scores relative to the mean and to other scores in the distribution. In most distributions, unless they are highly skewed, the majority of scores would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fall within 1 standard deviation of the mean.</a:t>
                </a:r>
                <a:endParaRPr lang="en-US" dirty="0" smtClean="0"/>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4072309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Satisfies Learning Objective 4.3</a:t>
            </a:r>
            <a:r>
              <a:rPr lang="en-US" sz="1200" kern="1200" dirty="0">
                <a:solidFill>
                  <a:schemeClr val="tx1"/>
                </a:solidFill>
                <a:effectLst/>
                <a:latin typeface="+mn-lt"/>
                <a:ea typeface="+mn-ea"/>
                <a:cs typeface="+mn-cs"/>
              </a:rPr>
              <a:t>: Identify the relative strengths and weaknesses of the measures.</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a:p>
            <a:pPr marL="0" lvl="0" indent="0">
              <a:buNone/>
            </a:pPr>
            <a:r>
              <a:rPr lang="en-US" sz="1200" kern="1200" dirty="0" smtClean="0">
                <a:solidFill>
                  <a:schemeClr val="tx1"/>
                </a:solidFill>
                <a:effectLst/>
                <a:latin typeface="+mn-lt"/>
                <a:ea typeface="+mn-ea"/>
                <a:cs typeface="+mn-cs"/>
              </a:rPr>
              <a:t>Figure </a:t>
            </a:r>
            <a:r>
              <a:rPr lang="en-US" sz="1200" kern="1200" dirty="0">
                <a:solidFill>
                  <a:schemeClr val="tx1"/>
                </a:solidFill>
                <a:effectLst/>
                <a:latin typeface="+mn-lt"/>
                <a:ea typeface="+mn-ea"/>
                <a:cs typeface="+mn-cs"/>
              </a:rPr>
              <a:t>4.8: Decision </a:t>
            </a:r>
            <a:r>
              <a:rPr lang="en-US" sz="1200" kern="1200" dirty="0" smtClean="0">
                <a:solidFill>
                  <a:schemeClr val="tx1"/>
                </a:solidFill>
                <a:effectLst/>
                <a:latin typeface="+mn-lt"/>
                <a:ea typeface="+mn-ea"/>
                <a:cs typeface="+mn-cs"/>
              </a:rPr>
              <a:t>tree</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81625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4.1</a:t>
            </a:r>
            <a:r>
              <a:rPr lang="en-US" sz="1200" kern="1200" dirty="0">
                <a:solidFill>
                  <a:schemeClr val="tx1"/>
                </a:solidFill>
                <a:effectLst/>
                <a:latin typeface="+mn-lt"/>
                <a:ea typeface="+mn-ea"/>
                <a:cs typeface="+mn-cs"/>
              </a:rPr>
              <a:t>: Explain the importance of measuring variability.</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Need </a:t>
            </a:r>
            <a:r>
              <a:rPr lang="en-US" sz="1200" kern="1200" dirty="0">
                <a:solidFill>
                  <a:schemeClr val="tx1"/>
                </a:solidFill>
                <a:effectLst/>
                <a:latin typeface="+mn-lt"/>
                <a:ea typeface="+mn-ea"/>
                <a:cs typeface="+mn-cs"/>
              </a:rPr>
              <a:t>for </a:t>
            </a:r>
            <a:r>
              <a:rPr lang="en-US" sz="1200" b="1" kern="1200" dirty="0" smtClean="0">
                <a:solidFill>
                  <a:schemeClr val="tx1"/>
                </a:solidFill>
                <a:effectLst/>
                <a:latin typeface="+mn-lt"/>
                <a:ea typeface="+mn-ea"/>
                <a:cs typeface="+mn-cs"/>
              </a:rPr>
              <a:t>measures </a:t>
            </a:r>
            <a:r>
              <a:rPr lang="en-US" sz="1200" b="1" kern="1200" dirty="0">
                <a:solidFill>
                  <a:schemeClr val="tx1"/>
                </a:solidFill>
                <a:effectLst/>
                <a:latin typeface="+mn-lt"/>
                <a:ea typeface="+mn-ea"/>
                <a:cs typeface="+mn-cs"/>
              </a:rPr>
              <a:t>of </a:t>
            </a:r>
            <a:r>
              <a:rPr lang="en-US" sz="1200" b="1" kern="1200" dirty="0" smtClean="0">
                <a:solidFill>
                  <a:schemeClr val="tx1"/>
                </a:solidFill>
                <a:effectLst/>
                <a:latin typeface="+mn-lt"/>
                <a:ea typeface="+mn-ea"/>
                <a:cs typeface="+mn-cs"/>
              </a:rPr>
              <a:t>variability</a:t>
            </a:r>
            <a:r>
              <a:rPr lang="en-US" sz="1200" kern="1200" dirty="0">
                <a:solidFill>
                  <a:schemeClr val="tx1"/>
                </a:solidFill>
                <a:effectLst/>
                <a:latin typeface="+mn-lt"/>
                <a:ea typeface="+mn-ea"/>
                <a:cs typeface="+mn-cs"/>
              </a:rPr>
              <a:t>: Measures of central tendency when used </a:t>
            </a:r>
            <a:r>
              <a:rPr lang="en-US" sz="1200" kern="1200" dirty="0" smtClean="0">
                <a:solidFill>
                  <a:schemeClr val="tx1"/>
                </a:solidFill>
                <a:effectLst/>
                <a:latin typeface="+mn-lt"/>
                <a:ea typeface="+mn-ea"/>
                <a:cs typeface="+mn-cs"/>
              </a:rPr>
              <a:t>alone </a:t>
            </a:r>
            <a:r>
              <a:rPr lang="en-US" sz="1200" kern="1200" dirty="0">
                <a:solidFill>
                  <a:schemeClr val="tx1"/>
                </a:solidFill>
                <a:effectLst/>
                <a:latin typeface="+mn-lt"/>
                <a:ea typeface="+mn-ea"/>
                <a:cs typeface="+mn-cs"/>
              </a:rPr>
              <a:t>may mislead rather than inform.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Summarizing </a:t>
            </a:r>
            <a:r>
              <a:rPr lang="en-US" sz="1200" kern="1200" dirty="0">
                <a:solidFill>
                  <a:schemeClr val="tx1"/>
                </a:solidFill>
                <a:effectLst/>
                <a:latin typeface="+mn-lt"/>
                <a:ea typeface="+mn-ea"/>
                <a:cs typeface="+mn-cs"/>
              </a:rPr>
              <a:t>a distribution of </a:t>
            </a:r>
            <a:r>
              <a:rPr lang="en-US" sz="1200" kern="1200" dirty="0" smtClean="0">
                <a:solidFill>
                  <a:schemeClr val="tx1"/>
                </a:solidFill>
                <a:effectLst/>
                <a:latin typeface="+mn-lt"/>
                <a:ea typeface="+mn-ea"/>
                <a:cs typeface="+mn-cs"/>
              </a:rPr>
              <a:t>data: Summarizing a distribution of data is by selecting a single number that describes how much variation and diversity there is in the distribution.</a:t>
            </a:r>
          </a:p>
          <a:p>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Used to describe data:</a:t>
            </a:r>
            <a:r>
              <a:rPr lang="en-US" baseline="0" dirty="0" smtClean="0"/>
              <a:t> O</a:t>
            </a:r>
            <a:r>
              <a:rPr lang="en-US" sz="1200" kern="1200" dirty="0" smtClean="0">
                <a:solidFill>
                  <a:schemeClr val="tx1"/>
                </a:solidFill>
                <a:effectLst/>
                <a:latin typeface="+mn-lt"/>
                <a:ea typeface="+mn-ea"/>
                <a:cs typeface="+mn-cs"/>
              </a:rPr>
              <a:t>ften, measures of central tendency are used along with measures of variability to describe data.</a:t>
            </a:r>
            <a:endParaRPr lang="en-US" i="0" dirty="0"/>
          </a:p>
          <a:p>
            <a:endParaRPr lang="en-US" i="0" dirty="0"/>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3060207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Satisfies Learning Objective 4.3</a:t>
            </a:r>
            <a:r>
              <a:rPr lang="en-US" sz="1200" kern="1200" dirty="0">
                <a:solidFill>
                  <a:schemeClr val="tx1"/>
                </a:solidFill>
                <a:effectLst/>
                <a:latin typeface="+mn-lt"/>
                <a:ea typeface="+mn-ea"/>
                <a:cs typeface="+mn-cs"/>
              </a:rPr>
              <a:t>: Identify the relative strengths and weaknesses of the measures.</a:t>
            </a:r>
            <a:endParaRPr lang="en-IN" sz="1200" kern="1200" dirty="0">
              <a:solidFill>
                <a:schemeClr val="tx1"/>
              </a:solidFill>
              <a:effectLst/>
              <a:latin typeface="+mn-lt"/>
              <a:ea typeface="+mn-ea"/>
              <a:cs typeface="+mn-cs"/>
            </a:endParaRPr>
          </a:p>
          <a:p>
            <a:pPr marL="0" lvl="0" indent="0">
              <a:buNone/>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Choosing a measure of central tendency: Variable’s level of measurement:</a:t>
            </a:r>
            <a:r>
              <a:rPr lang="en-US" baseline="0" dirty="0" smtClean="0"/>
              <a:t> </a:t>
            </a:r>
            <a:r>
              <a:rPr lang="en-US" sz="1200" kern="1200" dirty="0" smtClean="0">
                <a:solidFill>
                  <a:schemeClr val="tx1"/>
                </a:solidFill>
                <a:effectLst/>
                <a:latin typeface="+mn-lt"/>
                <a:ea typeface="+mn-ea"/>
                <a:cs typeface="+mn-cs"/>
              </a:rPr>
              <a:t>Each measure represents </a:t>
            </a:r>
            <a:r>
              <a:rPr lang="en-US" sz="1200" kern="1200" dirty="0">
                <a:solidFill>
                  <a:schemeClr val="tx1"/>
                </a:solidFill>
                <a:effectLst/>
                <a:latin typeface="+mn-lt"/>
                <a:ea typeface="+mn-ea"/>
                <a:cs typeface="+mn-cs"/>
              </a:rPr>
              <a:t>degree of variability in </a:t>
            </a:r>
            <a:r>
              <a:rPr lang="en-US" sz="1200" kern="1200" dirty="0" smtClean="0">
                <a:solidFill>
                  <a:schemeClr val="tx1"/>
                </a:solidFill>
                <a:effectLst/>
                <a:latin typeface="+mn-lt"/>
                <a:ea typeface="+mn-ea"/>
                <a:cs typeface="+mn-cs"/>
              </a:rPr>
              <a:t>distribution.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 in choosing a measure of central tendency, one of the most basic considerations in choosing a measure of variability is the variable’s level of measurement.</a:t>
            </a:r>
          </a:p>
          <a:p>
            <a:pPr marL="0" lvl="0" indent="0">
              <a:buNone/>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Requires appropriate data measure:</a:t>
            </a:r>
            <a:r>
              <a:rPr lang="en-US" baseline="0" dirty="0" smtClean="0"/>
              <a:t> </a:t>
            </a:r>
            <a:r>
              <a:rPr lang="en-US" sz="1200" kern="1200" dirty="0" smtClean="0">
                <a:solidFill>
                  <a:schemeClr val="tx1"/>
                </a:solidFill>
                <a:effectLst/>
                <a:latin typeface="+mn-lt"/>
                <a:ea typeface="+mn-ea"/>
                <a:cs typeface="+mn-cs"/>
              </a:rPr>
              <a:t>Valid </a:t>
            </a:r>
            <a:r>
              <a:rPr lang="en-US" sz="1200" kern="1200" dirty="0">
                <a:solidFill>
                  <a:schemeClr val="tx1"/>
                </a:solidFill>
                <a:effectLst/>
                <a:latin typeface="+mn-lt"/>
                <a:ea typeface="+mn-ea"/>
                <a:cs typeface="+mn-cs"/>
              </a:rPr>
              <a:t>use of any measures requires data measured at level appropriate for that measure or </a:t>
            </a:r>
            <a:r>
              <a:rPr lang="en-US" sz="1200" kern="1200" dirty="0" smtClean="0">
                <a:solidFill>
                  <a:schemeClr val="tx1"/>
                </a:solidFill>
                <a:effectLst/>
                <a:latin typeface="+mn-lt"/>
                <a:ea typeface="+mn-ea"/>
                <a:cs typeface="+mn-cs"/>
              </a:rPr>
              <a:t>higher.</a:t>
            </a:r>
            <a:endParaRPr lang="en-I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3841524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According to a study by Myron Pope, students of color enrolled in community colleges response best to multiple levels of mentoring—formal and informal methods from different sources. </a:t>
            </a:r>
          </a:p>
          <a:p>
            <a:pPr lvl="1"/>
            <a:r>
              <a:rPr lang="en-US" sz="1200" kern="1200" dirty="0" smtClean="0">
                <a:solidFill>
                  <a:schemeClr val="tx1"/>
                </a:solidFill>
                <a:effectLst/>
                <a:latin typeface="+mn-lt"/>
                <a:ea typeface="+mn-ea"/>
                <a:cs typeface="+mn-cs"/>
              </a:rPr>
              <a:t>To improve these mentoring opportunities, community college administrators must begin more aggressively to recruit future faculty and administrators from various ethnic backgrounds.</a:t>
            </a:r>
          </a:p>
          <a:p>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121567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4.1</a:t>
            </a:r>
            <a:r>
              <a:rPr lang="en-US" sz="1200" kern="1200" dirty="0">
                <a:solidFill>
                  <a:schemeClr val="tx1"/>
                </a:solidFill>
                <a:effectLst/>
                <a:latin typeface="+mn-lt"/>
                <a:ea typeface="+mn-ea"/>
                <a:cs typeface="+mn-cs"/>
              </a:rPr>
              <a:t>: Explain the importance of measuring </a:t>
            </a:r>
            <a:r>
              <a:rPr lang="en-US" sz="1200" kern="1200" dirty="0" smtClean="0">
                <a:solidFill>
                  <a:schemeClr val="tx1"/>
                </a:solidFill>
                <a:effectLst/>
                <a:latin typeface="+mn-lt"/>
                <a:ea typeface="+mn-ea"/>
                <a:cs typeface="+mn-cs"/>
              </a:rPr>
              <a:t>variability.</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Examine </a:t>
            </a:r>
            <a:r>
              <a:rPr lang="en-US" dirty="0"/>
              <a:t>differences as well as commonalities: </a:t>
            </a:r>
            <a:r>
              <a:rPr lang="en-US" sz="1200" kern="1200" dirty="0" smtClean="0">
                <a:solidFill>
                  <a:schemeClr val="tx1"/>
                </a:solidFill>
                <a:effectLst/>
                <a:latin typeface="+mn-lt"/>
                <a:ea typeface="+mn-ea"/>
                <a:cs typeface="+mn-cs"/>
              </a:rPr>
              <a:t>To address the similarities without dealing with differences, it is important to look at the differences as well as the commonalities.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a:spcBef>
                <a:spcPts val="0"/>
              </a:spcBef>
              <a:defRPr/>
            </a:pPr>
            <a:r>
              <a:rPr lang="en-US" dirty="0" smtClean="0"/>
              <a:t>Stereotyping: Ignoring diversity:</a:t>
            </a:r>
            <a:r>
              <a:rPr lang="en-US" baseline="0" dirty="0" smtClean="0"/>
              <a:t> </a:t>
            </a:r>
            <a:r>
              <a:rPr lang="en-US" sz="1200" kern="1200" dirty="0" smtClean="0">
                <a:solidFill>
                  <a:schemeClr val="tx1"/>
                </a:solidFill>
                <a:effectLst/>
                <a:latin typeface="+mn-lt"/>
                <a:ea typeface="+mn-ea"/>
                <a:cs typeface="+mn-cs"/>
              </a:rPr>
              <a:t>One form of stereotyping is treating a group as if it were totally characterized by its central value, ignoring the diversity within the group.</a:t>
            </a:r>
          </a:p>
          <a:p>
            <a:pPr>
              <a:spcBef>
                <a:spcPts val="0"/>
              </a:spcBef>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Understanding diversity of experiences:</a:t>
            </a:r>
            <a:r>
              <a:rPr lang="en-US" baseline="0" dirty="0" smtClean="0"/>
              <a:t> </a:t>
            </a:r>
            <a:r>
              <a:rPr lang="en-US" sz="1200" kern="1200" dirty="0" smtClean="0">
                <a:solidFill>
                  <a:schemeClr val="tx1"/>
                </a:solidFill>
                <a:effectLst/>
                <a:latin typeface="+mn-lt"/>
                <a:ea typeface="+mn-ea"/>
                <a:cs typeface="+mn-cs"/>
              </a:rPr>
              <a:t>The different measures of variation can be used to understand the diversity of experiences. The concept of variability has implications not only for describing the diversity of social</a:t>
            </a:r>
            <a:r>
              <a:rPr lang="en-US" sz="1200" kern="1200" baseline="0" dirty="0" smtClean="0">
                <a:solidFill>
                  <a:schemeClr val="tx1"/>
                </a:solidFill>
                <a:effectLst/>
                <a:latin typeface="+mn-lt"/>
                <a:ea typeface="+mn-ea"/>
                <a:cs typeface="+mn-cs"/>
              </a:rPr>
              <a:t> groups</a:t>
            </a:r>
            <a:r>
              <a:rPr lang="en-US" sz="1200" kern="1200" dirty="0" smtClean="0">
                <a:solidFill>
                  <a:schemeClr val="tx1"/>
                </a:solidFill>
                <a:effectLst/>
                <a:latin typeface="+mn-lt"/>
                <a:ea typeface="+mn-ea"/>
                <a:cs typeface="+mn-cs"/>
              </a:rPr>
              <a:t> but also for issues that are important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everyday life.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Reconstructing curriculum: Responsive to the student:</a:t>
            </a:r>
            <a:r>
              <a:rPr lang="en-US" baseline="0" dirty="0" smtClean="0"/>
              <a:t> </a:t>
            </a:r>
            <a:r>
              <a:rPr lang="en-US" sz="1200" kern="1200" dirty="0" smtClean="0">
                <a:solidFill>
                  <a:schemeClr val="tx1"/>
                </a:solidFill>
                <a:effectLst/>
                <a:latin typeface="+mn-lt"/>
                <a:ea typeface="+mn-ea"/>
                <a:cs typeface="+mn-cs"/>
              </a:rPr>
              <a:t>One of the most important issues facing the academic community is how to reconstruct the curriculum to make it more responsive to the needs of students. This type of information, including that on the scores,</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about the central tendency in a distribution is obtained by measures of variability.</a:t>
            </a:r>
            <a:endParaRPr lang="en-US" dirty="0" smtClean="0"/>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398349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measure of variability for nominal variables: The </a:t>
            </a:r>
            <a:r>
              <a:rPr lang="en-US" sz="1200" b="1" kern="1200" dirty="0" smtClean="0">
                <a:solidFill>
                  <a:schemeClr val="tx1"/>
                </a:solidFill>
                <a:effectLst/>
                <a:latin typeface="+mn-lt"/>
                <a:ea typeface="+mn-ea"/>
                <a:cs typeface="+mn-cs"/>
              </a:rPr>
              <a:t>Index of Qualitative Variation (IQV)</a:t>
            </a:r>
            <a:r>
              <a:rPr lang="en-US" sz="1200" b="1"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is a </a:t>
            </a:r>
            <a:r>
              <a:rPr lang="en-US" sz="1200" b="0" i="0" kern="1200" dirty="0" smtClean="0">
                <a:solidFill>
                  <a:schemeClr val="tx1"/>
                </a:solidFill>
                <a:effectLst/>
                <a:latin typeface="+mn-lt"/>
                <a:ea typeface="+mn-ea"/>
                <a:cs typeface="+mn-cs"/>
              </a:rPr>
              <a:t>measure of variability for nominal variables. It is based on the ratio of the total number of differences in the distribution to the maximum number of possible differences within the same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Need </a:t>
            </a:r>
            <a:r>
              <a:rPr lang="en-US" sz="1200" kern="1200" dirty="0">
                <a:solidFill>
                  <a:schemeClr val="tx1"/>
                </a:solidFill>
                <a:effectLst/>
                <a:latin typeface="+mn-lt"/>
                <a:ea typeface="+mn-ea"/>
                <a:cs typeface="+mn-cs"/>
              </a:rPr>
              <a:t>for Index of Qualitative Variation: Due to demographic changes, rethink every conceptualization of society. </a:t>
            </a: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example, to c</a:t>
            </a:r>
            <a:r>
              <a:rPr lang="en-US" sz="1200" kern="1200" dirty="0" smtClean="0">
                <a:solidFill>
                  <a:schemeClr val="tx1"/>
                </a:solidFill>
                <a:effectLst/>
                <a:latin typeface="+mn-lt"/>
                <a:ea typeface="+mn-ea"/>
                <a:cs typeface="+mn-cs"/>
              </a:rPr>
              <a:t>ompare </a:t>
            </a:r>
            <a:r>
              <a:rPr lang="en-US" sz="1200" kern="1200" dirty="0">
                <a:solidFill>
                  <a:schemeClr val="tx1"/>
                </a:solidFill>
                <a:effectLst/>
                <a:latin typeface="+mn-lt"/>
                <a:ea typeface="+mn-ea"/>
                <a:cs typeface="+mn-cs"/>
              </a:rPr>
              <a:t>racial/ethnic diversity in different cities, regions, or states or find out if a group has become more racially and ethnically diverse over </a:t>
            </a:r>
            <a:r>
              <a:rPr lang="en-US" sz="1200" kern="1200" dirty="0" smtClean="0">
                <a:solidFill>
                  <a:schemeClr val="tx1"/>
                </a:solidFill>
                <a:effectLst/>
                <a:latin typeface="+mn-lt"/>
                <a:ea typeface="+mn-ea"/>
                <a:cs typeface="+mn-cs"/>
              </a:rPr>
              <a:t>time,</a:t>
            </a:r>
            <a:r>
              <a:rPr lang="en-US" sz="1200" kern="1200" baseline="0" dirty="0" smtClean="0">
                <a:solidFill>
                  <a:schemeClr val="tx1"/>
                </a:solidFill>
                <a:effectLst/>
                <a:latin typeface="+mn-lt"/>
                <a:ea typeface="+mn-ea"/>
                <a:cs typeface="+mn-cs"/>
              </a:rPr>
              <a:t> the IQV is used.</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Range </a:t>
            </a:r>
            <a:r>
              <a:rPr lang="en-US" sz="1200" kern="1200" dirty="0">
                <a:solidFill>
                  <a:schemeClr val="tx1"/>
                </a:solidFill>
                <a:effectLst/>
                <a:latin typeface="+mn-lt"/>
                <a:ea typeface="+mn-ea"/>
                <a:cs typeface="+mn-cs"/>
              </a:rPr>
              <a:t>of IQV: </a:t>
            </a:r>
            <a:r>
              <a:rPr lang="en-US" sz="1200" kern="1200" dirty="0" smtClean="0">
                <a:solidFill>
                  <a:schemeClr val="tx1"/>
                </a:solidFill>
                <a:effectLst/>
                <a:latin typeface="+mn-lt"/>
                <a:ea typeface="+mn-ea"/>
                <a:cs typeface="+mn-cs"/>
              </a:rPr>
              <a:t>0.00–1.00: Index </a:t>
            </a:r>
            <a:r>
              <a:rPr lang="en-US" sz="1200" kern="1200" dirty="0">
                <a:solidFill>
                  <a:schemeClr val="tx1"/>
                </a:solidFill>
                <a:effectLst/>
                <a:latin typeface="+mn-lt"/>
                <a:ea typeface="+mn-ea"/>
                <a:cs typeface="+mn-cs"/>
              </a:rPr>
              <a:t>can vary from 0.00 to 1.00. When all cases in one category, no variation (or diversity), IQV is 0.00. When cases distributed evenly across categories, maximum variation (or diversity), IQV is 1.00.</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287200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Steps to calculate IQV:</a:t>
                </a:r>
              </a:p>
              <a:p>
                <a:pPr marL="228600" lvl="0" indent="-228600">
                  <a:buFont typeface="+mj-lt"/>
                  <a:buAutoNum type="arabicPeriod"/>
                </a:pPr>
                <a:r>
                  <a:rPr lang="en-US" dirty="0" smtClean="0"/>
                  <a:t>Construct a percentage distribution. </a:t>
                </a:r>
                <a:endParaRPr lang="en-IN" dirty="0" smtClean="0"/>
              </a:p>
              <a:p>
                <a:pPr marL="228600" lvl="0" indent="-228600">
                  <a:buFont typeface="+mj-lt"/>
                  <a:buAutoNum type="arabicPeriod"/>
                </a:pPr>
                <a:r>
                  <a:rPr lang="en-US" dirty="0" smtClean="0"/>
                  <a:t>Square the percentages for each category. </a:t>
                </a:r>
                <a:endParaRPr lang="en-IN" dirty="0" smtClean="0"/>
              </a:p>
              <a:p>
                <a:pPr marL="228600" lvl="0" indent="-228600">
                  <a:buFont typeface="+mj-lt"/>
                  <a:buAutoNum type="arabicPeriod"/>
                </a:pPr>
                <a:r>
                  <a:rPr lang="en-US" dirty="0" smtClean="0"/>
                  <a:t>Sum the squared percentages. </a:t>
                </a:r>
                <a:endParaRPr lang="en-IN" dirty="0" smtClean="0"/>
              </a:p>
              <a:p>
                <a:pPr marL="228600" lvl="0" indent="-228600">
                  <a:buFont typeface="+mj-lt"/>
                  <a:buAutoNum type="arabicPeriod"/>
                </a:pPr>
                <a:r>
                  <a:rPr lang="en-US" dirty="0" smtClean="0"/>
                  <a:t>Calculate the IQV using the formula</a:t>
                </a:r>
                <a:r>
                  <a:rPr lang="en-IN" baseline="0" dirty="0" smtClean="0"/>
                  <a:t>:</a:t>
                </a:r>
                <a:endParaRPr lang="en-US" dirty="0" smtClean="0">
                  <a:latin typeface="Cambria Math" panose="02040503050406030204" pitchFamily="18" charset="0"/>
                </a:endParaRPr>
              </a:p>
              <a:p>
                <a:pPr marL="0" lvl="0" indent="0">
                  <a:buFont typeface="+mj-lt"/>
                  <a:buNone/>
                </a:pPr>
                <a14:m>
                  <m:oMathPara xmlns:m="http://schemas.openxmlformats.org/officeDocument/2006/math">
                    <m:oMathParaPr>
                      <m:jc m:val="centerGroup"/>
                    </m:oMathParaPr>
                    <m:oMath xmlns:m="http://schemas.openxmlformats.org/officeDocument/2006/math">
                      <m:r>
                        <a:rPr lang="en-US" b="0" i="0" smtClean="0">
                          <a:latin typeface="Cambria Math"/>
                        </a:rPr>
                        <m:t> </m:t>
                      </m:r>
                      <m:r>
                        <m:rPr>
                          <m:sty m:val="p"/>
                        </m:rPr>
                        <a:rPr lang="en-US" smtClean="0">
                          <a:latin typeface="Cambria Math" panose="02040503050406030204" pitchFamily="18" charset="0"/>
                        </a:rPr>
                        <m:t>I</m:t>
                      </m:r>
                      <m:r>
                        <m:rPr>
                          <m:sty m:val="p"/>
                        </m:rPr>
                        <a:rPr lang="en-US">
                          <a:latin typeface="Cambria Math" panose="02040503050406030204" pitchFamily="18" charset="0"/>
                        </a:rPr>
                        <m:t>QV</m:t>
                      </m:r>
                      <m:r>
                        <a:rPr lang="en-US">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𝐾</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US">
                                      <a:latin typeface="Cambria Math" panose="02040503050406030204" pitchFamily="18" charset="0"/>
                                    </a:rPr>
                                    <m:t>100</m:t>
                                  </m:r>
                                </m:e>
                                <m:sup>
                                  <m:r>
                                    <a:rPr lang="en-US">
                                      <a:latin typeface="Cambria Math" panose="02040503050406030204" pitchFamily="18" charset="0"/>
                                    </a:rPr>
                                    <m:t>2</m:t>
                                  </m:r>
                                </m:sup>
                              </m:sSup>
                              <m:r>
                                <a:rPr lang="en-US" i="1">
                                  <a:latin typeface="Cambria Math" panose="02040503050406030204" pitchFamily="18" charset="0"/>
                                </a:rPr>
                                <m:t>−</m:t>
                              </m:r>
                              <m:nary>
                                <m:naryPr>
                                  <m:chr m:val="∑"/>
                                  <m:limLoc m:val="undOvr"/>
                                  <m:subHide m:val="on"/>
                                  <m:supHide m:val="on"/>
                                  <m:ctrlPr>
                                    <a:rPr lang="en-IN" i="1">
                                      <a:latin typeface="Cambria Math" panose="02040503050406030204" pitchFamily="18" charset="0"/>
                                    </a:rPr>
                                  </m:ctrlPr>
                                </m:naryPr>
                                <m:sub/>
                                <m:sup/>
                                <m:e>
                                  <m:r>
                                    <a:rPr lang="en-US" i="1">
                                      <a:latin typeface="Cambria Math" panose="02040503050406030204" pitchFamily="18" charset="0"/>
                                    </a:rPr>
                                    <m:t>𝑃</m:t>
                                  </m:r>
                                  <m:sSup>
                                    <m:sSupPr>
                                      <m:ctrlPr>
                                        <a:rPr lang="en-IN" i="1">
                                          <a:latin typeface="Cambria Math" panose="02040503050406030204" pitchFamily="18" charset="0"/>
                                        </a:rPr>
                                      </m:ctrlPr>
                                    </m:sSupPr>
                                    <m:e>
                                      <m:r>
                                        <a:rPr lang="en-US" i="1">
                                          <a:latin typeface="Cambria Math" panose="02040503050406030204" pitchFamily="18" charset="0"/>
                                        </a:rPr>
                                        <m:t>𝑐𝑡</m:t>
                                      </m:r>
                                    </m:e>
                                    <m:sup>
                                      <m:r>
                                        <a:rPr lang="en-US">
                                          <a:latin typeface="Cambria Math" panose="02040503050406030204" pitchFamily="18" charset="0"/>
                                        </a:rPr>
                                        <m:t>2</m:t>
                                      </m:r>
                                    </m:sup>
                                  </m:sSup>
                                </m:e>
                              </m:nary>
                            </m:e>
                          </m:d>
                        </m:num>
                        <m:den>
                          <m:sSup>
                            <m:sSupPr>
                              <m:ctrlPr>
                                <a:rPr lang="en-IN" i="1">
                                  <a:latin typeface="Cambria Math" panose="02040503050406030204" pitchFamily="18" charset="0"/>
                                </a:rPr>
                              </m:ctrlPr>
                            </m:sSupPr>
                            <m:e>
                              <m:r>
                                <a:rPr lang="en-US">
                                  <a:latin typeface="Cambria Math" panose="02040503050406030204" pitchFamily="18" charset="0"/>
                                </a:rPr>
                                <m:t>100</m:t>
                              </m:r>
                            </m:e>
                            <m:sup>
                              <m:r>
                                <a:rPr lang="en-US">
                                  <a:latin typeface="Cambria Math" panose="02040503050406030204" pitchFamily="18" charset="0"/>
                                </a:rPr>
                                <m:t>2</m:t>
                              </m:r>
                            </m:sup>
                          </m:sSup>
                          <m:d>
                            <m:dPr>
                              <m:ctrlPr>
                                <a:rPr lang="en-IN"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a:latin typeface="Cambria Math" panose="02040503050406030204" pitchFamily="18" charset="0"/>
                                </a:rPr>
                                <m:t>1</m:t>
                              </m:r>
                            </m:e>
                          </m:d>
                        </m:den>
                      </m:f>
                      <m:r>
                        <a:rPr lang="en-US">
                          <a:latin typeface="Cambria Math" panose="02040503050406030204" pitchFamily="18" charset="0"/>
                        </a:rPr>
                        <m:t> </m:t>
                      </m:r>
                    </m:oMath>
                  </m:oMathPara>
                </a14:m>
                <a:endParaRPr lang="en-IN" dirty="0"/>
              </a:p>
              <a:p>
                <a:r>
                  <a:rPr lang="en-US" dirty="0" smtClean="0"/>
                  <a:t>where </a:t>
                </a:r>
                <a:r>
                  <a:rPr lang="en-US" i="1" dirty="0" smtClean="0"/>
                  <a:t>K </a:t>
                </a:r>
                <a:r>
                  <a:rPr lang="en-US" dirty="0" smtClean="0"/>
                  <a:t>is </a:t>
                </a:r>
                <a:r>
                  <a:rPr lang="en-US" dirty="0"/>
                  <a:t>the number of </a:t>
                </a:r>
                <a:r>
                  <a:rPr lang="en-US" dirty="0" smtClean="0"/>
                  <a:t>categories, and</a:t>
                </a:r>
                <a14:m>
                  <m:oMath xmlns:m="http://schemas.openxmlformats.org/officeDocument/2006/math">
                    <m:r>
                      <a:rPr lang="en-US" b="0" i="0" smtClean="0">
                        <a:latin typeface="Cambria Math"/>
                      </a:rPr>
                      <m:t> </m:t>
                    </m:r>
                    <m:nary>
                      <m:naryPr>
                        <m:chr m:val="∑"/>
                        <m:limLoc m:val="undOvr"/>
                        <m:subHide m:val="on"/>
                        <m:supHide m:val="on"/>
                        <m:ctrlPr>
                          <a:rPr lang="en-IN" i="1">
                            <a:latin typeface="Cambria Math" panose="02040503050406030204" pitchFamily="18" charset="0"/>
                          </a:rPr>
                        </m:ctrlPr>
                      </m:naryPr>
                      <m:sub/>
                      <m:sup/>
                      <m:e>
                        <m:r>
                          <a:rPr lang="en-US" i="1">
                            <a:latin typeface="Cambria Math" panose="02040503050406030204" pitchFamily="18" charset="0"/>
                          </a:rPr>
                          <m:t>𝑃</m:t>
                        </m:r>
                        <m:sSup>
                          <m:sSupPr>
                            <m:ctrlPr>
                              <a:rPr lang="en-IN" i="1">
                                <a:latin typeface="Cambria Math" panose="02040503050406030204" pitchFamily="18" charset="0"/>
                              </a:rPr>
                            </m:ctrlPr>
                          </m:sSupPr>
                          <m:e>
                            <m:r>
                              <a:rPr lang="en-US" i="1">
                                <a:latin typeface="Cambria Math" panose="02040503050406030204" pitchFamily="18" charset="0"/>
                              </a:rPr>
                              <m:t>𝑐𝑡</m:t>
                            </m:r>
                          </m:e>
                          <m:sup>
                            <m:r>
                              <a:rPr lang="en-US" i="1">
                                <a:latin typeface="Cambria Math" panose="02040503050406030204" pitchFamily="18" charset="0"/>
                              </a:rPr>
                              <m:t>2</m:t>
                            </m:r>
                          </m:sup>
                        </m:sSup>
                      </m:e>
                    </m:nary>
                    <m:r>
                      <a:rPr lang="en-US" b="0" i="1" smtClean="0">
                        <a:latin typeface="Cambria Math"/>
                      </a:rPr>
                      <m:t> </m:t>
                    </m:r>
                  </m:oMath>
                </a14:m>
                <a:r>
                  <a:rPr lang="en-US" dirty="0" smtClean="0"/>
                  <a:t>is</a:t>
                </a:r>
                <a:r>
                  <a:rPr lang="en-US" dirty="0"/>
                  <a:t> the sum of all squared percentages in the distribution</a:t>
                </a:r>
                <a:r>
                  <a:rPr lang="en-US" dirty="0" smtClean="0"/>
                  <a:t>.</a:t>
                </a:r>
                <a:endParaRPr lang="en-IN"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Steps to calculate IQV:</a:t>
                </a:r>
              </a:p>
              <a:p>
                <a:pPr marL="228600" lvl="0" indent="-228600">
                  <a:buFont typeface="+mj-lt"/>
                  <a:buAutoNum type="arabicPeriod"/>
                </a:pPr>
                <a:r>
                  <a:rPr lang="en-US" dirty="0" smtClean="0"/>
                  <a:t>Construct a percentage distribution. </a:t>
                </a:r>
                <a:endParaRPr lang="en-IN" dirty="0" smtClean="0"/>
              </a:p>
              <a:p>
                <a:pPr marL="228600" lvl="0" indent="-228600">
                  <a:buFont typeface="+mj-lt"/>
                  <a:buAutoNum type="arabicPeriod"/>
                </a:pPr>
                <a:r>
                  <a:rPr lang="en-US" dirty="0" smtClean="0"/>
                  <a:t>Square the percentages for each category. </a:t>
                </a:r>
                <a:endParaRPr lang="en-IN" dirty="0" smtClean="0"/>
              </a:p>
              <a:p>
                <a:pPr marL="228600" lvl="0" indent="-228600">
                  <a:buFont typeface="+mj-lt"/>
                  <a:buAutoNum type="arabicPeriod"/>
                </a:pPr>
                <a:r>
                  <a:rPr lang="en-US" dirty="0" smtClean="0"/>
                  <a:t>Sum the squared percentages. </a:t>
                </a:r>
                <a:endParaRPr lang="en-IN" dirty="0" smtClean="0"/>
              </a:p>
              <a:p>
                <a:pPr marL="228600" lvl="0" indent="-228600">
                  <a:buFont typeface="+mj-lt"/>
                  <a:buAutoNum type="arabicPeriod"/>
                </a:pPr>
                <a:r>
                  <a:rPr lang="en-US" dirty="0" smtClean="0"/>
                  <a:t>Calculate the IQV using the formula</a:t>
                </a:r>
                <a:r>
                  <a:rPr lang="en-IN" baseline="0" dirty="0" smtClean="0"/>
                  <a:t>:</a:t>
                </a:r>
                <a:endParaRPr lang="en-US" dirty="0" smtClean="0">
                  <a:latin typeface="Cambria Math" panose="02040503050406030204" pitchFamily="18" charset="0"/>
                </a:endParaRPr>
              </a:p>
              <a:p>
                <a:pPr marL="0" lvl="0" indent="0">
                  <a:buFont typeface="+mj-lt"/>
                  <a:buNone/>
                </a:pPr>
                <a:r>
                  <a:rPr lang="en-US" b="0" i="0" smtClean="0">
                    <a:latin typeface="Cambria Math"/>
                  </a:rPr>
                  <a:t> </a:t>
                </a:r>
                <a:r>
                  <a:rPr lang="en-US" i="0" smtClean="0">
                    <a:latin typeface="Cambria Math" panose="02040503050406030204" pitchFamily="18" charset="0"/>
                  </a:rPr>
                  <a:t>I</a:t>
                </a:r>
                <a:r>
                  <a:rPr lang="en-US" i="0">
                    <a:latin typeface="Cambria Math" panose="02040503050406030204" pitchFamily="18" charset="0"/>
                  </a:rPr>
                  <a:t>QV=𝐾</a:t>
                </a:r>
                <a:r>
                  <a:rPr lang="en-IN" i="0">
                    <a:latin typeface="Cambria Math"/>
                  </a:rPr>
                  <a:t>(〖</a:t>
                </a:r>
                <a:r>
                  <a:rPr lang="en-US" i="0">
                    <a:latin typeface="Cambria Math" panose="02040503050406030204" pitchFamily="18" charset="0"/>
                  </a:rPr>
                  <a:t>100</a:t>
                </a:r>
                <a:r>
                  <a:rPr lang="en-IN" i="0">
                    <a:latin typeface="Cambria Math"/>
                  </a:rPr>
                  <a:t>〗^</a:t>
                </a:r>
                <a:r>
                  <a:rPr lang="en-US" i="0">
                    <a:latin typeface="Cambria Math" panose="02040503050406030204" pitchFamily="18" charset="0"/>
                  </a:rPr>
                  <a:t>2−</a:t>
                </a:r>
                <a:r>
                  <a:rPr lang="en-IN" i="0">
                    <a:latin typeface="Cambria Math"/>
                  </a:rPr>
                  <a:t>∑1</a:t>
                </a:r>
                <a:r>
                  <a:rPr lang="en-US" i="0">
                    <a:latin typeface="Cambria Math"/>
                  </a:rPr>
                  <a:t>▒</a:t>
                </a:r>
                <a:r>
                  <a:rPr lang="en-IN" i="0">
                    <a:latin typeface="Cambria Math"/>
                  </a:rPr>
                  <a:t>〖</a:t>
                </a:r>
                <a:r>
                  <a:rPr lang="en-US" i="0">
                    <a:latin typeface="Cambria Math" panose="02040503050406030204" pitchFamily="18" charset="0"/>
                  </a:rPr>
                  <a:t>𝑃</a:t>
                </a:r>
                <a:r>
                  <a:rPr lang="en-IN" i="0">
                    <a:latin typeface="Cambria Math"/>
                  </a:rPr>
                  <a:t>〖</a:t>
                </a:r>
                <a:r>
                  <a:rPr lang="en-US" i="0">
                    <a:latin typeface="Cambria Math" panose="02040503050406030204" pitchFamily="18" charset="0"/>
                  </a:rPr>
                  <a:t>𝑐𝑡</a:t>
                </a:r>
                <a:r>
                  <a:rPr lang="en-IN" i="0">
                    <a:latin typeface="Cambria Math"/>
                  </a:rPr>
                  <a:t>〗^</a:t>
                </a:r>
                <a:r>
                  <a:rPr lang="en-US" i="0">
                    <a:latin typeface="Cambria Math" panose="02040503050406030204" pitchFamily="18" charset="0"/>
                  </a:rPr>
                  <a:t>2</a:t>
                </a:r>
                <a:r>
                  <a:rPr lang="en-US" i="0">
                    <a:latin typeface="Cambria Math"/>
                  </a:rPr>
                  <a:t> </a:t>
                </a:r>
                <a:r>
                  <a:rPr lang="en-IN" i="0">
                    <a:latin typeface="Cambria Math"/>
                  </a:rPr>
                  <a:t>〗</a:t>
                </a:r>
                <a:r>
                  <a:rPr lang="en-US" i="0">
                    <a:latin typeface="Cambria Math"/>
                  </a:rPr>
                  <a:t>)</a:t>
                </a:r>
                <a:r>
                  <a:rPr lang="en-IN" i="0">
                    <a:latin typeface="Cambria Math"/>
                  </a:rPr>
                  <a:t>/(〖</a:t>
                </a:r>
                <a:r>
                  <a:rPr lang="en-US" i="0">
                    <a:latin typeface="Cambria Math" panose="02040503050406030204" pitchFamily="18" charset="0"/>
                  </a:rPr>
                  <a:t>100</a:t>
                </a:r>
                <a:r>
                  <a:rPr lang="en-IN" i="0">
                    <a:latin typeface="Cambria Math"/>
                  </a:rPr>
                  <a:t>〗^</a:t>
                </a:r>
                <a:r>
                  <a:rPr lang="en-US" i="0">
                    <a:latin typeface="Cambria Math" panose="02040503050406030204" pitchFamily="18" charset="0"/>
                  </a:rPr>
                  <a:t>2</a:t>
                </a:r>
                <a:r>
                  <a:rPr lang="en-IN" i="0">
                    <a:latin typeface="Cambria Math"/>
                  </a:rPr>
                  <a:t> (</a:t>
                </a:r>
                <a:r>
                  <a:rPr lang="en-US" i="0">
                    <a:latin typeface="Cambria Math" panose="02040503050406030204" pitchFamily="18" charset="0"/>
                  </a:rPr>
                  <a:t>𝐾−1</a:t>
                </a:r>
                <a:r>
                  <a:rPr lang="en-US" i="0">
                    <a:latin typeface="Cambria Math"/>
                  </a:rPr>
                  <a:t>) </a:t>
                </a:r>
                <a:r>
                  <a:rPr lang="en-IN" i="0">
                    <a:latin typeface="Cambria Math"/>
                  </a:rPr>
                  <a:t>)</a:t>
                </a:r>
                <a:r>
                  <a:rPr lang="en-US" i="0">
                    <a:latin typeface="Cambria Math" panose="02040503050406030204" pitchFamily="18" charset="0"/>
                  </a:rPr>
                  <a:t>  </a:t>
                </a:r>
                <a:r>
                  <a:rPr lang="en-IN" dirty="0" smtClean="0"/>
                  <a:t>.</a:t>
                </a:r>
                <a:endParaRPr lang="en-IN" dirty="0"/>
              </a:p>
              <a:p>
                <a:r>
                  <a:rPr lang="en-US" dirty="0" smtClean="0"/>
                  <a:t>where </a:t>
                </a:r>
                <a:r>
                  <a:rPr lang="en-US" i="1" dirty="0" smtClean="0"/>
                  <a:t>K </a:t>
                </a:r>
                <a:r>
                  <a:rPr lang="en-US" dirty="0" smtClean="0"/>
                  <a:t>is </a:t>
                </a:r>
                <a:r>
                  <a:rPr lang="en-US" dirty="0"/>
                  <a:t>the number of </a:t>
                </a:r>
                <a:r>
                  <a:rPr lang="en-US" dirty="0" smtClean="0"/>
                  <a:t>categories, and</a:t>
                </a:r>
                <a:r>
                  <a:rPr lang="en-US" b="0" i="0" smtClean="0">
                    <a:latin typeface="Cambria Math"/>
                  </a:rPr>
                  <a:t> </a:t>
                </a:r>
                <a:r>
                  <a:rPr lang="en-IN" i="0">
                    <a:latin typeface="Cambria Math"/>
                  </a:rPr>
                  <a:t>∑1</a:t>
                </a:r>
                <a:r>
                  <a:rPr lang="en-US" i="0">
                    <a:latin typeface="Cambria Math"/>
                  </a:rPr>
                  <a:t>▒</a:t>
                </a:r>
                <a:r>
                  <a:rPr lang="en-IN" i="0">
                    <a:latin typeface="Cambria Math"/>
                  </a:rPr>
                  <a:t>〖</a:t>
                </a:r>
                <a:r>
                  <a:rPr lang="en-US" i="0">
                    <a:latin typeface="Cambria Math" panose="02040503050406030204" pitchFamily="18" charset="0"/>
                  </a:rPr>
                  <a:t>𝑃</a:t>
                </a:r>
                <a:r>
                  <a:rPr lang="en-IN" i="0">
                    <a:latin typeface="Cambria Math"/>
                  </a:rPr>
                  <a:t>〖</a:t>
                </a:r>
                <a:r>
                  <a:rPr lang="en-US" i="0">
                    <a:latin typeface="Cambria Math" panose="02040503050406030204" pitchFamily="18" charset="0"/>
                  </a:rPr>
                  <a:t>𝑐𝑡</a:t>
                </a:r>
                <a:r>
                  <a:rPr lang="en-IN" i="0">
                    <a:latin typeface="Cambria Math"/>
                  </a:rPr>
                  <a:t>〗^</a:t>
                </a:r>
                <a:r>
                  <a:rPr lang="en-US" i="0">
                    <a:latin typeface="Cambria Math" panose="02040503050406030204" pitchFamily="18" charset="0"/>
                  </a:rPr>
                  <a:t>2</a:t>
                </a:r>
                <a:r>
                  <a:rPr lang="en-US" i="0">
                    <a:latin typeface="Cambria Math"/>
                  </a:rPr>
                  <a:t> </a:t>
                </a:r>
                <a:r>
                  <a:rPr lang="en-IN" i="0">
                    <a:latin typeface="Cambria Math"/>
                  </a:rPr>
                  <a:t>〗</a:t>
                </a:r>
                <a:r>
                  <a:rPr lang="en-US" dirty="0" smtClean="0"/>
                  <a:t>is</a:t>
                </a:r>
                <a:r>
                  <a:rPr lang="en-US" dirty="0"/>
                  <a:t> the sum of all squared percentages in the distribution</a:t>
                </a:r>
                <a:r>
                  <a:rPr lang="en-US" dirty="0" smtClean="0"/>
                  <a:t>.</a:t>
                </a:r>
                <a:endParaRPr lang="en-IN" dirty="0"/>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336860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Multiplying the IQV by 100:</a:t>
            </a:r>
            <a:r>
              <a:rPr lang="en-US" baseline="0" dirty="0" smtClean="0"/>
              <a:t> </a:t>
            </a:r>
            <a:r>
              <a:rPr lang="en-US" sz="1200" kern="1200" dirty="0" smtClean="0">
                <a:solidFill>
                  <a:schemeClr val="tx1"/>
                </a:solidFill>
                <a:effectLst/>
                <a:latin typeface="+mn-lt"/>
                <a:ea typeface="+mn-ea"/>
                <a:cs typeface="+mn-cs"/>
              </a:rPr>
              <a:t>The IQV can also be expressed as a percentage rather than a proportion,</a:t>
            </a:r>
            <a:r>
              <a:rPr lang="en-US" sz="1200" kern="1200" baseline="0" dirty="0" smtClean="0">
                <a:solidFill>
                  <a:schemeClr val="tx1"/>
                </a:solidFill>
                <a:effectLst/>
                <a:latin typeface="+mn-lt"/>
                <a:ea typeface="+mn-ea"/>
                <a:cs typeface="+mn-cs"/>
              </a:rPr>
              <a:t> by s</a:t>
            </a:r>
            <a:r>
              <a:rPr lang="en-US" sz="1200" kern="1200" dirty="0" smtClean="0">
                <a:solidFill>
                  <a:schemeClr val="tx1"/>
                </a:solidFill>
                <a:effectLst/>
                <a:latin typeface="+mn-lt"/>
                <a:ea typeface="+mn-ea"/>
                <a:cs typeface="+mn-cs"/>
              </a:rPr>
              <a:t>imply multiplying the IQV by 100.</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Relative to the maximum possible differences: </a:t>
            </a:r>
            <a:r>
              <a:rPr lang="en-US" sz="1200" kern="1200" dirty="0" smtClean="0">
                <a:solidFill>
                  <a:schemeClr val="tx1"/>
                </a:solidFill>
                <a:effectLst/>
                <a:latin typeface="+mn-lt"/>
                <a:ea typeface="+mn-ea"/>
                <a:cs typeface="+mn-cs"/>
              </a:rPr>
              <a:t>IQV </a:t>
            </a:r>
            <a:r>
              <a:rPr lang="en-US" sz="1200" kern="1200" dirty="0">
                <a:solidFill>
                  <a:schemeClr val="tx1"/>
                </a:solidFill>
                <a:effectLst/>
                <a:latin typeface="+mn-lt"/>
                <a:ea typeface="+mn-ea"/>
                <a:cs typeface="+mn-cs"/>
              </a:rPr>
              <a:t>reflects percentage of racial/ethnic differences relative to the maximum possible differences in each distribution. </a:t>
            </a:r>
            <a:r>
              <a:rPr lang="en-US" sz="1200" kern="1200" dirty="0" smtClean="0">
                <a:solidFill>
                  <a:schemeClr val="tx1"/>
                </a:solidFill>
                <a:effectLst/>
                <a:latin typeface="+mn-lt"/>
                <a:ea typeface="+mn-ea"/>
                <a:cs typeface="+mn-cs"/>
              </a:rPr>
              <a:t>Thus, an IQV of 0.07 indicates that the number of racial/ethnic differences is 12.0% (0.12 x 100) of the maximum possible differences.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25134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By the middle of the 21</a:t>
            </a:r>
            <a:r>
              <a:rPr lang="en-US" sz="1200" kern="1200" baseline="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century, the United States will no longer be a predominantly white society—it will be a minority–majority nation.</a:t>
            </a:r>
          </a:p>
          <a:p>
            <a:pPr lvl="1"/>
            <a:r>
              <a:rPr lang="en-US" sz="1200" kern="1200" dirty="0" smtClean="0">
                <a:solidFill>
                  <a:schemeClr val="tx1"/>
                </a:solidFill>
                <a:effectLst/>
                <a:latin typeface="+mn-lt"/>
                <a:ea typeface="+mn-ea"/>
                <a:cs typeface="+mn-cs"/>
              </a:rPr>
              <a:t>There are geographic concentrations of minority groups in specific regions and metropolitan areas; demographers refer to this as chain migration.</a:t>
            </a:r>
          </a:p>
          <a:p>
            <a:r>
              <a:rPr lang="en-US" sz="1200" kern="1200" dirty="0" smtClean="0">
                <a:solidFill>
                  <a:schemeClr val="tx1"/>
                </a:solidFill>
                <a:effectLst/>
                <a:latin typeface="+mn-lt"/>
                <a:ea typeface="+mn-ea"/>
                <a:cs typeface="+mn-cs"/>
              </a:rPr>
              <a:t>IQV can be used to measure the amount of racial and ethnic diversity in different regions.</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275913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Difference between highest and lowest scores:</a:t>
                </a:r>
                <a:r>
                  <a:rPr lang="en-US" baseline="0" dirty="0"/>
                  <a:t> </a:t>
                </a:r>
                <a:r>
                  <a:rPr lang="en-US" sz="1200" b="1" kern="1200" dirty="0" smtClean="0">
                    <a:solidFill>
                      <a:schemeClr val="tx1"/>
                    </a:solidFill>
                    <a:effectLst/>
                    <a:latin typeface="+mn-lt"/>
                    <a:ea typeface="+mn-ea"/>
                    <a:cs typeface="+mn-cs"/>
                  </a:rPr>
                  <a:t>Range </a:t>
                </a:r>
                <a:r>
                  <a:rPr lang="en-US" sz="1200" kern="1200" dirty="0">
                    <a:solidFill>
                      <a:schemeClr val="tx1"/>
                    </a:solidFill>
                    <a:effectLst/>
                    <a:latin typeface="+mn-lt"/>
                    <a:ea typeface="+mn-ea"/>
                    <a:cs typeface="+mn-cs"/>
                  </a:rPr>
                  <a:t>measures variation in interval-ratio variables. It </a:t>
                </a:r>
                <a:r>
                  <a:rPr lang="en-US" sz="1200" kern="1200" dirty="0" smtClean="0">
                    <a:solidFill>
                      <a:schemeClr val="tx1"/>
                    </a:solidFill>
                    <a:effectLst/>
                    <a:latin typeface="+mn-lt"/>
                    <a:ea typeface="+mn-ea"/>
                    <a:cs typeface="+mn-cs"/>
                  </a:rPr>
                  <a:t>is the </a:t>
                </a:r>
                <a:r>
                  <a:rPr lang="en-US" sz="1200" kern="1200" dirty="0">
                    <a:solidFill>
                      <a:schemeClr val="tx1"/>
                    </a:solidFill>
                    <a:effectLst/>
                    <a:latin typeface="+mn-lt"/>
                    <a:ea typeface="+mn-ea"/>
                    <a:cs typeface="+mn-cs"/>
                  </a:rPr>
                  <a:t>difference between the highest (maximum) and the lowest (minimum) scores in the distribution</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a:t>
                </a:r>
                <a:r>
                  <a:rPr lang="en-US" dirty="0" smtClean="0"/>
                  <a:t>inding range </a:t>
                </a:r>
                <a:r>
                  <a:rPr lang="en-US" dirty="0"/>
                  <a:t>in </a:t>
                </a:r>
                <a:r>
                  <a:rPr lang="en-US" dirty="0" smtClean="0"/>
                  <a:t>distribution</a:t>
                </a:r>
                <a:r>
                  <a:rPr lang="en-US" dirty="0"/>
                  <a:t>: To find ranges in distribution, </a:t>
                </a:r>
                <a:r>
                  <a:rPr lang="en-US" dirty="0" smtClean="0"/>
                  <a:t>one must pick </a:t>
                </a:r>
                <a:r>
                  <a:rPr lang="en-US" dirty="0"/>
                  <a:t>out highest and lowest scores in distribution and </a:t>
                </a:r>
                <a:r>
                  <a:rPr lang="en-US" dirty="0" smtClean="0"/>
                  <a:t>subtract</a:t>
                </a:r>
                <a:r>
                  <a:rPr lang="en-US" baseline="0" dirty="0" smtClean="0"/>
                  <a:t> them.</a:t>
                </a:r>
                <a:endParaRPr lang="en-IN" dirty="0"/>
              </a:p>
              <a:p>
                <a:pPr>
                  <a:spcBef>
                    <a:spcPts val="0"/>
                  </a:spcBef>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Formula</a:t>
                </a:r>
                <a:r>
                  <a:rPr lang="en-US" dirty="0"/>
                  <a:t>: </a:t>
                </a:r>
                <a14:m>
                  <m:oMath xmlns:m="http://schemas.openxmlformats.org/officeDocument/2006/math">
                    <m:r>
                      <m:rPr>
                        <m:sty m:val="p"/>
                      </m:rPr>
                      <a:rPr lang="en-US" sz="1200" kern="1200" smtClean="0">
                        <a:solidFill>
                          <a:schemeClr val="tx1"/>
                        </a:solidFill>
                        <a:effectLst/>
                        <a:latin typeface="Cambria Math" panose="02040503050406030204" pitchFamily="18" charset="0"/>
                        <a:ea typeface="+mn-ea"/>
                        <a:cs typeface="+mn-cs"/>
                      </a:rPr>
                      <m:t>Range</m:t>
                    </m:r>
                    <m:r>
                      <a:rPr lang="en-US" sz="1200" kern="1200">
                        <a:solidFill>
                          <a:schemeClr val="tx1"/>
                        </a:solidFill>
                        <a:effectLst/>
                        <a:latin typeface="Cambria Math" panose="02040503050406030204" pitchFamily="18" charset="0"/>
                        <a:ea typeface="+mn-ea"/>
                        <a:cs typeface="+mn-cs"/>
                      </a:rPr>
                      <m:t>=</m:t>
                    </m:r>
                    <m:r>
                      <m:rPr>
                        <m:sty m:val="p"/>
                      </m:rPr>
                      <a:rPr lang="en-US" sz="1200" kern="1200">
                        <a:solidFill>
                          <a:schemeClr val="tx1"/>
                        </a:solidFill>
                        <a:effectLst/>
                        <a:latin typeface="Cambria Math" panose="02040503050406030204" pitchFamily="18" charset="0"/>
                        <a:ea typeface="+mn-ea"/>
                        <a:cs typeface="+mn-cs"/>
                      </a:rPr>
                      <m:t>Highest</m:t>
                    </m:r>
                    <m:r>
                      <a:rPr lang="en-US" sz="1200"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score</m:t>
                    </m:r>
                    <m:r>
                      <a:rPr lang="en-US" sz="1200" i="1" kern="1200">
                        <a:solidFill>
                          <a:schemeClr val="tx1"/>
                        </a:solidFill>
                        <a:effectLst/>
                        <a:latin typeface="Cambria Math" panose="02040503050406030204" pitchFamily="18" charset="0"/>
                        <a:ea typeface="+mn-ea"/>
                        <a:cs typeface="+mn-cs"/>
                      </a:rPr>
                      <m:t>−</m:t>
                    </m:r>
                    <m:r>
                      <m:rPr>
                        <m:sty m:val="p"/>
                      </m:rPr>
                      <a:rPr lang="en-US" sz="1200" kern="1200">
                        <a:solidFill>
                          <a:schemeClr val="tx1"/>
                        </a:solidFill>
                        <a:effectLst/>
                        <a:latin typeface="Cambria Math" panose="02040503050406030204" pitchFamily="18" charset="0"/>
                        <a:ea typeface="+mn-ea"/>
                        <a:cs typeface="+mn-cs"/>
                      </a:rPr>
                      <m:t>Lowest</m:t>
                    </m:r>
                    <m:r>
                      <a:rPr lang="en-US" sz="1200"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score</m:t>
                    </m:r>
                  </m:oMath>
                </a14:m>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A</a:t>
                </a:r>
                <a:r>
                  <a:rPr lang="en-IN" dirty="0" smtClean="0"/>
                  <a:t> </a:t>
                </a:r>
                <a:r>
                  <a:rPr lang="en-IN" dirty="0"/>
                  <a:t>misleading indicator of variation: </a:t>
                </a:r>
                <a:r>
                  <a:rPr lang="en-US" sz="1200" kern="1200" dirty="0" smtClean="0">
                    <a:solidFill>
                      <a:schemeClr val="tx1"/>
                    </a:solidFill>
                    <a:effectLst/>
                    <a:latin typeface="+mn-lt"/>
                    <a:ea typeface="+mn-ea"/>
                    <a:cs typeface="+mn-cs"/>
                  </a:rPr>
                  <a:t>Range</a:t>
                </a:r>
                <a:r>
                  <a:rPr lang="en-US" sz="1200" kern="1200" baseline="0" dirty="0" smtClean="0">
                    <a:solidFill>
                      <a:schemeClr val="tx1"/>
                    </a:solidFill>
                    <a:effectLst/>
                    <a:latin typeface="+mn-lt"/>
                    <a:ea typeface="+mn-ea"/>
                    <a:cs typeface="+mn-cs"/>
                  </a:rPr>
                  <a:t> is s</a:t>
                </a:r>
                <a:r>
                  <a:rPr lang="en-US" sz="1200" kern="1200" dirty="0" smtClean="0">
                    <a:solidFill>
                      <a:schemeClr val="tx1"/>
                    </a:solidFill>
                    <a:effectLst/>
                    <a:latin typeface="+mn-lt"/>
                    <a:ea typeface="+mn-ea"/>
                    <a:cs typeface="+mn-cs"/>
                  </a:rPr>
                  <a:t>imple </a:t>
                </a:r>
                <a:r>
                  <a:rPr lang="en-US" sz="1200" kern="1200" dirty="0">
                    <a:solidFill>
                      <a:schemeClr val="tx1"/>
                    </a:solidFill>
                    <a:effectLst/>
                    <a:latin typeface="+mn-lt"/>
                    <a:ea typeface="+mn-ea"/>
                    <a:cs typeface="+mn-cs"/>
                  </a:rPr>
                  <a:t>and quick to </a:t>
                </a:r>
                <a:r>
                  <a:rPr lang="en-US" sz="1200" kern="1200" dirty="0" smtClean="0">
                    <a:solidFill>
                      <a:schemeClr val="tx1"/>
                    </a:solidFill>
                    <a:effectLst/>
                    <a:latin typeface="+mn-lt"/>
                    <a:ea typeface="+mn-ea"/>
                    <a:cs typeface="+mn-cs"/>
                  </a:rPr>
                  <a:t>calculate </a:t>
                </a:r>
                <a:r>
                  <a:rPr lang="en-US" sz="1200" kern="1200" dirty="0">
                    <a:solidFill>
                      <a:schemeClr val="tx1"/>
                    </a:solidFill>
                    <a:effectLst/>
                    <a:latin typeface="+mn-lt"/>
                    <a:ea typeface="+mn-ea"/>
                    <a:cs typeface="+mn-cs"/>
                  </a:rPr>
                  <a:t>crude measure because it is based on only the lowest and the highest scores. These two scores might be extreme and rather atypical, makes the range  misleading indicator of variation in distribution. </a:t>
                </a:r>
                <a:endParaRPr lang="en-IN"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Difference between highest and lowest scores:</a:t>
                </a:r>
                <a:r>
                  <a:rPr lang="en-US" baseline="0" dirty="0"/>
                  <a:t> </a:t>
                </a:r>
                <a:r>
                  <a:rPr lang="en-US" sz="1200" b="1" kern="1200" dirty="0" smtClean="0">
                    <a:solidFill>
                      <a:schemeClr val="tx1"/>
                    </a:solidFill>
                    <a:effectLst/>
                    <a:latin typeface="+mn-lt"/>
                    <a:ea typeface="+mn-ea"/>
                    <a:cs typeface="+mn-cs"/>
                  </a:rPr>
                  <a:t>Range </a:t>
                </a:r>
                <a:r>
                  <a:rPr lang="en-US" sz="1200" kern="1200" dirty="0">
                    <a:solidFill>
                      <a:schemeClr val="tx1"/>
                    </a:solidFill>
                    <a:effectLst/>
                    <a:latin typeface="+mn-lt"/>
                    <a:ea typeface="+mn-ea"/>
                    <a:cs typeface="+mn-cs"/>
                  </a:rPr>
                  <a:t>measures variation in interval-ratio variables. It </a:t>
                </a:r>
                <a:r>
                  <a:rPr lang="en-US" sz="1200" kern="1200" dirty="0" smtClean="0">
                    <a:solidFill>
                      <a:schemeClr val="tx1"/>
                    </a:solidFill>
                    <a:effectLst/>
                    <a:latin typeface="+mn-lt"/>
                    <a:ea typeface="+mn-ea"/>
                    <a:cs typeface="+mn-cs"/>
                  </a:rPr>
                  <a:t>is the </a:t>
                </a:r>
                <a:r>
                  <a:rPr lang="en-US" sz="1200" kern="1200" dirty="0">
                    <a:solidFill>
                      <a:schemeClr val="tx1"/>
                    </a:solidFill>
                    <a:effectLst/>
                    <a:latin typeface="+mn-lt"/>
                    <a:ea typeface="+mn-ea"/>
                    <a:cs typeface="+mn-cs"/>
                  </a:rPr>
                  <a:t>difference between the highest (maximum) and the lowest (minimum) scores in the distribution</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a:t>
                </a:r>
                <a:r>
                  <a:rPr lang="en-US" dirty="0" smtClean="0"/>
                  <a:t>inding range </a:t>
                </a:r>
                <a:r>
                  <a:rPr lang="en-US" dirty="0"/>
                  <a:t>in </a:t>
                </a:r>
                <a:r>
                  <a:rPr lang="en-US" dirty="0" smtClean="0"/>
                  <a:t>distribution</a:t>
                </a:r>
                <a:r>
                  <a:rPr lang="en-US" dirty="0"/>
                  <a:t>: To find ranges in distribution, </a:t>
                </a:r>
                <a:r>
                  <a:rPr lang="en-US" dirty="0" smtClean="0"/>
                  <a:t>one must pick </a:t>
                </a:r>
                <a:r>
                  <a:rPr lang="en-US" dirty="0"/>
                  <a:t>out highest and lowest scores in distribution and </a:t>
                </a:r>
                <a:r>
                  <a:rPr lang="en-US" dirty="0" smtClean="0"/>
                  <a:t>subtract</a:t>
                </a:r>
                <a:r>
                  <a:rPr lang="en-US" baseline="0" dirty="0" smtClean="0"/>
                  <a:t> them.</a:t>
                </a:r>
                <a:endParaRPr lang="en-IN" dirty="0"/>
              </a:p>
              <a:p>
                <a:pPr>
                  <a:spcBef>
                    <a:spcPts val="0"/>
                  </a:spcBef>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Formula</a:t>
                </a:r>
                <a:r>
                  <a:rPr lang="en-US" dirty="0"/>
                  <a:t>: </a:t>
                </a:r>
                <a:r>
                  <a:rPr lang="en-US" sz="1200" i="0" kern="1200" smtClean="0">
                    <a:solidFill>
                      <a:schemeClr val="tx1"/>
                    </a:solidFill>
                    <a:effectLst/>
                    <a:latin typeface="Cambria Math" panose="02040503050406030204" pitchFamily="18" charset="0"/>
                    <a:ea typeface="+mn-ea"/>
                    <a:cs typeface="+mn-cs"/>
                  </a:rPr>
                  <a:t>Range</a:t>
                </a:r>
                <a:r>
                  <a:rPr lang="en-US" sz="1200" i="0" kern="1200">
                    <a:solidFill>
                      <a:schemeClr val="tx1"/>
                    </a:solidFill>
                    <a:effectLst/>
                    <a:latin typeface="Cambria Math" panose="02040503050406030204" pitchFamily="18" charset="0"/>
                    <a:ea typeface="+mn-ea"/>
                    <a:cs typeface="+mn-cs"/>
                  </a:rPr>
                  <a:t>=Highest score−Lowest score</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A</a:t>
                </a:r>
                <a:r>
                  <a:rPr lang="en-IN" dirty="0" smtClean="0"/>
                  <a:t> </a:t>
                </a:r>
                <a:r>
                  <a:rPr lang="en-IN" dirty="0"/>
                  <a:t>misleading indicator of variation: </a:t>
                </a:r>
                <a:r>
                  <a:rPr lang="en-US" sz="1200" kern="1200" dirty="0" smtClean="0">
                    <a:solidFill>
                      <a:schemeClr val="tx1"/>
                    </a:solidFill>
                    <a:effectLst/>
                    <a:latin typeface="+mn-lt"/>
                    <a:ea typeface="+mn-ea"/>
                    <a:cs typeface="+mn-cs"/>
                  </a:rPr>
                  <a:t>Range</a:t>
                </a:r>
                <a:r>
                  <a:rPr lang="en-US" sz="1200" kern="1200" baseline="0" dirty="0" smtClean="0">
                    <a:solidFill>
                      <a:schemeClr val="tx1"/>
                    </a:solidFill>
                    <a:effectLst/>
                    <a:latin typeface="+mn-lt"/>
                    <a:ea typeface="+mn-ea"/>
                    <a:cs typeface="+mn-cs"/>
                  </a:rPr>
                  <a:t> is s</a:t>
                </a:r>
                <a:r>
                  <a:rPr lang="en-US" sz="1200" kern="1200" dirty="0" smtClean="0">
                    <a:solidFill>
                      <a:schemeClr val="tx1"/>
                    </a:solidFill>
                    <a:effectLst/>
                    <a:latin typeface="+mn-lt"/>
                    <a:ea typeface="+mn-ea"/>
                    <a:cs typeface="+mn-cs"/>
                  </a:rPr>
                  <a:t>imple </a:t>
                </a:r>
                <a:r>
                  <a:rPr lang="en-US" sz="1200" kern="1200" dirty="0">
                    <a:solidFill>
                      <a:schemeClr val="tx1"/>
                    </a:solidFill>
                    <a:effectLst/>
                    <a:latin typeface="+mn-lt"/>
                    <a:ea typeface="+mn-ea"/>
                    <a:cs typeface="+mn-cs"/>
                  </a:rPr>
                  <a:t>and quick to </a:t>
                </a:r>
                <a:r>
                  <a:rPr lang="en-US" sz="1200" kern="1200" dirty="0" smtClean="0">
                    <a:solidFill>
                      <a:schemeClr val="tx1"/>
                    </a:solidFill>
                    <a:effectLst/>
                    <a:latin typeface="+mn-lt"/>
                    <a:ea typeface="+mn-ea"/>
                    <a:cs typeface="+mn-cs"/>
                  </a:rPr>
                  <a:t>calculate </a:t>
                </a:r>
                <a:r>
                  <a:rPr lang="en-US" sz="1200" kern="1200" dirty="0">
                    <a:solidFill>
                      <a:schemeClr val="tx1"/>
                    </a:solidFill>
                    <a:effectLst/>
                    <a:latin typeface="+mn-lt"/>
                    <a:ea typeface="+mn-ea"/>
                    <a:cs typeface="+mn-cs"/>
                  </a:rPr>
                  <a:t>crude measure because it is based on only the lowest and the highest scores. These two scores might be extreme and rather atypical, makes the range  misleading indicator of variation in distribution. </a:t>
                </a:r>
                <a:endParaRPr lang="en-IN"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59255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 remedy to the limitation of range:</a:t>
                </a:r>
                <a:r>
                  <a:rPr lang="en-US" baseline="0" dirty="0" smtClean="0"/>
                  <a:t> </a:t>
                </a:r>
                <a:r>
                  <a:rPr lang="en-US" sz="1200" kern="1200" dirty="0" smtClean="0">
                    <a:solidFill>
                      <a:schemeClr val="tx1"/>
                    </a:solidFill>
                    <a:effectLst/>
                    <a:latin typeface="+mn-lt"/>
                    <a:ea typeface="+mn-ea"/>
                    <a:cs typeface="+mn-cs"/>
                  </a:rPr>
                  <a:t>The i</a:t>
                </a:r>
                <a:r>
                  <a:rPr lang="en-US" sz="1200" kern="1200" dirty="0">
                    <a:solidFill>
                      <a:schemeClr val="tx1"/>
                    </a:solidFill>
                    <a:effectLst/>
                    <a:latin typeface="+mn-lt"/>
                    <a:ea typeface="+mn-ea"/>
                    <a:cs typeface="+mn-cs"/>
                  </a:rPr>
                  <a:t>nterquartile range (IQR</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 measure of variation for interval-ratio and ordinal variables, is the width of the middle 50% of the distribution. It is defined as the difference between the lower and upper quartiles </a:t>
                </a:r>
                <a14:m>
                  <m:oMath xmlns:m="http://schemas.openxmlformats.org/officeDocument/2006/math">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kern="1200">
                                <a:solidFill>
                                  <a:schemeClr val="tx1"/>
                                </a:solidFill>
                                <a:effectLst/>
                                <a:latin typeface="Cambria Math" panose="02040503050406030204" pitchFamily="18" charset="0"/>
                                <a:ea typeface="+mn-ea"/>
                                <a:cs typeface="+mn-cs"/>
                              </a:rPr>
                              <m:t>1</m:t>
                            </m:r>
                          </m:sub>
                        </m:sSub>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and</m:t>
                        </m:r>
                        <m:r>
                          <a:rPr lang="en-US" sz="1200" i="0" kern="1200">
                            <a:solidFill>
                              <a:schemeClr val="tx1"/>
                            </a:solidFill>
                            <a:effectLst/>
                            <a:latin typeface="Cambria Math" panose="02040503050406030204" pitchFamily="18" charset="0"/>
                            <a:ea typeface="+mn-ea"/>
                            <a:cs typeface="+mn-cs"/>
                          </a:rPr>
                          <m:t> </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𝑄</m:t>
                            </m:r>
                          </m:e>
                          <m:sub>
                            <m:r>
                              <a:rPr lang="en-US" sz="1200" kern="1200">
                                <a:solidFill>
                                  <a:schemeClr val="tx1"/>
                                </a:solidFill>
                                <a:effectLst/>
                                <a:latin typeface="Cambria Math" panose="02040503050406030204" pitchFamily="18" charset="0"/>
                                <a:ea typeface="+mn-ea"/>
                                <a:cs typeface="+mn-cs"/>
                              </a:rPr>
                              <m:t>3</m:t>
                            </m:r>
                          </m:sub>
                        </m:sSub>
                      </m:e>
                    </m:d>
                  </m:oMath>
                </a14:m>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a:p>
                <a:r>
                  <a:rPr lang="en-US" dirty="0" smtClean="0"/>
                  <a:t>First quartile </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1</m:t>
                            </m:r>
                          </m:sub>
                        </m:sSub>
                      </m:e>
                    </m:d>
                    <m:r>
                      <a:rPr lang="en-US" b="0" i="0" smtClean="0">
                        <a:latin typeface="Cambria Math" panose="02040503050406030204" pitchFamily="18" charset="0"/>
                      </a:rPr>
                      <m:t>:</m:t>
                    </m:r>
                  </m:oMath>
                </a14:m>
                <a:r>
                  <a:rPr lang="en-US" dirty="0" smtClean="0"/>
                  <a:t> The 25th percentile:</a:t>
                </a:r>
                <a:r>
                  <a:rPr lang="en-US" baseline="0" dirty="0" smtClean="0"/>
                  <a:t> T</a:t>
                </a:r>
                <a:r>
                  <a:rPr lang="en-US" sz="1200" kern="1200" dirty="0" smtClean="0">
                    <a:solidFill>
                      <a:schemeClr val="tx1"/>
                    </a:solidFill>
                    <a:effectLst/>
                    <a:latin typeface="+mn-lt"/>
                    <a:ea typeface="+mn-ea"/>
                    <a:cs typeface="+mn-cs"/>
                  </a:rPr>
                  <a:t>he first quartile is</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point </a:t>
                </a:r>
                <a:r>
                  <a:rPr lang="en-US" sz="1200" kern="1200" dirty="0">
                    <a:solidFill>
                      <a:schemeClr val="tx1"/>
                    </a:solidFill>
                    <a:effectLst/>
                    <a:latin typeface="+mn-lt"/>
                    <a:ea typeface="+mn-ea"/>
                    <a:cs typeface="+mn-cs"/>
                  </a:rPr>
                  <a:t>at which 25% of the cases fall below it and 75% above it. </a:t>
                </a:r>
                <a:endParaRPr lang="en-US" sz="1200" kern="1200" dirty="0" smtClean="0">
                  <a:solidFill>
                    <a:schemeClr val="tx1"/>
                  </a:solidFill>
                  <a:effectLst/>
                  <a:latin typeface="+mn-lt"/>
                  <a:ea typeface="+mn-ea"/>
                  <a:cs typeface="+mn-cs"/>
                </a:endParaRPr>
              </a:p>
              <a:p>
                <a:endParaRPr lang="en-US" dirty="0"/>
              </a:p>
              <a:p>
                <a:r>
                  <a:rPr lang="en-US" dirty="0"/>
                  <a:t>Third quartile </a:t>
                </a: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3</m:t>
                            </m:r>
                          </m:sub>
                        </m:sSub>
                      </m:e>
                    </m:d>
                  </m:oMath>
                </a14:m>
                <a:r>
                  <a:rPr lang="en-US" dirty="0"/>
                  <a:t> is 75th </a:t>
                </a:r>
                <a:r>
                  <a:rPr lang="en-US" dirty="0" smtClean="0"/>
                  <a:t>percentile:</a:t>
                </a:r>
                <a:r>
                  <a:rPr lang="en-US" baseline="0" dirty="0" smtClean="0"/>
                  <a:t> T</a:t>
                </a:r>
                <a:r>
                  <a:rPr lang="en-US" sz="1200" kern="1200" dirty="0" smtClean="0">
                    <a:solidFill>
                      <a:schemeClr val="tx1"/>
                    </a:solidFill>
                    <a:effectLst/>
                    <a:latin typeface="+mn-lt"/>
                    <a:ea typeface="+mn-ea"/>
                    <a:cs typeface="+mn-cs"/>
                  </a:rPr>
                  <a:t>he third quartile is</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point at which 75% of the cases fall below it and 25% above it.</a:t>
                </a:r>
              </a:p>
              <a:p>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Defines variations for intermediate scores: </a:t>
                </a:r>
                <a:r>
                  <a:rPr lang="en-US" sz="1200" kern="1200" dirty="0" smtClean="0">
                    <a:solidFill>
                      <a:schemeClr val="tx1"/>
                    </a:solidFill>
                    <a:effectLst/>
                    <a:latin typeface="+mn-lt"/>
                    <a:ea typeface="+mn-ea"/>
                    <a:cs typeface="+mn-cs"/>
                  </a:rPr>
                  <a:t>The IQR, therefore, defines variation for the middle 50% of the cases. Like the range, the IQR is based on only two scores. However, because it is based on intermediate scores, rather than on the extreme scores in the distribution, it avoids some of the instability associated with the range.</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4.2</a:t>
                </a:r>
                <a:r>
                  <a:rPr lang="en-US" sz="1200" kern="1200" dirty="0" smtClean="0">
                    <a:solidFill>
                      <a:schemeClr val="tx1"/>
                    </a:solidFill>
                    <a:effectLst/>
                    <a:latin typeface="+mn-lt"/>
                    <a:ea typeface="+mn-ea"/>
                    <a:cs typeface="+mn-cs"/>
                  </a:rPr>
                  <a:t>: Calculate and interpret the index of qualitative variation, range, interquartile range, the variance, and the standard deviation.</a:t>
                </a: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 remedy to the limitation of range:</a:t>
                </a:r>
                <a:r>
                  <a:rPr lang="en-US" baseline="0" dirty="0" smtClean="0"/>
                  <a:t> </a:t>
                </a:r>
                <a:r>
                  <a:rPr lang="en-US" sz="1200" kern="1200" dirty="0" smtClean="0">
                    <a:solidFill>
                      <a:schemeClr val="tx1"/>
                    </a:solidFill>
                    <a:effectLst/>
                    <a:latin typeface="+mn-lt"/>
                    <a:ea typeface="+mn-ea"/>
                    <a:cs typeface="+mn-cs"/>
                  </a:rPr>
                  <a:t>The i</a:t>
                </a:r>
                <a:r>
                  <a:rPr lang="en-US" sz="1200" kern="1200" dirty="0">
                    <a:solidFill>
                      <a:schemeClr val="tx1"/>
                    </a:solidFill>
                    <a:effectLst/>
                    <a:latin typeface="+mn-lt"/>
                    <a:ea typeface="+mn-ea"/>
                    <a:cs typeface="+mn-cs"/>
                  </a:rPr>
                  <a:t>nterquartile range (IQR</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a measure of variation for interval-ratio and ordinal variables, is the width of the middle 50% of the distribution. It is defined as the difference between the lower and upper quartiles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𝑄</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  and 𝑄</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3</a:t>
                </a:r>
                <a:r>
                  <a:rPr lang="en-US" sz="1200" i="0" kern="1200">
                    <a:solidFill>
                      <a:schemeClr val="tx1"/>
                    </a:solidFill>
                    <a:effectLst/>
                    <a:latin typeface="Cambria Math"/>
                    <a:ea typeface="+mn-ea"/>
                    <a:cs typeface="+mn-cs"/>
                  </a:rPr>
                  <a:t> )</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effectLst/>
                  <a:latin typeface="+mn-lt"/>
                  <a:ea typeface="+mn-ea"/>
                  <a:cs typeface="+mn-cs"/>
                </a:endParaRPr>
              </a:p>
              <a:p>
                <a:r>
                  <a:rPr lang="en-US" dirty="0" smtClean="0"/>
                  <a:t>First quartile </a:t>
                </a:r>
                <a:r>
                  <a:rPr lang="en-IN" i="0">
                    <a:latin typeface="Cambria Math"/>
                  </a:rPr>
                  <a:t>(</a:t>
                </a:r>
                <a:r>
                  <a:rPr lang="en-US" i="0">
                    <a:latin typeface="Cambria Math" panose="02040503050406030204" pitchFamily="18" charset="0"/>
                  </a:rPr>
                  <a:t>𝑄</a:t>
                </a:r>
                <a:r>
                  <a:rPr lang="en-IN" i="0">
                    <a:latin typeface="Cambria Math"/>
                  </a:rPr>
                  <a:t>_</a:t>
                </a:r>
                <a:r>
                  <a:rPr lang="en-US" i="0">
                    <a:latin typeface="Cambria Math" panose="02040503050406030204" pitchFamily="18" charset="0"/>
                  </a:rPr>
                  <a:t>1</a:t>
                </a:r>
                <a:r>
                  <a:rPr lang="en-US" i="0">
                    <a:latin typeface="Cambria Math"/>
                  </a:rPr>
                  <a:t> )</a:t>
                </a:r>
                <a:r>
                  <a:rPr lang="en-US" b="0" i="0" smtClean="0">
                    <a:latin typeface="Cambria Math" panose="02040503050406030204" pitchFamily="18" charset="0"/>
                  </a:rPr>
                  <a:t>:</a:t>
                </a:r>
                <a:r>
                  <a:rPr lang="en-US" dirty="0" smtClean="0"/>
                  <a:t> The 25th percentile:</a:t>
                </a:r>
                <a:r>
                  <a:rPr lang="en-US" baseline="0" dirty="0" smtClean="0"/>
                  <a:t> T</a:t>
                </a:r>
                <a:r>
                  <a:rPr lang="en-US" sz="1200" kern="1200" dirty="0" smtClean="0">
                    <a:solidFill>
                      <a:schemeClr val="tx1"/>
                    </a:solidFill>
                    <a:effectLst/>
                    <a:latin typeface="+mn-lt"/>
                    <a:ea typeface="+mn-ea"/>
                    <a:cs typeface="+mn-cs"/>
                  </a:rPr>
                  <a:t>he first quartile is</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point </a:t>
                </a:r>
                <a:r>
                  <a:rPr lang="en-US" sz="1200" kern="1200" dirty="0">
                    <a:solidFill>
                      <a:schemeClr val="tx1"/>
                    </a:solidFill>
                    <a:effectLst/>
                    <a:latin typeface="+mn-lt"/>
                    <a:ea typeface="+mn-ea"/>
                    <a:cs typeface="+mn-cs"/>
                  </a:rPr>
                  <a:t>at which 25% of the cases fall below it and 75% above it. </a:t>
                </a:r>
                <a:endParaRPr lang="en-US" sz="1200" kern="1200" dirty="0" smtClean="0">
                  <a:solidFill>
                    <a:schemeClr val="tx1"/>
                  </a:solidFill>
                  <a:effectLst/>
                  <a:latin typeface="+mn-lt"/>
                  <a:ea typeface="+mn-ea"/>
                  <a:cs typeface="+mn-cs"/>
                </a:endParaRPr>
              </a:p>
              <a:p>
                <a:endParaRPr lang="en-US" dirty="0"/>
              </a:p>
              <a:p>
                <a:r>
                  <a:rPr lang="en-US" dirty="0"/>
                  <a:t>Third quartile </a:t>
                </a:r>
                <a:r>
                  <a:rPr lang="en-IN" i="0">
                    <a:latin typeface="Cambria Math"/>
                  </a:rPr>
                  <a:t>(</a:t>
                </a:r>
                <a:r>
                  <a:rPr lang="en-US" i="0">
                    <a:latin typeface="Cambria Math" panose="02040503050406030204" pitchFamily="18" charset="0"/>
                  </a:rPr>
                  <a:t>𝑄</a:t>
                </a:r>
                <a:r>
                  <a:rPr lang="en-IN" i="0">
                    <a:latin typeface="Cambria Math"/>
                  </a:rPr>
                  <a:t>_</a:t>
                </a:r>
                <a:r>
                  <a:rPr lang="en-US" i="0">
                    <a:latin typeface="Cambria Math" panose="02040503050406030204" pitchFamily="18" charset="0"/>
                  </a:rPr>
                  <a:t>3</a:t>
                </a:r>
                <a:r>
                  <a:rPr lang="en-US" i="0">
                    <a:latin typeface="Cambria Math"/>
                  </a:rPr>
                  <a:t> )</a:t>
                </a:r>
                <a:r>
                  <a:rPr lang="en-US" dirty="0"/>
                  <a:t> is 75th </a:t>
                </a:r>
                <a:r>
                  <a:rPr lang="en-US" dirty="0" smtClean="0"/>
                  <a:t>percentile:</a:t>
                </a:r>
                <a:r>
                  <a:rPr lang="en-US" baseline="0" dirty="0" smtClean="0"/>
                  <a:t> T</a:t>
                </a:r>
                <a:r>
                  <a:rPr lang="en-US" sz="1200" kern="1200" dirty="0" smtClean="0">
                    <a:solidFill>
                      <a:schemeClr val="tx1"/>
                    </a:solidFill>
                    <a:effectLst/>
                    <a:latin typeface="+mn-lt"/>
                    <a:ea typeface="+mn-ea"/>
                    <a:cs typeface="+mn-cs"/>
                  </a:rPr>
                  <a:t>he third quartile is</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point at which 75% of the cases fall below it and 25% above it.</a:t>
                </a:r>
              </a:p>
              <a:p>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Defines variations for intermediate scores: </a:t>
                </a:r>
                <a:r>
                  <a:rPr lang="en-US" sz="1200" kern="1200" dirty="0" smtClean="0">
                    <a:solidFill>
                      <a:schemeClr val="tx1"/>
                    </a:solidFill>
                    <a:effectLst/>
                    <a:latin typeface="+mn-lt"/>
                    <a:ea typeface="+mn-ea"/>
                    <a:cs typeface="+mn-cs"/>
                  </a:rPr>
                  <a:t>The IQR, therefore, defines variation for the middle 50% of the cases. Like the range, the IQR is based on only two scores. However, because it is based on intermediate scores, rather than on the extreme scores in the distribution, it avoids some of the instability associated with the range.</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28579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Title 6"/>
          <p:cNvSpPr>
            <a:spLocks noGrp="1"/>
          </p:cNvSpPr>
          <p:nvPr>
            <p:ph type="title"/>
          </p:nvPr>
        </p:nvSpPr>
        <p:spPr>
          <a:xfrm>
            <a:off x="533400" y="2597150"/>
            <a:ext cx="8229600" cy="1143000"/>
          </a:xfrm>
        </p:spPr>
        <p:txBody>
          <a:bodyPr>
            <a:normAutofit/>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3942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62238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569342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50236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810420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2380000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633452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264602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966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85037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98896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4887790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04800" y="2438400"/>
            <a:ext cx="8534400" cy="1219200"/>
          </a:xfrm>
        </p:spPr>
        <p:txBody>
          <a:bodyPr>
            <a:noAutofit/>
          </a:bodyPr>
          <a:lstStyle/>
          <a:p>
            <a:r>
              <a:rPr lang="en-US" sz="3200" noProof="0" dirty="0" smtClean="0">
                <a:solidFill>
                  <a:schemeClr val="tx1"/>
                </a:solidFill>
              </a:rPr>
              <a:t>Chapter 4: Measures of Variability</a:t>
            </a:r>
            <a:endParaRPr lang="en-US" sz="3200" noProof="0" dirty="0">
              <a:solidFill>
                <a:schemeClr val="tx1"/>
              </a:solidFill>
            </a:endParaRPr>
          </a:p>
        </p:txBody>
      </p:sp>
    </p:spTree>
    <p:extLst>
      <p:ext uri="{BB962C8B-B14F-4D97-AF65-F5344CB8AC3E}">
        <p14:creationId xmlns:p14="http://schemas.microsoft.com/office/powerpoint/2010/main" val="182490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754551"/>
            <a:ext cx="9144000" cy="1143000"/>
          </a:xfrm>
        </p:spPr>
        <p:txBody>
          <a:bodyPr>
            <a:normAutofit/>
          </a:bodyPr>
          <a:lstStyle/>
          <a:p>
            <a:r>
              <a:rPr lang="en-US" sz="4000" noProof="0" dirty="0"/>
              <a:t>The Interquartile Range </a:t>
            </a:r>
            <a:r>
              <a:rPr lang="en-US" sz="2400" noProof="0" dirty="0" smtClean="0"/>
              <a:t>(2 </a:t>
            </a:r>
            <a:r>
              <a:rPr lang="en-US" sz="2400" noProof="0" dirty="0"/>
              <a:t>of </a:t>
            </a:r>
            <a:r>
              <a:rPr lang="en-US" sz="2400" noProof="0" dirty="0" smtClean="0"/>
              <a:t>2)</a:t>
            </a:r>
            <a:endParaRPr lang="en-US" sz="24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133600"/>
                <a:ext cx="8229600" cy="3992563"/>
              </a:xfrm>
            </p:spPr>
            <p:txBody>
              <a:bodyPr>
                <a:normAutofit/>
              </a:bodyPr>
              <a:lstStyle/>
              <a:p>
                <a:pPr lvl="0"/>
                <a:r>
                  <a:rPr lang="en-US" noProof="0" dirty="0" smtClean="0"/>
                  <a:t>Steps to calculate IQR:</a:t>
                </a:r>
              </a:p>
              <a:p>
                <a:pPr lvl="1"/>
                <a:r>
                  <a:rPr lang="en-US" noProof="0" dirty="0" smtClean="0"/>
                  <a:t>Order the scores in the distribution.</a:t>
                </a:r>
              </a:p>
              <a:p>
                <a:pPr lvl="1"/>
                <a:r>
                  <a:rPr lang="en-US" noProof="0" dirty="0" smtClean="0"/>
                  <a:t>Identify </a:t>
                </a:r>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𝑄</m:t>
                        </m:r>
                      </m:e>
                      <m:sub>
                        <m:r>
                          <a:rPr lang="en-US" noProof="0">
                            <a:latin typeface="Cambria Math" panose="02040503050406030204" pitchFamily="18" charset="0"/>
                          </a:rPr>
                          <m:t>1</m:t>
                        </m:r>
                      </m:sub>
                    </m:sSub>
                  </m:oMath>
                </a14:m>
                <a:r>
                  <a:rPr lang="en-US" noProof="0" dirty="0" smtClean="0"/>
                  <a:t>.</a:t>
                </a:r>
              </a:p>
              <a:p>
                <a:pPr lvl="1"/>
                <a:r>
                  <a:rPr lang="en-US" noProof="0" dirty="0" smtClean="0"/>
                  <a:t>Find </a:t>
                </a:r>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𝑄</m:t>
                        </m:r>
                      </m:e>
                      <m:sub>
                        <m:r>
                          <a:rPr lang="en-US" noProof="0">
                            <a:latin typeface="Cambria Math" panose="02040503050406030204" pitchFamily="18" charset="0"/>
                          </a:rPr>
                          <m:t>3</m:t>
                        </m:r>
                      </m:sub>
                    </m:sSub>
                  </m:oMath>
                </a14:m>
                <a:r>
                  <a:rPr lang="en-US" noProof="0" dirty="0" smtClean="0"/>
                  <a:t>.</a:t>
                </a:r>
              </a:p>
              <a:p>
                <a:pPr lvl="1"/>
                <a14:m>
                  <m:oMath xmlns:m="http://schemas.openxmlformats.org/officeDocument/2006/math">
                    <m:r>
                      <m:rPr>
                        <m:sty m:val="p"/>
                      </m:rPr>
                      <a:rPr lang="en-US" noProof="0">
                        <a:latin typeface="Cambria Math" panose="02040503050406030204" pitchFamily="18" charset="0"/>
                      </a:rPr>
                      <m:t>IQR</m:t>
                    </m:r>
                    <m:r>
                      <a:rPr lang="en-US" noProof="0">
                        <a:latin typeface="Cambria Math" panose="02040503050406030204" pitchFamily="18" charset="0"/>
                      </a:rPr>
                      <m:t>= </m:t>
                    </m:r>
                    <m:sSub>
                      <m:sSubPr>
                        <m:ctrlPr>
                          <a:rPr lang="en-US" i="1" noProof="0">
                            <a:latin typeface="Cambria Math" panose="02040503050406030204" pitchFamily="18" charset="0"/>
                          </a:rPr>
                        </m:ctrlPr>
                      </m:sSubPr>
                      <m:e>
                        <m:r>
                          <a:rPr lang="en-US" i="1" noProof="0">
                            <a:latin typeface="Cambria Math" panose="02040503050406030204" pitchFamily="18" charset="0"/>
                          </a:rPr>
                          <m:t>𝑄</m:t>
                        </m:r>
                      </m:e>
                      <m:sub>
                        <m:r>
                          <a:rPr lang="en-US" i="1" noProof="0">
                            <a:latin typeface="Cambria Math" panose="02040503050406030204" pitchFamily="18" charset="0"/>
                          </a:rPr>
                          <m:t>3</m:t>
                        </m:r>
                      </m:sub>
                    </m:sSub>
                    <m:r>
                      <a:rPr lang="en-US" i="1"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𝑄</m:t>
                        </m:r>
                      </m:e>
                      <m:sub>
                        <m:r>
                          <a:rPr lang="en-US" i="1" noProof="0">
                            <a:latin typeface="Cambria Math" panose="02040503050406030204" pitchFamily="18" charset="0"/>
                          </a:rPr>
                          <m:t>1</m:t>
                        </m:r>
                      </m:sub>
                    </m:sSub>
                  </m:oMath>
                </a14:m>
                <a:r>
                  <a:rPr lang="en-US" noProof="0" dirty="0" smtClean="0"/>
                  <a:t>.</a:t>
                </a:r>
                <a:endParaRPr lang="en-US" noProof="0" dirty="0"/>
              </a:p>
              <a:p>
                <a:pPr marL="0" lvl="0" indent="0">
                  <a:buNone/>
                </a:pPr>
                <a:endParaRPr lang="en-US" noProof="0" dirty="0"/>
              </a:p>
              <a:p>
                <a:pPr lvl="0"/>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133600"/>
                <a:ext cx="8229600" cy="3992563"/>
              </a:xfrm>
              <a:blipFill>
                <a:blip r:embed="rId3"/>
                <a:stretch>
                  <a:fillRect l="-1704" t="-1985"/>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29763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458200" cy="1143000"/>
          </a:xfrm>
        </p:spPr>
        <p:txBody>
          <a:bodyPr>
            <a:normAutofit/>
          </a:bodyPr>
          <a:lstStyle/>
          <a:p>
            <a:pPr lvl="0"/>
            <a:r>
              <a:rPr lang="en-US" noProof="0" dirty="0"/>
              <a:t>The Box Plot </a:t>
            </a:r>
            <a:endParaRPr lang="en-US" sz="2700" noProof="0" dirty="0"/>
          </a:p>
        </p:txBody>
      </p:sp>
      <p:sp>
        <p:nvSpPr>
          <p:cNvPr id="9" name="Content Placeholder 8"/>
          <p:cNvSpPr>
            <a:spLocks noGrp="1"/>
          </p:cNvSpPr>
          <p:nvPr>
            <p:ph idx="1"/>
          </p:nvPr>
        </p:nvSpPr>
        <p:spPr>
          <a:xfrm>
            <a:off x="457200" y="1828800"/>
            <a:ext cx="8229600" cy="4527550"/>
          </a:xfrm>
        </p:spPr>
        <p:txBody>
          <a:bodyPr>
            <a:normAutofit/>
          </a:bodyPr>
          <a:lstStyle/>
          <a:p>
            <a:r>
              <a:rPr lang="en-US" b="0" noProof="0" dirty="0" smtClean="0"/>
              <a:t>A </a:t>
            </a:r>
            <a:r>
              <a:rPr lang="en-US" noProof="0" dirty="0"/>
              <a:t>g</a:t>
            </a:r>
            <a:r>
              <a:rPr lang="en-US" b="0" noProof="0" dirty="0" smtClean="0"/>
              <a:t>raphic device.</a:t>
            </a:r>
            <a:endParaRPr lang="en-US" b="0" noProof="0" dirty="0"/>
          </a:p>
          <a:p>
            <a:r>
              <a:rPr lang="en-US" noProof="0" dirty="0" smtClean="0"/>
              <a:t>Drawing </a:t>
            </a:r>
            <a:r>
              <a:rPr lang="en-US" noProof="0" dirty="0"/>
              <a:t>a </a:t>
            </a:r>
            <a:r>
              <a:rPr lang="en-US" noProof="0" dirty="0" smtClean="0"/>
              <a:t>box </a:t>
            </a:r>
            <a:r>
              <a:rPr lang="en-US" noProof="0" dirty="0"/>
              <a:t>p</a:t>
            </a:r>
            <a:r>
              <a:rPr lang="en-US" noProof="0" dirty="0" smtClean="0"/>
              <a:t>lot</a:t>
            </a:r>
            <a:r>
              <a:rPr lang="en-US" noProof="0" dirty="0"/>
              <a:t>.</a:t>
            </a:r>
          </a:p>
          <a:p>
            <a:r>
              <a:rPr lang="en-US" noProof="0" dirty="0"/>
              <a:t>Visual impressions from a </a:t>
            </a:r>
            <a:r>
              <a:rPr lang="en-US" noProof="0" dirty="0" smtClean="0"/>
              <a:t>box plot</a:t>
            </a:r>
            <a:r>
              <a:rPr lang="en-US" noProof="0" dirty="0"/>
              <a:t>.</a:t>
            </a:r>
          </a:p>
          <a:p>
            <a:r>
              <a:rPr lang="en-US" b="0" noProof="0" dirty="0" smtClean="0"/>
              <a:t>Symmetry of the box plot.</a:t>
            </a:r>
            <a:endParaRPr lang="en-US" b="0" noProof="0" dirty="0"/>
          </a:p>
          <a:p>
            <a:pPr lvl="1"/>
            <a:endParaRPr lang="en-US" noProof="0" dirty="0"/>
          </a:p>
          <a:p>
            <a:pPr marL="0" indent="0">
              <a:buNone/>
            </a:pPr>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2669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42900" y="685800"/>
            <a:ext cx="8458200" cy="1219200"/>
          </a:xfrm>
        </p:spPr>
        <p:txBody>
          <a:bodyPr>
            <a:normAutofit fontScale="90000"/>
          </a:bodyPr>
          <a:lstStyle/>
          <a:p>
            <a:pPr lvl="0"/>
            <a:r>
              <a:rPr lang="en-US" noProof="0" dirty="0"/>
              <a:t>The Variance and the Standard Deviation </a:t>
            </a:r>
            <a:r>
              <a:rPr lang="en-US" sz="2700" noProof="0" dirty="0"/>
              <a:t>(1 of 7</a:t>
            </a:r>
            <a:r>
              <a:rPr lang="en-US" sz="2700" noProof="0" dirty="0" smtClean="0"/>
              <a:t>)</a:t>
            </a:r>
            <a:endParaRPr lang="en-US" sz="2700" noProof="0" dirty="0"/>
          </a:p>
        </p:txBody>
      </p:sp>
      <p:sp>
        <p:nvSpPr>
          <p:cNvPr id="9" name="Content Placeholder 8"/>
          <p:cNvSpPr>
            <a:spLocks noGrp="1"/>
          </p:cNvSpPr>
          <p:nvPr>
            <p:ph idx="1"/>
          </p:nvPr>
        </p:nvSpPr>
        <p:spPr>
          <a:xfrm>
            <a:off x="457200" y="2057400"/>
            <a:ext cx="8229600" cy="4298950"/>
          </a:xfrm>
        </p:spPr>
        <p:txBody>
          <a:bodyPr>
            <a:normAutofit/>
          </a:bodyPr>
          <a:lstStyle/>
          <a:p>
            <a:r>
              <a:rPr lang="en-US" noProof="0" dirty="0"/>
              <a:t>O</a:t>
            </a:r>
            <a:r>
              <a:rPr lang="en-US" noProof="0" dirty="0" smtClean="0"/>
              <a:t>verall variations in distributions.</a:t>
            </a:r>
          </a:p>
          <a:p>
            <a:r>
              <a:rPr lang="en-US" noProof="0" dirty="0" smtClean="0"/>
              <a:t>Mean: A reference point.</a:t>
            </a:r>
          </a:p>
          <a:p>
            <a:r>
              <a:rPr lang="en-US" noProof="0" dirty="0" smtClean="0"/>
              <a:t>Variance: Average </a:t>
            </a:r>
            <a:r>
              <a:rPr lang="en-US" noProof="0" dirty="0"/>
              <a:t>of squared </a:t>
            </a:r>
            <a:r>
              <a:rPr lang="en-US" noProof="0" dirty="0" smtClean="0"/>
              <a:t>deviations.</a:t>
            </a:r>
          </a:p>
          <a:p>
            <a:r>
              <a:rPr lang="en-US" noProof="0" dirty="0"/>
              <a:t>Standard </a:t>
            </a:r>
            <a:r>
              <a:rPr lang="en-US" noProof="0" dirty="0" smtClean="0"/>
              <a:t>deviation: Square </a:t>
            </a:r>
            <a:r>
              <a:rPr lang="en-US" noProof="0" dirty="0"/>
              <a:t>root of variance</a:t>
            </a:r>
            <a:r>
              <a:rPr lang="en-US" noProof="0" dirty="0" smtClean="0"/>
              <a:t>.</a:t>
            </a:r>
            <a:endParaRPr lang="en-US" noProof="0" dirty="0"/>
          </a:p>
          <a:p>
            <a:pPr marL="0" indent="0">
              <a:buNone/>
            </a:pPr>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400934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smtClean="0"/>
              <a:t>The </a:t>
            </a:r>
            <a:r>
              <a:rPr lang="en-US" noProof="0" dirty="0"/>
              <a:t>Variance and the Standard Deviation </a:t>
            </a:r>
            <a:r>
              <a:rPr lang="en-US" sz="2700" noProof="0" dirty="0" smtClean="0"/>
              <a:t>(2 </a:t>
            </a:r>
            <a:r>
              <a:rPr lang="en-US" sz="2700" noProof="0" dirty="0"/>
              <a:t>of 7</a:t>
            </a:r>
            <a:r>
              <a:rPr lang="en-US" sz="2700" noProof="0" dirty="0" smtClean="0"/>
              <a:t>)</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133600"/>
                <a:ext cx="8229600" cy="4222750"/>
              </a:xfrm>
            </p:spPr>
            <p:txBody>
              <a:bodyPr>
                <a:normAutofit/>
              </a:bodyPr>
              <a:lstStyle/>
              <a:p>
                <a:pPr marL="0" indent="0">
                  <a:buNone/>
                </a:pPr>
                <a:r>
                  <a:rPr lang="en-US" noProof="0" dirty="0" smtClean="0"/>
                  <a:t>Calculating the Deviation from the Mean</a:t>
                </a:r>
              </a:p>
              <a:p>
                <a:r>
                  <a:rPr lang="en-US" noProof="0" dirty="0"/>
                  <a:t>A</a:t>
                </a:r>
                <a:r>
                  <a:rPr lang="en-US" noProof="0" dirty="0" smtClean="0"/>
                  <a:t>verage differences: </a:t>
                </a:r>
                <a14:m>
                  <m:oMath xmlns:m="http://schemas.openxmlformats.org/officeDocument/2006/math">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oMath>
                </a14:m>
                <a:r>
                  <a:rPr lang="en-US" noProof="0" dirty="0" smtClean="0"/>
                  <a:t>.</a:t>
                </a:r>
              </a:p>
              <a:p>
                <a:r>
                  <a:rPr lang="en-US" noProof="0" dirty="0"/>
                  <a:t>S</a:t>
                </a:r>
                <a:r>
                  <a:rPr lang="en-US" noProof="0" dirty="0" smtClean="0"/>
                  <a:t>um </a:t>
                </a:r>
                <a:r>
                  <a:rPr lang="en-US" noProof="0" dirty="0"/>
                  <a:t>of </a:t>
                </a:r>
                <a:r>
                  <a:rPr lang="en-US" noProof="0" dirty="0" smtClean="0"/>
                  <a:t>deviations: </a:t>
                </a:r>
                <a14:m>
                  <m:oMath xmlns:m="http://schemas.openxmlformats.org/officeDocument/2006/math">
                    <m:nary>
                      <m:naryPr>
                        <m:chr m:val="∑"/>
                        <m:limLoc m:val="undOvr"/>
                        <m:subHide m:val="on"/>
                        <m:supHide m:val="on"/>
                        <m:ctrlPr>
                          <a:rPr lang="en-US" i="1" noProof="0">
                            <a:latin typeface="Cambria Math" panose="02040503050406030204" pitchFamily="18" charset="0"/>
                          </a:rPr>
                        </m:ctrlPr>
                      </m:naryPr>
                      <m:sub/>
                      <m:sup/>
                      <m:e>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e>
                    </m:nary>
                  </m:oMath>
                </a14:m>
                <a:r>
                  <a:rPr lang="en-US" noProof="0" dirty="0" smtClean="0"/>
                  <a:t>.</a:t>
                </a:r>
              </a:p>
              <a:p>
                <a:r>
                  <a:rPr lang="en-US" noProof="0" dirty="0" smtClean="0"/>
                  <a:t>Positive and negative values.</a:t>
                </a:r>
              </a:p>
              <a:p>
                <a:r>
                  <a:rPr lang="en-US" noProof="0" dirty="0" smtClean="0"/>
                  <a:t>Overcoming </a:t>
                </a:r>
                <a:r>
                  <a:rPr lang="en-US" noProof="0" dirty="0"/>
                  <a:t>v</a:t>
                </a:r>
                <a:r>
                  <a:rPr lang="en-US" noProof="0" dirty="0" smtClean="0"/>
                  <a:t>alues computing to zero.</a:t>
                </a:r>
              </a:p>
              <a:p>
                <a:endParaRPr lang="en-US" noProof="0" dirty="0" smtClean="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133600"/>
                <a:ext cx="8229600" cy="4222750"/>
              </a:xfrm>
              <a:blipFill>
                <a:blip r:embed="rId3"/>
                <a:stretch>
                  <a:fillRect l="-1852" t="-1876"/>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64539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a:t>The Variance and the Standard Deviation </a:t>
            </a:r>
            <a:r>
              <a:rPr lang="en-US" sz="2700" noProof="0" dirty="0" smtClean="0"/>
              <a:t>(3 </a:t>
            </a:r>
            <a:r>
              <a:rPr lang="en-US" sz="2700" noProof="0" dirty="0"/>
              <a:t>of </a:t>
            </a:r>
            <a:r>
              <a:rPr lang="en-US" sz="2700" noProof="0" dirty="0" smtClean="0"/>
              <a:t>7)</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86000"/>
                <a:ext cx="8229600" cy="4070350"/>
              </a:xfrm>
            </p:spPr>
            <p:txBody>
              <a:bodyPr>
                <a:normAutofit/>
              </a:bodyPr>
              <a:lstStyle/>
              <a:p>
                <a:pPr marL="0" indent="0">
                  <a:buNone/>
                </a:pPr>
                <a:r>
                  <a:rPr lang="en-US" noProof="0" dirty="0" smtClean="0"/>
                  <a:t>Calculating Variance and Standard Deviation</a:t>
                </a:r>
                <a:endParaRPr lang="en-US" noProof="0" dirty="0"/>
              </a:p>
              <a:p>
                <a:r>
                  <a:rPr lang="en-US" noProof="0" dirty="0" smtClean="0"/>
                  <a:t>Variance</a:t>
                </a:r>
                <a:r>
                  <a:rPr lang="en-US" noProof="0" dirty="0" smtClean="0">
                    <a:latin typeface="Cambria Math" panose="02040503050406030204" pitchFamily="18" charset="0"/>
                  </a:rPr>
                  <a:t>: </a:t>
                </a:r>
                <a:r>
                  <a:rPr lang="en-US" noProof="0" dirty="0" smtClean="0"/>
                  <a:t>Use of </a:t>
                </a:r>
                <a14:m>
                  <m:oMath xmlns:m="http://schemas.openxmlformats.org/officeDocument/2006/math">
                    <m:r>
                      <a:rPr lang="en-US" i="1" noProof="0">
                        <a:latin typeface="Cambria Math" panose="02040503050406030204" pitchFamily="18" charset="0"/>
                      </a:rPr>
                      <m:t>𝑁</m:t>
                    </m:r>
                    <m:r>
                      <a:rPr lang="en-US" i="1" noProof="0">
                        <a:latin typeface="Cambria Math" panose="02040503050406030204" pitchFamily="18" charset="0"/>
                      </a:rPr>
                      <m:t>−1</m:t>
                    </m:r>
                  </m:oMath>
                </a14:m>
                <a:r>
                  <a:rPr lang="en-US" noProof="0" dirty="0"/>
                  <a:t> rather than </a:t>
                </a:r>
                <a:r>
                  <a:rPr lang="en-US" i="1" noProof="0" dirty="0" smtClean="0"/>
                  <a:t>N.</a:t>
                </a:r>
                <a:endParaRPr lang="en-US" i="1" noProof="0" dirty="0" smtClean="0">
                  <a:latin typeface="Cambria Math" panose="02040503050406030204" pitchFamily="18" charset="0"/>
                </a:endParaRPr>
              </a:p>
              <a:p>
                <a:r>
                  <a:rPr lang="en-US" noProof="0" dirty="0" smtClean="0"/>
                  <a:t>Calculating variance: </a:t>
                </a:r>
                <a14:m>
                  <m:oMath xmlns:m="http://schemas.openxmlformats.org/officeDocument/2006/math">
                    <m:sSup>
                      <m:sSupPr>
                        <m:ctrlPr>
                          <a:rPr lang="en-US" i="1" noProof="0">
                            <a:latin typeface="Cambria Math" panose="02040503050406030204" pitchFamily="18" charset="0"/>
                          </a:rPr>
                        </m:ctrlPr>
                      </m:sSupPr>
                      <m:e>
                        <m:r>
                          <a:rPr lang="en-US" i="1" noProof="0">
                            <a:latin typeface="Cambria Math" panose="02040503050406030204" pitchFamily="18" charset="0"/>
                          </a:rPr>
                          <m:t>𝑠</m:t>
                        </m:r>
                      </m:e>
                      <m:sup>
                        <m:r>
                          <a:rPr lang="en-US" noProof="0">
                            <a:latin typeface="Cambria Math" panose="02040503050406030204" pitchFamily="18" charset="0"/>
                          </a:rPr>
                          <m:t>2</m:t>
                        </m:r>
                      </m:sup>
                    </m:sSup>
                    <m:r>
                      <a:rPr lang="en-US" noProof="0">
                        <a:latin typeface="Cambria Math" panose="02040503050406030204" pitchFamily="18" charset="0"/>
                      </a:rPr>
                      <m:t>=</m:t>
                    </m:r>
                    <m:sSup>
                      <m:sSupPr>
                        <m:ctrlPr>
                          <a:rPr lang="en-US" i="1" noProof="0">
                            <a:latin typeface="Cambria Math" panose="02040503050406030204" pitchFamily="18" charset="0"/>
                          </a:rPr>
                        </m:ctrlPr>
                      </m:sSupPr>
                      <m:e>
                        <m:f>
                          <m:fPr>
                            <m:ctrlPr>
                              <a:rPr lang="en-US" i="1" noProof="0">
                                <a:latin typeface="Cambria Math" panose="02040503050406030204" pitchFamily="18" charset="0"/>
                              </a:rPr>
                            </m:ctrlPr>
                          </m:fPr>
                          <m:num>
                            <m:nary>
                              <m:naryPr>
                                <m:chr m:val="∑"/>
                                <m:limLoc m:val="undOvr"/>
                                <m:subHide m:val="on"/>
                                <m:supHide m:val="on"/>
                                <m:ctrlPr>
                                  <a:rPr lang="en-US" i="1" noProof="0">
                                    <a:latin typeface="Cambria Math" panose="02040503050406030204" pitchFamily="18" charset="0"/>
                                  </a:rPr>
                                </m:ctrlPr>
                              </m:naryPr>
                              <m:sub/>
                              <m:sup/>
                              <m:e>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e>
                            </m:nary>
                          </m:num>
                          <m:den>
                            <m:r>
                              <a:rPr lang="en-US" i="1" noProof="0">
                                <a:latin typeface="Cambria Math" panose="02040503050406030204" pitchFamily="18" charset="0"/>
                              </a:rPr>
                              <m:t>𝑁</m:t>
                            </m:r>
                            <m:r>
                              <a:rPr lang="en-US" i="1" noProof="0">
                                <a:latin typeface="Cambria Math" panose="02040503050406030204" pitchFamily="18" charset="0"/>
                              </a:rPr>
                              <m:t>−</m:t>
                            </m:r>
                            <m:r>
                              <a:rPr lang="en-US" noProof="0">
                                <a:latin typeface="Cambria Math" panose="02040503050406030204" pitchFamily="18" charset="0"/>
                              </a:rPr>
                              <m:t>1</m:t>
                            </m:r>
                          </m:den>
                        </m:f>
                      </m:e>
                      <m:sup>
                        <m:r>
                          <a:rPr lang="en-US" noProof="0">
                            <a:latin typeface="Cambria Math" panose="02040503050406030204" pitchFamily="18" charset="0"/>
                          </a:rPr>
                          <m:t>2</m:t>
                        </m:r>
                      </m:sup>
                    </m:sSup>
                  </m:oMath>
                </a14:m>
                <a:r>
                  <a:rPr lang="en-US" noProof="0" dirty="0" smtClean="0"/>
                  <a:t>.</a:t>
                </a:r>
                <a:endParaRPr lang="en-US" noProof="0" dirty="0"/>
              </a:p>
              <a:p>
                <a:pPr marL="0" indent="0">
                  <a:buNone/>
                </a:pPr>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86000"/>
                <a:ext cx="8229600" cy="4070350"/>
              </a:xfrm>
              <a:blipFill>
                <a:blip r:embed="rId3"/>
                <a:stretch>
                  <a:fillRect l="-1852" t="-1946" r="-1852"/>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32515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a:t>The Variance and the Standard Deviation </a:t>
            </a:r>
            <a:r>
              <a:rPr lang="en-US" sz="2700" noProof="0" dirty="0" smtClean="0"/>
              <a:t>(4 </a:t>
            </a:r>
            <a:r>
              <a:rPr lang="en-US" sz="2700" noProof="0" dirty="0"/>
              <a:t>of </a:t>
            </a:r>
            <a:r>
              <a:rPr lang="en-US" sz="2700" noProof="0" dirty="0" smtClean="0"/>
              <a:t>7)</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09800"/>
                <a:ext cx="8229600" cy="4146550"/>
              </a:xfrm>
            </p:spPr>
            <p:txBody>
              <a:bodyPr>
                <a:normAutofit/>
              </a:bodyPr>
              <a:lstStyle/>
              <a:p>
                <a:pPr marL="0" indent="0">
                  <a:buNone/>
                </a:pPr>
                <a:r>
                  <a:rPr lang="en-US" noProof="0" dirty="0" smtClean="0"/>
                  <a:t>Calculating Variance and Standard Deviation</a:t>
                </a:r>
              </a:p>
              <a:p>
                <a:r>
                  <a:rPr lang="en-US" noProof="0" dirty="0" smtClean="0"/>
                  <a:t>Steps </a:t>
                </a:r>
                <a:r>
                  <a:rPr lang="en-US" noProof="0" dirty="0"/>
                  <a:t>to calculate variance:</a:t>
                </a:r>
              </a:p>
              <a:p>
                <a:pPr lvl="1"/>
                <a:r>
                  <a:rPr lang="en-US" noProof="0" dirty="0"/>
                  <a:t>Calculate the mean </a:t>
                </a:r>
                <a14:m>
                  <m:oMath xmlns:m="http://schemas.openxmlformats.org/officeDocument/2006/math">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r>
                      <a:rPr lang="en-US" noProof="0">
                        <a:latin typeface="Cambria Math" panose="02040503050406030204" pitchFamily="18" charset="0"/>
                      </a:rPr>
                      <m:t>=</m:t>
                    </m:r>
                    <m:f>
                      <m:fPr>
                        <m:type m:val="lin"/>
                        <m:ctrlPr>
                          <a:rPr lang="en-US" i="1" noProof="0">
                            <a:latin typeface="Cambria Math" panose="02040503050406030204" pitchFamily="18" charset="0"/>
                          </a:rPr>
                        </m:ctrlPr>
                      </m:fPr>
                      <m:num>
                        <m:nary>
                          <m:naryPr>
                            <m:chr m:val="∑"/>
                            <m:limLoc m:val="undOvr"/>
                            <m:subHide m:val="on"/>
                            <m:supHide m:val="on"/>
                            <m:ctrlPr>
                              <a:rPr lang="en-US" i="1" noProof="0">
                                <a:latin typeface="Cambria Math" panose="02040503050406030204" pitchFamily="18" charset="0"/>
                              </a:rPr>
                            </m:ctrlPr>
                          </m:naryPr>
                          <m:sub/>
                          <m:sup/>
                          <m:e>
                            <m:d>
                              <m:dPr>
                                <m:ctrlPr>
                                  <a:rPr lang="en-US" i="1" noProof="0">
                                    <a:latin typeface="Cambria Math" panose="02040503050406030204" pitchFamily="18" charset="0"/>
                                  </a:rPr>
                                </m:ctrlPr>
                              </m:dPr>
                              <m:e>
                                <m:r>
                                  <a:rPr lang="en-US" i="1" noProof="0">
                                    <a:latin typeface="Cambria Math" panose="02040503050406030204" pitchFamily="18" charset="0"/>
                                  </a:rPr>
                                  <m:t>𝑌</m:t>
                                </m:r>
                              </m:e>
                            </m:d>
                          </m:e>
                        </m:nary>
                      </m:num>
                      <m:den>
                        <m:r>
                          <a:rPr lang="en-US" i="1" noProof="0">
                            <a:latin typeface="Cambria Math" panose="02040503050406030204" pitchFamily="18" charset="0"/>
                          </a:rPr>
                          <m:t>𝑁</m:t>
                        </m:r>
                      </m:den>
                    </m:f>
                    <m:r>
                      <a:rPr lang="en-US" noProof="0">
                        <a:latin typeface="Cambria Math" panose="02040503050406030204" pitchFamily="18" charset="0"/>
                      </a:rPr>
                      <m:t>.</m:t>
                    </m:r>
                  </m:oMath>
                </a14:m>
                <a:endParaRPr lang="en-US" noProof="0" dirty="0"/>
              </a:p>
              <a:p>
                <a:pPr lvl="1"/>
                <a:r>
                  <a:rPr lang="en-US" noProof="0" dirty="0"/>
                  <a:t>Subtract the mean from each score to find the deviation </a:t>
                </a:r>
                <a14:m>
                  <m:oMath xmlns:m="http://schemas.openxmlformats.org/officeDocument/2006/math">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r>
                      <a:rPr lang="en-US" noProof="0">
                        <a:latin typeface="Cambria Math" panose="02040503050406030204" pitchFamily="18" charset="0"/>
                      </a:rPr>
                      <m:t>.</m:t>
                    </m:r>
                  </m:oMath>
                </a14:m>
                <a:endParaRPr lang="en-US" noProof="0" dirty="0"/>
              </a:p>
              <a:p>
                <a:pPr lvl="1"/>
                <a:r>
                  <a:rPr lang="en-US" noProof="0" dirty="0"/>
                  <a:t>Square each deviation </a:t>
                </a:r>
                <a14:m>
                  <m:oMath xmlns:m="http://schemas.openxmlformats.org/officeDocument/2006/math">
                    <m:sSup>
                      <m:sSupPr>
                        <m:ctrlPr>
                          <a:rPr lang="en-US" i="1" noProof="0">
                            <a:latin typeface="Cambria Math" panose="02040503050406030204" pitchFamily="18" charset="0"/>
                          </a:rPr>
                        </m:ctrlPr>
                      </m:sSupPr>
                      <m:e>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e>
                      <m:sup>
                        <m:r>
                          <a:rPr lang="en-US" noProof="0">
                            <a:latin typeface="Cambria Math" panose="02040503050406030204" pitchFamily="18" charset="0"/>
                          </a:rPr>
                          <m:t>2</m:t>
                        </m:r>
                      </m:sup>
                    </m:sSup>
                  </m:oMath>
                </a14:m>
                <a:r>
                  <a:rPr lang="en-US" noProof="0" dirty="0" smtClean="0"/>
                  <a:t>.</a:t>
                </a:r>
                <a:endParaRPr lang="en-US" noProof="0" dirty="0"/>
              </a:p>
              <a:p>
                <a:pPr marL="400050" lvl="1" indent="0">
                  <a:buNone/>
                </a:pPr>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09800"/>
                <a:ext cx="8229600" cy="4146550"/>
              </a:xfrm>
              <a:blipFill>
                <a:blip r:embed="rId3"/>
                <a:stretch>
                  <a:fillRect l="-1852" t="-1912" r="-1852"/>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47120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a:t>The Variance and the Standard Deviation </a:t>
            </a:r>
            <a:r>
              <a:rPr lang="en-US" sz="2700" noProof="0" dirty="0" smtClean="0"/>
              <a:t>(5 </a:t>
            </a:r>
            <a:r>
              <a:rPr lang="en-US" sz="2700" noProof="0" dirty="0"/>
              <a:t>of 7</a:t>
            </a:r>
            <a:r>
              <a:rPr lang="en-US" sz="2700" noProof="0" dirty="0" smtClean="0"/>
              <a:t>)</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09800"/>
                <a:ext cx="8229600" cy="4146550"/>
              </a:xfrm>
            </p:spPr>
            <p:txBody>
              <a:bodyPr>
                <a:normAutofit/>
              </a:bodyPr>
              <a:lstStyle/>
              <a:p>
                <a:pPr marL="0" indent="0">
                  <a:buNone/>
                </a:pPr>
                <a:r>
                  <a:rPr lang="en-US" noProof="0" dirty="0" smtClean="0"/>
                  <a:t>Calculating Variance and Standard Deviation</a:t>
                </a:r>
              </a:p>
              <a:p>
                <a:r>
                  <a:rPr lang="en-US" noProof="0" dirty="0" smtClean="0"/>
                  <a:t>Steps </a:t>
                </a:r>
                <a:r>
                  <a:rPr lang="en-US" noProof="0" dirty="0"/>
                  <a:t>to calculate </a:t>
                </a:r>
                <a:r>
                  <a:rPr lang="en-US" noProof="0" dirty="0" smtClean="0"/>
                  <a:t>variance (continued):</a:t>
                </a:r>
              </a:p>
              <a:p>
                <a:pPr lvl="1"/>
                <a:r>
                  <a:rPr lang="en-US" noProof="0" dirty="0" smtClean="0"/>
                  <a:t>Sum </a:t>
                </a:r>
                <a:r>
                  <a:rPr lang="en-US" noProof="0" dirty="0"/>
                  <a:t>the squared deviations </a:t>
                </a:r>
                <a14:m>
                  <m:oMath xmlns:m="http://schemas.openxmlformats.org/officeDocument/2006/math">
                    <m:nary>
                      <m:naryPr>
                        <m:chr m:val="∑"/>
                        <m:limLoc m:val="undOvr"/>
                        <m:subHide m:val="on"/>
                        <m:supHide m:val="on"/>
                        <m:ctrlPr>
                          <a:rPr lang="en-US" i="1" noProof="0">
                            <a:latin typeface="Cambria Math" panose="02040503050406030204" pitchFamily="18" charset="0"/>
                          </a:rPr>
                        </m:ctrlPr>
                      </m:naryPr>
                      <m:sub/>
                      <m:sup/>
                      <m:e>
                        <m:sSup>
                          <m:sSupPr>
                            <m:ctrlPr>
                              <a:rPr lang="en-US" i="1" noProof="0">
                                <a:latin typeface="Cambria Math" panose="02040503050406030204" pitchFamily="18" charset="0"/>
                              </a:rPr>
                            </m:ctrlPr>
                          </m:sSupPr>
                          <m:e>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e>
                          <m:sup>
                            <m:r>
                              <a:rPr lang="en-US" noProof="0">
                                <a:latin typeface="Cambria Math" panose="02040503050406030204" pitchFamily="18" charset="0"/>
                              </a:rPr>
                              <m:t>2</m:t>
                            </m:r>
                          </m:sup>
                        </m:sSup>
                      </m:e>
                    </m:nary>
                  </m:oMath>
                </a14:m>
                <a:r>
                  <a:rPr lang="en-US" noProof="0" dirty="0" smtClean="0"/>
                  <a:t>.</a:t>
                </a:r>
                <a:endParaRPr lang="en-US" noProof="0" dirty="0"/>
              </a:p>
              <a:p>
                <a:pPr lvl="1"/>
                <a:r>
                  <a:rPr lang="en-US" noProof="0" dirty="0"/>
                  <a:t>Divide the sum by </a:t>
                </a:r>
                <a:r>
                  <a:rPr lang="en-US" i="1" noProof="0" dirty="0"/>
                  <a:t>N</a:t>
                </a:r>
                <a:r>
                  <a:rPr lang="en-US" noProof="0" dirty="0"/>
                  <a:t> − 1, </a:t>
                </a:r>
                <a14:m>
                  <m:oMath xmlns:m="http://schemas.openxmlformats.org/officeDocument/2006/math">
                    <m:nary>
                      <m:naryPr>
                        <m:chr m:val="∑"/>
                        <m:limLoc m:val="undOvr"/>
                        <m:subHide m:val="on"/>
                        <m:supHide m:val="on"/>
                        <m:ctrlPr>
                          <a:rPr lang="en-US" i="1" noProof="0">
                            <a:latin typeface="Cambria Math" panose="02040503050406030204" pitchFamily="18" charset="0"/>
                          </a:rPr>
                        </m:ctrlPr>
                      </m:naryPr>
                      <m:sub/>
                      <m:sup/>
                      <m:e>
                        <m:f>
                          <m:fPr>
                            <m:type m:val="skw"/>
                            <m:ctrlPr>
                              <a:rPr lang="en-US" i="1" noProof="0">
                                <a:latin typeface="Cambria Math" panose="02040503050406030204" pitchFamily="18" charset="0"/>
                              </a:rPr>
                            </m:ctrlPr>
                          </m:fPr>
                          <m:num>
                            <m:sSup>
                              <m:sSupPr>
                                <m:ctrlPr>
                                  <a:rPr lang="en-US" i="1" noProof="0">
                                    <a:latin typeface="Cambria Math" panose="02040503050406030204" pitchFamily="18" charset="0"/>
                                  </a:rPr>
                                </m:ctrlPr>
                              </m:sSupPr>
                              <m:e>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e>
                              <m:sup>
                                <m:r>
                                  <a:rPr lang="en-US" noProof="0">
                                    <a:latin typeface="Cambria Math" panose="02040503050406030204" pitchFamily="18" charset="0"/>
                                  </a:rPr>
                                  <m:t>2</m:t>
                                </m:r>
                              </m:sup>
                            </m:sSup>
                          </m:num>
                          <m:den>
                            <m:d>
                              <m:dPr>
                                <m:ctrlPr>
                                  <a:rPr lang="en-US" i="1" noProof="0">
                                    <a:latin typeface="Cambria Math" panose="02040503050406030204" pitchFamily="18" charset="0"/>
                                  </a:rPr>
                                </m:ctrlPr>
                              </m:dPr>
                              <m:e>
                                <m:r>
                                  <a:rPr lang="en-US" i="1" noProof="0">
                                    <a:latin typeface="Cambria Math" panose="02040503050406030204" pitchFamily="18" charset="0"/>
                                  </a:rPr>
                                  <m:t>𝑁</m:t>
                                </m:r>
                                <m:r>
                                  <a:rPr lang="en-US" i="1" noProof="0">
                                    <a:latin typeface="Cambria Math" panose="02040503050406030204" pitchFamily="18" charset="0"/>
                                  </a:rPr>
                                  <m:t>−</m:t>
                                </m:r>
                                <m:r>
                                  <a:rPr lang="en-US" noProof="0">
                                    <a:latin typeface="Cambria Math" panose="02040503050406030204" pitchFamily="18" charset="0"/>
                                  </a:rPr>
                                  <m:t>1</m:t>
                                </m:r>
                              </m:e>
                            </m:d>
                          </m:den>
                        </m:f>
                      </m:e>
                    </m:nary>
                  </m:oMath>
                </a14:m>
                <a:r>
                  <a:rPr lang="en-US" noProof="0" dirty="0" smtClean="0"/>
                  <a:t>.</a:t>
                </a:r>
              </a:p>
              <a:p>
                <a:pPr lvl="1"/>
                <a:r>
                  <a:rPr lang="en-US" noProof="0" dirty="0"/>
                  <a:t>The answer is the variance</a:t>
                </a:r>
                <a:r>
                  <a:rPr lang="en-US" noProof="0" dirty="0" smtClean="0"/>
                  <a:t>.</a:t>
                </a:r>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09800"/>
                <a:ext cx="8229600" cy="4146550"/>
              </a:xfrm>
              <a:blipFill>
                <a:blip r:embed="rId3"/>
                <a:stretch>
                  <a:fillRect l="-1852" t="-1912" r="-1852"/>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808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a:t>The Variance and the Standard Deviation </a:t>
            </a:r>
            <a:r>
              <a:rPr lang="en-US" sz="2700" noProof="0" dirty="0" smtClean="0"/>
              <a:t>(6 </a:t>
            </a:r>
            <a:r>
              <a:rPr lang="en-US" sz="2700" noProof="0" dirty="0"/>
              <a:t>of 7</a:t>
            </a:r>
            <a:r>
              <a:rPr lang="en-US" sz="2700" noProof="0" dirty="0" smtClean="0"/>
              <a:t>)</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09800"/>
                <a:ext cx="8229600" cy="4146550"/>
              </a:xfrm>
            </p:spPr>
            <p:txBody>
              <a:bodyPr>
                <a:normAutofit/>
              </a:bodyPr>
              <a:lstStyle/>
              <a:p>
                <a:pPr marL="0" indent="0">
                  <a:buNone/>
                </a:pPr>
                <a:r>
                  <a:rPr lang="en-US" noProof="0" dirty="0" smtClean="0"/>
                  <a:t>Calculating Variance and Standard Deviation</a:t>
                </a:r>
              </a:p>
              <a:p>
                <a:r>
                  <a:rPr lang="en-US" noProof="0" dirty="0" smtClean="0"/>
                  <a:t>Variance: Not expressed in the </a:t>
                </a:r>
                <a:r>
                  <a:rPr lang="en-US" noProof="0" dirty="0"/>
                  <a:t>original </a:t>
                </a:r>
                <a:r>
                  <a:rPr lang="en-US" noProof="0" dirty="0" smtClean="0"/>
                  <a:t>units </a:t>
                </a:r>
                <a:r>
                  <a:rPr lang="en-US" noProof="0" dirty="0"/>
                  <a:t>of </a:t>
                </a:r>
                <a:r>
                  <a:rPr lang="en-US" noProof="0" dirty="0" smtClean="0"/>
                  <a:t>measurement.</a:t>
                </a:r>
              </a:p>
              <a:p>
                <a:r>
                  <a:rPr lang="en-US" noProof="0" dirty="0"/>
                  <a:t>Standard deviation:</a:t>
                </a:r>
                <a:r>
                  <a:rPr lang="en-US" noProof="0" dirty="0" smtClean="0"/>
                  <a:t> </a:t>
                </a:r>
                <a14:m>
                  <m:oMath xmlns:m="http://schemas.openxmlformats.org/officeDocument/2006/math">
                    <m:r>
                      <a:rPr lang="en-US" i="1" noProof="0">
                        <a:latin typeface="Cambria Math" panose="02040503050406030204" pitchFamily="18" charset="0"/>
                      </a:rPr>
                      <m:t>𝑠</m:t>
                    </m:r>
                    <m:r>
                      <a:rPr lang="en-US" noProof="0">
                        <a:latin typeface="Cambria Math" panose="02040503050406030204" pitchFamily="18" charset="0"/>
                      </a:rPr>
                      <m:t>=</m:t>
                    </m:r>
                    <m:rad>
                      <m:radPr>
                        <m:degHide m:val="on"/>
                        <m:ctrlPr>
                          <a:rPr lang="en-US" i="1" noProof="0">
                            <a:latin typeface="Cambria Math" panose="02040503050406030204" pitchFamily="18" charset="0"/>
                          </a:rPr>
                        </m:ctrlPr>
                      </m:radPr>
                      <m:deg/>
                      <m:e>
                        <m:sSup>
                          <m:sSupPr>
                            <m:ctrlPr>
                              <a:rPr lang="en-US" i="1" noProof="0">
                                <a:latin typeface="Cambria Math" panose="02040503050406030204" pitchFamily="18" charset="0"/>
                              </a:rPr>
                            </m:ctrlPr>
                          </m:sSupPr>
                          <m:e>
                            <m:r>
                              <a:rPr lang="en-US" i="1" noProof="0">
                                <a:latin typeface="Cambria Math" panose="02040503050406030204" pitchFamily="18" charset="0"/>
                              </a:rPr>
                              <m:t>𝑠</m:t>
                            </m:r>
                          </m:e>
                          <m:sup>
                            <m:r>
                              <a:rPr lang="en-US" noProof="0">
                                <a:latin typeface="Cambria Math" panose="02040503050406030204" pitchFamily="18" charset="0"/>
                              </a:rPr>
                              <m:t>2</m:t>
                            </m:r>
                          </m:sup>
                        </m:sSup>
                      </m:e>
                    </m:rad>
                  </m:oMath>
                </a14:m>
                <a:r>
                  <a:rPr lang="en-US" noProof="0" dirty="0" smtClean="0"/>
                  <a:t>.</a:t>
                </a:r>
                <a:endParaRPr lang="en-US" noProof="0" dirty="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09800"/>
                <a:ext cx="8229600" cy="4146550"/>
              </a:xfrm>
              <a:blipFill>
                <a:blip r:embed="rId3"/>
                <a:stretch>
                  <a:fillRect l="-1852" t="-1912" r="-1852"/>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29087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a:t>The Variance and the Standard Deviation </a:t>
            </a:r>
            <a:r>
              <a:rPr lang="en-US" sz="2700" noProof="0" dirty="0" smtClean="0"/>
              <a:t>(7 </a:t>
            </a:r>
            <a:r>
              <a:rPr lang="en-US" sz="2700" noProof="0" dirty="0"/>
              <a:t>of 7</a:t>
            </a:r>
            <a:r>
              <a:rPr lang="en-US" sz="2700" noProof="0" dirty="0" smtClean="0"/>
              <a:t>)</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09800"/>
                <a:ext cx="8229600" cy="4146550"/>
              </a:xfrm>
            </p:spPr>
            <p:txBody>
              <a:bodyPr>
                <a:normAutofit/>
              </a:bodyPr>
              <a:lstStyle/>
              <a:p>
                <a:pPr marL="0" indent="0">
                  <a:buNone/>
                </a:pPr>
                <a:r>
                  <a:rPr lang="en-US" noProof="0" dirty="0" smtClean="0"/>
                  <a:t>Calculating Variance and Standard Deviation</a:t>
                </a:r>
              </a:p>
              <a:p>
                <a:r>
                  <a:rPr lang="en-US" noProof="0" dirty="0" smtClean="0"/>
                  <a:t>Standard deviation: </a:t>
                </a:r>
                <a14:m>
                  <m:oMath xmlns:m="http://schemas.openxmlformats.org/officeDocument/2006/math">
                    <m:r>
                      <a:rPr lang="en-US" i="1" noProof="0">
                        <a:latin typeface="Cambria Math" panose="02040503050406030204" pitchFamily="18" charset="0"/>
                      </a:rPr>
                      <m:t>𝑠</m:t>
                    </m:r>
                    <m:r>
                      <a:rPr lang="en-US" i="1" noProof="0">
                        <a:latin typeface="Cambria Math" panose="02040503050406030204" pitchFamily="18" charset="0"/>
                      </a:rPr>
                      <m:t>=</m:t>
                    </m:r>
                    <m:rad>
                      <m:radPr>
                        <m:degHide m:val="on"/>
                        <m:ctrlPr>
                          <a:rPr lang="en-US" i="1" noProof="0">
                            <a:latin typeface="Cambria Math" panose="02040503050406030204" pitchFamily="18" charset="0"/>
                          </a:rPr>
                        </m:ctrlPr>
                      </m:radPr>
                      <m:deg/>
                      <m:e>
                        <m:f>
                          <m:fPr>
                            <m:ctrlPr>
                              <a:rPr lang="en-US" i="1" noProof="0">
                                <a:latin typeface="Cambria Math" panose="02040503050406030204" pitchFamily="18" charset="0"/>
                              </a:rPr>
                            </m:ctrlPr>
                          </m:fPr>
                          <m:num>
                            <m:nary>
                              <m:naryPr>
                                <m:chr m:val="∑"/>
                                <m:limLoc m:val="undOvr"/>
                                <m:subHide m:val="on"/>
                                <m:supHide m:val="on"/>
                                <m:ctrlPr>
                                  <a:rPr lang="en-US" i="1" noProof="0">
                                    <a:latin typeface="Cambria Math" panose="02040503050406030204" pitchFamily="18" charset="0"/>
                                  </a:rPr>
                                </m:ctrlPr>
                              </m:naryPr>
                              <m:sub/>
                              <m:sup/>
                              <m:e>
                                <m:sSup>
                                  <m:sSupPr>
                                    <m:ctrlPr>
                                      <a:rPr lang="en-US" i="1" noProof="0">
                                        <a:latin typeface="Cambria Math" panose="02040503050406030204" pitchFamily="18" charset="0"/>
                                      </a:rPr>
                                    </m:ctrlPr>
                                  </m:sSupPr>
                                  <m:e>
                                    <m:d>
                                      <m:dPr>
                                        <m:ctrlPr>
                                          <a:rPr lang="en-US" i="1" noProof="0">
                                            <a:latin typeface="Cambria Math" panose="02040503050406030204" pitchFamily="18" charset="0"/>
                                          </a:rPr>
                                        </m:ctrlPr>
                                      </m:dPr>
                                      <m:e>
                                        <m:r>
                                          <a:rPr lang="en-US" i="1" noProof="0">
                                            <a:latin typeface="Cambria Math" panose="02040503050406030204" pitchFamily="18" charset="0"/>
                                          </a:rPr>
                                          <m:t>𝑌</m:t>
                                        </m:r>
                                        <m:r>
                                          <a:rPr lang="en-US" i="1" noProof="0">
                                            <a:latin typeface="Cambria Math" panose="02040503050406030204" pitchFamily="18" charset="0"/>
                                          </a:rPr>
                                          <m:t>−</m:t>
                                        </m:r>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d>
                                  </m:e>
                                  <m:sup>
                                    <m:r>
                                      <a:rPr lang="en-US" i="1" noProof="0">
                                        <a:latin typeface="Cambria Math" panose="02040503050406030204" pitchFamily="18" charset="0"/>
                                      </a:rPr>
                                      <m:t>2</m:t>
                                    </m:r>
                                  </m:sup>
                                </m:sSup>
                              </m:e>
                            </m:nary>
                          </m:num>
                          <m:den>
                            <m:r>
                              <a:rPr lang="en-US" i="1" noProof="0">
                                <a:latin typeface="Cambria Math" panose="02040503050406030204" pitchFamily="18" charset="0"/>
                              </a:rPr>
                              <m:t>𝑁</m:t>
                            </m:r>
                            <m:r>
                              <a:rPr lang="en-US" i="1" noProof="0">
                                <a:latin typeface="Cambria Math" panose="02040503050406030204" pitchFamily="18" charset="0"/>
                              </a:rPr>
                              <m:t>−1</m:t>
                            </m:r>
                          </m:den>
                        </m:f>
                      </m:e>
                    </m:rad>
                    <m:r>
                      <a:rPr lang="en-US" i="1" noProof="0">
                        <a:latin typeface="Cambria Math" panose="02040503050406030204" pitchFamily="18" charset="0"/>
                      </a:rPr>
                      <m:t> </m:t>
                    </m:r>
                  </m:oMath>
                </a14:m>
                <a:r>
                  <a:rPr lang="en-US" noProof="0" dirty="0" smtClean="0"/>
                  <a:t>.</a:t>
                </a:r>
                <a:endParaRPr lang="en-US" noProof="0" dirty="0"/>
              </a:p>
              <a:p>
                <a:pPr lvl="0"/>
                <a:r>
                  <a:rPr lang="en-US" noProof="0" dirty="0" smtClean="0"/>
                  <a:t>Same </a:t>
                </a:r>
                <a:r>
                  <a:rPr lang="en-US" noProof="0" dirty="0"/>
                  <a:t>units as the original </a:t>
                </a:r>
                <a:r>
                  <a:rPr lang="en-US" noProof="0" dirty="0" smtClean="0"/>
                  <a:t>data</a:t>
                </a:r>
                <a:r>
                  <a:rPr lang="en-US" noProof="0" dirty="0"/>
                  <a:t>.</a:t>
                </a:r>
                <a:endParaRPr lang="en-US" noProof="0" dirty="0" smtClean="0"/>
              </a:p>
              <a:p>
                <a:r>
                  <a:rPr lang="en-US" noProof="0" dirty="0" smtClean="0"/>
                  <a:t>Standard against </a:t>
                </a:r>
                <a:r>
                  <a:rPr lang="en-US" noProof="0" dirty="0"/>
                  <a:t>positioning of </a:t>
                </a:r>
                <a:r>
                  <a:rPr lang="en-US" noProof="0" dirty="0" smtClean="0"/>
                  <a:t>scores. </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09800"/>
                <a:ext cx="8229600" cy="4146550"/>
              </a:xfrm>
              <a:blipFill>
                <a:blip r:embed="rId3"/>
                <a:stretch>
                  <a:fillRect l="-1852" t="-1912" r="-1852"/>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91793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381000"/>
            <a:ext cx="8686800" cy="1143000"/>
          </a:xfrm>
        </p:spPr>
        <p:txBody>
          <a:bodyPr>
            <a:normAutofit fontScale="90000"/>
          </a:bodyPr>
          <a:lstStyle/>
          <a:p>
            <a:r>
              <a:rPr lang="en-US" noProof="0" dirty="0"/>
              <a:t/>
            </a:r>
            <a:br>
              <a:rPr lang="en-US" noProof="0" dirty="0"/>
            </a:br>
            <a:r>
              <a:rPr lang="en-US" noProof="0" dirty="0"/>
              <a:t>Considerations for </a:t>
            </a:r>
            <a:r>
              <a:rPr lang="en-US" noProof="0" dirty="0" smtClean="0"/>
              <a:t>Choosing </a:t>
            </a:r>
            <a:r>
              <a:rPr lang="en-US" noProof="0" dirty="0"/>
              <a:t>Measures of </a:t>
            </a:r>
            <a:r>
              <a:rPr lang="en-US" noProof="0" dirty="0" smtClean="0"/>
              <a:t>Variation </a:t>
            </a:r>
            <a:r>
              <a:rPr lang="en-US" sz="2700" noProof="0" dirty="0" smtClean="0"/>
              <a:t>(1 of 2) </a:t>
            </a:r>
            <a:endParaRPr lang="en-US" sz="2700"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3" name="Picture 2" descr="An illustration shows the method of choosing a measure of variation for different level of measurements.&#10;&#10;IQV determines variability in a distribution in a nominal level of measurement. The research objective of an ordinal level of measurement uses IQV to measure variability but ignore rank or order, uses variance and standard deviation to determine variability in a distribution, and uses range and IQR to measure range of rank-ordered categories that includes the middle fifty percent of observations. The research objective of a symmetric distribution in an interval-ratio level of measurement employs range and IQR for rough assessment of variability, and uses variance and standard deviation to determine variability in a distribution. Range and IQR determines variability in a seriously skewed distribution in an interval-ratio level of measurement." title="Figure 4.7 How to Choose a Measure of Variation"/>
          <p:cNvPicPr>
            <a:picLocks noChangeAspect="1"/>
          </p:cNvPicPr>
          <p:nvPr/>
        </p:nvPicPr>
        <p:blipFill>
          <a:blip r:embed="rId3"/>
          <a:stretch>
            <a:fillRect/>
          </a:stretch>
        </p:blipFill>
        <p:spPr>
          <a:xfrm>
            <a:off x="2286000" y="1936118"/>
            <a:ext cx="4572000" cy="4420232"/>
          </a:xfrm>
          <a:prstGeom prst="rect">
            <a:avLst/>
          </a:prstGeom>
        </p:spPr>
      </p:pic>
    </p:spTree>
    <p:extLst>
      <p:ext uri="{BB962C8B-B14F-4D97-AF65-F5344CB8AC3E}">
        <p14:creationId xmlns:p14="http://schemas.microsoft.com/office/powerpoint/2010/main" val="294608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1143000"/>
          </a:xfrm>
        </p:spPr>
        <p:txBody>
          <a:bodyPr>
            <a:normAutofit/>
          </a:bodyPr>
          <a:lstStyle/>
          <a:p>
            <a:r>
              <a:rPr lang="en-US" sz="4000" noProof="0" dirty="0" smtClean="0"/>
              <a:t>Introduction</a:t>
            </a:r>
            <a:endParaRPr lang="en-US" sz="2400" noProof="0" dirty="0"/>
          </a:p>
        </p:txBody>
      </p:sp>
      <p:sp>
        <p:nvSpPr>
          <p:cNvPr id="9" name="Content Placeholder 8"/>
          <p:cNvSpPr>
            <a:spLocks noGrp="1"/>
          </p:cNvSpPr>
          <p:nvPr>
            <p:ph idx="1"/>
          </p:nvPr>
        </p:nvSpPr>
        <p:spPr>
          <a:xfrm>
            <a:off x="457200" y="1873250"/>
            <a:ext cx="8229600" cy="4483100"/>
          </a:xfrm>
        </p:spPr>
        <p:txBody>
          <a:bodyPr>
            <a:normAutofit/>
          </a:bodyPr>
          <a:lstStyle/>
          <a:p>
            <a:r>
              <a:rPr lang="en-US" noProof="0" dirty="0" smtClean="0"/>
              <a:t>Need for measures of variability:</a:t>
            </a:r>
          </a:p>
          <a:p>
            <a:pPr lvl="1"/>
            <a:r>
              <a:rPr lang="en-US" noProof="0" dirty="0" smtClean="0"/>
              <a:t>Used to describe data. </a:t>
            </a:r>
          </a:p>
          <a:p>
            <a:r>
              <a:rPr lang="en-US" noProof="0" dirty="0" smtClean="0"/>
              <a:t>Measures of variability:</a:t>
            </a:r>
          </a:p>
          <a:p>
            <a:pPr lvl="1"/>
            <a:r>
              <a:rPr lang="en-US" noProof="0" dirty="0" smtClean="0"/>
              <a:t>The Index of Qualitative Variation. </a:t>
            </a:r>
          </a:p>
          <a:p>
            <a:pPr lvl="1"/>
            <a:r>
              <a:rPr lang="en-US" noProof="0" dirty="0" smtClean="0"/>
              <a:t>Range. </a:t>
            </a:r>
          </a:p>
          <a:p>
            <a:pPr lvl="1"/>
            <a:r>
              <a:rPr lang="en-US" noProof="0" dirty="0" smtClean="0"/>
              <a:t>Interquartile range. </a:t>
            </a:r>
          </a:p>
          <a:p>
            <a:pPr lvl="1"/>
            <a:r>
              <a:rPr lang="en-US" noProof="0" dirty="0" smtClean="0"/>
              <a:t>Standard deviation. </a:t>
            </a:r>
          </a:p>
          <a:p>
            <a:pPr lvl="1"/>
            <a:r>
              <a:rPr lang="en-US" noProof="0" dirty="0" smtClean="0"/>
              <a:t>Variance. </a:t>
            </a:r>
          </a:p>
          <a:p>
            <a:pPr marL="457200" lvl="1" indent="0">
              <a:buNone/>
            </a:pPr>
            <a:endParaRPr lang="en-US" noProof="0" dirty="0" smtClean="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873503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685800"/>
            <a:ext cx="8686800" cy="1143000"/>
          </a:xfrm>
        </p:spPr>
        <p:txBody>
          <a:bodyPr>
            <a:normAutofit fontScale="90000"/>
          </a:bodyPr>
          <a:lstStyle/>
          <a:p>
            <a:r>
              <a:rPr lang="en-US" noProof="0" dirty="0"/>
              <a:t/>
            </a:r>
            <a:br>
              <a:rPr lang="en-US" noProof="0" dirty="0"/>
            </a:br>
            <a:r>
              <a:rPr lang="en-US" noProof="0" dirty="0"/>
              <a:t>Considerations for C</a:t>
            </a:r>
            <a:r>
              <a:rPr lang="en-US" noProof="0" dirty="0" smtClean="0"/>
              <a:t>hoosing </a:t>
            </a:r>
            <a:r>
              <a:rPr lang="en-US" noProof="0" dirty="0"/>
              <a:t>Measures of </a:t>
            </a:r>
            <a:r>
              <a:rPr lang="en-US" noProof="0" dirty="0" smtClean="0"/>
              <a:t>Variation </a:t>
            </a:r>
            <a:r>
              <a:rPr lang="en-US" sz="2700" noProof="0" dirty="0" smtClean="0"/>
              <a:t>(2 of 2) </a:t>
            </a:r>
            <a:endParaRPr lang="en-US" sz="2700" noProof="0" dirty="0"/>
          </a:p>
        </p:txBody>
      </p:sp>
      <p:sp>
        <p:nvSpPr>
          <p:cNvPr id="10" name="Content Placeholder 8"/>
          <p:cNvSpPr>
            <a:spLocks noGrp="1"/>
          </p:cNvSpPr>
          <p:nvPr>
            <p:ph idx="1"/>
          </p:nvPr>
        </p:nvSpPr>
        <p:spPr>
          <a:xfrm>
            <a:off x="457200" y="2438400"/>
            <a:ext cx="8229600" cy="3917950"/>
          </a:xfrm>
        </p:spPr>
        <p:txBody>
          <a:bodyPr>
            <a:normAutofit/>
          </a:bodyPr>
          <a:lstStyle/>
          <a:p>
            <a:r>
              <a:rPr lang="en-US" noProof="0" dirty="0"/>
              <a:t>C</a:t>
            </a:r>
            <a:r>
              <a:rPr lang="en-US" noProof="0" dirty="0" smtClean="0"/>
              <a:t>hoosing </a:t>
            </a:r>
            <a:r>
              <a:rPr lang="en-US" noProof="0" dirty="0"/>
              <a:t>a measure of central </a:t>
            </a:r>
            <a:r>
              <a:rPr lang="en-US" noProof="0" dirty="0" smtClean="0"/>
              <a:t>tendency: Variable’s </a:t>
            </a:r>
            <a:r>
              <a:rPr lang="en-US" noProof="0" dirty="0"/>
              <a:t>level of </a:t>
            </a:r>
            <a:r>
              <a:rPr lang="en-US" noProof="0" dirty="0" smtClean="0"/>
              <a:t>measurement.</a:t>
            </a:r>
          </a:p>
          <a:p>
            <a:r>
              <a:rPr lang="en-US" noProof="0" dirty="0" smtClean="0"/>
              <a:t>Requires appropriate data measure.</a:t>
            </a:r>
          </a:p>
          <a:p>
            <a:endParaRPr lang="en-US" noProof="0" dirty="0" smtClean="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768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3" name="Title 2"/>
          <p:cNvSpPr>
            <a:spLocks noGrp="1"/>
          </p:cNvSpPr>
          <p:nvPr>
            <p:ph type="title"/>
          </p:nvPr>
        </p:nvSpPr>
        <p:spPr/>
        <p:txBody>
          <a:bodyPr>
            <a:normAutofit fontScale="90000"/>
          </a:bodyPr>
          <a:lstStyle/>
          <a:p>
            <a:r>
              <a:rPr lang="en-US" noProof="0" dirty="0" smtClean="0"/>
              <a:t>Reading the Research Literature: Community College Mentoring</a:t>
            </a:r>
            <a:endParaRPr lang="en-US" noProof="0" dirty="0"/>
          </a:p>
        </p:txBody>
      </p:sp>
      <p:sp>
        <p:nvSpPr>
          <p:cNvPr id="4" name="Content Placeholder 3"/>
          <p:cNvSpPr>
            <a:spLocks noGrp="1"/>
          </p:cNvSpPr>
          <p:nvPr>
            <p:ph idx="1"/>
          </p:nvPr>
        </p:nvSpPr>
        <p:spPr/>
        <p:txBody>
          <a:bodyPr/>
          <a:lstStyle/>
          <a:p>
            <a:r>
              <a:rPr lang="en-US" noProof="0" dirty="0" smtClean="0"/>
              <a:t>Myron Pope’s study of community colleges.</a:t>
            </a:r>
          </a:p>
          <a:p>
            <a:r>
              <a:rPr lang="en-US" noProof="0" dirty="0" smtClean="0"/>
              <a:t>Multiple levels of mentoring.</a:t>
            </a:r>
          </a:p>
          <a:p>
            <a:r>
              <a:rPr lang="en-US" noProof="0" dirty="0" smtClean="0"/>
              <a:t>Need to recruit diverse faculty and staff.</a:t>
            </a:r>
            <a:endParaRPr lang="en-US" noProof="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6616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1143000"/>
          </a:xfrm>
        </p:spPr>
        <p:txBody>
          <a:bodyPr>
            <a:normAutofit fontScale="90000"/>
          </a:bodyPr>
          <a:lstStyle/>
          <a:p>
            <a:r>
              <a:rPr lang="en-US" sz="4000" noProof="0" dirty="0" smtClean="0"/>
              <a:t>The Importance </a:t>
            </a:r>
            <a:r>
              <a:rPr lang="en-US" sz="4000" noProof="0" dirty="0"/>
              <a:t>of Measuring Variability</a:t>
            </a:r>
            <a:r>
              <a:rPr lang="en-US" noProof="0" dirty="0"/>
              <a:t> </a:t>
            </a:r>
            <a:endParaRPr lang="en-US" sz="2400" noProof="0" dirty="0"/>
          </a:p>
        </p:txBody>
      </p:sp>
      <p:sp>
        <p:nvSpPr>
          <p:cNvPr id="9" name="Content Placeholder 8"/>
          <p:cNvSpPr>
            <a:spLocks noGrp="1"/>
          </p:cNvSpPr>
          <p:nvPr>
            <p:ph idx="1"/>
          </p:nvPr>
        </p:nvSpPr>
        <p:spPr>
          <a:xfrm>
            <a:off x="304800" y="2133600"/>
            <a:ext cx="8382000" cy="4222750"/>
          </a:xfrm>
        </p:spPr>
        <p:txBody>
          <a:bodyPr>
            <a:normAutofit/>
          </a:bodyPr>
          <a:lstStyle/>
          <a:p>
            <a:pPr>
              <a:spcBef>
                <a:spcPts val="0"/>
              </a:spcBef>
              <a:defRPr/>
            </a:pPr>
            <a:r>
              <a:rPr lang="en-US" noProof="0" dirty="0"/>
              <a:t>Examine </a:t>
            </a:r>
            <a:r>
              <a:rPr lang="en-US" noProof="0" dirty="0" smtClean="0"/>
              <a:t>variation and diversity.</a:t>
            </a:r>
            <a:endParaRPr lang="en-US" noProof="0" dirty="0"/>
          </a:p>
          <a:p>
            <a:pPr>
              <a:spcBef>
                <a:spcPts val="0"/>
              </a:spcBef>
              <a:defRPr/>
            </a:pPr>
            <a:r>
              <a:rPr lang="en-US" noProof="0" dirty="0" smtClean="0"/>
              <a:t>Stereotyping</a:t>
            </a:r>
            <a:r>
              <a:rPr lang="en-US" noProof="0" dirty="0"/>
              <a:t>: Ignoring </a:t>
            </a:r>
            <a:r>
              <a:rPr lang="en-US" noProof="0" dirty="0" smtClean="0"/>
              <a:t>diversity.</a:t>
            </a:r>
            <a:endParaRPr lang="en-US" noProof="0" dirty="0"/>
          </a:p>
          <a:p>
            <a:pPr>
              <a:spcBef>
                <a:spcPts val="0"/>
              </a:spcBef>
              <a:defRPr/>
            </a:pPr>
            <a:r>
              <a:rPr lang="en-US" noProof="0" dirty="0" smtClean="0"/>
              <a:t>Understanding </a:t>
            </a:r>
            <a:r>
              <a:rPr lang="en-US" noProof="0" dirty="0"/>
              <a:t>d</a:t>
            </a:r>
            <a:r>
              <a:rPr lang="en-US" noProof="0" dirty="0" smtClean="0"/>
              <a:t>iversity </a:t>
            </a:r>
            <a:r>
              <a:rPr lang="en-US" noProof="0" dirty="0"/>
              <a:t>of </a:t>
            </a:r>
            <a:r>
              <a:rPr lang="en-US" noProof="0" dirty="0" smtClean="0"/>
              <a:t>experiences.</a:t>
            </a:r>
          </a:p>
          <a:p>
            <a:pPr>
              <a:spcBef>
                <a:spcPts val="0"/>
              </a:spcBef>
              <a:defRPr/>
            </a:pPr>
            <a:r>
              <a:rPr lang="en-US" noProof="0" dirty="0" smtClean="0"/>
              <a:t>Reconstructing curriculum: Responsive to the student.</a:t>
            </a:r>
            <a:endParaRPr lang="en-US" noProof="0" dirty="0"/>
          </a:p>
          <a:p>
            <a:endParaRPr lang="en-US" noProof="0" dirty="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46232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1143000"/>
          </a:xfrm>
        </p:spPr>
        <p:txBody>
          <a:bodyPr>
            <a:normAutofit fontScale="90000"/>
          </a:bodyPr>
          <a:lstStyle/>
          <a:p>
            <a:r>
              <a:rPr lang="en-US" noProof="0" dirty="0"/>
              <a:t>The Index of Qualitative </a:t>
            </a:r>
            <a:r>
              <a:rPr lang="en-US" noProof="0" dirty="0" smtClean="0"/>
              <a:t>Variation </a:t>
            </a:r>
            <a:r>
              <a:rPr lang="en-US" sz="2700" noProof="0" dirty="0"/>
              <a:t>(1 of </a:t>
            </a:r>
            <a:r>
              <a:rPr lang="en-US" sz="2700" noProof="0" dirty="0" smtClean="0"/>
              <a:t>3)</a:t>
            </a:r>
            <a:endParaRPr lang="en-US" sz="2700" noProof="0" dirty="0"/>
          </a:p>
        </p:txBody>
      </p:sp>
      <p:sp>
        <p:nvSpPr>
          <p:cNvPr id="9" name="Content Placeholder 8"/>
          <p:cNvSpPr>
            <a:spLocks noGrp="1"/>
          </p:cNvSpPr>
          <p:nvPr>
            <p:ph idx="1"/>
          </p:nvPr>
        </p:nvSpPr>
        <p:spPr>
          <a:xfrm>
            <a:off x="457200" y="1828800"/>
            <a:ext cx="8229600" cy="4527550"/>
          </a:xfrm>
        </p:spPr>
        <p:txBody>
          <a:bodyPr>
            <a:normAutofit/>
          </a:bodyPr>
          <a:lstStyle/>
          <a:p>
            <a:r>
              <a:rPr lang="en-US" noProof="0" dirty="0" smtClean="0"/>
              <a:t>A measure of variability for nominal variables.</a:t>
            </a:r>
          </a:p>
          <a:p>
            <a:r>
              <a:rPr lang="en-US" noProof="0" dirty="0" smtClean="0"/>
              <a:t>Need for Index of Qualitative Variation (IQV).</a:t>
            </a:r>
          </a:p>
          <a:p>
            <a:r>
              <a:rPr lang="en-US" noProof="0" dirty="0" smtClean="0"/>
              <a:t>Range of IQV: 0.00 to 1.00.</a:t>
            </a:r>
          </a:p>
          <a:p>
            <a:pPr marL="0" indent="0">
              <a:buNone/>
            </a:pPr>
            <a:endParaRPr lang="en-US" noProof="0" dirty="0" smtClean="0"/>
          </a:p>
          <a:p>
            <a:pPr marL="0" indent="0">
              <a:buNone/>
            </a:pPr>
            <a:endParaRPr lang="en-US" noProof="0" dirty="0" smtClean="0"/>
          </a:p>
          <a:p>
            <a:endParaRPr lang="en-US" noProof="0" dirty="0" smtClean="0"/>
          </a:p>
          <a:p>
            <a:pPr marL="0" indent="0">
              <a:buNone/>
            </a:pPr>
            <a:endParaRPr lang="en-US" noProof="0" dirty="0" smtClean="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81786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a:bodyPr>
          <a:lstStyle/>
          <a:p>
            <a:pPr lvl="0"/>
            <a:r>
              <a:rPr lang="en-US" sz="4000" noProof="0" dirty="0"/>
              <a:t>The Index of Qualitative Variation</a:t>
            </a:r>
            <a:br>
              <a:rPr lang="en-US" sz="4000" noProof="0" dirty="0"/>
            </a:br>
            <a:r>
              <a:rPr lang="en-US" sz="2400" noProof="0" dirty="0" smtClean="0"/>
              <a:t>(2 </a:t>
            </a:r>
            <a:r>
              <a:rPr lang="en-US" sz="2400" noProof="0" dirty="0"/>
              <a:t>of </a:t>
            </a:r>
            <a:r>
              <a:rPr lang="en-US" sz="2400" noProof="0" dirty="0" smtClean="0"/>
              <a:t>3)</a:t>
            </a:r>
            <a:endParaRPr lang="en-US" sz="24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828800"/>
                <a:ext cx="8229600" cy="4297363"/>
              </a:xfrm>
            </p:spPr>
            <p:txBody>
              <a:bodyPr>
                <a:normAutofit/>
              </a:bodyPr>
              <a:lstStyle/>
              <a:p>
                <a:r>
                  <a:rPr lang="en-US" noProof="0" dirty="0" smtClean="0"/>
                  <a:t>Steps </a:t>
                </a:r>
                <a:r>
                  <a:rPr lang="en-US" noProof="0" dirty="0"/>
                  <a:t>to calculate IQV:</a:t>
                </a:r>
              </a:p>
              <a:p>
                <a:pPr lvl="1"/>
                <a:r>
                  <a:rPr lang="en-US" noProof="0" dirty="0"/>
                  <a:t>Construct a percentage distribution. </a:t>
                </a:r>
              </a:p>
              <a:p>
                <a:pPr lvl="1"/>
                <a:r>
                  <a:rPr lang="en-US" noProof="0" dirty="0"/>
                  <a:t>Square the percentages for each category. </a:t>
                </a:r>
              </a:p>
              <a:p>
                <a:pPr lvl="1"/>
                <a:r>
                  <a:rPr lang="en-US" noProof="0" dirty="0"/>
                  <a:t>Sum the squared percentages. </a:t>
                </a:r>
              </a:p>
              <a:p>
                <a:pPr lvl="1"/>
                <a:r>
                  <a:rPr lang="en-US" noProof="0" dirty="0"/>
                  <a:t>Calculate the IQV using the </a:t>
                </a:r>
                <a:r>
                  <a:rPr lang="en-US" noProof="0" dirty="0" smtClean="0"/>
                  <a:t>formula:</a:t>
                </a:r>
              </a:p>
              <a:p>
                <a:pPr marL="457200" lvl="1" indent="0">
                  <a:buNone/>
                </a:pPr>
                <a14:m>
                  <m:oMathPara xmlns:m="http://schemas.openxmlformats.org/officeDocument/2006/math">
                    <m:oMathParaPr>
                      <m:jc m:val="centerGroup"/>
                    </m:oMathParaPr>
                    <m:oMath xmlns:m="http://schemas.openxmlformats.org/officeDocument/2006/math">
                      <m:r>
                        <m:rPr>
                          <m:sty m:val="p"/>
                        </m:rPr>
                        <a:rPr lang="en-US" sz="2800" noProof="0">
                          <a:latin typeface="Cambria Math" panose="02040503050406030204" pitchFamily="18" charset="0"/>
                        </a:rPr>
                        <m:t>IQV</m:t>
                      </m:r>
                      <m:r>
                        <a:rPr lang="en-US" sz="2800" noProof="0">
                          <a:latin typeface="Cambria Math" panose="02040503050406030204" pitchFamily="18" charset="0"/>
                        </a:rPr>
                        <m:t>=</m:t>
                      </m:r>
                      <m:f>
                        <m:fPr>
                          <m:ctrlPr>
                            <a:rPr lang="en-US" sz="2800" i="1" noProof="0">
                              <a:latin typeface="Cambria Math" panose="02040503050406030204" pitchFamily="18" charset="0"/>
                            </a:rPr>
                          </m:ctrlPr>
                        </m:fPr>
                        <m:num>
                          <m:r>
                            <a:rPr lang="en-US" sz="2800" i="1" noProof="0">
                              <a:latin typeface="Cambria Math" panose="02040503050406030204" pitchFamily="18" charset="0"/>
                            </a:rPr>
                            <m:t>𝐾</m:t>
                          </m:r>
                          <m:d>
                            <m:dPr>
                              <m:ctrlPr>
                                <a:rPr lang="en-US" sz="2800" i="1" noProof="0">
                                  <a:latin typeface="Cambria Math" panose="02040503050406030204" pitchFamily="18" charset="0"/>
                                </a:rPr>
                              </m:ctrlPr>
                            </m:dPr>
                            <m:e>
                              <m:sSup>
                                <m:sSupPr>
                                  <m:ctrlPr>
                                    <a:rPr lang="en-US" sz="2800" i="1" noProof="0">
                                      <a:latin typeface="Cambria Math" panose="02040503050406030204" pitchFamily="18" charset="0"/>
                                    </a:rPr>
                                  </m:ctrlPr>
                                </m:sSupPr>
                                <m:e>
                                  <m:r>
                                    <a:rPr lang="en-US" sz="2800" noProof="0">
                                      <a:latin typeface="Cambria Math" panose="02040503050406030204" pitchFamily="18" charset="0"/>
                                    </a:rPr>
                                    <m:t>10</m:t>
                                  </m:r>
                                  <m:r>
                                    <a:rPr lang="en-US" sz="2800" noProof="0" smtClean="0">
                                      <a:latin typeface="Cambria Math" panose="02040503050406030204" pitchFamily="18" charset="0"/>
                                    </a:rPr>
                                    <m:t>0</m:t>
                                  </m:r>
                                </m:e>
                                <m:sup>
                                  <m:r>
                                    <a:rPr lang="en-US" sz="2800" noProof="0">
                                      <a:latin typeface="Cambria Math" panose="02040503050406030204" pitchFamily="18" charset="0"/>
                                    </a:rPr>
                                    <m:t>2</m:t>
                                  </m:r>
                                </m:sup>
                              </m:sSup>
                              <m:r>
                                <a:rPr lang="en-US" sz="2800" i="1" noProof="0">
                                  <a:latin typeface="Cambria Math" panose="02040503050406030204" pitchFamily="18" charset="0"/>
                                </a:rPr>
                                <m:t>−</m:t>
                              </m:r>
                              <m:nary>
                                <m:naryPr>
                                  <m:chr m:val="∑"/>
                                  <m:limLoc m:val="undOvr"/>
                                  <m:subHide m:val="on"/>
                                  <m:supHide m:val="on"/>
                                  <m:ctrlPr>
                                    <a:rPr lang="en-US" sz="2800" i="1" noProof="0">
                                      <a:latin typeface="Cambria Math" panose="02040503050406030204" pitchFamily="18" charset="0"/>
                                    </a:rPr>
                                  </m:ctrlPr>
                                </m:naryPr>
                                <m:sub/>
                                <m:sup/>
                                <m:e>
                                  <m:r>
                                    <a:rPr lang="en-US" sz="2800" i="1" noProof="0">
                                      <a:latin typeface="Cambria Math" panose="02040503050406030204" pitchFamily="18" charset="0"/>
                                    </a:rPr>
                                    <m:t>𝑃</m:t>
                                  </m:r>
                                  <m:sSup>
                                    <m:sSupPr>
                                      <m:ctrlPr>
                                        <a:rPr lang="en-US" sz="2800" i="1" noProof="0">
                                          <a:latin typeface="Cambria Math" panose="02040503050406030204" pitchFamily="18" charset="0"/>
                                        </a:rPr>
                                      </m:ctrlPr>
                                    </m:sSupPr>
                                    <m:e>
                                      <m:r>
                                        <a:rPr lang="en-US" sz="2800" i="1" noProof="0">
                                          <a:latin typeface="Cambria Math" panose="02040503050406030204" pitchFamily="18" charset="0"/>
                                        </a:rPr>
                                        <m:t>𝑐𝑡</m:t>
                                      </m:r>
                                    </m:e>
                                    <m:sup>
                                      <m:r>
                                        <a:rPr lang="en-US" sz="2800" noProof="0">
                                          <a:latin typeface="Cambria Math" panose="02040503050406030204" pitchFamily="18" charset="0"/>
                                        </a:rPr>
                                        <m:t>2</m:t>
                                      </m:r>
                                    </m:sup>
                                  </m:sSup>
                                </m:e>
                              </m:nary>
                            </m:e>
                          </m:d>
                        </m:num>
                        <m:den>
                          <m:sSup>
                            <m:sSupPr>
                              <m:ctrlPr>
                                <a:rPr lang="en-US" sz="2800" i="1" noProof="0">
                                  <a:latin typeface="Cambria Math" panose="02040503050406030204" pitchFamily="18" charset="0"/>
                                </a:rPr>
                              </m:ctrlPr>
                            </m:sSupPr>
                            <m:e>
                              <m:r>
                                <a:rPr lang="en-US" sz="2800" noProof="0">
                                  <a:latin typeface="Cambria Math" panose="02040503050406030204" pitchFamily="18" charset="0"/>
                                </a:rPr>
                                <m:t>100</m:t>
                              </m:r>
                            </m:e>
                            <m:sup>
                              <m:r>
                                <a:rPr lang="en-US" sz="2800" noProof="0">
                                  <a:latin typeface="Cambria Math" panose="02040503050406030204" pitchFamily="18" charset="0"/>
                                </a:rPr>
                                <m:t>2</m:t>
                              </m:r>
                            </m:sup>
                          </m:sSup>
                          <m:d>
                            <m:dPr>
                              <m:ctrlPr>
                                <a:rPr lang="en-US" sz="2800" i="1" noProof="0">
                                  <a:latin typeface="Cambria Math" panose="02040503050406030204" pitchFamily="18" charset="0"/>
                                </a:rPr>
                              </m:ctrlPr>
                            </m:dPr>
                            <m:e>
                              <m:r>
                                <a:rPr lang="en-US" sz="2800" i="1" noProof="0">
                                  <a:latin typeface="Cambria Math" panose="02040503050406030204" pitchFamily="18" charset="0"/>
                                </a:rPr>
                                <m:t>𝐾</m:t>
                              </m:r>
                              <m:r>
                                <a:rPr lang="en-US" sz="2800" i="1" noProof="0">
                                  <a:latin typeface="Cambria Math" panose="02040503050406030204" pitchFamily="18" charset="0"/>
                                </a:rPr>
                                <m:t>−</m:t>
                              </m:r>
                              <m:r>
                                <a:rPr lang="en-US" sz="2800" noProof="0">
                                  <a:latin typeface="Cambria Math" panose="02040503050406030204" pitchFamily="18" charset="0"/>
                                </a:rPr>
                                <m:t>1</m:t>
                              </m:r>
                            </m:e>
                          </m:d>
                        </m:den>
                      </m:f>
                      <m:r>
                        <a:rPr lang="en-US" sz="2800" b="0" i="0" noProof="0" smtClean="0">
                          <a:latin typeface="Cambria Math" panose="02040503050406030204" pitchFamily="18" charset="0"/>
                        </a:rPr>
                        <m:t>.</m:t>
                      </m:r>
                      <m:r>
                        <a:rPr lang="en-US" sz="2800" noProof="0">
                          <a:latin typeface="Cambria Math" panose="02040503050406030204" pitchFamily="18" charset="0"/>
                        </a:rPr>
                        <m:t> </m:t>
                      </m:r>
                    </m:oMath>
                  </m:oMathPara>
                </a14:m>
                <a:endParaRPr lang="en-US" sz="2800" noProof="0" dirty="0"/>
              </a:p>
              <a:p>
                <a:pPr marL="0" indent="0">
                  <a:buNone/>
                </a:pPr>
                <a:endParaRPr lang="en-US" noProof="0" dirty="0"/>
              </a:p>
              <a:p>
                <a:pPr lvl="0"/>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828800"/>
                <a:ext cx="8229600" cy="4297363"/>
              </a:xfrm>
              <a:blipFill>
                <a:blip r:embed="rId3"/>
                <a:stretch>
                  <a:fillRect l="-1704" t="-1844"/>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2952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pPr lvl="0"/>
            <a:r>
              <a:rPr lang="en-US" noProof="0" dirty="0"/>
              <a:t> </a:t>
            </a:r>
            <a:r>
              <a:rPr lang="en-US" sz="4000" noProof="0" dirty="0"/>
              <a:t>The Index of Qualitative Variation</a:t>
            </a:r>
            <a:br>
              <a:rPr lang="en-US" sz="4000" noProof="0" dirty="0"/>
            </a:br>
            <a:r>
              <a:rPr lang="en-US" sz="2700" noProof="0" dirty="0" smtClean="0"/>
              <a:t>(3 </a:t>
            </a:r>
            <a:r>
              <a:rPr lang="en-US" sz="2700" noProof="0" dirty="0"/>
              <a:t>of </a:t>
            </a:r>
            <a:r>
              <a:rPr lang="en-US" sz="2700" noProof="0" dirty="0" smtClean="0"/>
              <a:t>3)</a:t>
            </a:r>
            <a:endParaRPr lang="en-US" sz="2700" noProof="0" dirty="0"/>
          </a:p>
        </p:txBody>
      </p:sp>
      <p:sp>
        <p:nvSpPr>
          <p:cNvPr id="9" name="Content Placeholder 8"/>
          <p:cNvSpPr>
            <a:spLocks noGrp="1"/>
          </p:cNvSpPr>
          <p:nvPr>
            <p:ph idx="1"/>
          </p:nvPr>
        </p:nvSpPr>
        <p:spPr>
          <a:xfrm>
            <a:off x="457200" y="1905000"/>
            <a:ext cx="8229600" cy="4221163"/>
          </a:xfrm>
        </p:spPr>
        <p:txBody>
          <a:bodyPr>
            <a:normAutofit/>
          </a:bodyPr>
          <a:lstStyle/>
          <a:p>
            <a:pPr marL="0" indent="0">
              <a:buNone/>
            </a:pPr>
            <a:r>
              <a:rPr lang="en-US" noProof="0" dirty="0"/>
              <a:t>Expressing the IQV as a </a:t>
            </a:r>
            <a:r>
              <a:rPr lang="en-US" noProof="0" dirty="0" smtClean="0"/>
              <a:t>Percentage</a:t>
            </a:r>
            <a:endParaRPr lang="en-US" noProof="0" dirty="0"/>
          </a:p>
          <a:p>
            <a:r>
              <a:rPr lang="en-US" noProof="0" dirty="0" smtClean="0"/>
              <a:t>Multiplying </a:t>
            </a:r>
            <a:r>
              <a:rPr lang="en-US" noProof="0" dirty="0"/>
              <a:t>the IQV by 100. </a:t>
            </a:r>
            <a:endParaRPr lang="en-US" noProof="0" dirty="0" smtClean="0"/>
          </a:p>
          <a:p>
            <a:r>
              <a:rPr lang="en-US" noProof="0" dirty="0" smtClean="0"/>
              <a:t>Relative </a:t>
            </a:r>
            <a:r>
              <a:rPr lang="en-US" noProof="0" dirty="0"/>
              <a:t>to the maximum possible </a:t>
            </a:r>
            <a:r>
              <a:rPr lang="en-US" noProof="0" dirty="0" smtClean="0"/>
              <a:t>differences.</a:t>
            </a:r>
          </a:p>
          <a:p>
            <a:pPr marL="0" indent="0">
              <a:buNone/>
            </a:pPr>
            <a:endParaRPr lang="en-US" b="1" noProof="0" dirty="0">
              <a:solidFill>
                <a:srgbClr val="FF0000"/>
              </a:solidFill>
            </a:endParaRPr>
          </a:p>
          <a:p>
            <a:endParaRPr lang="en-US" noProof="0" dirty="0"/>
          </a:p>
          <a:p>
            <a:pPr lvl="0"/>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40014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Frankfort-Nachmias/Leon-Guerrero, Social Statistics for a Diverse Society, 9e. © SAGE Publications, 2020.</a:t>
            </a:r>
            <a:endParaRPr lang="en-US" dirty="0"/>
          </a:p>
        </p:txBody>
      </p:sp>
      <p:sp>
        <p:nvSpPr>
          <p:cNvPr id="3" name="Title 2"/>
          <p:cNvSpPr>
            <a:spLocks noGrp="1"/>
          </p:cNvSpPr>
          <p:nvPr>
            <p:ph type="title"/>
          </p:nvPr>
        </p:nvSpPr>
        <p:spPr/>
        <p:txBody>
          <a:bodyPr>
            <a:normAutofit fontScale="90000"/>
          </a:bodyPr>
          <a:lstStyle/>
          <a:p>
            <a:r>
              <a:rPr lang="en-US" noProof="0" dirty="0" smtClean="0"/>
              <a:t>Statistics in Practice: Diversity in US Society</a:t>
            </a:r>
            <a:endParaRPr lang="en-US" noProof="0" dirty="0"/>
          </a:p>
        </p:txBody>
      </p:sp>
      <p:sp>
        <p:nvSpPr>
          <p:cNvPr id="4" name="Content Placeholder 3"/>
          <p:cNvSpPr>
            <a:spLocks noGrp="1"/>
          </p:cNvSpPr>
          <p:nvPr>
            <p:ph idx="1"/>
          </p:nvPr>
        </p:nvSpPr>
        <p:spPr/>
        <p:txBody>
          <a:bodyPr/>
          <a:lstStyle/>
          <a:p>
            <a:r>
              <a:rPr lang="en-US" noProof="0" dirty="0" smtClean="0"/>
              <a:t>United States soon to be minority</a:t>
            </a:r>
            <a:r>
              <a:rPr lang="en-US" sz="3200" kern="1200" noProof="0" dirty="0" smtClean="0">
                <a:solidFill>
                  <a:schemeClr val="tx1"/>
                </a:solidFill>
                <a:effectLst/>
                <a:latin typeface="+mn-lt"/>
                <a:ea typeface="+mn-ea"/>
                <a:cs typeface="+mn-cs"/>
              </a:rPr>
              <a:t>–</a:t>
            </a:r>
            <a:r>
              <a:rPr lang="en-US" noProof="0" dirty="0" smtClean="0"/>
              <a:t>majority nation.</a:t>
            </a:r>
          </a:p>
          <a:p>
            <a:r>
              <a:rPr lang="en-US" noProof="0" dirty="0" smtClean="0"/>
              <a:t>Geographic concentrations of groups.</a:t>
            </a:r>
          </a:p>
          <a:p>
            <a:pPr lvl="1"/>
            <a:r>
              <a:rPr lang="en-US" noProof="0" dirty="0" smtClean="0"/>
              <a:t>Chain migration.</a:t>
            </a:r>
          </a:p>
          <a:p>
            <a:r>
              <a:rPr lang="en-US" noProof="0" dirty="0" smtClean="0"/>
              <a:t>IQV can measure diversity in regions.</a:t>
            </a:r>
            <a:endParaRPr lang="en-US" noProof="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14061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a:bodyPr>
          <a:lstStyle/>
          <a:p>
            <a:pPr lvl="0"/>
            <a:r>
              <a:rPr lang="en-US" sz="4000" noProof="0" dirty="0"/>
              <a:t>The </a:t>
            </a:r>
            <a:r>
              <a:rPr lang="en-US" sz="4000" noProof="0" dirty="0" smtClean="0"/>
              <a:t>Range</a:t>
            </a:r>
            <a:endParaRPr lang="en-US" sz="24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057400"/>
                <a:ext cx="8229600" cy="4068763"/>
              </a:xfrm>
            </p:spPr>
            <p:txBody>
              <a:bodyPr>
                <a:normAutofit/>
              </a:bodyPr>
              <a:lstStyle/>
              <a:p>
                <a:pPr>
                  <a:spcBef>
                    <a:spcPts val="0"/>
                  </a:spcBef>
                  <a:defRPr/>
                </a:pPr>
                <a:r>
                  <a:rPr lang="en-US" noProof="0" dirty="0" smtClean="0"/>
                  <a:t>Difference between highest and lowest scores.</a:t>
                </a:r>
              </a:p>
              <a:p>
                <a:pPr>
                  <a:spcBef>
                    <a:spcPts val="0"/>
                  </a:spcBef>
                  <a:defRPr/>
                </a:pPr>
                <a:r>
                  <a:rPr lang="en-US" noProof="0" dirty="0"/>
                  <a:t>Finding range in distribution.</a:t>
                </a:r>
                <a:endParaRPr lang="en-US" noProof="0" dirty="0" smtClean="0"/>
              </a:p>
              <a:p>
                <a:pPr>
                  <a:spcBef>
                    <a:spcPts val="0"/>
                  </a:spcBef>
                  <a:defRPr/>
                </a:pPr>
                <a14:m>
                  <m:oMath xmlns:m="http://schemas.openxmlformats.org/officeDocument/2006/math">
                    <m:r>
                      <m:rPr>
                        <m:nor/>
                      </m:rPr>
                      <a:rPr lang="en-US" i="0" noProof="0" smtClean="0">
                        <a:latin typeface="Cambria Math" panose="02040503050406030204" pitchFamily="18" charset="0"/>
                      </a:rPr>
                      <m:t>Range</m:t>
                    </m:r>
                    <m:r>
                      <m:rPr>
                        <m:nor/>
                      </m:rPr>
                      <a:rPr lang="en-US" b="0" i="0" noProof="0" smtClean="0">
                        <a:latin typeface="Cambria Math" panose="02040503050406030204" pitchFamily="18" charset="0"/>
                      </a:rPr>
                      <m:t> </m:t>
                    </m:r>
                    <m:r>
                      <m:rPr>
                        <m:nor/>
                      </m:rPr>
                      <a:rPr lang="en-US" i="0" noProof="0" smtClean="0">
                        <a:latin typeface="Cambria Math" panose="02040503050406030204" pitchFamily="18" charset="0"/>
                      </a:rPr>
                      <m:t>=</m:t>
                    </m:r>
                    <m:r>
                      <m:rPr>
                        <m:nor/>
                      </m:rPr>
                      <a:rPr lang="en-US" b="0" i="0" noProof="0" smtClean="0">
                        <a:latin typeface="Cambria Math" panose="02040503050406030204" pitchFamily="18" charset="0"/>
                      </a:rPr>
                      <m:t> </m:t>
                    </m:r>
                    <m:r>
                      <m:rPr>
                        <m:nor/>
                      </m:rPr>
                      <a:rPr lang="en-US" i="0" noProof="0" smtClean="0">
                        <a:latin typeface="Cambria Math" panose="02040503050406030204" pitchFamily="18" charset="0"/>
                      </a:rPr>
                      <m:t>Highest</m:t>
                    </m:r>
                    <m:r>
                      <m:rPr>
                        <m:nor/>
                      </m:rPr>
                      <a:rPr lang="en-US" i="0" noProof="0" smtClean="0">
                        <a:latin typeface="Cambria Math" panose="02040503050406030204" pitchFamily="18" charset="0"/>
                      </a:rPr>
                      <m:t> </m:t>
                    </m:r>
                    <m:r>
                      <m:rPr>
                        <m:nor/>
                      </m:rPr>
                      <a:rPr lang="en-US" i="0" noProof="0" smtClean="0">
                        <a:latin typeface="Cambria Math" panose="02040503050406030204" pitchFamily="18" charset="0"/>
                      </a:rPr>
                      <m:t>score</m:t>
                    </m:r>
                    <m:r>
                      <m:rPr>
                        <m:nor/>
                      </m:rPr>
                      <a:rPr lang="en-US" b="0" i="0" noProof="0" smtClean="0">
                        <a:latin typeface="Cambria Math" panose="02040503050406030204" pitchFamily="18" charset="0"/>
                      </a:rPr>
                      <m:t> </m:t>
                    </m:r>
                    <m:r>
                      <m:rPr>
                        <m:nor/>
                      </m:rPr>
                      <a:rPr lang="en-US" i="0" noProof="0" smtClean="0">
                        <a:latin typeface="Cambria Math" panose="02040503050406030204" pitchFamily="18" charset="0"/>
                      </a:rPr>
                      <m:t>−</m:t>
                    </m:r>
                    <m:r>
                      <m:rPr>
                        <m:nor/>
                      </m:rPr>
                      <a:rPr lang="en-US" b="0" i="0" noProof="0" smtClean="0">
                        <a:latin typeface="Cambria Math" panose="02040503050406030204" pitchFamily="18" charset="0"/>
                      </a:rPr>
                      <m:t> </m:t>
                    </m:r>
                    <m:r>
                      <m:rPr>
                        <m:nor/>
                      </m:rPr>
                      <a:rPr lang="en-US" i="0" noProof="0" smtClean="0">
                        <a:latin typeface="Cambria Math" panose="02040503050406030204" pitchFamily="18" charset="0"/>
                      </a:rPr>
                      <m:t>Lowest</m:t>
                    </m:r>
                    <m:r>
                      <m:rPr>
                        <m:nor/>
                      </m:rPr>
                      <a:rPr lang="en-US" i="0" noProof="0" smtClean="0">
                        <a:latin typeface="Cambria Math" panose="02040503050406030204" pitchFamily="18" charset="0"/>
                      </a:rPr>
                      <m:t> </m:t>
                    </m:r>
                    <m:r>
                      <m:rPr>
                        <m:nor/>
                      </m:rPr>
                      <a:rPr lang="en-US" i="0" noProof="0" smtClean="0">
                        <a:latin typeface="Cambria Math" panose="02040503050406030204" pitchFamily="18" charset="0"/>
                      </a:rPr>
                      <m:t>score</m:t>
                    </m:r>
                  </m:oMath>
                </a14:m>
                <a:r>
                  <a:rPr lang="en-US" noProof="0" dirty="0" smtClean="0"/>
                  <a:t>.</a:t>
                </a:r>
              </a:p>
              <a:p>
                <a:pPr>
                  <a:spcBef>
                    <a:spcPts val="0"/>
                  </a:spcBef>
                  <a:defRPr/>
                </a:pPr>
                <a:r>
                  <a:rPr lang="en-US" noProof="0" dirty="0"/>
                  <a:t>A misleading indicator of </a:t>
                </a:r>
                <a:r>
                  <a:rPr lang="en-US" noProof="0" dirty="0" smtClean="0"/>
                  <a:t>variation</a:t>
                </a:r>
                <a:r>
                  <a:rPr lang="en-US" noProof="0" dirty="0"/>
                  <a:t>.</a:t>
                </a:r>
              </a:p>
              <a:p>
                <a:pPr marL="0" indent="0">
                  <a:spcBef>
                    <a:spcPts val="0"/>
                  </a:spcBef>
                  <a:buNone/>
                  <a:defRPr/>
                </a:pPr>
                <a:endParaRPr lang="en-US" noProof="0" dirty="0"/>
              </a:p>
              <a:p>
                <a:pPr>
                  <a:spcBef>
                    <a:spcPts val="0"/>
                  </a:spcBef>
                  <a:defRPr/>
                </a:pPr>
                <a:endParaRPr lang="en-US" noProof="0" dirty="0"/>
              </a:p>
              <a:p>
                <a:pPr>
                  <a:spcBef>
                    <a:spcPts val="0"/>
                  </a:spcBef>
                  <a:defRPr/>
                </a:pPr>
                <a:endParaRPr lang="en-US" noProof="0" dirty="0"/>
              </a:p>
              <a:p>
                <a:endParaRPr lang="en-US" noProof="0" dirty="0"/>
              </a:p>
              <a:p>
                <a:pPr lvl="0"/>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057400"/>
                <a:ext cx="8229600" cy="4068763"/>
              </a:xfrm>
              <a:blipFill>
                <a:blip r:embed="rId3"/>
                <a:stretch>
                  <a:fillRect l="-1704" t="-1949"/>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27106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754551"/>
            <a:ext cx="9144000" cy="1143000"/>
          </a:xfrm>
        </p:spPr>
        <p:txBody>
          <a:bodyPr>
            <a:normAutofit/>
          </a:bodyPr>
          <a:lstStyle/>
          <a:p>
            <a:r>
              <a:rPr lang="en-US" sz="4000" noProof="0" dirty="0"/>
              <a:t>The Interquartile Range </a:t>
            </a:r>
            <a:r>
              <a:rPr lang="en-US" sz="2400" noProof="0" dirty="0"/>
              <a:t>(1 of </a:t>
            </a:r>
            <a:r>
              <a:rPr lang="en-US" sz="2400" noProof="0" dirty="0" smtClean="0"/>
              <a:t>2)</a:t>
            </a:r>
            <a:endParaRPr lang="en-US" sz="24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133600"/>
                <a:ext cx="8229600" cy="3992563"/>
              </a:xfrm>
            </p:spPr>
            <p:txBody>
              <a:bodyPr>
                <a:normAutofit/>
              </a:bodyPr>
              <a:lstStyle/>
              <a:p>
                <a:pPr lvl="0"/>
                <a:r>
                  <a:rPr lang="en-US" noProof="0" dirty="0" smtClean="0"/>
                  <a:t>A </a:t>
                </a:r>
                <a:r>
                  <a:rPr lang="en-US" noProof="0" dirty="0"/>
                  <a:t>remedy </a:t>
                </a:r>
                <a:r>
                  <a:rPr lang="en-US" noProof="0" dirty="0" smtClean="0"/>
                  <a:t>to the </a:t>
                </a:r>
                <a:r>
                  <a:rPr lang="en-US" noProof="0" dirty="0"/>
                  <a:t>limitation of </a:t>
                </a:r>
                <a:r>
                  <a:rPr lang="en-US" noProof="0" dirty="0" smtClean="0"/>
                  <a:t>range.</a:t>
                </a:r>
              </a:p>
              <a:p>
                <a:r>
                  <a:rPr lang="en-US" noProof="0" dirty="0"/>
                  <a:t>First quartile </a:t>
                </a:r>
                <a14:m>
                  <m:oMath xmlns:m="http://schemas.openxmlformats.org/officeDocument/2006/math">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𝑄</m:t>
                            </m:r>
                          </m:e>
                          <m:sub>
                            <m:r>
                              <a:rPr lang="en-US" i="1" noProof="0">
                                <a:latin typeface="Cambria Math" panose="02040503050406030204" pitchFamily="18" charset="0"/>
                              </a:rPr>
                              <m:t>1</m:t>
                            </m:r>
                          </m:sub>
                        </m:sSub>
                      </m:e>
                    </m:d>
                    <m:r>
                      <a:rPr lang="en-US" b="0" i="0" noProof="0" smtClean="0">
                        <a:latin typeface="Cambria Math" panose="02040503050406030204" pitchFamily="18" charset="0"/>
                      </a:rPr>
                      <m:t>:</m:t>
                    </m:r>
                  </m:oMath>
                </a14:m>
                <a:r>
                  <a:rPr lang="en-US" noProof="0" dirty="0" smtClean="0"/>
                  <a:t> The 25th percentile. </a:t>
                </a:r>
                <a:endParaRPr lang="en-US" noProof="0" dirty="0"/>
              </a:p>
              <a:p>
                <a:r>
                  <a:rPr lang="en-US" noProof="0" dirty="0"/>
                  <a:t>Third quartile </a:t>
                </a:r>
                <a14:m>
                  <m:oMath xmlns:m="http://schemas.openxmlformats.org/officeDocument/2006/math">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𝑄</m:t>
                            </m:r>
                          </m:e>
                          <m:sub>
                            <m:r>
                              <a:rPr lang="en-US" i="1" noProof="0">
                                <a:latin typeface="Cambria Math" panose="02040503050406030204" pitchFamily="18" charset="0"/>
                              </a:rPr>
                              <m:t>3</m:t>
                            </m:r>
                          </m:sub>
                        </m:sSub>
                      </m:e>
                    </m:d>
                    <m:r>
                      <a:rPr lang="en-US" b="0" i="0" noProof="0" smtClean="0">
                        <a:latin typeface="Cambria Math" panose="02040503050406030204" pitchFamily="18" charset="0"/>
                      </a:rPr>
                      <m:t>:</m:t>
                    </m:r>
                  </m:oMath>
                </a14:m>
                <a:r>
                  <a:rPr lang="en-US" noProof="0" dirty="0" smtClean="0"/>
                  <a:t> The 75th percentile</a:t>
                </a:r>
                <a:r>
                  <a:rPr lang="en-US" noProof="0" dirty="0"/>
                  <a:t>.</a:t>
                </a:r>
              </a:p>
              <a:p>
                <a:r>
                  <a:rPr lang="en-US" noProof="0" dirty="0" smtClean="0"/>
                  <a:t>Defines variations for intermediate scores.</a:t>
                </a:r>
                <a:endParaRPr lang="en-US" noProof="0" dirty="0"/>
              </a:p>
              <a:p>
                <a:pPr lvl="0"/>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133600"/>
                <a:ext cx="8229600" cy="3992563"/>
              </a:xfrm>
              <a:blipFill>
                <a:blip r:embed="rId3"/>
                <a:stretch>
                  <a:fillRect l="-1704" t="-1985" r="-444"/>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06372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2809</Words>
  <Application>Microsoft Office PowerPoint</Application>
  <PresentationFormat>On-screen Show (4:3)</PresentationFormat>
  <Paragraphs>313</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Cambria Math</vt:lpstr>
      <vt:lpstr>Office Theme</vt:lpstr>
      <vt:lpstr>1_Office Theme</vt:lpstr>
      <vt:lpstr>Chapter 4: Measures of Variability</vt:lpstr>
      <vt:lpstr>Introduction</vt:lpstr>
      <vt:lpstr>The Importance of Measuring Variability </vt:lpstr>
      <vt:lpstr>The Index of Qualitative Variation (1 of 3)</vt:lpstr>
      <vt:lpstr>The Index of Qualitative Variation (2 of 3)</vt:lpstr>
      <vt:lpstr> The Index of Qualitative Variation (3 of 3)</vt:lpstr>
      <vt:lpstr>Statistics in Practice: Diversity in US Society</vt:lpstr>
      <vt:lpstr>The Range</vt:lpstr>
      <vt:lpstr>The Interquartile Range (1 of 2)</vt:lpstr>
      <vt:lpstr>The Interquartile Range (2 of 2)</vt:lpstr>
      <vt:lpstr>The Box Plot </vt:lpstr>
      <vt:lpstr>The Variance and the Standard Deviation (1 of 7)</vt:lpstr>
      <vt:lpstr>The Variance and the Standard Deviation (2 of 7)</vt:lpstr>
      <vt:lpstr>The Variance and the Standard Deviation (3 of 7)</vt:lpstr>
      <vt:lpstr>The Variance and the Standard Deviation (4 of 7)</vt:lpstr>
      <vt:lpstr>The Variance and the Standard Deviation (5 of 7)</vt:lpstr>
      <vt:lpstr>The Variance and the Standard Deviation (6 of 7)</vt:lpstr>
      <vt:lpstr>The Variance and the Standard Deviation (7 of 7)</vt:lpstr>
      <vt:lpstr> Considerations for Choosing Measures of Variation (1 of 2) </vt:lpstr>
      <vt:lpstr> Considerations for Choosing Measures of Variation (2 of 2) </vt:lpstr>
      <vt:lpstr>Reading the Research Literature: Community College Mentoring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Kelly DeRosa</cp:lastModifiedBy>
  <cp:revision>357</cp:revision>
  <dcterms:created xsi:type="dcterms:W3CDTF">2006-08-16T00:00:00Z</dcterms:created>
  <dcterms:modified xsi:type="dcterms:W3CDTF">2020-02-05T15:48:58Z</dcterms:modified>
</cp:coreProperties>
</file>