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77" r:id="rId3"/>
    <p:sldId id="278" r:id="rId4"/>
    <p:sldId id="282" r:id="rId5"/>
    <p:sldId id="281" r:id="rId6"/>
    <p:sldId id="280" r:id="rId7"/>
    <p:sldId id="283" r:id="rId8"/>
    <p:sldId id="284" r:id="rId9"/>
    <p:sldId id="287" r:id="rId10"/>
    <p:sldId id="310" r:id="rId11"/>
    <p:sldId id="286" r:id="rId12"/>
    <p:sldId id="288" r:id="rId13"/>
    <p:sldId id="289" r:id="rId14"/>
    <p:sldId id="290" r:id="rId15"/>
    <p:sldId id="292" r:id="rId16"/>
    <p:sldId id="293" r:id="rId17"/>
    <p:sldId id="311" r:id="rId18"/>
    <p:sldId id="291" r:id="rId19"/>
    <p:sldId id="312" r:id="rId20"/>
    <p:sldId id="313" r:id="rId21"/>
    <p:sldId id="314" r:id="rId22"/>
    <p:sldId id="315" r:id="rId23"/>
    <p:sldId id="316" r:id="rId24"/>
    <p:sldId id="317" r:id="rId25"/>
    <p:sldId id="318" r:id="rId26"/>
    <p:sldId id="320" r:id="rId27"/>
    <p:sldId id="321" r:id="rId28"/>
    <p:sldId id="319" r:id="rId29"/>
    <p:sldId id="322" r:id="rId30"/>
    <p:sldId id="323" r:id="rId31"/>
    <p:sldId id="32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itorial Integra" initials="EI" lastIdx="35" clrIdx="0">
    <p:extLst/>
  </p:cmAuthor>
  <p:cmAuthor id="2" name="Editorial, Integra-PDY, IN" initials="RBII" lastIdx="3" clrIdx="1">
    <p:extLst/>
  </p:cmAuthor>
  <p:cmAuthor id="3" name="Mridula Sahay, Integra-PDY, IN" initials="MSII" lastIdx="2" clrIdx="2">
    <p:extLst/>
  </p:cmAuthor>
  <p:cmAuthor id="4" name="Editorial Integra" initials="Q" lastIdx="1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84597" autoAdjust="0"/>
  </p:normalViewPr>
  <p:slideViewPr>
    <p:cSldViewPr>
      <p:cViewPr varScale="1">
        <p:scale>
          <a:sx n="97" d="100"/>
          <a:sy n="97" d="100"/>
        </p:scale>
        <p:origin x="912" y="90"/>
      </p:cViewPr>
      <p:guideLst>
        <p:guide orient="horz" pos="2160"/>
        <p:guide pos="2880"/>
      </p:guideLst>
    </p:cSldViewPr>
  </p:slideViewPr>
  <p:outlineViewPr>
    <p:cViewPr>
      <p:scale>
        <a:sx n="50" d="100"/>
        <a:sy n="50" d="100"/>
      </p:scale>
      <p:origin x="0" y="32634"/>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pPr/>
              <a:t>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pPr/>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5.1</a:t>
            </a:r>
            <a:r>
              <a:rPr lang="en-US" sz="1200" kern="1200" dirty="0">
                <a:solidFill>
                  <a:schemeClr val="tx1"/>
                </a:solidFill>
                <a:effectLst/>
                <a:latin typeface="+mn-lt"/>
                <a:ea typeface="+mn-ea"/>
                <a:cs typeface="+mn-cs"/>
              </a:rPr>
              <a:t>: </a:t>
            </a:r>
            <a:r>
              <a:rPr lang="en-US" sz="1200" kern="1200" baseline="0" dirty="0">
                <a:solidFill>
                  <a:schemeClr val="tx1"/>
                </a:solidFill>
                <a:latin typeface="+mn-lt"/>
                <a:ea typeface="+mn-ea"/>
                <a:cs typeface="+mn-cs"/>
              </a:rPr>
              <a:t>Explain the importance and use of the normal distribution in </a:t>
            </a:r>
            <a:r>
              <a:rPr lang="en-US" sz="1200" kern="1200" baseline="0" dirty="0" smtClean="0">
                <a:solidFill>
                  <a:schemeClr val="tx1"/>
                </a:solidFill>
                <a:latin typeface="+mn-lt"/>
                <a:ea typeface="+mn-ea"/>
                <a:cs typeface="+mn-cs"/>
              </a:rPr>
              <a:t>statistics.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Empirical distributions: </a:t>
            </a:r>
            <a:r>
              <a:rPr lang="en-US" sz="1200" kern="1200" dirty="0" smtClean="0">
                <a:solidFill>
                  <a:schemeClr val="tx1"/>
                </a:solidFill>
                <a:effectLst/>
                <a:latin typeface="+mn-lt"/>
                <a:ea typeface="+mn-ea"/>
                <a:cs typeface="+mn-cs"/>
              </a:rPr>
              <a:t>They are all based on real data.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distributions that we have described so far are all empirical distributions.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normal distribution</a:t>
            </a:r>
            <a:r>
              <a:rPr lang="en-US" sz="1200" kern="1200" dirty="0" smtClean="0">
                <a:solidFill>
                  <a:schemeClr val="tx1"/>
                </a:solidFill>
                <a:effectLst/>
                <a:latin typeface="+mn-lt"/>
                <a:ea typeface="+mn-ea"/>
                <a:cs typeface="+mn-cs"/>
              </a:rPr>
              <a:t> is a theoretical distribution, similar to an empirical distribution in that it can: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Be organized into frequency distributions.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Displayed using graphs.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Described by its central tendency and variation using measures such as the mean and the standard deviation.</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Approximate theoretical values:</a:t>
            </a:r>
            <a:r>
              <a:rPr lang="en-US" sz="1200" baseline="0" dirty="0" smtClean="0"/>
              <a:t> </a:t>
            </a:r>
            <a:r>
              <a:rPr lang="en-US" sz="1200" kern="1200" dirty="0" smtClean="0">
                <a:solidFill>
                  <a:schemeClr val="tx1"/>
                </a:solidFill>
                <a:effectLst/>
                <a:latin typeface="+mn-lt"/>
                <a:ea typeface="+mn-ea"/>
                <a:cs typeface="+mn-cs"/>
              </a:rPr>
              <a:t>Many empirical distributions seem to approximate the value of the theoretical normal distribution. </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Basis for empirical distribution: To </a:t>
            </a:r>
            <a:r>
              <a:rPr lang="en-US" sz="1200" kern="1200" dirty="0" smtClean="0">
                <a:solidFill>
                  <a:schemeClr val="tx1"/>
                </a:solidFill>
                <a:effectLst/>
                <a:latin typeface="+mn-lt"/>
                <a:ea typeface="+mn-ea"/>
                <a:cs typeface="+mn-cs"/>
              </a:rPr>
              <a:t>learn a lot about the characteristics of empirical distributions based on our knowledge of the theoretical normal distribution.</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2</a:t>
            </a:fld>
            <a:endParaRPr lang="en-US" dirty="0"/>
          </a:p>
        </p:txBody>
      </p:sp>
    </p:spTree>
    <p:extLst>
      <p:ext uri="{BB962C8B-B14F-4D97-AF65-F5344CB8AC3E}">
        <p14:creationId xmlns:p14="http://schemas.microsoft.com/office/powerpoint/2010/main" val="281647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5.3</a:t>
            </a:r>
            <a:r>
              <a:rPr lang="en-US" sz="1200" kern="1200" dirty="0">
                <a:solidFill>
                  <a:schemeClr val="tx1"/>
                </a:solidFill>
                <a:effectLst/>
                <a:latin typeface="+mn-lt"/>
                <a:ea typeface="+mn-ea"/>
                <a:cs typeface="+mn-cs"/>
              </a:rPr>
              <a:t>: Transform a raw score into standard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and vice versa.</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Raw score in terms of relationships: </a:t>
            </a:r>
            <a:r>
              <a:rPr lang="en-US" sz="1200" kern="1200" baseline="0" dirty="0" smtClean="0">
                <a:solidFill>
                  <a:schemeClr val="tx1"/>
                </a:solidFill>
                <a:latin typeface="+mn-lt"/>
                <a:ea typeface="+mn-ea"/>
                <a:cs typeface="+mn-cs"/>
              </a:rPr>
              <a:t>A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 allows us to represent a raw score in terms of its relationship to the mean and to the standard deviation of the distribution.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Distance of raw score from mean: </a:t>
            </a:r>
            <a:r>
              <a:rPr lang="en-US" sz="1200" kern="1200" baseline="0" dirty="0" smtClean="0">
                <a:solidFill>
                  <a:schemeClr val="tx1"/>
                </a:solidFill>
                <a:latin typeface="+mn-lt"/>
                <a:ea typeface="+mn-ea"/>
                <a:cs typeface="+mn-cs"/>
              </a:rPr>
              <a:t>It </a:t>
            </a:r>
            <a:r>
              <a:rPr lang="en-US" sz="1200" kern="1200" baseline="0" dirty="0">
                <a:solidFill>
                  <a:schemeClr val="tx1"/>
                </a:solidFill>
                <a:latin typeface="+mn-lt"/>
                <a:ea typeface="+mn-ea"/>
                <a:cs typeface="+mn-cs"/>
              </a:rPr>
              <a:t>represents how far a given raw score is from the mean in standard deviation units.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Positive </a:t>
            </a:r>
            <a:r>
              <a:rPr lang="en-US" sz="1200" i="1" dirty="0" smtClean="0"/>
              <a:t>Z</a:t>
            </a:r>
            <a:r>
              <a:rPr lang="en-US" sz="1200" dirty="0" smtClean="0"/>
              <a:t> and negative </a:t>
            </a:r>
            <a:r>
              <a:rPr lang="en-US" sz="1200" i="1" dirty="0" smtClean="0"/>
              <a:t>Z</a:t>
            </a:r>
            <a:r>
              <a:rPr lang="en-US" sz="1200" dirty="0" smtClean="0"/>
              <a:t>: </a:t>
            </a:r>
            <a:r>
              <a:rPr lang="en-US" sz="1200" kern="1200" baseline="0" dirty="0" smtClean="0">
                <a:solidFill>
                  <a:schemeClr val="tx1"/>
                </a:solidFill>
                <a:latin typeface="+mn-lt"/>
                <a:ea typeface="+mn-ea"/>
                <a:cs typeface="+mn-cs"/>
              </a:rPr>
              <a:t>A </a:t>
            </a:r>
            <a:r>
              <a:rPr lang="en-US" sz="1200" kern="1200" baseline="0" dirty="0">
                <a:solidFill>
                  <a:schemeClr val="tx1"/>
                </a:solidFill>
                <a:latin typeface="+mn-lt"/>
                <a:ea typeface="+mn-ea"/>
                <a:cs typeface="+mn-cs"/>
              </a:rPr>
              <a:t>positive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indicates that a score is larger than the mean, and a negative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indicates that it is smaller than the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larger the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 the larger the difference between the score and the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11</a:t>
            </a:fld>
            <a:endParaRPr lang="en-US" dirty="0"/>
          </a:p>
        </p:txBody>
      </p:sp>
    </p:spTree>
    <p:extLst>
      <p:ext uri="{BB962C8B-B14F-4D97-AF65-F5344CB8AC3E}">
        <p14:creationId xmlns:p14="http://schemas.microsoft.com/office/powerpoint/2010/main" val="3918368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 normal distribution is represented in standard scores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scores), we call it the </a:t>
            </a:r>
            <a:r>
              <a:rPr lang="en-US" sz="1200" b="1" kern="1200" dirty="0" smtClean="0">
                <a:solidFill>
                  <a:schemeClr val="tx1"/>
                </a:solidFill>
                <a:effectLst/>
                <a:latin typeface="+mn-lt"/>
                <a:ea typeface="+mn-ea"/>
                <a:cs typeface="+mn-cs"/>
              </a:rPr>
              <a:t>standard normal distribution</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Distance between actual score and mean: </a:t>
            </a:r>
            <a:r>
              <a:rPr lang="en-US" sz="1200" kern="1200" dirty="0" smtClean="0">
                <a:solidFill>
                  <a:schemeClr val="tx1"/>
                </a:solidFill>
                <a:effectLst/>
                <a:latin typeface="+mn-lt"/>
                <a:ea typeface="+mn-ea"/>
                <a:cs typeface="+mn-cs"/>
              </a:rPr>
              <a:t>Standard scores, or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scores, are the numbers that tell us the distance between an actual score and the mean in terms of standard deviation units.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Values of mean and standard deviation:</a:t>
            </a:r>
            <a:r>
              <a:rPr lang="en-US" baseline="0" dirty="0" smtClean="0"/>
              <a:t> </a:t>
            </a:r>
            <a:r>
              <a:rPr lang="en-US" sz="1200" kern="1200" dirty="0" smtClean="0">
                <a:solidFill>
                  <a:schemeClr val="tx1"/>
                </a:solidFill>
                <a:effectLst/>
                <a:latin typeface="+mn-lt"/>
                <a:ea typeface="+mn-ea"/>
                <a:cs typeface="+mn-cs"/>
              </a:rPr>
              <a:t>The standard normal distribution has a mean of 0.0 and a standard deviation of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Relationship between raw scores and </a:t>
            </a:r>
            <a:r>
              <a:rPr lang="en-US" i="1" dirty="0" smtClean="0"/>
              <a:t>Z</a:t>
            </a:r>
            <a:r>
              <a:rPr lang="en-US" dirty="0" smtClean="0"/>
              <a:t> scores: </a:t>
            </a:r>
            <a:r>
              <a:rPr lang="en-US" sz="1200" kern="1200" dirty="0" smtClean="0">
                <a:solidFill>
                  <a:schemeClr val="tx1"/>
                </a:solidFill>
                <a:effectLst/>
                <a:latin typeface="+mn-lt"/>
                <a:ea typeface="+mn-ea"/>
                <a:cs typeface="+mn-cs"/>
              </a:rPr>
              <a:t>To understand the relationship between raw scores of a distribution and their respective standard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scores, the SAT ERW scores that correspond to these standard scores are shown: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For example, the mean for the SAT ERW distribution is 536 and the corresponding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the mean of the standard normal distribution is 0.</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As calculated, the score of 638 is 1 standard deviation above the mean (536 + 102 = 638); therefore, its corresponding </a:t>
            </a:r>
            <a:r>
              <a:rPr lang="en-US" i="1" dirty="0" smtClean="0"/>
              <a:t>Z</a:t>
            </a:r>
            <a:r>
              <a:rPr lang="en-US" sz="1200" kern="1200" dirty="0" smtClean="0">
                <a:solidFill>
                  <a:schemeClr val="tx1"/>
                </a:solidFill>
                <a:effectLst/>
                <a:latin typeface="+mn-lt"/>
                <a:ea typeface="+mn-ea"/>
                <a:cs typeface="+mn-cs"/>
              </a:rPr>
              <a:t> score is +1.</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score of 434 is 1 standard deviation below the mean (536 − 102 = 434), and its </a:t>
            </a:r>
            <a:r>
              <a:rPr lang="en-US" i="1" dirty="0" smtClean="0"/>
              <a:t>Z</a:t>
            </a:r>
            <a:r>
              <a:rPr lang="en-US" sz="1200" kern="1200" dirty="0" smtClean="0">
                <a:solidFill>
                  <a:schemeClr val="tx1"/>
                </a:solidFill>
                <a:effectLst/>
                <a:latin typeface="+mn-lt"/>
                <a:ea typeface="+mn-ea"/>
                <a:cs typeface="+mn-cs"/>
              </a:rPr>
              <a:t>-score equivalent is −1.</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12</a:t>
            </a:fld>
            <a:endParaRPr lang="en-US" dirty="0"/>
          </a:p>
        </p:txBody>
      </p:sp>
    </p:spTree>
    <p:extLst>
      <p:ext uri="{BB962C8B-B14F-4D97-AF65-F5344CB8AC3E}">
        <p14:creationId xmlns:p14="http://schemas.microsoft.com/office/powerpoint/2010/main" val="35182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Figure 5.3: </a:t>
            </a:r>
            <a:r>
              <a:rPr lang="en-US" sz="1200" kern="1200" baseline="0" dirty="0" smtClean="0">
                <a:solidFill>
                  <a:schemeClr val="tx1"/>
                </a:solidFill>
                <a:latin typeface="+mn-lt"/>
                <a:ea typeface="+mn-ea"/>
                <a:cs typeface="+mn-cs"/>
              </a:rPr>
              <a:t>A </a:t>
            </a:r>
            <a:r>
              <a:rPr lang="en-US" sz="1200" kern="1200" baseline="0" dirty="0">
                <a:solidFill>
                  <a:schemeClr val="tx1"/>
                </a:solidFill>
                <a:latin typeface="+mn-lt"/>
                <a:ea typeface="+mn-ea"/>
                <a:cs typeface="+mn-cs"/>
              </a:rPr>
              <a:t>standard normal distribution with areas under the curve associated with 1</a:t>
            </a:r>
            <a:r>
              <a:rPr lang="en-US" sz="1200" kern="1200" baseline="0" dirty="0" smtClean="0">
                <a:solidFill>
                  <a:schemeClr val="tx1"/>
                </a:solidFill>
                <a:latin typeface="+mn-lt"/>
                <a:ea typeface="+mn-ea"/>
                <a:cs typeface="+mn-cs"/>
              </a:rPr>
              <a:t>, 2</a:t>
            </a:r>
            <a:r>
              <a:rPr lang="en-US" sz="1200" kern="1200" baseline="0" dirty="0">
                <a:solidFill>
                  <a:schemeClr val="tx1"/>
                </a:solidFill>
                <a:latin typeface="+mn-lt"/>
                <a:ea typeface="+mn-ea"/>
                <a:cs typeface="+mn-cs"/>
              </a:rPr>
              <a:t>, and 3 standard scores above and below the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13</a:t>
            </a:fld>
            <a:endParaRPr lang="en-US" dirty="0"/>
          </a:p>
        </p:txBody>
      </p:sp>
    </p:spTree>
    <p:extLst>
      <p:ext uri="{BB962C8B-B14F-4D97-AF65-F5344CB8AC3E}">
        <p14:creationId xmlns:p14="http://schemas.microsoft.com/office/powerpoint/2010/main" val="184065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Standard normal table: </a:t>
            </a: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areas or proportions under the standard normal curve, corresponding to any </a:t>
            </a:r>
            <a:r>
              <a:rPr lang="en-US" i="1" dirty="0" smtClean="0"/>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 or its fraction, are organized into a special table called the standard normal table. </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table consists of three columns: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Column A lists positive </a:t>
            </a:r>
            <a:r>
              <a:rPr lang="en-US" i="1" dirty="0" smtClean="0"/>
              <a:t>Z</a:t>
            </a:r>
            <a:r>
              <a:rPr lang="en-US" sz="1200" kern="1200" dirty="0" smtClean="0">
                <a:solidFill>
                  <a:schemeClr val="tx1"/>
                </a:solidFill>
                <a:effectLst/>
                <a:latin typeface="+mn-lt"/>
                <a:ea typeface="+mn-ea"/>
                <a:cs typeface="+mn-cs"/>
              </a:rPr>
              <a:t> scores:</a:t>
            </a:r>
            <a:endParaRPr lang="en-IN" sz="120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Because the normal curve is symmetrical, the proportions that correspond to positive </a:t>
            </a:r>
            <a:r>
              <a:rPr lang="en-US" i="1" dirty="0" smtClean="0"/>
              <a:t>Z</a:t>
            </a:r>
            <a:r>
              <a:rPr lang="en-US" sz="1200" kern="1200" dirty="0" smtClean="0">
                <a:solidFill>
                  <a:schemeClr val="tx1"/>
                </a:solidFill>
                <a:effectLst/>
                <a:latin typeface="+mn-lt"/>
                <a:ea typeface="+mn-ea"/>
                <a:cs typeface="+mn-cs"/>
              </a:rPr>
              <a:t> scores are identical to the proportions corresponding to negative </a:t>
            </a:r>
            <a:r>
              <a:rPr lang="en-US" i="1" dirty="0" smtClean="0"/>
              <a:t>Z</a:t>
            </a:r>
            <a:r>
              <a:rPr lang="en-US" sz="1200" kern="1200" dirty="0" smtClean="0">
                <a:solidFill>
                  <a:schemeClr val="tx1"/>
                </a:solidFill>
                <a:effectLst/>
                <a:latin typeface="+mn-lt"/>
                <a:ea typeface="+mn-ea"/>
                <a:cs typeface="+mn-cs"/>
              </a:rPr>
              <a:t> scores.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Column B shows the area included between the mean and the </a:t>
            </a:r>
            <a:r>
              <a:rPr lang="en-US" i="1" dirty="0" smtClean="0"/>
              <a:t>Z</a:t>
            </a:r>
            <a:r>
              <a:rPr lang="en-US" sz="1200" kern="1200" dirty="0" smtClean="0">
                <a:solidFill>
                  <a:schemeClr val="tx1"/>
                </a:solidFill>
                <a:effectLst/>
                <a:latin typeface="+mn-lt"/>
                <a:ea typeface="+mn-ea"/>
                <a:cs typeface="+mn-cs"/>
              </a:rPr>
              <a:t> score listed in Column A:</a:t>
            </a:r>
            <a:endParaRPr lang="en-IN" sz="120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When </a:t>
            </a:r>
            <a:r>
              <a:rPr lang="en-US" i="1" dirty="0" smtClean="0"/>
              <a:t>Z</a:t>
            </a:r>
            <a:r>
              <a:rPr lang="en-US" sz="1200" kern="1200" dirty="0" smtClean="0">
                <a:solidFill>
                  <a:schemeClr val="tx1"/>
                </a:solidFill>
                <a:effectLst/>
                <a:latin typeface="+mn-lt"/>
                <a:ea typeface="+mn-ea"/>
                <a:cs typeface="+mn-cs"/>
              </a:rPr>
              <a:t> is positive, the area is located on the right side of the mean. </a:t>
            </a:r>
            <a:endParaRPr lang="en-IN" sz="120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For a negative </a:t>
            </a:r>
            <a:r>
              <a:rPr lang="en-US" i="1" dirty="0" smtClean="0"/>
              <a:t>Z</a:t>
            </a:r>
            <a:r>
              <a:rPr lang="en-US" sz="1200" kern="1200" dirty="0" smtClean="0">
                <a:solidFill>
                  <a:schemeClr val="tx1"/>
                </a:solidFill>
                <a:effectLst/>
                <a:latin typeface="+mn-lt"/>
                <a:ea typeface="+mn-ea"/>
                <a:cs typeface="+mn-cs"/>
              </a:rPr>
              <a:t> score, the same area is located left of the mean.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Column C shows the proportion of the area that is beyond the </a:t>
            </a:r>
            <a:r>
              <a:rPr lang="en-US" i="1" dirty="0" smtClean="0"/>
              <a:t>Z</a:t>
            </a:r>
            <a:r>
              <a:rPr lang="en-US" sz="1200" kern="1200" dirty="0" smtClean="0">
                <a:solidFill>
                  <a:schemeClr val="tx1"/>
                </a:solidFill>
                <a:effectLst/>
                <a:latin typeface="+mn-lt"/>
                <a:ea typeface="+mn-ea"/>
                <a:cs typeface="+mn-cs"/>
              </a:rPr>
              <a:t> score listed in Column A:</a:t>
            </a:r>
            <a:endParaRPr lang="en-IN" sz="120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Areas corresponding to positive </a:t>
            </a:r>
            <a:r>
              <a:rPr lang="en-US" i="1" dirty="0" smtClean="0"/>
              <a:t>Z</a:t>
            </a:r>
            <a:r>
              <a:rPr lang="en-US" sz="1200" kern="1200" dirty="0" smtClean="0">
                <a:solidFill>
                  <a:schemeClr val="tx1"/>
                </a:solidFill>
                <a:effectLst/>
                <a:latin typeface="+mn-lt"/>
                <a:ea typeface="+mn-ea"/>
                <a:cs typeface="+mn-cs"/>
              </a:rPr>
              <a:t> scores are on the right side of the curve.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Areas corresponding to negative </a:t>
            </a:r>
            <a:r>
              <a:rPr lang="en-US" i="1" dirty="0" smtClean="0"/>
              <a:t>Z</a:t>
            </a:r>
            <a:r>
              <a:rPr lang="en-US" sz="1200" kern="1200" dirty="0" smtClean="0">
                <a:solidFill>
                  <a:schemeClr val="tx1"/>
                </a:solidFill>
                <a:effectLst/>
                <a:latin typeface="+mn-lt"/>
                <a:ea typeface="+mn-ea"/>
                <a:cs typeface="+mn-cs"/>
              </a:rPr>
              <a:t> scores are identical except that they are on the left side of the curve. </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Examples on how to transform </a:t>
            </a:r>
            <a:r>
              <a:rPr lang="en-US" i="1" dirty="0" smtClean="0"/>
              <a:t>Z</a:t>
            </a:r>
            <a:r>
              <a:rPr lang="en-US" dirty="0" smtClean="0"/>
              <a:t> scores into percentages:</a:t>
            </a:r>
            <a:r>
              <a:rPr lang="en-US" baseline="0" dirty="0" smtClean="0"/>
              <a:t> </a:t>
            </a:r>
            <a:r>
              <a:rPr lang="en-US" sz="1200" kern="1200" dirty="0" smtClean="0">
                <a:solidFill>
                  <a:schemeClr val="tx1"/>
                </a:solidFill>
                <a:effectLst/>
                <a:latin typeface="+mn-lt"/>
                <a:ea typeface="+mn-ea"/>
                <a:cs typeface="+mn-cs"/>
              </a:rPr>
              <a:t>Four sections form examples of how to transform </a:t>
            </a:r>
            <a:r>
              <a:rPr lang="en-US" i="1" dirty="0" smtClean="0"/>
              <a:t>Z</a:t>
            </a:r>
            <a:r>
              <a:rPr lang="en-US" sz="1200" kern="1200" dirty="0" smtClean="0">
                <a:solidFill>
                  <a:schemeClr val="tx1"/>
                </a:solidFill>
                <a:effectLst/>
                <a:latin typeface="+mn-lt"/>
                <a:ea typeface="+mn-ea"/>
                <a:cs typeface="+mn-cs"/>
              </a:rPr>
              <a:t> scores into proportions or percentages to describe different areas of the empirical distribution of SAT ERW scores.</a:t>
            </a:r>
            <a:endParaRPr lang="en-US" sz="120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14</a:t>
            </a:fld>
            <a:endParaRPr lang="en-US" dirty="0"/>
          </a:p>
        </p:txBody>
      </p:sp>
    </p:spTree>
    <p:extLst>
      <p:ext uri="{BB962C8B-B14F-4D97-AF65-F5344CB8AC3E}">
        <p14:creationId xmlns:p14="http://schemas.microsoft.com/office/powerpoint/2010/main" val="379732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Table 5.2 reproduces a small part of the standard normal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15</a:t>
            </a:fld>
            <a:endParaRPr lang="en-US" dirty="0"/>
          </a:p>
        </p:txBody>
      </p:sp>
    </p:spTree>
    <p:extLst>
      <p:ext uri="{BB962C8B-B14F-4D97-AF65-F5344CB8AC3E}">
        <p14:creationId xmlns:p14="http://schemas.microsoft.com/office/powerpoint/2010/main" val="181716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Figure 5.4a: </a:t>
            </a:r>
            <a:r>
              <a:rPr lang="en-US" sz="1200" kern="1200" baseline="0" dirty="0" smtClean="0">
                <a:solidFill>
                  <a:schemeClr val="tx1"/>
                </a:solidFill>
                <a:latin typeface="+mn-lt"/>
                <a:ea typeface="+mn-ea"/>
                <a:cs typeface="+mn-cs"/>
              </a:rPr>
              <a:t>Area </a:t>
            </a:r>
            <a:r>
              <a:rPr lang="en-US" sz="1200" kern="1200" baseline="0" dirty="0">
                <a:solidFill>
                  <a:schemeClr val="tx1"/>
                </a:solidFill>
                <a:latin typeface="+mn-lt"/>
                <a:ea typeface="+mn-ea"/>
                <a:cs typeface="+mn-cs"/>
              </a:rPr>
              <a:t>for positive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Figure 5.4a shows </a:t>
            </a:r>
            <a:r>
              <a:rPr lang="en-US" sz="1200" kern="1200" baseline="0" dirty="0" smtClean="0">
                <a:solidFill>
                  <a:schemeClr val="tx1"/>
                </a:solidFill>
                <a:latin typeface="+mn-lt"/>
                <a:ea typeface="+mn-ea"/>
                <a:cs typeface="+mn-cs"/>
              </a:rPr>
              <a:t>the area </a:t>
            </a:r>
            <a:r>
              <a:rPr lang="en-US" sz="1200" kern="1200" baseline="0" dirty="0">
                <a:solidFill>
                  <a:schemeClr val="tx1"/>
                </a:solidFill>
                <a:latin typeface="+mn-lt"/>
                <a:ea typeface="+mn-ea"/>
                <a:cs typeface="+mn-cs"/>
              </a:rPr>
              <a:t>for positive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Figure 5.4b: </a:t>
            </a:r>
            <a:r>
              <a:rPr lang="en-US" sz="1200" kern="1200" baseline="0" dirty="0" smtClean="0">
                <a:solidFill>
                  <a:schemeClr val="tx1"/>
                </a:solidFill>
                <a:latin typeface="+mn-lt"/>
                <a:ea typeface="+mn-ea"/>
                <a:cs typeface="+mn-cs"/>
              </a:rPr>
              <a:t>Area </a:t>
            </a:r>
            <a:r>
              <a:rPr lang="en-US" sz="1200" kern="1200" baseline="0" dirty="0">
                <a:solidFill>
                  <a:schemeClr val="tx1"/>
                </a:solidFill>
                <a:latin typeface="+mn-lt"/>
                <a:ea typeface="+mn-ea"/>
                <a:cs typeface="+mn-cs"/>
              </a:rPr>
              <a:t>for negative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Figure 5.4b shows </a:t>
            </a:r>
            <a:r>
              <a:rPr lang="en-US" sz="1200" kern="1200" baseline="0" dirty="0" smtClean="0">
                <a:solidFill>
                  <a:schemeClr val="tx1"/>
                </a:solidFill>
                <a:latin typeface="+mn-lt"/>
                <a:ea typeface="+mn-ea"/>
                <a:cs typeface="+mn-cs"/>
              </a:rPr>
              <a:t>the area </a:t>
            </a:r>
            <a:r>
              <a:rPr lang="en-US" sz="1200" kern="1200" baseline="0" dirty="0">
                <a:solidFill>
                  <a:schemeClr val="tx1"/>
                </a:solidFill>
                <a:latin typeface="+mn-lt"/>
                <a:ea typeface="+mn-ea"/>
                <a:cs typeface="+mn-cs"/>
              </a:rPr>
              <a:t>for negative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16</a:t>
            </a:fld>
            <a:endParaRPr lang="en-US" dirty="0"/>
          </a:p>
        </p:txBody>
      </p:sp>
    </p:spTree>
    <p:extLst>
      <p:ext uri="{BB962C8B-B14F-4D97-AF65-F5344CB8AC3E}">
        <p14:creationId xmlns:p14="http://schemas.microsoft.com/office/powerpoint/2010/main" val="3823485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Standard normal table to find area:</a:t>
            </a:r>
            <a:r>
              <a:rPr lang="en-US" baseline="0" dirty="0" smtClean="0"/>
              <a:t> </a:t>
            </a:r>
            <a:r>
              <a:rPr lang="en-IN" sz="1200" kern="1200" dirty="0" smtClean="0">
                <a:solidFill>
                  <a:schemeClr val="tx1"/>
                </a:solidFill>
                <a:effectLst/>
                <a:latin typeface="+mn-lt"/>
                <a:ea typeface="+mn-ea"/>
                <a:cs typeface="+mn-cs"/>
              </a:rPr>
              <a:t>We can use the standard normal table to find the area between the mean and specific </a:t>
            </a:r>
            <a:r>
              <a:rPr lang="en-US" sz="1200" i="1" kern="1200" baseline="0" dirty="0" smtClean="0">
                <a:solidFill>
                  <a:schemeClr val="tx1"/>
                </a:solidFill>
                <a:latin typeface="+mn-lt"/>
                <a:ea typeface="+mn-ea"/>
                <a:cs typeface="+mn-cs"/>
              </a:rPr>
              <a:t>Z</a:t>
            </a:r>
            <a:r>
              <a:rPr lang="en-IN" sz="1200" kern="1200" dirty="0" smtClean="0">
                <a:solidFill>
                  <a:schemeClr val="tx1"/>
                </a:solidFill>
                <a:effectLst/>
                <a:latin typeface="+mn-lt"/>
                <a:ea typeface="+mn-ea"/>
                <a:cs typeface="+mn-cs"/>
              </a:rPr>
              <a:t> scores.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Multiply proportion by number of students: </a:t>
            </a:r>
            <a:r>
              <a:rPr lang="en-US" sz="1200" kern="1200" dirty="0" smtClean="0">
                <a:solidFill>
                  <a:schemeClr val="tx1"/>
                </a:solidFill>
                <a:effectLst/>
                <a:latin typeface="+mn-lt"/>
                <a:ea typeface="+mn-ea"/>
                <a:cs typeface="+mn-cs"/>
              </a:rPr>
              <a:t>To find the actual number of students who scored between two scores, multiply the proportion by the total number of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Steps for scores lower than mean:</a:t>
            </a:r>
            <a:r>
              <a:rPr lang="en-US" baseline="0" dirty="0" smtClean="0"/>
              <a:t> </a:t>
            </a:r>
            <a:r>
              <a:rPr lang="en-IN" sz="1200" kern="1200" dirty="0" smtClean="0">
                <a:solidFill>
                  <a:schemeClr val="tx1"/>
                </a:solidFill>
                <a:effectLst/>
                <a:latin typeface="+mn-lt"/>
                <a:ea typeface="+mn-ea"/>
                <a:cs typeface="+mn-cs"/>
              </a:rPr>
              <a:t>For a score lower than the mean, we can use the standard normal table and the following 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Convert the score to a </a:t>
            </a:r>
            <a:r>
              <a:rPr lang="en-US" sz="1200" i="1" kern="1200" baseline="0" dirty="0" smtClean="0">
                <a:solidFill>
                  <a:schemeClr val="tx1"/>
                </a:solidFill>
                <a:latin typeface="+mn-lt"/>
                <a:ea typeface="+mn-ea"/>
                <a:cs typeface="+mn-cs"/>
              </a:rPr>
              <a:t>Z</a:t>
            </a:r>
            <a:r>
              <a:rPr lang="en-US" sz="1200" kern="1200" dirty="0" smtClean="0">
                <a:solidFill>
                  <a:schemeClr val="tx1"/>
                </a:solidFill>
                <a:effectLst/>
                <a:latin typeface="+mn-lt"/>
                <a:ea typeface="+mn-ea"/>
                <a:cs typeface="+mn-cs"/>
              </a:rPr>
              <a:t> score.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Because the proportions that correspond to positive </a:t>
            </a:r>
            <a:r>
              <a:rPr lang="en-US" sz="1200" i="1" kern="1200" baseline="0" dirty="0" smtClean="0">
                <a:solidFill>
                  <a:schemeClr val="tx1"/>
                </a:solidFill>
                <a:latin typeface="+mn-lt"/>
                <a:ea typeface="+mn-ea"/>
                <a:cs typeface="+mn-cs"/>
              </a:rPr>
              <a:t>Z</a:t>
            </a:r>
            <a:r>
              <a:rPr lang="en-US" sz="1200" kern="1200" dirty="0" smtClean="0">
                <a:solidFill>
                  <a:schemeClr val="tx1"/>
                </a:solidFill>
                <a:effectLst/>
                <a:latin typeface="+mn-lt"/>
                <a:ea typeface="+mn-ea"/>
                <a:cs typeface="+mn-cs"/>
              </a:rPr>
              <a:t> scores are identical to the proportions corresponding to negative </a:t>
            </a:r>
            <a:r>
              <a:rPr lang="en-US" sz="1200" i="1" kern="1200" baseline="0" dirty="0" smtClean="0">
                <a:solidFill>
                  <a:schemeClr val="tx1"/>
                </a:solidFill>
                <a:latin typeface="+mn-lt"/>
                <a:ea typeface="+mn-ea"/>
                <a:cs typeface="+mn-cs"/>
              </a:rPr>
              <a:t>Z</a:t>
            </a:r>
            <a:r>
              <a:rPr lang="en-US" sz="1200" kern="1200" dirty="0" smtClean="0">
                <a:solidFill>
                  <a:schemeClr val="tx1"/>
                </a:solidFill>
                <a:effectLst/>
                <a:latin typeface="+mn-lt"/>
                <a:ea typeface="+mn-ea"/>
                <a:cs typeface="+mn-cs"/>
              </a:rPr>
              <a:t> scores, ignore the negative sign of </a:t>
            </a:r>
            <a:r>
              <a:rPr lang="en-US" sz="1200" i="1" kern="1200" baseline="0" dirty="0" smtClean="0">
                <a:solidFill>
                  <a:schemeClr val="tx1"/>
                </a:solidFill>
                <a:latin typeface="+mn-lt"/>
                <a:ea typeface="+mn-ea"/>
                <a:cs typeface="+mn-cs"/>
              </a:rPr>
              <a:t>Z</a:t>
            </a:r>
            <a:r>
              <a:rPr lang="en-US" sz="1200" kern="1200" dirty="0" smtClean="0">
                <a:solidFill>
                  <a:schemeClr val="tx1"/>
                </a:solidFill>
                <a:effectLst/>
                <a:latin typeface="+mn-lt"/>
                <a:ea typeface="+mn-ea"/>
                <a:cs typeface="+mn-cs"/>
              </a:rPr>
              <a:t> and look up in Column A.</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area corresponding to a </a:t>
            </a:r>
            <a:r>
              <a:rPr lang="en-US" sz="1200" i="1" kern="1200" baseline="0" dirty="0" smtClean="0">
                <a:solidFill>
                  <a:schemeClr val="tx1"/>
                </a:solidFill>
                <a:latin typeface="+mn-lt"/>
                <a:ea typeface="+mn-ea"/>
                <a:cs typeface="+mn-cs"/>
              </a:rPr>
              <a:t>Z</a:t>
            </a:r>
            <a:r>
              <a:rPr lang="en-US" sz="1200" kern="1200" dirty="0" smtClean="0">
                <a:solidFill>
                  <a:schemeClr val="tx1"/>
                </a:solidFill>
                <a:effectLst/>
                <a:latin typeface="+mn-lt"/>
                <a:ea typeface="+mn-ea"/>
                <a:cs typeface="+mn-cs"/>
              </a:rPr>
              <a:t> score indicates the area under the curve is included between the mean and a </a:t>
            </a:r>
            <a:r>
              <a:rPr lang="en-US" sz="1200" i="1" kern="1200" baseline="0" dirty="0" smtClean="0">
                <a:solidFill>
                  <a:schemeClr val="tx1"/>
                </a:solidFill>
                <a:latin typeface="+mn-lt"/>
                <a:ea typeface="+mn-ea"/>
                <a:cs typeface="+mn-cs"/>
              </a:rPr>
              <a:t>Z</a:t>
            </a:r>
            <a:r>
              <a:rPr lang="en-US" sz="1200" kern="1200" dirty="0" smtClean="0">
                <a:solidFill>
                  <a:schemeClr val="tx1"/>
                </a:solidFill>
                <a:effectLst/>
                <a:latin typeface="+mn-lt"/>
                <a:ea typeface="+mn-ea"/>
                <a:cs typeface="+mn-cs"/>
              </a:rPr>
              <a:t> value.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We convert this proportion to a percentage.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Thus, percentage of the distribution lies between the scores.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5"/>
          </p:nvPr>
        </p:nvSpPr>
        <p:spPr/>
        <p:txBody>
          <a:bodyPr/>
          <a:lstStyle/>
          <a:p>
            <a:fld id="{39974C31-EB4A-4B21-8134-CB5741A1DC5F}" type="slidenum">
              <a:rPr lang="en-US" smtClean="0"/>
              <a:pPr/>
              <a:t>17</a:t>
            </a:fld>
            <a:endParaRPr lang="en-US" dirty="0"/>
          </a:p>
        </p:txBody>
      </p:sp>
    </p:spTree>
    <p:extLst>
      <p:ext uri="{BB962C8B-B14F-4D97-AF65-F5344CB8AC3E}">
        <p14:creationId xmlns:p14="http://schemas.microsoft.com/office/powerpoint/2010/main" val="3504651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We can use the standard normal table to find the area between the mean and specific </a:t>
            </a:r>
            <a:r>
              <a:rPr lang="en-US" sz="1200" i="1" kern="1200" dirty="0" smtClean="0">
                <a:solidFill>
                  <a:schemeClr val="tx1"/>
                </a:solidFill>
                <a:effectLst/>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scores. To find the area between 536 and 736, follow these </a:t>
            </a:r>
            <a:r>
              <a:rPr lang="en-US" sz="1200" kern="1200" baseline="0" dirty="0" smtClean="0">
                <a:solidFill>
                  <a:schemeClr val="tx1"/>
                </a:solidFill>
                <a:latin typeface="+mn-lt"/>
                <a:ea typeface="+mn-ea"/>
                <a:cs typeface="+mn-cs"/>
              </a:rPr>
              <a:t>steps: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Convert </a:t>
            </a:r>
            <a:r>
              <a:rPr lang="en-US" sz="1200" kern="1200" baseline="0" dirty="0">
                <a:solidFill>
                  <a:schemeClr val="tx1"/>
                </a:solidFill>
                <a:latin typeface="+mn-lt"/>
                <a:ea typeface="+mn-ea"/>
                <a:cs typeface="+mn-cs"/>
              </a:rPr>
              <a:t>675 to a </a:t>
            </a:r>
            <a:r>
              <a:rPr lang="en-US" sz="1200" i="1" kern="1200" dirty="0" smtClean="0">
                <a:solidFill>
                  <a:schemeClr val="tx1"/>
                </a:solidFill>
                <a:effectLst/>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 (</a:t>
            </a:r>
            <a:r>
              <a:rPr lang="en-US" sz="1200" kern="1200" baseline="0" dirty="0" smtClean="0">
                <a:solidFill>
                  <a:schemeClr val="tx1"/>
                </a:solidFill>
                <a:latin typeface="+mn-lt"/>
                <a:ea typeface="+mn-ea"/>
                <a:cs typeface="+mn-cs"/>
              </a:rPr>
              <a:t>736 </a:t>
            </a:r>
            <a:r>
              <a:rPr lang="en-US" sz="1200" kern="1200" dirty="0" smtClean="0">
                <a:solidFill>
                  <a:schemeClr val="tx1"/>
                </a:solidFill>
                <a:effectLst/>
                <a:latin typeface="+mn-lt"/>
                <a:ea typeface="+mn-ea"/>
                <a:cs typeface="+mn-cs"/>
              </a:rPr>
              <a:t>– </a:t>
            </a:r>
            <a:r>
              <a:rPr lang="en-US" sz="1200" kern="1200" baseline="0" dirty="0" smtClean="0">
                <a:solidFill>
                  <a:schemeClr val="tx1"/>
                </a:solidFill>
                <a:latin typeface="+mn-lt"/>
                <a:ea typeface="+mn-ea"/>
                <a:cs typeface="+mn-cs"/>
              </a:rPr>
              <a:t>536</a:t>
            </a:r>
            <a:r>
              <a:rPr lang="en-US" sz="1200" kern="1200" baseline="0" dirty="0">
                <a:solidFill>
                  <a:schemeClr val="tx1"/>
                </a:solidFill>
                <a:latin typeface="+mn-lt"/>
                <a:ea typeface="+mn-ea"/>
                <a:cs typeface="+mn-cs"/>
              </a:rPr>
              <a:t>)/</a:t>
            </a:r>
            <a:r>
              <a:rPr lang="en-US" sz="1200" kern="1200" baseline="0" dirty="0" smtClean="0">
                <a:solidFill>
                  <a:schemeClr val="tx1"/>
                </a:solidFill>
                <a:latin typeface="+mn-lt"/>
                <a:ea typeface="+mn-ea"/>
                <a:cs typeface="+mn-cs"/>
              </a:rPr>
              <a:t>102 = 200/102 = 1.96.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Look </a:t>
            </a:r>
            <a:r>
              <a:rPr lang="en-US" sz="1200" kern="1200" baseline="0" dirty="0">
                <a:solidFill>
                  <a:schemeClr val="tx1"/>
                </a:solidFill>
                <a:latin typeface="+mn-lt"/>
                <a:ea typeface="+mn-ea"/>
                <a:cs typeface="+mn-cs"/>
              </a:rPr>
              <a:t>up 1.96 in Column A (in Appendix B) and find the corresponding area in Column B, 0.4750. We can translate this proportion into a percentage (0.4750 × 100 = 47.50%) of the area under the curve included between the mean and a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a:t>
            </a:r>
            <a:r>
              <a:rPr lang="en-US" sz="1200" kern="1200" baseline="0" dirty="0">
                <a:solidFill>
                  <a:schemeClr val="tx1"/>
                </a:solidFill>
                <a:latin typeface="+mn-lt"/>
                <a:ea typeface="+mn-ea"/>
                <a:cs typeface="+mn-cs"/>
              </a:rPr>
              <a:t>score of </a:t>
            </a:r>
            <a:r>
              <a:rPr lang="en-US" sz="1200" kern="1200" baseline="0" dirty="0" smtClean="0">
                <a:solidFill>
                  <a:schemeClr val="tx1"/>
                </a:solidFill>
                <a:latin typeface="+mn-lt"/>
                <a:ea typeface="+mn-ea"/>
                <a:cs typeface="+mn-cs"/>
              </a:rPr>
              <a:t>1.96.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Thus</a:t>
            </a:r>
            <a:r>
              <a:rPr lang="en-US" sz="1200" kern="1200" baseline="0" dirty="0">
                <a:solidFill>
                  <a:schemeClr val="tx1"/>
                </a:solidFill>
                <a:latin typeface="+mn-lt"/>
                <a:ea typeface="+mn-ea"/>
                <a:cs typeface="+mn-cs"/>
              </a:rPr>
              <a:t>, 47.50% of the total area lies between 536 and </a:t>
            </a:r>
            <a:r>
              <a:rPr lang="en-US" sz="1200" kern="1200" baseline="0" dirty="0" smtClean="0">
                <a:solidFill>
                  <a:schemeClr val="tx1"/>
                </a:solidFill>
                <a:latin typeface="+mn-lt"/>
                <a:ea typeface="+mn-ea"/>
                <a:cs typeface="+mn-cs"/>
              </a:rPr>
              <a:t>736.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To </a:t>
            </a:r>
            <a:r>
              <a:rPr lang="en-US" sz="1200" kern="1200" baseline="0" dirty="0">
                <a:solidFill>
                  <a:schemeClr val="tx1"/>
                </a:solidFill>
                <a:latin typeface="+mn-lt"/>
                <a:ea typeface="+mn-ea"/>
                <a:cs typeface="+mn-cs"/>
              </a:rPr>
              <a:t>find the actual number of students who scored between 536 and 736, multiply the proportion 0.4750 by the total number of </a:t>
            </a:r>
            <a:r>
              <a:rPr lang="en-US" sz="1200" kern="1200" baseline="0" dirty="0" smtClean="0">
                <a:solidFill>
                  <a:schemeClr val="tx1"/>
                </a:solidFill>
                <a:latin typeface="+mn-lt"/>
                <a:ea typeface="+mn-ea"/>
                <a:cs typeface="+mn-cs"/>
              </a:rPr>
              <a:t>students.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Thus</a:t>
            </a:r>
            <a:r>
              <a:rPr lang="en-US" sz="1200" kern="1200" baseline="0" dirty="0">
                <a:solidFill>
                  <a:schemeClr val="tx1"/>
                </a:solidFill>
                <a:latin typeface="+mn-lt"/>
                <a:ea typeface="+mn-ea"/>
                <a:cs typeface="+mn-cs"/>
              </a:rPr>
              <a:t>, </a:t>
            </a:r>
            <a:r>
              <a:rPr lang="en-US" sz="1200" kern="1200" baseline="0" dirty="0" smtClean="0">
                <a:solidFill>
                  <a:schemeClr val="tx1"/>
                </a:solidFill>
                <a:latin typeface="+mn-lt"/>
                <a:ea typeface="+mn-ea"/>
                <a:cs typeface="+mn-cs"/>
              </a:rPr>
              <a:t>1014,856 students (0.4750 × 2136,539 = 1014,856</a:t>
            </a:r>
            <a:r>
              <a:rPr lang="en-US" sz="1200" kern="1200" baseline="0" dirty="0">
                <a:solidFill>
                  <a:schemeClr val="tx1"/>
                </a:solidFill>
                <a:latin typeface="+mn-lt"/>
                <a:ea typeface="+mn-ea"/>
                <a:cs typeface="+mn-cs"/>
              </a:rPr>
              <a:t>) obtained a score between 536 and 736.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18</a:t>
            </a:fld>
            <a:endParaRPr lang="en-US" dirty="0"/>
          </a:p>
        </p:txBody>
      </p:sp>
    </p:spTree>
    <p:extLst>
      <p:ext uri="{BB962C8B-B14F-4D97-AF65-F5344CB8AC3E}">
        <p14:creationId xmlns:p14="http://schemas.microsoft.com/office/powerpoint/2010/main" val="3963413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endParaRPr lang="en-US" dirty="0" smtClean="0"/>
          </a:p>
          <a:p>
            <a:pPr marL="0" indent="0">
              <a:buNone/>
            </a:pPr>
            <a:r>
              <a:rPr lang="en-US" dirty="0" smtClean="0"/>
              <a:t>For a score lower than the mean, such as 305, we can use the standard normal table and the following steps:</a:t>
            </a:r>
          </a:p>
          <a:p>
            <a:pPr marL="228600" indent="-228600">
              <a:buFont typeface="+mj-lt"/>
              <a:buAutoNum type="arabicPeriod"/>
            </a:pPr>
            <a:r>
              <a:rPr lang="en-US" dirty="0" smtClean="0"/>
              <a:t>Convert 305 to a </a:t>
            </a:r>
            <a:r>
              <a:rPr lang="en-US" i="1" dirty="0" smtClean="0"/>
              <a:t>Z</a:t>
            </a:r>
            <a:r>
              <a:rPr lang="en-US" dirty="0" smtClean="0"/>
              <a:t> score: (305 </a:t>
            </a:r>
            <a:r>
              <a:rPr lang="en-US" sz="1200" kern="1200" dirty="0" smtClean="0">
                <a:solidFill>
                  <a:schemeClr val="tx1"/>
                </a:solidFill>
                <a:effectLst/>
                <a:latin typeface="+mn-lt"/>
                <a:ea typeface="+mn-ea"/>
                <a:cs typeface="+mn-cs"/>
              </a:rPr>
              <a:t>− </a:t>
            </a:r>
            <a:r>
              <a:rPr lang="en-US" dirty="0" smtClean="0"/>
              <a:t>536)/102 = (</a:t>
            </a:r>
            <a:r>
              <a:rPr lang="en-US" sz="1200" kern="1200" dirty="0" smtClean="0">
                <a:solidFill>
                  <a:schemeClr val="tx1"/>
                </a:solidFill>
                <a:effectLst/>
                <a:latin typeface="+mn-lt"/>
                <a:ea typeface="+mn-ea"/>
                <a:cs typeface="+mn-cs"/>
              </a:rPr>
              <a:t>−</a:t>
            </a:r>
            <a:r>
              <a:rPr lang="en-US" dirty="0" smtClean="0"/>
              <a:t>231)/102 = </a:t>
            </a:r>
            <a:r>
              <a:rPr lang="en-US" sz="1200" kern="1200" dirty="0" smtClean="0">
                <a:solidFill>
                  <a:schemeClr val="tx1"/>
                </a:solidFill>
                <a:effectLst/>
                <a:latin typeface="+mn-lt"/>
                <a:ea typeface="+mn-ea"/>
                <a:cs typeface="+mn-cs"/>
              </a:rPr>
              <a:t>−</a:t>
            </a:r>
            <a:r>
              <a:rPr lang="en-US" dirty="0" smtClean="0"/>
              <a:t>2.26.</a:t>
            </a:r>
          </a:p>
          <a:p>
            <a:pPr marL="228600" indent="-228600">
              <a:buFont typeface="+mj-lt"/>
              <a:buAutoNum type="arabicPeriod"/>
            </a:pPr>
            <a:r>
              <a:rPr lang="en-US" dirty="0" smtClean="0"/>
              <a:t>Because the proportions that correspond to positive </a:t>
            </a:r>
            <a:r>
              <a:rPr lang="en-US" i="1" dirty="0" smtClean="0"/>
              <a:t>Z</a:t>
            </a:r>
            <a:r>
              <a:rPr lang="en-US" dirty="0" smtClean="0"/>
              <a:t> scores are identical to the proportions corresponding to negative </a:t>
            </a:r>
            <a:r>
              <a:rPr lang="en-US" i="1" dirty="0" smtClean="0"/>
              <a:t>Z</a:t>
            </a:r>
            <a:r>
              <a:rPr lang="en-US" dirty="0" smtClean="0"/>
              <a:t> scores, we ignore the negative sign of </a:t>
            </a:r>
            <a:r>
              <a:rPr lang="en-US" i="1" dirty="0" smtClean="0"/>
              <a:t>Z</a:t>
            </a:r>
            <a:r>
              <a:rPr lang="en-US" dirty="0" smtClean="0"/>
              <a:t> and look up 2.26 in Column A.</a:t>
            </a:r>
          </a:p>
          <a:p>
            <a:pPr marL="228600" indent="-228600">
              <a:buFont typeface="+mj-lt"/>
              <a:buAutoNum type="arabicPeriod"/>
            </a:pPr>
            <a:r>
              <a:rPr lang="en-US" dirty="0" smtClean="0"/>
              <a:t>The area corresponding to a </a:t>
            </a:r>
            <a:r>
              <a:rPr lang="en-US" i="1" dirty="0" smtClean="0"/>
              <a:t>Z</a:t>
            </a:r>
            <a:r>
              <a:rPr lang="en-US" dirty="0" smtClean="0"/>
              <a:t> score of 1.56 is 0.4881. This indicates that 0.4881 of the area under the curve is included between the mean and a </a:t>
            </a:r>
            <a:r>
              <a:rPr lang="en-US" i="1" dirty="0" smtClean="0"/>
              <a:t>Z</a:t>
            </a:r>
            <a:r>
              <a:rPr lang="en-US" dirty="0" smtClean="0"/>
              <a:t> of −2.26.</a:t>
            </a:r>
          </a:p>
          <a:p>
            <a:pPr marL="228600" indent="-228600">
              <a:buFont typeface="+mj-lt"/>
              <a:buAutoNum type="arabicPeriod"/>
            </a:pPr>
            <a:r>
              <a:rPr lang="en-US" dirty="0" smtClean="0"/>
              <a:t>We convert this proportion to a percentage, 48.81%. </a:t>
            </a:r>
          </a:p>
          <a:p>
            <a:pPr marL="228600" indent="-228600">
              <a:buFont typeface="+mj-lt"/>
              <a:buAutoNum type="arabicPeriod"/>
            </a:pPr>
            <a:r>
              <a:rPr lang="en-US" dirty="0" smtClean="0"/>
              <a:t>Thus, 48.81% of the distribution lies between the scores 305 and 536.</a:t>
            </a:r>
          </a:p>
          <a:p>
            <a:pPr marL="228600" indent="-228600">
              <a:buFont typeface="+mj-lt"/>
              <a:buAutoNum type="arabicPeriod"/>
            </a:pPr>
            <a:endParaRPr lang="en-US" dirty="0" smtClean="0"/>
          </a:p>
        </p:txBody>
      </p:sp>
      <p:sp>
        <p:nvSpPr>
          <p:cNvPr id="4" name="Slide Number Placeholder 3"/>
          <p:cNvSpPr>
            <a:spLocks noGrp="1"/>
          </p:cNvSpPr>
          <p:nvPr>
            <p:ph type="sldNum" sz="quarter" idx="5"/>
          </p:nvPr>
        </p:nvSpPr>
        <p:spPr/>
        <p:txBody>
          <a:bodyPr/>
          <a:lstStyle/>
          <a:p>
            <a:fld id="{39974C31-EB4A-4B21-8134-CB5741A1DC5F}" type="slidenum">
              <a:rPr lang="en-US" smtClean="0"/>
              <a:pPr/>
              <a:t>19</a:t>
            </a:fld>
            <a:endParaRPr lang="en-US" dirty="0"/>
          </a:p>
        </p:txBody>
      </p:sp>
    </p:spTree>
    <p:extLst>
      <p:ext uri="{BB962C8B-B14F-4D97-AF65-F5344CB8AC3E}">
        <p14:creationId xmlns:p14="http://schemas.microsoft.com/office/powerpoint/2010/main" val="2229811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Used to find area beyond </a:t>
            </a:r>
            <a:r>
              <a:rPr lang="en-US" i="1" dirty="0" smtClean="0"/>
              <a:t>Z</a:t>
            </a:r>
            <a:r>
              <a:rPr lang="en-US" dirty="0" smtClean="0"/>
              <a:t> score: </a:t>
            </a:r>
            <a:r>
              <a:rPr lang="en-US" sz="1200" kern="1200" dirty="0" smtClean="0">
                <a:solidFill>
                  <a:schemeClr val="tx1"/>
                </a:solidFill>
                <a:effectLst/>
                <a:latin typeface="+mn-lt"/>
                <a:ea typeface="+mn-ea"/>
                <a:cs typeface="+mn-cs"/>
              </a:rPr>
              <a:t>The normal distribution table can also be used to find the area beyond a </a:t>
            </a:r>
            <a:r>
              <a:rPr lang="en-US" i="1" dirty="0" smtClean="0"/>
              <a:t>Z</a:t>
            </a:r>
            <a:r>
              <a:rPr lang="en-US" sz="1200" kern="1200" dirty="0" smtClean="0">
                <a:solidFill>
                  <a:schemeClr val="tx1"/>
                </a:solidFill>
                <a:effectLst/>
                <a:latin typeface="+mn-lt"/>
                <a:ea typeface="+mn-ea"/>
                <a:cs typeface="+mn-cs"/>
              </a:rPr>
              <a:t> score, SAT scores that lie at the tip of the positive or negative sides of the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Identifying on opposite end of distribution: </a:t>
            </a:r>
            <a:r>
              <a:rPr lang="en-US" sz="1200" kern="1200" dirty="0" smtClean="0">
                <a:solidFill>
                  <a:schemeClr val="tx1"/>
                </a:solidFill>
                <a:effectLst/>
                <a:latin typeface="+mn-lt"/>
                <a:ea typeface="+mn-ea"/>
                <a:cs typeface="+mn-cs"/>
              </a:rPr>
              <a:t>A similar procedure can be applied to identify the number of students on the opposite end of the distribution.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Let’s first convert a score to a </a:t>
            </a:r>
            <a:r>
              <a:rPr lang="en-US" i="1" dirty="0" smtClean="0"/>
              <a:t>Z</a:t>
            </a:r>
            <a:r>
              <a:rPr lang="en-US" sz="1200" kern="1200" dirty="0" smtClean="0">
                <a:solidFill>
                  <a:schemeClr val="tx1"/>
                </a:solidFill>
                <a:effectLst/>
                <a:latin typeface="+mn-lt"/>
                <a:ea typeface="+mn-ea"/>
                <a:cs typeface="+mn-cs"/>
              </a:rPr>
              <a:t> score.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area beyond a </a:t>
            </a:r>
            <a:r>
              <a:rPr lang="en-US" i="1" dirty="0" smtClean="0"/>
              <a:t>Z</a:t>
            </a:r>
            <a:r>
              <a:rPr lang="en-US" sz="1200" kern="1200" dirty="0" smtClean="0">
                <a:solidFill>
                  <a:schemeClr val="tx1"/>
                </a:solidFill>
                <a:effectLst/>
                <a:latin typeface="+mn-lt"/>
                <a:ea typeface="+mn-ea"/>
                <a:cs typeface="+mn-cs"/>
              </a:rPr>
              <a:t> includes all students who scored below target score.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Locate the proportion of students in this area in Column C in the entry corresponding to a </a:t>
            </a:r>
            <a:r>
              <a:rPr lang="en-US" i="1" dirty="0" smtClean="0"/>
              <a:t>Z</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Remember that the proportions corresponding to positive or negative </a:t>
            </a:r>
            <a:r>
              <a:rPr lang="en-US" i="1" dirty="0" smtClean="0"/>
              <a:t>Z</a:t>
            </a:r>
            <a:r>
              <a:rPr lang="en-US" sz="1200" kern="1200" dirty="0" smtClean="0">
                <a:solidFill>
                  <a:schemeClr val="tx1"/>
                </a:solidFill>
                <a:effectLst/>
                <a:latin typeface="+mn-lt"/>
                <a:ea typeface="+mn-ea"/>
                <a:cs typeface="+mn-cs"/>
              </a:rPr>
              <a:t> scores are identical.</a:t>
            </a: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20</a:t>
            </a:fld>
            <a:endParaRPr lang="en-US" dirty="0"/>
          </a:p>
        </p:txBody>
      </p:sp>
    </p:spTree>
    <p:extLst>
      <p:ext uri="{BB962C8B-B14F-4D97-AF65-F5344CB8AC3E}">
        <p14:creationId xmlns:p14="http://schemas.microsoft.com/office/powerpoint/2010/main" val="55469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5.2</a:t>
            </a:r>
            <a:r>
              <a:rPr lang="en-US" sz="1200" kern="1200" baseline="0" dirty="0">
                <a:solidFill>
                  <a:schemeClr val="tx1"/>
                </a:solidFill>
                <a:effectLst/>
                <a:latin typeface="+mn-lt"/>
                <a:ea typeface="+mn-ea"/>
                <a:cs typeface="+mn-cs"/>
              </a:rPr>
              <a:t>: Describe the properties of the normal distribution</a:t>
            </a:r>
            <a:r>
              <a:rPr lang="en-US" sz="1200" kern="1200" baseline="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normal curve </a:t>
            </a:r>
            <a:r>
              <a:rPr lang="en-US" sz="1200" kern="1200" baseline="0" dirty="0" smtClean="0">
                <a:solidFill>
                  <a:schemeClr val="tx1"/>
                </a:solidFill>
                <a:latin typeface="+mn-lt"/>
                <a:ea typeface="+mn-ea"/>
                <a:cs typeface="+mn-cs"/>
              </a:rPr>
              <a:t>is </a:t>
            </a:r>
            <a:r>
              <a:rPr lang="en-US" sz="1200" kern="1200" baseline="0" dirty="0">
                <a:solidFill>
                  <a:schemeClr val="tx1"/>
                </a:solidFill>
                <a:latin typeface="+mn-lt"/>
                <a:ea typeface="+mn-ea"/>
                <a:cs typeface="+mn-cs"/>
              </a:rPr>
              <a:t>bell-shaped and shows perfect symmetry</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Perfect symmetry: </a:t>
            </a:r>
            <a:r>
              <a:rPr lang="en-US" sz="1200" kern="1200" baseline="0" dirty="0" smtClean="0">
                <a:solidFill>
                  <a:schemeClr val="tx1"/>
                </a:solidFill>
                <a:latin typeface="+mn-lt"/>
                <a:ea typeface="+mn-ea"/>
                <a:cs typeface="+mn-cs"/>
              </a:rPr>
              <a:t>This </a:t>
            </a:r>
            <a:r>
              <a:rPr lang="en-US" sz="1200" kern="1200" baseline="0" dirty="0">
                <a:solidFill>
                  <a:schemeClr val="tx1"/>
                </a:solidFill>
                <a:latin typeface="+mn-lt"/>
                <a:ea typeface="+mn-ea"/>
                <a:cs typeface="+mn-cs"/>
              </a:rPr>
              <a:t>means that precisely half the observations fall on each side of the middle of the distribution. </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Point of maximum frequency: The midpoint of the normal curve is the point having the maximum frequency.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This </a:t>
            </a:r>
            <a:r>
              <a:rPr lang="en-US" sz="1200" kern="1200" baseline="0" dirty="0">
                <a:solidFill>
                  <a:schemeClr val="tx1"/>
                </a:solidFill>
                <a:latin typeface="+mn-lt"/>
                <a:ea typeface="+mn-ea"/>
                <a:cs typeface="+mn-cs"/>
              </a:rPr>
              <a:t>is also the point at which three measures </a:t>
            </a:r>
            <a:r>
              <a:rPr lang="en-US" sz="1200" kern="1200" baseline="0" dirty="0" smtClean="0">
                <a:solidFill>
                  <a:schemeClr val="tx1"/>
                </a:solidFill>
                <a:latin typeface="+mn-lt"/>
                <a:ea typeface="+mn-ea"/>
                <a:cs typeface="+mn-cs"/>
              </a:rPr>
              <a:t>coincide: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mode (the point of the highest frequency). </a:t>
            </a: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median (the point that divides the distribution into two equal halves). </a:t>
            </a:r>
            <a:endParaRPr lang="en-US" sz="1200" kern="1200" baseline="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mean (the average of all the scores).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3</a:t>
            </a:fld>
            <a:endParaRPr lang="en-US" dirty="0"/>
          </a:p>
        </p:txBody>
      </p:sp>
    </p:spTree>
    <p:extLst>
      <p:ext uri="{BB962C8B-B14F-4D97-AF65-F5344CB8AC3E}">
        <p14:creationId xmlns:p14="http://schemas.microsoft.com/office/powerpoint/2010/main" val="3368711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Finding the area above a positive </a:t>
            </a:r>
            <a:r>
              <a:rPr lang="en-US" i="1" dirty="0" smtClean="0"/>
              <a:t>Z</a:t>
            </a:r>
            <a:r>
              <a:rPr lang="en-US" sz="1200" kern="1200" baseline="0" dirty="0" smtClean="0">
                <a:solidFill>
                  <a:schemeClr val="tx1"/>
                </a:solidFill>
                <a:latin typeface="+mn-lt"/>
                <a:ea typeface="+mn-ea"/>
                <a:cs typeface="+mn-cs"/>
              </a:rPr>
              <a:t> score or below a negative </a:t>
            </a:r>
            <a:r>
              <a:rPr lang="en-US" i="1" dirty="0" smtClean="0"/>
              <a:t>Z</a:t>
            </a:r>
            <a:r>
              <a:rPr lang="en-US" sz="1200" kern="1200" baseline="0" dirty="0" smtClean="0">
                <a:solidFill>
                  <a:schemeClr val="tx1"/>
                </a:solidFill>
                <a:latin typeface="+mn-lt"/>
                <a:ea typeface="+mn-ea"/>
                <a:cs typeface="+mn-cs"/>
              </a:rPr>
              <a:t> score: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The normal distribution table can also be used to find the area beyond a </a:t>
            </a:r>
            <a:r>
              <a:rPr lang="en-US" i="1" dirty="0" smtClean="0"/>
              <a:t>Z</a:t>
            </a:r>
            <a:r>
              <a:rPr lang="en-US" sz="1200" kern="1200" baseline="0" dirty="0" smtClean="0">
                <a:solidFill>
                  <a:schemeClr val="tx1"/>
                </a:solidFill>
                <a:latin typeface="+mn-lt"/>
                <a:ea typeface="+mn-ea"/>
                <a:cs typeface="+mn-cs"/>
              </a:rPr>
              <a:t> score, SAT scores that lie at the tip of the positive or negative sides of the distribution (Figure 5.7).</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For example, what is the area below a score of 750? The </a:t>
            </a:r>
            <a:r>
              <a:rPr lang="en-US" i="1" dirty="0" smtClean="0"/>
              <a:t>Z</a:t>
            </a:r>
            <a:r>
              <a:rPr lang="en-US" sz="1200" kern="1200" baseline="0" dirty="0" smtClean="0">
                <a:solidFill>
                  <a:schemeClr val="tx1"/>
                </a:solidFill>
                <a:latin typeface="+mn-lt"/>
                <a:ea typeface="+mn-ea"/>
                <a:cs typeface="+mn-cs"/>
              </a:rPr>
              <a:t> score corresponding to a final SAT ERW score of 750 is equal to 2.10 (750 </a:t>
            </a:r>
            <a:r>
              <a:rPr lang="en-US" sz="1200" kern="1200" dirty="0" smtClean="0">
                <a:solidFill>
                  <a:schemeClr val="tx1"/>
                </a:solidFill>
                <a:effectLst/>
                <a:latin typeface="+mn-lt"/>
                <a:ea typeface="+mn-ea"/>
                <a:cs typeface="+mn-cs"/>
              </a:rPr>
              <a:t>– </a:t>
            </a:r>
            <a:r>
              <a:rPr lang="en-US" sz="1200" kern="1200" baseline="0" dirty="0" smtClean="0">
                <a:solidFill>
                  <a:schemeClr val="tx1"/>
                </a:solidFill>
                <a:latin typeface="+mn-lt"/>
                <a:ea typeface="+mn-ea"/>
                <a:cs typeface="+mn-cs"/>
              </a:rPr>
              <a:t>536)/102 = 214/102 = 2.10.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The area beyond a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of 2.10 includes all students who scored above 750.</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This area is shown in Figure 5.7.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To find the proportion of students whose scores fall in this area, refer to the entry in Column C that corresponds to a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of 2.10, 0.0179.</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This means that 1.79% (0.0179 × 100 = 1.79%) of the students scored above 750, a very small percentage.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To find the actual number of students in this group, multiply the proportion 0.0179 by the total number of students.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Thus, there were 2136,539 × 0.0179, or about 38,244 students, who scored above 750.</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A similar procedure can be applied to identify the number of students on the opposite end of the distribution.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Let’s first convert a score of 375 to a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score: (375 </a:t>
            </a:r>
            <a:r>
              <a:rPr lang="en-US" sz="1200" kern="1200" dirty="0" smtClean="0">
                <a:solidFill>
                  <a:schemeClr val="tx1"/>
                </a:solidFill>
                <a:effectLst/>
                <a:latin typeface="+mn-lt"/>
                <a:ea typeface="+mn-ea"/>
                <a:cs typeface="+mn-cs"/>
              </a:rPr>
              <a:t>– </a:t>
            </a:r>
            <a:r>
              <a:rPr lang="en-US" sz="1200" kern="1200" baseline="0" dirty="0" smtClean="0">
                <a:solidFill>
                  <a:schemeClr val="tx1"/>
                </a:solidFill>
                <a:latin typeface="+mn-lt"/>
                <a:ea typeface="+mn-ea"/>
                <a:cs typeface="+mn-cs"/>
              </a:rPr>
              <a:t>536)/102 = (</a:t>
            </a:r>
            <a:r>
              <a:rPr lang="en-US" sz="1200" kern="1200" dirty="0" smtClean="0">
                <a:solidFill>
                  <a:schemeClr val="tx1"/>
                </a:solidFill>
                <a:effectLst/>
                <a:latin typeface="+mn-lt"/>
                <a:ea typeface="+mn-ea"/>
                <a:cs typeface="+mn-cs"/>
              </a:rPr>
              <a:t>–</a:t>
            </a:r>
            <a:r>
              <a:rPr lang="en-US" sz="1200" kern="1200" baseline="0" dirty="0" smtClean="0">
                <a:solidFill>
                  <a:schemeClr val="tx1"/>
                </a:solidFill>
                <a:latin typeface="+mn-lt"/>
                <a:ea typeface="+mn-ea"/>
                <a:cs typeface="+mn-cs"/>
              </a:rPr>
              <a:t>161)/102 = </a:t>
            </a:r>
            <a:r>
              <a:rPr lang="en-US" sz="1200" kern="1200" dirty="0" smtClean="0">
                <a:solidFill>
                  <a:schemeClr val="tx1"/>
                </a:solidFill>
                <a:effectLst/>
                <a:latin typeface="+mn-lt"/>
                <a:ea typeface="+mn-ea"/>
                <a:cs typeface="+mn-cs"/>
              </a:rPr>
              <a:t>–</a:t>
            </a:r>
            <a:r>
              <a:rPr lang="en-US" sz="1200" kern="1200" baseline="0" dirty="0" smtClean="0">
                <a:solidFill>
                  <a:schemeClr val="tx1"/>
                </a:solidFill>
                <a:latin typeface="+mn-lt"/>
                <a:ea typeface="+mn-ea"/>
                <a:cs typeface="+mn-cs"/>
              </a:rPr>
              <a:t>1.58.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score corresponding to a final score of 375 is equal to −1.58.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The area beyond a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of –1.58 includes all students who scored below 375. This area is also shown in Figure 5.7.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Locate the proportion of students in this area in Column C in the entry corresponding to a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of –1.58.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Remember that the proportions corresponding to positive or negative </a:t>
            </a:r>
            <a:r>
              <a:rPr lang="en-US" sz="1200" i="1" kern="1200" baseline="0" dirty="0"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scores are identical.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This proportion is equal to 0.0571.</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Thus, 5.71% (0.0571 x 100) of the group, or about 121,996 (0.0571 x 2136,539) students, performed poorly on the ERW portion of the SAT exam.</a:t>
            </a:r>
          </a:p>
        </p:txBody>
      </p:sp>
      <p:sp>
        <p:nvSpPr>
          <p:cNvPr id="4" name="Slide Number Placeholder 3"/>
          <p:cNvSpPr>
            <a:spLocks noGrp="1"/>
          </p:cNvSpPr>
          <p:nvPr>
            <p:ph type="sldNum" sz="quarter" idx="5"/>
          </p:nvPr>
        </p:nvSpPr>
        <p:spPr/>
        <p:txBody>
          <a:bodyPr/>
          <a:lstStyle/>
          <a:p>
            <a:fld id="{39974C31-EB4A-4B21-8134-CB5741A1DC5F}" type="slidenum">
              <a:rPr lang="en-US" smtClean="0"/>
              <a:pPr/>
              <a:t>21</a:t>
            </a:fld>
            <a:endParaRPr lang="en-US" dirty="0"/>
          </a:p>
        </p:txBody>
      </p:sp>
    </p:spTree>
    <p:extLst>
      <p:ext uri="{BB962C8B-B14F-4D97-AF65-F5344CB8AC3E}">
        <p14:creationId xmlns:p14="http://schemas.microsoft.com/office/powerpoint/2010/main" val="3987800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Finding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which bounds an area above it: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identify the score that corresponds to the top 10% of SAT test takers, we will need to identify the cutoff point for the top 10% of the class. This problem involves two </a:t>
                </a:r>
                <a:r>
                  <a:rPr lang="en-US" sz="1200" kern="1200" dirty="0" smtClean="0">
                    <a:solidFill>
                      <a:schemeClr val="tx1"/>
                    </a:solidFill>
                    <a:effectLst/>
                    <a:latin typeface="+mn-lt"/>
                    <a:ea typeface="+mn-ea"/>
                    <a:cs typeface="+mn-cs"/>
                  </a:rPr>
                  <a:t>steps: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that bounds the top 10% or 0.1000 (</a:t>
                </a:r>
                <a:r>
                  <a:rPr lang="en-US" sz="1200" kern="1200" dirty="0" smtClean="0">
                    <a:solidFill>
                      <a:schemeClr val="tx1"/>
                    </a:solidFill>
                    <a:effectLst/>
                    <a:latin typeface="+mn-lt"/>
                    <a:ea typeface="+mn-ea"/>
                    <a:cs typeface="+mn-cs"/>
                  </a:rPr>
                  <a:t>0.1000 </a:t>
                </a:r>
                <a:r>
                  <a:rPr lang="en-US" sz="1200" kern="1200" dirty="0" smtClean="0">
                    <a:solidFill>
                      <a:schemeClr val="tx1"/>
                    </a:solidFill>
                    <a:effectLst/>
                    <a:latin typeface="+mn-lt"/>
                    <a:ea typeface="+mn-ea"/>
                    <a:cs typeface="+mn-cs"/>
                    <a:sym typeface="Symbol"/>
                  </a:rPr>
                  <a:t></a:t>
                </a:r>
                <a:r>
                  <a:rPr lang="en-US" sz="1200" kern="1200" dirty="0" smtClean="0">
                    <a:solidFill>
                      <a:schemeClr val="tx1"/>
                    </a:solidFill>
                    <a:effectLst/>
                    <a:latin typeface="+mn-lt"/>
                    <a:ea typeface="+mn-ea"/>
                    <a:cs typeface="+mn-cs"/>
                  </a:rPr>
                  <a:t> 100 = 10</a:t>
                </a:r>
                <a:r>
                  <a:rPr lang="en-US" sz="1200" kern="1200" dirty="0">
                    <a:solidFill>
                      <a:schemeClr val="tx1"/>
                    </a:solidFill>
                    <a:effectLst/>
                    <a:latin typeface="+mn-lt"/>
                    <a:ea typeface="+mn-ea"/>
                    <a:cs typeface="+mn-cs"/>
                  </a:rPr>
                  <a:t>%) of all the students who took the ERW SAT (Figure 5.8</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Refer </a:t>
                </a:r>
                <a:r>
                  <a:rPr lang="en-US" sz="1200" kern="1200" dirty="0">
                    <a:solidFill>
                      <a:schemeClr val="tx1"/>
                    </a:solidFill>
                    <a:effectLst/>
                    <a:latin typeface="+mn-lt"/>
                    <a:ea typeface="+mn-ea"/>
                    <a:cs typeface="+mn-cs"/>
                  </a:rPr>
                  <a:t>to the areas under the normal curve shown in Appendix </a:t>
                </a:r>
                <a:r>
                  <a:rPr lang="en-US" sz="1200" kern="1200" dirty="0" smtClean="0">
                    <a:solidFill>
                      <a:schemeClr val="tx1"/>
                    </a:solidFill>
                    <a:effectLst/>
                    <a:latin typeface="+mn-lt"/>
                    <a:ea typeface="+mn-ea"/>
                    <a:cs typeface="+mn-cs"/>
                  </a:rPr>
                  <a:t>B.</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a:t>
                </a:r>
                <a:r>
                  <a:rPr lang="en-US" sz="1200" kern="1200" dirty="0">
                    <a:solidFill>
                      <a:schemeClr val="tx1"/>
                    </a:solidFill>
                    <a:effectLst/>
                    <a:latin typeface="+mn-lt"/>
                    <a:ea typeface="+mn-ea"/>
                    <a:cs typeface="+mn-cs"/>
                  </a:rPr>
                  <a:t>the score associated with a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of 1.28.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score into a raw </a:t>
                </a:r>
                <a:r>
                  <a:rPr lang="en-US" sz="1200" kern="1200" dirty="0" smtClean="0">
                    <a:solidFill>
                      <a:schemeClr val="tx1"/>
                    </a:solidFill>
                    <a:effectLst/>
                    <a:latin typeface="+mn-lt"/>
                    <a:ea typeface="+mn-ea"/>
                    <a:cs typeface="+mn-cs"/>
                  </a:rPr>
                  <a:t>score, </a:t>
                </a:r>
                <a:r>
                  <a:rPr lang="en-US" sz="1200" kern="1200" dirty="0">
                    <a:solidFill>
                      <a:schemeClr val="tx1"/>
                    </a:solidFill>
                    <a:effectLst/>
                    <a:latin typeface="+mn-lt"/>
                    <a:ea typeface="+mn-ea"/>
                    <a:cs typeface="+mn-cs"/>
                  </a:rPr>
                  <a:t>we multiply the score by the standard deviation and add that product to the </a:t>
                </a:r>
                <a:r>
                  <a:rPr lang="en-US" sz="1200" kern="1200" dirty="0" smtClean="0">
                    <a:solidFill>
                      <a:schemeClr val="tx1"/>
                    </a:solidFill>
                    <a:effectLst/>
                    <a:latin typeface="+mn-lt"/>
                    <a:ea typeface="+mn-ea"/>
                    <a:cs typeface="+mn-cs"/>
                  </a:rPr>
                  <a:t>mean:</a:t>
                </a:r>
                <a:r>
                  <a:rPr lang="en-IN" sz="1200" kern="1200" baseline="0" dirty="0" smtClean="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𝑌</m:t>
                    </m:r>
                    <m:r>
                      <a:rPr lang="en-US" sz="1200" kern="1200">
                        <a:solidFill>
                          <a:schemeClr val="tx1"/>
                        </a:solidFill>
                        <a:effectLst/>
                        <a:latin typeface="Cambria Math" panose="02040503050406030204" pitchFamily="18" charset="0"/>
                        <a:ea typeface="+mn-ea"/>
                        <a:cs typeface="+mn-cs"/>
                      </a:rPr>
                      <m:t>= </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𝑍</m:t>
                    </m:r>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𝑠</m:t>
                        </m:r>
                      </m:e>
                    </m:d>
                    <m:r>
                      <a:rPr lang="en-US" sz="1200" b="0" i="0" kern="1200" smtClean="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   </m:t>
                    </m:r>
                  </m:oMath>
                </a14:m>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Finding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which binds an area below it:</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identify the score which corresponds to the bottom 5% of test takers, the problem involves two </a:t>
                </a:r>
                <a:r>
                  <a:rPr lang="en-US" sz="1200" kern="1200" dirty="0" smtClean="0">
                    <a:solidFill>
                      <a:schemeClr val="tx1"/>
                    </a:solidFill>
                    <a:effectLst/>
                    <a:latin typeface="+mn-lt"/>
                    <a:ea typeface="+mn-ea"/>
                    <a:cs typeface="+mn-cs"/>
                  </a:rPr>
                  <a:t>steps: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Find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that bounds the lowest 5% or 0.0500 of all the students who took the </a:t>
                </a:r>
                <a:r>
                  <a:rPr lang="en-US" sz="1200" kern="1200" dirty="0" smtClean="0">
                    <a:solidFill>
                      <a:schemeClr val="tx1"/>
                    </a:solidFill>
                    <a:effectLst/>
                    <a:latin typeface="+mn-lt"/>
                    <a:ea typeface="+mn-ea"/>
                    <a:cs typeface="+mn-cs"/>
                  </a:rPr>
                  <a:t>class.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Refer </a:t>
                </a:r>
                <a:r>
                  <a:rPr lang="en-US" sz="1200" kern="1200" dirty="0">
                    <a:solidFill>
                      <a:schemeClr val="tx1"/>
                    </a:solidFill>
                    <a:effectLst/>
                    <a:latin typeface="+mn-lt"/>
                    <a:ea typeface="+mn-ea"/>
                    <a:cs typeface="+mn-cs"/>
                  </a:rPr>
                  <a:t>to the areas under the normal </a:t>
                </a:r>
                <a:r>
                  <a:rPr lang="en-US" sz="1200" kern="1200" dirty="0" smtClean="0">
                    <a:solidFill>
                      <a:schemeClr val="tx1"/>
                    </a:solidFill>
                    <a:effectLst/>
                    <a:latin typeface="+mn-lt"/>
                    <a:ea typeface="+mn-ea"/>
                    <a:cs typeface="+mn-cs"/>
                  </a:rPr>
                  <a:t>curve </a:t>
                </a:r>
                <a:r>
                  <a:rPr lang="en-US" sz="1200" kern="1200" dirty="0">
                    <a:solidFill>
                      <a:schemeClr val="tx1"/>
                    </a:solidFill>
                    <a:effectLst/>
                    <a:latin typeface="+mn-lt"/>
                    <a:ea typeface="+mn-ea"/>
                    <a:cs typeface="+mn-cs"/>
                  </a:rPr>
                  <a:t>and look for an entry of 0.0500 (or the value closest to it) in Column </a:t>
                </a:r>
                <a:r>
                  <a:rPr lang="en-US" sz="1200" kern="1200" dirty="0" smtClean="0">
                    <a:solidFill>
                      <a:schemeClr val="tx1"/>
                    </a:solidFill>
                    <a:effectLst/>
                    <a:latin typeface="+mn-lt"/>
                    <a:ea typeface="+mn-ea"/>
                    <a:cs typeface="+mn-cs"/>
                  </a:rPr>
                  <a:t>C.</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find the final ERW score associated with a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−1.65. </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Convert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to a raw </a:t>
                </a:r>
                <a:r>
                  <a:rPr lang="en-US" sz="1200" kern="1200" dirty="0" smtClean="0">
                    <a:solidFill>
                      <a:schemeClr val="tx1"/>
                    </a:solidFill>
                    <a:effectLst/>
                    <a:latin typeface="+mn-lt"/>
                    <a:ea typeface="+mn-ea"/>
                    <a:cs typeface="+mn-cs"/>
                  </a:rPr>
                  <a:t>score.</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dirty="0" smtClean="0"/>
              </a:p>
            </p:txBody>
          </p:sp>
        </mc:Choice>
        <mc:Fallback xmlns="">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a:t>
                </a:r>
                <a:r>
                  <a:rPr lang="en-US" sz="1200" kern="1200" baseline="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Finding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score which bounds </a:t>
                </a:r>
                <a:r>
                  <a:rPr lang="en-US" sz="1200" kern="1200" dirty="0" smtClean="0">
                    <a:solidFill>
                      <a:schemeClr val="tx1"/>
                    </a:solidFill>
                    <a:effectLst/>
                    <a:latin typeface="+mn-lt"/>
                    <a:ea typeface="+mn-ea"/>
                    <a:cs typeface="+mn-cs"/>
                  </a:rPr>
                  <a:t>an </a:t>
                </a:r>
                <a:r>
                  <a:rPr lang="en-US" sz="1200" kern="1200" dirty="0" smtClean="0">
                    <a:solidFill>
                      <a:schemeClr val="tx1"/>
                    </a:solidFill>
                    <a:effectLst/>
                    <a:latin typeface="+mn-lt"/>
                    <a:ea typeface="+mn-ea"/>
                    <a:cs typeface="+mn-cs"/>
                  </a:rPr>
                  <a:t>area above it</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identify the score that corresponds to the top 10% of SAT test takers, we will need to identify the cutoff point for the top 10% of the class. This problem involves two </a:t>
                </a:r>
                <a:r>
                  <a:rPr lang="en-US" sz="1200" kern="1200" dirty="0" smtClean="0">
                    <a:solidFill>
                      <a:schemeClr val="tx1"/>
                    </a:solidFill>
                    <a:effectLst/>
                    <a:latin typeface="+mn-lt"/>
                    <a:ea typeface="+mn-ea"/>
                    <a:cs typeface="+mn-cs"/>
                  </a:rPr>
                  <a:t>steps: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that bounds the top 10% or 0.1000 (</a:t>
                </a:r>
                <a:r>
                  <a:rPr lang="en-US" sz="1200" kern="1200" dirty="0" smtClean="0">
                    <a:solidFill>
                      <a:schemeClr val="tx1"/>
                    </a:solidFill>
                    <a:effectLst/>
                    <a:latin typeface="+mn-lt"/>
                    <a:ea typeface="+mn-ea"/>
                    <a:cs typeface="+mn-cs"/>
                  </a:rPr>
                  <a:t>0.1000 </a:t>
                </a:r>
                <a:r>
                  <a:rPr lang="en-US" sz="1200" kern="1200" dirty="0" smtClean="0">
                    <a:solidFill>
                      <a:schemeClr val="tx1"/>
                    </a:solidFill>
                    <a:effectLst/>
                    <a:latin typeface="+mn-lt"/>
                    <a:ea typeface="+mn-ea"/>
                    <a:cs typeface="+mn-cs"/>
                    <a:sym typeface="Symbol"/>
                  </a:rPr>
                  <a:t></a:t>
                </a:r>
                <a:r>
                  <a:rPr lang="en-US" sz="1200" kern="1200" dirty="0" smtClean="0">
                    <a:solidFill>
                      <a:schemeClr val="tx1"/>
                    </a:solidFill>
                    <a:effectLst/>
                    <a:latin typeface="+mn-lt"/>
                    <a:ea typeface="+mn-ea"/>
                    <a:cs typeface="+mn-cs"/>
                  </a:rPr>
                  <a:t> 100 = 10</a:t>
                </a:r>
                <a:r>
                  <a:rPr lang="en-US" sz="1200" kern="1200" dirty="0">
                    <a:solidFill>
                      <a:schemeClr val="tx1"/>
                    </a:solidFill>
                    <a:effectLst/>
                    <a:latin typeface="+mn-lt"/>
                    <a:ea typeface="+mn-ea"/>
                    <a:cs typeface="+mn-cs"/>
                  </a:rPr>
                  <a:t>%) of all the students who took the ERW SAT (Figure 5.8</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Refer </a:t>
                </a:r>
                <a:r>
                  <a:rPr lang="en-US" sz="1200" kern="1200" dirty="0">
                    <a:solidFill>
                      <a:schemeClr val="tx1"/>
                    </a:solidFill>
                    <a:effectLst/>
                    <a:latin typeface="+mn-lt"/>
                    <a:ea typeface="+mn-ea"/>
                    <a:cs typeface="+mn-cs"/>
                  </a:rPr>
                  <a:t>to the areas under the normal curve shown in Appendix </a:t>
                </a:r>
                <a:r>
                  <a:rPr lang="en-US" sz="1200" kern="1200" dirty="0" smtClean="0">
                    <a:solidFill>
                      <a:schemeClr val="tx1"/>
                    </a:solidFill>
                    <a:effectLst/>
                    <a:latin typeface="+mn-lt"/>
                    <a:ea typeface="+mn-ea"/>
                    <a:cs typeface="+mn-cs"/>
                  </a:rPr>
                  <a:t>B.</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a:t>
                </a:r>
                <a:r>
                  <a:rPr lang="en-US" sz="1200" kern="1200" dirty="0">
                    <a:solidFill>
                      <a:schemeClr val="tx1"/>
                    </a:solidFill>
                    <a:effectLst/>
                    <a:latin typeface="+mn-lt"/>
                    <a:ea typeface="+mn-ea"/>
                    <a:cs typeface="+mn-cs"/>
                  </a:rPr>
                  <a:t>the score associated with a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of 1.28.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score into a raw </a:t>
                </a:r>
                <a:r>
                  <a:rPr lang="en-US" sz="1200" kern="1200" dirty="0" smtClean="0">
                    <a:solidFill>
                      <a:schemeClr val="tx1"/>
                    </a:solidFill>
                    <a:effectLst/>
                    <a:latin typeface="+mn-lt"/>
                    <a:ea typeface="+mn-ea"/>
                    <a:cs typeface="+mn-cs"/>
                  </a:rPr>
                  <a:t>score, </a:t>
                </a:r>
                <a:r>
                  <a:rPr lang="en-US" sz="1200" kern="1200" dirty="0">
                    <a:solidFill>
                      <a:schemeClr val="tx1"/>
                    </a:solidFill>
                    <a:effectLst/>
                    <a:latin typeface="+mn-lt"/>
                    <a:ea typeface="+mn-ea"/>
                    <a:cs typeface="+mn-cs"/>
                  </a:rPr>
                  <a:t>we multiply the score by the standard deviation and add that product to the </a:t>
                </a:r>
                <a:r>
                  <a:rPr lang="en-US" sz="1200" kern="1200" dirty="0" smtClean="0">
                    <a:solidFill>
                      <a:schemeClr val="tx1"/>
                    </a:solidFill>
                    <a:effectLst/>
                    <a:latin typeface="+mn-lt"/>
                    <a:ea typeface="+mn-ea"/>
                    <a:cs typeface="+mn-cs"/>
                  </a:rPr>
                  <a:t>mean:</a:t>
                </a:r>
                <a:r>
                  <a:rPr lang="en-IN" sz="1200" kern="1200" baseline="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𝑌= 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+𝑍</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US" sz="1200" i="0" kern="1200">
                    <a:solidFill>
                      <a:schemeClr val="tx1"/>
                    </a:solidFill>
                    <a:effectLst/>
                    <a:latin typeface="Cambria Math"/>
                    <a:ea typeface="+mn-ea"/>
                    <a:cs typeface="+mn-cs"/>
                  </a:rPr>
                  <a:t>)</a:t>
                </a:r>
                <a:r>
                  <a:rPr lang="en-US" sz="1200" b="0" i="0" kern="1200" smtClean="0">
                    <a:solidFill>
                      <a:schemeClr val="tx1"/>
                    </a:solidFill>
                    <a:effectLst/>
                    <a:latin typeface="Cambria Math" panose="02040503050406030204" pitchFamily="18" charset="0"/>
                    <a:ea typeface="+mn-ea"/>
                    <a:cs typeface="+mn-cs"/>
                  </a:rPr>
                  <a:t>.</a:t>
                </a:r>
                <a:r>
                  <a:rPr lang="en-US" sz="1200" i="0" kern="1200">
                    <a:solidFill>
                      <a:schemeClr val="tx1"/>
                    </a:solidFill>
                    <a:effectLst/>
                    <a:latin typeface="Cambria Math" panose="02040503050406030204" pitchFamily="18" charset="0"/>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Finding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score which binds </a:t>
                </a:r>
                <a:r>
                  <a:rPr lang="en-US" sz="1200" kern="1200" dirty="0" smtClean="0">
                    <a:solidFill>
                      <a:schemeClr val="tx1"/>
                    </a:solidFill>
                    <a:effectLst/>
                    <a:latin typeface="+mn-lt"/>
                    <a:ea typeface="+mn-ea"/>
                    <a:cs typeface="+mn-cs"/>
                  </a:rPr>
                  <a:t>an </a:t>
                </a:r>
                <a:r>
                  <a:rPr lang="en-US" sz="1200" kern="1200" dirty="0" smtClean="0">
                    <a:solidFill>
                      <a:schemeClr val="tx1"/>
                    </a:solidFill>
                    <a:effectLst/>
                    <a:latin typeface="+mn-lt"/>
                    <a:ea typeface="+mn-ea"/>
                    <a:cs typeface="+mn-cs"/>
                  </a:rPr>
                  <a:t>area below it</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identify the score which corresponds to the bottom 5% of test takers, the problem involves two </a:t>
                </a:r>
                <a:r>
                  <a:rPr lang="en-US" sz="1200" kern="1200" dirty="0" smtClean="0">
                    <a:solidFill>
                      <a:schemeClr val="tx1"/>
                    </a:solidFill>
                    <a:effectLst/>
                    <a:latin typeface="+mn-lt"/>
                    <a:ea typeface="+mn-ea"/>
                    <a:cs typeface="+mn-cs"/>
                  </a:rPr>
                  <a:t>steps: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Find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that bounds the lowest 5% or 0.0500 of all the students who took the </a:t>
                </a:r>
                <a:r>
                  <a:rPr lang="en-US" sz="1200" kern="1200" dirty="0" smtClean="0">
                    <a:solidFill>
                      <a:schemeClr val="tx1"/>
                    </a:solidFill>
                    <a:effectLst/>
                    <a:latin typeface="+mn-lt"/>
                    <a:ea typeface="+mn-ea"/>
                    <a:cs typeface="+mn-cs"/>
                  </a:rPr>
                  <a:t>class.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Refer </a:t>
                </a:r>
                <a:r>
                  <a:rPr lang="en-US" sz="1200" kern="1200" dirty="0">
                    <a:solidFill>
                      <a:schemeClr val="tx1"/>
                    </a:solidFill>
                    <a:effectLst/>
                    <a:latin typeface="+mn-lt"/>
                    <a:ea typeface="+mn-ea"/>
                    <a:cs typeface="+mn-cs"/>
                  </a:rPr>
                  <a:t>to the areas under the normal </a:t>
                </a:r>
                <a:r>
                  <a:rPr lang="en-US" sz="1200" kern="1200" dirty="0" smtClean="0">
                    <a:solidFill>
                      <a:schemeClr val="tx1"/>
                    </a:solidFill>
                    <a:effectLst/>
                    <a:latin typeface="+mn-lt"/>
                    <a:ea typeface="+mn-ea"/>
                    <a:cs typeface="+mn-cs"/>
                  </a:rPr>
                  <a:t>curve </a:t>
                </a:r>
                <a:r>
                  <a:rPr lang="en-US" sz="1200" kern="1200" dirty="0">
                    <a:solidFill>
                      <a:schemeClr val="tx1"/>
                    </a:solidFill>
                    <a:effectLst/>
                    <a:latin typeface="+mn-lt"/>
                    <a:ea typeface="+mn-ea"/>
                    <a:cs typeface="+mn-cs"/>
                  </a:rPr>
                  <a:t>and look for an entry of 0.0500 (or the value closest to it) in Column </a:t>
                </a:r>
                <a:r>
                  <a:rPr lang="en-US" sz="1200" kern="1200" dirty="0" smtClean="0">
                    <a:solidFill>
                      <a:schemeClr val="tx1"/>
                    </a:solidFill>
                    <a:effectLst/>
                    <a:latin typeface="+mn-lt"/>
                    <a:ea typeface="+mn-ea"/>
                    <a:cs typeface="+mn-cs"/>
                  </a:rPr>
                  <a:t>C.</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find the final ERW score associated with a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−1.65</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Convert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to a raw </a:t>
                </a:r>
                <a:r>
                  <a:rPr lang="en-US" sz="1200" kern="1200" dirty="0" smtClean="0">
                    <a:solidFill>
                      <a:schemeClr val="tx1"/>
                    </a:solidFill>
                    <a:effectLst/>
                    <a:latin typeface="+mn-lt"/>
                    <a:ea typeface="+mn-ea"/>
                    <a:cs typeface="+mn-cs"/>
                  </a:rPr>
                  <a:t>score.</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dirty="0" smtClean="0"/>
              </a:p>
            </p:txBody>
          </p:sp>
        </mc:Fallback>
      </mc:AlternateContent>
      <p:sp>
        <p:nvSpPr>
          <p:cNvPr id="4" name="Slide Number Placeholder 3"/>
          <p:cNvSpPr>
            <a:spLocks noGrp="1"/>
          </p:cNvSpPr>
          <p:nvPr>
            <p:ph type="sldNum" sz="quarter" idx="5"/>
          </p:nvPr>
        </p:nvSpPr>
        <p:spPr/>
        <p:txBody>
          <a:bodyPr/>
          <a:lstStyle/>
          <a:p>
            <a:fld id="{39974C31-EB4A-4B21-8134-CB5741A1DC5F}" type="slidenum">
              <a:rPr lang="en-US" smtClean="0"/>
              <a:pPr/>
              <a:t>22</a:t>
            </a:fld>
            <a:endParaRPr lang="en-US" dirty="0"/>
          </a:p>
        </p:txBody>
      </p:sp>
    </p:spTree>
    <p:extLst>
      <p:ext uri="{BB962C8B-B14F-4D97-AF65-F5344CB8AC3E}">
        <p14:creationId xmlns:p14="http://schemas.microsoft.com/office/powerpoint/2010/main" val="1710329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endParaRPr lang="en-IN" dirty="0" smtClean="0"/>
          </a:p>
          <a:p>
            <a:r>
              <a:rPr lang="en-US" dirty="0" smtClean="0"/>
              <a:t>Figure 5.8: The </a:t>
            </a:r>
            <a:r>
              <a:rPr lang="en-US" i="1" dirty="0" smtClean="0"/>
              <a:t>Z</a:t>
            </a:r>
            <a:r>
              <a:rPr lang="en-US" dirty="0" smtClean="0"/>
              <a:t> score that bounds the top 10% or 0.1000 (0.1000 </a:t>
            </a:r>
            <a:r>
              <a:rPr lang="en-US" dirty="0" smtClean="0">
                <a:sym typeface="Symbol"/>
              </a:rPr>
              <a:t></a:t>
            </a:r>
            <a:r>
              <a:rPr lang="en-US" dirty="0" smtClean="0"/>
              <a:t> 100 = 10%) of all the students who took the ERW SAT.</a:t>
            </a:r>
          </a:p>
        </p:txBody>
      </p:sp>
      <p:sp>
        <p:nvSpPr>
          <p:cNvPr id="4" name="Slide Number Placeholder 3"/>
          <p:cNvSpPr>
            <a:spLocks noGrp="1"/>
          </p:cNvSpPr>
          <p:nvPr>
            <p:ph type="sldNum" sz="quarter" idx="5"/>
          </p:nvPr>
        </p:nvSpPr>
        <p:spPr/>
        <p:txBody>
          <a:bodyPr/>
          <a:lstStyle/>
          <a:p>
            <a:fld id="{39974C31-EB4A-4B21-8134-CB5741A1DC5F}" type="slidenum">
              <a:rPr lang="en-US" smtClean="0"/>
              <a:pPr/>
              <a:t>23</a:t>
            </a:fld>
            <a:endParaRPr lang="en-US" dirty="0"/>
          </a:p>
        </p:txBody>
      </p:sp>
    </p:spTree>
    <p:extLst>
      <p:ext uri="{BB962C8B-B14F-4D97-AF65-F5344CB8AC3E}">
        <p14:creationId xmlns:p14="http://schemas.microsoft.com/office/powerpoint/2010/main" val="2844694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5.4: </a:t>
            </a:r>
            <a:r>
              <a:rPr lang="en-US" sz="1200" kern="1200" dirty="0" smtClean="0">
                <a:solidFill>
                  <a:schemeClr val="tx1"/>
                </a:solidFill>
                <a:effectLst/>
                <a:latin typeface="+mn-lt"/>
                <a:ea typeface="+mn-ea"/>
                <a:cs typeface="+mn-cs"/>
              </a:rPr>
              <a:t>Transform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into proportion (or percentage) and vice versa.</a:t>
            </a:r>
            <a:endParaRPr lang="en-IN" sz="1200" kern="1200" dirty="0" smtClean="0">
              <a:solidFill>
                <a:schemeClr val="tx1"/>
              </a:solidFill>
              <a:effectLst/>
              <a:latin typeface="+mn-lt"/>
              <a:ea typeface="+mn-ea"/>
              <a:cs typeface="+mn-cs"/>
            </a:endParaRPr>
          </a:p>
          <a:p>
            <a:endParaRPr lang="en-US" dirty="0" smtClean="0"/>
          </a:p>
          <a:p>
            <a:r>
              <a:rPr lang="en-US" dirty="0" smtClean="0"/>
              <a:t>Figure 5.9: </a:t>
            </a:r>
            <a:r>
              <a:rPr lang="en-US" i="1" dirty="0" smtClean="0"/>
              <a:t>Z</a:t>
            </a:r>
            <a:r>
              <a:rPr lang="en-US" dirty="0" smtClean="0"/>
              <a:t> score that bounds the lowest 5% or 0.0500 of all the students who took the class.</a:t>
            </a:r>
          </a:p>
          <a:p>
            <a:endParaRPr lang="en-US" dirty="0" smtClean="0"/>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24</a:t>
            </a:fld>
            <a:endParaRPr lang="en-US" dirty="0"/>
          </a:p>
        </p:txBody>
      </p:sp>
    </p:spTree>
    <p:extLst>
      <p:ext uri="{BB962C8B-B14F-4D97-AF65-F5344CB8AC3E}">
        <p14:creationId xmlns:p14="http://schemas.microsoft.com/office/powerpoint/2010/main" val="4096529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5.5: </a:t>
            </a:r>
            <a:r>
              <a:rPr lang="en-US" sz="1200" kern="1200" dirty="0" smtClean="0">
                <a:solidFill>
                  <a:schemeClr val="tx1"/>
                </a:solidFill>
                <a:effectLst/>
                <a:latin typeface="+mn-lt"/>
                <a:ea typeface="+mn-ea"/>
                <a:cs typeface="+mn-cs"/>
              </a:rPr>
              <a:t>Calculate and interpret the percentile rank of a score.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determine the percentile rank of a raw score requires transforming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scores into proportions or percentages.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Finding the percentile rank of a score higher than the mean: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find the percentile rank of a score higher than the mean, follow these steps: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Convert the raw score to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the area beyond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in Appendix B, Column C.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Subtract the area from 1.00 and multiply by 100 to obtain the percentile rank.</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Being in the 92nd percentile means that 92% of all test takers scored lower than raw score and 8% scored higher than raw score.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Finding the percentile rank of a score lower than the mean: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find the percentile rank of a score lower than the mean, follow these steps: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Convert the raw score to a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the area beyond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in Appendix B, Column C.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Multiply the area by 100 to obtain the percentile rank.</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20th percentile rank means that 20% of all test takers scored lower than you.</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US" dirty="0" smtClean="0"/>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25</a:t>
            </a:fld>
            <a:endParaRPr lang="en-US" dirty="0"/>
          </a:p>
        </p:txBody>
      </p:sp>
    </p:spTree>
    <p:extLst>
      <p:ext uri="{BB962C8B-B14F-4D97-AF65-F5344CB8AC3E}">
        <p14:creationId xmlns:p14="http://schemas.microsoft.com/office/powerpoint/2010/main" val="3781111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5.5: </a:t>
            </a:r>
            <a:r>
              <a:rPr lang="en-US" sz="1200" kern="1200" dirty="0" smtClean="0">
                <a:solidFill>
                  <a:schemeClr val="tx1"/>
                </a:solidFill>
                <a:effectLst/>
                <a:latin typeface="+mn-lt"/>
                <a:ea typeface="+mn-ea"/>
                <a:cs typeface="+mn-cs"/>
              </a:rPr>
              <a:t>Calculate and interpret the percentile rank of a score.</a:t>
            </a:r>
            <a:endParaRPr lang="en-IN" sz="1200" kern="1200" dirty="0" smtClean="0">
              <a:solidFill>
                <a:schemeClr val="tx1"/>
              </a:solidFill>
              <a:effectLst/>
              <a:latin typeface="+mn-lt"/>
              <a:ea typeface="+mn-ea"/>
              <a:cs typeface="+mn-cs"/>
            </a:endParaRPr>
          </a:p>
          <a:p>
            <a:endParaRPr lang="en-IN" dirty="0" smtClean="0"/>
          </a:p>
          <a:p>
            <a:r>
              <a:rPr lang="en-US" dirty="0" smtClean="0"/>
              <a:t>Figure 5.10 illustrates this problem: Suppose you took the SAT writing exam during the same year. You recall that your final score was 680, but how well did you do relative to the other students who took the exam? To evaluate your performance, you need to translate your raw score into a percentile rank. </a:t>
            </a: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26</a:t>
            </a:fld>
            <a:endParaRPr lang="en-US" dirty="0"/>
          </a:p>
        </p:txBody>
      </p:sp>
    </p:spTree>
    <p:extLst>
      <p:ext uri="{BB962C8B-B14F-4D97-AF65-F5344CB8AC3E}">
        <p14:creationId xmlns:p14="http://schemas.microsoft.com/office/powerpoint/2010/main" val="1743193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5.5: </a:t>
            </a:r>
            <a:r>
              <a:rPr lang="en-US" sz="1200" kern="1200" dirty="0" smtClean="0">
                <a:solidFill>
                  <a:schemeClr val="tx1"/>
                </a:solidFill>
                <a:effectLst/>
                <a:latin typeface="+mn-lt"/>
                <a:ea typeface="+mn-ea"/>
                <a:cs typeface="+mn-cs"/>
              </a:rPr>
              <a:t>Calculate and interpret the percentile rank of a score.</a:t>
            </a:r>
            <a:endParaRPr lang="en-IN" sz="1200" kern="1200" dirty="0" smtClean="0">
              <a:solidFill>
                <a:schemeClr val="tx1"/>
              </a:solidFill>
              <a:effectLst/>
              <a:latin typeface="+mn-lt"/>
              <a:ea typeface="+mn-ea"/>
              <a:cs typeface="+mn-cs"/>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5.11 illustrates this problem: If your SAT score is 450, what is your percentile rank? </a:t>
            </a:r>
          </a:p>
          <a:p>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27</a:t>
            </a:fld>
            <a:endParaRPr lang="en-US" dirty="0"/>
          </a:p>
        </p:txBody>
      </p:sp>
    </p:spTree>
    <p:extLst>
      <p:ext uri="{BB962C8B-B14F-4D97-AF65-F5344CB8AC3E}">
        <p14:creationId xmlns:p14="http://schemas.microsoft.com/office/powerpoint/2010/main" val="3899356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5.5: </a:t>
            </a:r>
            <a:r>
              <a:rPr lang="en-US" sz="1200" kern="1200" dirty="0" smtClean="0">
                <a:solidFill>
                  <a:schemeClr val="tx1"/>
                </a:solidFill>
                <a:effectLst/>
                <a:latin typeface="+mn-lt"/>
                <a:ea typeface="+mn-ea"/>
                <a:cs typeface="+mn-cs"/>
              </a:rPr>
              <a:t>Calculate and interpret the percentile rank of a score.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Finding a raw score associated with a percentile higher than 50:</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find the score associated with a percentile higher than 50, follow these steps: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Divide the percentile by 100 to find the area below the percentile rank.</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Subtract the area below the percentile rank from 1.00 to find the area above the percentile rank.</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the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associated with the area above the percentile rank.</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Refer to the area under the normal curve shown in Appendix B.</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Convert the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to a raw score.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Finding the raw score associated with a percentile lower than 50:</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find the percentile rank of a score lower than 50 follow these steps: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Divide the percentile by 100 to find the area below the percentile rank.</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the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associated with this area.</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Refer to the area under the normal curve shown in Appendix B.</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Convert the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score to a raw score.</a:t>
            </a:r>
            <a:endParaRPr lang="en-IN" sz="1200" kern="1200" dirty="0" smtClean="0">
              <a:solidFill>
                <a:schemeClr val="tx1"/>
              </a:solidFill>
              <a:effectLst/>
              <a:latin typeface="+mn-lt"/>
              <a:ea typeface="+mn-ea"/>
              <a:cs typeface="+mn-cs"/>
            </a:endParaRPr>
          </a:p>
          <a:p>
            <a:pPr marL="228600" indent="-228600">
              <a:buFont typeface="+mj-lt"/>
              <a:buAutoNum type="arabicPeriod"/>
            </a:pPr>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28</a:t>
            </a:fld>
            <a:endParaRPr lang="en-US" dirty="0"/>
          </a:p>
        </p:txBody>
      </p:sp>
    </p:spTree>
    <p:extLst>
      <p:ext uri="{BB962C8B-B14F-4D97-AF65-F5344CB8AC3E}">
        <p14:creationId xmlns:p14="http://schemas.microsoft.com/office/powerpoint/2010/main" val="3436736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5.5: </a:t>
            </a:r>
            <a:r>
              <a:rPr lang="en-US" sz="1200" kern="1200" dirty="0" smtClean="0">
                <a:solidFill>
                  <a:schemeClr val="tx1"/>
                </a:solidFill>
                <a:effectLst/>
                <a:latin typeface="+mn-lt"/>
                <a:ea typeface="+mn-ea"/>
                <a:cs typeface="+mn-cs"/>
              </a:rPr>
              <a:t>Calculate and interpret the percentile rank of a score.</a:t>
            </a:r>
            <a:endParaRPr lang="en-IN" sz="1200" kern="1200" dirty="0" smtClean="0">
              <a:solidFill>
                <a:schemeClr val="tx1"/>
              </a:solidFill>
              <a:effectLst/>
              <a:latin typeface="+mn-lt"/>
              <a:ea typeface="+mn-ea"/>
              <a:cs typeface="+mn-cs"/>
            </a:endParaRPr>
          </a:p>
          <a:p>
            <a:endParaRPr lang="en-US" dirty="0" smtClean="0"/>
          </a:p>
          <a:p>
            <a:r>
              <a:rPr lang="en-US" dirty="0" smtClean="0"/>
              <a:t>Figure 5.12 illustrates this problem: Let’s assume that for an honors English program, your university will only admit students who scored at or above the 95th percentile in the SAT ERW exam. What is the cutoff point required for acceptance? </a:t>
            </a:r>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29</a:t>
            </a:fld>
            <a:endParaRPr lang="en-US" dirty="0"/>
          </a:p>
        </p:txBody>
      </p:sp>
    </p:spTree>
    <p:extLst>
      <p:ext uri="{BB962C8B-B14F-4D97-AF65-F5344CB8AC3E}">
        <p14:creationId xmlns:p14="http://schemas.microsoft.com/office/powerpoint/2010/main" val="2469695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latin typeface="+mn-lt"/>
                <a:ea typeface="+mn-ea"/>
                <a:cs typeface="+mn-cs"/>
              </a:rPr>
              <a:t>Satisfies Learning Objective 5.5: </a:t>
            </a:r>
            <a:r>
              <a:rPr lang="en-US" sz="1200" kern="1200" dirty="0" smtClean="0">
                <a:solidFill>
                  <a:schemeClr val="tx1"/>
                </a:solidFill>
                <a:effectLst/>
                <a:latin typeface="+mn-lt"/>
                <a:ea typeface="+mn-ea"/>
                <a:cs typeface="+mn-cs"/>
              </a:rPr>
              <a:t>Calculate and interpret the percentile rank of a score.</a:t>
            </a:r>
            <a:endParaRPr lang="en-IN" sz="1200" kern="1200" dirty="0" smtClean="0">
              <a:solidFill>
                <a:schemeClr val="tx1"/>
              </a:solidFill>
              <a:effectLst/>
              <a:latin typeface="+mn-lt"/>
              <a:ea typeface="+mn-ea"/>
              <a:cs typeface="+mn-cs"/>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5.13 illustrates this problem: </a:t>
            </a:r>
            <a:r>
              <a:rPr lang="en-US" sz="1200" kern="1200" baseline="0" dirty="0" smtClean="0">
                <a:solidFill>
                  <a:schemeClr val="tx1"/>
                </a:solidFill>
                <a:latin typeface="+mn-lt"/>
                <a:ea typeface="+mn-ea"/>
                <a:cs typeface="+mn-cs"/>
              </a:rPr>
              <a:t>What is the score associated with the 40th percentile?</a:t>
            </a:r>
          </a:p>
          <a:p>
            <a:r>
              <a:rPr lang="en-US" dirty="0" smtClean="0"/>
              <a:t>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30</a:t>
            </a:fld>
            <a:endParaRPr lang="en-US" dirty="0"/>
          </a:p>
        </p:txBody>
      </p:sp>
    </p:spTree>
    <p:extLst>
      <p:ext uri="{BB962C8B-B14F-4D97-AF65-F5344CB8AC3E}">
        <p14:creationId xmlns:p14="http://schemas.microsoft.com/office/powerpoint/2010/main" val="242235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Satisfies Learning Objective 5.2</a:t>
            </a:r>
            <a:r>
              <a:rPr lang="en-US" dirty="0"/>
              <a:t>: Describe the properties of the normal distribution.</a:t>
            </a:r>
          </a:p>
          <a:p>
            <a:endParaRPr lang="en-IN" dirty="0"/>
          </a:p>
          <a:p>
            <a:r>
              <a:rPr lang="en-IN" dirty="0"/>
              <a:t>Figure 5.1: A </a:t>
            </a:r>
            <a:r>
              <a:rPr lang="en-IN" dirty="0" smtClean="0"/>
              <a:t>normal curve.</a:t>
            </a:r>
            <a:endParaRPr lang="en-IN" dirty="0"/>
          </a:p>
          <a:p>
            <a:endParaRPr lang="en-IN" dirty="0"/>
          </a:p>
          <a:p>
            <a:r>
              <a:rPr lang="en-IN" dirty="0"/>
              <a:t>Figure 5.1 shows a normal </a:t>
            </a:r>
            <a:r>
              <a:rPr lang="en-IN" dirty="0" smtClean="0"/>
              <a:t>curve.</a:t>
            </a:r>
            <a:endParaRPr lang="en-IN" dirty="0"/>
          </a:p>
        </p:txBody>
      </p:sp>
      <p:sp>
        <p:nvSpPr>
          <p:cNvPr id="4" name="Slide Number Placeholder 3"/>
          <p:cNvSpPr>
            <a:spLocks noGrp="1"/>
          </p:cNvSpPr>
          <p:nvPr>
            <p:ph type="sldNum" sz="quarter" idx="5"/>
          </p:nvPr>
        </p:nvSpPr>
        <p:spPr/>
        <p:txBody>
          <a:bodyPr/>
          <a:lstStyle/>
          <a:p>
            <a:fld id="{39974C31-EB4A-4B21-8134-CB5741A1DC5F}" type="slidenum">
              <a:rPr lang="en-US" smtClean="0"/>
              <a:pPr/>
              <a:t>4</a:t>
            </a:fld>
            <a:endParaRPr lang="en-US" dirty="0"/>
          </a:p>
        </p:txBody>
      </p:sp>
    </p:spTree>
    <p:extLst>
      <p:ext uri="{BB962C8B-B14F-4D97-AF65-F5344CB8AC3E}">
        <p14:creationId xmlns:p14="http://schemas.microsoft.com/office/powerpoint/2010/main" val="3512012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study by Margot Jackson found that the role of health in producing academic inequality depends on when, and for how long, children are in poor health.</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pPr/>
              <a:t>31</a:t>
            </a:fld>
            <a:endParaRPr lang="en-US" dirty="0"/>
          </a:p>
        </p:txBody>
      </p:sp>
    </p:spTree>
    <p:extLst>
      <p:ext uri="{BB962C8B-B14F-4D97-AF65-F5344CB8AC3E}">
        <p14:creationId xmlns:p14="http://schemas.microsoft.com/office/powerpoint/2010/main" val="204577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Satisfies Learning Objective 5.2</a:t>
            </a:r>
            <a:r>
              <a:rPr lang="en-US" sz="1200" kern="1200" baseline="0" dirty="0">
                <a:solidFill>
                  <a:schemeClr val="tx1"/>
                </a:solidFill>
                <a:latin typeface="+mn-lt"/>
                <a:ea typeface="+mn-ea"/>
                <a:cs typeface="+mn-cs"/>
              </a:rPr>
              <a:t>: Describe the properties of the normal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Normal curve theoretical:</a:t>
            </a:r>
            <a:r>
              <a:rPr lang="en-US" sz="1200" baseline="0" dirty="0" smtClean="0"/>
              <a:t> </a:t>
            </a: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normal curve is a theoretical ideal, and real-life distributions never match this model perfectly.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Many variables resemble model:</a:t>
            </a:r>
            <a:r>
              <a:rPr lang="en-US" sz="1200" kern="1200" baseline="0" dirty="0" smtClean="0">
                <a:solidFill>
                  <a:schemeClr val="tx1"/>
                </a:solidFill>
                <a:latin typeface="+mn-lt"/>
                <a:ea typeface="+mn-ea"/>
                <a:cs typeface="+mn-cs"/>
              </a:rPr>
              <a:t> Researchers </a:t>
            </a:r>
            <a:r>
              <a:rPr lang="en-US" sz="1200" kern="1200" baseline="0" dirty="0">
                <a:solidFill>
                  <a:schemeClr val="tx1"/>
                </a:solidFill>
                <a:latin typeface="+mn-lt"/>
                <a:ea typeface="+mn-ea"/>
                <a:cs typeface="+mn-cs"/>
              </a:rPr>
              <a:t>study many variables that closely resemble this theoretical </a:t>
            </a:r>
            <a:r>
              <a:rPr lang="en-US" sz="1200" kern="1200" baseline="0" dirty="0" smtClean="0">
                <a:solidFill>
                  <a:schemeClr val="tx1"/>
                </a:solidFill>
                <a:latin typeface="+mn-lt"/>
                <a:ea typeface="+mn-ea"/>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Bell-shaped curve: </a:t>
            </a:r>
            <a:r>
              <a:rPr lang="en-US" sz="1200" kern="1200" dirty="0" smtClean="0">
                <a:solidFill>
                  <a:schemeClr val="tx1"/>
                </a:solidFill>
                <a:effectLst/>
                <a:latin typeface="+mn-lt"/>
                <a:ea typeface="+mn-ea"/>
                <a:cs typeface="+mn-cs"/>
              </a:rPr>
              <a:t>When a variable is “normally distributed,” the graphic display will reveal an approximately bell-shaped and symmetrical distribution closely resembling the idealized model.</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Describes empirical distributions: </a:t>
            </a:r>
            <a:r>
              <a:rPr lang="en-US" sz="1200" kern="1200" baseline="0" dirty="0" smtClean="0">
                <a:solidFill>
                  <a:schemeClr val="tx1"/>
                </a:solidFill>
                <a:latin typeface="+mn-lt"/>
                <a:ea typeface="+mn-ea"/>
                <a:cs typeface="+mn-cs"/>
              </a:rPr>
              <a:t>This </a:t>
            </a:r>
            <a:r>
              <a:rPr lang="en-US" sz="1200" kern="1200" baseline="0" dirty="0">
                <a:solidFill>
                  <a:schemeClr val="tx1"/>
                </a:solidFill>
                <a:latin typeface="+mn-lt"/>
                <a:ea typeface="+mn-ea"/>
                <a:cs typeface="+mn-cs"/>
              </a:rPr>
              <a:t>property makes it possible for us to describe many empirical distributions based on our knowledge of the normal curve.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5</a:t>
            </a:fld>
            <a:endParaRPr lang="en-US" dirty="0"/>
          </a:p>
        </p:txBody>
      </p:sp>
    </p:spTree>
    <p:extLst>
      <p:ext uri="{BB962C8B-B14F-4D97-AF65-F5344CB8AC3E}">
        <p14:creationId xmlns:p14="http://schemas.microsoft.com/office/powerpoint/2010/main" val="52047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Satisfies Learning Objective 5.2</a:t>
            </a:r>
            <a:r>
              <a:rPr lang="en-US" sz="1200" kern="1200" baseline="0" dirty="0">
                <a:solidFill>
                  <a:schemeClr val="tx1"/>
                </a:solidFill>
                <a:latin typeface="+mn-lt"/>
                <a:ea typeface="+mn-ea"/>
                <a:cs typeface="+mn-cs"/>
              </a:rPr>
              <a:t>: Describe the properties of the normal </a:t>
            </a:r>
            <a:r>
              <a:rPr lang="en-US" sz="1200" kern="1200" baseline="0" dirty="0" smtClean="0">
                <a:solidFill>
                  <a:schemeClr val="tx1"/>
                </a:solidFill>
                <a:latin typeface="+mn-lt"/>
                <a:ea typeface="+mn-ea"/>
                <a:cs typeface="+mn-cs"/>
              </a:rPr>
              <a:t>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Measured in standard deviation units: </a:t>
            </a:r>
            <a:r>
              <a:rPr lang="en-US" sz="1200" kern="1200" dirty="0" smtClean="0">
                <a:solidFill>
                  <a:schemeClr val="tx1"/>
                </a:solidFill>
                <a:effectLst/>
                <a:latin typeface="+mn-lt"/>
                <a:ea typeface="+mn-ea"/>
                <a:cs typeface="+mn-cs"/>
              </a:rPr>
              <a:t>In all normal curves, a constant proportion of the area under the curve lying between the mean and any given distance from the mean when measured in standard deviation units.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Conceptualized as percentage: </a:t>
            </a:r>
            <a:r>
              <a:rPr lang="en-US" sz="1200" kern="1200" dirty="0" smtClean="0">
                <a:solidFill>
                  <a:schemeClr val="tx1"/>
                </a:solidFill>
                <a:effectLst/>
                <a:latin typeface="+mn-lt"/>
                <a:ea typeface="+mn-ea"/>
                <a:cs typeface="+mn-cs"/>
              </a:rPr>
              <a:t>The area under the normal curve may be conceptualized as a proportion or percentage of the number of observations in the sample.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Curve symmetrical: </a:t>
            </a:r>
            <a:r>
              <a:rPr lang="en-US" sz="1200" kern="1200" dirty="0" smtClean="0">
                <a:solidFill>
                  <a:schemeClr val="tx1"/>
                </a:solidFill>
                <a:effectLst/>
                <a:latin typeface="+mn-lt"/>
                <a:ea typeface="+mn-ea"/>
                <a:cs typeface="+mn-cs"/>
              </a:rPr>
              <a:t>Because the normal curve is perfectly symmetrical, exactly 0.50 or 50% of the observations lie above or to the right of the center, which is the mean of the distribution, and 50% lie below or to the left of the mean.</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Signs show standard deviation: </a:t>
            </a:r>
            <a:r>
              <a:rPr lang="en-US" sz="1200" kern="1200" dirty="0" smtClean="0">
                <a:solidFill>
                  <a:schemeClr val="tx1"/>
                </a:solidFill>
                <a:effectLst/>
                <a:latin typeface="+mn-lt"/>
                <a:ea typeface="+mn-ea"/>
                <a:cs typeface="+mn-cs"/>
              </a:rPr>
              <a:t>The plus signs indicate standard deviations above the mean; the minus signs denote standard deviations below the mean.</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6</a:t>
            </a:fld>
            <a:endParaRPr lang="en-US" dirty="0"/>
          </a:p>
        </p:txBody>
      </p:sp>
    </p:spTree>
    <p:extLst>
      <p:ext uri="{BB962C8B-B14F-4D97-AF65-F5344CB8AC3E}">
        <p14:creationId xmlns:p14="http://schemas.microsoft.com/office/powerpoint/2010/main" val="139928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Satisfies Learning Objective 5.2</a:t>
            </a:r>
            <a:r>
              <a:rPr lang="en-US" sz="1200" kern="1200" baseline="0" dirty="0">
                <a:solidFill>
                  <a:schemeClr val="tx1"/>
                </a:solidFill>
                <a:latin typeface="+mn-lt"/>
                <a:ea typeface="+mn-ea"/>
                <a:cs typeface="+mn-cs"/>
              </a:rPr>
              <a:t>: Describe the properties of the normal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Distance from mean and areas under curve: </a:t>
            </a: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fixed relationship between the distance from the mean and the areas under the curve represents a property of the normal curve that has highly practical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Percentage between any score and mean: </a:t>
            </a:r>
            <a:r>
              <a:rPr lang="en-US" sz="1200" kern="1200" baseline="0" dirty="0" smtClean="0">
                <a:solidFill>
                  <a:schemeClr val="tx1"/>
                </a:solidFill>
                <a:latin typeface="+mn-lt"/>
                <a:ea typeface="+mn-ea"/>
                <a:cs typeface="+mn-cs"/>
              </a:rPr>
              <a:t>As </a:t>
            </a:r>
            <a:r>
              <a:rPr lang="en-US" sz="1200" kern="1200" baseline="0" dirty="0">
                <a:solidFill>
                  <a:schemeClr val="tx1"/>
                </a:solidFill>
                <a:latin typeface="+mn-lt"/>
                <a:ea typeface="+mn-ea"/>
                <a:cs typeface="+mn-cs"/>
              </a:rPr>
              <a:t>long as a distribution is normal and we know the mean and the standard deviation, we can determine the proportion or percentage of cases that fall between any score and the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Important interpretation for standard deviation: </a:t>
            </a:r>
            <a:r>
              <a:rPr lang="en-US" sz="1200" kern="1200" baseline="0" dirty="0" smtClean="0">
                <a:solidFill>
                  <a:schemeClr val="tx1"/>
                </a:solidFill>
                <a:latin typeface="+mn-lt"/>
                <a:ea typeface="+mn-ea"/>
                <a:cs typeface="+mn-cs"/>
              </a:rPr>
              <a:t>This </a:t>
            </a:r>
            <a:r>
              <a:rPr lang="en-US" sz="1200" kern="1200" baseline="0" dirty="0">
                <a:solidFill>
                  <a:schemeClr val="tx1"/>
                </a:solidFill>
                <a:latin typeface="+mn-lt"/>
                <a:ea typeface="+mn-ea"/>
                <a:cs typeface="+mn-cs"/>
              </a:rPr>
              <a:t>property provides an important interpretation for the standard deviation of empirical distributions that are approximately normal</a:t>
            </a:r>
            <a:r>
              <a:rPr lang="en-US" sz="1200" kern="1200" baseline="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Percentage of scores within any distance:</a:t>
            </a:r>
            <a:r>
              <a:rPr lang="en-US" baseline="0" dirty="0" smtClean="0"/>
              <a:t> </a:t>
            </a:r>
            <a:r>
              <a:rPr lang="en-US" sz="1200" kern="1200" dirty="0" smtClean="0">
                <a:solidFill>
                  <a:schemeClr val="tx1"/>
                </a:solidFill>
                <a:effectLst/>
                <a:latin typeface="+mn-lt"/>
                <a:ea typeface="+mn-ea"/>
                <a:cs typeface="+mn-cs"/>
              </a:rPr>
              <a:t>For such distributions, knowing the mean and the standard deviation, one can determine the percentage or proportion of scores that are within any distance, measured in standard deviation units, from that distribution’s mean.</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7</a:t>
            </a:fld>
            <a:endParaRPr lang="en-US" dirty="0"/>
          </a:p>
        </p:txBody>
      </p:sp>
    </p:spTree>
    <p:extLst>
      <p:ext uri="{BB962C8B-B14F-4D97-AF65-F5344CB8AC3E}">
        <p14:creationId xmlns:p14="http://schemas.microsoft.com/office/powerpoint/2010/main" val="69350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Satisfies Learning Objective 5.2</a:t>
            </a:r>
            <a:r>
              <a:rPr lang="en-US" sz="1200" kern="1200" baseline="0" dirty="0">
                <a:solidFill>
                  <a:schemeClr val="tx1"/>
                </a:solidFill>
                <a:latin typeface="+mn-lt"/>
                <a:ea typeface="+mn-ea"/>
                <a:cs typeface="+mn-cs"/>
              </a:rPr>
              <a:t>: Describe the properties of the normal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Table 5.1: 2018 SAT Component Means and Standard Deviations for High School Graduates Who Took the SAT During High School.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Table 5.1 shows 2018 SAT </a:t>
            </a:r>
            <a:r>
              <a:rPr lang="en-US" sz="1200" kern="1200" baseline="0" dirty="0" smtClean="0">
                <a:solidFill>
                  <a:schemeClr val="tx1"/>
                </a:solidFill>
                <a:latin typeface="+mn-lt"/>
                <a:ea typeface="+mn-ea"/>
                <a:cs typeface="+mn-cs"/>
              </a:rPr>
              <a:t>component means and standard deviations for high school graduates who took the SAT during high school.</a:t>
            </a: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An application of the normal </a:t>
            </a:r>
            <a:r>
              <a:rPr lang="en-US" sz="1200" kern="1200" baseline="0" dirty="0" smtClean="0">
                <a:solidFill>
                  <a:schemeClr val="tx1"/>
                </a:solidFill>
                <a:latin typeface="+mn-lt"/>
                <a:ea typeface="+mn-ea"/>
                <a:cs typeface="+mn-cs"/>
              </a:rPr>
              <a:t>curve:</a:t>
            </a:r>
            <a:endParaRPr lang="en-US" sz="120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latin typeface="+mn-lt"/>
                <a:ea typeface="+mn-ea"/>
                <a:cs typeface="+mn-cs"/>
              </a:rPr>
              <a:t>For the rest of this chapter discussion, we rely on the results of the 2018 SAT examination.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latin typeface="+mn-lt"/>
                <a:ea typeface="+mn-ea"/>
                <a:cs typeface="+mn-cs"/>
              </a:rPr>
              <a:t>The current SAT includes two components: </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Evidence-based reading and writing (</a:t>
            </a:r>
            <a:r>
              <a:rPr lang="en-US" sz="1200" kern="1200" baseline="0" dirty="0">
                <a:solidFill>
                  <a:schemeClr val="tx1"/>
                </a:solidFill>
                <a:latin typeface="+mn-lt"/>
                <a:ea typeface="+mn-ea"/>
                <a:cs typeface="+mn-cs"/>
              </a:rPr>
              <a:t>ERW). </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latin typeface="+mn-lt"/>
                <a:ea typeface="+mn-ea"/>
                <a:cs typeface="+mn-cs"/>
              </a:rPr>
              <a:t>Mathematics.</a:t>
            </a: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3. The perfect score for each component is 800, for a total possible of </a:t>
            </a:r>
            <a:r>
              <a:rPr lang="en-US" sz="1200" kern="1200" baseline="0" dirty="0" smtClean="0">
                <a:solidFill>
                  <a:schemeClr val="tx1"/>
                </a:solidFill>
                <a:latin typeface="+mn-lt"/>
                <a:ea typeface="+mn-ea"/>
                <a:cs typeface="+mn-cs"/>
              </a:rPr>
              <a:t>1600</a:t>
            </a:r>
            <a:r>
              <a:rPr lang="en-US" sz="1200" kern="1200" baseline="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4. The results of the SAT exam, combined or for each component, are assumed to be normally distributed.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5. Throughout this chapter, we will use the normal (theoretical) curve to describe and better understand the characteristics of the SAT ERW empirical (real data)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8</a:t>
            </a:fld>
            <a:endParaRPr lang="en-US" dirty="0"/>
          </a:p>
        </p:txBody>
      </p:sp>
    </p:spTree>
    <p:extLst>
      <p:ext uri="{BB962C8B-B14F-4D97-AF65-F5344CB8AC3E}">
        <p14:creationId xmlns:p14="http://schemas.microsoft.com/office/powerpoint/2010/main" val="208968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5.3</a:t>
            </a:r>
            <a:r>
              <a:rPr lang="en-US" sz="1200" kern="1200" dirty="0">
                <a:solidFill>
                  <a:schemeClr val="tx1"/>
                </a:solidFill>
                <a:effectLst/>
                <a:latin typeface="+mn-lt"/>
                <a:ea typeface="+mn-ea"/>
                <a:cs typeface="+mn-cs"/>
              </a:rPr>
              <a:t>: Transform a raw score into standard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and vice </a:t>
            </a:r>
            <a:r>
              <a:rPr lang="en-US" sz="1200" kern="1200" dirty="0" smtClean="0">
                <a:solidFill>
                  <a:schemeClr val="tx1"/>
                </a:solidFill>
                <a:effectLst/>
                <a:latin typeface="+mn-lt"/>
                <a:ea typeface="+mn-ea"/>
                <a:cs typeface="+mn-cs"/>
              </a:rPr>
              <a:t>versa.</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SAT includes two components:</a:t>
            </a:r>
            <a:r>
              <a:rPr lang="en-US" baseline="0"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Evidence-based reading and writing (ERW).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Mathematics.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Results of SAT exam:</a:t>
            </a:r>
            <a:r>
              <a:rPr lang="en-US" baseline="0" dirty="0" smtClean="0"/>
              <a:t> </a:t>
            </a:r>
            <a:r>
              <a:rPr lang="en-US" sz="1200" kern="1200" dirty="0" smtClean="0">
                <a:solidFill>
                  <a:schemeClr val="tx1"/>
                </a:solidFill>
                <a:effectLst/>
                <a:latin typeface="+mn-lt"/>
                <a:ea typeface="+mn-ea"/>
                <a:cs typeface="+mn-cs"/>
              </a:rPr>
              <a:t>The results of the SAT exam, combined or for each component, are assumed to be normally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SAT ERW empirical distribution:</a:t>
            </a:r>
            <a:r>
              <a:rPr lang="en-US" baseline="0" dirty="0" smtClean="0"/>
              <a:t> </a:t>
            </a:r>
            <a:r>
              <a:rPr lang="en-US" sz="1200" kern="1200" dirty="0" smtClean="0">
                <a:solidFill>
                  <a:schemeClr val="tx1"/>
                </a:solidFill>
                <a:effectLst/>
                <a:latin typeface="+mn-lt"/>
                <a:ea typeface="+mn-ea"/>
                <a:cs typeface="+mn-cs"/>
              </a:rPr>
              <a:t>One will use the normal (theoretical) curve to describe and better understand the characteristics of the SAT ERW empirical (real data) distribution.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9</a:t>
            </a:fld>
            <a:endParaRPr lang="en-US" dirty="0"/>
          </a:p>
        </p:txBody>
      </p:sp>
    </p:spTree>
    <p:extLst>
      <p:ext uri="{BB962C8B-B14F-4D97-AF65-F5344CB8AC3E}">
        <p14:creationId xmlns:p14="http://schemas.microsoft.com/office/powerpoint/2010/main" val="83789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5.3</a:t>
                </a:r>
                <a:r>
                  <a:rPr lang="en-US" sz="1200" kern="1200" dirty="0">
                    <a:solidFill>
                      <a:schemeClr val="tx1"/>
                    </a:solidFill>
                    <a:effectLst/>
                    <a:latin typeface="+mn-lt"/>
                    <a:ea typeface="+mn-ea"/>
                    <a:cs typeface="+mn-cs"/>
                  </a:rPr>
                  <a:t>: Transform a raw score into standard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and vice versa.</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Difference between score and mean: </a:t>
                </a:r>
                <a:r>
                  <a:rPr lang="en-US" sz="1200" kern="1200" baseline="0" dirty="0" smtClean="0">
                    <a:solidFill>
                      <a:schemeClr val="tx1"/>
                    </a:solidFill>
                    <a:latin typeface="+mn-lt"/>
                    <a:ea typeface="+mn-ea"/>
                    <a:cs typeface="+mn-cs"/>
                  </a:rPr>
                  <a:t>We </a:t>
                </a:r>
                <a:r>
                  <a:rPr lang="en-US" sz="1200" kern="1200" baseline="0" dirty="0">
                    <a:solidFill>
                      <a:schemeClr val="tx1"/>
                    </a:solidFill>
                    <a:latin typeface="+mn-lt"/>
                    <a:ea typeface="+mn-ea"/>
                    <a:cs typeface="+mn-cs"/>
                  </a:rPr>
                  <a:t>can express the difference between any score in a distribution and the mean in terms of standard scores, also known as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 </a:t>
                </a:r>
                <a:r>
                  <a:rPr lang="en-US" sz="1200" b="1" kern="1200" baseline="0" dirty="0">
                    <a:solidFill>
                      <a:schemeClr val="tx1"/>
                    </a:solidFill>
                    <a:latin typeface="+mn-lt"/>
                    <a:ea typeface="+mn-ea"/>
                    <a:cs typeface="+mn-cs"/>
                  </a:rPr>
                  <a:t>standard (</a:t>
                </a:r>
                <a:r>
                  <a:rPr lang="en-US" sz="1200" b="1" i="1" kern="1200" baseline="0" dirty="0">
                    <a:solidFill>
                      <a:schemeClr val="tx1"/>
                    </a:solidFill>
                    <a:latin typeface="+mn-lt"/>
                    <a:ea typeface="+mn-ea"/>
                    <a:cs typeface="+mn-cs"/>
                  </a:rPr>
                  <a:t>Z</a:t>
                </a:r>
                <a:r>
                  <a:rPr lang="en-US" sz="1200" b="1" kern="1200" baseline="0" dirty="0">
                    <a:solidFill>
                      <a:schemeClr val="tx1"/>
                    </a:solidFill>
                    <a:latin typeface="+mn-lt"/>
                    <a:ea typeface="+mn-ea"/>
                    <a:cs typeface="+mn-cs"/>
                  </a:rPr>
                  <a:t>) score </a:t>
                </a:r>
                <a:r>
                  <a:rPr lang="en-US" sz="1200" kern="1200" baseline="0" dirty="0">
                    <a:solidFill>
                      <a:schemeClr val="tx1"/>
                    </a:solidFill>
                    <a:latin typeface="+mn-lt"/>
                    <a:ea typeface="+mn-ea"/>
                    <a:cs typeface="+mn-cs"/>
                  </a:rPr>
                  <a:t>is the number of standard deviations that a given raw score (or the observed score) is above or below the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Divide difference by standard deviation: </a:t>
                </a:r>
                <a:r>
                  <a:rPr lang="en-US" sz="1200" kern="1200" baseline="0" dirty="0" smtClean="0">
                    <a:solidFill>
                      <a:schemeClr val="tx1"/>
                    </a:solidFill>
                    <a:latin typeface="+mn-lt"/>
                    <a:ea typeface="+mn-ea"/>
                    <a:cs typeface="+mn-cs"/>
                  </a:rPr>
                  <a:t>To </a:t>
                </a:r>
                <a:r>
                  <a:rPr lang="en-US" sz="1200" kern="1200" baseline="0" dirty="0">
                    <a:solidFill>
                      <a:schemeClr val="tx1"/>
                    </a:solidFill>
                    <a:latin typeface="+mn-lt"/>
                    <a:ea typeface="+mn-ea"/>
                    <a:cs typeface="+mn-cs"/>
                  </a:rPr>
                  <a:t>transform a raw score into a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 we divide the difference between the score and the mean by the standard deviation.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This </a:t>
                </a:r>
                <a:r>
                  <a:rPr lang="en-US" sz="1200" kern="1200" baseline="0" dirty="0">
                    <a:solidFill>
                      <a:schemeClr val="tx1"/>
                    </a:solidFill>
                    <a:latin typeface="+mn-lt"/>
                    <a:ea typeface="+mn-ea"/>
                    <a:cs typeface="+mn-cs"/>
                  </a:rPr>
                  <a:t>calculation gives us a method of standardization known as transforming a raw score into a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 (also known as a standard score).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Formula: </a:t>
                </a:r>
                <a14:m>
                  <m:oMath xmlns:m="http://schemas.openxmlformats.org/officeDocument/2006/math">
                    <m:r>
                      <a:rPr lang="en-US" i="1">
                        <a:latin typeface="Cambria Math" panose="02040503050406030204" pitchFamily="18" charset="0"/>
                        <a:ea typeface="JansonTextLTStd-Roman"/>
                        <a:cs typeface="Times New Roman" panose="02020603050405020304" pitchFamily="18" charset="0"/>
                      </a:rPr>
                      <m:t>𝑍</m:t>
                    </m:r>
                    <m:r>
                      <a:rPr lang="en-US">
                        <a:latin typeface="Cambria Math" panose="02040503050406030204" pitchFamily="18" charset="0"/>
                        <a:ea typeface="JansonTextLTStd-Roman"/>
                        <a:cs typeface="Times New Roman" panose="02020603050405020304" pitchFamily="18" charset="0"/>
                      </a:rPr>
                      <m:t>=</m:t>
                    </m:r>
                    <m:f>
                      <m:fPr>
                        <m:ctrlPr>
                          <a:rPr lang="en-IN" i="1">
                            <a:latin typeface="Cambria Math" panose="02040503050406030204" pitchFamily="18" charset="0"/>
                            <a:ea typeface="JansonTextLTStd-Roman"/>
                            <a:cs typeface="Times New Roman" panose="02020603050405020304" pitchFamily="18" charset="0"/>
                          </a:rPr>
                        </m:ctrlPr>
                      </m:fPr>
                      <m:num>
                        <m:r>
                          <a:rPr lang="en-US" i="1">
                            <a:latin typeface="Cambria Math" panose="02040503050406030204" pitchFamily="18" charset="0"/>
                            <a:ea typeface="JansonTextLTStd-Roman"/>
                            <a:cs typeface="Times New Roman" panose="02020603050405020304" pitchFamily="18" charset="0"/>
                          </a:rPr>
                          <m:t>𝑌</m:t>
                        </m:r>
                        <m:r>
                          <a:rPr lang="en-US" i="1">
                            <a:latin typeface="Cambria Math" panose="02040503050406030204" pitchFamily="18" charset="0"/>
                            <a:ea typeface="JansonTextLTStd-Roman"/>
                            <a:cs typeface="Times New Roman" panose="02020603050405020304" pitchFamily="18" charset="0"/>
                          </a:rPr>
                          <m:t>−</m:t>
                        </m:r>
                        <m:acc>
                          <m:accPr>
                            <m:chr m:val="̅"/>
                            <m:ctrlPr>
                              <a:rPr lang="en-IN" i="1">
                                <a:latin typeface="Cambria Math" panose="02040503050406030204" pitchFamily="18" charset="0"/>
                                <a:ea typeface="JansonTextLTStd-Roman"/>
                                <a:cs typeface="Times New Roman" panose="02020603050405020304" pitchFamily="18" charset="0"/>
                              </a:rPr>
                            </m:ctrlPr>
                          </m:accPr>
                          <m:e>
                            <m:r>
                              <a:rPr lang="en-US" i="1">
                                <a:latin typeface="Cambria Math" panose="02040503050406030204" pitchFamily="18" charset="0"/>
                                <a:ea typeface="JansonTextLTStd-Roman"/>
                                <a:cs typeface="Times New Roman" panose="02020603050405020304" pitchFamily="18" charset="0"/>
                              </a:rPr>
                              <m:t>𝑌</m:t>
                            </m:r>
                          </m:e>
                        </m:acc>
                      </m:num>
                      <m:den>
                        <m:r>
                          <a:rPr lang="en-US" i="1">
                            <a:latin typeface="Cambria Math" panose="02040503050406030204" pitchFamily="18" charset="0"/>
                            <a:ea typeface="JansonTextLTStd-Roman"/>
                            <a:cs typeface="Times New Roman" panose="02020603050405020304" pitchFamily="18" charset="0"/>
                          </a:rPr>
                          <m:t>𝑠</m:t>
                        </m:r>
                      </m:den>
                    </m:f>
                  </m:oMath>
                </a14:m>
                <a:r>
                  <a:rPr lang="en-US" dirty="0" smtClean="0">
                    <a:latin typeface="Times New Roman" panose="02020603050405020304" pitchFamily="18" charset="0"/>
                    <a:ea typeface="JansonTextLTStd-Roman"/>
                    <a:cs typeface="Times New Roman" panose="02020603050405020304" pitchFamily="18" charset="0"/>
                  </a:rPr>
                  <a: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5.3</a:t>
                </a:r>
                <a:r>
                  <a:rPr lang="en-US" sz="1200" kern="1200" dirty="0">
                    <a:solidFill>
                      <a:schemeClr val="tx1"/>
                    </a:solidFill>
                    <a:effectLst/>
                    <a:latin typeface="+mn-lt"/>
                    <a:ea typeface="+mn-ea"/>
                    <a:cs typeface="+mn-cs"/>
                  </a:rPr>
                  <a:t>: Transform a raw score into standard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score and vice versa.</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Difference between score and mean: </a:t>
                </a:r>
                <a:r>
                  <a:rPr lang="en-US" sz="1200" kern="1200" baseline="0" dirty="0" smtClean="0">
                    <a:solidFill>
                      <a:schemeClr val="tx1"/>
                    </a:solidFill>
                    <a:latin typeface="+mn-lt"/>
                    <a:ea typeface="+mn-ea"/>
                    <a:cs typeface="+mn-cs"/>
                  </a:rPr>
                  <a:t>We </a:t>
                </a:r>
                <a:r>
                  <a:rPr lang="en-US" sz="1200" kern="1200" baseline="0" dirty="0">
                    <a:solidFill>
                      <a:schemeClr val="tx1"/>
                    </a:solidFill>
                    <a:latin typeface="+mn-lt"/>
                    <a:ea typeface="+mn-ea"/>
                    <a:cs typeface="+mn-cs"/>
                  </a:rPr>
                  <a:t>can express the difference between any score in a distribution and the mean in terms of standard scores, also known as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 </a:t>
                </a:r>
                <a:r>
                  <a:rPr lang="en-US" sz="1200" b="1" kern="1200" baseline="0" dirty="0">
                    <a:solidFill>
                      <a:schemeClr val="tx1"/>
                    </a:solidFill>
                    <a:latin typeface="+mn-lt"/>
                    <a:ea typeface="+mn-ea"/>
                    <a:cs typeface="+mn-cs"/>
                  </a:rPr>
                  <a:t>standard (</a:t>
                </a:r>
                <a:r>
                  <a:rPr lang="en-US" sz="1200" b="1" i="1" kern="1200" baseline="0" dirty="0">
                    <a:solidFill>
                      <a:schemeClr val="tx1"/>
                    </a:solidFill>
                    <a:latin typeface="+mn-lt"/>
                    <a:ea typeface="+mn-ea"/>
                    <a:cs typeface="+mn-cs"/>
                  </a:rPr>
                  <a:t>Z</a:t>
                </a:r>
                <a:r>
                  <a:rPr lang="en-US" sz="1200" b="1" kern="1200" baseline="0" dirty="0">
                    <a:solidFill>
                      <a:schemeClr val="tx1"/>
                    </a:solidFill>
                    <a:latin typeface="+mn-lt"/>
                    <a:ea typeface="+mn-ea"/>
                    <a:cs typeface="+mn-cs"/>
                  </a:rPr>
                  <a:t>) score </a:t>
                </a:r>
                <a:r>
                  <a:rPr lang="en-US" sz="1200" kern="1200" baseline="0" dirty="0">
                    <a:solidFill>
                      <a:schemeClr val="tx1"/>
                    </a:solidFill>
                    <a:latin typeface="+mn-lt"/>
                    <a:ea typeface="+mn-ea"/>
                    <a:cs typeface="+mn-cs"/>
                  </a:rPr>
                  <a:t>is the number of standard deviations that a given raw score (or the observed score) is above or below the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Divide difference by standard deviation: </a:t>
                </a:r>
                <a:r>
                  <a:rPr lang="en-US" sz="1200" kern="1200" baseline="0" dirty="0" smtClean="0">
                    <a:solidFill>
                      <a:schemeClr val="tx1"/>
                    </a:solidFill>
                    <a:latin typeface="+mn-lt"/>
                    <a:ea typeface="+mn-ea"/>
                    <a:cs typeface="+mn-cs"/>
                  </a:rPr>
                  <a:t>To </a:t>
                </a:r>
                <a:r>
                  <a:rPr lang="en-US" sz="1200" kern="1200" baseline="0" dirty="0">
                    <a:solidFill>
                      <a:schemeClr val="tx1"/>
                    </a:solidFill>
                    <a:latin typeface="+mn-lt"/>
                    <a:ea typeface="+mn-ea"/>
                    <a:cs typeface="+mn-cs"/>
                  </a:rPr>
                  <a:t>transform a raw score into a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 we divide the difference between the score and the mean by the standard deviation.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This </a:t>
                </a:r>
                <a:r>
                  <a:rPr lang="en-US" sz="1200" kern="1200" baseline="0" dirty="0">
                    <a:solidFill>
                      <a:schemeClr val="tx1"/>
                    </a:solidFill>
                    <a:latin typeface="+mn-lt"/>
                    <a:ea typeface="+mn-ea"/>
                    <a:cs typeface="+mn-cs"/>
                  </a:rPr>
                  <a:t>calculation gives us a method of standardization known as transforming a raw score into a </a:t>
                </a:r>
                <a:r>
                  <a:rPr lang="en-US" sz="1200" i="1" kern="1200" baseline="0" dirty="0">
                    <a:solidFill>
                      <a:schemeClr val="tx1"/>
                    </a:solidFill>
                    <a:latin typeface="+mn-lt"/>
                    <a:ea typeface="+mn-ea"/>
                    <a:cs typeface="+mn-cs"/>
                  </a:rPr>
                  <a:t>Z</a:t>
                </a:r>
                <a:r>
                  <a:rPr lang="en-US" sz="1200" kern="1200" baseline="0" dirty="0">
                    <a:solidFill>
                      <a:schemeClr val="tx1"/>
                    </a:solidFill>
                    <a:latin typeface="+mn-lt"/>
                    <a:ea typeface="+mn-ea"/>
                    <a:cs typeface="+mn-cs"/>
                  </a:rPr>
                  <a:t> score (also known as a standard score).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Formula: </a:t>
                </a:r>
                <a:r>
                  <a:rPr lang="en-US" i="0">
                    <a:latin typeface="Cambria Math" panose="02040503050406030204" pitchFamily="18" charset="0"/>
                    <a:ea typeface="JansonTextLTStd-Roman"/>
                    <a:cs typeface="Times New Roman" panose="02020603050405020304" pitchFamily="18" charset="0"/>
                  </a:rPr>
                  <a:t>𝑍=</a:t>
                </a:r>
                <a:r>
                  <a:rPr lang="en-IN" i="0">
                    <a:latin typeface="Cambria Math"/>
                    <a:cs typeface="Times New Roman" panose="02020603050405020304" pitchFamily="18" charset="0"/>
                  </a:rPr>
                  <a:t>(</a:t>
                </a:r>
                <a:r>
                  <a:rPr lang="en-US" i="0">
                    <a:latin typeface="Cambria Math" panose="02040503050406030204" pitchFamily="18" charset="0"/>
                    <a:ea typeface="JansonTextLTStd-Roman"/>
                    <a:cs typeface="Times New Roman" panose="02020603050405020304" pitchFamily="18" charset="0"/>
                  </a:rPr>
                  <a:t>𝑌−𝑌</a:t>
                </a:r>
                <a:r>
                  <a:rPr lang="en-IN" i="0">
                    <a:latin typeface="Cambria Math"/>
                    <a:ea typeface="JansonTextLTStd-Roman"/>
                    <a:cs typeface="Times New Roman" panose="02020603050405020304" pitchFamily="18" charset="0"/>
                  </a:rPr>
                  <a:t> ̅)/</a:t>
                </a:r>
                <a:r>
                  <a:rPr lang="en-US" i="0">
                    <a:latin typeface="Cambria Math" panose="02040503050406030204" pitchFamily="18" charset="0"/>
                    <a:ea typeface="JansonTextLTStd-Roman"/>
                    <a:cs typeface="Times New Roman" panose="02020603050405020304" pitchFamily="18" charset="0"/>
                  </a:rPr>
                  <a:t>𝑠</a:t>
                </a:r>
                <a:r>
                  <a:rPr lang="en-US" dirty="0">
                    <a:latin typeface="Times New Roman" panose="02020603050405020304" pitchFamily="18" charset="0"/>
                    <a:ea typeface="JansonTextLTStd-Roman"/>
                    <a:cs typeface="Times New Roman" panose="02020603050405020304" pitchFamily="18" charset="0"/>
                  </a:rPr>
                  <a:t> </a:t>
                </a:r>
                <a:r>
                  <a:rPr lang="en-US" dirty="0" smtClean="0">
                    <a:latin typeface="Times New Roman" panose="02020603050405020304" pitchFamily="18" charset="0"/>
                    <a:ea typeface="JansonTextLTStd-Roman"/>
                    <a:cs typeface="Times New Roman" panose="02020603050405020304" pitchFamily="18" charset="0"/>
                  </a:rPr>
                  <a: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39974C31-EB4A-4B21-8134-CB5741A1DC5F}" type="slidenum">
              <a:rPr lang="en-US" smtClean="0"/>
              <a:pPr/>
              <a:t>10</a:t>
            </a:fld>
            <a:endParaRPr lang="en-US" dirty="0"/>
          </a:p>
        </p:txBody>
      </p:sp>
    </p:spTree>
    <p:extLst>
      <p:ext uri="{BB962C8B-B14F-4D97-AF65-F5344CB8AC3E}">
        <p14:creationId xmlns:p14="http://schemas.microsoft.com/office/powerpoint/2010/main" val="183310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438400"/>
            <a:ext cx="8534400" cy="1219200"/>
          </a:xfrm>
        </p:spPr>
        <p:txBody>
          <a:bodyPr>
            <a:noAutofit/>
          </a:bodyPr>
          <a:lstStyle/>
          <a:p>
            <a:r>
              <a:rPr lang="en-US" sz="3200" noProof="0" dirty="0">
                <a:solidFill>
                  <a:schemeClr val="tx1"/>
                </a:solidFill>
              </a:rPr>
              <a:t/>
            </a:r>
            <a:br>
              <a:rPr lang="en-US" sz="3200" noProof="0" dirty="0">
                <a:solidFill>
                  <a:schemeClr val="tx1"/>
                </a:solidFill>
              </a:rPr>
            </a:br>
            <a:r>
              <a:rPr lang="en-US" sz="3200" noProof="0" dirty="0">
                <a:solidFill>
                  <a:schemeClr val="tx1"/>
                </a:solidFill>
              </a:rPr>
              <a:t>Chapter 5: The Normal Distribution</a:t>
            </a:r>
            <a:br>
              <a:rPr lang="en-US" sz="3200" noProof="0" dirty="0">
                <a:solidFill>
                  <a:schemeClr val="tx1"/>
                </a:solidFill>
              </a:rPr>
            </a:br>
            <a:endParaRPr lang="en-US" sz="3200" noProof="0" dirty="0">
              <a:solidFill>
                <a:schemeClr val="tx1"/>
              </a:solidFill>
            </a:endParaRP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fontScale="90000"/>
          </a:bodyPr>
          <a:lstStyle/>
          <a:p>
            <a:r>
              <a:rPr lang="en-US" sz="4000" noProof="0" dirty="0" smtClean="0"/>
              <a:t> </a:t>
            </a:r>
            <a:r>
              <a:rPr lang="en-US" noProof="0" dirty="0" smtClean="0"/>
              <a:t>An Application of the Normal Curve</a:t>
            </a:r>
            <a:br>
              <a:rPr lang="en-US" noProof="0" dirty="0" smtClean="0"/>
            </a:br>
            <a:r>
              <a:rPr lang="en-US" sz="2700" noProof="0" dirty="0" smtClean="0"/>
              <a:t>(2 of 3)</a:t>
            </a:r>
            <a:endParaRPr lang="en-US" sz="2700" noProof="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88840"/>
                <a:ext cx="8173844" cy="4183360"/>
              </a:xfrm>
            </p:spPr>
            <p:txBody>
              <a:bodyPr>
                <a:normAutofit/>
              </a:bodyPr>
              <a:lstStyle/>
              <a:p>
                <a:pPr marL="0" indent="0">
                  <a:buNone/>
                </a:pPr>
                <a:r>
                  <a:rPr lang="en-US" noProof="0" dirty="0" smtClean="0"/>
                  <a:t>Transforming a Raw Score into a </a:t>
                </a:r>
                <a:r>
                  <a:rPr lang="en-US" i="1" noProof="0" dirty="0"/>
                  <a:t>Z</a:t>
                </a:r>
                <a:r>
                  <a:rPr lang="en-US" noProof="0" dirty="0"/>
                  <a:t> </a:t>
                </a:r>
                <a:r>
                  <a:rPr lang="en-US" noProof="0" dirty="0" smtClean="0"/>
                  <a:t>Score</a:t>
                </a:r>
              </a:p>
              <a:p>
                <a:r>
                  <a:rPr lang="en-US" noProof="0" dirty="0" smtClean="0"/>
                  <a:t>Difference </a:t>
                </a:r>
                <a:r>
                  <a:rPr lang="en-US" noProof="0" dirty="0"/>
                  <a:t>between score and mean.</a:t>
                </a:r>
              </a:p>
              <a:p>
                <a:r>
                  <a:rPr lang="en-US" noProof="0" dirty="0" smtClean="0"/>
                  <a:t>Standard (</a:t>
                </a:r>
                <a:r>
                  <a:rPr lang="en-US" i="1" noProof="0" dirty="0" smtClean="0"/>
                  <a:t>Z</a:t>
                </a:r>
                <a:r>
                  <a:rPr lang="en-US" noProof="0" dirty="0" smtClean="0"/>
                  <a:t>) score.</a:t>
                </a:r>
                <a:endParaRPr lang="en-US" noProof="0" dirty="0"/>
              </a:p>
              <a:p>
                <a:r>
                  <a:rPr lang="en-US" noProof="0" dirty="0"/>
                  <a:t>Divide difference by standard </a:t>
                </a:r>
                <a:r>
                  <a:rPr lang="en-US" noProof="0" dirty="0" smtClean="0"/>
                  <a:t>deviation.</a:t>
                </a:r>
              </a:p>
              <a:p>
                <a:r>
                  <a:rPr lang="en-US" noProof="0" dirty="0" smtClean="0"/>
                  <a:t>Formula</a:t>
                </a:r>
                <a:r>
                  <a:rPr lang="en-US" noProof="0" dirty="0"/>
                  <a:t>: </a:t>
                </a:r>
                <a14:m>
                  <m:oMath xmlns:m="http://schemas.openxmlformats.org/officeDocument/2006/math">
                    <m:r>
                      <a:rPr lang="en-US" i="1" noProof="0">
                        <a:latin typeface="Cambria Math" panose="02040503050406030204" pitchFamily="18" charset="0"/>
                        <a:ea typeface="JansonTextLTStd-Roman"/>
                        <a:cs typeface="Times New Roman" panose="02020603050405020304" pitchFamily="18" charset="0"/>
                      </a:rPr>
                      <m:t>𝑍</m:t>
                    </m:r>
                    <m:r>
                      <a:rPr lang="en-US" noProof="0">
                        <a:latin typeface="Cambria Math" panose="02040503050406030204" pitchFamily="18" charset="0"/>
                        <a:ea typeface="JansonTextLTStd-Roman"/>
                        <a:cs typeface="Times New Roman" panose="02020603050405020304" pitchFamily="18" charset="0"/>
                      </a:rPr>
                      <m:t>=</m:t>
                    </m:r>
                    <m:f>
                      <m:fPr>
                        <m:ctrlPr>
                          <a:rPr lang="en-US" i="1" noProof="0">
                            <a:latin typeface="Cambria Math" panose="02040503050406030204" pitchFamily="18" charset="0"/>
                            <a:ea typeface="JansonTextLTStd-Roman"/>
                            <a:cs typeface="Times New Roman" panose="02020603050405020304" pitchFamily="18" charset="0"/>
                          </a:rPr>
                        </m:ctrlPr>
                      </m:fPr>
                      <m:num>
                        <m:r>
                          <a:rPr lang="en-US" i="1" noProof="0">
                            <a:latin typeface="Cambria Math" panose="02040503050406030204" pitchFamily="18" charset="0"/>
                            <a:ea typeface="JansonTextLTStd-Roman"/>
                            <a:cs typeface="Times New Roman" panose="02020603050405020304" pitchFamily="18" charset="0"/>
                          </a:rPr>
                          <m:t>𝑌</m:t>
                        </m:r>
                        <m:r>
                          <a:rPr lang="en-US" i="1" noProof="0">
                            <a:latin typeface="Cambria Math" panose="02040503050406030204" pitchFamily="18" charset="0"/>
                            <a:ea typeface="JansonTextLTStd-Roman"/>
                            <a:cs typeface="Times New Roman" panose="02020603050405020304" pitchFamily="18" charset="0"/>
                          </a:rPr>
                          <m:t>−</m:t>
                        </m:r>
                        <m:acc>
                          <m:accPr>
                            <m:chr m:val="̅"/>
                            <m:ctrlPr>
                              <a:rPr lang="en-US" i="1" noProof="0">
                                <a:latin typeface="Cambria Math" panose="02040503050406030204" pitchFamily="18" charset="0"/>
                                <a:ea typeface="JansonTextLTStd-Roman"/>
                                <a:cs typeface="Times New Roman" panose="02020603050405020304" pitchFamily="18" charset="0"/>
                              </a:rPr>
                            </m:ctrlPr>
                          </m:accPr>
                          <m:e>
                            <m:r>
                              <a:rPr lang="en-US" i="1" noProof="0">
                                <a:latin typeface="Cambria Math" panose="02040503050406030204" pitchFamily="18" charset="0"/>
                                <a:ea typeface="JansonTextLTStd-Roman"/>
                                <a:cs typeface="Times New Roman" panose="02020603050405020304" pitchFamily="18" charset="0"/>
                              </a:rPr>
                              <m:t>𝑌</m:t>
                            </m:r>
                          </m:e>
                        </m:acc>
                      </m:num>
                      <m:den>
                        <m:r>
                          <a:rPr lang="en-US" i="1" noProof="0">
                            <a:latin typeface="Cambria Math" panose="02040503050406030204" pitchFamily="18" charset="0"/>
                            <a:ea typeface="JansonTextLTStd-Roman"/>
                            <a:cs typeface="Times New Roman" panose="02020603050405020304" pitchFamily="18" charset="0"/>
                          </a:rPr>
                          <m:t>𝑠</m:t>
                        </m:r>
                      </m:den>
                    </m:f>
                  </m:oMath>
                </a14:m>
                <a:r>
                  <a:rPr lang="en-US" noProof="0" dirty="0" smtClean="0">
                    <a:latin typeface="Times New Roman" panose="02020603050405020304" pitchFamily="18" charset="0"/>
                    <a:ea typeface="JansonTextLTStd-Roman"/>
                    <a:cs typeface="Times New Roman" panose="02020603050405020304" pitchFamily="18" charset="0"/>
                  </a:rPr>
                  <a:t>.</a:t>
                </a:r>
                <a:endParaRPr lang="en-US" noProof="0" dirty="0">
                  <a:latin typeface="Calibri" panose="020F0502020204030204" pitchFamily="34" charset="0"/>
                  <a:ea typeface="Times New Roman" panose="02020603050405020304" pitchFamily="18" charset="0"/>
                  <a:cs typeface="Times New Roman" panose="02020603050405020304" pitchFamily="18" charset="0"/>
                </a:endParaRPr>
              </a:p>
              <a:p>
                <a:endParaRPr lang="en-US" noProof="0" dirty="0"/>
              </a:p>
            </p:txBody>
          </p:sp>
        </mc:Choice>
        <mc:Fallback xmlns="">
          <p:sp>
            <p:nvSpPr>
              <p:cNvPr id="4" name="Content Placeholder 3">
                <a:extLst>
                  <a:ext uri="{FF2B5EF4-FFF2-40B4-BE49-F238E27FC236}">
                    <a16:creationId xmlns:a16="http://schemas.microsoft.com/office/drawing/2014/main" id="{497CF717-BAEF-4996-B918-CCF33575831F}"/>
                  </a:ext>
                </a:extLst>
              </p:cNvPr>
              <p:cNvSpPr>
                <a:spLocks noGrp="1" noRot="1" noChangeAspect="1" noMove="1" noResize="1" noEditPoints="1" noAdjustHandles="1" noChangeArrowheads="1" noChangeShapeType="1" noTextEdit="1"/>
              </p:cNvSpPr>
              <p:nvPr>
                <p:ph idx="1"/>
              </p:nvPr>
            </p:nvSpPr>
            <p:spPr>
              <a:xfrm>
                <a:off x="512956" y="1988840"/>
                <a:ext cx="8173844" cy="4183360"/>
              </a:xfrm>
              <a:blipFill>
                <a:blip r:embed="rId3"/>
                <a:stretch>
                  <a:fillRect l="-1864" t="-1892"/>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14483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a:bodyPr>
          <a:lstStyle/>
          <a:p>
            <a:r>
              <a:rPr lang="en-US" sz="4000" noProof="0" dirty="0"/>
              <a:t>An Application of the Normal </a:t>
            </a:r>
            <a:r>
              <a:rPr lang="en-US" sz="4000" noProof="0" dirty="0" smtClean="0"/>
              <a:t>Curve</a:t>
            </a:r>
            <a:br>
              <a:rPr lang="en-US" sz="4000" noProof="0" dirty="0" smtClean="0"/>
            </a:br>
            <a:r>
              <a:rPr lang="en-US" sz="2400" noProof="0" dirty="0" smtClean="0"/>
              <a:t>(3 </a:t>
            </a:r>
            <a:r>
              <a:rPr lang="en-US" sz="2400" noProof="0" dirty="0"/>
              <a:t>of </a:t>
            </a:r>
            <a:r>
              <a:rPr lang="en-US" sz="2400" noProof="0" dirty="0" smtClean="0"/>
              <a:t>3)</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060848"/>
            <a:ext cx="8173844" cy="4111352"/>
          </a:xfrm>
        </p:spPr>
        <p:txBody>
          <a:bodyPr>
            <a:normAutofit/>
          </a:bodyPr>
          <a:lstStyle/>
          <a:p>
            <a:pPr marL="0" indent="0">
              <a:buNone/>
            </a:pPr>
            <a:r>
              <a:rPr lang="en-US" noProof="0" dirty="0"/>
              <a:t>Transforming a Raw Score into a </a:t>
            </a:r>
            <a:r>
              <a:rPr lang="en-US" i="1" noProof="0" dirty="0"/>
              <a:t>Z</a:t>
            </a:r>
            <a:r>
              <a:rPr lang="en-US" noProof="0" dirty="0"/>
              <a:t> Score</a:t>
            </a:r>
          </a:p>
          <a:p>
            <a:r>
              <a:rPr lang="en-US" sz="3500" noProof="0" dirty="0" smtClean="0"/>
              <a:t>Raw score in terms of relationships.</a:t>
            </a:r>
          </a:p>
          <a:p>
            <a:r>
              <a:rPr lang="en-US" sz="3500" noProof="0" dirty="0" smtClean="0"/>
              <a:t>Distance of raw </a:t>
            </a:r>
            <a:r>
              <a:rPr lang="en-US" sz="3500" noProof="0" dirty="0"/>
              <a:t>score </a:t>
            </a:r>
            <a:r>
              <a:rPr lang="en-US" sz="3500" noProof="0" dirty="0" smtClean="0"/>
              <a:t>from mean</a:t>
            </a:r>
            <a:r>
              <a:rPr lang="en-US" sz="3500" noProof="0" dirty="0"/>
              <a:t>. </a:t>
            </a:r>
          </a:p>
          <a:p>
            <a:r>
              <a:rPr lang="en-US" sz="3500" noProof="0" dirty="0"/>
              <a:t>Positive </a:t>
            </a:r>
            <a:r>
              <a:rPr lang="en-US" sz="3500" i="1" noProof="0" dirty="0" smtClean="0"/>
              <a:t>Z</a:t>
            </a:r>
            <a:r>
              <a:rPr lang="en-US" sz="3500" noProof="0" dirty="0"/>
              <a:t> </a:t>
            </a:r>
            <a:r>
              <a:rPr lang="en-US" sz="3500" noProof="0" dirty="0" smtClean="0"/>
              <a:t>and negative </a:t>
            </a:r>
            <a:r>
              <a:rPr lang="en-US" sz="3500" i="1" noProof="0" dirty="0" smtClean="0"/>
              <a:t>Z</a:t>
            </a:r>
            <a:r>
              <a:rPr lang="en-US" sz="3500" noProof="0" dirty="0" smtClean="0"/>
              <a:t>.</a:t>
            </a:r>
            <a:endParaRPr lang="en-US" sz="3500" noProof="0" dirty="0"/>
          </a:p>
          <a:p>
            <a:r>
              <a:rPr lang="en-US" sz="3500" noProof="0" dirty="0"/>
              <a:t>Larger </a:t>
            </a:r>
            <a:r>
              <a:rPr lang="en-US" sz="3500" i="1" noProof="0" dirty="0"/>
              <a:t>Z</a:t>
            </a:r>
            <a:r>
              <a:rPr lang="en-US" sz="3500" noProof="0" dirty="0"/>
              <a:t> </a:t>
            </a:r>
            <a:r>
              <a:rPr lang="en-US" sz="3500" noProof="0" dirty="0" smtClean="0"/>
              <a:t>score.</a:t>
            </a:r>
            <a:endParaRPr lang="en-US" sz="35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04567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noProof="0" dirty="0" smtClean="0"/>
              <a:t>The Standard Normal Distribution</a:t>
            </a:r>
            <a:br>
              <a:rPr lang="en-US" noProof="0" dirty="0" smtClean="0"/>
            </a:br>
            <a:r>
              <a:rPr lang="en-US" sz="2700" noProof="0" dirty="0" smtClean="0"/>
              <a:t>(1 of 2)</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88840"/>
            <a:ext cx="8173844" cy="4183360"/>
          </a:xfrm>
        </p:spPr>
        <p:txBody>
          <a:bodyPr>
            <a:normAutofit/>
          </a:bodyPr>
          <a:lstStyle/>
          <a:p>
            <a:r>
              <a:rPr lang="en-US" noProof="0" dirty="0" smtClean="0"/>
              <a:t>Distance between actual score and mean.</a:t>
            </a:r>
          </a:p>
          <a:p>
            <a:r>
              <a:rPr lang="en-US" noProof="0" dirty="0" smtClean="0"/>
              <a:t>Values of mean and standard deviation.</a:t>
            </a:r>
          </a:p>
          <a:p>
            <a:r>
              <a:rPr lang="en-US" noProof="0" dirty="0" smtClean="0"/>
              <a:t>Relationship between raw scores and </a:t>
            </a:r>
            <a:r>
              <a:rPr lang="en-US" i="1" noProof="0" dirty="0" smtClean="0"/>
              <a:t>Z</a:t>
            </a:r>
            <a:r>
              <a:rPr lang="en-US" noProof="0" dirty="0" smtClean="0"/>
              <a:t> scores.</a:t>
            </a:r>
          </a:p>
          <a:p>
            <a:endParaRPr lang="en-US" noProof="0" dirty="0" smtClean="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57554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noProof="0" dirty="0" smtClean="0"/>
              <a:t>The Standard Normal Distribution</a:t>
            </a:r>
            <a:r>
              <a:rPr lang="en-US" sz="4000" noProof="0" dirty="0" smtClean="0"/>
              <a:t/>
            </a:r>
            <a:br>
              <a:rPr lang="en-US" sz="4000" noProof="0" dirty="0" smtClean="0"/>
            </a:br>
            <a:r>
              <a:rPr lang="en-US" sz="2700" noProof="0" dirty="0" smtClean="0"/>
              <a:t>(2 of 2)</a:t>
            </a:r>
            <a:endParaRPr lang="en-US" sz="27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7" name="Picture 6" descr="A graph shows a normal distribution curve, lists the Z scores and its corresponding raw scores, and the percentage of cases between two Z scores.&#10;&#10;The Z scores and its corresponding raw scores are tabulated as follows.&#10;Z score Raw score&#10;Negative 3 z 230&#10;Negative 2 z 332&#10;Negative z 434&#10;0 536&#10;Positive z 638&#10;Positive 2 z 740&#10;Positive 3 z 842&#10;&#10;The percentage of area between two z values are tabulated as follows.&#10;Z score Range Percentage&#10;Between 0 and negative z, and between 0 and positive z 34.13&#10;Between negative z and negative 2 z, and between positive z and positive 2 z 13.60&#10;Between negative 2 z and negative 3 z, and between positive 2 z and positive 3 z 2.13&#10;&#10;" title="Figure 5.3 The Standard Normal Distribution"/>
          <p:cNvPicPr>
            <a:picLocks noChangeAspect="1"/>
          </p:cNvPicPr>
          <p:nvPr/>
        </p:nvPicPr>
        <p:blipFill>
          <a:blip r:embed="rId3"/>
          <a:stretch>
            <a:fillRect/>
          </a:stretch>
        </p:blipFill>
        <p:spPr>
          <a:xfrm>
            <a:off x="1128712" y="2132856"/>
            <a:ext cx="6886575" cy="4010025"/>
          </a:xfrm>
          <a:prstGeom prst="rect">
            <a:avLst/>
          </a:prstGeom>
        </p:spPr>
      </p:pic>
    </p:spTree>
    <p:extLst>
      <p:ext uri="{BB962C8B-B14F-4D97-AF65-F5344CB8AC3E}">
        <p14:creationId xmlns:p14="http://schemas.microsoft.com/office/powerpoint/2010/main" val="368280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395536" y="714400"/>
            <a:ext cx="8229600" cy="9144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4717" y="1844824"/>
            <a:ext cx="8173844" cy="4269907"/>
          </a:xfrm>
        </p:spPr>
        <p:txBody>
          <a:bodyPr>
            <a:normAutofit/>
          </a:bodyPr>
          <a:lstStyle/>
          <a:p>
            <a:r>
              <a:rPr lang="en-US" noProof="0" dirty="0" smtClean="0"/>
              <a:t>Areas </a:t>
            </a:r>
            <a:r>
              <a:rPr lang="en-US" noProof="0" dirty="0"/>
              <a:t>under </a:t>
            </a:r>
            <a:r>
              <a:rPr lang="en-US" sz="3200" i="1" kern="1200" noProof="0" dirty="0" smtClean="0">
                <a:solidFill>
                  <a:schemeClr val="tx1"/>
                </a:solidFill>
                <a:effectLst/>
                <a:latin typeface="+mn-lt"/>
                <a:ea typeface="+mn-ea"/>
                <a:cs typeface="+mn-cs"/>
              </a:rPr>
              <a:t>Z</a:t>
            </a:r>
            <a:r>
              <a:rPr lang="en-US" noProof="0" dirty="0" smtClean="0"/>
              <a:t> </a:t>
            </a:r>
            <a:r>
              <a:rPr lang="en-US" noProof="0" dirty="0"/>
              <a:t>score organized in a table. </a:t>
            </a:r>
          </a:p>
          <a:p>
            <a:r>
              <a:rPr lang="en-US" noProof="0" dirty="0" smtClean="0"/>
              <a:t>Consists of three columns.</a:t>
            </a:r>
          </a:p>
          <a:p>
            <a:r>
              <a:rPr lang="en-US" noProof="0" dirty="0" smtClean="0"/>
              <a:t>Examples on how to transform </a:t>
            </a:r>
            <a:r>
              <a:rPr lang="en-US" sz="3200" i="1" kern="1200" noProof="0" dirty="0" smtClean="0">
                <a:solidFill>
                  <a:schemeClr val="tx1"/>
                </a:solidFill>
                <a:effectLst/>
                <a:latin typeface="+mn-lt"/>
                <a:ea typeface="+mn-ea"/>
                <a:cs typeface="+mn-cs"/>
              </a:rPr>
              <a:t>Z</a:t>
            </a:r>
            <a:r>
              <a:rPr lang="en-US" noProof="0" dirty="0" smtClean="0"/>
              <a:t> scores into percentages.</a:t>
            </a:r>
          </a:p>
          <a:p>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31062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384"/>
            <a:ext cx="8229600" cy="914400"/>
          </a:xfrm>
        </p:spPr>
        <p:txBody>
          <a:bodyPr>
            <a:normAutofit fontScale="90000"/>
          </a:bodyPr>
          <a:lstStyle/>
          <a:p>
            <a:r>
              <a:rPr lang="en-US" noProof="0" dirty="0" smtClean="0"/>
              <a:t>The Standard Normal Table </a:t>
            </a:r>
            <a:r>
              <a:rPr lang="en-US" sz="4000" noProof="0" dirty="0" smtClean="0"/>
              <a:t/>
            </a:r>
            <a:br>
              <a:rPr lang="en-US" sz="4000" noProof="0" dirty="0" smtClean="0"/>
            </a:br>
            <a:r>
              <a:rPr lang="en-US" sz="2700" noProof="0" dirty="0" smtClean="0"/>
              <a:t>(2 of 17)</a:t>
            </a:r>
            <a:endParaRPr lang="en-US" sz="27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69153737"/>
              </p:ext>
            </p:extLst>
          </p:nvPr>
        </p:nvGraphicFramePr>
        <p:xfrm>
          <a:off x="601167" y="1988840"/>
          <a:ext cx="7992890" cy="4338720"/>
        </p:xfrm>
        <a:graphic>
          <a:graphicData uri="http://schemas.openxmlformats.org/drawingml/2006/table">
            <a:tbl>
              <a:tblPr firstRow="1" firstCol="1" bandRow="1">
                <a:tableStyleId>{BDBED569-4797-4DF1-A0F4-6AAB3CD982D8}</a:tableStyleId>
              </a:tblPr>
              <a:tblGrid>
                <a:gridCol w="1331860">
                  <a:extLst>
                    <a:ext uri="{9D8B030D-6E8A-4147-A177-3AD203B41FA5}">
                      <a16:colId xmlns:a16="http://schemas.microsoft.com/office/drawing/2014/main" val="20000"/>
                    </a:ext>
                  </a:extLst>
                </a:gridCol>
                <a:gridCol w="1331860">
                  <a:extLst>
                    <a:ext uri="{9D8B030D-6E8A-4147-A177-3AD203B41FA5}">
                      <a16:colId xmlns:a16="http://schemas.microsoft.com/office/drawing/2014/main" val="20001"/>
                    </a:ext>
                  </a:extLst>
                </a:gridCol>
                <a:gridCol w="1331860">
                  <a:extLst>
                    <a:ext uri="{9D8B030D-6E8A-4147-A177-3AD203B41FA5}">
                      <a16:colId xmlns:a16="http://schemas.microsoft.com/office/drawing/2014/main" val="20002"/>
                    </a:ext>
                  </a:extLst>
                </a:gridCol>
                <a:gridCol w="1331860">
                  <a:extLst>
                    <a:ext uri="{9D8B030D-6E8A-4147-A177-3AD203B41FA5}">
                      <a16:colId xmlns:a16="http://schemas.microsoft.com/office/drawing/2014/main" val="20003"/>
                    </a:ext>
                  </a:extLst>
                </a:gridCol>
                <a:gridCol w="1332725">
                  <a:extLst>
                    <a:ext uri="{9D8B030D-6E8A-4147-A177-3AD203B41FA5}">
                      <a16:colId xmlns:a16="http://schemas.microsoft.com/office/drawing/2014/main" val="20004"/>
                    </a:ext>
                  </a:extLst>
                </a:gridCol>
                <a:gridCol w="1332725">
                  <a:extLst>
                    <a:ext uri="{9D8B030D-6E8A-4147-A177-3AD203B41FA5}">
                      <a16:colId xmlns:a16="http://schemas.microsoft.com/office/drawing/2014/main" val="20005"/>
                    </a:ext>
                  </a:extLst>
                </a:gridCol>
              </a:tblGrid>
              <a:tr h="0">
                <a:tc>
                  <a:txBody>
                    <a:bodyPr/>
                    <a:lstStyle/>
                    <a:p>
                      <a:pPr>
                        <a:lnSpc>
                          <a:spcPct val="100000"/>
                        </a:lnSpc>
                        <a:spcAft>
                          <a:spcPts val="0"/>
                        </a:spcAft>
                      </a:pPr>
                      <a:r>
                        <a:rPr lang="en-IN" sz="1200" dirty="0">
                          <a:effectLst/>
                        </a:rPr>
                        <a:t>(A)</a:t>
                      </a:r>
                      <a:endParaRPr lang="en-IN" sz="120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(B)</a:t>
                      </a:r>
                      <a:endParaRPr lang="en-IN" sz="120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(C)</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(A)</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(B)</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(C)</a:t>
                      </a:r>
                      <a:endParaRPr lang="en-IN" sz="1200">
                        <a:effectLst/>
                        <a:latin typeface="Calibri"/>
                        <a:ea typeface="Calibri"/>
                        <a:cs typeface="Times New Roman"/>
                      </a:endParaRPr>
                    </a:p>
                  </a:txBody>
                  <a:tcPr marL="68400" marR="68400" marT="68400" marB="68400"/>
                </a:tc>
                <a:extLst>
                  <a:ext uri="{0D108BD9-81ED-4DB2-BD59-A6C34878D82A}">
                    <a16:rowId xmlns:a16="http://schemas.microsoft.com/office/drawing/2014/main" val="10000"/>
                  </a:ext>
                </a:extLst>
              </a:tr>
              <a:tr h="0">
                <a:tc>
                  <a:txBody>
                    <a:bodyPr/>
                    <a:lstStyle/>
                    <a:p>
                      <a:pPr>
                        <a:lnSpc>
                          <a:spcPct val="100000"/>
                        </a:lnSpc>
                        <a:spcAft>
                          <a:spcPts val="0"/>
                        </a:spcAft>
                      </a:pPr>
                      <a:r>
                        <a:rPr lang="en-IN" sz="1200" dirty="0">
                          <a:effectLst/>
                        </a:rPr>
                        <a:t>Z</a:t>
                      </a:r>
                      <a:endParaRPr lang="en-IN" sz="1200" dirty="0">
                        <a:effectLst/>
                        <a:latin typeface="Calibri"/>
                        <a:ea typeface="Calibri"/>
                        <a:cs typeface="Times New Roman"/>
                      </a:endParaRPr>
                    </a:p>
                  </a:txBody>
                  <a:tcPr marL="68400" marR="68400" marT="68400" marB="68400" anchor="b"/>
                </a:tc>
                <a:tc>
                  <a:txBody>
                    <a:bodyPr/>
                    <a:lstStyle/>
                    <a:p>
                      <a:pPr algn="ctr">
                        <a:lnSpc>
                          <a:spcPct val="100000"/>
                        </a:lnSpc>
                        <a:spcAft>
                          <a:spcPts val="0"/>
                        </a:spcAft>
                      </a:pPr>
                      <a:r>
                        <a:rPr lang="en-IN" sz="1200" b="1" dirty="0">
                          <a:effectLst/>
                        </a:rPr>
                        <a:t>Area Between</a:t>
                      </a:r>
                    </a:p>
                    <a:p>
                      <a:pPr algn="ctr">
                        <a:lnSpc>
                          <a:spcPct val="100000"/>
                        </a:lnSpc>
                        <a:spcAft>
                          <a:spcPts val="0"/>
                        </a:spcAft>
                      </a:pPr>
                      <a:r>
                        <a:rPr lang="en-IN" sz="1200" b="1" dirty="0">
                          <a:effectLst/>
                        </a:rPr>
                        <a:t>Mean and Z</a:t>
                      </a:r>
                      <a:endParaRPr lang="en-IN" sz="1200" b="1" dirty="0">
                        <a:effectLst/>
                        <a:latin typeface="Calibri"/>
                        <a:ea typeface="Calibri"/>
                        <a:cs typeface="Times New Roman"/>
                      </a:endParaRPr>
                    </a:p>
                  </a:txBody>
                  <a:tcPr marL="68400" marR="68400" marT="68400" marB="68400" anchor="b"/>
                </a:tc>
                <a:tc>
                  <a:txBody>
                    <a:bodyPr/>
                    <a:lstStyle/>
                    <a:p>
                      <a:pPr algn="ctr">
                        <a:lnSpc>
                          <a:spcPct val="100000"/>
                        </a:lnSpc>
                        <a:spcAft>
                          <a:spcPts val="0"/>
                        </a:spcAft>
                      </a:pPr>
                      <a:r>
                        <a:rPr lang="en-IN" sz="1200" b="1" dirty="0">
                          <a:effectLst/>
                        </a:rPr>
                        <a:t>Area</a:t>
                      </a:r>
                    </a:p>
                    <a:p>
                      <a:pPr algn="ctr">
                        <a:lnSpc>
                          <a:spcPct val="100000"/>
                        </a:lnSpc>
                        <a:spcAft>
                          <a:spcPts val="0"/>
                        </a:spcAft>
                      </a:pPr>
                      <a:r>
                        <a:rPr lang="en-IN" sz="1200" b="1" dirty="0">
                          <a:effectLst/>
                        </a:rPr>
                        <a:t>Beyond Z</a:t>
                      </a:r>
                      <a:endParaRPr lang="en-IN" sz="1200" b="1" dirty="0">
                        <a:effectLst/>
                        <a:latin typeface="Calibri"/>
                        <a:ea typeface="Calibri"/>
                        <a:cs typeface="Times New Roman"/>
                      </a:endParaRPr>
                    </a:p>
                  </a:txBody>
                  <a:tcPr marL="68400" marR="68400" marT="68400" marB="68400" anchor="b"/>
                </a:tc>
                <a:tc>
                  <a:txBody>
                    <a:bodyPr/>
                    <a:lstStyle/>
                    <a:p>
                      <a:pPr algn="ctr">
                        <a:lnSpc>
                          <a:spcPct val="100000"/>
                        </a:lnSpc>
                        <a:spcAft>
                          <a:spcPts val="0"/>
                        </a:spcAft>
                      </a:pPr>
                      <a:r>
                        <a:rPr lang="en-IN" sz="1200" b="1" dirty="0">
                          <a:effectLst/>
                        </a:rPr>
                        <a:t>Z</a:t>
                      </a:r>
                      <a:endParaRPr lang="en-IN" sz="1200" b="1" dirty="0">
                        <a:effectLst/>
                        <a:latin typeface="Calibri"/>
                        <a:ea typeface="Calibri"/>
                        <a:cs typeface="Times New Roman"/>
                      </a:endParaRPr>
                    </a:p>
                  </a:txBody>
                  <a:tcPr marL="68400" marR="68400" marT="68400" marB="68400" anchor="b"/>
                </a:tc>
                <a:tc>
                  <a:txBody>
                    <a:bodyPr/>
                    <a:lstStyle/>
                    <a:p>
                      <a:pPr algn="ctr">
                        <a:lnSpc>
                          <a:spcPct val="100000"/>
                        </a:lnSpc>
                        <a:spcAft>
                          <a:spcPts val="0"/>
                        </a:spcAft>
                      </a:pPr>
                      <a:r>
                        <a:rPr lang="en-IN" sz="1200" b="1" dirty="0">
                          <a:effectLst/>
                        </a:rPr>
                        <a:t>Area Between</a:t>
                      </a:r>
                    </a:p>
                    <a:p>
                      <a:pPr algn="ctr">
                        <a:lnSpc>
                          <a:spcPct val="100000"/>
                        </a:lnSpc>
                        <a:spcAft>
                          <a:spcPts val="0"/>
                        </a:spcAft>
                      </a:pPr>
                      <a:r>
                        <a:rPr lang="en-IN" sz="1200" b="1" dirty="0">
                          <a:effectLst/>
                        </a:rPr>
                        <a:t>Mean and Z</a:t>
                      </a:r>
                      <a:endParaRPr lang="en-IN" sz="1200" b="1" dirty="0">
                        <a:effectLst/>
                        <a:latin typeface="Calibri"/>
                        <a:ea typeface="Calibri"/>
                        <a:cs typeface="Times New Roman"/>
                      </a:endParaRPr>
                    </a:p>
                  </a:txBody>
                  <a:tcPr marL="68400" marR="68400" marT="68400" marB="68400" anchor="b"/>
                </a:tc>
                <a:tc>
                  <a:txBody>
                    <a:bodyPr/>
                    <a:lstStyle/>
                    <a:p>
                      <a:pPr algn="ctr">
                        <a:lnSpc>
                          <a:spcPct val="100000"/>
                        </a:lnSpc>
                        <a:spcAft>
                          <a:spcPts val="0"/>
                        </a:spcAft>
                      </a:pPr>
                      <a:r>
                        <a:rPr lang="en-IN" sz="1200" b="1" dirty="0">
                          <a:effectLst/>
                        </a:rPr>
                        <a:t>Area</a:t>
                      </a:r>
                    </a:p>
                    <a:p>
                      <a:pPr algn="ctr">
                        <a:lnSpc>
                          <a:spcPct val="100000"/>
                        </a:lnSpc>
                        <a:spcAft>
                          <a:spcPts val="0"/>
                        </a:spcAft>
                      </a:pPr>
                      <a:r>
                        <a:rPr lang="en-IN" sz="1200" b="1" dirty="0">
                          <a:effectLst/>
                        </a:rPr>
                        <a:t>Beyond Z</a:t>
                      </a:r>
                      <a:endParaRPr lang="en-IN" sz="1200" b="1" dirty="0">
                        <a:effectLst/>
                        <a:latin typeface="Calibri"/>
                        <a:ea typeface="Calibri"/>
                        <a:cs typeface="Times New Roman"/>
                      </a:endParaRPr>
                    </a:p>
                  </a:txBody>
                  <a:tcPr marL="68400" marR="68400" marT="68400" marB="68400" anchor="b"/>
                </a:tc>
                <a:extLst>
                  <a:ext uri="{0D108BD9-81ED-4DB2-BD59-A6C34878D82A}">
                    <a16:rowId xmlns:a16="http://schemas.microsoft.com/office/drawing/2014/main" val="10001"/>
                  </a:ext>
                </a:extLst>
              </a:tr>
              <a:tr h="0">
                <a:tc>
                  <a:txBody>
                    <a:bodyPr/>
                    <a:lstStyle/>
                    <a:p>
                      <a:pPr>
                        <a:lnSpc>
                          <a:spcPct val="100000"/>
                        </a:lnSpc>
                        <a:spcAft>
                          <a:spcPts val="0"/>
                        </a:spcAft>
                      </a:pPr>
                      <a:r>
                        <a:rPr lang="en-IN" sz="1200" b="0" dirty="0">
                          <a:effectLst/>
                        </a:rPr>
                        <a:t>0.00</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0.0000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0.5000</a:t>
                      </a:r>
                      <a:endParaRPr lang="en-IN" sz="120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0.21</a:t>
                      </a:r>
                      <a:endParaRPr lang="en-IN" sz="120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0.0832</a:t>
                      </a:r>
                      <a:endParaRPr lang="en-IN" sz="120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0.4168</a:t>
                      </a:r>
                      <a:endParaRPr lang="en-IN" sz="1200">
                        <a:effectLst/>
                        <a:latin typeface="Calibri"/>
                        <a:ea typeface="Calibri"/>
                        <a:cs typeface="Times New Roman"/>
                      </a:endParaRPr>
                    </a:p>
                  </a:txBody>
                  <a:tcPr marL="68400" marR="68400" marT="68400" marB="68400"/>
                </a:tc>
                <a:extLst>
                  <a:ext uri="{0D108BD9-81ED-4DB2-BD59-A6C34878D82A}">
                    <a16:rowId xmlns:a16="http://schemas.microsoft.com/office/drawing/2014/main" val="10002"/>
                  </a:ext>
                </a:extLst>
              </a:tr>
              <a:tr h="0">
                <a:tc>
                  <a:txBody>
                    <a:bodyPr/>
                    <a:lstStyle/>
                    <a:p>
                      <a:pPr>
                        <a:lnSpc>
                          <a:spcPct val="100000"/>
                        </a:lnSpc>
                        <a:spcAft>
                          <a:spcPts val="0"/>
                        </a:spcAft>
                      </a:pPr>
                      <a:r>
                        <a:rPr lang="en-IN" sz="1200" b="0" dirty="0">
                          <a:effectLst/>
                        </a:rPr>
                        <a:t>0.01</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0.0040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0.4960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0.22</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0.0871</a:t>
                      </a:r>
                      <a:endParaRPr lang="en-IN" sz="120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0.4129</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3"/>
                  </a:ext>
                </a:extLst>
              </a:tr>
              <a:tr h="0">
                <a:tc>
                  <a:txBody>
                    <a:bodyPr/>
                    <a:lstStyle/>
                    <a:p>
                      <a:pPr>
                        <a:lnSpc>
                          <a:spcPct val="100000"/>
                        </a:lnSpc>
                        <a:spcAft>
                          <a:spcPts val="0"/>
                        </a:spcAft>
                      </a:pPr>
                      <a:r>
                        <a:rPr lang="en-IN" sz="1200" b="0" dirty="0">
                          <a:effectLst/>
                        </a:rPr>
                        <a:t>0.02</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0.0080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0.4920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0.23</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0.0910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0.4090</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4"/>
                  </a:ext>
                </a:extLst>
              </a:tr>
              <a:tr h="0">
                <a:tc>
                  <a:txBody>
                    <a:bodyPr/>
                    <a:lstStyle/>
                    <a:p>
                      <a:pPr>
                        <a:lnSpc>
                          <a:spcPct val="100000"/>
                        </a:lnSpc>
                        <a:spcAft>
                          <a:spcPts val="0"/>
                        </a:spcAft>
                      </a:pPr>
                      <a:r>
                        <a:rPr lang="en-IN" sz="1200" b="0" dirty="0">
                          <a:effectLst/>
                        </a:rPr>
                        <a:t>0.03</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0.0120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0.4880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0.24</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0.0948</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0.4052</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5"/>
                  </a:ext>
                </a:extLst>
              </a:tr>
              <a:tr h="0">
                <a:tc>
                  <a:txBody>
                    <a:bodyPr/>
                    <a:lstStyle/>
                    <a:p>
                      <a:pPr>
                        <a:lnSpc>
                          <a:spcPct val="100000"/>
                        </a:lnSpc>
                        <a:spcAft>
                          <a:spcPts val="0"/>
                        </a:spcAft>
                      </a:pPr>
                      <a:r>
                        <a:rPr lang="en-IN" sz="1200" b="0" dirty="0">
                          <a:effectLst/>
                        </a:rPr>
                        <a:t>0.04</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0.0160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0.4840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0.25</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0.0987</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0.4013</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6"/>
                  </a:ext>
                </a:extLst>
              </a:tr>
              <a:tr h="0">
                <a:tc>
                  <a:txBody>
                    <a:bodyPr/>
                    <a:lstStyle/>
                    <a:p>
                      <a:pPr>
                        <a:lnSpc>
                          <a:spcPct val="100000"/>
                        </a:lnSpc>
                        <a:spcAft>
                          <a:spcPts val="0"/>
                        </a:spcAft>
                      </a:pPr>
                      <a:r>
                        <a:rPr lang="en-IN" sz="1200" b="0" dirty="0">
                          <a:effectLst/>
                        </a:rPr>
                        <a:t>0.05</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0.0199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0.4801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0.26</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0.1026</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0.3974</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7"/>
                  </a:ext>
                </a:extLst>
              </a:tr>
              <a:tr h="0">
                <a:tc>
                  <a:txBody>
                    <a:bodyPr/>
                    <a:lstStyle/>
                    <a:p>
                      <a:pPr>
                        <a:lnSpc>
                          <a:spcPct val="100000"/>
                        </a:lnSpc>
                        <a:spcAft>
                          <a:spcPts val="0"/>
                        </a:spcAft>
                      </a:pPr>
                      <a:r>
                        <a:rPr lang="en-IN" sz="1200" b="0" dirty="0">
                          <a:effectLst/>
                        </a:rPr>
                        <a:t>0.06</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0.0239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0.4761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0.27</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0.1064</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0.3936</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8"/>
                  </a:ext>
                </a:extLst>
              </a:tr>
              <a:tr h="0">
                <a:tc>
                  <a:txBody>
                    <a:bodyPr/>
                    <a:lstStyle/>
                    <a:p>
                      <a:pPr>
                        <a:lnSpc>
                          <a:spcPct val="100000"/>
                        </a:lnSpc>
                        <a:spcAft>
                          <a:spcPts val="0"/>
                        </a:spcAft>
                      </a:pPr>
                      <a:r>
                        <a:rPr lang="en-IN" sz="1200" b="0" dirty="0">
                          <a:effectLst/>
                        </a:rPr>
                        <a:t>0.07</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0.0279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0.4721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0.28</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0.1103</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0.3897</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9"/>
                  </a:ext>
                </a:extLst>
              </a:tr>
              <a:tr h="0">
                <a:tc>
                  <a:txBody>
                    <a:bodyPr/>
                    <a:lstStyle/>
                    <a:p>
                      <a:pPr>
                        <a:lnSpc>
                          <a:spcPct val="100000"/>
                        </a:lnSpc>
                        <a:spcAft>
                          <a:spcPts val="0"/>
                        </a:spcAft>
                      </a:pPr>
                      <a:r>
                        <a:rPr lang="en-IN" sz="1200" b="0" dirty="0">
                          <a:effectLst/>
                        </a:rPr>
                        <a:t>0.08</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0.0319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0.4681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0.29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0.1141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0.3859</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10"/>
                  </a:ext>
                </a:extLst>
              </a:tr>
              <a:tr h="0">
                <a:tc>
                  <a:txBody>
                    <a:bodyPr/>
                    <a:lstStyle/>
                    <a:p>
                      <a:pPr>
                        <a:lnSpc>
                          <a:spcPct val="100000"/>
                        </a:lnSpc>
                        <a:spcAft>
                          <a:spcPts val="0"/>
                        </a:spcAft>
                      </a:pPr>
                      <a:r>
                        <a:rPr lang="en-IN" sz="1200" b="0" dirty="0">
                          <a:effectLst/>
                        </a:rPr>
                        <a:t>0.09</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0.0359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0.4641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0.30</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0.1179</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0.3821</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11"/>
                  </a:ext>
                </a:extLst>
              </a:tr>
              <a:tr h="0">
                <a:tc>
                  <a:txBody>
                    <a:bodyPr/>
                    <a:lstStyle/>
                    <a:p>
                      <a:pPr>
                        <a:lnSpc>
                          <a:spcPct val="100000"/>
                        </a:lnSpc>
                        <a:spcAft>
                          <a:spcPts val="0"/>
                        </a:spcAft>
                      </a:pPr>
                      <a:r>
                        <a:rPr lang="en-IN" sz="1200" b="0" dirty="0">
                          <a:effectLst/>
                        </a:rPr>
                        <a:t>0.10</a:t>
                      </a:r>
                      <a:endParaRPr lang="en-IN" sz="1200" b="0"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0.0398</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0.4602</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0.31</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a:effectLst/>
                        </a:rPr>
                        <a:t>0.1217</a:t>
                      </a:r>
                      <a:endParaRPr lang="en-IN" sz="120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dirty="0">
                          <a:effectLst/>
                        </a:rPr>
                        <a:t>0.3783</a:t>
                      </a:r>
                      <a:endParaRPr lang="en-IN" sz="120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12"/>
                  </a:ext>
                </a:extLst>
              </a:tr>
            </a:tbl>
          </a:graphicData>
        </a:graphic>
      </p:graphicFrame>
      <p:sp>
        <p:nvSpPr>
          <p:cNvPr id="7" name="Rectangle 6"/>
          <p:cNvSpPr/>
          <p:nvPr/>
        </p:nvSpPr>
        <p:spPr>
          <a:xfrm>
            <a:off x="596755" y="1577319"/>
            <a:ext cx="3573351" cy="338554"/>
          </a:xfrm>
          <a:prstGeom prst="rect">
            <a:avLst/>
          </a:prstGeom>
        </p:spPr>
        <p:txBody>
          <a:bodyPr wrap="none">
            <a:spAutoFit/>
          </a:bodyPr>
          <a:lstStyle/>
          <a:p>
            <a:r>
              <a:rPr lang="en-IN" sz="1600" dirty="0"/>
              <a:t>Table 5.2 The Standard Normal Table</a:t>
            </a:r>
          </a:p>
        </p:txBody>
      </p:sp>
    </p:spTree>
    <p:extLst>
      <p:ext uri="{BB962C8B-B14F-4D97-AF65-F5344CB8AC3E}">
        <p14:creationId xmlns:p14="http://schemas.microsoft.com/office/powerpoint/2010/main" val="21727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noProof="0" dirty="0" smtClean="0"/>
              <a:t>The Standard Normal Table </a:t>
            </a:r>
            <a:r>
              <a:rPr lang="en-US" sz="4000" noProof="0" dirty="0" smtClean="0"/>
              <a:t/>
            </a:r>
            <a:br>
              <a:rPr lang="en-US" sz="4000" noProof="0" dirty="0" smtClean="0"/>
            </a:br>
            <a:r>
              <a:rPr lang="en-US" sz="2700" noProof="0" dirty="0" smtClean="0"/>
              <a:t>(3 of 17)</a:t>
            </a:r>
            <a:endParaRPr lang="en-US" sz="27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7" name="Picture 6" descr="Two graphs, a and b, show specific areas between mean and Z, and beyond Z in a normal distribution curve.&#10;&#10;In both graphs, the mean corresponds to the peak value.&#10;a. Positive z. Positive Z is marked to the right of the mean on the horizontal axis. The region between the mean and positive Z is labeled B, the region beyond positive Z to its right is labeled C, and the region to the left of mean is labeled, 0.500 of total area.&#10;b. Negative z. Negative Z is marked to the left of the mean on the horizontal axis. The region between the mean and negative Z is labeled B, the region beyond negative Z to its left is labeled C, and the region to the right of mean is labeled, 0.500 of total area.&#10;" title="Figure 5.4 Areas Between Mean and Z (B) and Beyond Z (C)"/>
          <p:cNvPicPr>
            <a:picLocks noChangeAspect="1"/>
          </p:cNvPicPr>
          <p:nvPr/>
        </p:nvPicPr>
        <p:blipFill>
          <a:blip r:embed="rId3"/>
          <a:stretch>
            <a:fillRect/>
          </a:stretch>
        </p:blipFill>
        <p:spPr>
          <a:xfrm>
            <a:off x="625387" y="2276872"/>
            <a:ext cx="7832813" cy="3024336"/>
          </a:xfrm>
          <a:prstGeom prst="rect">
            <a:avLst/>
          </a:prstGeom>
        </p:spPr>
      </p:pic>
    </p:spTree>
    <p:extLst>
      <p:ext uri="{BB962C8B-B14F-4D97-AF65-F5344CB8AC3E}">
        <p14:creationId xmlns:p14="http://schemas.microsoft.com/office/powerpoint/2010/main" val="73671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395536" y="714400"/>
            <a:ext cx="8229600" cy="9144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(4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4717" y="1916832"/>
            <a:ext cx="8173844" cy="4197899"/>
          </a:xfrm>
        </p:spPr>
        <p:txBody>
          <a:bodyPr>
            <a:normAutofit/>
          </a:bodyPr>
          <a:lstStyle/>
          <a:p>
            <a:pPr marL="0" indent="0">
              <a:buNone/>
            </a:pPr>
            <a:r>
              <a:rPr lang="en-US" noProof="0" dirty="0" smtClean="0"/>
              <a:t>Finding the Area between the Mean and a Positive or Negative </a:t>
            </a:r>
            <a:r>
              <a:rPr lang="en-US" sz="3200" i="1" kern="1200" baseline="0" noProof="0" dirty="0" smtClean="0">
                <a:solidFill>
                  <a:schemeClr val="tx1"/>
                </a:solidFill>
                <a:effectLst/>
                <a:latin typeface="+mn-lt"/>
                <a:ea typeface="+mn-ea"/>
                <a:cs typeface="+mn-cs"/>
              </a:rPr>
              <a:t>Z</a:t>
            </a:r>
            <a:r>
              <a:rPr lang="en-US" noProof="0" dirty="0" smtClean="0"/>
              <a:t> Score</a:t>
            </a:r>
          </a:p>
          <a:p>
            <a:r>
              <a:rPr lang="en-US" noProof="0" dirty="0" smtClean="0"/>
              <a:t>Standard normal table to find area.</a:t>
            </a:r>
          </a:p>
          <a:p>
            <a:r>
              <a:rPr lang="en-US" noProof="0" dirty="0" smtClean="0"/>
              <a:t>Multiply proportion by number of students.</a:t>
            </a:r>
          </a:p>
          <a:p>
            <a:r>
              <a:rPr lang="en-US" noProof="0" dirty="0" smtClean="0"/>
              <a:t>Steps for scores lower than mean.</a:t>
            </a:r>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12120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noProof="0" dirty="0" smtClean="0"/>
              <a:t>The Standard Normal Table </a:t>
            </a:r>
            <a:br>
              <a:rPr lang="en-US" noProof="0" dirty="0" smtClean="0"/>
            </a:br>
            <a:r>
              <a:rPr lang="en-US" noProof="0" dirty="0" smtClean="0"/>
              <a:t>(5 of 17)</a:t>
            </a:r>
            <a:endParaRPr lang="en-US" noProof="0" dirty="0"/>
          </a:p>
        </p:txBody>
      </p:sp>
      <p:sp>
        <p:nvSpPr>
          <p:cNvPr id="7" name="Content Placeholder 6"/>
          <p:cNvSpPr>
            <a:spLocks noGrp="1"/>
          </p:cNvSpPr>
          <p:nvPr>
            <p:ph idx="1"/>
          </p:nvPr>
        </p:nvSpPr>
        <p:spPr>
          <a:xfrm>
            <a:off x="990600" y="1268760"/>
            <a:ext cx="7696200" cy="4449763"/>
          </a:xfrm>
        </p:spPr>
        <p:txBody>
          <a:bodyPr/>
          <a:lstStyle/>
          <a:p>
            <a:pPr marL="0" indent="0">
              <a:buNone/>
            </a:pPr>
            <a:r>
              <a:rPr lang="en-US" noProof="0" dirty="0" smtClean="0"/>
              <a:t>Finding the Area between the Mean and a Positive or Negative </a:t>
            </a:r>
            <a:r>
              <a:rPr lang="en-US" i="1" noProof="0" dirty="0" smtClean="0"/>
              <a:t>Z</a:t>
            </a:r>
            <a:r>
              <a:rPr lang="en-US" noProof="0" dirty="0" smtClean="0"/>
              <a:t> Score</a:t>
            </a:r>
          </a:p>
          <a:p>
            <a:pPr marL="0" indent="0">
              <a:buNone/>
            </a:pPr>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4" name="Picture 3" descr="A graph shows a normal distribution curve, depicting a shaded region between the mean value and a positive Z score.&#10;&#10;The horizontal axis is labeled Z score, and lists 0 and 1.96. Z score equals 0 corresponds to the peak of the distribution. The raw score is 536 for a Z score of 0, and 736 for a Z score of 1.96. The region between the two Z scores is shaded and labeled, 47.50 percent." title="Figure 5.5 Finding the Area Between the Mean and a Specified Positive Z Score"/>
          <p:cNvPicPr>
            <a:picLocks noChangeAspect="1"/>
          </p:cNvPicPr>
          <p:nvPr/>
        </p:nvPicPr>
        <p:blipFill>
          <a:blip r:embed="rId3"/>
          <a:stretch>
            <a:fillRect/>
          </a:stretch>
        </p:blipFill>
        <p:spPr>
          <a:xfrm>
            <a:off x="1467076" y="2276872"/>
            <a:ext cx="6743247" cy="4079478"/>
          </a:xfrm>
          <a:prstGeom prst="rect">
            <a:avLst/>
          </a:prstGeom>
        </p:spPr>
      </p:pic>
    </p:spTree>
    <p:extLst>
      <p:ext uri="{BB962C8B-B14F-4D97-AF65-F5344CB8AC3E}">
        <p14:creationId xmlns:p14="http://schemas.microsoft.com/office/powerpoint/2010/main" val="1063005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noProof="0" dirty="0" smtClean="0"/>
              <a:t>The Standard Normal Table </a:t>
            </a:r>
            <a:br>
              <a:rPr lang="en-US" noProof="0" dirty="0" smtClean="0"/>
            </a:br>
            <a:r>
              <a:rPr lang="en-US" noProof="0" dirty="0" smtClean="0"/>
              <a:t>(6 of 17)</a:t>
            </a:r>
            <a:endParaRPr lang="en-US" noProof="0" dirty="0"/>
          </a:p>
        </p:txBody>
      </p:sp>
      <p:sp>
        <p:nvSpPr>
          <p:cNvPr id="7" name="Content Placeholder 6"/>
          <p:cNvSpPr>
            <a:spLocks noGrp="1"/>
          </p:cNvSpPr>
          <p:nvPr>
            <p:ph idx="1"/>
          </p:nvPr>
        </p:nvSpPr>
        <p:spPr>
          <a:xfrm>
            <a:off x="990600" y="1268760"/>
            <a:ext cx="7696200" cy="4449763"/>
          </a:xfrm>
        </p:spPr>
        <p:txBody>
          <a:bodyPr/>
          <a:lstStyle/>
          <a:p>
            <a:pPr marL="0" indent="0">
              <a:buNone/>
            </a:pPr>
            <a:r>
              <a:rPr lang="en-US" noProof="0" dirty="0" smtClean="0"/>
              <a:t>Finding the Area between the Mean and a Positive or Negative </a:t>
            </a:r>
            <a:r>
              <a:rPr lang="en-US" i="1" noProof="0" dirty="0" smtClean="0"/>
              <a:t>Z</a:t>
            </a:r>
            <a:r>
              <a:rPr lang="en-US" noProof="0" dirty="0" smtClean="0"/>
              <a:t> Score</a:t>
            </a:r>
          </a:p>
          <a:p>
            <a:endParaRPr lang="en-US" noProof="0" dirty="0" smtClean="0"/>
          </a:p>
          <a:p>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4" name="Picture 3" descr="A graph shows a normal distribution curve, depicting a shaded region between the mean value and a negative Z score.&#10;&#10;The horizontal axis is labeled Z score, and lists negative 2.26 and 0. Z score equals 0 corresponds to the peak of the distribution. The raw score is 305 for a Z score of negative 2.26, and 536 for a Z score of 0. The region between the two Z scores is shaded and labeled, 48.81 percent." title="Figure 5.6 Finding the Area Between the Mean and a Specified Negative Z Score"/>
          <p:cNvPicPr>
            <a:picLocks noChangeAspect="1"/>
          </p:cNvPicPr>
          <p:nvPr/>
        </p:nvPicPr>
        <p:blipFill>
          <a:blip r:embed="rId3"/>
          <a:stretch>
            <a:fillRect/>
          </a:stretch>
        </p:blipFill>
        <p:spPr>
          <a:xfrm>
            <a:off x="1631805" y="2368542"/>
            <a:ext cx="6612603" cy="4084794"/>
          </a:xfrm>
          <a:prstGeom prst="rect">
            <a:avLst/>
          </a:prstGeom>
        </p:spPr>
      </p:pic>
    </p:spTree>
    <p:extLst>
      <p:ext uri="{BB962C8B-B14F-4D97-AF65-F5344CB8AC3E}">
        <p14:creationId xmlns:p14="http://schemas.microsoft.com/office/powerpoint/2010/main" val="284612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Introduction </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smtClean="0"/>
              <a:t>Empirical distributions.</a:t>
            </a:r>
            <a:endParaRPr lang="en-US" noProof="0" dirty="0"/>
          </a:p>
          <a:p>
            <a:r>
              <a:rPr lang="en-US" noProof="0" dirty="0" smtClean="0"/>
              <a:t>Normal distribution.</a:t>
            </a:r>
          </a:p>
          <a:p>
            <a:r>
              <a:rPr lang="en-US" noProof="0" dirty="0" smtClean="0"/>
              <a:t>Approximate theoretical values.</a:t>
            </a:r>
          </a:p>
          <a:p>
            <a:r>
              <a:rPr lang="en-US" noProof="0" dirty="0" smtClean="0"/>
              <a:t>Basis for empirical distribution.</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0554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(7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4717" y="1726726"/>
            <a:ext cx="8173844" cy="4388005"/>
          </a:xfrm>
        </p:spPr>
        <p:txBody>
          <a:bodyPr>
            <a:normAutofit/>
          </a:bodyPr>
          <a:lstStyle/>
          <a:p>
            <a:pPr marL="0" indent="0">
              <a:buNone/>
            </a:pPr>
            <a:r>
              <a:rPr lang="en-US" noProof="0" dirty="0" smtClean="0"/>
              <a:t>Finding the Area above a Positive </a:t>
            </a:r>
            <a:r>
              <a:rPr lang="en-US" sz="3200" i="1" kern="1200" noProof="0" dirty="0" smtClean="0">
                <a:solidFill>
                  <a:schemeClr val="tx1"/>
                </a:solidFill>
                <a:effectLst/>
                <a:latin typeface="+mn-lt"/>
                <a:ea typeface="+mn-ea"/>
                <a:cs typeface="+mn-cs"/>
              </a:rPr>
              <a:t>Z</a:t>
            </a:r>
            <a:r>
              <a:rPr lang="en-US" noProof="0" dirty="0" smtClean="0"/>
              <a:t> Score or below a Negative </a:t>
            </a:r>
            <a:r>
              <a:rPr lang="en-US" sz="3200" i="1" kern="1200" noProof="0" dirty="0" smtClean="0">
                <a:solidFill>
                  <a:schemeClr val="tx1"/>
                </a:solidFill>
                <a:effectLst/>
                <a:latin typeface="+mn-lt"/>
                <a:ea typeface="+mn-ea"/>
                <a:cs typeface="+mn-cs"/>
              </a:rPr>
              <a:t>Z</a:t>
            </a:r>
            <a:r>
              <a:rPr lang="en-US" noProof="0" dirty="0" smtClean="0"/>
              <a:t> Score</a:t>
            </a:r>
          </a:p>
          <a:p>
            <a:r>
              <a:rPr lang="en-US" noProof="0" dirty="0" smtClean="0"/>
              <a:t>Used to find area beyond </a:t>
            </a:r>
            <a:r>
              <a:rPr lang="en-US" sz="3200" i="1" kern="1200" noProof="0" dirty="0" smtClean="0">
                <a:solidFill>
                  <a:schemeClr val="tx1"/>
                </a:solidFill>
                <a:effectLst/>
                <a:latin typeface="+mn-lt"/>
                <a:ea typeface="+mn-ea"/>
                <a:cs typeface="+mn-cs"/>
              </a:rPr>
              <a:t>Z</a:t>
            </a:r>
            <a:r>
              <a:rPr lang="en-US" noProof="0" dirty="0" smtClean="0"/>
              <a:t> score.</a:t>
            </a:r>
          </a:p>
          <a:p>
            <a:r>
              <a:rPr lang="en-US" noProof="0" dirty="0" smtClean="0"/>
              <a:t>Identifying on opposite end of distribution.</a:t>
            </a:r>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60631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(8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196752"/>
            <a:ext cx="7696200" cy="4449763"/>
          </a:xfrm>
        </p:spPr>
        <p:txBody>
          <a:bodyPr>
            <a:normAutofit/>
          </a:bodyPr>
          <a:lstStyle/>
          <a:p>
            <a:pPr marL="0" indent="0">
              <a:buNone/>
            </a:pPr>
            <a:r>
              <a:rPr lang="en-US" noProof="0" dirty="0" smtClean="0"/>
              <a:t>Finding the Area above a Positive </a:t>
            </a:r>
            <a:r>
              <a:rPr lang="en-US" i="1" noProof="0" dirty="0" smtClean="0"/>
              <a:t>Z</a:t>
            </a:r>
            <a:r>
              <a:rPr lang="en-US" noProof="0" dirty="0" smtClean="0"/>
              <a:t> Score or below a Negative </a:t>
            </a:r>
            <a:r>
              <a:rPr lang="en-US" sz="3200" i="1" kern="1200" noProof="0" dirty="0" smtClean="0">
                <a:solidFill>
                  <a:schemeClr val="tx1"/>
                </a:solidFill>
                <a:effectLst/>
                <a:latin typeface="+mn-lt"/>
                <a:ea typeface="+mn-ea"/>
                <a:cs typeface="+mn-cs"/>
              </a:rPr>
              <a:t>Z</a:t>
            </a:r>
            <a:r>
              <a:rPr lang="en-US" noProof="0" dirty="0" smtClean="0"/>
              <a:t> Score</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6" name="Picture 5" descr="A graph shows a normal distribution curve, depicting two shaded regions near the tails of the curve.&#10;&#10;The horizontal axis lists three Z scores: negative 1.58, 0, and 2.10. Z score equals 0 corresponds to the peak of the distribution. The raw score is 375 for a Z score of negative 1.58, 536 for a Z score of 0, and 750 for a Z-score of 2.10. The region to the left of Z score equals negative 1.58 is shaded and labeled 5.71 percent. The region to the right of Z score equals 2.10 is shaded and labeled 1.79 percent." title="Figure 5.7 Finding the Area Above a Positive Z Score or Below a Negative Z Score"/>
          <p:cNvPicPr>
            <a:picLocks noChangeAspect="1"/>
          </p:cNvPicPr>
          <p:nvPr/>
        </p:nvPicPr>
        <p:blipFill>
          <a:blip r:embed="rId3"/>
          <a:stretch>
            <a:fillRect/>
          </a:stretch>
        </p:blipFill>
        <p:spPr>
          <a:xfrm>
            <a:off x="1509712" y="2272397"/>
            <a:ext cx="6605588" cy="4083953"/>
          </a:xfrm>
          <a:prstGeom prst="rect">
            <a:avLst/>
          </a:prstGeom>
        </p:spPr>
      </p:pic>
    </p:spTree>
    <p:extLst>
      <p:ext uri="{BB962C8B-B14F-4D97-AF65-F5344CB8AC3E}">
        <p14:creationId xmlns:p14="http://schemas.microsoft.com/office/powerpoint/2010/main" val="211352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(9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4717" y="1726726"/>
            <a:ext cx="8173844" cy="4388005"/>
          </a:xfrm>
        </p:spPr>
        <p:txBody>
          <a:bodyPr>
            <a:normAutofit/>
          </a:bodyPr>
          <a:lstStyle/>
          <a:p>
            <a:pPr marL="0" indent="0">
              <a:buNone/>
            </a:pPr>
            <a:r>
              <a:rPr lang="en-US" noProof="0" dirty="0" smtClean="0"/>
              <a:t>Transforming Proportions and Percentages into </a:t>
            </a:r>
            <a:r>
              <a:rPr lang="en-US" i="1" noProof="0" dirty="0" smtClean="0"/>
              <a:t>Z</a:t>
            </a:r>
            <a:r>
              <a:rPr lang="en-US" noProof="0" dirty="0" smtClean="0"/>
              <a:t> Scores</a:t>
            </a:r>
          </a:p>
          <a:p>
            <a:r>
              <a:rPr lang="en-US" noProof="0" dirty="0" smtClean="0"/>
              <a:t>Finding a </a:t>
            </a:r>
            <a:r>
              <a:rPr lang="en-US" i="1" noProof="0" dirty="0" smtClean="0"/>
              <a:t>Z</a:t>
            </a:r>
            <a:r>
              <a:rPr lang="en-US" noProof="0" dirty="0" smtClean="0"/>
              <a:t> score which bounds an area above It.</a:t>
            </a:r>
          </a:p>
          <a:p>
            <a:r>
              <a:rPr lang="en-US" noProof="0" dirty="0" smtClean="0"/>
              <a:t>Finding a </a:t>
            </a:r>
            <a:r>
              <a:rPr lang="en-US" i="1" noProof="0" dirty="0" smtClean="0"/>
              <a:t>Z</a:t>
            </a:r>
            <a:r>
              <a:rPr lang="en-US" noProof="0" dirty="0" smtClean="0"/>
              <a:t> score which bounds an area below it.</a:t>
            </a:r>
          </a:p>
          <a:p>
            <a:pPr marL="0" indent="0">
              <a:buNone/>
            </a:pPr>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26924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(10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268760"/>
            <a:ext cx="7696200" cy="4449763"/>
          </a:xfrm>
        </p:spPr>
        <p:txBody>
          <a:bodyPr>
            <a:normAutofit/>
          </a:bodyPr>
          <a:lstStyle/>
          <a:p>
            <a:pPr marL="0" indent="0">
              <a:buNone/>
            </a:pPr>
            <a:r>
              <a:rPr lang="en-US" b="1" noProof="0" dirty="0" smtClean="0"/>
              <a:t>Transforming Proportions and Percentages into </a:t>
            </a:r>
            <a:r>
              <a:rPr lang="en-US" b="1" i="1" noProof="0" dirty="0" smtClean="0"/>
              <a:t>Z</a:t>
            </a:r>
            <a:r>
              <a:rPr lang="en-US" b="1" noProof="0" dirty="0" smtClean="0"/>
              <a:t> Scores</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pPr marL="0" indent="0">
              <a:buNone/>
            </a:pPr>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6" name="Picture 5" descr="A graph shows a normal distribution curve, depicting a shaded region near the tail on the right side of the curve.&#10;&#10;The horizontal axis is labeled Z score, and lists 0 and 1.28. Z score equals 0 corresponds to the peak of the distribution. The raw score is 536 for a Z score of 0, and 667 for a Z score of 1.28. The region to the right of Z score equals 1.28 is shaded and labeled 10 percent." title="Figure 5.8 Finding a Z Score That Bounds an Area Above It"/>
          <p:cNvPicPr>
            <a:picLocks noChangeAspect="1"/>
          </p:cNvPicPr>
          <p:nvPr/>
        </p:nvPicPr>
        <p:blipFill>
          <a:blip r:embed="rId3"/>
          <a:stretch>
            <a:fillRect/>
          </a:stretch>
        </p:blipFill>
        <p:spPr>
          <a:xfrm>
            <a:off x="1375298" y="2348880"/>
            <a:ext cx="6848475" cy="4076700"/>
          </a:xfrm>
          <a:prstGeom prst="rect">
            <a:avLst/>
          </a:prstGeom>
        </p:spPr>
      </p:pic>
    </p:spTree>
    <p:extLst>
      <p:ext uri="{BB962C8B-B14F-4D97-AF65-F5344CB8AC3E}">
        <p14:creationId xmlns:p14="http://schemas.microsoft.com/office/powerpoint/2010/main" val="10890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53752"/>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(11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124744"/>
            <a:ext cx="7696200" cy="4449763"/>
          </a:xfrm>
        </p:spPr>
        <p:txBody>
          <a:bodyPr>
            <a:normAutofit/>
          </a:bodyPr>
          <a:lstStyle/>
          <a:p>
            <a:pPr marL="0" indent="0">
              <a:buNone/>
            </a:pPr>
            <a:r>
              <a:rPr lang="en-US" noProof="0" dirty="0" smtClean="0"/>
              <a:t>Transforming Proportions and Percentages into </a:t>
            </a:r>
            <a:r>
              <a:rPr lang="en-US" i="1" noProof="0" dirty="0" smtClean="0"/>
              <a:t>Z</a:t>
            </a:r>
            <a:r>
              <a:rPr lang="en-US" noProof="0" dirty="0" smtClean="0"/>
              <a:t> Scores</a:t>
            </a:r>
            <a:r>
              <a:rPr lang="en-US" b="1" noProof="0" dirty="0" smtClean="0">
                <a:solidFill>
                  <a:srgbClr val="FF0000"/>
                </a:solidFill>
                <a:latin typeface="Times New Roman" panose="02020603050405020304" pitchFamily="18" charset="0"/>
                <a:ea typeface="CaeciliaLTStd-Heavy"/>
                <a:cs typeface="Times New Roman" panose="02020603050405020304" pitchFamily="18" charset="0"/>
              </a:rPr>
              <a:t> </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pPr marL="0" indent="0">
              <a:buNone/>
            </a:pPr>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6" name="Picture 5" descr="A graph shows a normal distribution curve, depicting a shaded region near the tail on the left side of the curve.&#10;&#10;The horizontal axis is labeled Z score, and lists negative 1.65 and 0. Z score equals 0 corresponds to the peak of the distribution. The raw score is 368 for a Z score of negative 1.65, and 536 for a Z score of 0. The region to the left of Z score equals negative 1.65 is shaded and labeled 5 percent." title="Figure 5.9 Finding a Z Score That Bounds an Area Below It"/>
          <p:cNvPicPr>
            <a:picLocks noChangeAspect="1"/>
          </p:cNvPicPr>
          <p:nvPr/>
        </p:nvPicPr>
        <p:blipFill>
          <a:blip r:embed="rId3"/>
          <a:stretch>
            <a:fillRect/>
          </a:stretch>
        </p:blipFill>
        <p:spPr>
          <a:xfrm>
            <a:off x="1381125" y="2267744"/>
            <a:ext cx="6848475" cy="3943350"/>
          </a:xfrm>
          <a:prstGeom prst="rect">
            <a:avLst/>
          </a:prstGeom>
        </p:spPr>
      </p:pic>
    </p:spTree>
    <p:extLst>
      <p:ext uri="{BB962C8B-B14F-4D97-AF65-F5344CB8AC3E}">
        <p14:creationId xmlns:p14="http://schemas.microsoft.com/office/powerpoint/2010/main" val="329858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(12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4717" y="1726726"/>
            <a:ext cx="8173844" cy="4388005"/>
          </a:xfrm>
        </p:spPr>
        <p:txBody>
          <a:bodyPr>
            <a:normAutofit/>
          </a:bodyPr>
          <a:lstStyle/>
          <a:p>
            <a:pPr marL="0" indent="0">
              <a:buNone/>
            </a:pPr>
            <a:r>
              <a:rPr lang="en-US" noProof="0" dirty="0" smtClean="0"/>
              <a:t>Working with Percentiles in a Normal Distribution</a:t>
            </a:r>
          </a:p>
          <a:p>
            <a:r>
              <a:rPr lang="en-US" noProof="0" dirty="0" smtClean="0"/>
              <a:t>Determine percentile rank of raw score.</a:t>
            </a:r>
          </a:p>
          <a:p>
            <a:r>
              <a:rPr lang="en-US" noProof="0" dirty="0" smtClean="0"/>
              <a:t>Finding the percentile rank of a score higher than the mean.</a:t>
            </a:r>
          </a:p>
          <a:p>
            <a:r>
              <a:rPr lang="en-US" noProof="0" dirty="0" smtClean="0"/>
              <a:t>Finding the percentile rank of a score lower than the mean.</a:t>
            </a:r>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3169481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(13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268760"/>
            <a:ext cx="7696200" cy="4449763"/>
          </a:xfrm>
        </p:spPr>
        <p:txBody>
          <a:bodyPr>
            <a:normAutofit/>
          </a:bodyPr>
          <a:lstStyle/>
          <a:p>
            <a:pPr marL="0" indent="0">
              <a:buNone/>
            </a:pPr>
            <a:r>
              <a:rPr lang="en-US" noProof="0" dirty="0" smtClean="0"/>
              <a:t>Working with Percentiles in a Normal Distribution</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6" name="Picture 5" descr="A graph shows a normal distribution curve, illustrating the process of finding the percentile rank for a score higher than the mean.&#10;&#10;The horizontal axis is labeled Z score, and lists 0 and 1.41. Z score equals 0 corresponds to the peak of the distribution. The raw score is 536 for a Z score of 0, and 680 for a Z score of 1.41. The region to the right of Z score equals 1.41 is shaded and labeled 8 percent, and the region to the left is labeled 92 percent. 680 equals ninety-second percentile." title="Figure 5.10 Finding the Percentile Rank of a Score Higher Than the Mean"/>
          <p:cNvPicPr>
            <a:picLocks noChangeAspect="1"/>
          </p:cNvPicPr>
          <p:nvPr/>
        </p:nvPicPr>
        <p:blipFill>
          <a:blip r:embed="rId3"/>
          <a:stretch>
            <a:fillRect/>
          </a:stretch>
        </p:blipFill>
        <p:spPr>
          <a:xfrm>
            <a:off x="1409700" y="2336800"/>
            <a:ext cx="6858000" cy="4019550"/>
          </a:xfrm>
          <a:prstGeom prst="rect">
            <a:avLst/>
          </a:prstGeom>
        </p:spPr>
      </p:pic>
    </p:spTree>
    <p:extLst>
      <p:ext uri="{BB962C8B-B14F-4D97-AF65-F5344CB8AC3E}">
        <p14:creationId xmlns:p14="http://schemas.microsoft.com/office/powerpoint/2010/main" val="2901793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(14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196752"/>
            <a:ext cx="7696200" cy="4449763"/>
          </a:xfrm>
        </p:spPr>
        <p:txBody>
          <a:bodyPr>
            <a:normAutofit/>
          </a:bodyPr>
          <a:lstStyle/>
          <a:p>
            <a:pPr marL="0" indent="0">
              <a:buNone/>
            </a:pPr>
            <a:r>
              <a:rPr lang="en-US" noProof="0" dirty="0" smtClean="0"/>
              <a:t>Working with Percentiles in a Normal Distribution</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6" name="Picture 5" descr="A graph shows a normal distribution curve, illustrating the process of finding the percentile rank for a score lower than the mean.&#10;&#10;The horizontal axis is labeled Z score, and lists negative 0.84 and 0. Z score equals 0 corresponds to the peak of the distribution. The raw score is 450 for a Z score of negative 0.84, and 536 for a Z score of 0. The region to the left of Z score equals negative 0.84 is shaded and labeled 20 percent, and the region to the right of the score is labeled 80 percent. 250 equals twentieth percentile." title="Figure 5.11 Finding the Percentile Rank of a Score Lower Than the Mean"/>
          <p:cNvPicPr>
            <a:picLocks noChangeAspect="1"/>
          </p:cNvPicPr>
          <p:nvPr/>
        </p:nvPicPr>
        <p:blipFill>
          <a:blip r:embed="rId3"/>
          <a:stretch>
            <a:fillRect/>
          </a:stretch>
        </p:blipFill>
        <p:spPr>
          <a:xfrm>
            <a:off x="1343025" y="2459842"/>
            <a:ext cx="6886575" cy="3886200"/>
          </a:xfrm>
          <a:prstGeom prst="rect">
            <a:avLst/>
          </a:prstGeom>
        </p:spPr>
      </p:pic>
    </p:spTree>
    <p:extLst>
      <p:ext uri="{BB962C8B-B14F-4D97-AF65-F5344CB8AC3E}">
        <p14:creationId xmlns:p14="http://schemas.microsoft.com/office/powerpoint/2010/main" val="3632159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(15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4717" y="1726726"/>
            <a:ext cx="8173844" cy="4388005"/>
          </a:xfrm>
        </p:spPr>
        <p:txBody>
          <a:bodyPr>
            <a:normAutofit/>
          </a:bodyPr>
          <a:lstStyle/>
          <a:p>
            <a:pPr marL="0" indent="0">
              <a:buNone/>
            </a:pPr>
            <a:r>
              <a:rPr lang="en-US" noProof="0" dirty="0" smtClean="0"/>
              <a:t>Working with Percentiles in a Normal Distribution</a:t>
            </a:r>
          </a:p>
          <a:p>
            <a:r>
              <a:rPr lang="en-US" noProof="0" dirty="0" smtClean="0"/>
              <a:t>Finding a raw score associated with a percentile higher than 50.</a:t>
            </a:r>
          </a:p>
          <a:p>
            <a:r>
              <a:rPr lang="en-US" noProof="0" dirty="0" smtClean="0"/>
              <a:t>Finding the raw score associated with a percentile lower than 50.</a:t>
            </a:r>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514648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27384"/>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(16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196752"/>
            <a:ext cx="7696200" cy="4449763"/>
          </a:xfrm>
        </p:spPr>
        <p:txBody>
          <a:bodyPr>
            <a:normAutofit/>
          </a:bodyPr>
          <a:lstStyle/>
          <a:p>
            <a:pPr marL="0" indent="0">
              <a:buNone/>
            </a:pPr>
            <a:r>
              <a:rPr lang="en-US" noProof="0" dirty="0" smtClean="0"/>
              <a:t>Working with Percentiles in a Normal Distribution </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6" name="Picture 5" descr="A graph shows a normal distribution curve, illustrating the process of finding the raw score associated with a percentile higher than 50.&#10;&#10;The horizontal axis is labeled Z score, and lists 0 and 1.65. Z score equals 0 corresponds to the peak of the distribution. The raw score is 536 for a Z score of 0, and 704 for a Z score of 1.65. The region to the right of Z score equals 1.65 is shaded and labeled 5 percent, and the region to the left is labeled 95 percent. 704 equals ninety-fifth percentile." title="Figure 5.12 Finding the Raw Score Associated With a Percentile Higher Than 50"/>
          <p:cNvPicPr>
            <a:picLocks noChangeAspect="1"/>
          </p:cNvPicPr>
          <p:nvPr/>
        </p:nvPicPr>
        <p:blipFill>
          <a:blip r:embed="rId3"/>
          <a:stretch>
            <a:fillRect/>
          </a:stretch>
        </p:blipFill>
        <p:spPr>
          <a:xfrm>
            <a:off x="1495425" y="2181476"/>
            <a:ext cx="6619875" cy="4185293"/>
          </a:xfrm>
          <a:prstGeom prst="rect">
            <a:avLst/>
          </a:prstGeom>
        </p:spPr>
      </p:pic>
    </p:spTree>
    <p:extLst>
      <p:ext uri="{BB962C8B-B14F-4D97-AF65-F5344CB8AC3E}">
        <p14:creationId xmlns:p14="http://schemas.microsoft.com/office/powerpoint/2010/main" val="92870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512956" y="620687"/>
            <a:ext cx="8173844" cy="979357"/>
          </a:xfrm>
        </p:spPr>
        <p:txBody>
          <a:bodyPr>
            <a:normAutofit fontScale="90000"/>
          </a:bodyPr>
          <a:lstStyle/>
          <a:p>
            <a:r>
              <a:rPr lang="en-US" noProof="0" dirty="0"/>
              <a:t>Properties of Normal Distribution </a:t>
            </a:r>
            <a:r>
              <a:rPr lang="en-US" noProof="0" dirty="0" smtClean="0"/>
              <a:t/>
            </a:r>
            <a:br>
              <a:rPr lang="en-US" noProof="0" dirty="0" smtClean="0"/>
            </a:br>
            <a:r>
              <a:rPr lang="en-US" sz="2700" noProof="0" dirty="0" smtClean="0"/>
              <a:t>(</a:t>
            </a:r>
            <a:r>
              <a:rPr lang="en-US" sz="2700" noProof="0" dirty="0"/>
              <a:t>1</a:t>
            </a:r>
            <a:r>
              <a:rPr lang="en-US" sz="2700" noProof="0" dirty="0" smtClean="0"/>
              <a:t> </a:t>
            </a:r>
            <a:r>
              <a:rPr lang="en-US" sz="2700" noProof="0" dirty="0"/>
              <a:t>of </a:t>
            </a:r>
            <a:r>
              <a:rPr lang="en-US" sz="2700" noProof="0" dirty="0" smtClean="0"/>
              <a:t>6)</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88840"/>
            <a:ext cx="8173844" cy="4183360"/>
          </a:xfrm>
        </p:spPr>
        <p:txBody>
          <a:bodyPr>
            <a:normAutofit/>
          </a:bodyPr>
          <a:lstStyle/>
          <a:p>
            <a:r>
              <a:rPr lang="en-US" noProof="0" dirty="0" smtClean="0"/>
              <a:t>A bell-shaped curve.</a:t>
            </a:r>
          </a:p>
          <a:p>
            <a:r>
              <a:rPr lang="en-US" noProof="0" dirty="0" smtClean="0"/>
              <a:t>Perfect symmetry.</a:t>
            </a:r>
          </a:p>
          <a:p>
            <a:r>
              <a:rPr lang="en-US" noProof="0" dirty="0" smtClean="0"/>
              <a:t>Point of maximum frequency.</a:t>
            </a:r>
            <a:endParaRPr lang="en-US" noProof="0" dirty="0"/>
          </a:p>
          <a:p>
            <a:r>
              <a:rPr lang="en-US" noProof="0" dirty="0" smtClean="0"/>
              <a:t>Point </a:t>
            </a:r>
            <a:r>
              <a:rPr lang="en-US" noProof="0" dirty="0"/>
              <a:t>where </a:t>
            </a:r>
            <a:r>
              <a:rPr lang="en-US" noProof="0" dirty="0" smtClean="0"/>
              <a:t>three </a:t>
            </a:r>
            <a:r>
              <a:rPr lang="en-US" noProof="0" dirty="0"/>
              <a:t>measures coincide</a:t>
            </a:r>
            <a:r>
              <a:rPr lang="en-US" noProof="0" dirty="0" smtClean="0"/>
              <a:t>.</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61666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990600" y="44624"/>
            <a:ext cx="7696200" cy="1143000"/>
          </a:xfrm>
        </p:spPr>
        <p:txBody>
          <a:bodyPr>
            <a:normAutofit fontScale="90000"/>
          </a:bodyPr>
          <a:lstStyle/>
          <a:p>
            <a:r>
              <a:rPr lang="en-US" sz="4000" noProof="0" dirty="0" smtClean="0"/>
              <a:t> </a:t>
            </a:r>
            <a:r>
              <a:rPr lang="en-US" noProof="0" dirty="0" smtClean="0"/>
              <a:t>The Standard Normal Table </a:t>
            </a:r>
            <a:br>
              <a:rPr lang="en-US" noProof="0" dirty="0" smtClean="0"/>
            </a:br>
            <a:r>
              <a:rPr lang="en-US" sz="2700" noProof="0" dirty="0" smtClean="0"/>
              <a:t>(17 of 17)</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990600" y="1196752"/>
            <a:ext cx="7696200" cy="4449763"/>
          </a:xfrm>
        </p:spPr>
        <p:txBody>
          <a:bodyPr>
            <a:normAutofit/>
          </a:bodyPr>
          <a:lstStyle/>
          <a:p>
            <a:pPr marL="0" indent="0">
              <a:buNone/>
            </a:pPr>
            <a:r>
              <a:rPr lang="en-US" noProof="0" dirty="0" smtClean="0"/>
              <a:t>Working with Percentiles in a Normal Distribution</a:t>
            </a:r>
          </a:p>
          <a:p>
            <a:pPr marL="0" indent="0">
              <a:buNone/>
            </a:pPr>
            <a:endParaRPr lang="en-US" b="1" noProof="0" dirty="0" smtClean="0">
              <a:solidFill>
                <a:srgbClr val="FF0000"/>
              </a:solidFill>
              <a:latin typeface="Times New Roman" panose="02020603050405020304" pitchFamily="18" charset="0"/>
              <a:ea typeface="CaeciliaLTStd-Heavy"/>
              <a:cs typeface="Times New Roman" panose="02020603050405020304" pitchFamily="18" charset="0"/>
            </a:endParaRPr>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6" name="Picture 5" descr="A graph shows a normal distribution curve, illustrating the process of finding the raw score associated with a percentile lower than 50.&#10;&#10;The horizontal axis is labeled Z score, and lists negative 0.25 and 0. Z score equals 0 corresponds to the peak of the distribution. The raw score is 511 for a Z score of negative 0.25, and 536 for a Z score of 0. The region to the left of Z score equals negative 0.25 is shaded and labeled 40 percent, and the region to the right of the score is labeled 60 percent. 511 equals fortieth percentile." title="Figure 5.13 Finding the Raw Score Associated With a Percentile Lower Than 50"/>
          <p:cNvPicPr>
            <a:picLocks noChangeAspect="1"/>
          </p:cNvPicPr>
          <p:nvPr/>
        </p:nvPicPr>
        <p:blipFill>
          <a:blip r:embed="rId3"/>
          <a:stretch>
            <a:fillRect/>
          </a:stretch>
        </p:blipFill>
        <p:spPr>
          <a:xfrm>
            <a:off x="1590934" y="2238326"/>
            <a:ext cx="6495532" cy="4118024"/>
          </a:xfrm>
          <a:prstGeom prst="rect">
            <a:avLst/>
          </a:prstGeom>
        </p:spPr>
      </p:pic>
    </p:spTree>
    <p:extLst>
      <p:ext uri="{BB962C8B-B14F-4D97-AF65-F5344CB8AC3E}">
        <p14:creationId xmlns:p14="http://schemas.microsoft.com/office/powerpoint/2010/main" val="199781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3" name="Title 2"/>
          <p:cNvSpPr>
            <a:spLocks noGrp="1"/>
          </p:cNvSpPr>
          <p:nvPr>
            <p:ph type="title"/>
          </p:nvPr>
        </p:nvSpPr>
        <p:spPr/>
        <p:txBody>
          <a:bodyPr>
            <a:noAutofit/>
          </a:bodyPr>
          <a:lstStyle/>
          <a:p>
            <a:r>
              <a:rPr lang="en-US" sz="3600" noProof="0" dirty="0" smtClean="0"/>
              <a:t>Reading the Research Literature: Child Health and Academic Achievement</a:t>
            </a:r>
            <a:endParaRPr lang="en-US" sz="3600" noProof="0" dirty="0"/>
          </a:p>
        </p:txBody>
      </p:sp>
      <p:sp>
        <p:nvSpPr>
          <p:cNvPr id="4" name="Content Placeholder 3"/>
          <p:cNvSpPr>
            <a:spLocks noGrp="1"/>
          </p:cNvSpPr>
          <p:nvPr>
            <p:ph idx="1"/>
          </p:nvPr>
        </p:nvSpPr>
        <p:spPr/>
        <p:txBody>
          <a:bodyPr/>
          <a:lstStyle/>
          <a:p>
            <a:r>
              <a:rPr lang="en-US" noProof="0" dirty="0" smtClean="0"/>
              <a:t>Margot Jackson’s study.</a:t>
            </a:r>
          </a:p>
          <a:p>
            <a:r>
              <a:rPr lang="en-US" noProof="0" dirty="0" smtClean="0"/>
              <a:t>Relation of academic inequality to poor health.</a:t>
            </a:r>
            <a:endParaRPr lang="en-US" noProof="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90268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E1993-3E66-453F-85FA-9960E0D9F9A0}"/>
              </a:ext>
            </a:extLst>
          </p:cNvPr>
          <p:cNvSpPr>
            <a:spLocks noGrp="1"/>
          </p:cNvSpPr>
          <p:nvPr>
            <p:ph type="title"/>
          </p:nvPr>
        </p:nvSpPr>
        <p:spPr>
          <a:xfrm>
            <a:off x="611560" y="548680"/>
            <a:ext cx="8059122" cy="1070992"/>
          </a:xfrm>
        </p:spPr>
        <p:txBody>
          <a:bodyPr>
            <a:normAutofit/>
          </a:bodyPr>
          <a:lstStyle/>
          <a:p>
            <a:r>
              <a:rPr lang="en-US" sz="4000" noProof="0" dirty="0" smtClean="0"/>
              <a:t>Properties of Normal Distribution</a:t>
            </a:r>
            <a:br>
              <a:rPr lang="en-US" sz="4000" noProof="0" dirty="0" smtClean="0"/>
            </a:br>
            <a:r>
              <a:rPr lang="en-US" sz="2400" noProof="0" dirty="0" smtClean="0"/>
              <a:t>(2 of 6) </a:t>
            </a:r>
            <a:endParaRPr lang="en-US" sz="2400" noProof="0" dirty="0"/>
          </a:p>
        </p:txBody>
      </p:sp>
      <p:sp>
        <p:nvSpPr>
          <p:cNvPr id="2" name="Footer Placeholder 1">
            <a:extLst>
              <a:ext uri="{FF2B5EF4-FFF2-40B4-BE49-F238E27FC236}">
                <a16:creationId xmlns:a16="http://schemas.microsoft.com/office/drawing/2014/main" id="{E7FC279B-4C44-49CA-90B7-E3557A8EF30E}"/>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0EB5CB60-05CD-42DC-B063-A314F24C286F}"/>
              </a:ext>
            </a:extLst>
          </p:cNvPr>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7" name="Picture 6" descr="A graph shows a normal distribution curve, in which the mean, median, and mode correspond to the peak of the distribution.&#10;&#10;" title="Figure 5.1 The Normal Curve"/>
          <p:cNvPicPr>
            <a:picLocks noChangeAspect="1"/>
          </p:cNvPicPr>
          <p:nvPr/>
        </p:nvPicPr>
        <p:blipFill>
          <a:blip r:embed="rId3"/>
          <a:stretch>
            <a:fillRect/>
          </a:stretch>
        </p:blipFill>
        <p:spPr>
          <a:xfrm>
            <a:off x="1153281" y="1863936"/>
            <a:ext cx="6848475" cy="4248150"/>
          </a:xfrm>
          <a:prstGeom prst="rect">
            <a:avLst/>
          </a:prstGeom>
        </p:spPr>
      </p:pic>
    </p:spTree>
    <p:extLst>
      <p:ext uri="{BB962C8B-B14F-4D97-AF65-F5344CB8AC3E}">
        <p14:creationId xmlns:p14="http://schemas.microsoft.com/office/powerpoint/2010/main" val="45933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42392"/>
            <a:ext cx="8229600" cy="914400"/>
          </a:xfrm>
        </p:spPr>
        <p:txBody>
          <a:bodyPr>
            <a:normAutofit fontScale="90000"/>
          </a:bodyPr>
          <a:lstStyle/>
          <a:p>
            <a:r>
              <a:rPr lang="en-US" noProof="0" dirty="0"/>
              <a:t>Properties of Normal Distribution </a:t>
            </a:r>
            <a:r>
              <a:rPr lang="en-US" noProof="0" dirty="0" smtClean="0"/>
              <a:t/>
            </a:r>
            <a:br>
              <a:rPr lang="en-US" noProof="0" dirty="0" smtClean="0"/>
            </a:br>
            <a:r>
              <a:rPr lang="en-US" sz="2700" noProof="0" dirty="0" smtClean="0"/>
              <a:t>(</a:t>
            </a:r>
            <a:r>
              <a:rPr lang="en-US" sz="2700" noProof="0" dirty="0"/>
              <a:t>3</a:t>
            </a:r>
            <a:r>
              <a:rPr lang="en-US" sz="2700" noProof="0" dirty="0" smtClean="0"/>
              <a:t> </a:t>
            </a:r>
            <a:r>
              <a:rPr lang="en-US" sz="2700" noProof="0" dirty="0"/>
              <a:t>of </a:t>
            </a:r>
            <a:r>
              <a:rPr lang="en-US" sz="2700" noProof="0" dirty="0" smtClean="0"/>
              <a:t>6)</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16832"/>
            <a:ext cx="8173844" cy="4255368"/>
          </a:xfrm>
        </p:spPr>
        <p:txBody>
          <a:bodyPr>
            <a:normAutofit/>
          </a:bodyPr>
          <a:lstStyle/>
          <a:p>
            <a:pPr marL="0" indent="0">
              <a:buNone/>
            </a:pPr>
            <a:r>
              <a:rPr lang="en-US" noProof="0" dirty="0"/>
              <a:t>Empirical Distributions Approximating </a:t>
            </a:r>
            <a:r>
              <a:rPr lang="en-US" noProof="0" dirty="0" smtClean="0"/>
              <a:t>the Normal Distribution</a:t>
            </a:r>
            <a:endParaRPr lang="en-US" noProof="0" dirty="0"/>
          </a:p>
          <a:p>
            <a:r>
              <a:rPr lang="en-US" noProof="0" dirty="0"/>
              <a:t>Normal </a:t>
            </a:r>
            <a:r>
              <a:rPr lang="en-US" noProof="0" dirty="0" smtClean="0"/>
              <a:t>curve is </a:t>
            </a:r>
            <a:r>
              <a:rPr lang="en-US" noProof="0" dirty="0"/>
              <a:t>theoretical.</a:t>
            </a:r>
          </a:p>
          <a:p>
            <a:r>
              <a:rPr lang="en-US" noProof="0" dirty="0"/>
              <a:t>Many variables resemble model.</a:t>
            </a:r>
          </a:p>
          <a:p>
            <a:r>
              <a:rPr lang="en-US" noProof="0" dirty="0" smtClean="0"/>
              <a:t>Bell-shaped </a:t>
            </a:r>
            <a:r>
              <a:rPr lang="en-US" noProof="0" dirty="0"/>
              <a:t>curve.</a:t>
            </a:r>
          </a:p>
          <a:p>
            <a:r>
              <a:rPr lang="en-US" noProof="0" dirty="0" smtClean="0"/>
              <a:t>Describes </a:t>
            </a:r>
            <a:r>
              <a:rPr lang="en-US" noProof="0" dirty="0"/>
              <a:t>empirical distributions.</a:t>
            </a:r>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73364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584964" y="714400"/>
            <a:ext cx="7875468" cy="914400"/>
          </a:xfrm>
        </p:spPr>
        <p:txBody>
          <a:bodyPr>
            <a:normAutofit fontScale="90000"/>
          </a:bodyPr>
          <a:lstStyle/>
          <a:p>
            <a:r>
              <a:rPr lang="en-US" noProof="0" dirty="0"/>
              <a:t> Properties of Normal Distribution  </a:t>
            </a:r>
            <a:r>
              <a:rPr lang="en-US" noProof="0" dirty="0" smtClean="0"/>
              <a:t/>
            </a:r>
            <a:br>
              <a:rPr lang="en-US" noProof="0" dirty="0" smtClean="0"/>
            </a:br>
            <a:r>
              <a:rPr lang="en-US" sz="2700" noProof="0" dirty="0" smtClean="0"/>
              <a:t>(4 </a:t>
            </a:r>
            <a:r>
              <a:rPr lang="en-US" sz="2700" noProof="0" dirty="0"/>
              <a:t>of </a:t>
            </a:r>
            <a:r>
              <a:rPr lang="en-US" sz="2700" noProof="0" dirty="0" smtClean="0"/>
              <a:t>6)</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88840"/>
            <a:ext cx="8173844" cy="4183360"/>
          </a:xfrm>
        </p:spPr>
        <p:txBody>
          <a:bodyPr>
            <a:normAutofit/>
          </a:bodyPr>
          <a:lstStyle/>
          <a:p>
            <a:pPr>
              <a:buNone/>
            </a:pPr>
            <a:r>
              <a:rPr lang="en-US" noProof="0" dirty="0"/>
              <a:t>Areas </a:t>
            </a:r>
            <a:r>
              <a:rPr lang="en-US" noProof="0" dirty="0" smtClean="0"/>
              <a:t>under </a:t>
            </a:r>
            <a:r>
              <a:rPr lang="en-US" noProof="0" dirty="0"/>
              <a:t>the Normal </a:t>
            </a:r>
            <a:r>
              <a:rPr lang="en-US" noProof="0" dirty="0" smtClean="0"/>
              <a:t>Curve</a:t>
            </a:r>
            <a:endParaRPr lang="en-US" noProof="0" dirty="0"/>
          </a:p>
          <a:p>
            <a:r>
              <a:rPr lang="en-US" noProof="0" dirty="0" smtClean="0"/>
              <a:t>Measured in </a:t>
            </a:r>
            <a:r>
              <a:rPr lang="en-US" noProof="0" dirty="0"/>
              <a:t>standard deviation units.</a:t>
            </a:r>
          </a:p>
          <a:p>
            <a:r>
              <a:rPr lang="en-US" noProof="0" dirty="0"/>
              <a:t>Conceptualized as </a:t>
            </a:r>
            <a:r>
              <a:rPr lang="en-US" noProof="0" dirty="0" smtClean="0"/>
              <a:t>percentage</a:t>
            </a:r>
            <a:r>
              <a:rPr lang="en-US" noProof="0" dirty="0"/>
              <a:t>.</a:t>
            </a:r>
          </a:p>
          <a:p>
            <a:r>
              <a:rPr lang="en-US" noProof="0" dirty="0" smtClean="0"/>
              <a:t>Curve </a:t>
            </a:r>
            <a:r>
              <a:rPr lang="en-US" noProof="0" dirty="0"/>
              <a:t>symmetrical.</a:t>
            </a:r>
          </a:p>
          <a:p>
            <a:r>
              <a:rPr lang="en-US" noProof="0" dirty="0"/>
              <a:t>Signs show standard deviation.</a:t>
            </a:r>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59891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noProof="0" dirty="0"/>
              <a:t>Properties of Normal Distribution  </a:t>
            </a:r>
            <a:r>
              <a:rPr lang="en-US" noProof="0" dirty="0" smtClean="0"/>
              <a:t/>
            </a:r>
            <a:br>
              <a:rPr lang="en-US" noProof="0" dirty="0" smtClean="0"/>
            </a:br>
            <a:r>
              <a:rPr lang="en-US" sz="2700" noProof="0" dirty="0" smtClean="0"/>
              <a:t>(</a:t>
            </a:r>
            <a:r>
              <a:rPr lang="en-US" sz="2700" noProof="0" dirty="0"/>
              <a:t>5</a:t>
            </a:r>
            <a:r>
              <a:rPr lang="en-US" sz="2700" noProof="0" dirty="0" smtClean="0"/>
              <a:t> </a:t>
            </a:r>
            <a:r>
              <a:rPr lang="en-US" sz="2700" noProof="0" dirty="0"/>
              <a:t>of </a:t>
            </a:r>
            <a:r>
              <a:rPr lang="en-US" sz="2700" noProof="0" dirty="0" smtClean="0"/>
              <a:t>6)</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16832"/>
            <a:ext cx="8173844" cy="4255368"/>
          </a:xfrm>
        </p:spPr>
        <p:txBody>
          <a:bodyPr>
            <a:normAutofit/>
          </a:bodyPr>
          <a:lstStyle/>
          <a:p>
            <a:pPr>
              <a:buNone/>
            </a:pPr>
            <a:r>
              <a:rPr lang="en-US" noProof="0" dirty="0"/>
              <a:t>Interpreting the Standard Deviation</a:t>
            </a:r>
          </a:p>
          <a:p>
            <a:r>
              <a:rPr lang="en-US" noProof="0" dirty="0"/>
              <a:t>Distance from mean and areas under curve.</a:t>
            </a:r>
          </a:p>
          <a:p>
            <a:r>
              <a:rPr lang="en-US" noProof="0" dirty="0" smtClean="0"/>
              <a:t>Percentage between </a:t>
            </a:r>
            <a:r>
              <a:rPr lang="en-US" noProof="0" dirty="0"/>
              <a:t>any score and mean.</a:t>
            </a:r>
          </a:p>
          <a:p>
            <a:r>
              <a:rPr lang="en-US" noProof="0" dirty="0"/>
              <a:t>Important interpretation for standard deviation</a:t>
            </a:r>
            <a:r>
              <a:rPr lang="en-US" noProof="0" dirty="0" smtClean="0"/>
              <a:t>.</a:t>
            </a:r>
          </a:p>
          <a:p>
            <a:r>
              <a:rPr lang="en-US" noProof="0" dirty="0"/>
              <a:t>Percentage of scores within any distance.</a:t>
            </a:r>
          </a:p>
          <a:p>
            <a:endParaRPr lang="en-US" noProof="0" dirty="0"/>
          </a:p>
          <a:p>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99035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400"/>
            <a:ext cx="8229600" cy="914400"/>
          </a:xfrm>
        </p:spPr>
        <p:txBody>
          <a:bodyPr>
            <a:normAutofit fontScale="90000"/>
          </a:bodyPr>
          <a:lstStyle/>
          <a:p>
            <a:r>
              <a:rPr lang="en-US" noProof="0" dirty="0"/>
              <a:t>Properties of Normal Distribution  </a:t>
            </a:r>
            <a:r>
              <a:rPr lang="en-US" noProof="0" dirty="0" smtClean="0"/>
              <a:t/>
            </a:r>
            <a:br>
              <a:rPr lang="en-US" noProof="0" dirty="0" smtClean="0"/>
            </a:br>
            <a:r>
              <a:rPr lang="en-US" sz="2700" noProof="0" dirty="0" smtClean="0"/>
              <a:t>(</a:t>
            </a:r>
            <a:r>
              <a:rPr lang="en-US" sz="2700" noProof="0" dirty="0"/>
              <a:t>6</a:t>
            </a:r>
            <a:r>
              <a:rPr lang="en-US" sz="2700" noProof="0" dirty="0" smtClean="0"/>
              <a:t> </a:t>
            </a:r>
            <a:r>
              <a:rPr lang="en-US" sz="2700" noProof="0" dirty="0"/>
              <a:t>of </a:t>
            </a:r>
            <a:r>
              <a:rPr lang="en-US" sz="2700" noProof="0" dirty="0" smtClean="0"/>
              <a:t>6)</a:t>
            </a:r>
            <a:endParaRPr lang="en-US" sz="27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18006150"/>
              </p:ext>
            </p:extLst>
          </p:nvPr>
        </p:nvGraphicFramePr>
        <p:xfrm>
          <a:off x="539554" y="2564905"/>
          <a:ext cx="8136902" cy="1462987"/>
        </p:xfrm>
        <a:graphic>
          <a:graphicData uri="http://schemas.openxmlformats.org/drawingml/2006/table">
            <a:tbl>
              <a:tblPr firstRow="1" firstCol="1" bandRow="1">
                <a:tableStyleId>{BDBED569-4797-4DF1-A0F4-6AAB3CD982D8}</a:tableStyleId>
              </a:tblPr>
              <a:tblGrid>
                <a:gridCol w="1625266">
                  <a:extLst>
                    <a:ext uri="{9D8B030D-6E8A-4147-A177-3AD203B41FA5}">
                      <a16:colId xmlns:a16="http://schemas.microsoft.com/office/drawing/2014/main" val="20000"/>
                    </a:ext>
                  </a:extLst>
                </a:gridCol>
                <a:gridCol w="1625266">
                  <a:extLst>
                    <a:ext uri="{9D8B030D-6E8A-4147-A177-3AD203B41FA5}">
                      <a16:colId xmlns:a16="http://schemas.microsoft.com/office/drawing/2014/main" val="20001"/>
                    </a:ext>
                  </a:extLst>
                </a:gridCol>
                <a:gridCol w="1628790">
                  <a:extLst>
                    <a:ext uri="{9D8B030D-6E8A-4147-A177-3AD203B41FA5}">
                      <a16:colId xmlns:a16="http://schemas.microsoft.com/office/drawing/2014/main" val="20002"/>
                    </a:ext>
                  </a:extLst>
                </a:gridCol>
                <a:gridCol w="1628790">
                  <a:extLst>
                    <a:ext uri="{9D8B030D-6E8A-4147-A177-3AD203B41FA5}">
                      <a16:colId xmlns:a16="http://schemas.microsoft.com/office/drawing/2014/main" val="20003"/>
                    </a:ext>
                  </a:extLst>
                </a:gridCol>
                <a:gridCol w="1628790">
                  <a:extLst>
                    <a:ext uri="{9D8B030D-6E8A-4147-A177-3AD203B41FA5}">
                      <a16:colId xmlns:a16="http://schemas.microsoft.com/office/drawing/2014/main" val="20004"/>
                    </a:ext>
                  </a:extLst>
                </a:gridCol>
              </a:tblGrid>
              <a:tr h="576063">
                <a:tc rowSpan="2">
                  <a:txBody>
                    <a:bodyPr/>
                    <a:lstStyle/>
                    <a:p>
                      <a:pPr>
                        <a:lnSpc>
                          <a:spcPct val="100000"/>
                        </a:lnSpc>
                        <a:spcAft>
                          <a:spcPts val="0"/>
                        </a:spcAft>
                      </a:pPr>
                      <a:r>
                        <a:rPr lang="en-IN" sz="1200" b="1" dirty="0">
                          <a:effectLst/>
                        </a:rPr>
                        <a:t>Number of</a:t>
                      </a:r>
                    </a:p>
                    <a:p>
                      <a:pPr>
                        <a:lnSpc>
                          <a:spcPct val="100000"/>
                        </a:lnSpc>
                        <a:spcAft>
                          <a:spcPts val="0"/>
                        </a:spcAft>
                      </a:pPr>
                      <a:r>
                        <a:rPr lang="en-IN" sz="1200" b="1" dirty="0">
                          <a:effectLst/>
                        </a:rPr>
                        <a:t>Total Test</a:t>
                      </a:r>
                    </a:p>
                    <a:p>
                      <a:pPr>
                        <a:lnSpc>
                          <a:spcPct val="100000"/>
                        </a:lnSpc>
                        <a:spcAft>
                          <a:spcPts val="0"/>
                        </a:spcAft>
                      </a:pPr>
                      <a:r>
                        <a:rPr lang="en-IN" sz="1200" b="1" dirty="0">
                          <a:effectLst/>
                        </a:rPr>
                        <a:t>Takers</a:t>
                      </a:r>
                      <a:endParaRPr lang="en-IN" sz="1200" b="1" dirty="0">
                        <a:effectLst/>
                        <a:latin typeface="Calibri"/>
                        <a:ea typeface="Calibri"/>
                        <a:cs typeface="Times New Roman"/>
                      </a:endParaRPr>
                    </a:p>
                  </a:txBody>
                  <a:tcPr marL="68400" marR="68400" marT="68400" marB="68400" anchor="b"/>
                </a:tc>
                <a:tc gridSpan="2">
                  <a:txBody>
                    <a:bodyPr/>
                    <a:lstStyle/>
                    <a:p>
                      <a:pPr>
                        <a:lnSpc>
                          <a:spcPct val="100000"/>
                        </a:lnSpc>
                        <a:spcAft>
                          <a:spcPts val="0"/>
                        </a:spcAft>
                      </a:pPr>
                      <a:r>
                        <a:rPr lang="en-IN" sz="1200" b="1" dirty="0">
                          <a:effectLst/>
                        </a:rPr>
                        <a:t>Evidence-Based Reading and</a:t>
                      </a:r>
                    </a:p>
                    <a:p>
                      <a:pPr>
                        <a:lnSpc>
                          <a:spcPct val="100000"/>
                        </a:lnSpc>
                        <a:spcAft>
                          <a:spcPts val="0"/>
                        </a:spcAft>
                      </a:pPr>
                      <a:r>
                        <a:rPr lang="en-IN" sz="1200" b="1" dirty="0">
                          <a:effectLst/>
                        </a:rPr>
                        <a:t>Writing (ERW)</a:t>
                      </a:r>
                      <a:endParaRPr lang="en-IN" sz="1200" b="1" dirty="0">
                        <a:effectLst/>
                        <a:latin typeface="Calibri"/>
                        <a:ea typeface="Calibri"/>
                        <a:cs typeface="Times New Roman"/>
                      </a:endParaRPr>
                    </a:p>
                  </a:txBody>
                  <a:tcPr marL="68400" marR="68400" marT="68400" marB="68400" anchor="b"/>
                </a:tc>
                <a:tc hMerge="1">
                  <a:txBody>
                    <a:bodyPr/>
                    <a:lstStyle/>
                    <a:p>
                      <a:endParaRPr lang="en-IN"/>
                    </a:p>
                  </a:txBody>
                  <a:tcPr/>
                </a:tc>
                <a:tc gridSpan="2">
                  <a:txBody>
                    <a:bodyPr/>
                    <a:lstStyle/>
                    <a:p>
                      <a:pPr>
                        <a:lnSpc>
                          <a:spcPct val="100000"/>
                        </a:lnSpc>
                        <a:spcAft>
                          <a:spcPts val="0"/>
                        </a:spcAft>
                      </a:pPr>
                      <a:r>
                        <a:rPr lang="en-IN" sz="1200" b="1" dirty="0">
                          <a:effectLst/>
                        </a:rPr>
                        <a:t>Mathematics</a:t>
                      </a:r>
                      <a:endParaRPr lang="en-IN" sz="1200" b="1" dirty="0">
                        <a:effectLst/>
                        <a:latin typeface="Calibri"/>
                        <a:ea typeface="Calibri"/>
                        <a:cs typeface="Times New Roman"/>
                      </a:endParaRPr>
                    </a:p>
                  </a:txBody>
                  <a:tcPr marL="68400" marR="68400" marT="68400" marB="68400" anchor="b"/>
                </a:tc>
                <a:tc hMerge="1">
                  <a:txBody>
                    <a:bodyPr/>
                    <a:lstStyle/>
                    <a:p>
                      <a:endParaRPr lang="en-IN"/>
                    </a:p>
                  </a:txBody>
                  <a:tcPr/>
                </a:tc>
                <a:extLst>
                  <a:ext uri="{0D108BD9-81ED-4DB2-BD59-A6C34878D82A}">
                    <a16:rowId xmlns:a16="http://schemas.microsoft.com/office/drawing/2014/main" val="10000"/>
                  </a:ext>
                </a:extLst>
              </a:tr>
              <a:tr h="504056">
                <a:tc vMerge="1">
                  <a:txBody>
                    <a:bodyPr/>
                    <a:lstStyle/>
                    <a:p>
                      <a:endParaRPr lang="en-IN"/>
                    </a:p>
                  </a:txBody>
                  <a:tcPr/>
                </a:tc>
                <a:tc>
                  <a:txBody>
                    <a:bodyPr/>
                    <a:lstStyle/>
                    <a:p>
                      <a:pPr algn="ctr">
                        <a:lnSpc>
                          <a:spcPct val="100000"/>
                        </a:lnSpc>
                        <a:spcAft>
                          <a:spcPts val="0"/>
                        </a:spcAft>
                      </a:pPr>
                      <a:r>
                        <a:rPr lang="en-IN" sz="1200" b="1">
                          <a:effectLst/>
                        </a:rPr>
                        <a:t>Mean</a:t>
                      </a:r>
                      <a:endParaRPr lang="en-IN" sz="1200" b="1">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1" dirty="0">
                          <a:effectLst/>
                        </a:rPr>
                        <a:t>Standard Deviation</a:t>
                      </a:r>
                      <a:endParaRPr lang="en-IN" sz="1200" b="1"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1" dirty="0">
                          <a:effectLst/>
                        </a:rPr>
                        <a:t>Mean</a:t>
                      </a:r>
                      <a:endParaRPr lang="en-IN" sz="1200" b="1" dirty="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1" dirty="0">
                          <a:effectLst/>
                        </a:rPr>
                        <a:t>Standard Deviation</a:t>
                      </a:r>
                      <a:endParaRPr lang="en-IN" sz="1200" b="1"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1"/>
                  </a:ext>
                </a:extLst>
              </a:tr>
              <a:tr h="382868">
                <a:tc>
                  <a:txBody>
                    <a:bodyPr/>
                    <a:lstStyle/>
                    <a:p>
                      <a:pPr>
                        <a:lnSpc>
                          <a:spcPct val="100000"/>
                        </a:lnSpc>
                        <a:spcAft>
                          <a:spcPts val="0"/>
                        </a:spcAft>
                      </a:pPr>
                      <a:r>
                        <a:rPr lang="en-IN" sz="1200" b="0">
                          <a:effectLst/>
                        </a:rPr>
                        <a:t>2,136,539</a:t>
                      </a:r>
                      <a:endParaRPr lang="en-IN" sz="1200" b="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0">
                          <a:effectLst/>
                        </a:rPr>
                        <a:t>536</a:t>
                      </a:r>
                      <a:endParaRPr lang="en-IN" sz="1200" b="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0">
                          <a:effectLst/>
                        </a:rPr>
                        <a:t>102</a:t>
                      </a:r>
                      <a:endParaRPr lang="en-IN" sz="1200" b="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0">
                          <a:effectLst/>
                        </a:rPr>
                        <a:t>531</a:t>
                      </a:r>
                      <a:endParaRPr lang="en-IN" sz="1200" b="0">
                        <a:effectLst/>
                        <a:latin typeface="Calibri"/>
                        <a:ea typeface="Calibri"/>
                        <a:cs typeface="Times New Roman"/>
                      </a:endParaRPr>
                    </a:p>
                  </a:txBody>
                  <a:tcPr marL="68400" marR="68400" marT="68400" marB="68400"/>
                </a:tc>
                <a:tc>
                  <a:txBody>
                    <a:bodyPr/>
                    <a:lstStyle/>
                    <a:p>
                      <a:pPr algn="ctr">
                        <a:lnSpc>
                          <a:spcPct val="100000"/>
                        </a:lnSpc>
                        <a:spcAft>
                          <a:spcPts val="0"/>
                        </a:spcAft>
                      </a:pPr>
                      <a:r>
                        <a:rPr lang="en-IN" sz="1200" b="0" dirty="0">
                          <a:effectLst/>
                        </a:rPr>
                        <a:t>114</a:t>
                      </a:r>
                      <a:endParaRPr lang="en-IN" sz="1200" b="0"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2"/>
                  </a:ext>
                </a:extLst>
              </a:tr>
            </a:tbl>
          </a:graphicData>
        </a:graphic>
      </p:graphicFrame>
      <p:sp>
        <p:nvSpPr>
          <p:cNvPr id="7" name="Rectangle 6"/>
          <p:cNvSpPr/>
          <p:nvPr/>
        </p:nvSpPr>
        <p:spPr>
          <a:xfrm>
            <a:off x="539552" y="1980129"/>
            <a:ext cx="8136904" cy="584775"/>
          </a:xfrm>
          <a:prstGeom prst="rect">
            <a:avLst/>
          </a:prstGeom>
        </p:spPr>
        <p:txBody>
          <a:bodyPr wrap="square">
            <a:spAutoFit/>
          </a:bodyPr>
          <a:lstStyle/>
          <a:p>
            <a:r>
              <a:rPr lang="en-IN" sz="1600" dirty="0"/>
              <a:t>Table 5.1 </a:t>
            </a:r>
            <a:r>
              <a:rPr lang="en-IN" sz="1600" dirty="0" smtClean="0"/>
              <a:t> 2018 </a:t>
            </a:r>
            <a:r>
              <a:rPr lang="en-IN" sz="1600" dirty="0"/>
              <a:t>SAT Component Means and Standard Deviations for High</a:t>
            </a:r>
          </a:p>
          <a:p>
            <a:r>
              <a:rPr lang="en-IN" sz="1600" dirty="0" smtClean="0"/>
              <a:t>	School </a:t>
            </a:r>
            <a:r>
              <a:rPr lang="en-IN" sz="1600" dirty="0"/>
              <a:t>Graduates Who Took the SAT During High School</a:t>
            </a:r>
          </a:p>
        </p:txBody>
      </p:sp>
      <p:sp>
        <p:nvSpPr>
          <p:cNvPr id="8" name="Rectangle 7"/>
          <p:cNvSpPr/>
          <p:nvPr/>
        </p:nvSpPr>
        <p:spPr>
          <a:xfrm>
            <a:off x="516106" y="4135687"/>
            <a:ext cx="8136904" cy="246221"/>
          </a:xfrm>
          <a:prstGeom prst="rect">
            <a:avLst/>
          </a:prstGeom>
        </p:spPr>
        <p:txBody>
          <a:bodyPr wrap="square">
            <a:spAutoFit/>
          </a:bodyPr>
          <a:lstStyle/>
          <a:p>
            <a:r>
              <a:rPr lang="en-IN" sz="1000" i="1" dirty="0"/>
              <a:t>Source: SAT Suite of Assessments Annual Report: Total Group</a:t>
            </a:r>
            <a:r>
              <a:rPr lang="en-IN" sz="1000" dirty="0"/>
              <a:t>. Copyright  2018. The College Board. </a:t>
            </a:r>
            <a:r>
              <a:rPr lang="en-IN" sz="1000" dirty="0" smtClean="0"/>
              <a:t>www.collegeboard.org</a:t>
            </a:r>
            <a:endParaRPr lang="en-IN" sz="1000" dirty="0"/>
          </a:p>
        </p:txBody>
      </p:sp>
    </p:spTree>
    <p:extLst>
      <p:ext uri="{BB962C8B-B14F-4D97-AF65-F5344CB8AC3E}">
        <p14:creationId xmlns:p14="http://schemas.microsoft.com/office/powerpoint/2010/main" val="39096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fontScale="90000"/>
          </a:bodyPr>
          <a:lstStyle/>
          <a:p>
            <a:r>
              <a:rPr lang="en-US" sz="4000" noProof="0" dirty="0" smtClean="0"/>
              <a:t> </a:t>
            </a:r>
            <a:r>
              <a:rPr lang="en-US" noProof="0" dirty="0" smtClean="0"/>
              <a:t>An Application of the Normal Curve</a:t>
            </a:r>
            <a:br>
              <a:rPr lang="en-US" noProof="0" dirty="0" smtClean="0"/>
            </a:br>
            <a:r>
              <a:rPr lang="en-US" sz="2700" noProof="0" dirty="0" smtClean="0"/>
              <a:t>(1 of 3)</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060848"/>
            <a:ext cx="8173844" cy="4111352"/>
          </a:xfrm>
        </p:spPr>
        <p:txBody>
          <a:bodyPr>
            <a:normAutofit/>
          </a:bodyPr>
          <a:lstStyle/>
          <a:p>
            <a:r>
              <a:rPr lang="en-US" noProof="0" dirty="0" smtClean="0"/>
              <a:t>SAT includes two components.</a:t>
            </a:r>
          </a:p>
          <a:p>
            <a:r>
              <a:rPr lang="en-US" noProof="0" dirty="0" smtClean="0"/>
              <a:t>Results of SAT exam.</a:t>
            </a:r>
          </a:p>
          <a:p>
            <a:r>
              <a:rPr lang="en-US" noProof="0" dirty="0" smtClean="0"/>
              <a:t>SAT ERW empirical distribution.</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05190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5099</Words>
  <Application>Microsoft Office PowerPoint</Application>
  <PresentationFormat>On-screen Show (4:3)</PresentationFormat>
  <Paragraphs>572</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CaeciliaLTStd-Heavy</vt:lpstr>
      <vt:lpstr>Calibri</vt:lpstr>
      <vt:lpstr>Cambria Math</vt:lpstr>
      <vt:lpstr>JansonTextLTStd-Roman</vt:lpstr>
      <vt:lpstr>Symbol</vt:lpstr>
      <vt:lpstr>Times New Roman</vt:lpstr>
      <vt:lpstr>Office Theme</vt:lpstr>
      <vt:lpstr> Chapter 5: The Normal Distribution </vt:lpstr>
      <vt:lpstr>Introduction </vt:lpstr>
      <vt:lpstr>Properties of Normal Distribution  (1 of 6)</vt:lpstr>
      <vt:lpstr>Properties of Normal Distribution (2 of 6) </vt:lpstr>
      <vt:lpstr>Properties of Normal Distribution  (3 of 6)</vt:lpstr>
      <vt:lpstr> Properties of Normal Distribution   (4 of 6)</vt:lpstr>
      <vt:lpstr>Properties of Normal Distribution   (5 of 6)</vt:lpstr>
      <vt:lpstr>Properties of Normal Distribution   (6 of 6)</vt:lpstr>
      <vt:lpstr> An Application of the Normal Curve (1 of 3)</vt:lpstr>
      <vt:lpstr> An Application of the Normal Curve (2 of 3)</vt:lpstr>
      <vt:lpstr>An Application of the Normal Curve (3 of 3)</vt:lpstr>
      <vt:lpstr>The Standard Normal Distribution (1 of 2)</vt:lpstr>
      <vt:lpstr>The Standard Normal Distribution (2 of 2)</vt:lpstr>
      <vt:lpstr> The Standard Normal Table  (1 of 17)</vt:lpstr>
      <vt:lpstr>The Standard Normal Table  (2 of 17)</vt:lpstr>
      <vt:lpstr>The Standard Normal Table  (3 of 17)</vt:lpstr>
      <vt:lpstr> The Standard Normal Table  (4 of 17)</vt:lpstr>
      <vt:lpstr>The Standard Normal Table  (5 of 17)</vt:lpstr>
      <vt:lpstr>The Standard Normal Table  (6 of 17)</vt:lpstr>
      <vt:lpstr> The Standard Normal Table  (7 of 17)</vt:lpstr>
      <vt:lpstr> The Standard Normal Table  (8 of 17)</vt:lpstr>
      <vt:lpstr> The Standard Normal Table  (9 of 17)</vt:lpstr>
      <vt:lpstr> The Standard Normal Table  (10 of 17)</vt:lpstr>
      <vt:lpstr> The Standard Normal Table  (11 of 17)</vt:lpstr>
      <vt:lpstr> The Standard Normal Table  (12 of 17)</vt:lpstr>
      <vt:lpstr> The Standard Normal Table  (13 of 17)</vt:lpstr>
      <vt:lpstr> The Standard Normal Table  (14 of 17)</vt:lpstr>
      <vt:lpstr> The Standard Normal Table  (15 of 17)</vt:lpstr>
      <vt:lpstr> The Standard Normal Table  (16 of 17)</vt:lpstr>
      <vt:lpstr> The Standard Normal Table  (17 of 17)</vt:lpstr>
      <vt:lpstr>Reading the Research Literature: Child Health and Academic Achievement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Kelly DeRosa</cp:lastModifiedBy>
  <cp:revision>542</cp:revision>
  <dcterms:created xsi:type="dcterms:W3CDTF">2006-08-16T00:00:00Z</dcterms:created>
  <dcterms:modified xsi:type="dcterms:W3CDTF">2020-02-05T15:52:28Z</dcterms:modified>
</cp:coreProperties>
</file>