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2"/>
  </p:notesMasterIdLst>
  <p:sldIdLst>
    <p:sldId id="312" r:id="rId3"/>
    <p:sldId id="315" r:id="rId4"/>
    <p:sldId id="327" r:id="rId5"/>
    <p:sldId id="344" r:id="rId6"/>
    <p:sldId id="328" r:id="rId7"/>
    <p:sldId id="329" r:id="rId8"/>
    <p:sldId id="330" r:id="rId9"/>
    <p:sldId id="331" r:id="rId10"/>
    <p:sldId id="342" r:id="rId11"/>
    <p:sldId id="332" r:id="rId12"/>
    <p:sldId id="333" r:id="rId13"/>
    <p:sldId id="335" r:id="rId14"/>
    <p:sldId id="343" r:id="rId15"/>
    <p:sldId id="336" r:id="rId16"/>
    <p:sldId id="337" r:id="rId17"/>
    <p:sldId id="338" r:id="rId18"/>
    <p:sldId id="345" r:id="rId19"/>
    <p:sldId id="339" r:id="rId20"/>
    <p:sldId id="34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a Slagle" initials="TS" lastIdx="10" clrIdx="0">
    <p:extLst/>
  </p:cmAuthor>
  <p:cmAuthor id="2" name="Goutham Madhavan, Integra-PDY, IN" initials="GMII" lastIdx="1" clrIdx="1">
    <p:extLst/>
  </p:cmAuthor>
  <p:cmAuthor id="3" name="Editorial Integra " initials="EI" lastIdx="7" clrIdx="2">
    <p:extLst/>
  </p:cmAuthor>
  <p:cmAuthor id="4" name="Editorial Integra" initials="EI" lastIdx="4" clrIdx="3">
    <p:extLst/>
  </p:cmAuthor>
  <p:cmAuthor id="5" name="Editorial Integra" initials="Q"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72" autoAdjust="0"/>
    <p:restoredTop sz="83271" autoAdjust="0"/>
  </p:normalViewPr>
  <p:slideViewPr>
    <p:cSldViewPr>
      <p:cViewPr varScale="1">
        <p:scale>
          <a:sx n="96" d="100"/>
          <a:sy n="96" d="100"/>
        </p:scale>
        <p:origin x="738" y="78"/>
      </p:cViewPr>
      <p:guideLst>
        <p:guide orient="horz" pos="2160"/>
        <p:guide pos="2880"/>
      </p:guideLst>
    </p:cSldViewPr>
  </p:slideViewPr>
  <p:outlineViewPr>
    <p:cViewPr>
      <p:scale>
        <a:sx n="50" d="100"/>
        <a:sy n="50" d="100"/>
      </p:scale>
      <p:origin x="0" y="19728"/>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974C31-EB4A-4B21-8134-CB5741A1DC5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403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8.5: Determine the significance of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Type I error </a:t>
                </a:r>
                <a:r>
                  <a:rPr lang="en-US" b="0" dirty="0"/>
                  <a:t>and</a:t>
                </a:r>
                <a:r>
                  <a:rPr lang="en-US" b="1" dirty="0"/>
                  <a:t> Type II error</a:t>
                </a:r>
                <a:r>
                  <a:rPr lang="en-US" b="1" i="0" dirty="0"/>
                  <a:t>: </a:t>
                </a:r>
                <a:r>
                  <a:rPr lang="en-US" sz="1200" kern="1200" dirty="0">
                    <a:solidFill>
                      <a:schemeClr val="tx1"/>
                    </a:solidFill>
                    <a:effectLst/>
                    <a:latin typeface="+mn-lt"/>
                    <a:ea typeface="+mn-ea"/>
                    <a:cs typeface="+mn-cs"/>
                  </a:rPr>
                  <a:t>The null hypothesis can be either true or false, and in either case, it can be rejected or not rejected.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the null hypothesis is true and we reject it nonetheless, we are making an incorrect decision. This type of error is called a </a:t>
                </a:r>
                <a:r>
                  <a:rPr lang="en-US" sz="1200" b="0" kern="1200" dirty="0">
                    <a:solidFill>
                      <a:schemeClr val="tx1"/>
                    </a:solidFill>
                    <a:effectLst/>
                    <a:latin typeface="+mn-lt"/>
                    <a:ea typeface="+mn-ea"/>
                    <a:cs typeface="+mn-cs"/>
                  </a:rPr>
                  <a:t>Type I error.</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the null hypothesis is false but we fail to reject it, this incorrect decision is a </a:t>
                </a:r>
                <a:r>
                  <a:rPr lang="en-US" sz="1200" b="0" kern="1200" dirty="0">
                    <a:solidFill>
                      <a:schemeClr val="tx1"/>
                    </a:solidFill>
                    <a:effectLst/>
                    <a:latin typeface="+mn-lt"/>
                    <a:ea typeface="+mn-ea"/>
                    <a:cs typeface="+mn-cs"/>
                  </a:rPr>
                  <a:t>Type II</a:t>
                </a:r>
                <a:r>
                  <a:rPr lang="en-US" sz="1200" i="1" kern="1200" dirty="0">
                    <a:solidFill>
                      <a:schemeClr val="tx1"/>
                    </a:solidFill>
                    <a:effectLst/>
                    <a:latin typeface="+mn-lt"/>
                    <a:ea typeface="+mn-ea"/>
                    <a:cs typeface="+mn-cs"/>
                  </a:rPr>
                  <a:t>. </a:t>
                </a:r>
                <a:endParaRPr lang="en-IN" sz="120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statistic and estimating the standard error:</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i="1" kern="1200" dirty="0" smtClean="0">
                    <a:solidFill>
                      <a:schemeClr val="tx1"/>
                    </a:solidFill>
                    <a:effectLst/>
                    <a:latin typeface="+mn-lt"/>
                    <a:ea typeface="+mn-ea"/>
                    <a:cs typeface="+mn-cs"/>
                  </a:rPr>
                  <a:t>t</a:t>
                </a:r>
                <a:r>
                  <a:rPr lang="en-US" sz="1200" b="1" kern="1200" dirty="0" smtClean="0">
                    <a:solidFill>
                      <a:schemeClr val="tx1"/>
                    </a:solidFill>
                    <a:effectLst/>
                    <a:latin typeface="+mn-lt"/>
                    <a:ea typeface="+mn-ea"/>
                    <a:cs typeface="+mn-cs"/>
                  </a:rPr>
                  <a:t> Statistic </a:t>
                </a:r>
                <a:r>
                  <a:rPr lang="en-US" sz="1200" b="1" kern="1200" dirty="0">
                    <a:solidFill>
                      <a:schemeClr val="tx1"/>
                    </a:solidFill>
                    <a:effectLst/>
                    <a:latin typeface="+mn-lt"/>
                    <a:ea typeface="+mn-ea"/>
                    <a:cs typeface="+mn-cs"/>
                  </a:rPr>
                  <a:t>(obtained</a:t>
                </a:r>
                <a:r>
                  <a:rPr lang="en-US" sz="1200" b="1" i="0" kern="1200" dirty="0">
                    <a:solidFill>
                      <a:schemeClr val="tx1"/>
                    </a:solidFill>
                    <a:effectLst/>
                    <a:latin typeface="+mn-lt"/>
                    <a:ea typeface="+mn-ea"/>
                    <a:cs typeface="+mn-cs"/>
                  </a:rPr>
                  <a:t>)</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𝑡</m:t>
                    </m:r>
                    <m:r>
                      <a:rPr lang="en-US"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𝜇</m:t>
                        </m:r>
                      </m:num>
                      <m:den>
                        <m:f>
                          <m:fPr>
                            <m:type m:val="lin"/>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𝑠</m:t>
                            </m:r>
                          </m:num>
                          <m:den>
                            <m:rad>
                              <m:radPr>
                                <m:degHide m:val="on"/>
                                <m:ctrlPr>
                                  <a:rPr lang="en-IN" sz="1200" i="1" kern="1200">
                                    <a:solidFill>
                                      <a:schemeClr val="tx1"/>
                                    </a:solidFill>
                                    <a:effectLst/>
                                    <a:latin typeface="Cambria Math" panose="02040503050406030204" pitchFamily="18" charset="0"/>
                                    <a:ea typeface="+mn-ea"/>
                                    <a:cs typeface="+mn-cs"/>
                                  </a:rPr>
                                </m:ctrlPr>
                              </m:radPr>
                              <m:deg/>
                              <m:e>
                                <m:r>
                                  <a:rPr lang="en-US" sz="1200" i="1" kern="1200">
                                    <a:solidFill>
                                      <a:schemeClr val="tx1"/>
                                    </a:solidFill>
                                    <a:effectLst/>
                                    <a:latin typeface="Cambria Math" panose="02040503050406030204" pitchFamily="18" charset="0"/>
                                    <a:ea typeface="+mn-ea"/>
                                    <a:cs typeface="+mn-cs"/>
                                  </a:rPr>
                                  <m:t>𝑁</m:t>
                                </m:r>
                              </m:e>
                            </m:rad>
                          </m:den>
                        </m:f>
                      </m:den>
                    </m:f>
                    <m:r>
                      <a:rPr lang="en-US" sz="1200" b="0" i="1" kern="1200" smtClean="0">
                        <a:solidFill>
                          <a:schemeClr val="tx1"/>
                        </a:solidFill>
                        <a:effectLst/>
                        <a:latin typeface="Cambria Math" panose="02040503050406030204" pitchFamily="18" charset="0"/>
                        <a:ea typeface="+mn-ea"/>
                        <a:cs typeface="+mn-cs"/>
                      </a:rPr>
                      <m:t>.</m:t>
                    </m:r>
                  </m:oMath>
                </a14:m>
                <a:endParaRPr lang="en-IN" sz="120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obtained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represents the number of standard deviation units (or standard error units) that the sample mean is from the hypothesized value of </a:t>
                </a:r>
                <a:r>
                  <a:rPr lang="en-US" sz="1200" i="1"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 assuming that the null hypothesis is </a:t>
                </a:r>
                <a:r>
                  <a:rPr lang="en-US" sz="1200" kern="1200" dirty="0" smtClean="0">
                    <a:solidFill>
                      <a:schemeClr val="tx1"/>
                    </a:solidFill>
                    <a:effectLst/>
                    <a:latin typeface="+mn-lt"/>
                    <a:ea typeface="+mn-ea"/>
                    <a:cs typeface="+mn-cs"/>
                  </a:rPr>
                  <a:t>true.</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distribution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degrees </a:t>
                </a:r>
                <a:r>
                  <a:rPr lang="en-US" sz="1200" kern="1200" dirty="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freedom:</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b="1" i="1" kern="1200" dirty="0">
                    <a:solidFill>
                      <a:schemeClr val="tx1"/>
                    </a:solidFill>
                    <a:effectLst/>
                    <a:latin typeface="+mn-lt"/>
                    <a:ea typeface="+mn-ea"/>
                    <a:cs typeface="+mn-cs"/>
                  </a:rPr>
                  <a:t>t</a:t>
                </a:r>
                <a:r>
                  <a:rPr lang="en-US" sz="1200" b="1" kern="1200" dirty="0">
                    <a:solidFill>
                      <a:schemeClr val="tx1"/>
                    </a:solidFill>
                    <a:effectLst/>
                    <a:latin typeface="+mn-lt"/>
                    <a:ea typeface="+mn-ea"/>
                    <a:cs typeface="+mn-cs"/>
                  </a:rPr>
                  <a:t> distribution </a:t>
                </a:r>
                <a:r>
                  <a:rPr lang="en-US" sz="1200" kern="1200" dirty="0">
                    <a:solidFill>
                      <a:schemeClr val="tx1"/>
                    </a:solidFill>
                    <a:effectLst/>
                    <a:latin typeface="+mn-lt"/>
                    <a:ea typeface="+mn-ea"/>
                    <a:cs typeface="+mn-cs"/>
                  </a:rPr>
                  <a:t>is actually a family of curves, each determined by its degrees of </a:t>
                </a:r>
                <a:r>
                  <a:rPr lang="en-US" sz="1200" kern="1200" dirty="0" smtClean="0">
                    <a:solidFill>
                      <a:schemeClr val="tx1"/>
                    </a:solidFill>
                    <a:effectLst/>
                    <a:latin typeface="+mn-lt"/>
                    <a:ea typeface="+mn-ea"/>
                    <a:cs typeface="+mn-cs"/>
                  </a:rPr>
                  <a:t>freedom.</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degrees of freedom (df) </a:t>
                </a:r>
                <a:r>
                  <a:rPr lang="en-US" sz="1200" kern="1200" dirty="0">
                    <a:solidFill>
                      <a:schemeClr val="tx1"/>
                    </a:solidFill>
                    <a:effectLst/>
                    <a:latin typeface="+mn-lt"/>
                    <a:ea typeface="+mn-ea"/>
                    <a:cs typeface="+mn-cs"/>
                  </a:rPr>
                  <a:t>represent the number of scores that are free to vary in calculating each </a:t>
                </a:r>
                <a:r>
                  <a:rPr lang="en-US" sz="1200" kern="1200" dirty="0" smtClean="0">
                    <a:solidFill>
                      <a:schemeClr val="tx1"/>
                    </a:solidFill>
                    <a:effectLst/>
                    <a:latin typeface="+mn-lt"/>
                    <a:ea typeface="+mn-ea"/>
                    <a:cs typeface="+mn-cs"/>
                  </a:rPr>
                  <a:t>statistic.</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the case of a single-sample mean, the </a:t>
                </a:r>
                <a:r>
                  <a:rPr lang="en-US" sz="1200" i="0" kern="1200" dirty="0">
                    <a:solidFill>
                      <a:schemeClr val="tx1"/>
                    </a:solidFill>
                    <a:effectLst/>
                    <a:latin typeface="+mn-lt"/>
                    <a:ea typeface="+mn-ea"/>
                    <a:cs typeface="+mn-cs"/>
                  </a:rPr>
                  <a:t>df </a:t>
                </a:r>
                <a:r>
                  <a:rPr lang="en-US" sz="1200" kern="1200" dirty="0">
                    <a:solidFill>
                      <a:schemeClr val="tx1"/>
                    </a:solidFill>
                    <a:effectLst/>
                    <a:latin typeface="+mn-lt"/>
                    <a:ea typeface="+mn-ea"/>
                    <a:cs typeface="+mn-cs"/>
                  </a:rPr>
                  <a:t>is calculated as follows: </a:t>
                </a:r>
                <a14:m>
                  <m:oMath xmlns:m="http://schemas.openxmlformats.org/officeDocument/2006/math">
                    <m:r>
                      <m:rPr>
                        <m:sty m:val="p"/>
                      </m:rPr>
                      <a:rPr lang="en-US" sz="1200" i="0" kern="1200">
                        <a:solidFill>
                          <a:schemeClr val="tx1"/>
                        </a:solidFill>
                        <a:effectLst/>
                        <a:latin typeface="Cambria Math" panose="02040503050406030204" pitchFamily="18" charset="0"/>
                        <a:ea typeface="+mn-ea"/>
                        <a:cs typeface="+mn-cs"/>
                      </a:rPr>
                      <m:t>df</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𝑁</m:t>
                    </m:r>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1</m:t>
                    </m:r>
                  </m:oMath>
                </a14:m>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Comparing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statistics: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only apparent difference is in the denominator. The denominator of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is the standard error based on the population standard deviation </a:t>
                </a:r>
                <a:r>
                  <a:rPr lang="en-US" sz="1200" i="1" kern="1200" dirty="0" smtClean="0">
                    <a:solidFill>
                      <a:schemeClr val="tx1"/>
                    </a:solidFill>
                    <a:effectLst/>
                    <a:latin typeface="+mn-lt"/>
                    <a:ea typeface="+mn-ea"/>
                    <a:cs typeface="+mn-cs"/>
                  </a:rPr>
                  <a:t>σ</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There </a:t>
                </a:r>
                <a:r>
                  <a:rPr lang="en-US" sz="1200" kern="1200" dirty="0">
                    <a:solidFill>
                      <a:schemeClr val="tx1"/>
                    </a:solidFill>
                    <a:effectLst/>
                    <a:latin typeface="+mn-lt"/>
                    <a:ea typeface="+mn-ea"/>
                    <a:cs typeface="+mn-cs"/>
                  </a:rPr>
                  <a:t>is another important difference between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statistics: Because it is estimated from sample data, the denominator of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is subject to sampling error.</a:t>
                </a:r>
                <a:endParaRPr lang="en-IN"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8.5</a:t>
                </a:r>
                <a:r>
                  <a:rPr lang="en-US" sz="1200" kern="1200" dirty="0" smtClean="0">
                    <a:solidFill>
                      <a:schemeClr val="tx1"/>
                    </a:solidFill>
                    <a:effectLst/>
                    <a:latin typeface="+mn-lt"/>
                    <a:ea typeface="+mn-ea"/>
                    <a:cs typeface="+mn-cs"/>
                  </a:rPr>
                  <a:t>: Determine the significance of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Type I error </a:t>
                </a:r>
                <a:r>
                  <a:rPr lang="en-US" b="0" dirty="0"/>
                  <a:t>and</a:t>
                </a:r>
                <a:r>
                  <a:rPr lang="en-US" b="1" dirty="0"/>
                  <a:t> Type II error</a:t>
                </a:r>
                <a:r>
                  <a:rPr lang="en-US" b="1" i="0" dirty="0"/>
                  <a:t>: </a:t>
                </a:r>
                <a:r>
                  <a:rPr lang="en-US" sz="1200" kern="1200" dirty="0">
                    <a:solidFill>
                      <a:schemeClr val="tx1"/>
                    </a:solidFill>
                    <a:effectLst/>
                    <a:latin typeface="+mn-lt"/>
                    <a:ea typeface="+mn-ea"/>
                    <a:cs typeface="+mn-cs"/>
                  </a:rPr>
                  <a:t>The null hypothesis can be either true or false, and in either case, it can be rejected or not rejected.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the null hypothesis is true and we reject it nonetheless, we are making an incorrect decision. This type of error is called a </a:t>
                </a:r>
                <a:r>
                  <a:rPr lang="en-US" sz="1200" b="0" kern="1200" dirty="0">
                    <a:solidFill>
                      <a:schemeClr val="tx1"/>
                    </a:solidFill>
                    <a:effectLst/>
                    <a:latin typeface="+mn-lt"/>
                    <a:ea typeface="+mn-ea"/>
                    <a:cs typeface="+mn-cs"/>
                  </a:rPr>
                  <a:t>Type I error.</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If </a:t>
                </a:r>
                <a:r>
                  <a:rPr lang="en-US" sz="1200" kern="1200" dirty="0">
                    <a:solidFill>
                      <a:schemeClr val="tx1"/>
                    </a:solidFill>
                    <a:effectLst/>
                    <a:latin typeface="+mn-lt"/>
                    <a:ea typeface="+mn-ea"/>
                    <a:cs typeface="+mn-cs"/>
                  </a:rPr>
                  <a:t>the null hypothesis is false but we fail to reject it, this incorrect decision is a </a:t>
                </a:r>
                <a:r>
                  <a:rPr lang="en-US" sz="1200" b="0" kern="1200" dirty="0">
                    <a:solidFill>
                      <a:schemeClr val="tx1"/>
                    </a:solidFill>
                    <a:effectLst/>
                    <a:latin typeface="+mn-lt"/>
                    <a:ea typeface="+mn-ea"/>
                    <a:cs typeface="+mn-cs"/>
                  </a:rPr>
                  <a:t>Type II</a:t>
                </a:r>
                <a:r>
                  <a:rPr lang="en-US" sz="1200" i="1" kern="1200" dirty="0">
                    <a:solidFill>
                      <a:schemeClr val="tx1"/>
                    </a:solidFill>
                    <a:effectLst/>
                    <a:latin typeface="+mn-lt"/>
                    <a:ea typeface="+mn-ea"/>
                    <a:cs typeface="+mn-cs"/>
                  </a:rPr>
                  <a:t>. </a:t>
                </a:r>
                <a:endParaRPr lang="en-IN" sz="120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IN"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statistic and estimating the standard error:</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i="1" kern="1200" dirty="0" smtClean="0">
                    <a:solidFill>
                      <a:schemeClr val="tx1"/>
                    </a:solidFill>
                    <a:effectLst/>
                    <a:latin typeface="+mn-lt"/>
                    <a:ea typeface="+mn-ea"/>
                    <a:cs typeface="+mn-cs"/>
                  </a:rPr>
                  <a:t>t</a:t>
                </a:r>
                <a:r>
                  <a:rPr lang="en-US" sz="1200" b="1" kern="1200" dirty="0" smtClean="0">
                    <a:solidFill>
                      <a:schemeClr val="tx1"/>
                    </a:solidFill>
                    <a:effectLst/>
                    <a:latin typeface="+mn-lt"/>
                    <a:ea typeface="+mn-ea"/>
                    <a:cs typeface="+mn-cs"/>
                  </a:rPr>
                  <a:t> Statistic </a:t>
                </a:r>
                <a:r>
                  <a:rPr lang="en-US" sz="1200" b="1" kern="1200" dirty="0">
                    <a:solidFill>
                      <a:schemeClr val="tx1"/>
                    </a:solidFill>
                    <a:effectLst/>
                    <a:latin typeface="+mn-lt"/>
                    <a:ea typeface="+mn-ea"/>
                    <a:cs typeface="+mn-cs"/>
                  </a:rPr>
                  <a:t>(obtained</a:t>
                </a:r>
                <a:r>
                  <a:rPr lang="en-US" sz="1200" b="1" i="0" kern="1200" dirty="0">
                    <a:solidFill>
                      <a:schemeClr val="tx1"/>
                    </a:solidFill>
                    <a:effectLst/>
                    <a:latin typeface="+mn-lt"/>
                    <a:ea typeface="+mn-ea"/>
                    <a:cs typeface="+mn-cs"/>
                  </a:rPr>
                  <a:t>)</a:t>
                </a:r>
                <a:r>
                  <a:rPr lang="en-US" sz="1200" b="1"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𝑡=</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−𝜇</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a:t>
                </a:r>
                <a:r>
                  <a:rPr lang="en-US" sz="1200" b="0" i="0" kern="1200" smtClean="0">
                    <a:solidFill>
                      <a:schemeClr val="tx1"/>
                    </a:solidFill>
                    <a:effectLst/>
                    <a:latin typeface="Cambria Math" panose="02040503050406030204" pitchFamily="18" charset="0"/>
                    <a:ea typeface="+mn-ea"/>
                    <a:cs typeface="+mn-cs"/>
                  </a:rPr>
                  <a:t>.</a:t>
                </a:r>
                <a:endParaRPr lang="en-IN" sz="120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obtained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represents the number of standard deviation units (or standard error units) that the sample mean is from the hypothesized value of </a:t>
                </a:r>
                <a:r>
                  <a:rPr lang="en-US" sz="1200" i="1"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 assuming that the null hypothesis is </a:t>
                </a:r>
                <a:r>
                  <a:rPr lang="en-US" sz="1200" kern="1200" dirty="0" smtClean="0">
                    <a:solidFill>
                      <a:schemeClr val="tx1"/>
                    </a:solidFill>
                    <a:effectLst/>
                    <a:latin typeface="+mn-lt"/>
                    <a:ea typeface="+mn-ea"/>
                    <a:cs typeface="+mn-cs"/>
                  </a:rPr>
                  <a:t>true.</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distribution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degrees </a:t>
                </a:r>
                <a:r>
                  <a:rPr lang="en-US" sz="1200" kern="1200" dirty="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freedom:</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b="1" i="1" kern="1200" dirty="0">
                    <a:solidFill>
                      <a:schemeClr val="tx1"/>
                    </a:solidFill>
                    <a:effectLst/>
                    <a:latin typeface="+mn-lt"/>
                    <a:ea typeface="+mn-ea"/>
                    <a:cs typeface="+mn-cs"/>
                  </a:rPr>
                  <a:t>t</a:t>
                </a:r>
                <a:r>
                  <a:rPr lang="en-US" sz="1200" b="1" kern="1200" dirty="0">
                    <a:solidFill>
                      <a:schemeClr val="tx1"/>
                    </a:solidFill>
                    <a:effectLst/>
                    <a:latin typeface="+mn-lt"/>
                    <a:ea typeface="+mn-ea"/>
                    <a:cs typeface="+mn-cs"/>
                  </a:rPr>
                  <a:t> distribution </a:t>
                </a:r>
                <a:r>
                  <a:rPr lang="en-US" sz="1200" kern="1200" dirty="0">
                    <a:solidFill>
                      <a:schemeClr val="tx1"/>
                    </a:solidFill>
                    <a:effectLst/>
                    <a:latin typeface="+mn-lt"/>
                    <a:ea typeface="+mn-ea"/>
                    <a:cs typeface="+mn-cs"/>
                  </a:rPr>
                  <a:t>is actually a family of curves, each determined by its degrees of </a:t>
                </a:r>
                <a:r>
                  <a:rPr lang="en-US" sz="1200" kern="1200" dirty="0" smtClean="0">
                    <a:solidFill>
                      <a:schemeClr val="tx1"/>
                    </a:solidFill>
                    <a:effectLst/>
                    <a:latin typeface="+mn-lt"/>
                    <a:ea typeface="+mn-ea"/>
                    <a:cs typeface="+mn-cs"/>
                  </a:rPr>
                  <a:t>freedom.</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degrees of freedom (df) </a:t>
                </a:r>
                <a:r>
                  <a:rPr lang="en-US" sz="1200" kern="1200" dirty="0">
                    <a:solidFill>
                      <a:schemeClr val="tx1"/>
                    </a:solidFill>
                    <a:effectLst/>
                    <a:latin typeface="+mn-lt"/>
                    <a:ea typeface="+mn-ea"/>
                    <a:cs typeface="+mn-cs"/>
                  </a:rPr>
                  <a:t>represent the number of scores that are free to vary in calculating each </a:t>
                </a:r>
                <a:r>
                  <a:rPr lang="en-US" sz="1200" kern="1200" dirty="0" smtClean="0">
                    <a:solidFill>
                      <a:schemeClr val="tx1"/>
                    </a:solidFill>
                    <a:effectLst/>
                    <a:latin typeface="+mn-lt"/>
                    <a:ea typeface="+mn-ea"/>
                    <a:cs typeface="+mn-cs"/>
                  </a:rPr>
                  <a:t>statistic.</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the case of a single-sample mean, the </a:t>
                </a:r>
                <a:r>
                  <a:rPr lang="en-US" sz="1200" i="0" kern="1200" dirty="0">
                    <a:solidFill>
                      <a:schemeClr val="tx1"/>
                    </a:solidFill>
                    <a:effectLst/>
                    <a:latin typeface="+mn-lt"/>
                    <a:ea typeface="+mn-ea"/>
                    <a:cs typeface="+mn-cs"/>
                  </a:rPr>
                  <a:t>df </a:t>
                </a:r>
                <a:r>
                  <a:rPr lang="en-US" sz="1200" kern="1200" dirty="0">
                    <a:solidFill>
                      <a:schemeClr val="tx1"/>
                    </a:solidFill>
                    <a:effectLst/>
                    <a:latin typeface="+mn-lt"/>
                    <a:ea typeface="+mn-ea"/>
                    <a:cs typeface="+mn-cs"/>
                  </a:rPr>
                  <a:t>is calculated as follows: </a:t>
                </a:r>
                <a:r>
                  <a:rPr lang="en-US" sz="1200" i="0" kern="1200">
                    <a:solidFill>
                      <a:schemeClr val="tx1"/>
                    </a:solidFill>
                    <a:effectLst/>
                    <a:latin typeface="Cambria Math" panose="02040503050406030204" pitchFamily="18" charset="0"/>
                    <a:ea typeface="+mn-ea"/>
                    <a:cs typeface="+mn-cs"/>
                  </a:rPr>
                  <a:t>𝑑𝑓=𝑁−1</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Comparing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statistics: </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only apparent difference is in the denominator. The denominator of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is the standard error based on the population standard deviation </a:t>
                </a:r>
                <a:r>
                  <a:rPr lang="en-US" sz="1200" i="1" kern="1200" dirty="0" smtClean="0">
                    <a:solidFill>
                      <a:schemeClr val="tx1"/>
                    </a:solidFill>
                    <a:effectLst/>
                    <a:latin typeface="+mn-lt"/>
                    <a:ea typeface="+mn-ea"/>
                    <a:cs typeface="+mn-cs"/>
                  </a:rPr>
                  <a:t>σ</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There </a:t>
                </a:r>
                <a:r>
                  <a:rPr lang="en-US" sz="1200" kern="1200" dirty="0">
                    <a:solidFill>
                      <a:schemeClr val="tx1"/>
                    </a:solidFill>
                    <a:effectLst/>
                    <a:latin typeface="+mn-lt"/>
                    <a:ea typeface="+mn-ea"/>
                    <a:cs typeface="+mn-cs"/>
                  </a:rPr>
                  <a:t>is another important difference between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statistics: Because it is estimated from sample data, the denominator of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is subject to sampling error.</a:t>
                </a:r>
                <a:endParaRPr lang="en-IN"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32775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8.5: Determine the significance of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Table 8.1: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Type I and Type II Errors.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control the risk of rejecting a true hypothesis by manipulating alpha. For example, by setting alpha at </a:t>
            </a:r>
            <a:r>
              <a:rPr lang="en-US" sz="1200" kern="1200" dirty="0" smtClean="0">
                <a:solidFill>
                  <a:schemeClr val="tx1"/>
                </a:solidFill>
                <a:effectLst/>
                <a:latin typeface="+mn-lt"/>
                <a:ea typeface="+mn-ea"/>
                <a:cs typeface="+mn-cs"/>
              </a:rPr>
              <a:t>0.01</a:t>
            </a:r>
            <a:r>
              <a:rPr lang="en-US" sz="1200" kern="1200" dirty="0">
                <a:solidFill>
                  <a:schemeClr val="tx1"/>
                </a:solidFill>
                <a:effectLst/>
                <a:latin typeface="+mn-lt"/>
                <a:ea typeface="+mn-ea"/>
                <a:cs typeface="+mn-cs"/>
              </a:rPr>
              <a:t>, we are reducing the risk of making a Type I error to 1%. Unfortunately, however, Type I and Type II errors are inversely related; thus, by reducing alpha and lowering the risk of making a Type I error, we are increasing the risk of making a Type II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784326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 Define and apply the components in hypothesis testing.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Making assumptions: Our assumptions are as follows: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random sample is </a:t>
                </a:r>
                <a:r>
                  <a:rPr lang="en-US" sz="1200" kern="1200" dirty="0" smtClean="0">
                    <a:solidFill>
                      <a:schemeClr val="tx1"/>
                    </a:solidFill>
                    <a:effectLst/>
                    <a:latin typeface="+mn-lt"/>
                    <a:ea typeface="+mn-ea"/>
                    <a:cs typeface="+mn-cs"/>
                  </a:rPr>
                  <a:t>selected.</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Because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&gt; 50, the assumption of normal population is not </a:t>
                </a:r>
                <a:r>
                  <a:rPr lang="en-US" sz="1200" kern="1200" dirty="0" smtClean="0">
                    <a:solidFill>
                      <a:schemeClr val="tx1"/>
                    </a:solidFill>
                    <a:effectLst/>
                    <a:latin typeface="+mn-lt"/>
                    <a:ea typeface="+mn-ea"/>
                    <a:cs typeface="+mn-cs"/>
                  </a:rPr>
                  <a:t>required.</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level of measurement of the variable income is interval </a:t>
                </a:r>
                <a:r>
                  <a:rPr lang="en-US" sz="1200" kern="1200" dirty="0" smtClean="0">
                    <a:solidFill>
                      <a:schemeClr val="tx1"/>
                    </a:solidFill>
                    <a:effectLst/>
                    <a:latin typeface="+mn-lt"/>
                    <a:ea typeface="+mn-ea"/>
                    <a:cs typeface="+mn-cs"/>
                  </a:rPr>
                  <a:t>ratio.</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research </a:t>
                </a:r>
                <a:r>
                  <a:rPr lang="en-US" sz="1200" kern="1200" dirty="0">
                    <a:solidFill>
                      <a:schemeClr val="tx1"/>
                    </a:solidFill>
                    <a:effectLst/>
                    <a:latin typeface="+mn-lt"/>
                    <a:ea typeface="+mn-ea"/>
                    <a:cs typeface="+mn-cs"/>
                  </a:rPr>
                  <a:t>and the </a:t>
                </a:r>
                <a:r>
                  <a:rPr lang="en-US" sz="1200" kern="1200" dirty="0" smtClean="0">
                    <a:solidFill>
                      <a:schemeClr val="tx1"/>
                    </a:solidFill>
                    <a:effectLst/>
                    <a:latin typeface="+mn-lt"/>
                    <a:ea typeface="+mn-ea"/>
                    <a:cs typeface="+mn-cs"/>
                  </a:rPr>
                  <a:t>null hypotheses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selecting alpha:</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research hypothesis is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kern="1200">
                            <a:solidFill>
                              <a:schemeClr val="tx1"/>
                            </a:solidFill>
                            <a:effectLst/>
                            <a:latin typeface="Cambria Math" panose="02040503050406030204" pitchFamily="18" charset="0"/>
                            <a:ea typeface="+mn-ea"/>
                            <a:cs typeface="+mn-cs"/>
                          </a:rPr>
                          <m:t>1</m:t>
                        </m:r>
                      </m:sub>
                    </m:sSub>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𝜇</m:t>
                    </m:r>
                    <m:r>
                      <a:rPr lang="en-US" sz="1200" kern="1200">
                        <a:solidFill>
                          <a:schemeClr val="tx1"/>
                        </a:solidFill>
                        <a:effectLst/>
                        <a:latin typeface="Cambria Math" panose="02040503050406030204" pitchFamily="18" charset="0"/>
                        <a:ea typeface="+mn-ea"/>
                        <a:cs typeface="+mn-cs"/>
                      </a:rPr>
                      <m:t>&gt;</m:t>
                    </m:r>
                    <m:r>
                      <a:rPr lang="en-US" sz="1200" i="1" kern="1200">
                        <a:solidFill>
                          <a:schemeClr val="tx1"/>
                        </a:solidFill>
                        <a:effectLst/>
                        <a:latin typeface="Cambria Math" panose="02040503050406030204" pitchFamily="18" charset="0"/>
                        <a:ea typeface="+mn-ea"/>
                        <a:cs typeface="+mn-cs"/>
                      </a:rPr>
                      <m:t>$41,977 </m:t>
                    </m:r>
                  </m:oMath>
                </a14:m>
                <a:r>
                  <a:rPr lang="en-US" sz="1200" kern="1200" dirty="0">
                    <a:solidFill>
                      <a:schemeClr val="tx1"/>
                    </a:solidFill>
                    <a:effectLst/>
                    <a:latin typeface="+mn-lt"/>
                    <a:ea typeface="+mn-ea"/>
                    <a:cs typeface="+mn-cs"/>
                  </a:rPr>
                  <a:t>and the null hypothesis is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kern="1200">
                            <a:solidFill>
                              <a:schemeClr val="tx1"/>
                            </a:solidFill>
                            <a:effectLst/>
                            <a:latin typeface="Cambria Math" panose="02040503050406030204" pitchFamily="18" charset="0"/>
                            <a:ea typeface="+mn-ea"/>
                            <a:cs typeface="+mn-cs"/>
                          </a:rPr>
                          <m:t>0</m:t>
                        </m:r>
                      </m:sub>
                    </m:sSub>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𝜇</m:t>
                    </m:r>
                    <m:r>
                      <a:rPr lang="en-US" sz="1200" kern="1200">
                        <a:solidFill>
                          <a:schemeClr val="tx1"/>
                        </a:solidFill>
                        <a:effectLst/>
                        <a:latin typeface="Cambria Math" panose="02040503050406030204" pitchFamily="18" charset="0"/>
                        <a:ea typeface="+mn-ea"/>
                        <a:cs typeface="+mn-cs"/>
                      </a:rPr>
                      <m:t>=$41,977</m:t>
                    </m:r>
                  </m:oMath>
                </a14:m>
                <a:r>
                  <a:rPr lang="en-US" sz="1200" kern="1200" dirty="0">
                    <a:solidFill>
                      <a:schemeClr val="tx1"/>
                    </a:solidFill>
                    <a:effectLst/>
                    <a:latin typeface="+mn-lt"/>
                    <a:ea typeface="+mn-ea"/>
                    <a:cs typeface="+mn-cs"/>
                  </a:rPr>
                  <a:t>. We’ll set alpha at </a:t>
                </a:r>
                <a:r>
                  <a:rPr lang="en-US" sz="1200" kern="1200" dirty="0" smtClean="0">
                    <a:solidFill>
                      <a:schemeClr val="tx1"/>
                    </a:solidFill>
                    <a:effectLst/>
                    <a:latin typeface="+mn-lt"/>
                    <a:ea typeface="+mn-ea"/>
                    <a:cs typeface="+mn-cs"/>
                  </a:rPr>
                  <a:t>0.05</a:t>
                </a:r>
                <a:r>
                  <a:rPr lang="en-US" sz="1200" kern="1200" dirty="0">
                    <a:solidFill>
                      <a:schemeClr val="tx1"/>
                    </a:solidFill>
                    <a:effectLst/>
                    <a:latin typeface="+mn-lt"/>
                    <a:ea typeface="+mn-ea"/>
                    <a:cs typeface="+mn-cs"/>
                  </a:rPr>
                  <a:t>, meaning that we will reject the null hypothesis if the probability of our obtained statistic is less than or equal to </a:t>
                </a:r>
                <a:r>
                  <a:rPr lang="en-US" sz="1200" kern="1200" dirty="0" smtClean="0">
                    <a:solidFill>
                      <a:schemeClr val="tx1"/>
                    </a:solidFill>
                    <a:effectLst/>
                    <a:latin typeface="+mn-lt"/>
                    <a:ea typeface="+mn-ea"/>
                    <a:cs typeface="+mn-cs"/>
                  </a:rPr>
                  <a:t>0.05.</a:t>
                </a:r>
                <a:endParaRPr lang="en-IN" sz="1200" kern="1200" dirty="0" smtClean="0">
                  <a:solidFill>
                    <a:schemeClr val="tx1"/>
                  </a:solidFill>
                  <a:effectLst/>
                  <a:latin typeface="+mn-lt"/>
                  <a:ea typeface="+mn-ea"/>
                  <a:cs typeface="+mn-cs"/>
                </a:endParaRPr>
              </a:p>
              <a:p>
                <a:pPr marL="0" indent="0">
                  <a:buFont typeface="+mj-lt"/>
                  <a:buNone/>
                </a:pPr>
                <a:endParaRPr lang="en-US" sz="1200" kern="1200" dirty="0" smtClean="0">
                  <a:solidFill>
                    <a:schemeClr val="tx1"/>
                  </a:solidFill>
                  <a:effectLst/>
                  <a:latin typeface="+mn-lt"/>
                  <a:ea typeface="+mn-ea"/>
                  <a:cs typeface="+mn-cs"/>
                </a:endParaRPr>
              </a:p>
              <a:p>
                <a:pPr marL="0" indent="0">
                  <a:buFont typeface="+mj-lt"/>
                  <a:buNone/>
                </a:pPr>
                <a:r>
                  <a:rPr lang="en-US" sz="1200" kern="1200" dirty="0" smtClean="0">
                    <a:solidFill>
                      <a:schemeClr val="tx1"/>
                    </a:solidFill>
                    <a:effectLst/>
                    <a:latin typeface="+mn-lt"/>
                    <a:ea typeface="+mn-ea"/>
                    <a:cs typeface="+mn-cs"/>
                  </a:rPr>
                  <a:t>Selecting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sampling distribution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specifying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test statistic</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use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distribution and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statistic to test the null </a:t>
                </a:r>
                <a:r>
                  <a:rPr lang="en-US" sz="1200" kern="1200" dirty="0" smtClean="0">
                    <a:solidFill>
                      <a:schemeClr val="tx1"/>
                    </a:solidFill>
                    <a:effectLst/>
                    <a:latin typeface="+mn-lt"/>
                    <a:ea typeface="+mn-ea"/>
                    <a:cs typeface="+mn-cs"/>
                  </a:rPr>
                  <a:t>hypothesis.</a:t>
                </a:r>
                <a:endParaRPr lang="en-IN" sz="1200" kern="1200" dirty="0" smtClean="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a:t>
                </a:r>
                <a:r>
                  <a:rPr lang="en-US" sz="1200" kern="1200" dirty="0" smtClean="0">
                    <a:solidFill>
                      <a:schemeClr val="tx1"/>
                    </a:solidFill>
                    <a:effectLst/>
                    <a:latin typeface="+mn-lt"/>
                    <a:ea typeface="+mn-ea"/>
                    <a:cs typeface="+mn-cs"/>
                  </a:rPr>
                  <a:t>: Define and apply the components in hypothesis testing.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Making assumptions: Our assumptions are as follows: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random sample is </a:t>
                </a:r>
                <a:r>
                  <a:rPr lang="en-US" sz="1200" kern="1200" dirty="0" smtClean="0">
                    <a:solidFill>
                      <a:schemeClr val="tx1"/>
                    </a:solidFill>
                    <a:effectLst/>
                    <a:latin typeface="+mn-lt"/>
                    <a:ea typeface="+mn-ea"/>
                    <a:cs typeface="+mn-cs"/>
                  </a:rPr>
                  <a:t>selected.</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Because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&gt; 50, the assumption of normal population is not </a:t>
                </a:r>
                <a:r>
                  <a:rPr lang="en-US" sz="1200" kern="1200" dirty="0" smtClean="0">
                    <a:solidFill>
                      <a:schemeClr val="tx1"/>
                    </a:solidFill>
                    <a:effectLst/>
                    <a:latin typeface="+mn-lt"/>
                    <a:ea typeface="+mn-ea"/>
                    <a:cs typeface="+mn-cs"/>
                  </a:rPr>
                  <a:t>required.</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level of measurement of the variable income is interval </a:t>
                </a:r>
                <a:r>
                  <a:rPr lang="en-US" sz="1200" kern="1200" dirty="0" smtClean="0">
                    <a:solidFill>
                      <a:schemeClr val="tx1"/>
                    </a:solidFill>
                    <a:effectLst/>
                    <a:latin typeface="+mn-lt"/>
                    <a:ea typeface="+mn-ea"/>
                    <a:cs typeface="+mn-cs"/>
                  </a:rPr>
                  <a:t>ratio.</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research </a:t>
                </a:r>
                <a:r>
                  <a:rPr lang="en-US" sz="1200" kern="1200" dirty="0">
                    <a:solidFill>
                      <a:schemeClr val="tx1"/>
                    </a:solidFill>
                    <a:effectLst/>
                    <a:latin typeface="+mn-lt"/>
                    <a:ea typeface="+mn-ea"/>
                    <a:cs typeface="+mn-cs"/>
                  </a:rPr>
                  <a:t>and the </a:t>
                </a:r>
                <a:r>
                  <a:rPr lang="en-US" sz="1200" kern="1200" dirty="0" smtClean="0">
                    <a:solidFill>
                      <a:schemeClr val="tx1"/>
                    </a:solidFill>
                    <a:effectLst/>
                    <a:latin typeface="+mn-lt"/>
                    <a:ea typeface="+mn-ea"/>
                    <a:cs typeface="+mn-cs"/>
                  </a:rPr>
                  <a:t>null hypotheses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selecting alpha:</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research hypothesis is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1:𝜇&gt;$41,977 </a:t>
                </a:r>
                <a:r>
                  <a:rPr lang="en-US" sz="1200" kern="1200" dirty="0">
                    <a:solidFill>
                      <a:schemeClr val="tx1"/>
                    </a:solidFill>
                    <a:effectLst/>
                    <a:latin typeface="+mn-lt"/>
                    <a:ea typeface="+mn-ea"/>
                    <a:cs typeface="+mn-cs"/>
                  </a:rPr>
                  <a:t>and the null hypothesis is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0:𝜇=$41,977</a:t>
                </a:r>
                <a:r>
                  <a:rPr lang="en-US" sz="1200" kern="1200" dirty="0">
                    <a:solidFill>
                      <a:schemeClr val="tx1"/>
                    </a:solidFill>
                    <a:effectLst/>
                    <a:latin typeface="+mn-lt"/>
                    <a:ea typeface="+mn-ea"/>
                    <a:cs typeface="+mn-cs"/>
                  </a:rPr>
                  <a:t>. We’ll set alpha at .05, meaning that we will reject the null hypothesis if the probability of our obtained statistic is less than or equal to .</a:t>
                </a:r>
                <a:r>
                  <a:rPr lang="en-US" sz="1200" kern="1200" dirty="0" smtClean="0">
                    <a:solidFill>
                      <a:schemeClr val="tx1"/>
                    </a:solidFill>
                    <a:effectLst/>
                    <a:latin typeface="+mn-lt"/>
                    <a:ea typeface="+mn-ea"/>
                    <a:cs typeface="+mn-cs"/>
                  </a:rPr>
                  <a:t>05.</a:t>
                </a:r>
                <a:endParaRPr lang="en-IN" sz="1200" kern="1200" dirty="0" smtClean="0">
                  <a:solidFill>
                    <a:schemeClr val="tx1"/>
                  </a:solidFill>
                  <a:effectLst/>
                  <a:latin typeface="+mn-lt"/>
                  <a:ea typeface="+mn-ea"/>
                  <a:cs typeface="+mn-cs"/>
                </a:endParaRPr>
              </a:p>
              <a:p>
                <a:pPr marL="0" indent="0">
                  <a:buFont typeface="+mj-lt"/>
                  <a:buNone/>
                </a:pPr>
                <a:endParaRPr lang="en-US" sz="1200" kern="1200" dirty="0" smtClean="0">
                  <a:solidFill>
                    <a:schemeClr val="tx1"/>
                  </a:solidFill>
                  <a:effectLst/>
                  <a:latin typeface="+mn-lt"/>
                  <a:ea typeface="+mn-ea"/>
                  <a:cs typeface="+mn-cs"/>
                </a:endParaRPr>
              </a:p>
              <a:p>
                <a:pPr marL="0" indent="0">
                  <a:buFont typeface="+mj-lt"/>
                  <a:buNone/>
                </a:pPr>
                <a:r>
                  <a:rPr lang="en-US" sz="1200" kern="1200" dirty="0" smtClean="0">
                    <a:solidFill>
                      <a:schemeClr val="tx1"/>
                    </a:solidFill>
                    <a:effectLst/>
                    <a:latin typeface="+mn-lt"/>
                    <a:ea typeface="+mn-ea"/>
                    <a:cs typeface="+mn-cs"/>
                  </a:rPr>
                  <a:t>Selecting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sampling distribution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specifying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test statistic</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use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distribution and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statistic to test the null </a:t>
                </a:r>
                <a:r>
                  <a:rPr lang="en-US" sz="1200" kern="1200" dirty="0" smtClean="0">
                    <a:solidFill>
                      <a:schemeClr val="tx1"/>
                    </a:solidFill>
                    <a:effectLst/>
                    <a:latin typeface="+mn-lt"/>
                    <a:ea typeface="+mn-ea"/>
                    <a:cs typeface="+mn-cs"/>
                  </a:rPr>
                  <a:t>hypothesis.</a:t>
                </a:r>
                <a:endParaRPr lang="en-IN" sz="1200" kern="1200" dirty="0" smtClean="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611452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 Define and apply the components in hypothesis testing.</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test statistic: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first calculate the df associated with our test: </a:t>
                </a:r>
                <a14:m>
                  <m:oMath xmlns:m="http://schemas.openxmlformats.org/officeDocument/2006/math">
                    <m:r>
                      <m:rPr>
                        <m:sty m:val="p"/>
                      </m:rPr>
                      <a:rPr lang="en-US" sz="1200" i="0" kern="1200">
                        <a:solidFill>
                          <a:schemeClr val="tx1"/>
                        </a:solidFill>
                        <a:effectLst/>
                        <a:latin typeface="Cambria Math" panose="02040503050406030204" pitchFamily="18" charset="0"/>
                        <a:ea typeface="+mn-ea"/>
                        <a:cs typeface="+mn-cs"/>
                      </a:rPr>
                      <m:t>df</m:t>
                    </m:r>
                    <m:r>
                      <a:rPr lang="en-US" sz="1200" i="1" kern="1200">
                        <a:solidFill>
                          <a:schemeClr val="tx1"/>
                        </a:solidFill>
                        <a:effectLst/>
                        <a:latin typeface="Cambria Math" panose="02040503050406030204" pitchFamily="18" charset="0"/>
                        <a:ea typeface="+mn-ea"/>
                        <a:cs typeface="+mn-cs"/>
                      </a:rPr>
                      <m:t>=</m:t>
                    </m:r>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𝑁</m:t>
                        </m:r>
                        <m:r>
                          <a:rPr lang="en-US" sz="1200" i="1" kern="1200">
                            <a:solidFill>
                              <a:schemeClr val="tx1"/>
                            </a:solidFill>
                            <a:effectLst/>
                            <a:latin typeface="Cambria Math" panose="02040503050406030204" pitchFamily="18" charset="0"/>
                            <a:ea typeface="+mn-ea"/>
                            <a:cs typeface="+mn-cs"/>
                          </a:rPr>
                          <m:t>−1</m:t>
                        </m:r>
                      </m:e>
                    </m:d>
                    <m:r>
                      <a:rPr lang="en-US" sz="1200" i="1" kern="1200">
                        <a:solidFill>
                          <a:schemeClr val="tx1"/>
                        </a:solidFill>
                        <a:effectLst/>
                        <a:latin typeface="Cambria Math" panose="02040503050406030204" pitchFamily="18" charset="0"/>
                        <a:ea typeface="+mn-ea"/>
                        <a:cs typeface="+mn-cs"/>
                      </a:rPr>
                      <m:t>=</m:t>
                    </m:r>
                    <m:d>
                      <m:dPr>
                        <m:ctrlPr>
                          <a:rPr lang="en-IN"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280−1</m:t>
                        </m:r>
                      </m:e>
                    </m:d>
                    <m:r>
                      <a:rPr lang="en-US" sz="1200" i="1" kern="1200">
                        <a:solidFill>
                          <a:schemeClr val="tx1"/>
                        </a:solidFill>
                        <a:effectLst/>
                        <a:latin typeface="Cambria Math" panose="02040503050406030204" pitchFamily="18" charset="0"/>
                        <a:ea typeface="+mn-ea"/>
                        <a:cs typeface="+mn-cs"/>
                      </a:rPr>
                      <m:t>=279</m:t>
                    </m:r>
                  </m:oMath>
                </a14:m>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evaluate the probability of obtaining a sample mean of $45,785, assuming the average earnings of white women were equal to the national average of $41,977, we need to calculate the obtained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𝑡</m:t>
                    </m:r>
                    <m:r>
                      <a:rPr lang="en-US"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acc>
                          <m:accPr>
                            <m:chr m:val="̅"/>
                            <m:ctrlPr>
                              <a:rPr lang="en-IN" sz="1200" i="1" kern="1200">
                                <a:solidFill>
                                  <a:schemeClr val="tx1"/>
                                </a:solidFill>
                                <a:effectLst/>
                                <a:latin typeface="Cambria Math" panose="02040503050406030204" pitchFamily="18" charset="0"/>
                                <a:ea typeface="+mn-ea"/>
                                <a:cs typeface="+mn-cs"/>
                              </a:rPr>
                            </m:ctrlPr>
                          </m:acc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𝜇</m:t>
                            </m:r>
                          </m:e>
                        </m:acc>
                      </m:num>
                      <m:den>
                        <m:f>
                          <m:fPr>
                            <m:type m:val="lin"/>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𝑠</m:t>
                            </m:r>
                          </m:num>
                          <m:den>
                            <m:rad>
                              <m:radPr>
                                <m:degHide m:val="on"/>
                                <m:ctrlPr>
                                  <a:rPr lang="en-IN" sz="1200" i="1" kern="1200">
                                    <a:solidFill>
                                      <a:schemeClr val="tx1"/>
                                    </a:solidFill>
                                    <a:effectLst/>
                                    <a:latin typeface="Cambria Math" panose="02040503050406030204" pitchFamily="18" charset="0"/>
                                    <a:ea typeface="+mn-ea"/>
                                    <a:cs typeface="+mn-cs"/>
                                  </a:rPr>
                                </m:ctrlPr>
                              </m:radPr>
                              <m:deg/>
                              <m:e>
                                <m:r>
                                  <a:rPr lang="en-US" sz="1200" i="1" kern="1200">
                                    <a:solidFill>
                                      <a:schemeClr val="tx1"/>
                                    </a:solidFill>
                                    <a:effectLst/>
                                    <a:latin typeface="Cambria Math" panose="02040503050406030204" pitchFamily="18" charset="0"/>
                                    <a:ea typeface="+mn-ea"/>
                                    <a:cs typeface="+mn-cs"/>
                                  </a:rPr>
                                  <m:t>𝑁</m:t>
                                </m:r>
                              </m:e>
                            </m:rad>
                          </m:den>
                        </m:f>
                      </m:den>
                    </m:f>
                    <m:r>
                      <a:rPr lang="en-US"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45,785−41,977</m:t>
                        </m:r>
                      </m:num>
                      <m:den>
                        <m:f>
                          <m:fPr>
                            <m:type m:val="lin"/>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25,563</m:t>
                            </m:r>
                          </m:num>
                          <m:den>
                            <m:rad>
                              <m:radPr>
                                <m:degHide m:val="on"/>
                                <m:ctrlPr>
                                  <a:rPr lang="en-IN" sz="1200" i="1" kern="1200">
                                    <a:solidFill>
                                      <a:schemeClr val="tx1"/>
                                    </a:solidFill>
                                    <a:effectLst/>
                                    <a:latin typeface="Cambria Math" panose="02040503050406030204" pitchFamily="18" charset="0"/>
                                    <a:ea typeface="+mn-ea"/>
                                    <a:cs typeface="+mn-cs"/>
                                  </a:rPr>
                                </m:ctrlPr>
                              </m:radPr>
                              <m:deg/>
                              <m:e>
                                <m:r>
                                  <a:rPr lang="en-US" sz="1200" i="1" kern="1200">
                                    <a:solidFill>
                                      <a:schemeClr val="tx1"/>
                                    </a:solidFill>
                                    <a:effectLst/>
                                    <a:latin typeface="Cambria Math" panose="02040503050406030204" pitchFamily="18" charset="0"/>
                                    <a:ea typeface="+mn-ea"/>
                                    <a:cs typeface="+mn-cs"/>
                                  </a:rPr>
                                  <m:t>280</m:t>
                                </m:r>
                              </m:e>
                            </m:rad>
                          </m:den>
                        </m:f>
                      </m:den>
                    </m:f>
                    <m:r>
                      <a:rPr lang="en-US"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3808</m:t>
                        </m:r>
                      </m:num>
                      <m:den>
                        <m:r>
                          <a:rPr lang="en-US" sz="1200" i="1" kern="1200">
                            <a:solidFill>
                              <a:schemeClr val="tx1"/>
                            </a:solidFill>
                            <a:effectLst/>
                            <a:latin typeface="Cambria Math" panose="02040503050406030204" pitchFamily="18" charset="0"/>
                            <a:ea typeface="+mn-ea"/>
                            <a:cs typeface="+mn-cs"/>
                          </a:rPr>
                          <m:t>1527.68</m:t>
                        </m:r>
                      </m:den>
                    </m:f>
                    <m:r>
                      <a:rPr lang="en-US" sz="1200" i="1" kern="1200">
                        <a:solidFill>
                          <a:schemeClr val="tx1"/>
                        </a:solidFill>
                        <a:effectLst/>
                        <a:latin typeface="Cambria Math" panose="02040503050406030204" pitchFamily="18" charset="0"/>
                        <a:ea typeface="+mn-ea"/>
                        <a:cs typeface="+mn-cs"/>
                      </a:rPr>
                      <m:t>=2.49</m:t>
                    </m:r>
                  </m:oMath>
                </a14:m>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Making </a:t>
                </a:r>
                <a:r>
                  <a:rPr lang="en-US" sz="1200" kern="1200" dirty="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decision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interpreting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results: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Given </a:t>
                </a:r>
                <a:r>
                  <a:rPr lang="en-US" sz="1200" kern="1200" dirty="0">
                    <a:solidFill>
                      <a:schemeClr val="tx1"/>
                    </a:solidFill>
                    <a:effectLst/>
                    <a:latin typeface="+mn-lt"/>
                    <a:ea typeface="+mn-ea"/>
                    <a:cs typeface="+mn-cs"/>
                  </a:rPr>
                  <a:t>our research hypothesis, we will conduct a two-tailed test. We can see that 279 degrees of freedom is not listed, so we’ll have to use the last row, </a:t>
                </a:r>
                <a:r>
                  <a:rPr lang="en-US" sz="1200" i="0" kern="1200" dirty="0">
                    <a:solidFill>
                      <a:schemeClr val="tx1"/>
                    </a:solidFill>
                    <a:effectLst/>
                    <a:latin typeface="+mn-lt"/>
                    <a:ea typeface="+mn-ea"/>
                    <a:cs typeface="+mn-cs"/>
                  </a:rPr>
                  <a:t>df </a:t>
                </a:r>
                <a:r>
                  <a:rPr lang="en-US" sz="1200" kern="1200" dirty="0">
                    <a:solidFill>
                      <a:schemeClr val="tx1"/>
                    </a:solidFill>
                    <a:effectLst/>
                    <a:latin typeface="+mn-lt"/>
                    <a:ea typeface="+mn-ea"/>
                    <a:cs typeface="+mn-cs"/>
                  </a:rPr>
                  <a:t>= ∞, to assess the significance of our obtained </a:t>
                </a:r>
                <a:r>
                  <a:rPr lang="en-US" sz="1200" i="1" kern="1200" dirty="0">
                    <a:solidFill>
                      <a:schemeClr val="tx1"/>
                    </a:solidFill>
                    <a:effectLst/>
                    <a:latin typeface="+mn-lt"/>
                    <a:ea typeface="+mn-ea"/>
                    <a:cs typeface="+mn-cs"/>
                  </a:rPr>
                  <a:t>t </a:t>
                </a:r>
                <a:r>
                  <a:rPr lang="en-US" sz="1200" kern="1200" dirty="0" smtClean="0">
                    <a:solidFill>
                      <a:schemeClr val="tx1"/>
                    </a:solidFill>
                    <a:effectLst/>
                    <a:latin typeface="+mn-lt"/>
                    <a:ea typeface="+mn-ea"/>
                    <a:cs typeface="+mn-cs"/>
                  </a:rPr>
                  <a:t>statistic.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Our </a:t>
                </a:r>
                <a:r>
                  <a:rPr lang="en-US" sz="1200" kern="1200" dirty="0">
                    <a:solidFill>
                      <a:schemeClr val="tx1"/>
                    </a:solidFill>
                    <a:effectLst/>
                    <a:latin typeface="+mn-lt"/>
                    <a:ea typeface="+mn-ea"/>
                    <a:cs typeface="+mn-cs"/>
                  </a:rPr>
                  <a:t>obtained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of 2.49 is not listed in the last row. It is greater than 2.326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critical for </a:t>
                </a:r>
                <a:r>
                  <a:rPr lang="en-US" sz="1200" kern="1200" dirty="0" smtClean="0">
                    <a:solidFill>
                      <a:schemeClr val="tx1"/>
                    </a:solidFill>
                    <a:effectLst/>
                    <a:latin typeface="+mn-lt"/>
                    <a:ea typeface="+mn-ea"/>
                    <a:cs typeface="+mn-cs"/>
                  </a:rPr>
                  <a:t>0.01 </a:t>
                </a:r>
                <a:r>
                  <a:rPr lang="en-US" sz="1200" kern="1200" dirty="0">
                    <a:solidFill>
                      <a:schemeClr val="tx1"/>
                    </a:solidFill>
                    <a:effectLst/>
                    <a:latin typeface="+mn-lt"/>
                    <a:ea typeface="+mn-ea"/>
                    <a:cs typeface="+mn-cs"/>
                  </a:rPr>
                  <a:t>one-tailed test), but less than 2.576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critical for </a:t>
                </a:r>
                <a:r>
                  <a:rPr lang="en-US" sz="1200" kern="1200" dirty="0" smtClean="0">
                    <a:solidFill>
                      <a:schemeClr val="tx1"/>
                    </a:solidFill>
                    <a:effectLst/>
                    <a:latin typeface="+mn-lt"/>
                    <a:ea typeface="+mn-ea"/>
                    <a:cs typeface="+mn-cs"/>
                  </a:rPr>
                  <a:t>0.005 </a:t>
                </a:r>
                <a:r>
                  <a:rPr lang="en-US" sz="1200" kern="1200" dirty="0">
                    <a:solidFill>
                      <a:schemeClr val="tx1"/>
                    </a:solidFill>
                    <a:effectLst/>
                    <a:latin typeface="+mn-lt"/>
                    <a:ea typeface="+mn-ea"/>
                    <a:cs typeface="+mn-cs"/>
                  </a:rPr>
                  <a:t>one-tailed test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probability of 2.49 can be estimated as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𝑝</m:t>
                    </m:r>
                    <m:r>
                      <a:rPr lang="en-US" sz="1200" i="1" kern="1200">
                        <a:solidFill>
                          <a:schemeClr val="tx1"/>
                        </a:solidFill>
                        <a:effectLst/>
                        <a:latin typeface="Cambria Math" panose="02040503050406030204" pitchFamily="18" charset="0"/>
                        <a:ea typeface="+mn-ea"/>
                        <a:cs typeface="+mn-cs"/>
                      </a:rPr>
                      <m:t>&lt;0.05</m:t>
                    </m:r>
                  </m:oMath>
                </a14:m>
                <a:r>
                  <a:rPr lang="en-US" sz="1200" kern="1200" dirty="0">
                    <a:solidFill>
                      <a:schemeClr val="tx1"/>
                    </a:solidFill>
                    <a:effectLst/>
                    <a:latin typeface="+mn-lt"/>
                    <a:ea typeface="+mn-ea"/>
                    <a:cs typeface="+mn-cs"/>
                  </a:rPr>
                  <a:t>, leading to the conclusion that we reject the null hypothesis</a:t>
                </a:r>
                <a:r>
                  <a:rPr lang="en-US" sz="1200" kern="1200" dirty="0" smtClean="0">
                    <a:solidFill>
                      <a:schemeClr val="tx1"/>
                    </a:solidFill>
                    <a:effectLst/>
                    <a:latin typeface="+mn-lt"/>
                    <a:ea typeface="+mn-ea"/>
                    <a:cs typeface="+mn-cs"/>
                  </a:rPr>
                  <a:t>.</a:t>
                </a:r>
              </a:p>
              <a:p>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a:t>
                </a:r>
                <a:r>
                  <a:rPr lang="en-US" sz="1200" kern="1200" dirty="0" smtClean="0">
                    <a:solidFill>
                      <a:schemeClr val="tx1"/>
                    </a:solidFill>
                    <a:effectLst/>
                    <a:latin typeface="+mn-lt"/>
                    <a:ea typeface="+mn-ea"/>
                    <a:cs typeface="+mn-cs"/>
                  </a:rPr>
                  <a:t>: Define and apply the components in hypothesis testing.</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test statistic: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We </a:t>
                </a:r>
                <a:r>
                  <a:rPr lang="en-US" sz="1200" kern="1200" dirty="0">
                    <a:solidFill>
                      <a:schemeClr val="tx1"/>
                    </a:solidFill>
                    <a:effectLst/>
                    <a:latin typeface="+mn-lt"/>
                    <a:ea typeface="+mn-ea"/>
                    <a:cs typeface="+mn-cs"/>
                  </a:rPr>
                  <a:t>first calculate the df associated with our test: </a:t>
                </a:r>
                <a:r>
                  <a:rPr lang="en-US" sz="1200" i="0" kern="1200">
                    <a:solidFill>
                      <a:schemeClr val="tx1"/>
                    </a:solidFill>
                    <a:effectLst/>
                    <a:latin typeface="Cambria Math" panose="02040503050406030204" pitchFamily="18" charset="0"/>
                    <a:ea typeface="+mn-ea"/>
                    <a:cs typeface="+mn-cs"/>
                  </a:rPr>
                  <a:t>𝑑𝑓=</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280−1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=279</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a:t>
                </a:r>
                <a:r>
                  <a:rPr lang="en-US" sz="1200" kern="1200" dirty="0">
                    <a:solidFill>
                      <a:schemeClr val="tx1"/>
                    </a:solidFill>
                    <a:effectLst/>
                    <a:latin typeface="+mn-lt"/>
                    <a:ea typeface="+mn-ea"/>
                    <a:cs typeface="+mn-cs"/>
                  </a:rPr>
                  <a:t>evaluate the probability of obtaining a sample mean of $45,785, assuming the average earnings of white women were equal to the national average of $41,977, we need to calculate the obtained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t>
                </a:r>
                <a:r>
                  <a:rPr lang="en-US" sz="1200" i="0" kern="1200">
                    <a:solidFill>
                      <a:schemeClr val="tx1"/>
                    </a:solidFill>
                    <a:effectLst/>
                    <a:latin typeface="Cambria Math" panose="02040503050406030204" pitchFamily="18" charset="0"/>
                    <a:ea typeface="+mn-ea"/>
                    <a:cs typeface="+mn-cs"/>
                  </a:rPr>
                  <a:t>𝑡=</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−𝜇</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45,785−41,977</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25,563</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280</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=3,808</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1527.68=2.49</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Making </a:t>
                </a:r>
                <a:r>
                  <a:rPr lang="en-US" sz="1200" kern="1200" dirty="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decision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interpreting </a:t>
                </a:r>
                <a:r>
                  <a:rPr lang="en-US" sz="1200" kern="1200" dirty="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results: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Given </a:t>
                </a:r>
                <a:r>
                  <a:rPr lang="en-US" sz="1200" kern="1200" dirty="0">
                    <a:solidFill>
                      <a:schemeClr val="tx1"/>
                    </a:solidFill>
                    <a:effectLst/>
                    <a:latin typeface="+mn-lt"/>
                    <a:ea typeface="+mn-ea"/>
                    <a:cs typeface="+mn-cs"/>
                  </a:rPr>
                  <a:t>our research hypothesis, we will conduct a two-tailed test. We can see that 279 degrees of freedom is not listed, so we’ll have to use the last row, </a:t>
                </a:r>
                <a:r>
                  <a:rPr lang="en-US" sz="1200" i="1" kern="1200" dirty="0">
                    <a:solidFill>
                      <a:schemeClr val="tx1"/>
                    </a:solidFill>
                    <a:effectLst/>
                    <a:latin typeface="+mn-lt"/>
                    <a:ea typeface="+mn-ea"/>
                    <a:cs typeface="+mn-cs"/>
                  </a:rPr>
                  <a:t>df </a:t>
                </a:r>
                <a:r>
                  <a:rPr lang="en-US" sz="1200" kern="1200" dirty="0">
                    <a:solidFill>
                      <a:schemeClr val="tx1"/>
                    </a:solidFill>
                    <a:effectLst/>
                    <a:latin typeface="+mn-lt"/>
                    <a:ea typeface="+mn-ea"/>
                    <a:cs typeface="+mn-cs"/>
                  </a:rPr>
                  <a:t>= ∞, to assess the significance of our obtained </a:t>
                </a:r>
                <a:r>
                  <a:rPr lang="en-US" sz="1200" i="1" kern="1200" dirty="0">
                    <a:solidFill>
                      <a:schemeClr val="tx1"/>
                    </a:solidFill>
                    <a:effectLst/>
                    <a:latin typeface="+mn-lt"/>
                    <a:ea typeface="+mn-ea"/>
                    <a:cs typeface="+mn-cs"/>
                  </a:rPr>
                  <a:t>t </a:t>
                </a:r>
                <a:r>
                  <a:rPr lang="en-US" sz="1200" kern="1200" dirty="0" smtClean="0">
                    <a:solidFill>
                      <a:schemeClr val="tx1"/>
                    </a:solidFill>
                    <a:effectLst/>
                    <a:latin typeface="+mn-lt"/>
                    <a:ea typeface="+mn-ea"/>
                    <a:cs typeface="+mn-cs"/>
                  </a:rPr>
                  <a:t>statistic.</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Our </a:t>
                </a:r>
                <a:r>
                  <a:rPr lang="en-US" sz="1200" kern="1200" dirty="0">
                    <a:solidFill>
                      <a:schemeClr val="tx1"/>
                    </a:solidFill>
                    <a:effectLst/>
                    <a:latin typeface="+mn-lt"/>
                    <a:ea typeface="+mn-ea"/>
                    <a:cs typeface="+mn-cs"/>
                  </a:rPr>
                  <a:t>obtained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of 2.49 is not listed in the last row. It is greater than 2.326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critical for .01 one-tailed test), but less than 2.576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critical for .005 one-tailed test</a:t>
                </a:r>
                <a:r>
                  <a:rPr lang="en-US" sz="1200" kern="1200" dirty="0" smtClean="0">
                    <a:solidFill>
                      <a:schemeClr val="tx1"/>
                    </a:solidFill>
                    <a:effectLst/>
                    <a:latin typeface="+mn-lt"/>
                    <a:ea typeface="+mn-ea"/>
                    <a:cs typeface="+mn-cs"/>
                  </a:rPr>
                  <a:t>).</a:t>
                </a:r>
              </a:p>
              <a:p>
                <a:pPr marL="22860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probability of 2.49 can be estimated as </a:t>
                </a:r>
                <a:r>
                  <a:rPr lang="en-US" sz="1200" i="0" kern="1200">
                    <a:solidFill>
                      <a:schemeClr val="tx1"/>
                    </a:solidFill>
                    <a:effectLst/>
                    <a:latin typeface="Cambria Math" panose="02040503050406030204" pitchFamily="18" charset="0"/>
                    <a:ea typeface="+mn-ea"/>
                    <a:cs typeface="+mn-cs"/>
                  </a:rPr>
                  <a:t>𝑝&lt; .05</a:t>
                </a:r>
                <a:r>
                  <a:rPr lang="en-US" sz="1200" kern="1200" dirty="0">
                    <a:solidFill>
                      <a:schemeClr val="tx1"/>
                    </a:solidFill>
                    <a:effectLst/>
                    <a:latin typeface="+mn-lt"/>
                    <a:ea typeface="+mn-ea"/>
                    <a:cs typeface="+mn-cs"/>
                  </a:rPr>
                  <a:t>, leading to the conclusion that we reject the null hypothesis</a:t>
                </a:r>
                <a:r>
                  <a:rPr lang="en-US" sz="1200" kern="1200" dirty="0" smtClean="0">
                    <a:solidFill>
                      <a:schemeClr val="tx1"/>
                    </a:solidFill>
                    <a:effectLst/>
                    <a:latin typeface="+mn-lt"/>
                    <a:ea typeface="+mn-ea"/>
                    <a:cs typeface="+mn-cs"/>
                  </a:rPr>
                  <a:t>.</a:t>
                </a:r>
              </a:p>
              <a:p>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84690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Hypothesis testing with two samples follows the same structure as for one-sample tests: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assumptions of the test are stated, the research and null hypotheses are formulated and the alpha level selected, the sampling distribution and the test statistic are specified, the test statistic is computed, and a decision is made whether or not to reject the null </a:t>
            </a:r>
            <a:r>
              <a:rPr lang="en-US" sz="1200" kern="1200" dirty="0" smtClean="0">
                <a:solidFill>
                  <a:schemeClr val="tx1"/>
                </a:solidFill>
                <a:effectLst/>
                <a:latin typeface="+mn-lt"/>
                <a:ea typeface="+mn-ea"/>
                <a:cs typeface="+mn-cs"/>
              </a:rPr>
              <a:t>hypothesis.</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assumption of independent samples: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One important difference between one- and two-sample hypothesis testing involves sampling procedures.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With a two-sample case, we assume that the samples are independent of each other.</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Stating the research and null hypotheses: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second difference between one- and two-sample tests is in the form taken by the research and the null hypotheses.</a:t>
            </a:r>
            <a:endParaRPr lang="en-IN"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In one-sample tests, both the null and the research hypotheses are statements about a single population parameter, </a:t>
            </a:r>
            <a:r>
              <a:rPr lang="en-US" sz="1200" i="1" kern="1200" dirty="0"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1887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Sampling distribution of the difference between two sample means:</a:t>
                </a:r>
                <a:r>
                  <a:rPr lang="en-US" sz="1200" kern="1200" dirty="0" smtClean="0">
                    <a:solidFill>
                      <a:schemeClr val="tx1"/>
                    </a:solidFill>
                    <a:effectLst/>
                    <a:latin typeface="+mn-lt"/>
                    <a:ea typeface="+mn-ea"/>
                    <a:cs typeface="+mn-cs"/>
                  </a:rPr>
                  <a:t> Theoretical probability distribution that would be obtained by calculating all the possible mean differences by drawing all possible independent random samples of size </a:t>
                </a:r>
                <a:r>
                  <a:rPr lang="en-US" sz="1200" i="1" kern="1200" dirty="0" smtClean="0">
                    <a:solidFill>
                      <a:schemeClr val="tx1"/>
                    </a:solidFill>
                    <a:effectLst/>
                    <a:latin typeface="+mn-lt"/>
                    <a:ea typeface="+mn-ea"/>
                    <a:cs typeface="+mn-cs"/>
                  </a:rPr>
                  <a:t>N</a:t>
                </a:r>
                <a:r>
                  <a:rPr lang="en-US" sz="1200" kern="1200" baseline="-250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N</a:t>
                </a:r>
                <a:r>
                  <a:rPr lang="en-US" sz="1200" kern="1200" baseline="-25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from two populations.</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Corollary to the central limit theorem: </a:t>
                </a:r>
                <a:r>
                  <a:rPr lang="en-US" sz="1200" kern="1200" dirty="0">
                    <a:solidFill>
                      <a:schemeClr val="tx1"/>
                    </a:solidFill>
                    <a:effectLst/>
                    <a:latin typeface="+mn-lt"/>
                    <a:ea typeface="+mn-ea"/>
                    <a:cs typeface="+mn-cs"/>
                  </a:rPr>
                  <a:t>The properties of the sampling distribution of the difference between two sample means are determined by a corollary to the central limit theorem.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Estimating the </a:t>
                </a:r>
                <a:r>
                  <a:rPr lang="en-US" sz="1200" kern="1200" dirty="0" smtClean="0">
                    <a:solidFill>
                      <a:schemeClr val="tx1"/>
                    </a:solidFill>
                    <a:effectLst/>
                    <a:latin typeface="+mn-lt"/>
                    <a:ea typeface="+mn-ea"/>
                    <a:cs typeface="+mn-cs"/>
                  </a:rPr>
                  <a:t>standard error</a:t>
                </a:r>
                <a:r>
                  <a:rPr lang="en-US" sz="1200" b="0" kern="1200" dirty="0">
                    <a:solidFill>
                      <a:schemeClr val="tx1"/>
                    </a:solidFill>
                    <a:effectLst/>
                    <a:latin typeface="+mn-lt"/>
                    <a:ea typeface="+mn-ea"/>
                    <a:cs typeface="+mn-cs"/>
                  </a:rPr>
                  <a:t>:</a:t>
                </a:r>
                <a:r>
                  <a:rPr lang="en-US" sz="1200" b="1" kern="1200" baseline="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only data we have are based on sample data, and we do not know the true value of the population variances,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and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Thus, we need to estimate the standard error from the sample variances,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and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The estimated standard error of the difference between means is symbolized as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𝑠</m:t>
                        </m:r>
                      </m:e>
                      <m:sub>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2</m:t>
                            </m:r>
                          </m:sub>
                        </m:sSub>
                      </m:sub>
                    </m:sSub>
                  </m:oMath>
                </a14:m>
                <a:r>
                  <a:rPr lang="en-US" sz="1200" kern="1200" dirty="0">
                    <a:solidFill>
                      <a:schemeClr val="tx1"/>
                    </a:solidFill>
                    <a:effectLst/>
                    <a:latin typeface="+mn-lt"/>
                    <a:ea typeface="+mn-ea"/>
                    <a:cs typeface="+mn-cs"/>
                  </a:rPr>
                  <a:t> (instead of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𝜎</m:t>
                        </m:r>
                      </m:e>
                      <m:sub>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2</m:t>
                            </m:r>
                          </m:sub>
                        </m:sSub>
                      </m:sub>
                    </m:sSub>
                  </m:oMath>
                </a14:m>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a:t>
                </a:r>
                <a:r>
                  <a:rPr lang="en-US" sz="1200" kern="1200" dirty="0" smtClean="0">
                    <a:solidFill>
                      <a:schemeClr val="tx1"/>
                    </a:solidFill>
                    <a:effectLst/>
                    <a:latin typeface="+mn-lt"/>
                    <a:ea typeface="+mn-ea"/>
                    <a:cs typeface="+mn-cs"/>
                  </a:rPr>
                  <a:t>: Calculate and interpret a test for two sample cases with means or proportions.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Sampling distribution of the difference between two sample means:</a:t>
                </a:r>
                <a:r>
                  <a:rPr lang="en-US" sz="1200" kern="1200" dirty="0" smtClean="0">
                    <a:solidFill>
                      <a:schemeClr val="tx1"/>
                    </a:solidFill>
                    <a:effectLst/>
                    <a:latin typeface="+mn-lt"/>
                    <a:ea typeface="+mn-ea"/>
                    <a:cs typeface="+mn-cs"/>
                  </a:rPr>
                  <a:t> Theoretical probability distribution that would be obtained by calculating all the possible mean differences by drawing all possible independent random samples of size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1 and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from two populations.</a:t>
                </a: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Corollary to the central limit theorem: </a:t>
                </a:r>
                <a:r>
                  <a:rPr lang="en-US" sz="1200" kern="1200" dirty="0">
                    <a:solidFill>
                      <a:schemeClr val="tx1"/>
                    </a:solidFill>
                    <a:effectLst/>
                    <a:latin typeface="+mn-lt"/>
                    <a:ea typeface="+mn-ea"/>
                    <a:cs typeface="+mn-cs"/>
                  </a:rPr>
                  <a:t>The properties of the sampling distribution of the difference between two sample means are determined by a corollary to the central limit theorem.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Estimating the </a:t>
                </a:r>
                <a:r>
                  <a:rPr lang="en-US" sz="1200" kern="1200" dirty="0" smtClean="0">
                    <a:solidFill>
                      <a:schemeClr val="tx1"/>
                    </a:solidFill>
                    <a:effectLst/>
                    <a:latin typeface="+mn-lt"/>
                    <a:ea typeface="+mn-ea"/>
                    <a:cs typeface="+mn-cs"/>
                  </a:rPr>
                  <a:t>standard error</a:t>
                </a:r>
                <a:r>
                  <a:rPr lang="en-US" sz="1200" b="0" kern="1200" dirty="0">
                    <a:solidFill>
                      <a:schemeClr val="tx1"/>
                    </a:solidFill>
                    <a:effectLst/>
                    <a:latin typeface="+mn-lt"/>
                    <a:ea typeface="+mn-ea"/>
                    <a:cs typeface="+mn-cs"/>
                  </a:rPr>
                  <a:t>:</a:t>
                </a:r>
                <a:r>
                  <a:rPr lang="en-US" sz="1200" b="1" kern="1200" baseline="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only data we have are based on sample data, and we do not know the true value of the population variances, </a:t>
                </a:r>
                <a:r>
                  <a:rPr lang="en-US" sz="1200" i="0" kern="1200">
                    <a:solidFill>
                      <a:schemeClr val="tx1"/>
                    </a:solidFill>
                    <a:effectLst/>
                    <a:latin typeface="Cambria Math" panose="02040503050406030204" pitchFamily="18" charset="0"/>
                    <a:ea typeface="+mn-ea"/>
                    <a:cs typeface="+mn-cs"/>
                  </a:rPr>
                  <a:t>𝜎</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and </a:t>
                </a:r>
                <a:r>
                  <a:rPr lang="en-US" sz="1200" i="0" kern="1200">
                    <a:solidFill>
                      <a:schemeClr val="tx1"/>
                    </a:solidFill>
                    <a:effectLst/>
                    <a:latin typeface="Cambria Math" panose="02040503050406030204" pitchFamily="18" charset="0"/>
                    <a:ea typeface="+mn-ea"/>
                    <a:cs typeface="+mn-cs"/>
                  </a:rPr>
                  <a:t>𝜎</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Thus, we need to estimate the standard error from the sample variances,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and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The estimated standard error of the difference between means is symbolized as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1−𝑌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 (instead of </a:t>
                </a:r>
                <a:r>
                  <a:rPr lang="en-US" sz="1200" i="0" kern="1200">
                    <a:solidFill>
                      <a:schemeClr val="tx1"/>
                    </a:solidFill>
                    <a:effectLst/>
                    <a:latin typeface="Cambria Math" panose="02040503050406030204" pitchFamily="18" charset="0"/>
                    <a:ea typeface="+mn-ea"/>
                    <a:cs typeface="+mn-cs"/>
                  </a:rPr>
                  <a:t>𝜎</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1−𝑌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236930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Calculating the estimated standard error: We can assume that the two population variances are equal, we combine information from the two sample variances to calculate the estimated standard error:</a:t>
                </a:r>
                <a:endParaRPr lang="en-IN" sz="1200" kern="1200" dirty="0">
                  <a:solidFill>
                    <a:schemeClr val="tx1"/>
                  </a:solidFill>
                  <a:effectLst/>
                  <a:latin typeface="+mn-lt"/>
                  <a:ea typeface="+mn-ea"/>
                  <a:cs typeface="+mn-cs"/>
                </a:endParaRPr>
              </a:p>
              <a:p>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kern="1200">
                                <a:solidFill>
                                  <a:schemeClr val="tx1"/>
                                </a:solidFill>
                                <a:effectLst/>
                                <a:latin typeface="Cambria Math" panose="02040503050406030204" pitchFamily="18" charset="0"/>
                                <a:ea typeface="+mn-ea"/>
                                <a:cs typeface="+mn-cs"/>
                              </a:rPr>
                              <m:t>2</m:t>
                            </m:r>
                          </m:sub>
                        </m:sSub>
                      </m:sub>
                    </m:sSub>
                    <m:r>
                      <a:rPr lang="en-US" sz="1200" kern="1200">
                        <a:solidFill>
                          <a:schemeClr val="tx1"/>
                        </a:solidFill>
                        <a:effectLst/>
                        <a:latin typeface="Cambria Math" panose="02040503050406030204" pitchFamily="18" charset="0"/>
                        <a:ea typeface="+mn-ea"/>
                        <a:cs typeface="+mn-cs"/>
                      </a:rPr>
                      <m:t>=</m:t>
                    </m:r>
                    <m:rad>
                      <m:radPr>
                        <m:degHide m:val="on"/>
                        <m:ctrlPr>
                          <a:rPr lang="en-IN" sz="1200" i="1" kern="1200">
                            <a:solidFill>
                              <a:schemeClr val="tx1"/>
                            </a:solidFill>
                            <a:effectLst/>
                            <a:latin typeface="Cambria Math" panose="02040503050406030204" pitchFamily="18" charset="0"/>
                            <a:ea typeface="+mn-ea"/>
                            <a:cs typeface="+mn-cs"/>
                          </a:rPr>
                        </m:ctrlPr>
                      </m:radPr>
                      <m:deg/>
                      <m:e>
                        <m:f>
                          <m:fPr>
                            <m:ctrlPr>
                              <a:rPr lang="en-IN" sz="1200" i="1" kern="1200">
                                <a:solidFill>
                                  <a:schemeClr val="tx1"/>
                                </a:solidFill>
                                <a:effectLst/>
                                <a:latin typeface="Cambria Math" panose="02040503050406030204" pitchFamily="18" charset="0"/>
                                <a:ea typeface="+mn-ea"/>
                                <a:cs typeface="+mn-cs"/>
                              </a:rPr>
                            </m:ctrlPr>
                          </m:fPr>
                          <m:num>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1</m:t>
                                </m:r>
                              </m:e>
                            </m:d>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kern="1200">
                                    <a:solidFill>
                                      <a:schemeClr val="tx1"/>
                                    </a:solidFill>
                                    <a:effectLst/>
                                    <a:latin typeface="Cambria Math" panose="02040503050406030204" pitchFamily="18" charset="0"/>
                                    <a:ea typeface="+mn-ea"/>
                                    <a:cs typeface="+mn-cs"/>
                                  </a:rPr>
                                  <m:t>1</m:t>
                                </m:r>
                              </m:sub>
                              <m:sup>
                                <m:r>
                                  <a:rPr lang="en-US" sz="1200" kern="1200">
                                    <a:solidFill>
                                      <a:schemeClr val="tx1"/>
                                    </a:solidFill>
                                    <a:effectLst/>
                                    <a:latin typeface="Cambria Math" panose="02040503050406030204" pitchFamily="18" charset="0"/>
                                    <a:ea typeface="+mn-ea"/>
                                    <a:cs typeface="+mn-cs"/>
                                  </a:rPr>
                                  <m:t>2</m:t>
                                </m:r>
                              </m:sup>
                            </m:sSubSup>
                            <m:r>
                              <a:rPr lang="en-US" sz="1200" kern="1200">
                                <a:solidFill>
                                  <a:schemeClr val="tx1"/>
                                </a:solidFill>
                                <a:effectLst/>
                                <a:latin typeface="Cambria Math" panose="02040503050406030204" pitchFamily="18" charset="0"/>
                                <a:ea typeface="+mn-ea"/>
                                <a:cs typeface="+mn-cs"/>
                              </a:rPr>
                              <m:t>+</m:t>
                            </m:r>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1</m:t>
                                </m:r>
                              </m:e>
                            </m:d>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kern="1200">
                                    <a:solidFill>
                                      <a:schemeClr val="tx1"/>
                                    </a:solidFill>
                                    <a:effectLst/>
                                    <a:latin typeface="Cambria Math" panose="02040503050406030204" pitchFamily="18" charset="0"/>
                                    <a:ea typeface="+mn-ea"/>
                                    <a:cs typeface="+mn-cs"/>
                                  </a:rPr>
                                  <m:t>2</m:t>
                                </m:r>
                              </m:sub>
                              <m:sup>
                                <m:r>
                                  <a:rPr lang="en-US" sz="1200" kern="1200">
                                    <a:solidFill>
                                      <a:schemeClr val="tx1"/>
                                    </a:solidFill>
                                    <a:effectLst/>
                                    <a:latin typeface="Cambria Math" panose="02040503050406030204" pitchFamily="18" charset="0"/>
                                    <a:ea typeface="+mn-ea"/>
                                    <a:cs typeface="+mn-cs"/>
                                  </a:rPr>
                                  <m:t>2</m:t>
                                </m:r>
                              </m:sup>
                            </m:sSubSup>
                          </m:num>
                          <m:den>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1</m:t>
                                    </m:r>
                                  </m:sub>
                                </m:sSub>
                                <m:r>
                                  <a:rPr lang="en-US" sz="1200"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2</m:t>
                            </m:r>
                          </m:den>
                        </m:f>
                      </m:e>
                    </m:rad>
                    <m:r>
                      <a:rPr lang="en-US" sz="1200" kern="1200">
                        <a:solidFill>
                          <a:schemeClr val="tx1"/>
                        </a:solidFill>
                        <a:effectLst/>
                        <a:latin typeface="Cambria Math" panose="02040503050406030204" pitchFamily="18" charset="0"/>
                        <a:ea typeface="+mn-ea"/>
                        <a:cs typeface="+mn-cs"/>
                      </a:rPr>
                      <m:t> </m:t>
                    </m:r>
                    <m:rad>
                      <m:radPr>
                        <m:degHide m:val="on"/>
                        <m:ctrlPr>
                          <a:rPr lang="en-IN" sz="1200" i="1" kern="1200">
                            <a:solidFill>
                              <a:schemeClr val="tx1"/>
                            </a:solidFill>
                            <a:effectLst/>
                            <a:latin typeface="Cambria Math" panose="02040503050406030204" pitchFamily="18" charset="0"/>
                            <a:ea typeface="+mn-ea"/>
                            <a:cs typeface="+mn-cs"/>
                          </a:rPr>
                        </m:ctrlPr>
                      </m:radPr>
                      <m:deg/>
                      <m:e>
                        <m:f>
                          <m:fPr>
                            <m:ctrlPr>
                              <a:rPr lang="en-IN" sz="1200" i="1" kern="1200">
                                <a:solidFill>
                                  <a:schemeClr val="tx1"/>
                                </a:solidFill>
                                <a:effectLst/>
                                <a:latin typeface="Cambria Math" panose="02040503050406030204" pitchFamily="18" charset="0"/>
                                <a:ea typeface="+mn-ea"/>
                                <a:cs typeface="+mn-cs"/>
                              </a:rPr>
                            </m:ctrlPr>
                          </m:fPr>
                          <m:num>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1</m:t>
                                </m:r>
                              </m:sub>
                            </m:sSub>
                            <m:r>
                              <a:rPr lang="en-US" sz="1200"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2</m:t>
                                </m:r>
                              </m:sub>
                            </m:sSub>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1</m:t>
                                </m:r>
                              </m:sub>
                            </m:sSub>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2</m:t>
                                </m:r>
                              </m:sub>
                            </m:sSub>
                          </m:den>
                        </m:f>
                      </m:e>
                    </m:rad>
                  </m:oMath>
                </a14:m>
                <a:r>
                  <a:rPr lang="en-US" sz="1200" kern="1200" dirty="0" smtClean="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𝑆</m:t>
                        </m:r>
                      </m:e>
                      <m:sub>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2</m:t>
                            </m:r>
                          </m:sub>
                        </m:sSub>
                      </m:sub>
                    </m:sSub>
                  </m:oMath>
                </a14:m>
                <a:r>
                  <a:rPr lang="en-US" sz="1200" kern="1200" dirty="0">
                    <a:solidFill>
                      <a:schemeClr val="tx1"/>
                    </a:solidFill>
                    <a:effectLst/>
                    <a:latin typeface="+mn-lt"/>
                    <a:ea typeface="+mn-ea"/>
                    <a:cs typeface="+mn-cs"/>
                  </a:rPr>
                  <a:t> is the estimated standard error of the difference between means, and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and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are the variances of the two samples.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t</a:t>
                </a:r>
                <a:r>
                  <a:rPr lang="en-US" dirty="0" smtClean="0"/>
                  <a:t> statistic: </a:t>
                </a:r>
              </a:p>
              <a:p>
                <a:pPr lvl="2"/>
                <a:r>
                  <a:rPr lang="en-US" sz="1200" kern="1200" dirty="0" smtClean="0">
                    <a:solidFill>
                      <a:schemeClr val="tx1"/>
                    </a:solidFill>
                    <a:effectLst/>
                    <a:latin typeface="+mn-lt"/>
                    <a:ea typeface="+mn-ea"/>
                    <a:cs typeface="+mn-cs"/>
                  </a:rPr>
                  <a:t>As with single sample means, we use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distribution and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whenever we estimate the standard error for a difference between means test.</a:t>
                </a:r>
              </a:p>
              <a:p>
                <a:pPr lvl="2"/>
                <a:r>
                  <a:rPr lang="en-US" sz="1200" kern="1200" dirty="0">
                    <a:solidFill>
                      <a:schemeClr val="tx1"/>
                    </a:solidFill>
                    <a:effectLst/>
                    <a:latin typeface="+mn-lt"/>
                    <a:ea typeface="+mn-ea"/>
                    <a:cs typeface="+mn-cs"/>
                  </a:rPr>
                  <a:t>The formula for computing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statistic for a difference between means test is </a:t>
                </a:r>
                <a14:m>
                  <m:oMath xmlns:m="http://schemas.openxmlformats.org/officeDocument/2006/math">
                    <m:r>
                      <a:rPr lang="en-US" sz="1200" i="1" kern="1200">
                        <a:solidFill>
                          <a:schemeClr val="tx1"/>
                        </a:solidFill>
                        <a:effectLst/>
                        <a:latin typeface="Cambria Math"/>
                        <a:ea typeface="+mn-ea"/>
                        <a:cs typeface="+mn-cs"/>
                      </a:rPr>
                      <m:t>𝑡</m:t>
                    </m:r>
                    <m:r>
                      <a:rPr lang="en-US" sz="1200" i="1" kern="1200">
                        <a:solidFill>
                          <a:schemeClr val="tx1"/>
                        </a:solidFill>
                        <a:effectLst/>
                        <a:latin typeface="Cambria Math"/>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1</m:t>
                            </m:r>
                          </m:sub>
                        </m:sSub>
                        <m:r>
                          <a:rPr lang="en-US" sz="1200" i="1" kern="1200">
                            <a:solidFill>
                              <a:schemeClr val="tx1"/>
                            </a:solidFill>
                            <a:effectLst/>
                            <a:latin typeface="Cambria Math"/>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2</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a:ea typeface="+mn-ea"/>
                                <a:cs typeface="+mn-cs"/>
                              </a:rPr>
                              <m:t>𝑆</m:t>
                            </m:r>
                          </m:e>
                          <m:sub>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1</m:t>
                                </m:r>
                              </m:sub>
                            </m:sSub>
                            <m:r>
                              <a:rPr lang="en-US" sz="1200" i="1" kern="1200">
                                <a:solidFill>
                                  <a:schemeClr val="tx1"/>
                                </a:solidFill>
                                <a:effectLst/>
                                <a:latin typeface="Cambria Math"/>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2</m:t>
                                </m:r>
                              </m:sub>
                            </m:sSub>
                          </m:sub>
                        </m:sSub>
                      </m:den>
                    </m:f>
                  </m:oMath>
                </a14:m>
                <a:r>
                  <a:rPr lang="en-US" sz="1200" kern="1200" dirty="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where </a:t>
                </a:r>
                <a14:m>
                  <m:oMath xmlns:m="http://schemas.openxmlformats.org/officeDocument/2006/math">
                    <m:sSub>
                      <m:sSubPr>
                        <m:ctrlPr>
                          <a:rPr lang="en-US" sz="14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a:ea typeface="+mn-ea"/>
                            <a:cs typeface="+mn-cs"/>
                          </a:rPr>
                          <m:t>𝑆</m:t>
                        </m:r>
                      </m:e>
                      <m:sub>
                        <m:sSub>
                          <m:sSubPr>
                            <m:ctrlPr>
                              <a:rPr lang="en-US" sz="1400" i="1" kern="1200">
                                <a:solidFill>
                                  <a:schemeClr val="tx1"/>
                                </a:solidFill>
                                <a:effectLst/>
                                <a:latin typeface="Cambria Math" panose="02040503050406030204" pitchFamily="18" charset="0"/>
                                <a:ea typeface="+mn-ea"/>
                                <a:cs typeface="+mn-cs"/>
                              </a:rPr>
                            </m:ctrlPr>
                          </m:sSubPr>
                          <m:e>
                            <m:acc>
                              <m:accPr>
                                <m:chr m:val="̅"/>
                                <m:ctrlPr>
                                  <a:rPr lang="en-US" sz="14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1</m:t>
                            </m:r>
                          </m:sub>
                        </m:sSub>
                        <m:r>
                          <a:rPr lang="en-US" sz="1200" i="1" kern="1200">
                            <a:solidFill>
                              <a:schemeClr val="tx1"/>
                            </a:solidFill>
                            <a:effectLst/>
                            <a:latin typeface="Cambria Math"/>
                            <a:ea typeface="+mn-ea"/>
                            <a:cs typeface="+mn-cs"/>
                          </a:rPr>
                          <m:t>−</m:t>
                        </m:r>
                        <m:sSub>
                          <m:sSubPr>
                            <m:ctrlPr>
                              <a:rPr lang="en-US" sz="1400" i="1" kern="1200">
                                <a:solidFill>
                                  <a:schemeClr val="tx1"/>
                                </a:solidFill>
                                <a:effectLst/>
                                <a:latin typeface="Cambria Math" panose="02040503050406030204" pitchFamily="18" charset="0"/>
                                <a:ea typeface="+mn-ea"/>
                                <a:cs typeface="+mn-cs"/>
                              </a:rPr>
                            </m:ctrlPr>
                          </m:sSubPr>
                          <m:e>
                            <m:acc>
                              <m:accPr>
                                <m:chr m:val="̅"/>
                                <m:ctrlPr>
                                  <a:rPr lang="en-US" sz="14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a:ea typeface="+mn-ea"/>
                                    <a:cs typeface="+mn-cs"/>
                                  </a:rPr>
                                  <m:t>𝑌</m:t>
                                </m:r>
                              </m:e>
                            </m:acc>
                          </m:e>
                          <m:sub>
                            <m:r>
                              <a:rPr lang="en-US" sz="1200" i="1" kern="1200">
                                <a:solidFill>
                                  <a:schemeClr val="tx1"/>
                                </a:solidFill>
                                <a:effectLst/>
                                <a:latin typeface="Cambria Math"/>
                                <a:ea typeface="+mn-ea"/>
                                <a:cs typeface="+mn-cs"/>
                              </a:rPr>
                              <m:t>2</m:t>
                            </m:r>
                          </m:sub>
                        </m:sSub>
                      </m:sub>
                    </m:sSub>
                  </m:oMath>
                </a14:m>
                <a:r>
                  <a:rPr lang="en-US" sz="1200" kern="1200" dirty="0">
                    <a:solidFill>
                      <a:schemeClr val="tx1"/>
                    </a:solidFill>
                    <a:effectLst/>
                    <a:latin typeface="+mn-lt"/>
                    <a:ea typeface="+mn-ea"/>
                    <a:cs typeface="+mn-cs"/>
                  </a:rPr>
                  <a:t> is the estimated standard error. </a:t>
                </a:r>
                <a:endParaRPr lang="en-US" sz="14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a:t>
                </a:r>
                <a:r>
                  <a:rPr lang="en-US" sz="1200" kern="1200" dirty="0" smtClean="0">
                    <a:solidFill>
                      <a:schemeClr val="tx1"/>
                    </a:solidFill>
                    <a:effectLst/>
                    <a:latin typeface="+mn-lt"/>
                    <a:ea typeface="+mn-ea"/>
                    <a:cs typeface="+mn-cs"/>
                  </a:rPr>
                  <a:t>: Calculate and interpret a test for two sample cases with means or proportions.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Calculating the estimated standard error: We can assume that the two population variances are equal, we combine information from the two sample variances to calculate the estimated standard error.</a:t>
                </a:r>
                <a:endParaRPr lang="en-IN" sz="1200" kern="1200" dirty="0">
                  <a:solidFill>
                    <a:schemeClr val="tx1"/>
                  </a:solidFill>
                  <a:effectLst/>
                  <a:latin typeface="+mn-lt"/>
                  <a:ea typeface="+mn-ea"/>
                  <a:cs typeface="+mn-cs"/>
                </a:endParaRPr>
              </a:p>
              <a:p>
                <a:r>
                  <a:rPr lang="en-US" sz="1200" i="0" kern="1200">
                    <a:solidFill>
                      <a:schemeClr val="tx1"/>
                    </a:solidFill>
                    <a:effectLst/>
                    <a:latin typeface="Cambria Math" panose="02040503050406030204" pitchFamily="18" charset="0"/>
                    <a:ea typeface="+mn-ea"/>
                    <a:cs typeface="+mn-cs"/>
                  </a:rPr>
                  <a:t>𝑆</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1−𝑌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2−1</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r>
                  <a:rPr lang="en-US" sz="1200" i="0" kern="1200">
                    <a:solidFill>
                      <a:schemeClr val="tx1"/>
                    </a:solidFill>
                    <a:effectLst/>
                    <a:latin typeface="Cambria Math" panose="02040503050406030204" pitchFamily="18" charset="0"/>
                    <a:ea typeface="+mn-ea"/>
                    <a:cs typeface="+mn-cs"/>
                  </a:rPr>
                  <a:t>𝑆</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1−𝑌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 is the estimated standard error of the difference between means, and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and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are the variances of the two samples.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t</a:t>
                </a:r>
                <a:r>
                  <a:rPr lang="en-US" dirty="0" smtClean="0"/>
                  <a:t> statistic: </a:t>
                </a:r>
              </a:p>
              <a:p>
                <a:pPr lvl="2"/>
                <a:r>
                  <a:rPr lang="en-US" sz="1200" kern="1200" dirty="0" smtClean="0">
                    <a:solidFill>
                      <a:schemeClr val="tx1"/>
                    </a:solidFill>
                    <a:effectLst/>
                    <a:latin typeface="+mn-lt"/>
                    <a:ea typeface="+mn-ea"/>
                    <a:cs typeface="+mn-cs"/>
                  </a:rPr>
                  <a:t>As with single sample means, we use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distribution and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whenever we estimate the standard error for a difference between means test.</a:t>
                </a:r>
              </a:p>
              <a:p>
                <a:pPr lvl="2"/>
                <a:r>
                  <a:rPr lang="en-US" sz="1200" kern="1200" dirty="0">
                    <a:solidFill>
                      <a:schemeClr val="tx1"/>
                    </a:solidFill>
                    <a:effectLst/>
                    <a:latin typeface="+mn-lt"/>
                    <a:ea typeface="+mn-ea"/>
                    <a:cs typeface="+mn-cs"/>
                  </a:rPr>
                  <a:t>The formula for computing the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 statistic for a difference between means test is </a:t>
                </a:r>
                <a:r>
                  <a:rPr lang="en-US" sz="1200" i="0" kern="1200">
                    <a:solidFill>
                      <a:schemeClr val="tx1"/>
                    </a:solidFill>
                    <a:effectLst/>
                    <a:latin typeface="Cambria Math"/>
                    <a:ea typeface="+mn-ea"/>
                    <a:cs typeface="+mn-cs"/>
                  </a:rPr>
                  <a:t>𝑡=(𝑌 ̅_1−𝑌 ̅_2)/𝑆_(𝑌 ̅_1−𝑌 ̅_2 ) </a:t>
                </a:r>
                <a:r>
                  <a:rPr lang="en-US" sz="1200" kern="1200" dirty="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where </a:t>
                </a:r>
                <a:r>
                  <a:rPr lang="en-US" sz="1200" i="0" kern="1200">
                    <a:solidFill>
                      <a:schemeClr val="tx1"/>
                    </a:solidFill>
                    <a:effectLst/>
                    <a:latin typeface="Cambria Math"/>
                    <a:ea typeface="+mn-ea"/>
                    <a:cs typeface="+mn-cs"/>
                  </a:rPr>
                  <a:t>𝑆</a:t>
                </a:r>
                <a:r>
                  <a:rPr lang="en-US" sz="1400" i="0" kern="1200">
                    <a:solidFill>
                      <a:schemeClr val="tx1"/>
                    </a:solidFill>
                    <a:effectLst/>
                    <a:latin typeface="Cambria Math"/>
                    <a:ea typeface="+mn-ea"/>
                    <a:cs typeface="+mn-cs"/>
                  </a:rPr>
                  <a:t>_(</a:t>
                </a:r>
                <a:r>
                  <a:rPr lang="en-US" sz="1200" i="0" kern="1200">
                    <a:solidFill>
                      <a:schemeClr val="tx1"/>
                    </a:solidFill>
                    <a:effectLst/>
                    <a:latin typeface="Cambria Math"/>
                    <a:ea typeface="+mn-ea"/>
                    <a:cs typeface="+mn-cs"/>
                  </a:rPr>
                  <a:t>𝑌</a:t>
                </a:r>
                <a:r>
                  <a:rPr lang="en-US" sz="1400" i="0" kern="1200">
                    <a:solidFill>
                      <a:schemeClr val="tx1"/>
                    </a:solidFill>
                    <a:effectLst/>
                    <a:latin typeface="Cambria Math"/>
                    <a:ea typeface="+mn-ea"/>
                    <a:cs typeface="+mn-cs"/>
                  </a:rPr>
                  <a:t> ̅_</a:t>
                </a:r>
                <a:r>
                  <a:rPr lang="en-US" sz="1200" i="0" kern="1200">
                    <a:solidFill>
                      <a:schemeClr val="tx1"/>
                    </a:solidFill>
                    <a:effectLst/>
                    <a:latin typeface="Cambria Math"/>
                    <a:ea typeface="+mn-ea"/>
                    <a:cs typeface="+mn-cs"/>
                  </a:rPr>
                  <a:t>1−𝑌</a:t>
                </a:r>
                <a:r>
                  <a:rPr lang="en-US" sz="1400" i="0" kern="1200">
                    <a:solidFill>
                      <a:schemeClr val="tx1"/>
                    </a:solidFill>
                    <a:effectLst/>
                    <a:latin typeface="Cambria Math"/>
                    <a:ea typeface="+mn-ea"/>
                    <a:cs typeface="+mn-cs"/>
                  </a:rPr>
                  <a:t> ̅_</a:t>
                </a:r>
                <a:r>
                  <a:rPr lang="en-US" sz="1200" i="0" kern="1200">
                    <a:solidFill>
                      <a:schemeClr val="tx1"/>
                    </a:solidFill>
                    <a:effectLst/>
                    <a:latin typeface="Cambria Math"/>
                    <a:ea typeface="+mn-ea"/>
                    <a:cs typeface="+mn-cs"/>
                  </a:rPr>
                  <a:t>2 </a:t>
                </a:r>
                <a:r>
                  <a:rPr lang="en-US" sz="14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 is the estimated standard error. </a:t>
                </a:r>
                <a:endParaRPr lang="en-US" sz="14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264703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p>
              <a:p>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use the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distribution for testing the difference between two sample means, we need to calculate the degrees of freedom.</a:t>
                </a:r>
              </a:p>
              <a:p>
                <a:pPr marL="228600" indent="-228600">
                  <a:buFont typeface="+mj-lt"/>
                  <a:buAutoNum type="arabicPeriod"/>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calculating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for the two-sample test, we lose 2 degrees of freedom, one for every population variance we </a:t>
                </a:r>
                <a:r>
                  <a:rPr lang="en-US" sz="1200" kern="1200" dirty="0" smtClean="0">
                    <a:solidFill>
                      <a:schemeClr val="tx1"/>
                    </a:solidFill>
                    <a:effectLst/>
                    <a:latin typeface="+mn-lt"/>
                    <a:ea typeface="+mn-ea"/>
                    <a:cs typeface="+mn-cs"/>
                  </a:rPr>
                  <a:t>estimate.</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population variances are assumed to be equal or if the size of both samples is greater than 50, the </a:t>
                </a:r>
                <a:r>
                  <a:rPr lang="en-US" sz="1200" i="0" kern="1200" dirty="0">
                    <a:solidFill>
                      <a:schemeClr val="tx1"/>
                    </a:solidFill>
                    <a:effectLst/>
                    <a:latin typeface="+mn-lt"/>
                    <a:ea typeface="+mn-ea"/>
                    <a:cs typeface="+mn-cs"/>
                  </a:rPr>
                  <a:t>df</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calculated as follows: </a:t>
                </a:r>
                <a14:m>
                  <m:oMath xmlns:m="http://schemas.openxmlformats.org/officeDocument/2006/math">
                    <m:r>
                      <m:rPr>
                        <m:sty m:val="p"/>
                      </m:rPr>
                      <a:rPr lang="en-US" sz="1200" i="0" kern="1200">
                        <a:solidFill>
                          <a:schemeClr val="tx1"/>
                        </a:solidFill>
                        <a:effectLst/>
                        <a:latin typeface="Cambria Math" panose="02040503050406030204" pitchFamily="18" charset="0"/>
                        <a:ea typeface="+mn-ea"/>
                        <a:cs typeface="+mn-cs"/>
                      </a:rPr>
                      <m:t>df</m:t>
                    </m:r>
                    <m:r>
                      <a:rPr lang="en-US" sz="1200" kern="1200">
                        <a:solidFill>
                          <a:schemeClr val="tx1"/>
                        </a:solidFill>
                        <a:effectLst/>
                        <a:latin typeface="Cambria Math" panose="02040503050406030204" pitchFamily="18" charset="0"/>
                        <a:ea typeface="+mn-ea"/>
                        <a:cs typeface="+mn-cs"/>
                      </a:rPr>
                      <m:t>=</m:t>
                    </m:r>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1</m:t>
                            </m:r>
                          </m:sub>
                        </m:sSub>
                        <m:r>
                          <a:rPr lang="en-US" sz="1200"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2</m:t>
                    </m:r>
                  </m:oMath>
                </a14:m>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a:t>
                </a:r>
                <a:r>
                  <a:rPr lang="en-US" sz="1200" kern="1200" dirty="0" smtClean="0">
                    <a:solidFill>
                      <a:schemeClr val="tx1"/>
                    </a:solidFill>
                    <a:effectLst/>
                    <a:latin typeface="+mn-lt"/>
                    <a:ea typeface="+mn-ea"/>
                    <a:cs typeface="+mn-cs"/>
                  </a:rPr>
                  <a:t>: Calculate and interpret a test for two sample cases with means or proportions.</a:t>
                </a:r>
              </a:p>
              <a:p>
                <a:endParaRPr lang="en-US"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To use the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 distribution for testing the difference between two sample means, we need to calculate the degrees of freedom.</a:t>
                </a:r>
              </a:p>
              <a:p>
                <a:pPr marL="228600" indent="-228600">
                  <a:buFont typeface="+mj-lt"/>
                  <a:buAutoNum type="arabicPeriod"/>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calculating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for the two-sample test, we lose 2 degrees of freedom, one for every population variance we </a:t>
                </a:r>
                <a:r>
                  <a:rPr lang="en-US" sz="1200" kern="1200" dirty="0" smtClean="0">
                    <a:solidFill>
                      <a:schemeClr val="tx1"/>
                    </a:solidFill>
                    <a:effectLst/>
                    <a:latin typeface="+mn-lt"/>
                    <a:ea typeface="+mn-ea"/>
                    <a:cs typeface="+mn-cs"/>
                  </a:rPr>
                  <a:t>estimate.</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population variances are assumed to be equal or if the size of both samples is greater than 50, the </a:t>
                </a:r>
                <a:r>
                  <a:rPr lang="en-US" sz="1200" i="1" kern="1200" dirty="0">
                    <a:solidFill>
                      <a:schemeClr val="tx1"/>
                    </a:solidFill>
                    <a:effectLst/>
                    <a:latin typeface="+mn-lt"/>
                    <a:ea typeface="+mn-ea"/>
                    <a:cs typeface="+mn-cs"/>
                  </a:rPr>
                  <a:t>df </a:t>
                </a:r>
                <a:r>
                  <a:rPr lang="en-US" sz="1200" kern="1200" dirty="0">
                    <a:solidFill>
                      <a:schemeClr val="tx1"/>
                    </a:solidFill>
                    <a:effectLst/>
                    <a:latin typeface="+mn-lt"/>
                    <a:ea typeface="+mn-ea"/>
                    <a:cs typeface="+mn-cs"/>
                  </a:rPr>
                  <a:t>is calculated as follows: </a:t>
                </a:r>
                <a:r>
                  <a:rPr lang="en-US" sz="1200" i="0" kern="1200">
                    <a:solidFill>
                      <a:schemeClr val="tx1"/>
                    </a:solidFill>
                    <a:effectLst/>
                    <a:latin typeface="Cambria Math" panose="02040503050406030204" pitchFamily="18" charset="0"/>
                    <a:ea typeface="+mn-ea"/>
                    <a:cs typeface="+mn-cs"/>
                  </a:rPr>
                  <a:t>𝑑𝑓=</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4722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Statistical hypothesis testing involving two sample means can be organized into five steps:</a:t>
                </a:r>
              </a:p>
              <a:p>
                <a:pPr marL="228600" indent="-228600">
                  <a:buFont typeface="+mj-lt"/>
                  <a:buAutoNum type="arabicPeriod"/>
                </a:pPr>
                <a:r>
                  <a:rPr lang="en-US" sz="1200" i="0" kern="1200" dirty="0">
                    <a:solidFill>
                      <a:schemeClr val="tx1"/>
                    </a:solidFill>
                    <a:effectLst/>
                    <a:latin typeface="+mn-lt"/>
                    <a:ea typeface="+mn-ea"/>
                    <a:cs typeface="+mn-cs"/>
                  </a:rPr>
                  <a:t>Making </a:t>
                </a:r>
                <a:r>
                  <a:rPr lang="en-US" sz="1200" i="0" kern="1200" dirty="0" smtClean="0">
                    <a:solidFill>
                      <a:schemeClr val="tx1"/>
                    </a:solidFill>
                    <a:effectLst/>
                    <a:latin typeface="+mn-lt"/>
                    <a:ea typeface="+mn-ea"/>
                    <a:cs typeface="+mn-cs"/>
                  </a:rPr>
                  <a:t>assumptions.</a:t>
                </a:r>
              </a:p>
              <a:p>
                <a:pPr marL="228600" indent="-228600">
                  <a:buFont typeface="+mj-lt"/>
                  <a:buAutoNum type="arabicPeriod"/>
                </a:pPr>
                <a:r>
                  <a:rPr lang="en-US" sz="1200" i="0" kern="1200" dirty="0" smtClean="0">
                    <a:solidFill>
                      <a:schemeClr val="tx1"/>
                    </a:solidFill>
                    <a:effectLst/>
                    <a:latin typeface="+mn-lt"/>
                    <a:ea typeface="+mn-ea"/>
                    <a:cs typeface="+mn-cs"/>
                  </a:rPr>
                  <a:t>Stating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research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null hypotheses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selecting alpha.</a:t>
                </a:r>
              </a:p>
              <a:p>
                <a:pPr marL="228600" indent="-228600">
                  <a:buFont typeface="+mj-lt"/>
                  <a:buAutoNum type="arabicPeriod"/>
                </a:pPr>
                <a:r>
                  <a:rPr lang="en-US" sz="1200" i="0" kern="1200" dirty="0" smtClean="0">
                    <a:solidFill>
                      <a:schemeClr val="tx1"/>
                    </a:solidFill>
                    <a:effectLst/>
                    <a:latin typeface="+mn-lt"/>
                    <a:ea typeface="+mn-ea"/>
                    <a:cs typeface="+mn-cs"/>
                  </a:rPr>
                  <a:t>Selecting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sampling distribution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specifying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distribution and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are used to test the significance of the difference between the two sample </a:t>
                </a:r>
                <a:r>
                  <a:rPr lang="en-US" sz="1200" kern="1200" dirty="0" smtClean="0">
                    <a:solidFill>
                      <a:schemeClr val="tx1"/>
                    </a:solidFill>
                    <a:effectLst/>
                    <a:latin typeface="+mn-lt"/>
                    <a:ea typeface="+mn-ea"/>
                    <a:cs typeface="+mn-cs"/>
                  </a:rPr>
                  <a:t>means.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i="0" kern="1200" dirty="0" smtClean="0">
                    <a:solidFill>
                      <a:schemeClr val="tx1"/>
                    </a:solidFill>
                    <a:effectLst/>
                    <a:latin typeface="+mn-lt"/>
                    <a:ea typeface="+mn-ea"/>
                    <a:cs typeface="+mn-cs"/>
                  </a:rPr>
                  <a:t>Computing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p>
              <a:p>
                <a:pPr marL="228600" indent="-228600">
                  <a:buFont typeface="+mj-lt"/>
                  <a:buAutoNum type="arabicPeriod"/>
                </a:pPr>
                <a:r>
                  <a:rPr lang="en-US" sz="1200" i="0" kern="1200" dirty="0" smtClean="0">
                    <a:solidFill>
                      <a:schemeClr val="tx1"/>
                    </a:solidFill>
                    <a:effectLst/>
                    <a:latin typeface="+mn-lt"/>
                    <a:ea typeface="+mn-ea"/>
                    <a:cs typeface="+mn-cs"/>
                  </a:rPr>
                  <a:t>Making </a:t>
                </a:r>
                <a:r>
                  <a:rPr lang="en-US" sz="1200" i="0" kern="1200" dirty="0">
                    <a:solidFill>
                      <a:schemeClr val="tx1"/>
                    </a:solidFill>
                    <a:effectLst/>
                    <a:latin typeface="+mn-lt"/>
                    <a:ea typeface="+mn-ea"/>
                    <a:cs typeface="+mn-cs"/>
                  </a:rPr>
                  <a:t>a </a:t>
                </a:r>
                <a:r>
                  <a:rPr lang="en-US" sz="1200" i="0" kern="1200" dirty="0" smtClean="0">
                    <a:solidFill>
                      <a:schemeClr val="tx1"/>
                    </a:solidFill>
                    <a:effectLst/>
                    <a:latin typeface="+mn-lt"/>
                    <a:ea typeface="+mn-ea"/>
                    <a:cs typeface="+mn-cs"/>
                  </a:rPr>
                  <a:t>decision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interpreting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results.</a:t>
                </a:r>
              </a:p>
              <a:p>
                <a:pPr marL="228600" indent="-228600">
                  <a:buFont typeface="+mj-lt"/>
                  <a:buAutoNum type="arabicPeriod"/>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Calculating the estimated standard error and the degrees of freedom (</a:t>
                </a:r>
                <a:r>
                  <a:rPr lang="en-US" sz="1200" kern="1200" dirty="0">
                    <a:solidFill>
                      <a:schemeClr val="tx1"/>
                    </a:solidFill>
                    <a:effectLst/>
                    <a:latin typeface="+mn-lt"/>
                    <a:ea typeface="+mn-ea"/>
                    <a:cs typeface="+mn-cs"/>
                  </a:rPr>
                  <a:t>df) when the population variances are assumed to be unequal</a:t>
                </a:r>
                <a:r>
                  <a:rPr lang="en-US" sz="1200" b="0" kern="1200" dirty="0">
                    <a:solidFill>
                      <a:schemeClr val="tx1"/>
                    </a:solidFill>
                    <a:effectLst/>
                    <a:latin typeface="+mn-lt"/>
                    <a:ea typeface="+mn-ea"/>
                    <a:cs typeface="+mn-cs"/>
                  </a:rPr>
                  <a:t>:</a:t>
                </a:r>
              </a:p>
              <a:p>
                <a:pPr marL="228600" indent="-228600">
                  <a:buFont typeface="+mj-lt"/>
                  <a:buAutoNum type="arabicPeriod"/>
                </a:pPr>
                <a:r>
                  <a:rPr lang="en-US" sz="1200" kern="1200" dirty="0">
                    <a:solidFill>
                      <a:schemeClr val="tx1"/>
                    </a:solidFill>
                    <a:effectLst/>
                    <a:latin typeface="+mn-lt"/>
                    <a:ea typeface="+mn-ea"/>
                    <a:cs typeface="+mn-cs"/>
                  </a:rPr>
                  <a:t>If the variances of the two samples (</a:t>
                </a:r>
                <a14:m>
                  <m:oMath xmlns:m="http://schemas.openxmlformats.org/officeDocument/2006/math">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and</m:t>
                    </m:r>
                    <m:r>
                      <a:rPr lang="en-US" sz="1200" i="0" kern="1200">
                        <a:solidFill>
                          <a:schemeClr val="tx1"/>
                        </a:solidFill>
                        <a:effectLst/>
                        <a:latin typeface="Cambria Math" panose="02040503050406030204" pitchFamily="18" charset="0"/>
                        <a:ea typeface="+mn-ea"/>
                        <a:cs typeface="+mn-cs"/>
                      </a:rPr>
                      <m:t> </m:t>
                    </m:r>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oMath>
                </a14:m>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 2, 2, and 2 </a:t>
                </a:r>
                <a:r>
                  <a:rPr lang="en-US" sz="1200" kern="1200" dirty="0">
                    <a:solidFill>
                      <a:schemeClr val="tx1"/>
                    </a:solidFill>
                    <a:effectLst/>
                    <a:latin typeface="+mn-lt"/>
                    <a:ea typeface="+mn-ea"/>
                    <a:cs typeface="+mn-cs"/>
                  </a:rPr>
                  <a:t>are very different (one variance is twice as large as the other), the formula for the estimated standard error </a:t>
                </a:r>
                <a:r>
                  <a:rPr lang="en-US" sz="1200" kern="1200" dirty="0" smtClean="0">
                    <a:solidFill>
                      <a:schemeClr val="tx1"/>
                    </a:solidFill>
                    <a:effectLst/>
                    <a:latin typeface="+mn-lt"/>
                    <a:ea typeface="+mn-ea"/>
                    <a:cs typeface="+mn-cs"/>
                  </a:rPr>
                  <a:t>becomes</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𝑆</m:t>
                        </m:r>
                      </m:e>
                      <m:sub>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e>
                          <m:sub>
                            <m:r>
                              <a:rPr lang="en-US" sz="1200" i="1" kern="1200">
                                <a:solidFill>
                                  <a:schemeClr val="tx1"/>
                                </a:solidFill>
                                <a:effectLst/>
                                <a:latin typeface="Cambria Math" panose="02040503050406030204" pitchFamily="18" charset="0"/>
                                <a:ea typeface="+mn-ea"/>
                                <a:cs typeface="+mn-cs"/>
                              </a:rPr>
                              <m:t>2</m:t>
                            </m:r>
                          </m:sub>
                        </m:sSub>
                      </m:sub>
                    </m:sSub>
                    <m:r>
                      <a:rPr lang="en-US" sz="1200" i="1" kern="1200">
                        <a:solidFill>
                          <a:schemeClr val="tx1"/>
                        </a:solidFill>
                        <a:effectLst/>
                        <a:latin typeface="Cambria Math" panose="02040503050406030204" pitchFamily="18" charset="0"/>
                        <a:ea typeface="+mn-ea"/>
                        <a:cs typeface="+mn-cs"/>
                      </a:rPr>
                      <m:t>=</m:t>
                    </m:r>
                    <m:rad>
                      <m:radPr>
                        <m:degHide m:val="on"/>
                        <m:ctrlPr>
                          <a:rPr lang="en-IN" sz="1200" i="1" kern="1200">
                            <a:solidFill>
                              <a:schemeClr val="tx1"/>
                            </a:solidFill>
                            <a:effectLst/>
                            <a:latin typeface="Cambria Math" panose="02040503050406030204" pitchFamily="18" charset="0"/>
                            <a:ea typeface="+mn-ea"/>
                            <a:cs typeface="+mn-cs"/>
                          </a:rPr>
                        </m:ctrlPr>
                      </m:radPr>
                      <m:deg/>
                      <m:e>
                        <m:f>
                          <m:fPr>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1</m:t>
                                </m:r>
                              </m:sub>
                            </m:sSub>
                          </m:den>
                        </m:f>
                        <m:r>
                          <a:rPr lang="en-US"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2</m:t>
                                </m:r>
                              </m:sub>
                            </m:sSub>
                          </m:den>
                        </m:f>
                      </m:e>
                    </m:rad>
                  </m:oMath>
                </a14:m>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When the population variances are unequal and the size of one or both samples is equal to or less than 50, we use another formula to calculate the degrees of freedom associated with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t>
                </a:r>
                <a14:m>
                  <m:oMath xmlns:m="http://schemas.openxmlformats.org/officeDocument/2006/math">
                    <m:r>
                      <m:rPr>
                        <m:sty m:val="p"/>
                      </m:rPr>
                      <a:rPr lang="en-US" sz="1200" i="0" kern="1200" smtClean="0">
                        <a:solidFill>
                          <a:schemeClr val="tx1"/>
                        </a:solidFill>
                        <a:effectLst/>
                        <a:latin typeface="Cambria Math" panose="02040503050406030204" pitchFamily="18" charset="0"/>
                        <a:ea typeface="+mn-ea"/>
                        <a:cs typeface="+mn-cs"/>
                      </a:rPr>
                      <m:t>df</m:t>
                    </m:r>
                    <m:r>
                      <a:rPr lang="en-US" sz="1200" i="1" kern="1200" smtClean="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sSup>
                          <m:sSupPr>
                            <m:ctrlPr>
                              <a:rPr lang="en-IN" sz="1200" i="1" kern="1200">
                                <a:solidFill>
                                  <a:schemeClr val="tx1"/>
                                </a:solidFill>
                                <a:effectLst/>
                                <a:latin typeface="Cambria Math" panose="02040503050406030204" pitchFamily="18" charset="0"/>
                                <a:ea typeface="+mn-ea"/>
                                <a:cs typeface="+mn-cs"/>
                              </a:rPr>
                            </m:ctrlPr>
                          </m:sSupPr>
                          <m:e>
                            <m:d>
                              <m:dPr>
                                <m:ctrlPr>
                                  <a:rPr lang="en-IN" sz="1200" i="1" kern="1200">
                                    <a:solidFill>
                                      <a:schemeClr val="tx1"/>
                                    </a:solidFill>
                                    <a:effectLst/>
                                    <a:latin typeface="Cambria Math" panose="02040503050406030204" pitchFamily="18" charset="0"/>
                                    <a:ea typeface="+mn-ea"/>
                                    <a:cs typeface="+mn-cs"/>
                                  </a:rPr>
                                </m:ctrlPr>
                              </m:dPr>
                              <m:e>
                                <m:f>
                                  <m:fPr>
                                    <m:type m:val="lin"/>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type m:val="lin"/>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2</m:t>
                                            </m:r>
                                          </m:sub>
                                        </m:sSub>
                                      </m:den>
                                    </m:f>
                                  </m:den>
                                </m:f>
                              </m:e>
                            </m:d>
                          </m:e>
                          <m:sup>
                            <m:r>
                              <a:rPr lang="en-US" sz="1200" i="1" kern="1200">
                                <a:solidFill>
                                  <a:schemeClr val="tx1"/>
                                </a:solidFill>
                                <a:effectLst/>
                                <a:latin typeface="Cambria Math" panose="02040503050406030204" pitchFamily="18" charset="0"/>
                                <a:ea typeface="+mn-ea"/>
                                <a:cs typeface="+mn-cs"/>
                              </a:rPr>
                              <m:t>2</m:t>
                            </m:r>
                          </m:sup>
                        </m:sSup>
                      </m:num>
                      <m:den>
                        <m:f>
                          <m:fPr>
                            <m:type m:val="lin"/>
                            <m:ctrlPr>
                              <a:rPr lang="en-IN" sz="1200" i="1" kern="1200">
                                <a:solidFill>
                                  <a:schemeClr val="tx1"/>
                                </a:solidFill>
                                <a:effectLst/>
                                <a:latin typeface="Cambria Math" panose="02040503050406030204" pitchFamily="18" charset="0"/>
                                <a:ea typeface="+mn-ea"/>
                                <a:cs typeface="+mn-cs"/>
                              </a:rPr>
                            </m:ctrlPr>
                          </m:fPr>
                          <m:num>
                            <m:d>
                              <m:dPr>
                                <m:ctrlPr>
                                  <a:rPr lang="en-IN" sz="1200" i="1" kern="1200">
                                    <a:solidFill>
                                      <a:schemeClr val="tx1"/>
                                    </a:solidFill>
                                    <a:effectLst/>
                                    <a:latin typeface="Cambria Math" panose="02040503050406030204" pitchFamily="18" charset="0"/>
                                    <a:ea typeface="+mn-ea"/>
                                    <a:cs typeface="+mn-cs"/>
                                  </a:rPr>
                                </m:ctrlPr>
                              </m:dPr>
                              <m:e>
                                <m:f>
                                  <m:fPr>
                                    <m:type m:val="lin"/>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1</m:t>
                                        </m:r>
                                      </m:sub>
                                    </m:sSub>
                                  </m:den>
                                </m:f>
                              </m:e>
                            </m:d>
                          </m:num>
                          <m:den>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−1</m:t>
                                </m:r>
                              </m:e>
                            </m:d>
                            <m:r>
                              <a:rPr lang="en-US" sz="1200" i="1" kern="1200">
                                <a:solidFill>
                                  <a:schemeClr val="tx1"/>
                                </a:solidFill>
                                <a:effectLst/>
                                <a:latin typeface="Cambria Math" panose="02040503050406030204" pitchFamily="18" charset="0"/>
                                <a:ea typeface="+mn-ea"/>
                                <a:cs typeface="+mn-cs"/>
                              </a:rPr>
                              <m:t>+</m:t>
                            </m:r>
                            <m:f>
                              <m:fPr>
                                <m:type m:val="lin"/>
                                <m:ctrlPr>
                                  <a:rPr lang="en-IN" sz="1200" i="1" kern="1200">
                                    <a:solidFill>
                                      <a:schemeClr val="tx1"/>
                                    </a:solidFill>
                                    <a:effectLst/>
                                    <a:latin typeface="Cambria Math" panose="02040503050406030204" pitchFamily="18" charset="0"/>
                                    <a:ea typeface="+mn-ea"/>
                                    <a:cs typeface="+mn-cs"/>
                                  </a:rPr>
                                </m:ctrlPr>
                              </m:fPr>
                              <m:num>
                                <m:d>
                                  <m:dPr>
                                    <m:ctrlPr>
                                      <a:rPr lang="en-IN" sz="1200" i="1" kern="1200">
                                        <a:solidFill>
                                          <a:schemeClr val="tx1"/>
                                        </a:solidFill>
                                        <a:effectLst/>
                                        <a:latin typeface="Cambria Math" panose="02040503050406030204" pitchFamily="18" charset="0"/>
                                        <a:ea typeface="+mn-ea"/>
                                        <a:cs typeface="+mn-cs"/>
                                      </a:rPr>
                                    </m:ctrlPr>
                                  </m:dPr>
                                  <m:e>
                                    <m:f>
                                      <m:fPr>
                                        <m:type m:val="lin"/>
                                        <m:ctrlPr>
                                          <a:rPr lang="en-IN" sz="1200" i="1" kern="1200">
                                            <a:solidFill>
                                              <a:schemeClr val="tx1"/>
                                            </a:solidFill>
                                            <a:effectLst/>
                                            <a:latin typeface="Cambria Math" panose="02040503050406030204" pitchFamily="18" charset="0"/>
                                            <a:ea typeface="+mn-ea"/>
                                            <a:cs typeface="+mn-cs"/>
                                          </a:rPr>
                                        </m:ctrlPr>
                                      </m:fPr>
                                      <m:num>
                                        <m:sSubSup>
                                          <m:sSubSupPr>
                                            <m:ctrlPr>
                                              <a:rPr lang="en-IN"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num>
                                      <m:den>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1</m:t>
                                            </m:r>
                                          </m:sub>
                                        </m:sSub>
                                      </m:den>
                                    </m:f>
                                  </m:e>
                                </m:d>
                              </m:num>
                              <m:den>
                                <m:d>
                                  <m:dPr>
                                    <m:ctrlPr>
                                      <a:rPr lang="en-IN" sz="1200" i="1" kern="1200">
                                        <a:solidFill>
                                          <a:schemeClr val="tx1"/>
                                        </a:solidFill>
                                        <a:effectLst/>
                                        <a:latin typeface="Cambria Math" panose="02040503050406030204" pitchFamily="18" charset="0"/>
                                        <a:ea typeface="+mn-ea"/>
                                        <a:cs typeface="+mn-cs"/>
                                      </a:rPr>
                                    </m:ctrlPr>
                                  </m:dPr>
                                  <m:e>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−1</m:t>
                                    </m:r>
                                  </m:e>
                                </m:d>
                              </m:den>
                            </m:f>
                          </m:den>
                        </m:f>
                      </m:den>
                    </m:f>
                    <m:r>
                      <a:rPr lang="en-US" sz="1200" b="0" i="1" kern="1200" smtClean="0">
                        <a:solidFill>
                          <a:schemeClr val="tx1"/>
                        </a:solidFill>
                        <a:effectLst/>
                        <a:latin typeface="Cambria Math" panose="02040503050406030204" pitchFamily="18" charset="0"/>
                        <a:ea typeface="+mn-ea"/>
                        <a:cs typeface="+mn-cs"/>
                      </a:rPr>
                      <m:t>.</m:t>
                    </m:r>
                  </m:oMath>
                </a14:m>
                <a:endParaRPr lang="en-US"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a:t>
                </a:r>
                <a:r>
                  <a:rPr lang="en-US" sz="1200" kern="1200" dirty="0" smtClean="0">
                    <a:solidFill>
                      <a:schemeClr val="tx1"/>
                    </a:solidFill>
                    <a:effectLst/>
                    <a:latin typeface="+mn-lt"/>
                    <a:ea typeface="+mn-ea"/>
                    <a:cs typeface="+mn-cs"/>
                  </a:rPr>
                  <a:t>: Calculate and interpret a test for two sample cases with means or proportions.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Statistical hypothesis testing involving two sample means can be organized into five steps:</a:t>
                </a:r>
              </a:p>
              <a:p>
                <a:pPr marL="228600" indent="-228600">
                  <a:buFont typeface="+mj-lt"/>
                  <a:buAutoNum type="arabicPeriod"/>
                </a:pPr>
                <a:r>
                  <a:rPr lang="en-US" sz="1200" i="0" kern="1200" dirty="0">
                    <a:solidFill>
                      <a:schemeClr val="tx1"/>
                    </a:solidFill>
                    <a:effectLst/>
                    <a:latin typeface="+mn-lt"/>
                    <a:ea typeface="+mn-ea"/>
                    <a:cs typeface="+mn-cs"/>
                  </a:rPr>
                  <a:t>Making </a:t>
                </a:r>
                <a:r>
                  <a:rPr lang="en-US" sz="1200" i="0" kern="1200" dirty="0" smtClean="0">
                    <a:solidFill>
                      <a:schemeClr val="tx1"/>
                    </a:solidFill>
                    <a:effectLst/>
                    <a:latin typeface="+mn-lt"/>
                    <a:ea typeface="+mn-ea"/>
                    <a:cs typeface="+mn-cs"/>
                  </a:rPr>
                  <a:t>assumptions.</a:t>
                </a:r>
              </a:p>
              <a:p>
                <a:pPr marL="228600" indent="-228600">
                  <a:buFont typeface="+mj-lt"/>
                  <a:buAutoNum type="arabicPeriod"/>
                </a:pPr>
                <a:r>
                  <a:rPr lang="en-US" sz="1200" i="0" kern="1200" dirty="0" smtClean="0">
                    <a:solidFill>
                      <a:schemeClr val="tx1"/>
                    </a:solidFill>
                    <a:effectLst/>
                    <a:latin typeface="+mn-lt"/>
                    <a:ea typeface="+mn-ea"/>
                    <a:cs typeface="+mn-cs"/>
                  </a:rPr>
                  <a:t>Stating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research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null hypotheses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selecting alpha.</a:t>
                </a:r>
              </a:p>
              <a:p>
                <a:pPr marL="228600" indent="-228600">
                  <a:buFont typeface="+mj-lt"/>
                  <a:buAutoNum type="arabicPeriod"/>
                </a:pPr>
                <a:r>
                  <a:rPr lang="en-US" sz="1200" i="0" kern="1200" dirty="0" smtClean="0">
                    <a:solidFill>
                      <a:schemeClr val="tx1"/>
                    </a:solidFill>
                    <a:effectLst/>
                    <a:latin typeface="+mn-lt"/>
                    <a:ea typeface="+mn-ea"/>
                    <a:cs typeface="+mn-cs"/>
                  </a:rPr>
                  <a:t>Selecting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sampling distribution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specifying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distribution and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are used to test the significance of the difference between the two sample </a:t>
                </a:r>
                <a:r>
                  <a:rPr lang="en-US" sz="1200" kern="1200" dirty="0" smtClean="0">
                    <a:solidFill>
                      <a:schemeClr val="tx1"/>
                    </a:solidFill>
                    <a:effectLst/>
                    <a:latin typeface="+mn-lt"/>
                    <a:ea typeface="+mn-ea"/>
                    <a:cs typeface="+mn-cs"/>
                  </a:rPr>
                  <a:t>means.</a:t>
                </a:r>
                <a:endParaRPr lang="en-IN" sz="1200" kern="1200" dirty="0" smtClean="0">
                  <a:solidFill>
                    <a:schemeClr val="tx1"/>
                  </a:solidFill>
                  <a:effectLst/>
                  <a:latin typeface="+mn-lt"/>
                  <a:ea typeface="+mn-ea"/>
                  <a:cs typeface="+mn-cs"/>
                </a:endParaRPr>
              </a:p>
              <a:p>
                <a:pPr marL="228600" indent="-228600">
                  <a:buFont typeface="+mj-lt"/>
                  <a:buAutoNum type="arabicPeriod"/>
                </a:pPr>
                <a:r>
                  <a:rPr lang="en-US" sz="1200" i="0" kern="1200" dirty="0" smtClean="0">
                    <a:solidFill>
                      <a:schemeClr val="tx1"/>
                    </a:solidFill>
                    <a:effectLst/>
                    <a:latin typeface="+mn-lt"/>
                    <a:ea typeface="+mn-ea"/>
                    <a:cs typeface="+mn-cs"/>
                  </a:rPr>
                  <a:t>Computing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p>
              <a:p>
                <a:pPr marL="228600" indent="-228600">
                  <a:buFont typeface="+mj-lt"/>
                  <a:buAutoNum type="arabicPeriod"/>
                </a:pPr>
                <a:r>
                  <a:rPr lang="en-US" sz="1200" i="0" kern="1200" dirty="0" smtClean="0">
                    <a:solidFill>
                      <a:schemeClr val="tx1"/>
                    </a:solidFill>
                    <a:effectLst/>
                    <a:latin typeface="+mn-lt"/>
                    <a:ea typeface="+mn-ea"/>
                    <a:cs typeface="+mn-cs"/>
                  </a:rPr>
                  <a:t>Making </a:t>
                </a:r>
                <a:r>
                  <a:rPr lang="en-US" sz="1200" i="0" kern="1200" dirty="0">
                    <a:solidFill>
                      <a:schemeClr val="tx1"/>
                    </a:solidFill>
                    <a:effectLst/>
                    <a:latin typeface="+mn-lt"/>
                    <a:ea typeface="+mn-ea"/>
                    <a:cs typeface="+mn-cs"/>
                  </a:rPr>
                  <a:t>a </a:t>
                </a:r>
                <a:r>
                  <a:rPr lang="en-US" sz="1200" i="0" kern="1200" dirty="0" smtClean="0">
                    <a:solidFill>
                      <a:schemeClr val="tx1"/>
                    </a:solidFill>
                    <a:effectLst/>
                    <a:latin typeface="+mn-lt"/>
                    <a:ea typeface="+mn-ea"/>
                    <a:cs typeface="+mn-cs"/>
                  </a:rPr>
                  <a:t>decision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interpreting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results.</a:t>
                </a:r>
              </a:p>
              <a:p>
                <a:pPr marL="228600" indent="-228600">
                  <a:buFont typeface="+mj-lt"/>
                  <a:buAutoNum type="arabicPeriod"/>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Calculating the estimated standard error and the degrees of freedom (</a:t>
                </a:r>
                <a:r>
                  <a:rPr lang="en-US" sz="1200" kern="1200" dirty="0">
                    <a:solidFill>
                      <a:schemeClr val="tx1"/>
                    </a:solidFill>
                    <a:effectLst/>
                    <a:latin typeface="+mn-lt"/>
                    <a:ea typeface="+mn-ea"/>
                    <a:cs typeface="+mn-cs"/>
                  </a:rPr>
                  <a:t>df) when the population variances are assumed to be unequal</a:t>
                </a:r>
                <a:r>
                  <a:rPr lang="en-US" sz="1200" b="0" kern="1200" dirty="0">
                    <a:solidFill>
                      <a:schemeClr val="tx1"/>
                    </a:solidFill>
                    <a:effectLst/>
                    <a:latin typeface="+mn-lt"/>
                    <a:ea typeface="+mn-ea"/>
                    <a:cs typeface="+mn-cs"/>
                  </a:rPr>
                  <a:t>:</a:t>
                </a:r>
              </a:p>
              <a:p>
                <a:pPr marL="228600" indent="-228600">
                  <a:buFont typeface="+mj-lt"/>
                  <a:buAutoNum type="arabicPeriod"/>
                </a:pPr>
                <a:r>
                  <a:rPr lang="en-US" sz="1200" kern="1200" dirty="0">
                    <a:solidFill>
                      <a:schemeClr val="tx1"/>
                    </a:solidFill>
                    <a:effectLst/>
                    <a:latin typeface="+mn-lt"/>
                    <a:ea typeface="+mn-ea"/>
                    <a:cs typeface="+mn-cs"/>
                  </a:rPr>
                  <a:t>If the variances of the two samples (</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  𝑎𝑛𝑑 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US" sz="1200" kern="1200" dirty="0">
                    <a:solidFill>
                      <a:schemeClr val="tx1"/>
                    </a:solidFill>
                    <a:effectLst/>
                    <a:latin typeface="+mn-lt"/>
                    <a:ea typeface="+mn-ea"/>
                    <a:cs typeface="+mn-cs"/>
                  </a:rPr>
                  <a:t>) 1 2 2 and 2 are very different (one variance is twice as large as the other), the formula for the estimated standard error </a:t>
                </a:r>
                <a:r>
                  <a:rPr lang="en-US" sz="1200" kern="1200" dirty="0" smtClean="0">
                    <a:solidFill>
                      <a:schemeClr val="tx1"/>
                    </a:solidFill>
                    <a:effectLst/>
                    <a:latin typeface="+mn-lt"/>
                    <a:ea typeface="+mn-ea"/>
                    <a:cs typeface="+mn-cs"/>
                  </a:rPr>
                  <a:t>becomes</a:t>
                </a:r>
                <a:r>
                  <a:rPr lang="en-IN" sz="1200" i="0" kern="1200">
                    <a:solidFill>
                      <a:schemeClr val="tx1"/>
                    </a:solidFill>
                    <a:effectLst/>
                    <a:latin typeface="Cambria Math"/>
                    <a:ea typeface="+mn-ea"/>
                    <a:cs typeface="+mn-cs"/>
                  </a:rPr>
                  <a:t>〖</a:t>
                </a:r>
                <a:r>
                  <a:rPr lang="en-US"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𝑆</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1−𝑌</a:t>
                </a:r>
                <a:r>
                  <a:rPr lang="en-IN" sz="1200" i="0" kern="1200">
                    <a:solidFill>
                      <a:schemeClr val="tx1"/>
                    </a:solidFill>
                    <a:effectLst/>
                    <a:latin typeface="Cambria Math"/>
                    <a:ea typeface="+mn-ea"/>
                    <a:cs typeface="+mn-cs"/>
                  </a:rPr>
                  <a:t> ̅_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When the population variances are unequal and the size of one or both samples is equal to or less than 50, we use another formula to calculate the degrees of freedom associated with the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statistic: </a:t>
                </a:r>
                <a:r>
                  <a:rPr lang="en-US" sz="1200" i="0" kern="1200" smtClean="0">
                    <a:solidFill>
                      <a:schemeClr val="tx1"/>
                    </a:solidFill>
                    <a:effectLst/>
                    <a:latin typeface="Cambria Math" panose="02040503050406030204" pitchFamily="18" charset="0"/>
                    <a:ea typeface="+mn-ea"/>
                    <a:cs typeface="+mn-cs"/>
                  </a:rPr>
                  <a:t>𝑑𝑓=</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1−1</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𝑠</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a:t>
                </a:r>
                <a:r>
                  <a:rPr lang="en-US"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2</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2−1</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b="0" i="0" kern="1200" smtClean="0">
                    <a:solidFill>
                      <a:schemeClr val="tx1"/>
                    </a:solidFill>
                    <a:effectLst/>
                    <a:latin typeface="Cambria Math" panose="02040503050406030204" pitchFamily="18" charset="0"/>
                    <a:ea typeface="+mn-ea"/>
                    <a:cs typeface="+mn-cs"/>
                  </a:rPr>
                  <a:t>.</a:t>
                </a:r>
                <a:endParaRPr lang="en-US" sz="1200" b="0" i="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360263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8.4: Calculate and interpret a test for two sample cases with means or proportions.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Numerous variables in the social sciences are measured at a nominal or an ordinal level. These variables are often described in terms of proportions or percentages. </a:t>
            </a:r>
            <a:endParaRPr lang="en-IN"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structure as statistical tests:</a:t>
            </a:r>
            <a:r>
              <a:rPr lang="en-US" baseline="0" dirty="0" smtClean="0"/>
              <a:t> </a:t>
            </a:r>
            <a:r>
              <a:rPr lang="en-US" sz="1200" kern="1200" dirty="0" smtClean="0">
                <a:solidFill>
                  <a:schemeClr val="tx1"/>
                </a:solidFill>
                <a:effectLst/>
                <a:latin typeface="+mn-lt"/>
                <a:ea typeface="+mn-ea"/>
                <a:cs typeface="+mn-cs"/>
              </a:rPr>
              <a:t>Hypothesis testing with two sample proportions follows the same structure as the statistical tests presented earlier.</a:t>
            </a:r>
            <a:endParaRPr lang="en-US" dirty="0" smtClean="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296466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Describe the assumptions of statistical hypothesis testing</a:t>
            </a:r>
            <a:r>
              <a:rPr lang="en-US" sz="1200" kern="1200" dirty="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effectLst/>
                <a:latin typeface="+mn-lt"/>
                <a:ea typeface="+mn-ea"/>
                <a:cs typeface="+mn-cs"/>
              </a:rPr>
              <a:t>Statistical hypothesis testing</a:t>
            </a:r>
            <a:r>
              <a:rPr lang="en-US" sz="1200" kern="1200" dirty="0" smtClean="0">
                <a:solidFill>
                  <a:schemeClr val="tx1"/>
                </a:solidFill>
                <a:effectLst/>
                <a:latin typeface="+mn-lt"/>
                <a:ea typeface="+mn-ea"/>
                <a:cs typeface="+mn-cs"/>
              </a:rPr>
              <a:t> (a procedure that allows us to evaluate hypotheses about population parameters based on sample statistics).</a:t>
            </a:r>
          </a:p>
          <a:p>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Several assumptions: </a:t>
            </a:r>
            <a:r>
              <a:rPr lang="en-US" sz="1200" kern="1200" dirty="0" smtClean="0">
                <a:solidFill>
                  <a:schemeClr val="tx1"/>
                </a:solidFill>
                <a:effectLst/>
                <a:latin typeface="+mn-lt"/>
                <a:ea typeface="+mn-ea"/>
                <a:cs typeface="+mn-cs"/>
              </a:rPr>
              <a:t>Statistical </a:t>
            </a:r>
            <a:r>
              <a:rPr lang="en-US" sz="1200" kern="1200" dirty="0">
                <a:solidFill>
                  <a:schemeClr val="tx1"/>
                </a:solidFill>
                <a:effectLst/>
                <a:latin typeface="+mn-lt"/>
                <a:ea typeface="+mn-ea"/>
                <a:cs typeface="+mn-cs"/>
              </a:rPr>
              <a:t>hypothesis testing requires several assumptions. </a:t>
            </a: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These </a:t>
            </a:r>
            <a:r>
              <a:rPr lang="en-US" sz="1200" kern="1200" dirty="0">
                <a:solidFill>
                  <a:schemeClr val="tx1"/>
                </a:solidFill>
                <a:effectLst/>
                <a:latin typeface="+mn-lt"/>
                <a:ea typeface="+mn-ea"/>
                <a:cs typeface="+mn-cs"/>
              </a:rPr>
              <a:t>assumptions include considerations of the level of measurement of the variable, the method of sampling, the shape of the population distribution, and the sample size. </a:t>
            </a:r>
            <a:endParaRPr lang="en-US" sz="120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specific assumptions may vary, depending on the test or the conditions of testing.</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Assumptions while testing hypothesis: </a:t>
            </a:r>
            <a:r>
              <a:rPr lang="en-US" sz="1200" kern="1200" dirty="0" smtClean="0">
                <a:solidFill>
                  <a:schemeClr val="tx1"/>
                </a:solidFill>
                <a:effectLst/>
                <a:latin typeface="+mn-lt"/>
                <a:ea typeface="+mn-ea"/>
                <a:cs typeface="+mn-cs"/>
              </a:rPr>
              <a:t>Tests </a:t>
            </a:r>
            <a:r>
              <a:rPr lang="en-US" sz="1200" kern="1200" dirty="0">
                <a:solidFill>
                  <a:schemeClr val="tx1"/>
                </a:solidFill>
                <a:effectLst/>
                <a:latin typeface="+mn-lt"/>
                <a:ea typeface="+mn-ea"/>
                <a:cs typeface="+mn-cs"/>
              </a:rPr>
              <a:t>of hypotheses about means also assume interval-ratio level of measurement and require that the population under consideration be normally distributed or that the sample size be larger than 50</a:t>
            </a:r>
            <a:r>
              <a:rPr lang="en-US" sz="1200" i="1" kern="1200" dirty="0">
                <a:solidFill>
                  <a:schemeClr val="tx1"/>
                </a:solidFill>
                <a:effectLst/>
                <a:latin typeface="+mn-lt"/>
                <a:ea typeface="+mn-ea"/>
                <a:cs typeface="+mn-cs"/>
              </a:rPr>
              <a:t>.</a:t>
            </a:r>
            <a:r>
              <a:rPr lang="en-IN" dirty="0">
                <a:effectLst/>
              </a:rPr>
              <a:t>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336860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Define and apply the components in hypothesis testing</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Research hypothesis: </a:t>
                </a:r>
                <a:r>
                  <a:rPr lang="en-US" sz="1200" kern="1200" dirty="0">
                    <a:solidFill>
                      <a:schemeClr val="tx1"/>
                    </a:solidFill>
                    <a:effectLst/>
                    <a:latin typeface="+mn-lt"/>
                    <a:ea typeface="+mn-ea"/>
                    <a:cs typeface="+mn-cs"/>
                  </a:rPr>
                  <a:t>The substantive hypothesis is called the </a:t>
                </a:r>
                <a:r>
                  <a:rPr lang="en-US" sz="1200" b="0" kern="1200" dirty="0">
                    <a:solidFill>
                      <a:schemeClr val="tx1"/>
                    </a:solidFill>
                    <a:effectLst/>
                    <a:latin typeface="+mn-lt"/>
                    <a:ea typeface="+mn-ea"/>
                    <a:cs typeface="+mn-cs"/>
                  </a:rPr>
                  <a:t>research hypothesis</a:t>
                </a:r>
                <a:r>
                  <a:rPr lang="en-US" sz="1200" b="0" i="1"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is symbolized as </a:t>
                </a:r>
                <a14:m>
                  <m:oMath xmlns:m="http://schemas.openxmlformats.org/officeDocument/2006/math">
                    <m:sSub>
                      <m:sSubPr>
                        <m:ctrlPr>
                          <a:rPr lang="en-IN"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𝑯</m:t>
                        </m:r>
                      </m:e>
                      <m:sub>
                        <m:r>
                          <a:rPr lang="en-US" sz="1200" b="1" i="0" kern="1200">
                            <a:solidFill>
                              <a:schemeClr val="tx1"/>
                            </a:solidFill>
                            <a:effectLst/>
                            <a:latin typeface="Cambria Math" panose="02040503050406030204" pitchFamily="18" charset="0"/>
                            <a:ea typeface="+mn-ea"/>
                            <a:cs typeface="+mn-cs"/>
                          </a:rPr>
                          <m:t>𝟏</m:t>
                        </m:r>
                      </m:sub>
                    </m:sSub>
                  </m:oMath>
                </a14:m>
                <a:r>
                  <a:rPr lang="en-US" sz="1200" b="0" i="0" kern="1200" dirty="0">
                    <a:solidFill>
                      <a:schemeClr val="tx1"/>
                    </a:solidFill>
                    <a:effectLst/>
                    <a:latin typeface="+mn-lt"/>
                    <a:ea typeface="+mn-ea"/>
                    <a:cs typeface="+mn-cs"/>
                  </a:rPr>
                  <a:t>.</a:t>
                </a:r>
                <a:r>
                  <a:rPr lang="en-US" sz="120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Research hypotheses are always expressed in terms of population parameters because we are interested in making statements about population parameters based on our sample statistics. In general, the research hypothesis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specifies that the population parameter is one of the following:</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Not equal to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 some specified value.</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Greater than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&gt; some specified value.</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Less than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&lt; some specified value.</a:t>
                </a:r>
                <a:endParaRPr lang="en-IN"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b="1" dirty="0"/>
                  <a:t>One-tailed test:</a:t>
                </a:r>
                <a:r>
                  <a:rPr lang="en-US" b="1" baseline="0" dirty="0"/>
                  <a:t> </a:t>
                </a:r>
                <a:r>
                  <a:rPr lang="en-US" sz="1200" kern="1200" dirty="0">
                    <a:solidFill>
                      <a:schemeClr val="tx1"/>
                    </a:solidFill>
                    <a:effectLst/>
                    <a:latin typeface="+mn-lt"/>
                    <a:ea typeface="+mn-ea"/>
                    <a:cs typeface="+mn-cs"/>
                  </a:rPr>
                  <a:t>A type of hypothesis test that involves a directional research hypothesis. It specifies that the values of one group are either larger or smaller than some specified population value. In a </a:t>
                </a:r>
                <a:r>
                  <a:rPr lang="en-US" sz="1200" b="0" kern="1200" dirty="0">
                    <a:solidFill>
                      <a:schemeClr val="tx1"/>
                    </a:solidFill>
                    <a:effectLst/>
                    <a:latin typeface="+mn-lt"/>
                    <a:ea typeface="+mn-ea"/>
                    <a:cs typeface="+mn-cs"/>
                  </a:rPr>
                  <a:t>one-tailed test</a:t>
                </a:r>
                <a:r>
                  <a:rPr lang="en-US" sz="1200" kern="1200" dirty="0">
                    <a:solidFill>
                      <a:schemeClr val="tx1"/>
                    </a:solidFill>
                    <a:effectLst/>
                    <a:latin typeface="+mn-lt"/>
                    <a:ea typeface="+mn-ea"/>
                    <a:cs typeface="+mn-cs"/>
                  </a:rPr>
                  <a:t>, the research hypothesis is </a:t>
                </a:r>
                <a:r>
                  <a:rPr lang="en-US" sz="1200" kern="1200" dirty="0" smtClean="0">
                    <a:solidFill>
                      <a:schemeClr val="tx1"/>
                    </a:solidFill>
                    <a:effectLst/>
                    <a:latin typeface="+mn-lt"/>
                    <a:ea typeface="+mn-ea"/>
                    <a:cs typeface="+mn-cs"/>
                  </a:rPr>
                  <a:t>directional, </a:t>
                </a:r>
                <a:r>
                  <a:rPr lang="en-US" sz="1200" kern="1200" dirty="0">
                    <a:solidFill>
                      <a:schemeClr val="tx1"/>
                    </a:solidFill>
                    <a:effectLst/>
                    <a:latin typeface="+mn-lt"/>
                    <a:ea typeface="+mn-ea"/>
                    <a:cs typeface="+mn-cs"/>
                  </a:rPr>
                  <a:t>that is, it specifies that a population mean is either less than (&lt;) or greater than (&gt;) some specified value. We can express our research hypothesis as </a:t>
                </a:r>
                <a:r>
                  <a:rPr lang="en-US" sz="1200" kern="1200" dirty="0" smtClean="0">
                    <a:solidFill>
                      <a:schemeClr val="tx1"/>
                    </a:solidFill>
                    <a:effectLst/>
                    <a:latin typeface="+mn-lt"/>
                    <a:ea typeface="+mn-ea"/>
                    <a:cs typeface="+mn-cs"/>
                  </a:rPr>
                  <a:t>either</a:t>
                </a:r>
                <a:r>
                  <a:rPr lang="en-IN" sz="1200" b="0" i="0" kern="1200" dirty="0" smtClean="0">
                    <a:solidFill>
                      <a:schemeClr val="tx1"/>
                    </a:solidFill>
                    <a:effectLst/>
                    <a:latin typeface="Cambria Math" panose="02040503050406030204" pitchFamily="18" charset="0"/>
                    <a:ea typeface="+mn-ea"/>
                    <a:cs typeface="+mn-cs"/>
                  </a:rPr>
                  <a:t>:</a:t>
                </a:r>
                <a:endParaRPr lang="en-IN" sz="1200" b="0" i="0" kern="1200" dirty="0">
                  <a:solidFill>
                    <a:schemeClr val="tx1"/>
                  </a:solidFill>
                  <a:effectLst/>
                  <a:latin typeface="Cambria Math" panose="02040503050406030204" pitchFamily="18" charset="0"/>
                  <a:ea typeface="+mn-ea"/>
                  <a:cs typeface="+mn-cs"/>
                </a:endParaRPr>
              </a:p>
              <a:p>
                <a14:m>
                  <m:oMath xmlns:m="http://schemas.openxmlformats.org/officeDocument/2006/math">
                    <m:r>
                      <a:rPr lang="en-IN" sz="1200" b="0" i="0" kern="1200" smtClean="0">
                        <a:solidFill>
                          <a:schemeClr val="tx1"/>
                        </a:solidFill>
                        <a:effectLst/>
                        <a:latin typeface="Cambria Math" panose="02040503050406030204" pitchFamily="18" charset="0"/>
                        <a:ea typeface="+mn-ea"/>
                        <a:cs typeface="+mn-cs"/>
                      </a:rPr>
                      <m:t> </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𝜇</m:t>
                    </m:r>
                    <m:r>
                      <a:rPr lang="en-US" sz="1200" i="1" kern="1200">
                        <a:solidFill>
                          <a:schemeClr val="tx1"/>
                        </a:solidFill>
                        <a:effectLst/>
                        <a:latin typeface="Cambria Math" panose="02040503050406030204" pitchFamily="18" charset="0"/>
                        <a:ea typeface="+mn-ea"/>
                        <a:cs typeface="+mn-cs"/>
                      </a:rPr>
                      <m:t>&lt;</m:t>
                    </m:r>
                    <m:r>
                      <m:rPr>
                        <m:sty m:val="p"/>
                      </m:rPr>
                      <a:rPr lang="en-US" sz="1200" i="0" kern="1200">
                        <a:solidFill>
                          <a:schemeClr val="tx1"/>
                        </a:solidFill>
                        <a:effectLst/>
                        <a:latin typeface="Cambria Math" panose="02040503050406030204" pitchFamily="18" charset="0"/>
                        <a:ea typeface="+mn-ea"/>
                        <a:cs typeface="+mn-cs"/>
                      </a:rPr>
                      <m:t>some</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specified</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value</m:t>
                    </m:r>
                  </m:oMath>
                </a14:m>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rtl="0"/>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𝜇</m:t>
                    </m:r>
                    <m:r>
                      <a:rPr lang="en-US" sz="1200" i="1" kern="1200">
                        <a:solidFill>
                          <a:schemeClr val="tx1"/>
                        </a:solidFill>
                        <a:effectLst/>
                        <a:latin typeface="Cambria Math" panose="02040503050406030204" pitchFamily="18" charset="0"/>
                        <a:ea typeface="+mn-ea"/>
                        <a:cs typeface="+mn-cs"/>
                      </a:rPr>
                      <m:t>&gt;</m:t>
                    </m:r>
                    <m:r>
                      <m:rPr>
                        <m:sty m:val="p"/>
                      </m:rPr>
                      <a:rPr lang="en-US" sz="1200" i="0" kern="1200">
                        <a:solidFill>
                          <a:schemeClr val="tx1"/>
                        </a:solidFill>
                        <a:effectLst/>
                        <a:latin typeface="Cambria Math" panose="02040503050406030204" pitchFamily="18" charset="0"/>
                        <a:ea typeface="+mn-ea"/>
                        <a:cs typeface="+mn-cs"/>
                      </a:rPr>
                      <m:t>some</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specified</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value</m:t>
                    </m:r>
                  </m:oMath>
                </a14:m>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Define and apply the components in hypothesis testing</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Research hypothesis: </a:t>
                </a:r>
                <a:r>
                  <a:rPr lang="en-US" sz="1200" kern="1200" dirty="0">
                    <a:solidFill>
                      <a:schemeClr val="tx1"/>
                    </a:solidFill>
                    <a:effectLst/>
                    <a:latin typeface="+mn-lt"/>
                    <a:ea typeface="+mn-ea"/>
                    <a:cs typeface="+mn-cs"/>
                  </a:rPr>
                  <a:t>The substantive hypothesis is called the </a:t>
                </a:r>
                <a:r>
                  <a:rPr lang="en-US" sz="1200" b="0" kern="1200" dirty="0">
                    <a:solidFill>
                      <a:schemeClr val="tx1"/>
                    </a:solidFill>
                    <a:effectLst/>
                    <a:latin typeface="+mn-lt"/>
                    <a:ea typeface="+mn-ea"/>
                    <a:cs typeface="+mn-cs"/>
                  </a:rPr>
                  <a:t>research hypothesis</a:t>
                </a:r>
                <a:r>
                  <a:rPr lang="en-US" sz="1200" b="0" i="1"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is symbolized as </a:t>
                </a:r>
                <a:r>
                  <a:rPr lang="en-US" sz="1200" b="1" i="0" kern="1200">
                    <a:solidFill>
                      <a:schemeClr val="tx1"/>
                    </a:solidFill>
                    <a:effectLst/>
                    <a:latin typeface="Cambria Math" panose="02040503050406030204" pitchFamily="18" charset="0"/>
                    <a:ea typeface="+mn-ea"/>
                    <a:cs typeface="+mn-cs"/>
                  </a:rPr>
                  <a:t>𝑯</a:t>
                </a:r>
                <a:r>
                  <a:rPr lang="en-IN" sz="1200" b="1" i="0" kern="1200">
                    <a:solidFill>
                      <a:schemeClr val="tx1"/>
                    </a:solidFill>
                    <a:effectLst/>
                    <a:latin typeface="Cambria Math"/>
                    <a:ea typeface="+mn-ea"/>
                    <a:cs typeface="+mn-cs"/>
                  </a:rPr>
                  <a:t>_</a:t>
                </a:r>
                <a:r>
                  <a:rPr lang="en-US" sz="1200" b="1" i="0" kern="1200">
                    <a:solidFill>
                      <a:schemeClr val="tx1"/>
                    </a:solidFill>
                    <a:effectLst/>
                    <a:latin typeface="Cambria Math" panose="02040503050406030204" pitchFamily="18" charset="0"/>
                    <a:ea typeface="+mn-ea"/>
                    <a:cs typeface="+mn-cs"/>
                  </a:rPr>
                  <a:t>𝟏</a:t>
                </a:r>
                <a:r>
                  <a:rPr lang="en-US" sz="1200" b="0" i="0" kern="1200" dirty="0">
                    <a:solidFill>
                      <a:schemeClr val="tx1"/>
                    </a:solidFill>
                    <a:effectLst/>
                    <a:latin typeface="+mn-lt"/>
                    <a:ea typeface="+mn-ea"/>
                    <a:cs typeface="+mn-cs"/>
                  </a:rPr>
                  <a:t>.</a:t>
                </a:r>
                <a:r>
                  <a:rPr lang="en-US" sz="120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Research hypotheses are always expressed in terms of population parameters because we are interested in making statements about population parameters based on our sample statistics. In general, the research hypothesis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kern="1200" dirty="0">
                    <a:solidFill>
                      <a:schemeClr val="tx1"/>
                    </a:solidFill>
                    <a:effectLst/>
                    <a:latin typeface="+mn-lt"/>
                    <a:ea typeface="+mn-ea"/>
                    <a:cs typeface="+mn-cs"/>
                  </a:rPr>
                  <a:t>) specifies that the population parameter is one of the following:</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Not equal to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 some specified value.</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Greater than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&gt; some specified value.</a:t>
                </a:r>
                <a:endParaRPr lang="en-IN"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Less than some specified value: </a:t>
                </a:r>
                <a:r>
                  <a:rPr lang="en-US" sz="1200" i="1" kern="1200" dirty="0">
                    <a:solidFill>
                      <a:schemeClr val="tx1"/>
                    </a:solidFill>
                    <a:effectLst/>
                    <a:latin typeface="+mn-lt"/>
                    <a:ea typeface="+mn-ea"/>
                    <a:cs typeface="+mn-cs"/>
                  </a:rPr>
                  <a:t>μ </a:t>
                </a:r>
                <a:r>
                  <a:rPr lang="en-US" sz="1200" kern="1200" dirty="0">
                    <a:solidFill>
                      <a:schemeClr val="tx1"/>
                    </a:solidFill>
                    <a:effectLst/>
                    <a:latin typeface="+mn-lt"/>
                    <a:ea typeface="+mn-ea"/>
                    <a:cs typeface="+mn-cs"/>
                  </a:rPr>
                  <a:t>&lt; some specified value.</a:t>
                </a:r>
                <a:endParaRPr lang="en-IN"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b="1" dirty="0"/>
                  <a:t>One-tailed test:</a:t>
                </a:r>
                <a:r>
                  <a:rPr lang="en-US" b="1" baseline="0" dirty="0"/>
                  <a:t> </a:t>
                </a:r>
                <a:r>
                  <a:rPr lang="en-US" sz="1200" kern="1200" dirty="0">
                    <a:solidFill>
                      <a:schemeClr val="tx1"/>
                    </a:solidFill>
                    <a:effectLst/>
                    <a:latin typeface="+mn-lt"/>
                    <a:ea typeface="+mn-ea"/>
                    <a:cs typeface="+mn-cs"/>
                  </a:rPr>
                  <a:t>A type of hypothesis test that involves a directional research hypothesis. It specifies that the values of one group are either larger or smaller than some specified population value. In a </a:t>
                </a:r>
                <a:r>
                  <a:rPr lang="en-US" sz="1200" b="0" kern="1200" dirty="0">
                    <a:solidFill>
                      <a:schemeClr val="tx1"/>
                    </a:solidFill>
                    <a:effectLst/>
                    <a:latin typeface="+mn-lt"/>
                    <a:ea typeface="+mn-ea"/>
                    <a:cs typeface="+mn-cs"/>
                  </a:rPr>
                  <a:t>one-tailed test</a:t>
                </a:r>
                <a:r>
                  <a:rPr lang="en-US" sz="1200" kern="1200" dirty="0">
                    <a:solidFill>
                      <a:schemeClr val="tx1"/>
                    </a:solidFill>
                    <a:effectLst/>
                    <a:latin typeface="+mn-lt"/>
                    <a:ea typeface="+mn-ea"/>
                    <a:cs typeface="+mn-cs"/>
                  </a:rPr>
                  <a:t>, the research hypothesis is </a:t>
                </a:r>
                <a:r>
                  <a:rPr lang="en-US" sz="1200" kern="1200" dirty="0" smtClean="0">
                    <a:solidFill>
                      <a:schemeClr val="tx1"/>
                    </a:solidFill>
                    <a:effectLst/>
                    <a:latin typeface="+mn-lt"/>
                    <a:ea typeface="+mn-ea"/>
                    <a:cs typeface="+mn-cs"/>
                  </a:rPr>
                  <a:t>directional, </a:t>
                </a:r>
                <a:r>
                  <a:rPr lang="en-US" sz="1200" kern="1200" dirty="0">
                    <a:solidFill>
                      <a:schemeClr val="tx1"/>
                    </a:solidFill>
                    <a:effectLst/>
                    <a:latin typeface="+mn-lt"/>
                    <a:ea typeface="+mn-ea"/>
                    <a:cs typeface="+mn-cs"/>
                  </a:rPr>
                  <a:t>that is, it specifies that a population mean is either less than (&lt;) or greater than (&gt;) some specified value. We can express our research hypothesis as </a:t>
                </a:r>
                <a:r>
                  <a:rPr lang="en-US" sz="1200" kern="1200" dirty="0" smtClean="0">
                    <a:solidFill>
                      <a:schemeClr val="tx1"/>
                    </a:solidFill>
                    <a:effectLst/>
                    <a:latin typeface="+mn-lt"/>
                    <a:ea typeface="+mn-ea"/>
                    <a:cs typeface="+mn-cs"/>
                  </a:rPr>
                  <a:t>either</a:t>
                </a:r>
                <a:r>
                  <a:rPr lang="en-IN" sz="1200" b="0" i="0" kern="1200" dirty="0" smtClean="0">
                    <a:solidFill>
                      <a:schemeClr val="tx1"/>
                    </a:solidFill>
                    <a:effectLst/>
                    <a:latin typeface="Cambria Math" panose="02040503050406030204" pitchFamily="18" charset="0"/>
                    <a:ea typeface="+mn-ea"/>
                    <a:cs typeface="+mn-cs"/>
                  </a:rPr>
                  <a:t>:</a:t>
                </a:r>
                <a:endParaRPr lang="en-IN" sz="1200" b="0" i="0" kern="1200" dirty="0">
                  <a:solidFill>
                    <a:schemeClr val="tx1"/>
                  </a:solidFill>
                  <a:effectLst/>
                  <a:latin typeface="Cambria Math" panose="02040503050406030204" pitchFamily="18" charset="0"/>
                  <a:ea typeface="+mn-ea"/>
                  <a:cs typeface="+mn-cs"/>
                </a:endParaRPr>
              </a:p>
              <a:p>
                <a:r>
                  <a:rPr lang="en-IN"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𝜇&lt;some specified value</a:t>
                </a:r>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rtl="0"/>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1:</a:t>
                </a:r>
                <a:r>
                  <a:rPr lang="en-US"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𝜇&gt;some specified value</a:t>
                </a:r>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7243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Define and apply the components in hypothesis testing</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b="1" dirty="0" smtClean="0"/>
                  <a:t>Right-tailed </a:t>
                </a:r>
                <a:r>
                  <a:rPr lang="en-US" b="1" dirty="0"/>
                  <a:t>test </a:t>
                </a:r>
                <a:r>
                  <a:rPr lang="en-US" b="0" dirty="0"/>
                  <a:t>and</a:t>
                </a:r>
                <a:r>
                  <a:rPr lang="en-US" b="1" dirty="0"/>
                  <a:t> left-tailed test: </a:t>
                </a:r>
                <a:r>
                  <a:rPr lang="en-US" sz="1200" kern="1200" dirty="0">
                    <a:solidFill>
                      <a:schemeClr val="tx1"/>
                    </a:solidFill>
                    <a:effectLst/>
                    <a:latin typeface="+mn-lt"/>
                    <a:ea typeface="+mn-ea"/>
                    <a:cs typeface="+mn-cs"/>
                  </a:rPr>
                  <a:t>When a one-tailed test specifies that the population mean is greater than some specified value, it</a:t>
                </a:r>
                <a:r>
                  <a:rPr lang="en-US" sz="1200" kern="1200" baseline="0" dirty="0">
                    <a:solidFill>
                      <a:schemeClr val="tx1"/>
                    </a:solidFill>
                    <a:effectLst/>
                    <a:latin typeface="+mn-lt"/>
                    <a:ea typeface="+mn-ea"/>
                    <a:cs typeface="+mn-cs"/>
                  </a:rPr>
                  <a:t> is called </a:t>
                </a:r>
                <a:r>
                  <a:rPr lang="en-US" sz="1200" b="0" kern="1200" dirty="0">
                    <a:solidFill>
                      <a:schemeClr val="tx1"/>
                    </a:solidFill>
                    <a:effectLst/>
                    <a:latin typeface="+mn-lt"/>
                    <a:ea typeface="+mn-ea"/>
                    <a:cs typeface="+mn-cs"/>
                  </a:rPr>
                  <a:t>a right-tailed test</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we will evaluate the outcome at the right tail of the sampling distribution. If the research hypothesis specifies that the population mean is less than some specified value, it is called a </a:t>
                </a:r>
                <a:r>
                  <a:rPr lang="en-US" sz="1200" b="0" kern="1200" dirty="0">
                    <a:solidFill>
                      <a:schemeClr val="tx1"/>
                    </a:solidFill>
                    <a:effectLst/>
                    <a:latin typeface="+mn-lt"/>
                    <a:ea typeface="+mn-ea"/>
                    <a:cs typeface="+mn-cs"/>
                  </a:rPr>
                  <a:t>left-tailed test</a:t>
                </a:r>
                <a:r>
                  <a:rPr lang="en-US" sz="1200" kern="1200" dirty="0">
                    <a:solidFill>
                      <a:schemeClr val="tx1"/>
                    </a:solidFill>
                    <a:effectLst/>
                    <a:latin typeface="+mn-lt"/>
                    <a:ea typeface="+mn-ea"/>
                    <a:cs typeface="+mn-cs"/>
                  </a:rPr>
                  <a:t> because the outcome will be evaluated at the left tail of the sampling distribution.</a:t>
                </a:r>
              </a:p>
              <a:p>
                <a:endParaRPr lang="en-US" sz="1200" kern="1200" dirty="0">
                  <a:solidFill>
                    <a:schemeClr val="tx1"/>
                  </a:solidFill>
                  <a:effectLst/>
                  <a:latin typeface="+mn-lt"/>
                  <a:ea typeface="+mn-ea"/>
                  <a:cs typeface="+mn-cs"/>
                </a:endParaRPr>
              </a:p>
              <a:p>
                <a:r>
                  <a:rPr lang="en-US" b="1" dirty="0"/>
                  <a:t>Two-tailed test: </a:t>
                </a:r>
                <a:r>
                  <a:rPr lang="en-US" sz="1200" kern="1200" dirty="0">
                    <a:solidFill>
                      <a:schemeClr val="tx1"/>
                    </a:solidFill>
                    <a:effectLst/>
                    <a:latin typeface="+mn-lt"/>
                    <a:ea typeface="+mn-ea"/>
                    <a:cs typeface="+mn-cs"/>
                  </a:rPr>
                  <a:t>When we have no theoretical reason for specifying a direction in the research hypothesis, we conduct a</a:t>
                </a:r>
                <a:r>
                  <a:rPr lang="en-US" sz="1200" b="0" kern="1200" dirty="0">
                    <a:solidFill>
                      <a:schemeClr val="tx1"/>
                    </a:solidFill>
                    <a:effectLst/>
                    <a:latin typeface="+mn-lt"/>
                    <a:ea typeface="+mn-ea"/>
                    <a:cs typeface="+mn-cs"/>
                  </a:rPr>
                  <a:t> two-tailed test</a:t>
                </a:r>
                <a:r>
                  <a:rPr lang="en-US" sz="1200" b="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research hypothesis specifies that the population mean is not equal to some specified value. With both one- and two-tailed tests, our null hypothesis of no difference remains the same. It can be expressed as</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b="0" i="1" kern="1200" smtClean="0">
                            <a:solidFill>
                              <a:schemeClr val="tx1"/>
                            </a:solidFill>
                            <a:effectLst/>
                            <a:latin typeface="Cambria Math" panose="02040503050406030204" pitchFamily="18" charset="0"/>
                            <a:ea typeface="+mn-ea"/>
                            <a:cs typeface="+mn-cs"/>
                          </a:rPr>
                          <m:t>,</m:t>
                        </m:r>
                        <m:r>
                          <a:rPr lang="en-IN" sz="1200" b="0" i="0" kern="1200" smtClean="0">
                            <a:solidFill>
                              <a:schemeClr val="tx1"/>
                            </a:solidFill>
                            <a:effectLst/>
                            <a:latin typeface="Cambria Math" panose="02040503050406030204" pitchFamily="18" charset="0"/>
                            <a:ea typeface="+mn-ea"/>
                            <a:cs typeface="+mn-cs"/>
                          </a:rPr>
                          <m:t> </m:t>
                        </m:r>
                        <m:r>
                          <a:rPr lang="en-IN"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𝐻</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𝜇</m:t>
                    </m:r>
                    <m:r>
                      <a:rPr lang="en-US" sz="1200" i="1" kern="1200">
                        <a:solidFill>
                          <a:schemeClr val="tx1"/>
                        </a:solidFill>
                        <a:effectLst/>
                        <a:latin typeface="Cambria Math" panose="02040503050406030204" pitchFamily="18" charset="0"/>
                        <a:ea typeface="+mn-ea"/>
                        <a:cs typeface="+mn-cs"/>
                      </a:rPr>
                      <m:t>=</m:t>
                    </m:r>
                    <m:r>
                      <m:rPr>
                        <m:sty m:val="p"/>
                      </m:rPr>
                      <a:rPr lang="en-US" sz="1200" i="0" kern="1200">
                        <a:solidFill>
                          <a:schemeClr val="tx1"/>
                        </a:solidFill>
                        <a:effectLst/>
                        <a:latin typeface="Cambria Math" panose="02040503050406030204" pitchFamily="18" charset="0"/>
                        <a:ea typeface="+mn-ea"/>
                        <a:cs typeface="+mn-cs"/>
                      </a:rPr>
                      <m:t>some</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specified</m:t>
                    </m:r>
                    <m:r>
                      <a:rPr lang="en-US" sz="1200" i="0" kern="1200">
                        <a:solidFill>
                          <a:schemeClr val="tx1"/>
                        </a:solidFill>
                        <a:effectLst/>
                        <a:latin typeface="Cambria Math" panose="02040503050406030204" pitchFamily="18" charset="0"/>
                        <a:ea typeface="+mn-ea"/>
                        <a:cs typeface="+mn-cs"/>
                      </a:rPr>
                      <m:t> </m:t>
                    </m:r>
                    <m:r>
                      <m:rPr>
                        <m:sty m:val="p"/>
                      </m:rPr>
                      <a:rPr lang="en-US" sz="1200" i="0" kern="1200">
                        <a:solidFill>
                          <a:schemeClr val="tx1"/>
                        </a:solidFill>
                        <a:effectLst/>
                        <a:latin typeface="Cambria Math" panose="02040503050406030204" pitchFamily="18" charset="0"/>
                        <a:ea typeface="+mn-ea"/>
                        <a:cs typeface="+mn-cs"/>
                      </a:rPr>
                      <m:t>value</m:t>
                    </m:r>
                  </m:oMath>
                </a14:m>
                <a:r>
                  <a:rPr lang="en-IN" sz="1200" kern="1200" dirty="0">
                    <a:solidFill>
                      <a:schemeClr val="tx1"/>
                    </a:solidFill>
                    <a:effectLst/>
                    <a:latin typeface="+mn-lt"/>
                    <a:ea typeface="+mn-ea"/>
                    <a:cs typeface="+mn-cs"/>
                  </a:rPr>
                  <a:t>.</a:t>
                </a:r>
              </a:p>
              <a:p>
                <a:endParaRPr lang="en-US" sz="1200" kern="120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Define and apply the components in hypothesis testing</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b="1" dirty="0" smtClean="0"/>
                  <a:t>Right-tailed </a:t>
                </a:r>
                <a:r>
                  <a:rPr lang="en-US" b="1" dirty="0"/>
                  <a:t>test </a:t>
                </a:r>
                <a:r>
                  <a:rPr lang="en-US" b="0" dirty="0"/>
                  <a:t>and</a:t>
                </a:r>
                <a:r>
                  <a:rPr lang="en-US" b="1" dirty="0"/>
                  <a:t> left-tailed test: </a:t>
                </a:r>
                <a:r>
                  <a:rPr lang="en-US" sz="1200" kern="1200" dirty="0">
                    <a:solidFill>
                      <a:schemeClr val="tx1"/>
                    </a:solidFill>
                    <a:effectLst/>
                    <a:latin typeface="+mn-lt"/>
                    <a:ea typeface="+mn-ea"/>
                    <a:cs typeface="+mn-cs"/>
                  </a:rPr>
                  <a:t>When a one-tailed test specifies that the population mean is greater than some specified value, it</a:t>
                </a:r>
                <a:r>
                  <a:rPr lang="en-US" sz="1200" kern="1200" baseline="0" dirty="0">
                    <a:solidFill>
                      <a:schemeClr val="tx1"/>
                    </a:solidFill>
                    <a:effectLst/>
                    <a:latin typeface="+mn-lt"/>
                    <a:ea typeface="+mn-ea"/>
                    <a:cs typeface="+mn-cs"/>
                  </a:rPr>
                  <a:t> is called </a:t>
                </a:r>
                <a:r>
                  <a:rPr lang="en-US" sz="1200" b="0" kern="1200" dirty="0">
                    <a:solidFill>
                      <a:schemeClr val="tx1"/>
                    </a:solidFill>
                    <a:effectLst/>
                    <a:latin typeface="+mn-lt"/>
                    <a:ea typeface="+mn-ea"/>
                    <a:cs typeface="+mn-cs"/>
                  </a:rPr>
                  <a:t>a right-tailed test</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because we will evaluate the outcome at the right tail of the sampling distribution. If the research hypothesis specifies that the population mean is less than some specified value, it is called a </a:t>
                </a:r>
                <a:r>
                  <a:rPr lang="en-US" sz="1200" b="0" kern="1200" dirty="0">
                    <a:solidFill>
                      <a:schemeClr val="tx1"/>
                    </a:solidFill>
                    <a:effectLst/>
                    <a:latin typeface="+mn-lt"/>
                    <a:ea typeface="+mn-ea"/>
                    <a:cs typeface="+mn-cs"/>
                  </a:rPr>
                  <a:t>left-tailed test</a:t>
                </a:r>
                <a:r>
                  <a:rPr lang="en-US" sz="1200" kern="1200" dirty="0">
                    <a:solidFill>
                      <a:schemeClr val="tx1"/>
                    </a:solidFill>
                    <a:effectLst/>
                    <a:latin typeface="+mn-lt"/>
                    <a:ea typeface="+mn-ea"/>
                    <a:cs typeface="+mn-cs"/>
                  </a:rPr>
                  <a:t> because the outcome will be evaluated at the left tail of the sampling distribution.</a:t>
                </a:r>
              </a:p>
              <a:p>
                <a:endParaRPr lang="en-US" sz="1200" kern="1200" dirty="0">
                  <a:solidFill>
                    <a:schemeClr val="tx1"/>
                  </a:solidFill>
                  <a:effectLst/>
                  <a:latin typeface="+mn-lt"/>
                  <a:ea typeface="+mn-ea"/>
                  <a:cs typeface="+mn-cs"/>
                </a:endParaRPr>
              </a:p>
              <a:p>
                <a:r>
                  <a:rPr lang="en-US" b="1" dirty="0"/>
                  <a:t>Two-tailed test: </a:t>
                </a:r>
                <a:r>
                  <a:rPr lang="en-US" sz="1200" kern="1200" dirty="0">
                    <a:solidFill>
                      <a:schemeClr val="tx1"/>
                    </a:solidFill>
                    <a:effectLst/>
                    <a:latin typeface="+mn-lt"/>
                    <a:ea typeface="+mn-ea"/>
                    <a:cs typeface="+mn-cs"/>
                  </a:rPr>
                  <a:t>When we have no theoretical reason for specifying a direction in the research hypothesis, we conduct a</a:t>
                </a:r>
                <a:r>
                  <a:rPr lang="en-US" sz="1200" b="0" kern="1200" dirty="0">
                    <a:solidFill>
                      <a:schemeClr val="tx1"/>
                    </a:solidFill>
                    <a:effectLst/>
                    <a:latin typeface="+mn-lt"/>
                    <a:ea typeface="+mn-ea"/>
                    <a:cs typeface="+mn-cs"/>
                  </a:rPr>
                  <a:t> two-tailed test</a:t>
                </a:r>
                <a:r>
                  <a:rPr lang="en-US" sz="1200" b="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research hypothesis specifies that the population mean is not equal to some specified value. With both one- and two-tailed tests, our null hypothesis of no difference remains the same. It can be expressed as</a:t>
                </a:r>
                <a:r>
                  <a:rPr lang="en-IN" sz="1200" i="0" kern="1200">
                    <a:solidFill>
                      <a:schemeClr val="tx1"/>
                    </a:solidFill>
                    <a:effectLst/>
                    <a:latin typeface="Cambria Math"/>
                    <a:ea typeface="+mn-ea"/>
                    <a:cs typeface="+mn-cs"/>
                  </a:rPr>
                  <a:t>〖</a:t>
                </a:r>
                <a:r>
                  <a:rPr lang="en-IN"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0:𝜇=some specified value</a:t>
                </a:r>
                <a:r>
                  <a:rPr lang="en-IN" sz="1200" kern="1200" dirty="0">
                    <a:solidFill>
                      <a:schemeClr val="tx1"/>
                    </a:solidFill>
                    <a:effectLst/>
                    <a:latin typeface="+mn-lt"/>
                    <a:ea typeface="+mn-ea"/>
                    <a:cs typeface="+mn-cs"/>
                  </a:rPr>
                  <a:t>.</a:t>
                </a:r>
              </a:p>
              <a:p>
                <a:endParaRPr lang="en-US" sz="1200" kern="120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3986838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Explain what it means to reject or fail to reject a null hypothesis.</a:t>
                </a:r>
                <a:endParaRPr lang="en-IN"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b="1" dirty="0"/>
                  <a:t>Null hypothesis: </a:t>
                </a:r>
                <a:r>
                  <a:rPr lang="en-US" sz="1200" kern="1200" dirty="0">
                    <a:solidFill>
                      <a:schemeClr val="tx1"/>
                    </a:solidFill>
                    <a:effectLst/>
                    <a:latin typeface="+mn-lt"/>
                    <a:ea typeface="+mn-ea"/>
                    <a:cs typeface="+mn-cs"/>
                  </a:rPr>
                  <a:t>The</a:t>
                </a:r>
                <a:r>
                  <a:rPr lang="en-US" sz="1200" b="0" kern="1200" dirty="0">
                    <a:solidFill>
                      <a:schemeClr val="tx1"/>
                    </a:solidFill>
                    <a:effectLst/>
                    <a:latin typeface="+mn-lt"/>
                    <a:ea typeface="+mn-ea"/>
                    <a:cs typeface="+mn-cs"/>
                  </a:rPr>
                  <a:t> null hypothesis,</a:t>
                </a:r>
                <a:r>
                  <a:rPr lang="en-US" sz="1200" kern="1200" dirty="0">
                    <a:solidFill>
                      <a:schemeClr val="tx1"/>
                    </a:solidFill>
                    <a:effectLst/>
                    <a:latin typeface="+mn-lt"/>
                    <a:ea typeface="+mn-ea"/>
                    <a:cs typeface="+mn-cs"/>
                  </a:rPr>
                  <a:t> symbolized as</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IN" sz="1200" b="0" i="1"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𝐻</m:t>
                        </m:r>
                      </m:e>
                      <m:sub>
                        <m:r>
                          <a:rPr lang="en-US" sz="1200" kern="1200">
                            <a:solidFill>
                              <a:schemeClr val="tx1"/>
                            </a:solidFill>
                            <a:effectLst/>
                            <a:latin typeface="Cambria Math" panose="02040503050406030204" pitchFamily="18" charset="0"/>
                            <a:ea typeface="+mn-ea"/>
                            <a:cs typeface="+mn-cs"/>
                          </a:rPr>
                          <m:t>0</m:t>
                        </m:r>
                      </m:sub>
                    </m:sSub>
                  </m:oMath>
                </a14:m>
                <a:r>
                  <a:rPr lang="en-US" sz="1200" kern="1200" dirty="0">
                    <a:solidFill>
                      <a:schemeClr val="tx1"/>
                    </a:solidFill>
                    <a:effectLst/>
                    <a:latin typeface="+mn-lt"/>
                    <a:ea typeface="+mn-ea"/>
                    <a:cs typeface="+mn-cs"/>
                  </a:rPr>
                  <a:t>, contradicts the research hypothesis and states that there is no difference between the population mean and some specified value. It is also referred to as the hypothesis of “no </a:t>
                </a:r>
                <a:r>
                  <a:rPr lang="en-US" sz="1200" kern="1200" dirty="0" smtClean="0">
                    <a:solidFill>
                      <a:schemeClr val="tx1"/>
                    </a:solidFill>
                    <a:effectLst/>
                    <a:latin typeface="+mn-lt"/>
                    <a:ea typeface="+mn-ea"/>
                    <a:cs typeface="+mn-cs"/>
                  </a:rPr>
                  <a:t>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Rejecting null hypothesis:</a:t>
                </a:r>
                <a:r>
                  <a:rPr lang="en-US" baseline="0" dirty="0" smtClean="0"/>
                  <a:t> </a:t>
                </a: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hypothesis testing, we hope to reject the null hypothesis to provide indirect support for the research hypothesis. </a:t>
                </a:r>
                <a:endParaRPr lang="en-US"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3</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Explain what it means to reject or fail to reject a null hypothesis.</a:t>
                </a:r>
                <a:endParaRPr lang="en-IN"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b="1" dirty="0"/>
                  <a:t>Null hypothesis: </a:t>
                </a:r>
                <a:r>
                  <a:rPr lang="en-US" sz="1200" kern="1200" dirty="0">
                    <a:solidFill>
                      <a:schemeClr val="tx1"/>
                    </a:solidFill>
                    <a:effectLst/>
                    <a:latin typeface="+mn-lt"/>
                    <a:ea typeface="+mn-ea"/>
                    <a:cs typeface="+mn-cs"/>
                  </a:rPr>
                  <a:t>The</a:t>
                </a:r>
                <a:r>
                  <a:rPr lang="en-US" sz="1200" b="0" kern="1200" dirty="0">
                    <a:solidFill>
                      <a:schemeClr val="tx1"/>
                    </a:solidFill>
                    <a:effectLst/>
                    <a:latin typeface="+mn-lt"/>
                    <a:ea typeface="+mn-ea"/>
                    <a:cs typeface="+mn-cs"/>
                  </a:rPr>
                  <a:t> null hypothesis,</a:t>
                </a:r>
                <a:r>
                  <a:rPr lang="en-US" sz="1200" kern="1200" dirty="0">
                    <a:solidFill>
                      <a:schemeClr val="tx1"/>
                    </a:solidFill>
                    <a:effectLst/>
                    <a:latin typeface="+mn-lt"/>
                    <a:ea typeface="+mn-ea"/>
                    <a:cs typeface="+mn-cs"/>
                  </a:rPr>
                  <a:t> symbolized as</a:t>
                </a:r>
                <a:r>
                  <a:rPr lang="en-IN" sz="1200" i="0" kern="1200">
                    <a:solidFill>
                      <a:schemeClr val="tx1"/>
                    </a:solidFill>
                    <a:effectLst/>
                    <a:latin typeface="Cambria Math"/>
                    <a:ea typeface="+mn-ea"/>
                    <a:cs typeface="+mn-cs"/>
                  </a:rPr>
                  <a:t>〖</a:t>
                </a:r>
                <a:r>
                  <a:rPr lang="en-IN" sz="1200" b="0" i="0" kern="1200" smtClean="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0</a:t>
                </a:r>
                <a:r>
                  <a:rPr lang="en-US" sz="1200" kern="1200" dirty="0">
                    <a:solidFill>
                      <a:schemeClr val="tx1"/>
                    </a:solidFill>
                    <a:effectLst/>
                    <a:latin typeface="+mn-lt"/>
                    <a:ea typeface="+mn-ea"/>
                    <a:cs typeface="+mn-cs"/>
                  </a:rPr>
                  <a:t>, contradicts the research hypothesis and states that there is no difference between the population mean and some specified value. It is also referred to as the hypothesis of “no </a:t>
                </a:r>
                <a:r>
                  <a:rPr lang="en-US" sz="1200" kern="1200" dirty="0" smtClean="0">
                    <a:solidFill>
                      <a:schemeClr val="tx1"/>
                    </a:solidFill>
                    <a:effectLst/>
                    <a:latin typeface="+mn-lt"/>
                    <a:ea typeface="+mn-ea"/>
                    <a:cs typeface="+mn-cs"/>
                  </a:rPr>
                  <a:t>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Rejecting null hypothesis:</a:t>
                </a:r>
                <a:r>
                  <a:rPr lang="en-US" baseline="0" dirty="0" smtClean="0"/>
                  <a:t> </a:t>
                </a: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hypothesis testing, we hope to reject the null hypothesis to provide indirect support for the research hypothesis. </a:t>
                </a:r>
                <a:endParaRPr lang="en-US"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84081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5: </a:t>
                </a:r>
                <a:r>
                  <a:rPr lang="en-US" sz="1200" kern="1200" dirty="0" smtClean="0">
                    <a:solidFill>
                      <a:schemeClr val="tx1"/>
                    </a:solidFill>
                    <a:effectLst/>
                    <a:latin typeface="+mn-lt"/>
                    <a:ea typeface="+mn-ea"/>
                    <a:cs typeface="+mn-cs"/>
                  </a:rPr>
                  <a:t>Determine the significance of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endParaRPr lang="en-IN" sz="1200" kern="1200" dirty="0" smtClean="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Z </a:t>
                </a:r>
                <a:r>
                  <a:rPr lang="en-US" dirty="0"/>
                  <a:t>score:</a:t>
                </a:r>
                <a:r>
                  <a:rPr lang="en-US" baseline="0" dirty="0"/>
                  <a:t> Modified </a:t>
                </a:r>
                <a:r>
                  <a:rPr lang="en-US" sz="1200" kern="1200" dirty="0">
                    <a:solidFill>
                      <a:schemeClr val="tx1"/>
                    </a:solidFill>
                    <a:effectLst/>
                    <a:latin typeface="+mn-lt"/>
                    <a:ea typeface="+mn-ea"/>
                    <a:cs typeface="+mn-cs"/>
                  </a:rPr>
                  <a:t>formula,</a:t>
                </a:r>
                <a:r>
                  <a:rPr lang="en-US" sz="1200" kern="1200" baseline="0" dirty="0">
                    <a:solidFill>
                      <a:schemeClr val="tx1"/>
                    </a:solidFill>
                    <a:effectLst/>
                    <a:latin typeface="+mn-lt"/>
                    <a:ea typeface="+mn-ea"/>
                    <a:cs typeface="+mn-cs"/>
                  </a:rPr>
                  <a:t>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𝑍</m:t>
                    </m:r>
                    <m:r>
                      <a:rPr lang="en-US" sz="1200" i="1" kern="1200" smtClean="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r>
                          <a:rPr lang="en-US" sz="1200" i="1" kern="1200">
                            <a:solidFill>
                              <a:schemeClr val="tx1"/>
                            </a:solidFill>
                            <a:effectLst/>
                            <a:latin typeface="Cambria Math" panose="02040503050406030204" pitchFamily="18" charset="0"/>
                            <a:ea typeface="+mn-ea"/>
                            <a:cs typeface="+mn-cs"/>
                          </a:rPr>
                          <m:t>−</m:t>
                        </m:r>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𝜇</m:t>
                            </m:r>
                          </m:e>
                          <m:sub>
                            <m:acc>
                              <m:accPr>
                                <m:chr m:val="̅"/>
                                <m:ctrlPr>
                                  <a:rPr lang="en-IN"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𝑌</m:t>
                                </m:r>
                              </m:e>
                            </m:acc>
                          </m:sub>
                        </m:sSub>
                      </m:num>
                      <m:den>
                        <m:f>
                          <m:fPr>
                            <m:type m:val="lin"/>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𝜎</m:t>
                            </m:r>
                          </m:num>
                          <m:den>
                            <m:rad>
                              <m:radPr>
                                <m:degHide m:val="on"/>
                                <m:ctrlPr>
                                  <a:rPr lang="en-IN" sz="1200" i="1" kern="1200">
                                    <a:solidFill>
                                      <a:schemeClr val="tx1"/>
                                    </a:solidFill>
                                    <a:effectLst/>
                                    <a:latin typeface="Cambria Math" panose="02040503050406030204" pitchFamily="18" charset="0"/>
                                    <a:ea typeface="+mn-ea"/>
                                    <a:cs typeface="+mn-cs"/>
                                  </a:rPr>
                                </m:ctrlPr>
                              </m:radPr>
                              <m:deg/>
                              <m:e>
                                <m:r>
                                  <a:rPr lang="en-US" sz="1200" i="1" kern="1200">
                                    <a:solidFill>
                                      <a:schemeClr val="tx1"/>
                                    </a:solidFill>
                                    <a:effectLst/>
                                    <a:latin typeface="Cambria Math" panose="02040503050406030204" pitchFamily="18" charset="0"/>
                                    <a:ea typeface="+mn-ea"/>
                                    <a:cs typeface="+mn-cs"/>
                                  </a:rPr>
                                  <m:t>𝑁</m:t>
                                </m:r>
                              </m:e>
                            </m:rad>
                          </m:den>
                        </m:f>
                      </m:den>
                    </m:f>
                  </m:oMath>
                </a14:m>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Raw </a:t>
                </a:r>
                <a:r>
                  <a:rPr lang="en-US" sz="1200" kern="1200" dirty="0">
                    <a:solidFill>
                      <a:schemeClr val="tx1"/>
                    </a:solidFill>
                    <a:effectLst/>
                    <a:latin typeface="+mn-lt"/>
                    <a:ea typeface="+mn-ea"/>
                    <a:cs typeface="+mn-cs"/>
                  </a:rPr>
                  <a:t>score is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(the mean), and the standard deviation (standard error) is </a:t>
                </a:r>
                <a14:m>
                  <m:oMath xmlns:m="http://schemas.openxmlformats.org/officeDocument/2006/math">
                    <m:f>
                      <m:fPr>
                        <m:type m:val="lin"/>
                        <m:ctrlPr>
                          <a:rPr lang="en-IN"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𝜎</m:t>
                        </m:r>
                      </m:num>
                      <m:den>
                        <m:rad>
                          <m:radPr>
                            <m:degHide m:val="on"/>
                            <m:ctrlPr>
                              <a:rPr lang="en-IN" sz="1200" i="1" kern="1200">
                                <a:solidFill>
                                  <a:schemeClr val="tx1"/>
                                </a:solidFill>
                                <a:effectLst/>
                                <a:latin typeface="Cambria Math" panose="02040503050406030204" pitchFamily="18" charset="0"/>
                                <a:ea typeface="+mn-ea"/>
                                <a:cs typeface="+mn-cs"/>
                              </a:rPr>
                            </m:ctrlPr>
                          </m:radPr>
                          <m:deg/>
                          <m:e>
                            <m:r>
                              <a:rPr lang="en-US" sz="1200" i="1" kern="1200">
                                <a:solidFill>
                                  <a:schemeClr val="tx1"/>
                                </a:solidFill>
                                <a:effectLst/>
                                <a:latin typeface="Cambria Math" panose="02040503050406030204" pitchFamily="18" charset="0"/>
                                <a:ea typeface="+mn-ea"/>
                                <a:cs typeface="+mn-cs"/>
                              </a:rPr>
                              <m:t>𝑁</m:t>
                            </m:r>
                          </m:e>
                        </m:rad>
                      </m:den>
                    </m:f>
                    <m:r>
                      <a:rPr lang="en-IN" sz="1200" b="0" i="0" kern="1200" smtClean="0">
                        <a:solidFill>
                          <a:schemeClr val="tx1"/>
                        </a:solidFill>
                        <a:effectLst/>
                        <a:latin typeface="Cambria Math" panose="02040503050406030204" pitchFamily="18" charset="0"/>
                        <a:ea typeface="+mn-ea"/>
                        <a:cs typeface="+mn-cs"/>
                      </a:rPr>
                      <m:t>.</m:t>
                    </m:r>
                  </m:oMath>
                </a14:m>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b="1" i="1" kern="1200" dirty="0">
                    <a:solidFill>
                      <a:schemeClr val="tx1"/>
                    </a:solidFill>
                    <a:effectLst/>
                    <a:latin typeface="+mn-lt"/>
                    <a:ea typeface="+mn-ea"/>
                    <a:cs typeface="+mn-cs"/>
                  </a:rPr>
                  <a:t>Z </a:t>
                </a:r>
                <a:r>
                  <a:rPr lang="en-US" sz="1200" b="1" kern="1200" dirty="0">
                    <a:solidFill>
                      <a:schemeClr val="tx1"/>
                    </a:solidFill>
                    <a:effectLst/>
                    <a:latin typeface="+mn-lt"/>
                    <a:ea typeface="+mn-ea"/>
                    <a:cs typeface="+mn-cs"/>
                  </a:rPr>
                  <a:t>statistic (obtained): </a:t>
                </a:r>
                <a:r>
                  <a:rPr lang="en-US" sz="1200" kern="1200" dirty="0">
                    <a:solidFill>
                      <a:schemeClr val="tx1"/>
                    </a:solidFill>
                    <a:effectLst/>
                    <a:latin typeface="+mn-lt"/>
                    <a:ea typeface="+mn-ea"/>
                    <a:cs typeface="+mn-cs"/>
                  </a:rPr>
                  <a:t>Converting the sample mean to a </a:t>
                </a:r>
                <a:r>
                  <a:rPr lang="en-US" sz="1200" i="1" kern="1200" dirty="0" smtClean="0">
                    <a:solidFill>
                      <a:schemeClr val="tx1"/>
                    </a:solidFill>
                    <a:effectLst/>
                    <a:latin typeface="+mn-lt"/>
                    <a:ea typeface="+mn-ea"/>
                    <a:cs typeface="+mn-cs"/>
                  </a:rPr>
                  <a:t>Z </a:t>
                </a:r>
                <a:r>
                  <a:rPr lang="en-US" sz="1200" kern="1200" dirty="0" smtClean="0">
                    <a:solidFill>
                      <a:schemeClr val="tx1"/>
                    </a:solidFill>
                    <a:effectLst/>
                    <a:latin typeface="+mn-lt"/>
                    <a:ea typeface="+mn-ea"/>
                    <a:cs typeface="+mn-cs"/>
                  </a:rPr>
                  <a:t>score </a:t>
                </a:r>
                <a:r>
                  <a:rPr lang="en-US" sz="1200" kern="1200" dirty="0">
                    <a:solidFill>
                      <a:schemeClr val="tx1"/>
                    </a:solidFill>
                    <a:effectLst/>
                    <a:latin typeface="+mn-lt"/>
                    <a:ea typeface="+mn-ea"/>
                    <a:cs typeface="+mn-cs"/>
                  </a:rPr>
                  <a:t>equivalent is called computing the test statistic.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value obtain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called the </a:t>
                </a:r>
                <a:r>
                  <a:rPr lang="en-US" sz="1200" b="0" i="1" kern="1200" dirty="0">
                    <a:solidFill>
                      <a:schemeClr val="tx1"/>
                    </a:solidFill>
                    <a:effectLst/>
                    <a:latin typeface="+mn-lt"/>
                    <a:ea typeface="+mn-ea"/>
                    <a:cs typeface="+mn-cs"/>
                  </a:rPr>
                  <a:t>Z </a:t>
                </a:r>
                <a:r>
                  <a:rPr lang="en-US" sz="1200" b="0" kern="1200" dirty="0">
                    <a:solidFill>
                      <a:schemeClr val="tx1"/>
                    </a:solidFill>
                    <a:effectLst/>
                    <a:latin typeface="+mn-lt"/>
                    <a:ea typeface="+mn-ea"/>
                    <a:cs typeface="+mn-cs"/>
                  </a:rPr>
                  <a:t>statistic (obtained)</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b="1" i="1" dirty="0"/>
                  <a:t>p</a:t>
                </a:r>
                <a:r>
                  <a:rPr lang="en-US" b="1" dirty="0"/>
                  <a:t> </a:t>
                </a:r>
                <a:r>
                  <a:rPr lang="en-US" b="1" dirty="0" smtClean="0"/>
                  <a:t>Value</a:t>
                </a:r>
                <a:r>
                  <a:rPr lang="en-US" b="1" baseline="0" dirty="0" smtClean="0"/>
                  <a:t>: </a:t>
                </a:r>
                <a:r>
                  <a:rPr lang="en-US" b="0" baseline="0" dirty="0" smtClean="0"/>
                  <a:t>It c</a:t>
                </a:r>
                <a:r>
                  <a:rPr lang="en-US" sz="1200" kern="1200" dirty="0" smtClean="0">
                    <a:solidFill>
                      <a:schemeClr val="tx1"/>
                    </a:solidFill>
                    <a:effectLst/>
                    <a:latin typeface="+mn-lt"/>
                    <a:ea typeface="+mn-ea"/>
                    <a:cs typeface="+mn-cs"/>
                  </a:rPr>
                  <a:t>an </a:t>
                </a:r>
                <a:r>
                  <a:rPr lang="en-US" sz="1200" kern="1200" dirty="0">
                    <a:solidFill>
                      <a:schemeClr val="tx1"/>
                    </a:solidFill>
                    <a:effectLst/>
                    <a:latin typeface="+mn-lt"/>
                    <a:ea typeface="+mn-ea"/>
                    <a:cs typeface="+mn-cs"/>
                  </a:rPr>
                  <a:t>be defined as the probability associated with the obtained value of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It is a measure of how unusual or rare our obtained statistic is compared with what is stated in our null hypothesis. </a:t>
                </a:r>
                <a:endParaRPr lang="en-US" sz="1200" kern="120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5</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Determine the significance of </a:t>
                </a:r>
                <a:r>
                  <a:rPr lang="en-US" sz="1200" i="1"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endParaRPr lang="en-IN" sz="1200" kern="1200" dirty="0" smtClean="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Z </a:t>
                </a:r>
                <a:r>
                  <a:rPr lang="en-US" dirty="0"/>
                  <a:t>score:</a:t>
                </a:r>
                <a:r>
                  <a:rPr lang="en-US" baseline="0" dirty="0"/>
                  <a:t> Modified </a:t>
                </a:r>
                <a:r>
                  <a:rPr lang="en-US" sz="1200" kern="1200" dirty="0">
                    <a:solidFill>
                      <a:schemeClr val="tx1"/>
                    </a:solidFill>
                    <a:effectLst/>
                    <a:latin typeface="+mn-lt"/>
                    <a:ea typeface="+mn-ea"/>
                    <a:cs typeface="+mn-cs"/>
                  </a:rPr>
                  <a:t>formula,</a:t>
                </a:r>
                <a:r>
                  <a:rPr lang="en-US" sz="1200" kern="1200" baseline="0" dirty="0">
                    <a:solidFill>
                      <a:schemeClr val="tx1"/>
                    </a:solidFill>
                    <a:effectLst/>
                    <a:latin typeface="+mn-lt"/>
                    <a:ea typeface="+mn-ea"/>
                    <a:cs typeface="+mn-cs"/>
                  </a:rPr>
                  <a:t> </a:t>
                </a:r>
                <a:r>
                  <a:rPr lang="en-US" sz="1200" i="0" kern="1200" smtClean="0">
                    <a:solidFill>
                      <a:schemeClr val="tx1"/>
                    </a:solidFill>
                    <a:effectLst/>
                    <a:latin typeface="Cambria Math" panose="02040503050406030204" pitchFamily="18" charset="0"/>
                    <a:ea typeface="+mn-ea"/>
                    <a:cs typeface="+mn-cs"/>
                  </a:rPr>
                  <a:t>𝑍=</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panose="02040503050406030204" pitchFamily="18" charset="0"/>
                    <a:ea typeface="+mn-ea"/>
                    <a:cs typeface="+mn-cs"/>
                  </a:rPr>
                  <a:t>−𝜇</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𝑌</a:t>
                </a:r>
                <a:r>
                  <a:rPr lang="en-IN" sz="1200" i="0" kern="1200">
                    <a:solidFill>
                      <a:schemeClr val="tx1"/>
                    </a:solidFill>
                    <a:effectLst/>
                    <a:latin typeface="Cambria Math"/>
                    <a:ea typeface="+mn-ea"/>
                    <a:cs typeface="+mn-cs"/>
                  </a:rPr>
                  <a:t> ̅</a:t>
                </a:r>
                <a:r>
                  <a:rPr lang="en-US" sz="1200" i="0" kern="1200">
                    <a:solidFill>
                      <a:schemeClr val="tx1"/>
                    </a:solidFill>
                    <a:effectLst/>
                    <a:latin typeface="Cambria Math"/>
                    <a:ea typeface="+mn-ea"/>
                    <a:cs typeface="+mn-cs"/>
                  </a:rPr>
                  <a:t> </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𝜎</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i="0" kern="1200">
                    <a:solidFill>
                      <a:schemeClr val="tx1"/>
                    </a:solidFill>
                    <a:effectLst/>
                    <a:latin typeface="Cambria Math"/>
                    <a:ea typeface="+mn-ea"/>
                    <a:cs typeface="+mn-cs"/>
                  </a:rPr>
                  <a:t>)</a:t>
                </a:r>
                <a:r>
                  <a:rPr lang="en-IN" sz="1200" kern="1200" dirty="0" smtClean="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Raw </a:t>
                </a:r>
                <a:r>
                  <a:rPr lang="en-US" sz="1200" kern="1200" dirty="0">
                    <a:solidFill>
                      <a:schemeClr val="tx1"/>
                    </a:solidFill>
                    <a:effectLst/>
                    <a:latin typeface="+mn-lt"/>
                    <a:ea typeface="+mn-ea"/>
                    <a:cs typeface="+mn-cs"/>
                  </a:rPr>
                  <a:t>score is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(the mean), and the standard deviation (standard error) is </a:t>
                </a:r>
                <a:r>
                  <a:rPr lang="en-US" sz="1200" i="0" kern="1200">
                    <a:solidFill>
                      <a:schemeClr val="tx1"/>
                    </a:solidFill>
                    <a:effectLst/>
                    <a:latin typeface="Cambria Math" panose="02040503050406030204" pitchFamily="18" charset="0"/>
                    <a:ea typeface="+mn-ea"/>
                    <a:cs typeface="+mn-cs"/>
                  </a:rPr>
                  <a:t>𝜎</a:t>
                </a:r>
                <a:r>
                  <a:rPr lang="en-IN" sz="1200" i="0" kern="1200">
                    <a:solidFill>
                      <a:schemeClr val="tx1"/>
                    </a:solidFill>
                    <a:effectLst/>
                    <a:latin typeface="Cambria Math"/>
                    <a:ea typeface="+mn-ea"/>
                    <a:cs typeface="+mn-cs"/>
                  </a:rPr>
                  <a:t>∕√</a:t>
                </a:r>
                <a:r>
                  <a:rPr lang="en-US" sz="1200" i="0" kern="1200">
                    <a:solidFill>
                      <a:schemeClr val="tx1"/>
                    </a:solidFill>
                    <a:effectLst/>
                    <a:latin typeface="Cambria Math" panose="02040503050406030204" pitchFamily="18" charset="0"/>
                    <a:ea typeface="+mn-ea"/>
                    <a:cs typeface="+mn-cs"/>
                  </a:rPr>
                  <a:t>𝑁</a:t>
                </a:r>
                <a:r>
                  <a:rPr lang="en-IN" sz="1200" b="0" i="0" kern="1200" smtClean="0">
                    <a:solidFill>
                      <a:schemeClr val="tx1"/>
                    </a:solidFill>
                    <a:effectLst/>
                    <a:latin typeface="Cambria Math" panose="02040503050406030204" pitchFamily="18" charset="0"/>
                    <a:ea typeface="+mn-ea"/>
                    <a:cs typeface="+mn-cs"/>
                  </a:rPr>
                  <a:t>.</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b="1" i="1" kern="1200" dirty="0">
                    <a:solidFill>
                      <a:schemeClr val="tx1"/>
                    </a:solidFill>
                    <a:effectLst/>
                    <a:latin typeface="+mn-lt"/>
                    <a:ea typeface="+mn-ea"/>
                    <a:cs typeface="+mn-cs"/>
                  </a:rPr>
                  <a:t>Z </a:t>
                </a:r>
                <a:r>
                  <a:rPr lang="en-US" sz="1200" b="1" kern="1200" dirty="0">
                    <a:solidFill>
                      <a:schemeClr val="tx1"/>
                    </a:solidFill>
                    <a:effectLst/>
                    <a:latin typeface="+mn-lt"/>
                    <a:ea typeface="+mn-ea"/>
                    <a:cs typeface="+mn-cs"/>
                  </a:rPr>
                  <a:t>statistic (obtained): </a:t>
                </a:r>
                <a:r>
                  <a:rPr lang="en-US" sz="1200" kern="1200" dirty="0">
                    <a:solidFill>
                      <a:schemeClr val="tx1"/>
                    </a:solidFill>
                    <a:effectLst/>
                    <a:latin typeface="+mn-lt"/>
                    <a:ea typeface="+mn-ea"/>
                    <a:cs typeface="+mn-cs"/>
                  </a:rPr>
                  <a:t>Converting the sample mean to a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score equivalent is called computing the test statistic.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value obtain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called the </a:t>
                </a:r>
                <a:r>
                  <a:rPr lang="en-US" sz="1200" b="0" i="1" kern="1200" dirty="0">
                    <a:solidFill>
                      <a:schemeClr val="tx1"/>
                    </a:solidFill>
                    <a:effectLst/>
                    <a:latin typeface="+mn-lt"/>
                    <a:ea typeface="+mn-ea"/>
                    <a:cs typeface="+mn-cs"/>
                  </a:rPr>
                  <a:t>Z </a:t>
                </a:r>
                <a:r>
                  <a:rPr lang="en-US" sz="1200" b="0" kern="1200" dirty="0">
                    <a:solidFill>
                      <a:schemeClr val="tx1"/>
                    </a:solidFill>
                    <a:effectLst/>
                    <a:latin typeface="+mn-lt"/>
                    <a:ea typeface="+mn-ea"/>
                    <a:cs typeface="+mn-cs"/>
                  </a:rPr>
                  <a:t>statistic (obtained)</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b="1" i="1" dirty="0"/>
                  <a:t>p</a:t>
                </a:r>
                <a:r>
                  <a:rPr lang="en-US" b="1" dirty="0"/>
                  <a:t> </a:t>
                </a:r>
                <a:r>
                  <a:rPr lang="en-US" b="1" dirty="0" smtClean="0"/>
                  <a:t>Value</a:t>
                </a:r>
                <a:r>
                  <a:rPr lang="en-US" b="1" baseline="0" dirty="0" smtClean="0"/>
                  <a:t>: </a:t>
                </a:r>
                <a:r>
                  <a:rPr lang="en-US" b="0" baseline="0" dirty="0" smtClean="0"/>
                  <a:t>It c</a:t>
                </a:r>
                <a:r>
                  <a:rPr lang="en-US" sz="1200" kern="1200" dirty="0" smtClean="0">
                    <a:solidFill>
                      <a:schemeClr val="tx1"/>
                    </a:solidFill>
                    <a:effectLst/>
                    <a:latin typeface="+mn-lt"/>
                    <a:ea typeface="+mn-ea"/>
                    <a:cs typeface="+mn-cs"/>
                  </a:rPr>
                  <a:t>an </a:t>
                </a:r>
                <a:r>
                  <a:rPr lang="en-US" sz="1200" kern="1200" dirty="0">
                    <a:solidFill>
                      <a:schemeClr val="tx1"/>
                    </a:solidFill>
                    <a:effectLst/>
                    <a:latin typeface="+mn-lt"/>
                    <a:ea typeface="+mn-ea"/>
                    <a:cs typeface="+mn-cs"/>
                  </a:rPr>
                  <a:t>be defined as the probability associated with the obtained value of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It is a measure of how unusual or rare our obtained statistic is compared with what is stated in our null hypothesis. </a:t>
                </a:r>
                <a:endParaRPr lang="en-US" sz="1200" kern="120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356190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5: </a:t>
                </a:r>
                <a:r>
                  <a:rPr lang="en-US" sz="1200" kern="1200" dirty="0" smtClean="0">
                    <a:solidFill>
                      <a:schemeClr val="tx1"/>
                    </a:solidFill>
                    <a:effectLst/>
                    <a:latin typeface="+mn-lt"/>
                    <a:ea typeface="+mn-ea"/>
                    <a:cs typeface="+mn-cs"/>
                  </a:rPr>
                  <a:t>Determine the significance of</a:t>
                </a:r>
                <a:r>
                  <a:rPr lang="en-US" sz="1200" i="1" kern="120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endParaRPr lang="en-IN" sz="1200" kern="1200" dirty="0" smtClean="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sz="1200" b="1" kern="1200" dirty="0">
                    <a:solidFill>
                      <a:schemeClr val="tx1"/>
                    </a:solidFill>
                    <a:effectLst/>
                    <a:latin typeface="+mn-lt"/>
                    <a:ea typeface="+mn-ea"/>
                    <a:cs typeface="+mn-cs"/>
                  </a:rPr>
                  <a:t>Alpha</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Researchers usually define in advance what a sufficiently improbable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value is by specifying a cutoff point below which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must fall to reject the null hypothesis. This cutoff point, called </a:t>
                </a:r>
                <a:r>
                  <a:rPr lang="en-US" sz="1200" b="0" kern="1200" dirty="0">
                    <a:solidFill>
                      <a:schemeClr val="tx1"/>
                    </a:solidFill>
                    <a:effectLst/>
                    <a:latin typeface="+mn-lt"/>
                    <a:ea typeface="+mn-ea"/>
                    <a:cs typeface="+mn-cs"/>
                  </a:rPr>
                  <a:t>alpha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denoted by the Greek letter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𝛼</m:t>
                    </m:r>
                  </m:oMath>
                </a14:m>
                <a:r>
                  <a:rPr lang="en-US" sz="1200" kern="1200" dirty="0">
                    <a:solidFill>
                      <a:schemeClr val="tx1"/>
                    </a:solidFill>
                    <a:effectLst/>
                    <a:latin typeface="+mn-lt"/>
                    <a:ea typeface="+mn-ea"/>
                    <a:cs typeface="+mn-cs"/>
                  </a:rPr>
                  <a:t>, is customarily set at the </a:t>
                </a:r>
                <a:r>
                  <a:rPr lang="en-US" sz="1200" kern="1200" dirty="0" smtClean="0">
                    <a:solidFill>
                      <a:schemeClr val="tx1"/>
                    </a:solidFill>
                    <a:effectLst/>
                    <a:latin typeface="+mn-lt"/>
                    <a:ea typeface="+mn-ea"/>
                    <a:cs typeface="+mn-cs"/>
                  </a:rPr>
                  <a:t>0</a:t>
                </a:r>
                <a:r>
                  <a:rPr lang="en-US" sz="120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05</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0.01</a:t>
                </a:r>
                <a:r>
                  <a:rPr lang="en-US" sz="1200" kern="1200" dirty="0">
                    <a:solidFill>
                      <a:schemeClr val="tx1"/>
                    </a:solidFill>
                    <a:effectLst/>
                    <a:latin typeface="+mn-lt"/>
                    <a:ea typeface="+mn-ea"/>
                    <a:cs typeface="+mn-cs"/>
                  </a:rPr>
                  <a:t>, or </a:t>
                </a:r>
                <a:r>
                  <a:rPr lang="en-US" sz="1200" kern="1200" dirty="0" smtClean="0">
                    <a:solidFill>
                      <a:schemeClr val="tx1"/>
                    </a:solidFill>
                    <a:effectLst/>
                    <a:latin typeface="+mn-lt"/>
                    <a:ea typeface="+mn-ea"/>
                    <a:cs typeface="+mn-cs"/>
                  </a:rPr>
                  <a:t>0.001 </a:t>
                </a:r>
                <a:r>
                  <a:rPr lang="en-US" sz="1200" kern="1200" dirty="0">
                    <a:solidFill>
                      <a:schemeClr val="tx1"/>
                    </a:solidFill>
                    <a:effectLst/>
                    <a:latin typeface="+mn-lt"/>
                    <a:ea typeface="+mn-ea"/>
                    <a:cs typeface="+mn-cs"/>
                  </a:rPr>
                  <a:t>level. </a:t>
                </a:r>
                <a:endParaRPr lang="en-US" sz="1200" kern="1200" dirty="0" smtClean="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difference between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alpha:</a:t>
                </a:r>
                <a:r>
                  <a:rPr lang="en-US" sz="1200"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 </a:t>
                </a:r>
                <a:r>
                  <a:rPr lang="en-US" sz="1200" kern="1200" dirty="0">
                    <a:solidFill>
                      <a:schemeClr val="tx1"/>
                    </a:solidFill>
                    <a:effectLst/>
                    <a:latin typeface="+mn-lt"/>
                    <a:ea typeface="+mn-ea"/>
                    <a:cs typeface="+mn-cs"/>
                  </a:rPr>
                  <a:t>is the actual probability associated with the obtained value of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whereas alpha is the level of probability determined in advance at which the null hypothesis is rejected. The null hypothesis is rejected when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𝑝</m:t>
                    </m:r>
                    <m:r>
                      <a:rPr lang="en-US" sz="1200" i="1" kern="1200">
                        <a:solidFill>
                          <a:schemeClr val="tx1"/>
                        </a:solidFill>
                        <a:effectLst/>
                        <a:latin typeface="Cambria Math" panose="02040503050406030204" pitchFamily="18" charset="0"/>
                        <a:ea typeface="+mn-ea"/>
                        <a:cs typeface="+mn-cs"/>
                      </a:rPr>
                      <m:t> ≤ </m:t>
                    </m:r>
                    <m:r>
                      <a:rPr lang="en-US" sz="1200" i="1" kern="1200">
                        <a:solidFill>
                          <a:schemeClr val="tx1"/>
                        </a:solidFill>
                        <a:effectLst/>
                        <a:latin typeface="Cambria Math" panose="02040503050406030204" pitchFamily="18" charset="0"/>
                        <a:ea typeface="+mn-ea"/>
                        <a:cs typeface="+mn-cs"/>
                      </a:rPr>
                      <m:t>𝛼</m:t>
                    </m:r>
                  </m:oMath>
                </a14:m>
                <a:r>
                  <a:rPr lang="en-US" sz="1200" kern="1200" dirty="0">
                    <a:solidFill>
                      <a:schemeClr val="tx1"/>
                    </a:solidFill>
                    <a:effectLst/>
                    <a:latin typeface="+mn-lt"/>
                    <a:ea typeface="+mn-ea"/>
                    <a:cs typeface="+mn-cs"/>
                  </a:rPr>
                  <a:t>.</a:t>
                </a:r>
                <a:endParaRPr lang="en-US" sz="1200" i="0" kern="1200" dirty="0">
                  <a:solidFill>
                    <a:schemeClr val="tx1"/>
                  </a:solidFill>
                  <a:latin typeface="+mn-lt"/>
                  <a:ea typeface="+mn-ea"/>
                  <a:cs typeface="+mn-cs"/>
                </a:endParaRPr>
              </a:p>
            </p:txBody>
          </p:sp>
        </mc:Choice>
        <mc:Fallback xmlns="">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Satisfies Learning Objective 8.</a:t>
                </a:r>
                <a:r>
                  <a:rPr lang="en-US" sz="1200" kern="1200" baseline="0" dirty="0" smtClean="0">
                    <a:solidFill>
                      <a:schemeClr val="tx1"/>
                    </a:solidFill>
                    <a:effectLst/>
                    <a:latin typeface="+mn-lt"/>
                    <a:ea typeface="+mn-ea"/>
                    <a:cs typeface="+mn-cs"/>
                  </a:rPr>
                  <a:t>5</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Determine the significance of</a:t>
                </a:r>
                <a:r>
                  <a:rPr lang="en-US" sz="1200" i="1" kern="120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-test and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-test statistics.</a:t>
                </a:r>
                <a:endParaRPr lang="en-IN" sz="1200" kern="1200" dirty="0" smtClean="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r>
                  <a:rPr lang="en-US" sz="1200" b="1" kern="1200" dirty="0">
                    <a:solidFill>
                      <a:schemeClr val="tx1"/>
                    </a:solidFill>
                    <a:effectLst/>
                    <a:latin typeface="+mn-lt"/>
                    <a:ea typeface="+mn-ea"/>
                    <a:cs typeface="+mn-cs"/>
                  </a:rPr>
                  <a:t>Alpha</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Researchers usually define in advance what a sufficiently improbable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value is by specifying a cutoff point below which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must fall to reject the null hypothesis. This cutoff point, called </a:t>
                </a:r>
                <a:r>
                  <a:rPr lang="en-US" sz="1200" b="0" kern="1200" dirty="0">
                    <a:solidFill>
                      <a:schemeClr val="tx1"/>
                    </a:solidFill>
                    <a:effectLst/>
                    <a:latin typeface="+mn-lt"/>
                    <a:ea typeface="+mn-ea"/>
                    <a:cs typeface="+mn-cs"/>
                  </a:rPr>
                  <a:t>alpha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denoted by the Greek letter </a:t>
                </a:r>
                <a:r>
                  <a:rPr lang="en-US" sz="1200" i="1" kern="1200" dirty="0">
                    <a:solidFill>
                      <a:schemeClr val="tx1"/>
                    </a:solidFill>
                    <a:effectLst/>
                    <a:latin typeface="+mn-lt"/>
                    <a:ea typeface="+mn-ea"/>
                    <a:cs typeface="+mn-cs"/>
                  </a:rPr>
                  <a:t>α</a:t>
                </a:r>
                <a:r>
                  <a:rPr lang="en-US" sz="1200" kern="1200" dirty="0">
                    <a:solidFill>
                      <a:schemeClr val="tx1"/>
                    </a:solidFill>
                    <a:effectLst/>
                    <a:latin typeface="+mn-lt"/>
                    <a:ea typeface="+mn-ea"/>
                    <a:cs typeface="+mn-cs"/>
                  </a:rPr>
                  <a:t>, is customarily set at the </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05, .01, or .001 level. </a:t>
                </a:r>
                <a:endParaRPr lang="en-US" sz="1200" kern="1200" dirty="0" smtClean="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difference between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alpha:</a:t>
                </a:r>
                <a:r>
                  <a:rPr lang="en-US" sz="1200"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 </a:t>
                </a:r>
                <a:r>
                  <a:rPr lang="en-US" sz="1200" kern="1200" dirty="0">
                    <a:solidFill>
                      <a:schemeClr val="tx1"/>
                    </a:solidFill>
                    <a:effectLst/>
                    <a:latin typeface="+mn-lt"/>
                    <a:ea typeface="+mn-ea"/>
                    <a:cs typeface="+mn-cs"/>
                  </a:rPr>
                  <a:t>is the actual probability associated with the obtained value of </a:t>
                </a:r>
                <a:r>
                  <a:rPr lang="en-US" sz="1200" i="1" kern="1200" dirty="0">
                    <a:solidFill>
                      <a:schemeClr val="tx1"/>
                    </a:solidFill>
                    <a:effectLst/>
                    <a:latin typeface="+mn-lt"/>
                    <a:ea typeface="+mn-ea"/>
                    <a:cs typeface="+mn-cs"/>
                  </a:rPr>
                  <a:t>Z</a:t>
                </a:r>
                <a:r>
                  <a:rPr lang="en-US" sz="1200" kern="1200" dirty="0">
                    <a:solidFill>
                      <a:schemeClr val="tx1"/>
                    </a:solidFill>
                    <a:effectLst/>
                    <a:latin typeface="+mn-lt"/>
                    <a:ea typeface="+mn-ea"/>
                    <a:cs typeface="+mn-cs"/>
                  </a:rPr>
                  <a:t>, whereas alpha is the level of probability determined in advance at which the null hypothesis is rejected. The null hypothesis is rejected when </a:t>
                </a:r>
                <a:r>
                  <a:rPr lang="en-US" sz="1200" i="0" kern="1200">
                    <a:solidFill>
                      <a:schemeClr val="tx1"/>
                    </a:solidFill>
                    <a:effectLst/>
                    <a:latin typeface="Cambria Math" panose="02040503050406030204" pitchFamily="18" charset="0"/>
                    <a:ea typeface="+mn-ea"/>
                    <a:cs typeface="+mn-cs"/>
                  </a:rPr>
                  <a:t>𝑝 ≤ 𝛼</a:t>
                </a:r>
                <a:r>
                  <a:rPr lang="en-US" sz="1200" kern="1200" dirty="0">
                    <a:solidFill>
                      <a:schemeClr val="tx1"/>
                    </a:solidFill>
                    <a:effectLst/>
                    <a:latin typeface="+mn-lt"/>
                    <a:ea typeface="+mn-ea"/>
                    <a:cs typeface="+mn-cs"/>
                  </a:rPr>
                  <a:t>.</a:t>
                </a:r>
                <a:endParaRPr lang="en-US" sz="1200" i="0" kern="1200" dirty="0">
                  <a:solidFill>
                    <a:schemeClr val="tx1"/>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13679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 Define and apply the components in hypothesis testing.</a:t>
                </a:r>
                <a:endParaRPr lang="en-US"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Making </a:t>
                </a:r>
                <a:r>
                  <a:rPr lang="en-US" sz="1200" i="0" kern="1200" dirty="0" smtClean="0">
                    <a:solidFill>
                      <a:schemeClr val="tx1"/>
                    </a:solidFill>
                    <a:effectLst/>
                    <a:latin typeface="+mn-lt"/>
                    <a:ea typeface="+mn-ea"/>
                    <a:cs typeface="+mn-cs"/>
                  </a:rPr>
                  <a:t>assumptions</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Statistical hypothesis testing involves making several assumptions regarding the level of measurement of the variable, the method of sampling, the shape of the population distribution, and the sample size.</a:t>
                </a:r>
              </a:p>
              <a:p>
                <a:pPr marL="0" indent="0">
                  <a:buFont typeface="+mj-lt"/>
                  <a:buNone/>
                </a:pPr>
                <a:endParaRPr lang="en-US" sz="1200" kern="1200" dirty="0">
                  <a:solidFill>
                    <a:schemeClr val="tx1"/>
                  </a:solidFill>
                  <a:effectLst/>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Stating the </a:t>
                </a:r>
                <a:r>
                  <a:rPr lang="en-US" sz="1200" i="0" kern="1200" dirty="0" smtClean="0">
                    <a:solidFill>
                      <a:schemeClr val="tx1"/>
                    </a:solidFill>
                    <a:effectLst/>
                    <a:latin typeface="+mn-lt"/>
                    <a:ea typeface="+mn-ea"/>
                    <a:cs typeface="+mn-cs"/>
                  </a:rPr>
                  <a:t>research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null hypotheses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selecting alpha</a:t>
                </a:r>
                <a:r>
                  <a:rPr lang="en-US" sz="1200" i="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null hypothesis, symbolized as </a:t>
                </a:r>
                <a14:m>
                  <m:oMath xmlns:m="http://schemas.openxmlformats.org/officeDocument/2006/math">
                    <m:sSub>
                      <m:sSubPr>
                        <m:ctrlPr>
                          <a:rPr lang="en-IN"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𝐻</m:t>
                        </m:r>
                      </m:e>
                      <m:sub>
                        <m:r>
                          <a:rPr lang="en-US" sz="1200" i="1" kern="1200">
                            <a:solidFill>
                              <a:schemeClr val="tx1"/>
                            </a:solidFill>
                            <a:effectLst/>
                            <a:latin typeface="Cambria Math" panose="02040503050406030204" pitchFamily="18" charset="0"/>
                            <a:ea typeface="+mn-ea"/>
                            <a:cs typeface="+mn-cs"/>
                          </a:rPr>
                          <m:t>0</m:t>
                        </m:r>
                      </m:sub>
                    </m:sSub>
                    <m:r>
                      <a:rPr lang="en-US" sz="1200" b="0" i="0" kern="1200" smtClean="0">
                        <a:solidFill>
                          <a:schemeClr val="tx1"/>
                        </a:solidFill>
                        <a:effectLst/>
                        <a:latin typeface="Cambria Math"/>
                        <a:ea typeface="+mn-ea"/>
                        <a:cs typeface="+mn-cs"/>
                      </a:rPr>
                      <m:t>,</m:t>
                    </m:r>
                    <m:r>
                      <a:rPr lang="en-US" sz="1200" b="0" i="1" kern="1200" smtClean="0">
                        <a:solidFill>
                          <a:schemeClr val="tx1"/>
                        </a:solidFill>
                        <a:effectLst/>
                        <a:latin typeface="Cambria Math"/>
                        <a:ea typeface="+mn-ea"/>
                        <a:cs typeface="+mn-cs"/>
                      </a:rPr>
                      <m:t> </m:t>
                    </m:r>
                  </m:oMath>
                </a14:m>
                <a:r>
                  <a:rPr lang="en-US" sz="1200" kern="1200" dirty="0">
                    <a:solidFill>
                      <a:schemeClr val="tx1"/>
                    </a:solidFill>
                    <a:effectLst/>
                    <a:latin typeface="+mn-lt"/>
                    <a:ea typeface="+mn-ea"/>
                    <a:cs typeface="+mn-cs"/>
                  </a:rPr>
                  <a:t>contradicts the research hypothesis in a statement of no difference between the population mean and our hypothesized value. </a:t>
                </a:r>
              </a:p>
              <a:p>
                <a:pPr marL="0" indent="0">
                  <a:buFont typeface="+mj-lt"/>
                  <a:buNone/>
                </a:pPr>
                <a:endParaRPr lang="en-US" sz="1200" kern="1200" dirty="0">
                  <a:solidFill>
                    <a:schemeClr val="tx1"/>
                  </a:solidFill>
                  <a:effectLst/>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Selecting the </a:t>
                </a:r>
                <a:r>
                  <a:rPr lang="en-US" sz="1200" i="0" kern="1200" dirty="0" smtClean="0">
                    <a:solidFill>
                      <a:schemeClr val="tx1"/>
                    </a:solidFill>
                    <a:effectLst/>
                    <a:latin typeface="+mn-lt"/>
                    <a:ea typeface="+mn-ea"/>
                    <a:cs typeface="+mn-cs"/>
                  </a:rPr>
                  <a:t>sampling distribution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specifying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normal distribution and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statistic are used to test the null hypothesis.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a:t>
                </a:r>
                <a:r>
                  <a:rPr lang="en-US" sz="1200" kern="1200" dirty="0" smtClean="0">
                    <a:solidFill>
                      <a:schemeClr val="tx1"/>
                    </a:solidFill>
                    <a:effectLst/>
                    <a:latin typeface="+mn-lt"/>
                    <a:ea typeface="+mn-ea"/>
                    <a:cs typeface="+mn-cs"/>
                  </a:rPr>
                  <a:t>: Define and apply the components in hypothesis testing.</a:t>
                </a:r>
                <a:endParaRPr lang="en-US" sz="1200"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Making </a:t>
                </a:r>
                <a:r>
                  <a:rPr lang="en-US" sz="1200" i="0" kern="1200" dirty="0" smtClean="0">
                    <a:solidFill>
                      <a:schemeClr val="tx1"/>
                    </a:solidFill>
                    <a:effectLst/>
                    <a:latin typeface="+mn-lt"/>
                    <a:ea typeface="+mn-ea"/>
                    <a:cs typeface="+mn-cs"/>
                  </a:rPr>
                  <a:t>assumptions</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Statistical hypothesis testing involves making several assumptions regarding the level of measurement of the variable, the method of sampling, the shape of the population distribution, and the sample size.</a:t>
                </a:r>
              </a:p>
              <a:p>
                <a:pPr marL="0" indent="0">
                  <a:buFont typeface="+mj-lt"/>
                  <a:buNone/>
                </a:pPr>
                <a:endParaRPr lang="en-US" sz="1200" kern="1200" dirty="0">
                  <a:solidFill>
                    <a:schemeClr val="tx1"/>
                  </a:solidFill>
                  <a:effectLst/>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Stating the </a:t>
                </a:r>
                <a:r>
                  <a:rPr lang="en-US" sz="1200" i="0" kern="1200" dirty="0" smtClean="0">
                    <a:solidFill>
                      <a:schemeClr val="tx1"/>
                    </a:solidFill>
                    <a:effectLst/>
                    <a:latin typeface="+mn-lt"/>
                    <a:ea typeface="+mn-ea"/>
                    <a:cs typeface="+mn-cs"/>
                  </a:rPr>
                  <a:t>research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null hypotheses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selecting alpha</a:t>
                </a:r>
                <a:r>
                  <a:rPr lang="en-US" sz="1200" i="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null hypothesis, symbolized as </a:t>
                </a:r>
                <a:r>
                  <a:rPr lang="en-US" sz="1200" i="0" kern="1200">
                    <a:solidFill>
                      <a:schemeClr val="tx1"/>
                    </a:solidFill>
                    <a:effectLst/>
                    <a:latin typeface="Cambria Math" panose="02040503050406030204" pitchFamily="18" charset="0"/>
                    <a:ea typeface="+mn-ea"/>
                    <a:cs typeface="+mn-cs"/>
                  </a:rPr>
                  <a:t>𝐻</a:t>
                </a:r>
                <a:r>
                  <a:rPr lang="en-IN" sz="1200" i="0" kern="1200">
                    <a:solidFill>
                      <a:schemeClr val="tx1"/>
                    </a:solidFill>
                    <a:effectLst/>
                    <a:latin typeface="Cambria Math"/>
                    <a:ea typeface="+mn-ea"/>
                    <a:cs typeface="+mn-cs"/>
                  </a:rPr>
                  <a:t>_</a:t>
                </a:r>
                <a:r>
                  <a:rPr lang="en-US" sz="1200" i="0" kern="1200">
                    <a:solidFill>
                      <a:schemeClr val="tx1"/>
                    </a:solidFill>
                    <a:effectLst/>
                    <a:latin typeface="Cambria Math" panose="02040503050406030204" pitchFamily="18" charset="0"/>
                    <a:ea typeface="+mn-ea"/>
                    <a:cs typeface="+mn-cs"/>
                  </a:rPr>
                  <a:t>0</a:t>
                </a:r>
                <a:r>
                  <a:rPr lang="en-US" sz="1200" b="0" i="0" kern="1200" smtClean="0">
                    <a:solidFill>
                      <a:schemeClr val="tx1"/>
                    </a:solidFill>
                    <a:effectLst/>
                    <a:latin typeface="Cambria Math"/>
                    <a:ea typeface="+mn-ea"/>
                    <a:cs typeface="+mn-cs"/>
                  </a:rPr>
                  <a:t>, </a:t>
                </a:r>
                <a:r>
                  <a:rPr lang="en-US" sz="1200" kern="1200" dirty="0">
                    <a:solidFill>
                      <a:schemeClr val="tx1"/>
                    </a:solidFill>
                    <a:effectLst/>
                    <a:latin typeface="+mn-lt"/>
                    <a:ea typeface="+mn-ea"/>
                    <a:cs typeface="+mn-cs"/>
                  </a:rPr>
                  <a:t>contradicts the research hypothesis in a statement of no difference between the population mean and our hypothesized value. </a:t>
                </a:r>
              </a:p>
              <a:p>
                <a:pPr marL="0" indent="0">
                  <a:buFont typeface="+mj-lt"/>
                  <a:buNone/>
                </a:pPr>
                <a:endParaRPr lang="en-US" sz="1200" kern="1200" dirty="0">
                  <a:solidFill>
                    <a:schemeClr val="tx1"/>
                  </a:solidFill>
                  <a:effectLst/>
                  <a:latin typeface="+mn-lt"/>
                  <a:ea typeface="+mn-ea"/>
                  <a:cs typeface="+mn-cs"/>
                </a:endParaRPr>
              </a:p>
              <a:p>
                <a:pPr marL="0" indent="0">
                  <a:buFont typeface="+mj-lt"/>
                  <a:buNone/>
                </a:pPr>
                <a:r>
                  <a:rPr lang="en-US" sz="1200" i="0" kern="1200" dirty="0">
                    <a:solidFill>
                      <a:schemeClr val="tx1"/>
                    </a:solidFill>
                    <a:effectLst/>
                    <a:latin typeface="+mn-lt"/>
                    <a:ea typeface="+mn-ea"/>
                    <a:cs typeface="+mn-cs"/>
                  </a:rPr>
                  <a:t>Selecting the </a:t>
                </a:r>
                <a:r>
                  <a:rPr lang="en-US" sz="1200" i="0" kern="1200" dirty="0" smtClean="0">
                    <a:solidFill>
                      <a:schemeClr val="tx1"/>
                    </a:solidFill>
                    <a:effectLst/>
                    <a:latin typeface="+mn-lt"/>
                    <a:ea typeface="+mn-ea"/>
                    <a:cs typeface="+mn-cs"/>
                  </a:rPr>
                  <a:t>sampling distribution </a:t>
                </a:r>
                <a:r>
                  <a:rPr lang="en-US" sz="1200" i="0" kern="1200" dirty="0">
                    <a:solidFill>
                      <a:schemeClr val="tx1"/>
                    </a:solidFill>
                    <a:effectLst/>
                    <a:latin typeface="+mn-lt"/>
                    <a:ea typeface="+mn-ea"/>
                    <a:cs typeface="+mn-cs"/>
                  </a:rPr>
                  <a:t>and </a:t>
                </a:r>
                <a:r>
                  <a:rPr lang="en-US" sz="1200" i="0" kern="1200" dirty="0" smtClean="0">
                    <a:solidFill>
                      <a:schemeClr val="tx1"/>
                    </a:solidFill>
                    <a:effectLst/>
                    <a:latin typeface="+mn-lt"/>
                    <a:ea typeface="+mn-ea"/>
                    <a:cs typeface="+mn-cs"/>
                  </a:rPr>
                  <a:t>specifying </a:t>
                </a:r>
                <a:r>
                  <a:rPr lang="en-US" sz="1200" i="0" kern="1200" dirty="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test statistic</a:t>
                </a:r>
                <a:r>
                  <a:rPr lang="en-US" sz="1200" i="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normal distribution and the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statistic are used to test the null hypothesis.</a:t>
                </a:r>
              </a:p>
            </p:txBody>
          </p:sp>
        </mc:Fallback>
      </mc:AlternateContent>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39758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Satisfies Learning Objective 8.2: Define and apply the components in hypothesis testing.</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61520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Title 6"/>
          <p:cNvSpPr>
            <a:spLocks noGrp="1"/>
          </p:cNvSpPr>
          <p:nvPr>
            <p:ph type="title"/>
          </p:nvPr>
        </p:nvSpPr>
        <p:spPr>
          <a:xfrm>
            <a:off x="533400" y="2597150"/>
            <a:ext cx="8229600" cy="1143000"/>
          </a:xfrm>
        </p:spPr>
        <p:txBody>
          <a:bodyPr>
            <a:normAutofit/>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942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62238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569342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50236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810420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2380000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633452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264602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966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85037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98896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rPr>
              <a:t>Frankfort-Nachmias/Leon-Guerrero, Social Statistics for a Diverse Society, 9e. © SAGE Publications, 2020</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48877905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743200"/>
            <a:ext cx="8229600" cy="1143000"/>
          </a:xfrm>
        </p:spPr>
        <p:txBody>
          <a:bodyPr/>
          <a:lstStyle/>
          <a:p>
            <a:r>
              <a:rPr lang="en-US" noProof="0" dirty="0" smtClean="0"/>
              <a:t>Chapter 8: Testing Hypotheses</a:t>
            </a:r>
            <a:endParaRPr lang="en-US" noProof="0" dirty="0"/>
          </a:p>
        </p:txBody>
      </p:sp>
    </p:spTree>
    <p:extLst>
      <p:ext uri="{BB962C8B-B14F-4D97-AF65-F5344CB8AC3E}">
        <p14:creationId xmlns:p14="http://schemas.microsoft.com/office/powerpoint/2010/main" val="182490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r>
              <a:rPr lang="en-US" noProof="0" dirty="0"/>
              <a:t>Errors </a:t>
            </a:r>
            <a:r>
              <a:rPr lang="en-US" noProof="0" dirty="0" smtClean="0"/>
              <a:t>in </a:t>
            </a:r>
            <a:r>
              <a:rPr lang="en-US" noProof="0" dirty="0"/>
              <a:t>Hypothesis Testing </a:t>
            </a:r>
            <a:r>
              <a:rPr lang="en-US" sz="2400" noProof="0" dirty="0"/>
              <a:t>(1 of </a:t>
            </a:r>
            <a:r>
              <a:rPr lang="en-US" sz="2400" noProof="0" dirty="0" smtClean="0"/>
              <a:t>2)</a:t>
            </a:r>
            <a:endParaRPr lang="en-US" sz="24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981200"/>
                <a:ext cx="8229600" cy="4144963"/>
              </a:xfrm>
            </p:spPr>
            <p:txBody>
              <a:bodyPr>
                <a:normAutofit/>
              </a:bodyPr>
              <a:lstStyle/>
              <a:p>
                <a:r>
                  <a:rPr lang="en-US" noProof="0" dirty="0" smtClean="0"/>
                  <a:t>Type I error and Type </a:t>
                </a:r>
                <a:r>
                  <a:rPr lang="en-US" noProof="0" dirty="0"/>
                  <a:t>II error</a:t>
                </a:r>
                <a:r>
                  <a:rPr lang="en-US" i="1" noProof="0" dirty="0" smtClean="0"/>
                  <a:t>.</a:t>
                </a:r>
              </a:p>
              <a:p>
                <a:r>
                  <a:rPr lang="en-US" i="1" noProof="0" dirty="0"/>
                  <a:t>t</a:t>
                </a:r>
                <a:r>
                  <a:rPr lang="en-US" noProof="0" dirty="0"/>
                  <a:t> </a:t>
                </a:r>
                <a:r>
                  <a:rPr lang="en-US" noProof="0" dirty="0" smtClean="0"/>
                  <a:t>Statistic </a:t>
                </a:r>
                <a:r>
                  <a:rPr lang="en-US" noProof="0" dirty="0"/>
                  <a:t>and estimating standard error</a:t>
                </a:r>
                <a:r>
                  <a:rPr lang="en-US" noProof="0" dirty="0" smtClean="0"/>
                  <a:t>.</a:t>
                </a:r>
              </a:p>
              <a:p>
                <a:pPr lvl="1"/>
                <a:r>
                  <a:rPr lang="en-US" sz="2800" i="1" kern="1200" noProof="0" dirty="0" smtClean="0">
                    <a:solidFill>
                      <a:schemeClr val="tx1"/>
                    </a:solidFill>
                    <a:effectLst/>
                    <a:latin typeface="+mn-lt"/>
                    <a:ea typeface="+mn-ea"/>
                    <a:cs typeface="+mn-cs"/>
                  </a:rPr>
                  <a:t>t</a:t>
                </a:r>
                <a:r>
                  <a:rPr lang="en-US" sz="2800" kern="1200" noProof="0" dirty="0" smtClean="0">
                    <a:solidFill>
                      <a:schemeClr val="tx1"/>
                    </a:solidFill>
                    <a:effectLst/>
                    <a:latin typeface="+mn-lt"/>
                    <a:ea typeface="+mn-ea"/>
                    <a:cs typeface="+mn-cs"/>
                  </a:rPr>
                  <a:t> S</a:t>
                </a:r>
                <a:r>
                  <a:rPr lang="en-US" noProof="0" dirty="0" smtClean="0"/>
                  <a:t>tatistic </a:t>
                </a:r>
                <a:r>
                  <a:rPr lang="en-US" noProof="0" dirty="0"/>
                  <a:t>(obtained</a:t>
                </a:r>
                <a:r>
                  <a:rPr lang="en-US" i="0" noProof="0" dirty="0"/>
                  <a:t>)</a:t>
                </a:r>
                <a14:m>
                  <m:oMath xmlns:m="http://schemas.openxmlformats.org/officeDocument/2006/math">
                    <m:r>
                      <a:rPr lang="en-US" b="0" i="1" noProof="0">
                        <a:latin typeface="Cambria Math" panose="02040503050406030204" pitchFamily="18" charset="0"/>
                      </a:rPr>
                      <m:t>: </m:t>
                    </m:r>
                    <m:r>
                      <a:rPr lang="en-US" i="1" noProof="0">
                        <a:latin typeface="Cambria Math" panose="02040503050406030204" pitchFamily="18" charset="0"/>
                      </a:rPr>
                      <m:t>𝑡</m:t>
                    </m:r>
                    <m:r>
                      <a:rPr lang="en-US" i="1" noProof="0">
                        <a:latin typeface="Cambria Math" panose="02040503050406030204" pitchFamily="18" charset="0"/>
                      </a:rPr>
                      <m:t>=</m:t>
                    </m:r>
                    <m:f>
                      <m:fPr>
                        <m:ctrlPr>
                          <a:rPr lang="en-US" i="1" noProof="0">
                            <a:latin typeface="Cambria Math" panose="02040503050406030204" pitchFamily="18" charset="0"/>
                          </a:rPr>
                        </m:ctrlPr>
                      </m:fPr>
                      <m:num>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r>
                          <a:rPr lang="en-US" i="1" noProof="0">
                            <a:latin typeface="Cambria Math" panose="02040503050406030204" pitchFamily="18" charset="0"/>
                          </a:rPr>
                          <m:t>−</m:t>
                        </m:r>
                        <m:r>
                          <a:rPr lang="en-US" i="1" noProof="0">
                            <a:latin typeface="Cambria Math" panose="02040503050406030204" pitchFamily="18" charset="0"/>
                          </a:rPr>
                          <m:t>𝜇</m:t>
                        </m:r>
                      </m:num>
                      <m:den>
                        <m:f>
                          <m:fPr>
                            <m:type m:val="lin"/>
                            <m:ctrlPr>
                              <a:rPr lang="en-US" i="1" noProof="0">
                                <a:latin typeface="Cambria Math" panose="02040503050406030204" pitchFamily="18" charset="0"/>
                              </a:rPr>
                            </m:ctrlPr>
                          </m:fPr>
                          <m:num>
                            <m:r>
                              <a:rPr lang="en-US" i="1" noProof="0">
                                <a:latin typeface="Cambria Math" panose="02040503050406030204" pitchFamily="18" charset="0"/>
                              </a:rPr>
                              <m:t>𝑠</m:t>
                            </m:r>
                          </m:num>
                          <m:den>
                            <m:rad>
                              <m:radPr>
                                <m:degHide m:val="on"/>
                                <m:ctrlPr>
                                  <a:rPr lang="en-US" i="1" noProof="0">
                                    <a:latin typeface="Cambria Math" panose="02040503050406030204" pitchFamily="18" charset="0"/>
                                  </a:rPr>
                                </m:ctrlPr>
                              </m:radPr>
                              <m:deg/>
                              <m:e>
                                <m:r>
                                  <a:rPr lang="en-US" i="1" noProof="0">
                                    <a:latin typeface="Cambria Math" panose="02040503050406030204" pitchFamily="18" charset="0"/>
                                  </a:rPr>
                                  <m:t>𝑁</m:t>
                                </m:r>
                              </m:e>
                            </m:rad>
                          </m:den>
                        </m:f>
                      </m:den>
                    </m:f>
                  </m:oMath>
                </a14:m>
                <a:r>
                  <a:rPr lang="en-US" noProof="0" dirty="0" smtClean="0"/>
                  <a:t>.</a:t>
                </a:r>
                <a:endParaRPr lang="en-US" noProof="0" dirty="0"/>
              </a:p>
              <a:p>
                <a:r>
                  <a:rPr lang="en-US" i="1" noProof="0" dirty="0"/>
                  <a:t>t</a:t>
                </a:r>
                <a:r>
                  <a:rPr lang="en-US" noProof="0" dirty="0"/>
                  <a:t> </a:t>
                </a:r>
                <a:r>
                  <a:rPr lang="en-US" noProof="0" dirty="0" smtClean="0"/>
                  <a:t>Distribution </a:t>
                </a:r>
                <a:r>
                  <a:rPr lang="en-US" noProof="0" dirty="0"/>
                  <a:t>and degrees of freedom</a:t>
                </a:r>
                <a:r>
                  <a:rPr lang="en-US" noProof="0" dirty="0" smtClean="0"/>
                  <a:t>.</a:t>
                </a:r>
              </a:p>
              <a:p>
                <a:pPr lvl="1"/>
                <a14:m>
                  <m:oMath xmlns:m="http://schemas.openxmlformats.org/officeDocument/2006/math">
                    <m:r>
                      <m:rPr>
                        <m:sty m:val="p"/>
                      </m:rPr>
                      <a:rPr lang="en-US" i="0" noProof="0">
                        <a:latin typeface="Cambria Math" panose="02040503050406030204" pitchFamily="18" charset="0"/>
                      </a:rPr>
                      <m:t>df</m:t>
                    </m:r>
                    <m:r>
                      <a:rPr lang="en-US" noProof="0">
                        <a:latin typeface="Cambria Math" panose="02040503050406030204" pitchFamily="18" charset="0"/>
                      </a:rPr>
                      <m:t>=</m:t>
                    </m:r>
                    <m:r>
                      <a:rPr lang="en-US" i="1" noProof="0">
                        <a:latin typeface="Cambria Math" panose="02040503050406030204" pitchFamily="18" charset="0"/>
                      </a:rPr>
                      <m:t>𝑁</m:t>
                    </m:r>
                    <m:r>
                      <a:rPr lang="en-US" i="1" noProof="0">
                        <a:latin typeface="Cambria Math" panose="02040503050406030204" pitchFamily="18" charset="0"/>
                      </a:rPr>
                      <m:t>−</m:t>
                    </m:r>
                    <m:r>
                      <a:rPr lang="en-US" noProof="0">
                        <a:latin typeface="Cambria Math" panose="02040503050406030204" pitchFamily="18" charset="0"/>
                      </a:rPr>
                      <m:t>1</m:t>
                    </m:r>
                  </m:oMath>
                </a14:m>
                <a:r>
                  <a:rPr lang="en-US" noProof="0" dirty="0" smtClean="0"/>
                  <a:t>.</a:t>
                </a:r>
                <a:endParaRPr lang="en-US" noProof="0" dirty="0"/>
              </a:p>
              <a:p>
                <a:r>
                  <a:rPr lang="en-US" noProof="0" dirty="0"/>
                  <a:t>Comparing </a:t>
                </a:r>
                <a:r>
                  <a:rPr lang="en-US" i="1" noProof="0" dirty="0"/>
                  <a:t>t</a:t>
                </a:r>
                <a:r>
                  <a:rPr lang="en-US" noProof="0" dirty="0"/>
                  <a:t> and </a:t>
                </a:r>
                <a:r>
                  <a:rPr lang="en-US" i="1" noProof="0" dirty="0"/>
                  <a:t>Z</a:t>
                </a:r>
                <a:r>
                  <a:rPr lang="en-US" noProof="0" dirty="0"/>
                  <a:t> statistics.</a:t>
                </a:r>
              </a:p>
              <a:p>
                <a:pPr marL="0" indent="0">
                  <a:buNone/>
                </a:pPr>
                <a:endParaRPr lang="en-US" i="1"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981200"/>
                <a:ext cx="8229600" cy="4144963"/>
              </a:xfrm>
              <a:blipFill rotWithShape="0">
                <a:blip r:embed="rId3"/>
                <a:stretch>
                  <a:fillRect l="-1704" t="-1912"/>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87811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r>
              <a:rPr lang="en-US" noProof="0" dirty="0"/>
              <a:t>Errors </a:t>
            </a:r>
            <a:r>
              <a:rPr lang="en-US" noProof="0" dirty="0" smtClean="0"/>
              <a:t>in </a:t>
            </a:r>
            <a:r>
              <a:rPr lang="en-US" noProof="0" dirty="0"/>
              <a:t>Hypothesis Testing </a:t>
            </a:r>
            <a:r>
              <a:rPr lang="en-US" sz="2400" noProof="0" dirty="0"/>
              <a:t>(2 of </a:t>
            </a:r>
            <a:r>
              <a:rPr lang="en-US" sz="2400" noProof="0" dirty="0" smtClean="0"/>
              <a:t>2)</a:t>
            </a:r>
            <a:endParaRPr lang="en-US" sz="2400"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87197219"/>
              </p:ext>
            </p:extLst>
          </p:nvPr>
        </p:nvGraphicFramePr>
        <p:xfrm>
          <a:off x="609600" y="2438399"/>
          <a:ext cx="7924800" cy="1752601"/>
        </p:xfrm>
        <a:graphic>
          <a:graphicData uri="http://schemas.openxmlformats.org/drawingml/2006/table">
            <a:tbl>
              <a:tblPr firstRow="1" firstCol="1" lastRow="1" lastCol="1" bandRow="1" bandCol="1">
                <a:tableStyleId>{BDBED569-4797-4DF1-A0F4-6AAB3CD982D8}</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445400">
                <a:tc rowSpan="2">
                  <a:txBody>
                    <a:bodyPr/>
                    <a:lstStyle/>
                    <a:p>
                      <a:pPr>
                        <a:lnSpc>
                          <a:spcPct val="100000"/>
                        </a:lnSpc>
                        <a:spcAft>
                          <a:spcPts val="0"/>
                        </a:spcAft>
                      </a:pPr>
                      <a:r>
                        <a:rPr lang="en-US" sz="1200" b="1" spc="-5" dirty="0" smtClean="0">
                          <a:effectLst/>
                        </a:rPr>
                        <a:t>  D</a:t>
                      </a:r>
                      <a:r>
                        <a:rPr lang="en-US" sz="1200" b="1" spc="-20" dirty="0" smtClean="0">
                          <a:effectLst/>
                        </a:rPr>
                        <a:t>ec</a:t>
                      </a:r>
                      <a:r>
                        <a:rPr lang="en-US" sz="1200" b="1" dirty="0" smtClean="0">
                          <a:effectLst/>
                        </a:rPr>
                        <a:t>i</a:t>
                      </a:r>
                      <a:r>
                        <a:rPr lang="en-US" sz="1200" b="1" spc="5" dirty="0" smtClean="0">
                          <a:effectLst/>
                        </a:rPr>
                        <a:t>s</a:t>
                      </a:r>
                      <a:r>
                        <a:rPr lang="en-US" sz="1200" b="1" spc="-25" dirty="0" smtClean="0">
                          <a:effectLst/>
                        </a:rPr>
                        <a:t>i</a:t>
                      </a:r>
                      <a:r>
                        <a:rPr lang="en-US" sz="1200" b="1" spc="-40" dirty="0" smtClean="0">
                          <a:effectLst/>
                        </a:rPr>
                        <a:t>o</a:t>
                      </a:r>
                      <a:r>
                        <a:rPr lang="en-US" sz="1200" b="1" dirty="0" smtClean="0">
                          <a:effectLst/>
                        </a:rPr>
                        <a:t>n</a:t>
                      </a:r>
                      <a:r>
                        <a:rPr lang="en-US" sz="1200" b="1" spc="-175" dirty="0" smtClean="0">
                          <a:effectLst/>
                        </a:rPr>
                        <a:t> </a:t>
                      </a:r>
                      <a:r>
                        <a:rPr lang="en-US" sz="1200" b="1" spc="-5" dirty="0">
                          <a:effectLst/>
                        </a:rPr>
                        <a:t>M</a:t>
                      </a:r>
                      <a:r>
                        <a:rPr lang="en-US" sz="1200" b="1" dirty="0">
                          <a:effectLst/>
                        </a:rPr>
                        <a:t>a</a:t>
                      </a:r>
                      <a:r>
                        <a:rPr lang="en-US" sz="1200" b="1" spc="-30" dirty="0">
                          <a:effectLst/>
                        </a:rPr>
                        <a:t>d</a:t>
                      </a:r>
                      <a:r>
                        <a:rPr lang="en-US" sz="1200" b="1" dirty="0">
                          <a:effectLst/>
                        </a:rPr>
                        <a:t>e</a:t>
                      </a:r>
                      <a:endParaRPr lang="en-IN" sz="1200" b="1" dirty="0">
                        <a:effectLst/>
                        <a:latin typeface="Calibri"/>
                        <a:ea typeface="Calibri"/>
                        <a:cs typeface="Times New Roman"/>
                      </a:endParaRPr>
                    </a:p>
                  </a:txBody>
                  <a:tcPr marL="68400" marR="68400" marT="68400" marB="68400">
                    <a:solidFill>
                      <a:schemeClr val="accent5">
                        <a:lumMod val="20000"/>
                        <a:lumOff val="80000"/>
                      </a:schemeClr>
                    </a:solidFill>
                  </a:tcPr>
                </a:tc>
                <a:tc gridSpan="2">
                  <a:txBody>
                    <a:bodyPr/>
                    <a:lstStyle/>
                    <a:p>
                      <a:pPr marL="971550">
                        <a:lnSpc>
                          <a:spcPct val="100000"/>
                        </a:lnSpc>
                        <a:spcAft>
                          <a:spcPts val="0"/>
                        </a:spcAft>
                      </a:pPr>
                      <a:r>
                        <a:rPr lang="en-US" sz="1200" b="1" spc="-80" dirty="0">
                          <a:effectLst/>
                        </a:rPr>
                        <a:t>T</a:t>
                      </a:r>
                      <a:r>
                        <a:rPr lang="en-US" sz="1200" b="1" dirty="0">
                          <a:effectLst/>
                        </a:rPr>
                        <a:t>r</a:t>
                      </a:r>
                      <a:r>
                        <a:rPr lang="en-US" sz="1200" b="1" spc="-35" dirty="0">
                          <a:effectLst/>
                        </a:rPr>
                        <a:t>u</a:t>
                      </a:r>
                      <a:r>
                        <a:rPr lang="en-US" sz="1200" b="1" dirty="0">
                          <a:effectLst/>
                        </a:rPr>
                        <a:t>e</a:t>
                      </a:r>
                      <a:r>
                        <a:rPr lang="en-US" sz="1200" b="1" spc="-130" dirty="0">
                          <a:effectLst/>
                        </a:rPr>
                        <a:t> </a:t>
                      </a:r>
                      <a:r>
                        <a:rPr lang="en-US" sz="1200" b="1" spc="-5" dirty="0">
                          <a:effectLst/>
                        </a:rPr>
                        <a:t>S</a:t>
                      </a:r>
                      <a:r>
                        <a:rPr lang="en-US" sz="1200" b="1" spc="25" dirty="0">
                          <a:effectLst/>
                        </a:rPr>
                        <a:t>t</a:t>
                      </a:r>
                      <a:r>
                        <a:rPr lang="en-US" sz="1200" b="1" spc="15" dirty="0">
                          <a:effectLst/>
                        </a:rPr>
                        <a:t>a</a:t>
                      </a:r>
                      <a:r>
                        <a:rPr lang="en-US" sz="1200" b="1" spc="10" dirty="0">
                          <a:effectLst/>
                        </a:rPr>
                        <a:t>t</a:t>
                      </a:r>
                      <a:r>
                        <a:rPr lang="en-US" sz="1200" b="1" dirty="0">
                          <a:effectLst/>
                        </a:rPr>
                        <a:t>e</a:t>
                      </a:r>
                      <a:r>
                        <a:rPr lang="en-US" sz="1200" b="1" spc="-125" dirty="0">
                          <a:effectLst/>
                        </a:rPr>
                        <a:t> </a:t>
                      </a:r>
                      <a:r>
                        <a:rPr lang="en-US" sz="1200" b="1" spc="15" dirty="0">
                          <a:effectLst/>
                        </a:rPr>
                        <a:t>o</a:t>
                      </a:r>
                      <a:r>
                        <a:rPr lang="en-US" sz="1200" b="1" dirty="0">
                          <a:effectLst/>
                        </a:rPr>
                        <a:t>f</a:t>
                      </a:r>
                      <a:r>
                        <a:rPr lang="en-US" sz="1200" b="1" spc="-150" dirty="0">
                          <a:effectLst/>
                        </a:rPr>
                        <a:t> </a:t>
                      </a:r>
                      <a:r>
                        <a:rPr lang="en-US" sz="1200" b="1" spc="-5" dirty="0">
                          <a:effectLst/>
                        </a:rPr>
                        <a:t>A</a:t>
                      </a:r>
                      <a:r>
                        <a:rPr lang="en-US" sz="1200" b="1" spc="25" dirty="0">
                          <a:effectLst/>
                        </a:rPr>
                        <a:t>f</a:t>
                      </a:r>
                      <a:r>
                        <a:rPr lang="en-US" sz="1200" b="1" spc="20" dirty="0">
                          <a:effectLst/>
                        </a:rPr>
                        <a:t>f</a:t>
                      </a:r>
                      <a:r>
                        <a:rPr lang="en-US" sz="1200" b="1" spc="10" dirty="0">
                          <a:effectLst/>
                        </a:rPr>
                        <a:t>a</a:t>
                      </a:r>
                      <a:r>
                        <a:rPr lang="en-US" sz="1200" b="1" spc="-10" dirty="0">
                          <a:effectLst/>
                        </a:rPr>
                        <a:t>i</a:t>
                      </a:r>
                      <a:r>
                        <a:rPr lang="en-US" sz="1200" b="1" spc="20" dirty="0">
                          <a:effectLst/>
                        </a:rPr>
                        <a:t>r</a:t>
                      </a:r>
                      <a:r>
                        <a:rPr lang="en-US" sz="1200" b="1" dirty="0">
                          <a:effectLst/>
                        </a:rPr>
                        <a:t>s</a:t>
                      </a:r>
                      <a:endParaRPr lang="en-IN" sz="1200" b="1" dirty="0">
                        <a:effectLst/>
                        <a:latin typeface="Calibri"/>
                        <a:ea typeface="Calibri"/>
                        <a:cs typeface="Times New Roman"/>
                      </a:endParaRPr>
                    </a:p>
                  </a:txBody>
                  <a:tcPr marL="68400" marR="68400" marT="68400" marB="68400">
                    <a:solidFill>
                      <a:schemeClr val="accent5">
                        <a:lumMod val="20000"/>
                        <a:lumOff val="80000"/>
                      </a:schemeClr>
                    </a:solidFill>
                  </a:tcPr>
                </a:tc>
                <a:tc hMerge="1">
                  <a:txBody>
                    <a:bodyPr/>
                    <a:lstStyle/>
                    <a:p>
                      <a:endParaRPr lang="en-IN"/>
                    </a:p>
                  </a:txBody>
                  <a:tcPr/>
                </a:tc>
                <a:extLst>
                  <a:ext uri="{0D108BD9-81ED-4DB2-BD59-A6C34878D82A}">
                    <a16:rowId xmlns:a16="http://schemas.microsoft.com/office/drawing/2014/main" val="10000"/>
                  </a:ext>
                </a:extLst>
              </a:tr>
              <a:tr h="445398">
                <a:tc vMerge="1">
                  <a:txBody>
                    <a:bodyPr/>
                    <a:lstStyle/>
                    <a:p>
                      <a:endParaRPr lang="en-IN"/>
                    </a:p>
                  </a:txBody>
                  <a:tcPr/>
                </a:tc>
                <a:tc>
                  <a:txBody>
                    <a:bodyPr/>
                    <a:lstStyle/>
                    <a:p>
                      <a:pPr marL="69850">
                        <a:lnSpc>
                          <a:spcPct val="100000"/>
                        </a:lnSpc>
                        <a:spcBef>
                          <a:spcPts val="415"/>
                        </a:spcBef>
                        <a:spcAft>
                          <a:spcPts val="0"/>
                        </a:spcAft>
                      </a:pPr>
                      <a:r>
                        <a:rPr lang="en-US" sz="1200" b="1" i="1" spc="-5" dirty="0">
                          <a:effectLst/>
                        </a:rPr>
                        <a:t>H</a:t>
                      </a:r>
                      <a:r>
                        <a:rPr lang="en-US" sz="1200" b="1" i="1" baseline="-25000" dirty="0">
                          <a:effectLst/>
                        </a:rPr>
                        <a:t>0</a:t>
                      </a:r>
                      <a:r>
                        <a:rPr lang="en-US" sz="1200" b="1" spc="10" dirty="0">
                          <a:effectLst/>
                        </a:rPr>
                        <a:t> </a:t>
                      </a:r>
                      <a:r>
                        <a:rPr lang="en-US" sz="1200" b="1" spc="-5" dirty="0">
                          <a:effectLst/>
                        </a:rPr>
                        <a:t>I</a:t>
                      </a:r>
                      <a:r>
                        <a:rPr lang="en-US" sz="1200" b="1" dirty="0">
                          <a:effectLst/>
                        </a:rPr>
                        <a:t>s</a:t>
                      </a:r>
                      <a:r>
                        <a:rPr lang="en-US" sz="1200" b="1" spc="-180" dirty="0">
                          <a:effectLst/>
                        </a:rPr>
                        <a:t> </a:t>
                      </a:r>
                      <a:r>
                        <a:rPr lang="en-US" sz="1200" b="1" spc="-80" dirty="0">
                          <a:effectLst/>
                        </a:rPr>
                        <a:t>T</a:t>
                      </a:r>
                      <a:r>
                        <a:rPr lang="en-US" sz="1200" b="1" dirty="0">
                          <a:effectLst/>
                        </a:rPr>
                        <a:t>r</a:t>
                      </a:r>
                      <a:r>
                        <a:rPr lang="en-US" sz="1200" b="1" spc="-35" dirty="0">
                          <a:effectLst/>
                        </a:rPr>
                        <a:t>u</a:t>
                      </a:r>
                      <a:r>
                        <a:rPr lang="en-US" sz="1200" b="1" dirty="0">
                          <a:effectLst/>
                        </a:rPr>
                        <a:t>e</a:t>
                      </a:r>
                      <a:endParaRPr lang="en-IN" sz="1200" b="1" dirty="0">
                        <a:effectLst/>
                        <a:latin typeface="Calibri"/>
                        <a:ea typeface="Calibri"/>
                        <a:cs typeface="Times New Roman"/>
                      </a:endParaRPr>
                    </a:p>
                  </a:txBody>
                  <a:tcPr marL="68400" marR="68400" marT="68400" marB="68400"/>
                </a:tc>
                <a:tc>
                  <a:txBody>
                    <a:bodyPr/>
                    <a:lstStyle/>
                    <a:p>
                      <a:pPr marL="69850">
                        <a:lnSpc>
                          <a:spcPct val="100000"/>
                        </a:lnSpc>
                        <a:spcBef>
                          <a:spcPts val="415"/>
                        </a:spcBef>
                        <a:spcAft>
                          <a:spcPts val="0"/>
                        </a:spcAft>
                      </a:pPr>
                      <a:r>
                        <a:rPr lang="en-US" sz="1200" b="1" i="1" spc="-5" dirty="0">
                          <a:effectLst/>
                        </a:rPr>
                        <a:t>H</a:t>
                      </a:r>
                      <a:r>
                        <a:rPr lang="en-US" sz="1200" b="1" i="1" baseline="-25000" dirty="0">
                          <a:effectLst/>
                        </a:rPr>
                        <a:t>0</a:t>
                      </a:r>
                      <a:r>
                        <a:rPr lang="en-US" sz="1200" b="1" i="1" spc="45" dirty="0">
                          <a:effectLst/>
                        </a:rPr>
                        <a:t> </a:t>
                      </a:r>
                      <a:r>
                        <a:rPr lang="en-US" sz="1200" b="1" spc="-5" dirty="0">
                          <a:effectLst/>
                        </a:rPr>
                        <a:t>I</a:t>
                      </a:r>
                      <a:r>
                        <a:rPr lang="en-US" sz="1200" b="1" dirty="0">
                          <a:effectLst/>
                        </a:rPr>
                        <a:t>s</a:t>
                      </a:r>
                      <a:r>
                        <a:rPr lang="en-US" sz="1200" b="1" spc="-60" dirty="0">
                          <a:effectLst/>
                        </a:rPr>
                        <a:t> </a:t>
                      </a:r>
                      <a:r>
                        <a:rPr lang="en-US" sz="1200" b="1" spc="-40" dirty="0">
                          <a:effectLst/>
                        </a:rPr>
                        <a:t>F</a:t>
                      </a:r>
                      <a:r>
                        <a:rPr lang="en-US" sz="1200" b="1" dirty="0">
                          <a:effectLst/>
                        </a:rPr>
                        <a:t>al</a:t>
                      </a:r>
                      <a:r>
                        <a:rPr lang="en-US" sz="1200" b="1" spc="5" dirty="0">
                          <a:effectLst/>
                        </a:rPr>
                        <a:t>s</a:t>
                      </a:r>
                      <a:r>
                        <a:rPr lang="en-US" sz="1200" b="1" dirty="0">
                          <a:effectLst/>
                        </a:rPr>
                        <a:t>e</a:t>
                      </a:r>
                      <a:endParaRPr lang="en-IN" sz="1200" b="1" dirty="0">
                        <a:effectLst/>
                        <a:latin typeface="Calibri"/>
                        <a:ea typeface="Calibri"/>
                        <a:cs typeface="Times New Roman"/>
                      </a:endParaRPr>
                    </a:p>
                  </a:txBody>
                  <a:tcPr marL="68400" marR="68400" marT="68400" marB="68400"/>
                </a:tc>
                <a:extLst>
                  <a:ext uri="{0D108BD9-81ED-4DB2-BD59-A6C34878D82A}">
                    <a16:rowId xmlns:a16="http://schemas.microsoft.com/office/drawing/2014/main" val="10001"/>
                  </a:ext>
                </a:extLst>
              </a:tr>
              <a:tr h="417758">
                <a:tc>
                  <a:txBody>
                    <a:bodyPr/>
                    <a:lstStyle/>
                    <a:p>
                      <a:pPr>
                        <a:lnSpc>
                          <a:spcPct val="100000"/>
                        </a:lnSpc>
                        <a:spcBef>
                          <a:spcPts val="460"/>
                        </a:spcBef>
                        <a:spcAft>
                          <a:spcPts val="0"/>
                        </a:spcAft>
                      </a:pPr>
                      <a:r>
                        <a:rPr lang="en-US" sz="1200" b="0" spc="-5" dirty="0" smtClean="0">
                          <a:effectLst/>
                        </a:rPr>
                        <a:t>  R</a:t>
                      </a:r>
                      <a:r>
                        <a:rPr lang="en-US" sz="1200" b="0" spc="15" dirty="0" smtClean="0">
                          <a:effectLst/>
                        </a:rPr>
                        <a:t>e</a:t>
                      </a:r>
                      <a:r>
                        <a:rPr lang="en-US" sz="1200" b="0" spc="5" dirty="0" smtClean="0">
                          <a:effectLst/>
                        </a:rPr>
                        <a:t>j</a:t>
                      </a:r>
                      <a:r>
                        <a:rPr lang="en-US" sz="1200" b="0" dirty="0" smtClean="0">
                          <a:effectLst/>
                        </a:rPr>
                        <a:t>ect </a:t>
                      </a:r>
                      <a:r>
                        <a:rPr lang="en-US" sz="1200" b="0" spc="-10" dirty="0">
                          <a:effectLst/>
                        </a:rPr>
                        <a:t>H</a:t>
                      </a:r>
                      <a:r>
                        <a:rPr lang="en-US" sz="1200" b="0" dirty="0">
                          <a:effectLst/>
                        </a:rPr>
                        <a:t>0</a:t>
                      </a:r>
                      <a:endParaRPr lang="en-IN" sz="1200" b="0" dirty="0">
                        <a:effectLst/>
                        <a:latin typeface="Calibri"/>
                        <a:ea typeface="Calibri"/>
                        <a:cs typeface="Times New Roman"/>
                      </a:endParaRPr>
                    </a:p>
                  </a:txBody>
                  <a:tcPr marL="68400" marR="68400" marT="68400" marB="68400">
                    <a:solidFill>
                      <a:schemeClr val="bg1"/>
                    </a:solidFill>
                  </a:tcPr>
                </a:tc>
                <a:tc>
                  <a:txBody>
                    <a:bodyPr/>
                    <a:lstStyle/>
                    <a:p>
                      <a:pPr marL="69850">
                        <a:lnSpc>
                          <a:spcPct val="100000"/>
                        </a:lnSpc>
                        <a:spcBef>
                          <a:spcPts val="460"/>
                        </a:spcBef>
                        <a:spcAft>
                          <a:spcPts val="0"/>
                        </a:spcAft>
                      </a:pPr>
                      <a:r>
                        <a:rPr lang="en-US" sz="1200" b="0" spc="-50" dirty="0" smtClean="0">
                          <a:effectLst/>
                        </a:rPr>
                        <a:t>T</a:t>
                      </a:r>
                      <a:r>
                        <a:rPr lang="en-US" sz="1200" b="0" spc="-25" dirty="0" smtClean="0">
                          <a:effectLst/>
                        </a:rPr>
                        <a:t>y</a:t>
                      </a:r>
                      <a:r>
                        <a:rPr lang="en-US" sz="1200" b="0" spc="-15" dirty="0" smtClean="0">
                          <a:effectLst/>
                        </a:rPr>
                        <a:t>p</a:t>
                      </a:r>
                      <a:r>
                        <a:rPr lang="en-US" sz="1200" b="0" dirty="0" smtClean="0">
                          <a:effectLst/>
                        </a:rPr>
                        <a:t>e</a:t>
                      </a:r>
                      <a:r>
                        <a:rPr lang="en-US" sz="1200" b="0" spc="-190" dirty="0" smtClean="0">
                          <a:effectLst/>
                        </a:rPr>
                        <a:t> </a:t>
                      </a:r>
                      <a:r>
                        <a:rPr lang="en-US" sz="1200" b="0" dirty="0" err="1" smtClean="0">
                          <a:effectLst/>
                        </a:rPr>
                        <a:t>i</a:t>
                      </a:r>
                      <a:r>
                        <a:rPr lang="en-US" sz="1200" b="0" spc="-190" dirty="0" smtClean="0">
                          <a:effectLst/>
                        </a:rPr>
                        <a:t> </a:t>
                      </a:r>
                      <a:r>
                        <a:rPr lang="en-US" sz="1200" b="0" dirty="0">
                          <a:effectLst/>
                        </a:rPr>
                        <a:t>er</a:t>
                      </a:r>
                      <a:r>
                        <a:rPr lang="en-US" sz="1200" b="0" spc="-25" dirty="0">
                          <a:effectLst/>
                        </a:rPr>
                        <a:t>r</a:t>
                      </a:r>
                      <a:r>
                        <a:rPr lang="en-US" sz="1200" b="0" spc="-30" dirty="0">
                          <a:effectLst/>
                        </a:rPr>
                        <a:t>o</a:t>
                      </a:r>
                      <a:r>
                        <a:rPr lang="en-US" sz="1200" b="0" dirty="0">
                          <a:effectLst/>
                        </a:rPr>
                        <a:t>r</a:t>
                      </a:r>
                      <a:r>
                        <a:rPr lang="en-US" sz="1200" b="0" spc="-190" dirty="0">
                          <a:effectLst/>
                        </a:rPr>
                        <a:t> </a:t>
                      </a:r>
                      <a:r>
                        <a:rPr lang="en-US" sz="1200" b="0" spc="-10" dirty="0">
                          <a:effectLst/>
                        </a:rPr>
                        <a:t>(α</a:t>
                      </a:r>
                      <a:r>
                        <a:rPr lang="en-US" sz="1200" b="0" dirty="0">
                          <a:effectLst/>
                        </a:rPr>
                        <a:t>)</a:t>
                      </a:r>
                      <a:endParaRPr lang="en-IN" sz="1200" b="0" dirty="0">
                        <a:effectLst/>
                        <a:latin typeface="Calibri"/>
                        <a:ea typeface="Calibri"/>
                        <a:cs typeface="Times New Roman"/>
                      </a:endParaRPr>
                    </a:p>
                  </a:txBody>
                  <a:tcPr marL="68400" marR="68400" marT="68400" marB="68400">
                    <a:solidFill>
                      <a:schemeClr val="bg1"/>
                    </a:solidFill>
                  </a:tcPr>
                </a:tc>
                <a:tc>
                  <a:txBody>
                    <a:bodyPr/>
                    <a:lstStyle/>
                    <a:p>
                      <a:pPr marL="69215">
                        <a:lnSpc>
                          <a:spcPct val="100000"/>
                        </a:lnSpc>
                        <a:spcBef>
                          <a:spcPts val="460"/>
                        </a:spcBef>
                        <a:spcAft>
                          <a:spcPts val="0"/>
                        </a:spcAft>
                      </a:pPr>
                      <a:r>
                        <a:rPr lang="en-US" sz="1200" b="0" spc="-5" dirty="0" smtClean="0">
                          <a:effectLst/>
                        </a:rPr>
                        <a:t>C</a:t>
                      </a:r>
                      <a:r>
                        <a:rPr lang="en-US" sz="1200" b="0" spc="-30" dirty="0" smtClean="0">
                          <a:effectLst/>
                        </a:rPr>
                        <a:t>o</a:t>
                      </a:r>
                      <a:r>
                        <a:rPr lang="en-US" sz="1200" b="0" dirty="0" smtClean="0">
                          <a:effectLst/>
                        </a:rPr>
                        <a:t>r</a:t>
                      </a:r>
                      <a:r>
                        <a:rPr lang="en-US" sz="1200" b="0" spc="-10" dirty="0" smtClean="0">
                          <a:effectLst/>
                        </a:rPr>
                        <a:t>r</a:t>
                      </a:r>
                      <a:r>
                        <a:rPr lang="en-US" sz="1200" b="0" dirty="0" smtClean="0">
                          <a:effectLst/>
                        </a:rPr>
                        <a:t>ect</a:t>
                      </a:r>
                      <a:r>
                        <a:rPr lang="en-US" sz="1200" b="0" spc="-55" dirty="0" smtClean="0">
                          <a:effectLst/>
                        </a:rPr>
                        <a:t> </a:t>
                      </a:r>
                      <a:r>
                        <a:rPr lang="en-US" sz="1200" b="0" spc="-15" dirty="0" smtClean="0">
                          <a:effectLst/>
                        </a:rPr>
                        <a:t>d</a:t>
                      </a:r>
                      <a:r>
                        <a:rPr lang="en-US" sz="1200" b="0" dirty="0" smtClean="0">
                          <a:effectLst/>
                        </a:rPr>
                        <a:t>e</a:t>
                      </a:r>
                      <a:r>
                        <a:rPr lang="en-US" sz="1200" b="0" spc="-10" dirty="0" smtClean="0">
                          <a:effectLst/>
                        </a:rPr>
                        <a:t>c</a:t>
                      </a:r>
                      <a:r>
                        <a:rPr lang="en-US" sz="1200" b="0" spc="-5" dirty="0" smtClean="0">
                          <a:effectLst/>
                        </a:rPr>
                        <a:t>i</a:t>
                      </a:r>
                      <a:r>
                        <a:rPr lang="en-US" sz="1200" b="0" dirty="0" smtClean="0">
                          <a:effectLst/>
                        </a:rPr>
                        <a:t>s</a:t>
                      </a:r>
                      <a:r>
                        <a:rPr lang="en-US" sz="1200" b="0" spc="-15" dirty="0" smtClean="0">
                          <a:effectLst/>
                        </a:rPr>
                        <a:t>i</a:t>
                      </a:r>
                      <a:r>
                        <a:rPr lang="en-US" sz="1200" b="0" spc="-40" dirty="0" smtClean="0">
                          <a:effectLst/>
                        </a:rPr>
                        <a:t>o</a:t>
                      </a:r>
                      <a:r>
                        <a:rPr lang="en-US" sz="1200" b="0" dirty="0" smtClean="0">
                          <a:effectLst/>
                        </a:rPr>
                        <a:t>n</a:t>
                      </a:r>
                      <a:endParaRPr lang="en-IN" sz="1200" b="0" dirty="0">
                        <a:effectLst/>
                        <a:latin typeface="Calibri"/>
                        <a:ea typeface="Calibri"/>
                        <a:cs typeface="Times New Roman"/>
                      </a:endParaRPr>
                    </a:p>
                  </a:txBody>
                  <a:tcPr marL="68400" marR="68400" marT="68400" marB="68400">
                    <a:solidFill>
                      <a:schemeClr val="bg1"/>
                    </a:solidFill>
                  </a:tcPr>
                </a:tc>
                <a:extLst>
                  <a:ext uri="{0D108BD9-81ED-4DB2-BD59-A6C34878D82A}">
                    <a16:rowId xmlns:a16="http://schemas.microsoft.com/office/drawing/2014/main" val="10002"/>
                  </a:ext>
                </a:extLst>
              </a:tr>
              <a:tr h="444045">
                <a:tc>
                  <a:txBody>
                    <a:bodyPr/>
                    <a:lstStyle/>
                    <a:p>
                      <a:pPr marL="75565" algn="l">
                        <a:lnSpc>
                          <a:spcPct val="100000"/>
                        </a:lnSpc>
                        <a:spcBef>
                          <a:spcPts val="415"/>
                        </a:spcBef>
                        <a:spcAft>
                          <a:spcPts val="0"/>
                        </a:spcAft>
                      </a:pPr>
                      <a:r>
                        <a:rPr lang="en-US" sz="1200" b="0" spc="-5" dirty="0">
                          <a:effectLst/>
                        </a:rPr>
                        <a:t>D</a:t>
                      </a:r>
                      <a:r>
                        <a:rPr lang="en-US" sz="1200" b="0" dirty="0">
                          <a:effectLst/>
                        </a:rPr>
                        <a:t>o</a:t>
                      </a:r>
                      <a:r>
                        <a:rPr lang="en-US" sz="1200" b="0" spc="-90" dirty="0">
                          <a:effectLst/>
                        </a:rPr>
                        <a:t> </a:t>
                      </a:r>
                      <a:r>
                        <a:rPr lang="en-US" sz="1200" b="0" spc="-35" dirty="0">
                          <a:effectLst/>
                        </a:rPr>
                        <a:t>n</a:t>
                      </a:r>
                      <a:r>
                        <a:rPr lang="en-US" sz="1200" b="0" spc="-15" dirty="0">
                          <a:effectLst/>
                        </a:rPr>
                        <a:t>o</a:t>
                      </a:r>
                      <a:r>
                        <a:rPr lang="en-US" sz="1200" b="0" dirty="0">
                          <a:effectLst/>
                        </a:rPr>
                        <a:t>t</a:t>
                      </a:r>
                      <a:r>
                        <a:rPr lang="en-US" sz="1200" b="0" spc="-90" dirty="0">
                          <a:effectLst/>
                        </a:rPr>
                        <a:t> </a:t>
                      </a:r>
                      <a:r>
                        <a:rPr lang="en-US" sz="1200" b="0" spc="-10" dirty="0">
                          <a:effectLst/>
                        </a:rPr>
                        <a:t>r</a:t>
                      </a:r>
                      <a:r>
                        <a:rPr lang="en-US" sz="1200" b="0" spc="15" dirty="0">
                          <a:effectLst/>
                        </a:rPr>
                        <a:t>e</a:t>
                      </a:r>
                      <a:r>
                        <a:rPr lang="en-US" sz="1200" b="0" spc="5" dirty="0">
                          <a:effectLst/>
                        </a:rPr>
                        <a:t>j</a:t>
                      </a:r>
                      <a:r>
                        <a:rPr lang="en-US" sz="1200" b="0" dirty="0">
                          <a:effectLst/>
                        </a:rPr>
                        <a:t>ect</a:t>
                      </a:r>
                      <a:r>
                        <a:rPr lang="en-US" sz="1200" b="0" spc="-90" dirty="0">
                          <a:effectLst/>
                        </a:rPr>
                        <a:t> </a:t>
                      </a:r>
                      <a:r>
                        <a:rPr lang="en-US" sz="1200" b="0" spc="-10" dirty="0">
                          <a:effectLst/>
                        </a:rPr>
                        <a:t>H</a:t>
                      </a:r>
                      <a:r>
                        <a:rPr lang="en-US" sz="1200" b="0" dirty="0">
                          <a:effectLst/>
                        </a:rPr>
                        <a:t>0</a:t>
                      </a:r>
                      <a:endParaRPr lang="en-IN" sz="1200" b="0" dirty="0">
                        <a:effectLst/>
                        <a:latin typeface="Calibri"/>
                        <a:ea typeface="Calibri"/>
                        <a:cs typeface="Times New Roman"/>
                      </a:endParaRPr>
                    </a:p>
                  </a:txBody>
                  <a:tcPr marL="68400" marR="68400" marT="68400" marB="68400">
                    <a:solidFill>
                      <a:schemeClr val="accent5">
                        <a:lumMod val="20000"/>
                        <a:lumOff val="80000"/>
                      </a:schemeClr>
                    </a:solidFill>
                  </a:tcPr>
                </a:tc>
                <a:tc>
                  <a:txBody>
                    <a:bodyPr/>
                    <a:lstStyle/>
                    <a:p>
                      <a:pPr marL="69850">
                        <a:lnSpc>
                          <a:spcPct val="100000"/>
                        </a:lnSpc>
                        <a:spcBef>
                          <a:spcPts val="415"/>
                        </a:spcBef>
                        <a:spcAft>
                          <a:spcPts val="0"/>
                        </a:spcAft>
                      </a:pPr>
                      <a:r>
                        <a:rPr lang="en-US" sz="1200" b="0" spc="-5" dirty="0" smtClean="0">
                          <a:effectLst/>
                        </a:rPr>
                        <a:t>C</a:t>
                      </a:r>
                      <a:r>
                        <a:rPr lang="en-US" sz="1200" b="0" spc="-30" dirty="0" smtClean="0">
                          <a:effectLst/>
                        </a:rPr>
                        <a:t>o</a:t>
                      </a:r>
                      <a:r>
                        <a:rPr lang="en-US" sz="1200" b="0" dirty="0" smtClean="0">
                          <a:effectLst/>
                        </a:rPr>
                        <a:t>r</a:t>
                      </a:r>
                      <a:r>
                        <a:rPr lang="en-US" sz="1200" b="0" spc="-10" dirty="0" smtClean="0">
                          <a:effectLst/>
                        </a:rPr>
                        <a:t>r</a:t>
                      </a:r>
                      <a:r>
                        <a:rPr lang="en-US" sz="1200" b="0" dirty="0" smtClean="0">
                          <a:effectLst/>
                        </a:rPr>
                        <a:t>ect</a:t>
                      </a:r>
                      <a:r>
                        <a:rPr lang="en-US" sz="1200" b="0" spc="-175" dirty="0" smtClean="0">
                          <a:effectLst/>
                        </a:rPr>
                        <a:t> </a:t>
                      </a:r>
                      <a:r>
                        <a:rPr lang="en-US" sz="1200" b="0" spc="-15" dirty="0" smtClean="0">
                          <a:effectLst/>
                        </a:rPr>
                        <a:t>d</a:t>
                      </a:r>
                      <a:r>
                        <a:rPr lang="en-US" sz="1200" b="0" dirty="0" smtClean="0">
                          <a:effectLst/>
                        </a:rPr>
                        <a:t>e</a:t>
                      </a:r>
                      <a:r>
                        <a:rPr lang="en-US" sz="1200" b="0" spc="-10" dirty="0" smtClean="0">
                          <a:effectLst/>
                        </a:rPr>
                        <a:t>c</a:t>
                      </a:r>
                      <a:r>
                        <a:rPr lang="en-US" sz="1200" b="0" spc="-5" dirty="0" smtClean="0">
                          <a:effectLst/>
                        </a:rPr>
                        <a:t>i</a:t>
                      </a:r>
                      <a:r>
                        <a:rPr lang="en-US" sz="1200" b="0" dirty="0" smtClean="0">
                          <a:effectLst/>
                        </a:rPr>
                        <a:t>s</a:t>
                      </a:r>
                      <a:r>
                        <a:rPr lang="en-US" sz="1200" b="0" spc="-15" dirty="0" smtClean="0">
                          <a:effectLst/>
                        </a:rPr>
                        <a:t>i</a:t>
                      </a:r>
                      <a:r>
                        <a:rPr lang="en-US" sz="1200" b="0" spc="-40" dirty="0" smtClean="0">
                          <a:effectLst/>
                        </a:rPr>
                        <a:t>o</a:t>
                      </a:r>
                      <a:r>
                        <a:rPr lang="en-US" sz="1200" b="0" dirty="0" smtClean="0">
                          <a:effectLst/>
                        </a:rPr>
                        <a:t>n</a:t>
                      </a:r>
                      <a:endParaRPr lang="en-IN" sz="1200" b="0" dirty="0">
                        <a:effectLst/>
                        <a:latin typeface="Calibri"/>
                        <a:ea typeface="Calibri"/>
                        <a:cs typeface="Times New Roman"/>
                      </a:endParaRPr>
                    </a:p>
                  </a:txBody>
                  <a:tcPr marL="68400" marR="68400" marT="68400" marB="68400">
                    <a:solidFill>
                      <a:schemeClr val="accent5">
                        <a:lumMod val="20000"/>
                        <a:lumOff val="80000"/>
                      </a:schemeClr>
                    </a:solidFill>
                  </a:tcPr>
                </a:tc>
                <a:tc>
                  <a:txBody>
                    <a:bodyPr/>
                    <a:lstStyle/>
                    <a:p>
                      <a:pPr marL="69850">
                        <a:lnSpc>
                          <a:spcPct val="100000"/>
                        </a:lnSpc>
                        <a:spcBef>
                          <a:spcPts val="415"/>
                        </a:spcBef>
                        <a:spcAft>
                          <a:spcPts val="0"/>
                        </a:spcAft>
                      </a:pPr>
                      <a:r>
                        <a:rPr lang="en-US" sz="1200" b="0" spc="-55" dirty="0" smtClean="0">
                          <a:effectLst/>
                        </a:rPr>
                        <a:t>T</a:t>
                      </a:r>
                      <a:r>
                        <a:rPr lang="en-US" sz="1200" b="0" spc="-30" dirty="0" smtClean="0">
                          <a:effectLst/>
                        </a:rPr>
                        <a:t>y</a:t>
                      </a:r>
                      <a:r>
                        <a:rPr lang="en-US" sz="1200" b="0" spc="-15" dirty="0" smtClean="0">
                          <a:effectLst/>
                        </a:rPr>
                        <a:t>p</a:t>
                      </a:r>
                      <a:r>
                        <a:rPr lang="en-US" sz="1200" b="0" dirty="0" smtClean="0">
                          <a:effectLst/>
                        </a:rPr>
                        <a:t>e</a:t>
                      </a:r>
                      <a:r>
                        <a:rPr lang="en-US" sz="1200" b="0" spc="-220" dirty="0" smtClean="0">
                          <a:effectLst/>
                        </a:rPr>
                        <a:t> </a:t>
                      </a:r>
                      <a:r>
                        <a:rPr lang="en-US" sz="1200" b="0" spc="-5" dirty="0" smtClean="0">
                          <a:effectLst/>
                        </a:rPr>
                        <a:t>i</a:t>
                      </a:r>
                      <a:r>
                        <a:rPr lang="en-US" sz="1200" b="0" dirty="0" smtClean="0">
                          <a:effectLst/>
                        </a:rPr>
                        <a:t>i</a:t>
                      </a:r>
                      <a:r>
                        <a:rPr lang="en-US" sz="1200" b="0" spc="-215" dirty="0" smtClean="0">
                          <a:effectLst/>
                        </a:rPr>
                        <a:t> </a:t>
                      </a:r>
                      <a:r>
                        <a:rPr lang="en-US" sz="1200" b="0" dirty="0">
                          <a:effectLst/>
                        </a:rPr>
                        <a:t>er</a:t>
                      </a:r>
                      <a:r>
                        <a:rPr lang="en-US" sz="1200" b="0" spc="-25" dirty="0">
                          <a:effectLst/>
                        </a:rPr>
                        <a:t>r</a:t>
                      </a:r>
                      <a:r>
                        <a:rPr lang="en-US" sz="1200" b="0" spc="-30" dirty="0">
                          <a:effectLst/>
                        </a:rPr>
                        <a:t>o</a:t>
                      </a:r>
                      <a:r>
                        <a:rPr lang="en-US" sz="1200" b="0" dirty="0">
                          <a:effectLst/>
                        </a:rPr>
                        <a:t>r</a:t>
                      </a:r>
                      <a:endParaRPr lang="en-IN" sz="1200" b="0" dirty="0">
                        <a:effectLst/>
                        <a:latin typeface="Calibri"/>
                        <a:ea typeface="Calibri"/>
                        <a:cs typeface="Times New Roman"/>
                      </a:endParaRPr>
                    </a:p>
                  </a:txBody>
                  <a:tcPr marL="68400" marR="68400" marT="68400" marB="68400">
                    <a:solidFill>
                      <a:schemeClr val="accent5">
                        <a:lumMod val="20000"/>
                        <a:lumOff val="80000"/>
                      </a:schemeClr>
                    </a:solidFill>
                  </a:tcPr>
                </a:tc>
                <a:extLst>
                  <a:ext uri="{0D108BD9-81ED-4DB2-BD59-A6C34878D82A}">
                    <a16:rowId xmlns:a16="http://schemas.microsoft.com/office/drawing/2014/main" val="10003"/>
                  </a:ext>
                </a:extLst>
              </a:tr>
            </a:tbl>
          </a:graphicData>
        </a:graphic>
      </p:graphicFrame>
      <p:sp>
        <p:nvSpPr>
          <p:cNvPr id="4" name="Rectangle 3"/>
          <p:cNvSpPr/>
          <p:nvPr/>
        </p:nvSpPr>
        <p:spPr>
          <a:xfrm>
            <a:off x="609600" y="1981200"/>
            <a:ext cx="3316934" cy="338554"/>
          </a:xfrm>
          <a:prstGeom prst="rect">
            <a:avLst/>
          </a:prstGeom>
        </p:spPr>
        <p:txBody>
          <a:bodyPr wrap="none">
            <a:spAutoFit/>
          </a:bodyPr>
          <a:lstStyle/>
          <a:p>
            <a:r>
              <a:rPr lang="en-IN" sz="1600" dirty="0"/>
              <a:t>Table 8.1 Type I and Type II Errors</a:t>
            </a:r>
          </a:p>
        </p:txBody>
      </p:sp>
    </p:spTree>
    <p:extLst>
      <p:ext uri="{BB962C8B-B14F-4D97-AF65-F5344CB8AC3E}">
        <p14:creationId xmlns:p14="http://schemas.microsoft.com/office/powerpoint/2010/main" val="426466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524000"/>
          </a:xfrm>
        </p:spPr>
        <p:txBody>
          <a:bodyPr>
            <a:normAutofit fontScale="90000"/>
          </a:bodyPr>
          <a:lstStyle/>
          <a:p>
            <a:r>
              <a:rPr lang="en-US" noProof="0" dirty="0"/>
              <a:t>Hypothesis Testing </a:t>
            </a:r>
            <a:r>
              <a:rPr lang="en-US" noProof="0" dirty="0" smtClean="0"/>
              <a:t>with </a:t>
            </a:r>
            <a:r>
              <a:rPr lang="en-US" noProof="0" dirty="0"/>
              <a:t>One Sample </a:t>
            </a:r>
            <a:r>
              <a:rPr lang="en-US" noProof="0" dirty="0" smtClean="0"/>
              <a:t>and </a:t>
            </a:r>
            <a:r>
              <a:rPr lang="en-US" noProof="0" dirty="0"/>
              <a:t>Population Variance </a:t>
            </a:r>
            <a:r>
              <a:rPr lang="en-US" noProof="0" dirty="0" smtClean="0"/>
              <a:t>Unknown</a:t>
            </a:r>
            <a:br>
              <a:rPr lang="en-US" noProof="0" dirty="0" smtClean="0"/>
            </a:br>
            <a:r>
              <a:rPr lang="en-US" sz="2700" noProof="0" dirty="0" smtClean="0"/>
              <a:t>(1 of 2)</a:t>
            </a:r>
            <a:endParaRPr lang="en-US" sz="2700" noProof="0" dirty="0"/>
          </a:p>
        </p:txBody>
      </p:sp>
      <p:sp>
        <p:nvSpPr>
          <p:cNvPr id="9" name="Content Placeholder 8"/>
          <p:cNvSpPr>
            <a:spLocks noGrp="1"/>
          </p:cNvSpPr>
          <p:nvPr>
            <p:ph idx="1"/>
          </p:nvPr>
        </p:nvSpPr>
        <p:spPr>
          <a:xfrm>
            <a:off x="457200" y="2362200"/>
            <a:ext cx="8229600" cy="3763963"/>
          </a:xfrm>
        </p:spPr>
        <p:txBody>
          <a:bodyPr>
            <a:normAutofit/>
          </a:bodyPr>
          <a:lstStyle/>
          <a:p>
            <a:r>
              <a:rPr lang="en-US" noProof="0" dirty="0"/>
              <a:t>Making </a:t>
            </a:r>
            <a:r>
              <a:rPr lang="en-US" noProof="0" dirty="0" smtClean="0"/>
              <a:t>assumptions.</a:t>
            </a:r>
            <a:endParaRPr lang="en-US" noProof="0" dirty="0"/>
          </a:p>
          <a:p>
            <a:r>
              <a:rPr lang="en-US" noProof="0" dirty="0"/>
              <a:t>Stating the </a:t>
            </a:r>
            <a:r>
              <a:rPr lang="en-US" noProof="0" dirty="0" smtClean="0"/>
              <a:t>research </a:t>
            </a:r>
            <a:r>
              <a:rPr lang="en-US" noProof="0" dirty="0"/>
              <a:t>and </a:t>
            </a:r>
            <a:r>
              <a:rPr lang="en-US" noProof="0" dirty="0" smtClean="0"/>
              <a:t>null hypotheses </a:t>
            </a:r>
            <a:r>
              <a:rPr lang="en-US" noProof="0" dirty="0"/>
              <a:t>and </a:t>
            </a:r>
            <a:r>
              <a:rPr lang="en-US" noProof="0" dirty="0" smtClean="0"/>
              <a:t>selecting alpha.</a:t>
            </a:r>
            <a:endParaRPr lang="en-US" noProof="0" dirty="0"/>
          </a:p>
          <a:p>
            <a:r>
              <a:rPr lang="en-US" noProof="0" dirty="0"/>
              <a:t>Selecting the </a:t>
            </a:r>
            <a:r>
              <a:rPr lang="en-US" noProof="0" dirty="0" smtClean="0"/>
              <a:t>sampling distribution </a:t>
            </a:r>
            <a:r>
              <a:rPr lang="en-US" noProof="0" dirty="0"/>
              <a:t>and </a:t>
            </a:r>
            <a:r>
              <a:rPr lang="en-US" noProof="0" dirty="0" smtClean="0"/>
              <a:t>specifying </a:t>
            </a:r>
            <a:r>
              <a:rPr lang="en-US" noProof="0" dirty="0"/>
              <a:t>the </a:t>
            </a:r>
            <a:r>
              <a:rPr lang="en-US" noProof="0" dirty="0" smtClean="0"/>
              <a:t>test statistic.</a:t>
            </a:r>
            <a:endParaRPr lang="en-US" noProof="0" dirty="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3708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524000"/>
          </a:xfrm>
        </p:spPr>
        <p:txBody>
          <a:bodyPr>
            <a:normAutofit fontScale="90000"/>
          </a:bodyPr>
          <a:lstStyle/>
          <a:p>
            <a:r>
              <a:rPr lang="en-US" noProof="0" dirty="0"/>
              <a:t>Hypothesis Testing </a:t>
            </a:r>
            <a:r>
              <a:rPr lang="en-US" noProof="0" dirty="0" smtClean="0"/>
              <a:t>with </a:t>
            </a:r>
            <a:r>
              <a:rPr lang="en-US" noProof="0" dirty="0"/>
              <a:t>One Sample </a:t>
            </a:r>
            <a:r>
              <a:rPr lang="en-US" noProof="0" dirty="0" smtClean="0"/>
              <a:t>and </a:t>
            </a:r>
            <a:r>
              <a:rPr lang="en-US" noProof="0" dirty="0"/>
              <a:t>Population Variance </a:t>
            </a:r>
            <a:r>
              <a:rPr lang="en-US" noProof="0" dirty="0" smtClean="0"/>
              <a:t>Unknown</a:t>
            </a:r>
            <a:br>
              <a:rPr lang="en-US" noProof="0" dirty="0" smtClean="0"/>
            </a:br>
            <a:r>
              <a:rPr lang="en-US" sz="2700" noProof="0" dirty="0" smtClean="0"/>
              <a:t>(2 of 2) </a:t>
            </a:r>
            <a:endParaRPr lang="en-US" sz="2700" noProof="0" dirty="0"/>
          </a:p>
        </p:txBody>
      </p:sp>
      <p:sp>
        <p:nvSpPr>
          <p:cNvPr id="9" name="Content Placeholder 8"/>
          <p:cNvSpPr>
            <a:spLocks noGrp="1"/>
          </p:cNvSpPr>
          <p:nvPr>
            <p:ph idx="1"/>
          </p:nvPr>
        </p:nvSpPr>
        <p:spPr>
          <a:xfrm>
            <a:off x="457200" y="2362200"/>
            <a:ext cx="8229600" cy="3763963"/>
          </a:xfrm>
        </p:spPr>
        <p:txBody>
          <a:bodyPr>
            <a:normAutofit/>
          </a:bodyPr>
          <a:lstStyle/>
          <a:p>
            <a:r>
              <a:rPr lang="en-US" noProof="0" dirty="0" smtClean="0"/>
              <a:t>Computing </a:t>
            </a:r>
            <a:r>
              <a:rPr lang="en-US" noProof="0" dirty="0"/>
              <a:t>the </a:t>
            </a:r>
            <a:r>
              <a:rPr lang="en-US" noProof="0" dirty="0" smtClean="0"/>
              <a:t>test statistic</a:t>
            </a:r>
            <a:r>
              <a:rPr lang="en-US" noProof="0" dirty="0"/>
              <a:t>.</a:t>
            </a:r>
          </a:p>
          <a:p>
            <a:r>
              <a:rPr lang="en-US" noProof="0" dirty="0"/>
              <a:t>Making a </a:t>
            </a:r>
            <a:r>
              <a:rPr lang="en-US" noProof="0" dirty="0" smtClean="0"/>
              <a:t>decision </a:t>
            </a:r>
            <a:r>
              <a:rPr lang="en-US" noProof="0" dirty="0"/>
              <a:t>and </a:t>
            </a:r>
            <a:r>
              <a:rPr lang="en-US" noProof="0" dirty="0" smtClean="0"/>
              <a:t>interpreting </a:t>
            </a:r>
            <a:r>
              <a:rPr lang="en-US" noProof="0" dirty="0"/>
              <a:t>the </a:t>
            </a:r>
            <a:r>
              <a:rPr lang="en-US" noProof="0" dirty="0" smtClean="0"/>
              <a:t>results</a:t>
            </a:r>
            <a:r>
              <a:rPr lang="en-US" noProof="0" dirty="0"/>
              <a:t>.</a:t>
            </a:r>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51131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Hypothesis Testing with Two Sample Means</a:t>
            </a:r>
            <a:endParaRPr lang="en-US" sz="2700" noProof="0" dirty="0"/>
          </a:p>
        </p:txBody>
      </p:sp>
      <p:sp>
        <p:nvSpPr>
          <p:cNvPr id="9" name="Content Placeholder 8"/>
          <p:cNvSpPr>
            <a:spLocks noGrp="1"/>
          </p:cNvSpPr>
          <p:nvPr>
            <p:ph idx="1"/>
          </p:nvPr>
        </p:nvSpPr>
        <p:spPr>
          <a:xfrm>
            <a:off x="457200" y="2209800"/>
            <a:ext cx="8229600" cy="3916363"/>
          </a:xfrm>
        </p:spPr>
        <p:txBody>
          <a:bodyPr>
            <a:normAutofit/>
          </a:bodyPr>
          <a:lstStyle/>
          <a:p>
            <a:r>
              <a:rPr lang="en-US" noProof="0" dirty="0" smtClean="0"/>
              <a:t>Hypothesis testing with two samples.</a:t>
            </a:r>
          </a:p>
          <a:p>
            <a:r>
              <a:rPr lang="en-US" noProof="0" dirty="0" smtClean="0"/>
              <a:t>Assumption of independent samples.</a:t>
            </a:r>
          </a:p>
          <a:p>
            <a:r>
              <a:rPr lang="en-US" noProof="0" dirty="0" smtClean="0"/>
              <a:t>Stating research and null hypotheses.</a:t>
            </a:r>
          </a:p>
          <a:p>
            <a:endParaRPr lang="en-US" noProof="0" dirty="0" smtClean="0"/>
          </a:p>
          <a:p>
            <a:endParaRPr lang="en-US" noProof="0" dirty="0" smtClean="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0265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The Sampling Distribution of the Difference between Means </a:t>
            </a:r>
            <a:r>
              <a:rPr lang="en-US" sz="2700" noProof="0" dirty="0"/>
              <a:t>(1 of </a:t>
            </a:r>
            <a:r>
              <a:rPr lang="en-US" sz="2700" noProof="0" dirty="0" smtClean="0"/>
              <a:t>3)</a:t>
            </a:r>
            <a:endParaRPr lang="en-US" sz="2700" noProof="0" dirty="0"/>
          </a:p>
        </p:txBody>
      </p:sp>
      <p:sp>
        <p:nvSpPr>
          <p:cNvPr id="9" name="Content Placeholder 8"/>
          <p:cNvSpPr>
            <a:spLocks noGrp="1"/>
          </p:cNvSpPr>
          <p:nvPr>
            <p:ph idx="1"/>
          </p:nvPr>
        </p:nvSpPr>
        <p:spPr>
          <a:xfrm>
            <a:off x="457200" y="2209800"/>
            <a:ext cx="8229600" cy="3916363"/>
          </a:xfrm>
        </p:spPr>
        <p:txBody>
          <a:bodyPr>
            <a:normAutofit/>
          </a:bodyPr>
          <a:lstStyle/>
          <a:p>
            <a:r>
              <a:rPr lang="en-US" noProof="0" dirty="0" smtClean="0"/>
              <a:t>Sampling distribution of difference between means.</a:t>
            </a:r>
          </a:p>
          <a:p>
            <a:r>
              <a:rPr lang="en-US" noProof="0" dirty="0" smtClean="0"/>
              <a:t>Corollary to central limit theorem.</a:t>
            </a:r>
          </a:p>
          <a:p>
            <a:r>
              <a:rPr lang="en-US" noProof="0" dirty="0" smtClean="0"/>
              <a:t>Estimating standard error. </a:t>
            </a:r>
          </a:p>
          <a:p>
            <a:endParaRPr lang="en-US" noProof="0" dirty="0" smtClean="0"/>
          </a:p>
          <a:p>
            <a:endParaRPr lang="en-US" noProof="0" dirty="0" smtClean="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24369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The Sampling Distribution of the Difference between Means </a:t>
            </a:r>
            <a:r>
              <a:rPr lang="en-US" sz="2700" noProof="0" dirty="0"/>
              <a:t>(2 of </a:t>
            </a:r>
            <a:r>
              <a:rPr lang="en-US" sz="2700" noProof="0" dirty="0" smtClean="0"/>
              <a:t>3)</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86000"/>
                <a:ext cx="8229600" cy="3840163"/>
              </a:xfrm>
            </p:spPr>
            <p:txBody>
              <a:bodyPr>
                <a:normAutofit/>
              </a:bodyPr>
              <a:lstStyle/>
              <a:p>
                <a:r>
                  <a:rPr lang="en-US" noProof="0" dirty="0" smtClean="0"/>
                  <a:t>Calculating estimated standard error.</a:t>
                </a:r>
              </a:p>
              <a:p>
                <a:pPr lvl="1"/>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𝑆</m:t>
                        </m:r>
                      </m:e>
                      <m:sub>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sub>
                            <m:r>
                              <a:rPr lang="en-US" noProof="0">
                                <a:latin typeface="Cambria Math" panose="02040503050406030204" pitchFamily="18" charset="0"/>
                              </a:rPr>
                              <m:t>1</m:t>
                            </m:r>
                          </m:sub>
                        </m:sSub>
                        <m:r>
                          <a:rPr lang="en-US" i="1" noProof="0">
                            <a:latin typeface="Cambria Math" panose="02040503050406030204" pitchFamily="18" charset="0"/>
                          </a:rPr>
                          <m:t>−</m:t>
                        </m:r>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sub>
                            <m:r>
                              <a:rPr lang="en-US" noProof="0">
                                <a:latin typeface="Cambria Math" panose="02040503050406030204" pitchFamily="18" charset="0"/>
                              </a:rPr>
                              <m:t>2</m:t>
                            </m:r>
                          </m:sub>
                        </m:sSub>
                      </m:sub>
                    </m:sSub>
                    <m:r>
                      <a:rPr lang="en-US" noProof="0">
                        <a:latin typeface="Cambria Math" panose="02040503050406030204" pitchFamily="18" charset="0"/>
                      </a:rPr>
                      <m:t>=</m:t>
                    </m:r>
                    <m:rad>
                      <m:radPr>
                        <m:degHide m:val="on"/>
                        <m:ctrlPr>
                          <a:rPr lang="en-US" i="1" noProof="0">
                            <a:latin typeface="Cambria Math" panose="02040503050406030204" pitchFamily="18" charset="0"/>
                          </a:rPr>
                        </m:ctrlPr>
                      </m:radPr>
                      <m:deg/>
                      <m:e>
                        <m:f>
                          <m:fPr>
                            <m:ctrlPr>
                              <a:rPr lang="en-US" i="1" noProof="0">
                                <a:latin typeface="Cambria Math" panose="02040503050406030204" pitchFamily="18" charset="0"/>
                              </a:rPr>
                            </m:ctrlPr>
                          </m:fPr>
                          <m:num>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1</m:t>
                                    </m:r>
                                  </m:sub>
                                </m:sSub>
                                <m:r>
                                  <a:rPr lang="en-US" i="1" noProof="0">
                                    <a:latin typeface="Cambria Math" panose="02040503050406030204" pitchFamily="18" charset="0"/>
                                  </a:rPr>
                                  <m:t>−</m:t>
                                </m:r>
                                <m:r>
                                  <a:rPr lang="en-US" noProof="0">
                                    <a:latin typeface="Cambria Math" panose="02040503050406030204" pitchFamily="18" charset="0"/>
                                  </a:rPr>
                                  <m:t>1</m:t>
                                </m:r>
                              </m:e>
                            </m:d>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noProof="0">
                                    <a:latin typeface="Cambria Math" panose="02040503050406030204" pitchFamily="18" charset="0"/>
                                  </a:rPr>
                                  <m:t>1</m:t>
                                </m:r>
                              </m:sub>
                              <m:sup>
                                <m:r>
                                  <a:rPr lang="en-US" noProof="0">
                                    <a:latin typeface="Cambria Math" panose="02040503050406030204" pitchFamily="18" charset="0"/>
                                  </a:rPr>
                                  <m:t>2</m:t>
                                </m:r>
                              </m:sup>
                            </m:sSubSup>
                            <m:r>
                              <a:rPr lang="en-US" noProof="0">
                                <a:latin typeface="Cambria Math" panose="02040503050406030204" pitchFamily="18" charset="0"/>
                              </a:rPr>
                              <m:t>+</m:t>
                            </m:r>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2</m:t>
                                    </m:r>
                                  </m:sub>
                                </m:sSub>
                                <m:r>
                                  <a:rPr lang="en-US" i="1" noProof="0">
                                    <a:latin typeface="Cambria Math" panose="02040503050406030204" pitchFamily="18" charset="0"/>
                                  </a:rPr>
                                  <m:t>−</m:t>
                                </m:r>
                                <m:r>
                                  <a:rPr lang="en-US" noProof="0">
                                    <a:latin typeface="Cambria Math" panose="02040503050406030204" pitchFamily="18" charset="0"/>
                                  </a:rPr>
                                  <m:t>1</m:t>
                                </m:r>
                              </m:e>
                            </m:d>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noProof="0">
                                    <a:latin typeface="Cambria Math" panose="02040503050406030204" pitchFamily="18" charset="0"/>
                                  </a:rPr>
                                  <m:t>2</m:t>
                                </m:r>
                              </m:sub>
                              <m:sup>
                                <m:r>
                                  <a:rPr lang="en-US" noProof="0">
                                    <a:latin typeface="Cambria Math" panose="02040503050406030204" pitchFamily="18" charset="0"/>
                                  </a:rPr>
                                  <m:t>2</m:t>
                                </m:r>
                              </m:sup>
                            </m:sSubSup>
                          </m:num>
                          <m:den>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1</m:t>
                                    </m:r>
                                  </m:sub>
                                </m:sSub>
                                <m:r>
                                  <a:rPr lang="en-US"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2</m:t>
                                    </m:r>
                                  </m:sub>
                                </m:sSub>
                              </m:e>
                            </m:d>
                            <m:r>
                              <a:rPr lang="en-US" i="1" noProof="0">
                                <a:latin typeface="Cambria Math" panose="02040503050406030204" pitchFamily="18" charset="0"/>
                              </a:rPr>
                              <m:t>−</m:t>
                            </m:r>
                            <m:r>
                              <a:rPr lang="en-US" noProof="0">
                                <a:latin typeface="Cambria Math" panose="02040503050406030204" pitchFamily="18" charset="0"/>
                              </a:rPr>
                              <m:t>2</m:t>
                            </m:r>
                          </m:den>
                        </m:f>
                      </m:e>
                    </m:rad>
                    <m:r>
                      <a:rPr lang="en-US" noProof="0">
                        <a:latin typeface="Cambria Math" panose="02040503050406030204" pitchFamily="18" charset="0"/>
                      </a:rPr>
                      <m:t> </m:t>
                    </m:r>
                    <m:rad>
                      <m:radPr>
                        <m:degHide m:val="on"/>
                        <m:ctrlPr>
                          <a:rPr lang="en-US" i="1" noProof="0">
                            <a:latin typeface="Cambria Math" panose="02040503050406030204" pitchFamily="18" charset="0"/>
                          </a:rPr>
                        </m:ctrlPr>
                      </m:radPr>
                      <m:deg/>
                      <m:e>
                        <m:f>
                          <m:fPr>
                            <m:ctrlPr>
                              <a:rPr lang="en-US" i="1" noProof="0">
                                <a:latin typeface="Cambria Math" panose="02040503050406030204" pitchFamily="18" charset="0"/>
                              </a:rPr>
                            </m:ctrlPr>
                          </m:fPr>
                          <m:num>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1</m:t>
                                </m:r>
                              </m:sub>
                            </m:sSub>
                            <m:r>
                              <a:rPr lang="en-US"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2</m:t>
                                </m:r>
                              </m:sub>
                            </m:sSub>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1</m:t>
                                </m:r>
                              </m:sub>
                            </m:sSub>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2</m:t>
                                </m:r>
                              </m:sub>
                            </m:sSub>
                          </m:den>
                        </m:f>
                      </m:e>
                    </m:rad>
                  </m:oMath>
                </a14:m>
                <a:r>
                  <a:rPr lang="en-US" noProof="0" dirty="0"/>
                  <a:t> </a:t>
                </a:r>
                <a:r>
                  <a:rPr lang="en-US" noProof="0" dirty="0" smtClean="0"/>
                  <a:t>.</a:t>
                </a:r>
                <a:endParaRPr lang="en-US" noProof="0" dirty="0"/>
              </a:p>
              <a:p>
                <a:r>
                  <a:rPr lang="en-US" noProof="0" dirty="0" smtClean="0"/>
                  <a:t>The </a:t>
                </a:r>
                <a:r>
                  <a:rPr lang="en-US" i="1" noProof="0" dirty="0" smtClean="0"/>
                  <a:t>t</a:t>
                </a:r>
                <a:r>
                  <a:rPr lang="en-US" noProof="0" dirty="0" smtClean="0"/>
                  <a:t> statistic.</a:t>
                </a:r>
              </a:p>
              <a:p>
                <a:pPr lvl="1"/>
                <a14:m>
                  <m:oMath xmlns:m="http://schemas.openxmlformats.org/officeDocument/2006/math">
                    <m:r>
                      <a:rPr lang="en-US" i="1" noProof="0">
                        <a:latin typeface="Cambria Math"/>
                      </a:rPr>
                      <m:t>𝑡</m:t>
                    </m:r>
                    <m:r>
                      <a:rPr lang="en-US" i="1" noProof="0">
                        <a:latin typeface="Cambria Math"/>
                      </a:rPr>
                      <m:t>=</m:t>
                    </m:r>
                    <m:f>
                      <m:fPr>
                        <m:ctrlPr>
                          <a:rPr lang="en-US" i="1" noProof="0">
                            <a:latin typeface="Cambria Math" panose="02040503050406030204" pitchFamily="18" charset="0"/>
                          </a:rPr>
                        </m:ctrlPr>
                      </m:fPr>
                      <m:num>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a:rPr>
                                  <m:t>𝑌</m:t>
                                </m:r>
                              </m:e>
                            </m:acc>
                          </m:e>
                          <m:sub>
                            <m:r>
                              <a:rPr lang="en-US" i="1" noProof="0">
                                <a:latin typeface="Cambria Math"/>
                              </a:rPr>
                              <m:t>1</m:t>
                            </m:r>
                          </m:sub>
                        </m:sSub>
                        <m:r>
                          <a:rPr lang="en-US" i="1" noProof="0">
                            <a:latin typeface="Cambria Math"/>
                          </a:rPr>
                          <m:t>−</m:t>
                        </m:r>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a:rPr>
                                  <m:t>𝑌</m:t>
                                </m:r>
                              </m:e>
                            </m:acc>
                          </m:e>
                          <m:sub>
                            <m:r>
                              <a:rPr lang="en-US" i="1" noProof="0">
                                <a:latin typeface="Cambria Math"/>
                              </a:rPr>
                              <m:t>2</m:t>
                            </m:r>
                          </m:sub>
                        </m:sSub>
                      </m:num>
                      <m:den>
                        <m:sSub>
                          <m:sSubPr>
                            <m:ctrlPr>
                              <a:rPr lang="en-US" i="1" noProof="0">
                                <a:latin typeface="Cambria Math" panose="02040503050406030204" pitchFamily="18" charset="0"/>
                              </a:rPr>
                            </m:ctrlPr>
                          </m:sSubPr>
                          <m:e>
                            <m:r>
                              <a:rPr lang="en-US" i="1" noProof="0">
                                <a:latin typeface="Cambria Math"/>
                              </a:rPr>
                              <m:t>𝑆</m:t>
                            </m:r>
                          </m:e>
                          <m:sub>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a:rPr>
                                      <m:t>𝑌</m:t>
                                    </m:r>
                                  </m:e>
                                </m:acc>
                              </m:e>
                              <m:sub>
                                <m:r>
                                  <a:rPr lang="en-US" i="1" noProof="0">
                                    <a:latin typeface="Cambria Math"/>
                                  </a:rPr>
                                  <m:t>1</m:t>
                                </m:r>
                              </m:sub>
                            </m:sSub>
                            <m:r>
                              <a:rPr lang="en-US" i="1" noProof="0">
                                <a:latin typeface="Cambria Math"/>
                              </a:rPr>
                              <m:t>−</m:t>
                            </m:r>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a:rPr>
                                      <m:t>𝑌</m:t>
                                    </m:r>
                                  </m:e>
                                </m:acc>
                              </m:e>
                              <m:sub>
                                <m:r>
                                  <a:rPr lang="en-US" i="1" noProof="0">
                                    <a:latin typeface="Cambria Math"/>
                                  </a:rPr>
                                  <m:t>2</m:t>
                                </m:r>
                              </m:sub>
                            </m:sSub>
                          </m:sub>
                        </m:sSub>
                      </m:den>
                    </m:f>
                  </m:oMath>
                </a14:m>
                <a:endParaRPr lang="en-US" noProof="0" dirty="0"/>
              </a:p>
              <a:p>
                <a:endParaRPr lang="en-US"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86000"/>
                <a:ext cx="8229600" cy="3840163"/>
              </a:xfrm>
              <a:blipFill>
                <a:blip r:embed="rId3"/>
                <a:stretch>
                  <a:fillRect l="-1704" t="-2063"/>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10082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The Sampling Distribution of the Difference between Means </a:t>
            </a:r>
            <a:r>
              <a:rPr lang="en-US" sz="2700" noProof="0" dirty="0" smtClean="0"/>
              <a:t>(3 </a:t>
            </a:r>
            <a:r>
              <a:rPr lang="en-US" sz="2700" noProof="0" dirty="0"/>
              <a:t>of </a:t>
            </a:r>
            <a:r>
              <a:rPr lang="en-US" sz="2700" noProof="0" dirty="0" smtClean="0"/>
              <a:t>3)</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86000"/>
                <a:ext cx="8229600" cy="3840163"/>
              </a:xfrm>
            </p:spPr>
            <p:txBody>
              <a:bodyPr>
                <a:normAutofit/>
              </a:bodyPr>
              <a:lstStyle/>
              <a:p>
                <a:r>
                  <a:rPr lang="en-US" noProof="0" dirty="0" smtClean="0"/>
                  <a:t>Calculating the degrees of freedom for a difference between means test</a:t>
                </a:r>
                <a:r>
                  <a:rPr lang="en-US" noProof="0" dirty="0"/>
                  <a:t>.</a:t>
                </a:r>
              </a:p>
              <a:p>
                <a14:m>
                  <m:oMath xmlns:m="http://schemas.openxmlformats.org/officeDocument/2006/math">
                    <m:r>
                      <m:rPr>
                        <m:sty m:val="p"/>
                      </m:rPr>
                      <a:rPr lang="en-US" i="0" noProof="0">
                        <a:latin typeface="Cambria Math" panose="02040503050406030204" pitchFamily="18" charset="0"/>
                      </a:rPr>
                      <m:t>df</m:t>
                    </m:r>
                    <m:r>
                      <a:rPr lang="en-US" noProof="0">
                        <a:latin typeface="Cambria Math" panose="02040503050406030204" pitchFamily="18" charset="0"/>
                      </a:rPr>
                      <m:t>=</m:t>
                    </m:r>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1</m:t>
                            </m:r>
                          </m:sub>
                        </m:sSub>
                        <m:r>
                          <a:rPr lang="en-US"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noProof="0">
                                <a:latin typeface="Cambria Math" panose="02040503050406030204" pitchFamily="18" charset="0"/>
                              </a:rPr>
                              <m:t>2</m:t>
                            </m:r>
                          </m:sub>
                        </m:sSub>
                      </m:e>
                    </m:d>
                    <m:r>
                      <a:rPr lang="en-US" i="1" noProof="0">
                        <a:latin typeface="Cambria Math" panose="02040503050406030204" pitchFamily="18" charset="0"/>
                      </a:rPr>
                      <m:t>−</m:t>
                    </m:r>
                    <m:r>
                      <a:rPr lang="en-US" noProof="0">
                        <a:latin typeface="Cambria Math" panose="02040503050406030204" pitchFamily="18" charset="0"/>
                      </a:rPr>
                      <m:t>2</m:t>
                    </m:r>
                  </m:oMath>
                </a14:m>
                <a:r>
                  <a:rPr lang="en-US" noProof="0" dirty="0"/>
                  <a:t>.</a:t>
                </a:r>
              </a:p>
              <a:p>
                <a:endParaRPr lang="en-US"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86000"/>
                <a:ext cx="8229600" cy="3840163"/>
              </a:xfrm>
              <a:blipFill>
                <a:blip r:embed="rId3"/>
                <a:stretch>
                  <a:fillRect l="-1704" t="-2063"/>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23555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894" y="609599"/>
            <a:ext cx="9144000" cy="1832441"/>
          </a:xfrm>
        </p:spPr>
        <p:txBody>
          <a:bodyPr>
            <a:normAutofit fontScale="90000"/>
          </a:bodyPr>
          <a:lstStyle/>
          <a:p>
            <a:r>
              <a:rPr lang="en-US" noProof="0" dirty="0"/>
              <a:t>The Five Steps in Hypothesis Testing about Difference </a:t>
            </a:r>
            <a:r>
              <a:rPr lang="en-US" noProof="0" dirty="0" smtClean="0"/>
              <a:t>between </a:t>
            </a:r>
            <a:r>
              <a:rPr lang="en-US" noProof="0" dirty="0"/>
              <a:t>Means: A Summary</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30306" y="2590800"/>
                <a:ext cx="8229600" cy="3765550"/>
              </a:xfrm>
            </p:spPr>
            <p:txBody>
              <a:bodyPr>
                <a:normAutofit/>
              </a:bodyPr>
              <a:lstStyle/>
              <a:p>
                <a:r>
                  <a:rPr lang="en-US" noProof="0" dirty="0" smtClean="0"/>
                  <a:t>Five </a:t>
                </a:r>
                <a:r>
                  <a:rPr lang="en-US" noProof="0" dirty="0"/>
                  <a:t>steps.</a:t>
                </a:r>
              </a:p>
              <a:p>
                <a:r>
                  <a:rPr lang="en-US" noProof="0" dirty="0"/>
                  <a:t>Calculating </a:t>
                </a:r>
                <a:r>
                  <a:rPr lang="en-US" noProof="0" dirty="0" smtClean="0"/>
                  <a:t>standard </a:t>
                </a:r>
                <a:r>
                  <a:rPr lang="en-US" noProof="0" dirty="0"/>
                  <a:t>error and the degrees of freedom (df</a:t>
                </a:r>
                <a:r>
                  <a:rPr lang="en-US" noProof="0" dirty="0" smtClean="0"/>
                  <a:t>).</a:t>
                </a:r>
              </a:p>
              <a:p>
                <a:pPr lvl="1"/>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 </m:t>
                        </m:r>
                        <m:r>
                          <a:rPr lang="en-US" i="1" noProof="0">
                            <a:latin typeface="Cambria Math" panose="02040503050406030204" pitchFamily="18" charset="0"/>
                          </a:rPr>
                          <m:t>𝑆</m:t>
                        </m:r>
                      </m:e>
                      <m:sub>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sub>
                            <m:r>
                              <a:rPr lang="en-US" i="1" noProof="0">
                                <a:latin typeface="Cambria Math" panose="02040503050406030204" pitchFamily="18" charset="0"/>
                              </a:rPr>
                              <m:t>1</m:t>
                            </m:r>
                          </m:sub>
                        </m:sSub>
                        <m:r>
                          <a:rPr lang="en-US" i="1" noProof="0">
                            <a:latin typeface="Cambria Math" panose="02040503050406030204" pitchFamily="18" charset="0"/>
                          </a:rPr>
                          <m:t>−</m:t>
                        </m:r>
                        <m:sSub>
                          <m:sSubPr>
                            <m:ctrlPr>
                              <a:rPr lang="en-US" i="1" noProof="0">
                                <a:latin typeface="Cambria Math" panose="02040503050406030204" pitchFamily="18" charset="0"/>
                              </a:rPr>
                            </m:ctrlPr>
                          </m:sSubPr>
                          <m:e>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e>
                          <m:sub>
                            <m:r>
                              <a:rPr lang="en-US" i="1" noProof="0">
                                <a:latin typeface="Cambria Math" panose="02040503050406030204" pitchFamily="18" charset="0"/>
                              </a:rPr>
                              <m:t>2</m:t>
                            </m:r>
                          </m:sub>
                        </m:sSub>
                      </m:sub>
                    </m:sSub>
                    <m:r>
                      <a:rPr lang="en-US" i="1" noProof="0">
                        <a:latin typeface="Cambria Math" panose="02040503050406030204" pitchFamily="18" charset="0"/>
                      </a:rPr>
                      <m:t>=</m:t>
                    </m:r>
                    <m:rad>
                      <m:radPr>
                        <m:degHide m:val="on"/>
                        <m:ctrlPr>
                          <a:rPr lang="en-US" i="1" noProof="0">
                            <a:latin typeface="Cambria Math" panose="02040503050406030204" pitchFamily="18" charset="0"/>
                          </a:rPr>
                        </m:ctrlPr>
                      </m:radPr>
                      <m:deg/>
                      <m:e>
                        <m:f>
                          <m:fPr>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1</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1</m:t>
                                </m:r>
                              </m:sub>
                            </m:sSub>
                          </m:den>
                        </m:f>
                        <m:r>
                          <a:rPr lang="en-US" i="1" noProof="0">
                            <a:latin typeface="Cambria Math" panose="02040503050406030204" pitchFamily="18" charset="0"/>
                          </a:rPr>
                          <m:t>+</m:t>
                        </m:r>
                        <m:f>
                          <m:fPr>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2</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2</m:t>
                                </m:r>
                              </m:sub>
                            </m:sSub>
                          </m:den>
                        </m:f>
                      </m:e>
                    </m:rad>
                  </m:oMath>
                </a14:m>
                <a:r>
                  <a:rPr lang="en-US" i="0" noProof="0" dirty="0" smtClean="0"/>
                  <a:t>.</a:t>
                </a:r>
              </a:p>
              <a:p>
                <a:pPr lvl="1"/>
                <a14:m>
                  <m:oMath xmlns:m="http://schemas.openxmlformats.org/officeDocument/2006/math">
                    <m:r>
                      <m:rPr>
                        <m:sty m:val="p"/>
                      </m:rPr>
                      <a:rPr lang="en-US" i="0" noProof="0">
                        <a:latin typeface="Cambria Math" panose="02040503050406030204" pitchFamily="18" charset="0"/>
                      </a:rPr>
                      <m:t>df</m:t>
                    </m:r>
                    <m:r>
                      <a:rPr lang="en-US" i="1" noProof="0">
                        <a:latin typeface="Cambria Math" panose="02040503050406030204" pitchFamily="18" charset="0"/>
                      </a:rPr>
                      <m:t>=</m:t>
                    </m:r>
                    <m:f>
                      <m:fPr>
                        <m:ctrlPr>
                          <a:rPr lang="en-US" i="1" noProof="0">
                            <a:latin typeface="Cambria Math" panose="02040503050406030204" pitchFamily="18" charset="0"/>
                          </a:rPr>
                        </m:ctrlPr>
                      </m:fPr>
                      <m:num>
                        <m:sSup>
                          <m:sSupPr>
                            <m:ctrlPr>
                              <a:rPr lang="en-US" i="1" noProof="0">
                                <a:latin typeface="Cambria Math" panose="02040503050406030204" pitchFamily="18" charset="0"/>
                              </a:rPr>
                            </m:ctrlPr>
                          </m:sSupPr>
                          <m:e>
                            <m:d>
                              <m:dPr>
                                <m:ctrlPr>
                                  <a:rPr lang="en-US" i="1" noProof="0">
                                    <a:latin typeface="Cambria Math" panose="02040503050406030204" pitchFamily="18" charset="0"/>
                                  </a:rPr>
                                </m:ctrlPr>
                              </m:dPr>
                              <m:e>
                                <m:f>
                                  <m:fPr>
                                    <m:type m:val="lin"/>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1</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1</m:t>
                                        </m:r>
                                      </m:sub>
                                    </m:sSub>
                                    <m:r>
                                      <a:rPr lang="en-US" i="1" noProof="0">
                                        <a:latin typeface="Cambria Math" panose="02040503050406030204" pitchFamily="18" charset="0"/>
                                      </a:rPr>
                                      <m:t>+</m:t>
                                    </m:r>
                                    <m:f>
                                      <m:fPr>
                                        <m:type m:val="lin"/>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2</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2</m:t>
                                            </m:r>
                                          </m:sub>
                                        </m:sSub>
                                      </m:den>
                                    </m:f>
                                  </m:den>
                                </m:f>
                              </m:e>
                            </m:d>
                          </m:e>
                          <m:sup>
                            <m:r>
                              <a:rPr lang="en-US" i="1" noProof="0">
                                <a:latin typeface="Cambria Math" panose="02040503050406030204" pitchFamily="18" charset="0"/>
                              </a:rPr>
                              <m:t>2</m:t>
                            </m:r>
                          </m:sup>
                        </m:sSup>
                      </m:num>
                      <m:den>
                        <m:f>
                          <m:fPr>
                            <m:type m:val="lin"/>
                            <m:ctrlPr>
                              <a:rPr lang="en-US" i="1" noProof="0">
                                <a:latin typeface="Cambria Math" panose="02040503050406030204" pitchFamily="18" charset="0"/>
                              </a:rPr>
                            </m:ctrlPr>
                          </m:fPr>
                          <m:num>
                            <m:d>
                              <m:dPr>
                                <m:ctrlPr>
                                  <a:rPr lang="en-US" i="1" noProof="0">
                                    <a:latin typeface="Cambria Math" panose="02040503050406030204" pitchFamily="18" charset="0"/>
                                  </a:rPr>
                                </m:ctrlPr>
                              </m:dPr>
                              <m:e>
                                <m:f>
                                  <m:fPr>
                                    <m:type m:val="lin"/>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1</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1</m:t>
                                        </m:r>
                                      </m:sub>
                                    </m:sSub>
                                  </m:den>
                                </m:f>
                              </m:e>
                            </m:d>
                          </m:num>
                          <m:den>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1</m:t>
                                    </m:r>
                                  </m:sub>
                                </m:sSub>
                                <m:r>
                                  <a:rPr lang="en-US" i="1" noProof="0">
                                    <a:latin typeface="Cambria Math" panose="02040503050406030204" pitchFamily="18" charset="0"/>
                                  </a:rPr>
                                  <m:t>−1</m:t>
                                </m:r>
                              </m:e>
                            </m:d>
                            <m:r>
                              <a:rPr lang="en-US" i="1" noProof="0">
                                <a:latin typeface="Cambria Math" panose="02040503050406030204" pitchFamily="18" charset="0"/>
                              </a:rPr>
                              <m:t>+</m:t>
                            </m:r>
                            <m:f>
                              <m:fPr>
                                <m:type m:val="lin"/>
                                <m:ctrlPr>
                                  <a:rPr lang="en-US" i="1" noProof="0">
                                    <a:latin typeface="Cambria Math" panose="02040503050406030204" pitchFamily="18" charset="0"/>
                                  </a:rPr>
                                </m:ctrlPr>
                              </m:fPr>
                              <m:num>
                                <m:d>
                                  <m:dPr>
                                    <m:ctrlPr>
                                      <a:rPr lang="en-US" i="1" noProof="0">
                                        <a:latin typeface="Cambria Math" panose="02040503050406030204" pitchFamily="18" charset="0"/>
                                      </a:rPr>
                                    </m:ctrlPr>
                                  </m:dPr>
                                  <m:e>
                                    <m:f>
                                      <m:fPr>
                                        <m:type m:val="lin"/>
                                        <m:ctrlPr>
                                          <a:rPr lang="en-US" i="1" noProof="0">
                                            <a:latin typeface="Cambria Math" panose="02040503050406030204" pitchFamily="18" charset="0"/>
                                          </a:rPr>
                                        </m:ctrlPr>
                                      </m:fPr>
                                      <m:num>
                                        <m:sSubSup>
                                          <m:sSubSupPr>
                                            <m:ctrlPr>
                                              <a:rPr lang="en-US" i="1" noProof="0">
                                                <a:latin typeface="Cambria Math" panose="02040503050406030204" pitchFamily="18" charset="0"/>
                                              </a:rPr>
                                            </m:ctrlPr>
                                          </m:sSubSupPr>
                                          <m:e>
                                            <m:r>
                                              <a:rPr lang="en-US" i="1" noProof="0">
                                                <a:latin typeface="Cambria Math" panose="02040503050406030204" pitchFamily="18" charset="0"/>
                                              </a:rPr>
                                              <m:t>𝑠</m:t>
                                            </m:r>
                                          </m:e>
                                          <m:sub>
                                            <m:r>
                                              <a:rPr lang="en-US" i="1" noProof="0">
                                                <a:latin typeface="Cambria Math" panose="02040503050406030204" pitchFamily="18" charset="0"/>
                                              </a:rPr>
                                              <m:t>2</m:t>
                                            </m:r>
                                          </m:sub>
                                          <m:sup>
                                            <m:r>
                                              <a:rPr lang="en-US" i="1" noProof="0">
                                                <a:latin typeface="Cambria Math" panose="02040503050406030204" pitchFamily="18" charset="0"/>
                                              </a:rPr>
                                              <m:t>2</m:t>
                                            </m:r>
                                          </m:sup>
                                        </m:sSubSup>
                                      </m:num>
                                      <m:den>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1</m:t>
                                            </m:r>
                                          </m:sub>
                                        </m:sSub>
                                      </m:den>
                                    </m:f>
                                  </m:e>
                                </m:d>
                              </m:num>
                              <m:den>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𝑁</m:t>
                                        </m:r>
                                      </m:e>
                                      <m:sub>
                                        <m:r>
                                          <a:rPr lang="en-US" i="1" noProof="0">
                                            <a:latin typeface="Cambria Math" panose="02040503050406030204" pitchFamily="18" charset="0"/>
                                          </a:rPr>
                                          <m:t>2</m:t>
                                        </m:r>
                                      </m:sub>
                                    </m:sSub>
                                    <m:r>
                                      <a:rPr lang="en-US" i="1" noProof="0">
                                        <a:latin typeface="Cambria Math" panose="02040503050406030204" pitchFamily="18" charset="0"/>
                                      </a:rPr>
                                      <m:t>−1</m:t>
                                    </m:r>
                                  </m:e>
                                </m:d>
                              </m:den>
                            </m:f>
                          </m:den>
                        </m:f>
                      </m:den>
                    </m:f>
                  </m:oMath>
                </a14:m>
                <a:r>
                  <a:rPr lang="en-US" noProof="0" dirty="0" smtClean="0"/>
                  <a:t>.</a:t>
                </a:r>
                <a:endParaRPr lang="en-US" noProof="0" dirty="0"/>
              </a:p>
              <a:p>
                <a:endParaRPr lang="en-US" noProof="0" dirty="0"/>
              </a:p>
              <a:p>
                <a:endParaRPr lang="en-US"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30306" y="2590800"/>
                <a:ext cx="8229600" cy="3765550"/>
              </a:xfrm>
              <a:blipFill>
                <a:blip r:embed="rId3"/>
                <a:stretch>
                  <a:fillRect l="-1704" t="-210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04291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894" y="685800"/>
            <a:ext cx="9144000" cy="1143000"/>
          </a:xfrm>
        </p:spPr>
        <p:txBody>
          <a:bodyPr>
            <a:normAutofit fontScale="90000"/>
          </a:bodyPr>
          <a:lstStyle/>
          <a:p>
            <a:r>
              <a:rPr lang="en-US" noProof="0" dirty="0"/>
              <a:t>Hypothesis Testing </a:t>
            </a:r>
            <a:r>
              <a:rPr lang="en-US" noProof="0" dirty="0" smtClean="0"/>
              <a:t>with </a:t>
            </a:r>
            <a:r>
              <a:rPr lang="en-US" noProof="0" dirty="0"/>
              <a:t>Two Sample Proportions</a:t>
            </a:r>
            <a:endParaRPr lang="en-US" sz="2700" noProof="0" dirty="0"/>
          </a:p>
        </p:txBody>
      </p:sp>
      <p:sp>
        <p:nvSpPr>
          <p:cNvPr id="9" name="Content Placeholder 8"/>
          <p:cNvSpPr>
            <a:spLocks noGrp="1"/>
          </p:cNvSpPr>
          <p:nvPr>
            <p:ph idx="1"/>
          </p:nvPr>
        </p:nvSpPr>
        <p:spPr>
          <a:xfrm>
            <a:off x="430306" y="2058987"/>
            <a:ext cx="8229600" cy="4297363"/>
          </a:xfrm>
        </p:spPr>
        <p:txBody>
          <a:bodyPr>
            <a:normAutofit/>
          </a:bodyPr>
          <a:lstStyle/>
          <a:p>
            <a:r>
              <a:rPr lang="en-US" noProof="0" dirty="0" smtClean="0"/>
              <a:t>Variables measured at nominal or ordinal level.</a:t>
            </a:r>
          </a:p>
          <a:p>
            <a:r>
              <a:rPr lang="en-US" noProof="0" dirty="0" smtClean="0"/>
              <a:t>Same structure as statistical tests.</a:t>
            </a:r>
          </a:p>
          <a:p>
            <a:r>
              <a:rPr lang="en-US" noProof="0" dirty="0" smtClean="0"/>
              <a:t>Apply five-step model.</a:t>
            </a:r>
          </a:p>
          <a:p>
            <a:endParaRPr lang="en-US" noProof="0" dirty="0" smtClean="0"/>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66566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noProof="0" dirty="0"/>
              <a:t>Assumptions o</a:t>
            </a:r>
            <a:r>
              <a:rPr lang="en-US" noProof="0" dirty="0" smtClean="0"/>
              <a:t>f </a:t>
            </a:r>
            <a:r>
              <a:rPr lang="en-US" noProof="0" dirty="0"/>
              <a:t>Statistical Hypothesis Testing</a:t>
            </a:r>
          </a:p>
        </p:txBody>
      </p:sp>
      <p:sp>
        <p:nvSpPr>
          <p:cNvPr id="9" name="Content Placeholder 8"/>
          <p:cNvSpPr>
            <a:spLocks noGrp="1"/>
          </p:cNvSpPr>
          <p:nvPr>
            <p:ph idx="1"/>
          </p:nvPr>
        </p:nvSpPr>
        <p:spPr>
          <a:xfrm>
            <a:off x="457200" y="2286000"/>
            <a:ext cx="8229600" cy="3840163"/>
          </a:xfrm>
        </p:spPr>
        <p:txBody>
          <a:bodyPr/>
          <a:lstStyle/>
          <a:p>
            <a:r>
              <a:rPr lang="en-US" noProof="0" dirty="0" smtClean="0"/>
              <a:t>Several assumptions.</a:t>
            </a:r>
          </a:p>
          <a:p>
            <a:r>
              <a:rPr lang="en-US" noProof="0" dirty="0" smtClean="0"/>
              <a:t>All assume random sampling. </a:t>
            </a:r>
          </a:p>
          <a:p>
            <a:r>
              <a:rPr lang="en-US" noProof="0" dirty="0" smtClean="0"/>
              <a:t>Assumptions while testing hypothesis. </a:t>
            </a:r>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52952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Stating </a:t>
            </a:r>
            <a:r>
              <a:rPr lang="en-US" noProof="0" dirty="0" smtClean="0"/>
              <a:t>the </a:t>
            </a:r>
            <a:r>
              <a:rPr lang="en-US" noProof="0" dirty="0"/>
              <a:t>Research </a:t>
            </a:r>
            <a:r>
              <a:rPr lang="en-US" noProof="0" dirty="0" smtClean="0"/>
              <a:t>and </a:t>
            </a:r>
            <a:r>
              <a:rPr lang="en-US" noProof="0" dirty="0"/>
              <a:t>Null Hypotheses </a:t>
            </a:r>
            <a:r>
              <a:rPr lang="en-US" sz="2700" noProof="0" dirty="0"/>
              <a:t>(1 of </a:t>
            </a:r>
            <a:r>
              <a:rPr lang="en-US" sz="2700" noProof="0" dirty="0" smtClean="0"/>
              <a:t>3)</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3916363"/>
              </a:xfrm>
            </p:spPr>
            <p:txBody>
              <a:bodyPr>
                <a:normAutofit/>
              </a:bodyPr>
              <a:lstStyle/>
              <a:p>
                <a:pPr marL="0" indent="0">
                  <a:buNone/>
                </a:pPr>
                <a:r>
                  <a:rPr lang="en-US" noProof="0" dirty="0" smtClean="0"/>
                  <a:t>The Research Hypothesis (</a:t>
                </a:r>
                <a14:m>
                  <m:oMath xmlns:m="http://schemas.openxmlformats.org/officeDocument/2006/math">
                    <m:sSub>
                      <m:sSubPr>
                        <m:ctrlPr>
                          <a:rPr lang="en-US" i="1" noProof="0">
                            <a:latin typeface="Cambria Math" panose="02040503050406030204" pitchFamily="18" charset="0"/>
                          </a:rPr>
                        </m:ctrlPr>
                      </m:sSubPr>
                      <m:e>
                        <m:r>
                          <a:rPr lang="en-US" b="0" i="1" noProof="0">
                            <a:latin typeface="Cambria Math" panose="02040503050406030204" pitchFamily="18" charset="0"/>
                          </a:rPr>
                          <m:t>𝐻</m:t>
                        </m:r>
                      </m:e>
                      <m:sub>
                        <m:r>
                          <a:rPr lang="en-US" b="0" i="0" noProof="0">
                            <a:latin typeface="Cambria Math" panose="02040503050406030204" pitchFamily="18" charset="0"/>
                          </a:rPr>
                          <m:t>1</m:t>
                        </m:r>
                      </m:sub>
                    </m:sSub>
                  </m:oMath>
                </a14:m>
                <a:r>
                  <a:rPr lang="en-US" noProof="0" dirty="0"/>
                  <a:t>)</a:t>
                </a:r>
              </a:p>
              <a:p>
                <a:r>
                  <a:rPr lang="en-US" noProof="0" dirty="0"/>
                  <a:t>Research hypothesis.</a:t>
                </a:r>
              </a:p>
              <a:p>
                <a:r>
                  <a:rPr lang="en-US" noProof="0" dirty="0"/>
                  <a:t>One-tailed test</a:t>
                </a:r>
                <a:r>
                  <a:rPr lang="en-US" noProof="0" dirty="0" smtClean="0"/>
                  <a:t>.</a:t>
                </a:r>
              </a:p>
              <a:p>
                <a:pPr lvl="1"/>
                <a14:m>
                  <m:oMath xmlns:m="http://schemas.openxmlformats.org/officeDocument/2006/math">
                    <m:r>
                      <a:rPr lang="en-US" noProof="0">
                        <a:latin typeface="Cambria Math" panose="02040503050406030204" pitchFamily="18" charset="0"/>
                      </a:rPr>
                      <m:t> </m:t>
                    </m:r>
                    <m:sSub>
                      <m:sSubPr>
                        <m:ctrlPr>
                          <a:rPr lang="en-US" i="1" noProof="0">
                            <a:latin typeface="Cambria Math" panose="02040503050406030204" pitchFamily="18" charset="0"/>
                          </a:rPr>
                        </m:ctrlPr>
                      </m:sSubPr>
                      <m:e>
                        <m:r>
                          <a:rPr lang="en-US" i="1" noProof="0">
                            <a:latin typeface="Cambria Math" panose="02040503050406030204" pitchFamily="18" charset="0"/>
                          </a:rPr>
                          <m:t>𝐻</m:t>
                        </m:r>
                      </m:e>
                      <m:sub>
                        <m:r>
                          <a:rPr lang="en-US" i="1" noProof="0">
                            <a:latin typeface="Cambria Math" panose="02040503050406030204" pitchFamily="18" charset="0"/>
                          </a:rPr>
                          <m:t>1</m:t>
                        </m:r>
                      </m:sub>
                    </m:sSub>
                    <m:r>
                      <a:rPr lang="en-US" i="1" noProof="0">
                        <a:latin typeface="Cambria Math" panose="02040503050406030204" pitchFamily="18" charset="0"/>
                      </a:rPr>
                      <m:t>:</m:t>
                    </m:r>
                    <m:r>
                      <a:rPr lang="en-US" i="1" noProof="0">
                        <a:latin typeface="Cambria Math" panose="02040503050406030204" pitchFamily="18" charset="0"/>
                      </a:rPr>
                      <m:t>𝜇</m:t>
                    </m:r>
                    <m:r>
                      <a:rPr lang="en-US" i="1" noProof="0">
                        <a:latin typeface="Cambria Math" panose="02040503050406030204" pitchFamily="18" charset="0"/>
                      </a:rPr>
                      <m:t>&lt;</m:t>
                    </m:r>
                    <m:r>
                      <m:rPr>
                        <m:sty m:val="p"/>
                      </m:rPr>
                      <a:rPr lang="en-US" b="0" i="0" noProof="0" smtClean="0">
                        <a:latin typeface="Cambria Math"/>
                      </a:rPr>
                      <m:t>S</m:t>
                    </m:r>
                    <m:r>
                      <m:rPr>
                        <m:sty m:val="p"/>
                      </m:rPr>
                      <a:rPr lang="en-US" i="0" noProof="0">
                        <a:latin typeface="Cambria Math" panose="02040503050406030204" pitchFamily="18" charset="0"/>
                      </a:rPr>
                      <m:t>ome</m:t>
                    </m:r>
                    <m:r>
                      <a:rPr lang="en-US" i="0" noProof="0">
                        <a:latin typeface="Cambria Math" panose="02040503050406030204" pitchFamily="18" charset="0"/>
                      </a:rPr>
                      <m:t> </m:t>
                    </m:r>
                    <m:r>
                      <m:rPr>
                        <m:sty m:val="p"/>
                      </m:rPr>
                      <a:rPr lang="en-US" i="0" noProof="0">
                        <a:latin typeface="Cambria Math" panose="02040503050406030204" pitchFamily="18" charset="0"/>
                      </a:rPr>
                      <m:t>specified</m:t>
                    </m:r>
                    <m:r>
                      <a:rPr lang="en-US" i="0" noProof="0">
                        <a:latin typeface="Cambria Math" panose="02040503050406030204" pitchFamily="18" charset="0"/>
                      </a:rPr>
                      <m:t> </m:t>
                    </m:r>
                    <m:r>
                      <m:rPr>
                        <m:sty m:val="p"/>
                      </m:rPr>
                      <a:rPr lang="en-US" i="0" noProof="0">
                        <a:latin typeface="Cambria Math" panose="02040503050406030204" pitchFamily="18" charset="0"/>
                      </a:rPr>
                      <m:t>value</m:t>
                    </m:r>
                  </m:oMath>
                </a14:m>
                <a:r>
                  <a:rPr lang="en-US" i="0" noProof="0" dirty="0"/>
                  <a:t>.</a:t>
                </a:r>
              </a:p>
              <a:p>
                <a:pPr lvl="1"/>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𝐻</m:t>
                        </m:r>
                      </m:e>
                      <m:sub>
                        <m:r>
                          <a:rPr lang="en-US" i="1" noProof="0">
                            <a:latin typeface="Cambria Math" panose="02040503050406030204" pitchFamily="18" charset="0"/>
                          </a:rPr>
                          <m:t>1</m:t>
                        </m:r>
                      </m:sub>
                    </m:sSub>
                    <m:r>
                      <a:rPr lang="en-US" i="1" noProof="0">
                        <a:latin typeface="Cambria Math" panose="02040503050406030204" pitchFamily="18" charset="0"/>
                      </a:rPr>
                      <m:t>:</m:t>
                    </m:r>
                    <m:r>
                      <a:rPr lang="en-US" i="1" noProof="0">
                        <a:latin typeface="Cambria Math" panose="02040503050406030204" pitchFamily="18" charset="0"/>
                      </a:rPr>
                      <m:t>𝜇</m:t>
                    </m:r>
                    <m:r>
                      <a:rPr lang="en-US" i="0" noProof="0">
                        <a:latin typeface="Cambria Math" panose="02040503050406030204" pitchFamily="18" charset="0"/>
                      </a:rPr>
                      <m:t>&gt;</m:t>
                    </m:r>
                    <m:r>
                      <m:rPr>
                        <m:sty m:val="p"/>
                      </m:rPr>
                      <a:rPr lang="en-US" b="0" i="0" noProof="0" smtClean="0">
                        <a:latin typeface="Cambria Math"/>
                      </a:rPr>
                      <m:t>S</m:t>
                    </m:r>
                    <m:r>
                      <m:rPr>
                        <m:sty m:val="p"/>
                      </m:rPr>
                      <a:rPr lang="en-US" i="0" noProof="0">
                        <a:latin typeface="Cambria Math" panose="02040503050406030204" pitchFamily="18" charset="0"/>
                      </a:rPr>
                      <m:t>ome</m:t>
                    </m:r>
                    <m:r>
                      <a:rPr lang="en-US" i="0" noProof="0">
                        <a:latin typeface="Cambria Math" panose="02040503050406030204" pitchFamily="18" charset="0"/>
                      </a:rPr>
                      <m:t> </m:t>
                    </m:r>
                    <m:r>
                      <m:rPr>
                        <m:sty m:val="p"/>
                      </m:rPr>
                      <a:rPr lang="en-US" i="0" noProof="0">
                        <a:latin typeface="Cambria Math" panose="02040503050406030204" pitchFamily="18" charset="0"/>
                      </a:rPr>
                      <m:t>specified</m:t>
                    </m:r>
                    <m:r>
                      <a:rPr lang="en-US" i="0" noProof="0">
                        <a:latin typeface="Cambria Math" panose="02040503050406030204" pitchFamily="18" charset="0"/>
                      </a:rPr>
                      <m:t> </m:t>
                    </m:r>
                    <m:r>
                      <m:rPr>
                        <m:sty m:val="p"/>
                      </m:rPr>
                      <a:rPr lang="en-US" i="0" noProof="0">
                        <a:latin typeface="Cambria Math" panose="02040503050406030204" pitchFamily="18" charset="0"/>
                      </a:rPr>
                      <m:t>value</m:t>
                    </m:r>
                  </m:oMath>
                </a14:m>
                <a:r>
                  <a:rPr lang="en-US" noProof="0" dirty="0" smtClean="0"/>
                  <a:t>.</a:t>
                </a:r>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3916363"/>
              </a:xfrm>
              <a:blipFill rotWithShape="0">
                <a:blip r:embed="rId3"/>
                <a:stretch>
                  <a:fillRect l="-1852" t="-2025"/>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69786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Stating </a:t>
            </a:r>
            <a:r>
              <a:rPr lang="en-US" noProof="0" dirty="0" smtClean="0"/>
              <a:t>the </a:t>
            </a:r>
            <a:r>
              <a:rPr lang="en-US" noProof="0" dirty="0"/>
              <a:t>Research </a:t>
            </a:r>
            <a:r>
              <a:rPr lang="en-US" noProof="0" dirty="0" smtClean="0"/>
              <a:t>and </a:t>
            </a:r>
            <a:r>
              <a:rPr lang="en-US" noProof="0" dirty="0"/>
              <a:t>Null Hypotheses </a:t>
            </a:r>
            <a:r>
              <a:rPr lang="en-US" sz="2700" noProof="0" dirty="0" smtClean="0"/>
              <a:t>(2 </a:t>
            </a:r>
            <a:r>
              <a:rPr lang="en-US" sz="2700" noProof="0" dirty="0"/>
              <a:t>of </a:t>
            </a:r>
            <a:r>
              <a:rPr lang="en-US" sz="2700" noProof="0" dirty="0" smtClean="0"/>
              <a:t>3)</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09800"/>
                <a:ext cx="8229600" cy="3916363"/>
              </a:xfrm>
            </p:spPr>
            <p:txBody>
              <a:bodyPr>
                <a:normAutofit/>
              </a:bodyPr>
              <a:lstStyle/>
              <a:p>
                <a:pPr marL="0" indent="0">
                  <a:buNone/>
                </a:pPr>
                <a:r>
                  <a:rPr lang="en-US" noProof="0" dirty="0" smtClean="0"/>
                  <a:t>The Research Hypothesis (</a:t>
                </a:r>
                <a14:m>
                  <m:oMath xmlns:m="http://schemas.openxmlformats.org/officeDocument/2006/math">
                    <m:sSub>
                      <m:sSubPr>
                        <m:ctrlPr>
                          <a:rPr lang="en-US" i="1" noProof="0">
                            <a:latin typeface="Cambria Math" panose="02040503050406030204" pitchFamily="18" charset="0"/>
                          </a:rPr>
                        </m:ctrlPr>
                      </m:sSubPr>
                      <m:e>
                        <m:r>
                          <a:rPr lang="en-US" b="0" i="1" noProof="0">
                            <a:latin typeface="Cambria Math" panose="02040503050406030204" pitchFamily="18" charset="0"/>
                          </a:rPr>
                          <m:t>𝐻</m:t>
                        </m:r>
                      </m:e>
                      <m:sub>
                        <m:r>
                          <a:rPr lang="en-US" b="0" i="0" noProof="0">
                            <a:latin typeface="Cambria Math" panose="02040503050406030204" pitchFamily="18" charset="0"/>
                          </a:rPr>
                          <m:t>1</m:t>
                        </m:r>
                      </m:sub>
                    </m:sSub>
                  </m:oMath>
                </a14:m>
                <a:r>
                  <a:rPr lang="en-US" noProof="0" dirty="0"/>
                  <a:t>)</a:t>
                </a:r>
              </a:p>
              <a:p>
                <a:r>
                  <a:rPr lang="en-US" noProof="0" dirty="0" smtClean="0"/>
                  <a:t>Right-tailed </a:t>
                </a:r>
                <a:r>
                  <a:rPr lang="en-US" noProof="0" dirty="0"/>
                  <a:t>test and left-tailed test.</a:t>
                </a:r>
              </a:p>
              <a:p>
                <a:r>
                  <a:rPr lang="en-US" noProof="0" dirty="0"/>
                  <a:t>Two-tailed test</a:t>
                </a:r>
                <a:r>
                  <a:rPr lang="en-US" noProof="0" dirty="0" smtClean="0"/>
                  <a:t>.</a:t>
                </a:r>
              </a:p>
              <a:p>
                <a:pPr lvl="1"/>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𝐻</m:t>
                        </m:r>
                      </m:e>
                      <m:sub>
                        <m:r>
                          <a:rPr lang="en-US" i="1" noProof="0">
                            <a:latin typeface="Cambria Math" panose="02040503050406030204" pitchFamily="18" charset="0"/>
                          </a:rPr>
                          <m:t>0</m:t>
                        </m:r>
                      </m:sub>
                    </m:sSub>
                    <m:r>
                      <a:rPr lang="en-US" i="1" noProof="0">
                        <a:latin typeface="Cambria Math" panose="02040503050406030204" pitchFamily="18" charset="0"/>
                      </a:rPr>
                      <m:t>:</m:t>
                    </m:r>
                    <m:r>
                      <a:rPr lang="en-US" i="1" noProof="0">
                        <a:latin typeface="Cambria Math" panose="02040503050406030204" pitchFamily="18" charset="0"/>
                      </a:rPr>
                      <m:t>𝜇</m:t>
                    </m:r>
                    <m:r>
                      <a:rPr lang="en-US" i="1" noProof="0">
                        <a:latin typeface="Cambria Math" panose="02040503050406030204" pitchFamily="18" charset="0"/>
                      </a:rPr>
                      <m:t>=</m:t>
                    </m:r>
                    <m:r>
                      <m:rPr>
                        <m:sty m:val="p"/>
                      </m:rPr>
                      <a:rPr lang="en-US" b="0" i="0" noProof="0" smtClean="0">
                        <a:latin typeface="Cambria Math"/>
                      </a:rPr>
                      <m:t>S</m:t>
                    </m:r>
                    <m:r>
                      <m:rPr>
                        <m:sty m:val="p"/>
                      </m:rPr>
                      <a:rPr lang="en-US" i="0" noProof="0">
                        <a:latin typeface="Cambria Math" panose="02040503050406030204" pitchFamily="18" charset="0"/>
                      </a:rPr>
                      <m:t>ome</m:t>
                    </m:r>
                    <m:r>
                      <a:rPr lang="en-US" i="0" noProof="0">
                        <a:latin typeface="Cambria Math" panose="02040503050406030204" pitchFamily="18" charset="0"/>
                      </a:rPr>
                      <m:t> </m:t>
                    </m:r>
                    <m:r>
                      <m:rPr>
                        <m:sty m:val="p"/>
                      </m:rPr>
                      <a:rPr lang="en-US" i="0" noProof="0">
                        <a:latin typeface="Cambria Math" panose="02040503050406030204" pitchFamily="18" charset="0"/>
                      </a:rPr>
                      <m:t>specified</m:t>
                    </m:r>
                    <m:r>
                      <a:rPr lang="en-US" i="0" noProof="0">
                        <a:latin typeface="Cambria Math" panose="02040503050406030204" pitchFamily="18" charset="0"/>
                      </a:rPr>
                      <m:t> </m:t>
                    </m:r>
                    <m:r>
                      <m:rPr>
                        <m:sty m:val="p"/>
                      </m:rPr>
                      <a:rPr lang="en-US" i="0" noProof="0">
                        <a:latin typeface="Cambria Math" panose="02040503050406030204" pitchFamily="18" charset="0"/>
                      </a:rPr>
                      <m:t>value</m:t>
                    </m:r>
                  </m:oMath>
                </a14:m>
                <a:r>
                  <a:rPr lang="en-US" i="0" noProof="0" dirty="0"/>
                  <a:t>.</a:t>
                </a:r>
              </a:p>
              <a:p>
                <a:pPr lvl="1"/>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09800"/>
                <a:ext cx="8229600" cy="3916363"/>
              </a:xfrm>
              <a:blipFill rotWithShape="0">
                <a:blip r:embed="rId3"/>
                <a:stretch>
                  <a:fillRect l="-1852" t="-2025"/>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16203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Stating </a:t>
            </a:r>
            <a:r>
              <a:rPr lang="en-US" noProof="0" dirty="0" smtClean="0"/>
              <a:t>the </a:t>
            </a:r>
            <a:r>
              <a:rPr lang="en-US" noProof="0" dirty="0"/>
              <a:t>Research </a:t>
            </a:r>
            <a:r>
              <a:rPr lang="en-US" noProof="0" dirty="0" smtClean="0"/>
              <a:t>and </a:t>
            </a:r>
            <a:r>
              <a:rPr lang="en-US" noProof="0" dirty="0"/>
              <a:t>Null Hypotheses </a:t>
            </a:r>
            <a:r>
              <a:rPr lang="en-US" sz="2700" noProof="0" dirty="0" smtClean="0"/>
              <a:t>(3 </a:t>
            </a:r>
            <a:r>
              <a:rPr lang="en-US" sz="2700" noProof="0" dirty="0"/>
              <a:t>of </a:t>
            </a:r>
            <a:r>
              <a:rPr lang="en-US" sz="2700" noProof="0" dirty="0" smtClean="0"/>
              <a:t>3)</a:t>
            </a:r>
            <a:endParaRPr lang="en-US" sz="2700" noProof="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2286000"/>
                <a:ext cx="8229600" cy="3840163"/>
              </a:xfrm>
            </p:spPr>
            <p:txBody>
              <a:bodyPr>
                <a:normAutofit/>
              </a:bodyPr>
              <a:lstStyle/>
              <a:p>
                <a:pPr marL="0" indent="0">
                  <a:buNone/>
                </a:pPr>
                <a:r>
                  <a:rPr lang="en-US" noProof="0" dirty="0" smtClean="0"/>
                  <a:t>The Null Hypothesis (</a:t>
                </a:r>
                <a14:m>
                  <m:oMath xmlns:m="http://schemas.openxmlformats.org/officeDocument/2006/math">
                    <m:sSub>
                      <m:sSubPr>
                        <m:ctrlPr>
                          <a:rPr lang="en-US" i="1" noProof="0">
                            <a:latin typeface="Cambria Math" panose="02040503050406030204" pitchFamily="18" charset="0"/>
                          </a:rPr>
                        </m:ctrlPr>
                      </m:sSubPr>
                      <m:e>
                        <m:r>
                          <a:rPr lang="en-US" b="0" i="1" noProof="0">
                            <a:latin typeface="Cambria Math" panose="02040503050406030204" pitchFamily="18" charset="0"/>
                          </a:rPr>
                          <m:t>𝐻</m:t>
                        </m:r>
                      </m:e>
                      <m:sub>
                        <m:r>
                          <m:rPr>
                            <m:sty m:val="p"/>
                          </m:rPr>
                          <a:rPr lang="en-US" b="0" i="0" noProof="0">
                            <a:latin typeface="Cambria Math" panose="02040503050406030204" pitchFamily="18" charset="0"/>
                          </a:rPr>
                          <m:t>o</m:t>
                        </m:r>
                      </m:sub>
                    </m:sSub>
                  </m:oMath>
                </a14:m>
                <a:r>
                  <a:rPr lang="en-US" noProof="0" dirty="0"/>
                  <a:t> )</a:t>
                </a:r>
              </a:p>
              <a:p>
                <a:r>
                  <a:rPr lang="en-US" noProof="0" dirty="0" smtClean="0"/>
                  <a:t>Also called the </a:t>
                </a:r>
                <a:r>
                  <a:rPr lang="en-US" noProof="0" dirty="0"/>
                  <a:t>hypothesis of “no difference</a:t>
                </a:r>
                <a:r>
                  <a:rPr lang="en-US" noProof="0" dirty="0" smtClean="0"/>
                  <a:t>.”</a:t>
                </a:r>
              </a:p>
              <a:p>
                <a:r>
                  <a:rPr lang="en-US" noProof="0" dirty="0" smtClean="0"/>
                  <a:t>Rejecting null hypothesis.</a:t>
                </a:r>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2286000"/>
                <a:ext cx="8229600" cy="3840163"/>
              </a:xfrm>
              <a:blipFill rotWithShape="0">
                <a:blip r:embed="rId3"/>
                <a:stretch>
                  <a:fillRect l="-1852" t="-2063"/>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09152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r>
              <a:rPr lang="en-US" noProof="0" dirty="0"/>
              <a:t>Probability Values </a:t>
            </a:r>
            <a:r>
              <a:rPr lang="en-US" noProof="0" dirty="0" smtClean="0"/>
              <a:t>and </a:t>
            </a:r>
            <a:r>
              <a:rPr lang="en-US" noProof="0" dirty="0"/>
              <a:t>Alpha </a:t>
            </a:r>
            <a:r>
              <a:rPr lang="en-US" sz="2700" noProof="0" dirty="0"/>
              <a:t>(1 of 2)</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828800"/>
                <a:ext cx="8229600" cy="4297363"/>
              </a:xfrm>
            </p:spPr>
            <p:txBody>
              <a:bodyPr>
                <a:normAutofit/>
              </a:bodyPr>
              <a:lstStyle/>
              <a:p>
                <a:r>
                  <a:rPr lang="en-US" noProof="0" dirty="0" smtClean="0"/>
                  <a:t>Standard deviation (standard error) of</a:t>
                </a:r>
                <a:r>
                  <a:rPr lang="en-US" noProof="0" dirty="0"/>
                  <a:t> </a:t>
                </a:r>
                <a14:m>
                  <m:oMath xmlns:m="http://schemas.openxmlformats.org/officeDocument/2006/math">
                    <m:sSub>
                      <m:sSubPr>
                        <m:ctrlPr>
                          <a:rPr lang="en-US" i="1" noProof="0" smtClean="0">
                            <a:latin typeface="Cambria Math" panose="02040503050406030204" pitchFamily="18" charset="0"/>
                          </a:rPr>
                        </m:ctrlPr>
                      </m:sSubPr>
                      <m:e>
                        <m:r>
                          <a:rPr lang="en-US" i="1" noProof="0">
                            <a:latin typeface="Cambria Math" panose="02040503050406030204" pitchFamily="18" charset="0"/>
                          </a:rPr>
                          <m:t>𝜎</m:t>
                        </m:r>
                      </m:e>
                      <m:sub>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sub>
                    </m:sSub>
                    <m:r>
                      <a:rPr lang="en-US" noProof="0">
                        <a:latin typeface="Cambria Math" panose="02040503050406030204" pitchFamily="18" charset="0"/>
                      </a:rPr>
                      <m:t>=</m:t>
                    </m:r>
                    <m:f>
                      <m:fPr>
                        <m:ctrlPr>
                          <a:rPr lang="en-US" i="1" noProof="0">
                            <a:latin typeface="Cambria Math" panose="02040503050406030204" pitchFamily="18" charset="0"/>
                          </a:rPr>
                        </m:ctrlPr>
                      </m:fPr>
                      <m:num>
                        <m:r>
                          <a:rPr lang="en-US" i="1" noProof="0">
                            <a:latin typeface="Cambria Math" panose="02040503050406030204" pitchFamily="18" charset="0"/>
                          </a:rPr>
                          <m:t>𝜎</m:t>
                        </m:r>
                      </m:num>
                      <m:den>
                        <m:rad>
                          <m:radPr>
                            <m:degHide m:val="on"/>
                            <m:ctrlPr>
                              <a:rPr lang="en-US" i="1" noProof="0">
                                <a:latin typeface="Cambria Math" panose="02040503050406030204" pitchFamily="18" charset="0"/>
                              </a:rPr>
                            </m:ctrlPr>
                          </m:radPr>
                          <m:deg/>
                          <m:e>
                            <m:r>
                              <a:rPr lang="en-US" i="1" noProof="0">
                                <a:latin typeface="Cambria Math" panose="02040503050406030204" pitchFamily="18" charset="0"/>
                              </a:rPr>
                              <m:t>𝑁</m:t>
                            </m:r>
                          </m:e>
                        </m:rad>
                      </m:den>
                    </m:f>
                  </m:oMath>
                </a14:m>
                <a:r>
                  <a:rPr lang="en-US" noProof="0" dirty="0" smtClean="0"/>
                  <a:t>.</a:t>
                </a:r>
                <a:endParaRPr lang="en-US" noProof="0" dirty="0"/>
              </a:p>
              <a:p>
                <a:r>
                  <a:rPr lang="en-US" i="1" noProof="0" dirty="0"/>
                  <a:t>Z </a:t>
                </a:r>
                <a:r>
                  <a:rPr lang="en-US" noProof="0" dirty="0" smtClean="0"/>
                  <a:t>score: </a:t>
                </a:r>
                <a14:m>
                  <m:oMath xmlns:m="http://schemas.openxmlformats.org/officeDocument/2006/math">
                    <m:r>
                      <a:rPr lang="en-US" i="1" noProof="0">
                        <a:latin typeface="Cambria Math" panose="02040503050406030204" pitchFamily="18" charset="0"/>
                      </a:rPr>
                      <m:t>𝑍</m:t>
                    </m:r>
                    <m:r>
                      <a:rPr lang="en-US" i="1" noProof="0">
                        <a:latin typeface="Cambria Math" panose="02040503050406030204" pitchFamily="18" charset="0"/>
                      </a:rPr>
                      <m:t>=</m:t>
                    </m:r>
                    <m:f>
                      <m:fPr>
                        <m:ctrlPr>
                          <a:rPr lang="en-US" i="1" noProof="0">
                            <a:latin typeface="Cambria Math" panose="02040503050406030204" pitchFamily="18" charset="0"/>
                          </a:rPr>
                        </m:ctrlPr>
                      </m:fPr>
                      <m:num>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r>
                          <a:rPr lang="en-US" i="1"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𝜇</m:t>
                            </m:r>
                          </m:e>
                          <m:sub>
                            <m:acc>
                              <m:accPr>
                                <m:chr m:val="̅"/>
                                <m:ctrlPr>
                                  <a:rPr lang="en-US" i="1" noProof="0">
                                    <a:latin typeface="Cambria Math" panose="02040503050406030204" pitchFamily="18" charset="0"/>
                                  </a:rPr>
                                </m:ctrlPr>
                              </m:accPr>
                              <m:e>
                                <m:r>
                                  <a:rPr lang="en-US" i="1" noProof="0">
                                    <a:latin typeface="Cambria Math" panose="02040503050406030204" pitchFamily="18" charset="0"/>
                                  </a:rPr>
                                  <m:t>𝑌</m:t>
                                </m:r>
                              </m:e>
                            </m:acc>
                          </m:sub>
                        </m:sSub>
                      </m:num>
                      <m:den>
                        <m:f>
                          <m:fPr>
                            <m:type m:val="lin"/>
                            <m:ctrlPr>
                              <a:rPr lang="en-US" i="1" noProof="0">
                                <a:latin typeface="Cambria Math" panose="02040503050406030204" pitchFamily="18" charset="0"/>
                              </a:rPr>
                            </m:ctrlPr>
                          </m:fPr>
                          <m:num>
                            <m:r>
                              <a:rPr lang="en-US" i="1" noProof="0">
                                <a:latin typeface="Cambria Math" panose="02040503050406030204" pitchFamily="18" charset="0"/>
                              </a:rPr>
                              <m:t>𝜎</m:t>
                            </m:r>
                          </m:num>
                          <m:den>
                            <m:rad>
                              <m:radPr>
                                <m:degHide m:val="on"/>
                                <m:ctrlPr>
                                  <a:rPr lang="en-US" i="1" noProof="0">
                                    <a:latin typeface="Cambria Math" panose="02040503050406030204" pitchFamily="18" charset="0"/>
                                  </a:rPr>
                                </m:ctrlPr>
                              </m:radPr>
                              <m:deg/>
                              <m:e>
                                <m:r>
                                  <a:rPr lang="en-US" i="1" noProof="0">
                                    <a:latin typeface="Cambria Math" panose="02040503050406030204" pitchFamily="18" charset="0"/>
                                  </a:rPr>
                                  <m:t>𝑁</m:t>
                                </m:r>
                              </m:e>
                            </m:rad>
                          </m:den>
                        </m:f>
                      </m:den>
                    </m:f>
                  </m:oMath>
                </a14:m>
                <a:r>
                  <a:rPr lang="en-US" noProof="0" dirty="0" smtClean="0"/>
                  <a:t>.</a:t>
                </a:r>
                <a:endParaRPr lang="en-US" noProof="0" dirty="0"/>
              </a:p>
              <a:p>
                <a:r>
                  <a:rPr lang="en-US" i="1" noProof="0" dirty="0"/>
                  <a:t>Z </a:t>
                </a:r>
                <a:r>
                  <a:rPr lang="en-US" noProof="0" dirty="0"/>
                  <a:t>statistic (obtained).</a:t>
                </a:r>
              </a:p>
              <a:p>
                <a:r>
                  <a:rPr lang="en-US" i="1" noProof="0" dirty="0"/>
                  <a:t>p</a:t>
                </a:r>
                <a:r>
                  <a:rPr lang="en-US" noProof="0" dirty="0"/>
                  <a:t> </a:t>
                </a:r>
                <a:r>
                  <a:rPr lang="en-US" noProof="0" dirty="0" smtClean="0"/>
                  <a:t>Value</a:t>
                </a:r>
                <a:r>
                  <a:rPr lang="en-US" noProof="0" dirty="0"/>
                  <a:t>.</a:t>
                </a:r>
              </a:p>
              <a:p>
                <a:endParaRPr lang="en-US" noProof="0" dirty="0"/>
              </a:p>
              <a:p>
                <a:endParaRPr lang="en-US" noProof="0" dirty="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828800"/>
                <a:ext cx="8229600" cy="4297363"/>
              </a:xfrm>
              <a:blipFill>
                <a:blip r:embed="rId3"/>
                <a:stretch>
                  <a:fillRect l="-1704" t="-1844"/>
                </a:stretch>
              </a:blipFill>
            </p:spPr>
            <p:txBody>
              <a:bodyPr/>
              <a:lstStyle/>
              <a:p>
                <a:r>
                  <a:rPr lang="en-IN">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03495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a:bodyPr>
          <a:lstStyle/>
          <a:p>
            <a:r>
              <a:rPr lang="en-US" noProof="0" dirty="0"/>
              <a:t>Probability Values </a:t>
            </a:r>
            <a:r>
              <a:rPr lang="en-US" noProof="0" dirty="0" smtClean="0"/>
              <a:t>and </a:t>
            </a:r>
            <a:r>
              <a:rPr lang="en-US" noProof="0" dirty="0"/>
              <a:t>Alpha </a:t>
            </a:r>
            <a:r>
              <a:rPr lang="en-US" sz="2700" noProof="0" dirty="0"/>
              <a:t>(2 of 2)</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981200"/>
                <a:ext cx="8229600" cy="4144963"/>
              </a:xfrm>
            </p:spPr>
            <p:txBody>
              <a:bodyPr>
                <a:normAutofit/>
              </a:bodyPr>
              <a:lstStyle/>
              <a:p>
                <a:r>
                  <a:rPr lang="en-US" noProof="0" dirty="0" smtClean="0"/>
                  <a:t>Alpha (</a:t>
                </a:r>
                <a14:m>
                  <m:oMath xmlns:m="http://schemas.openxmlformats.org/officeDocument/2006/math">
                    <m:r>
                      <a:rPr lang="en-US" sz="3200" i="1" kern="1200" smtClean="0">
                        <a:solidFill>
                          <a:schemeClr val="tx1"/>
                        </a:solidFill>
                        <a:effectLst/>
                        <a:latin typeface="Cambria Math"/>
                        <a:ea typeface="+mn-ea"/>
                        <a:cs typeface="+mn-cs"/>
                      </a:rPr>
                      <m:t>𝛼</m:t>
                    </m:r>
                  </m:oMath>
                </a14:m>
                <a:r>
                  <a:rPr lang="en-US" i="0" noProof="0" dirty="0" smtClean="0"/>
                  <a:t>)</a:t>
                </a:r>
                <a:r>
                  <a:rPr lang="en-US" noProof="0" dirty="0" smtClean="0"/>
                  <a:t>.</a:t>
                </a:r>
              </a:p>
              <a:p>
                <a:r>
                  <a:rPr lang="en-US" noProof="0" dirty="0" smtClean="0"/>
                  <a:t>Difference between </a:t>
                </a:r>
                <a:r>
                  <a:rPr lang="en-US" i="1" noProof="0" dirty="0" smtClean="0"/>
                  <a:t>p </a:t>
                </a:r>
                <a:r>
                  <a:rPr lang="en-US" noProof="0" dirty="0" smtClean="0"/>
                  <a:t>and alpha.</a:t>
                </a:r>
              </a:p>
              <a:p>
                <a:endParaRPr lang="en-US" noProof="0" dirty="0" smtClean="0"/>
              </a:p>
              <a:p>
                <a:endParaRPr lang="en-US" noProof="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981200"/>
                <a:ext cx="8229600" cy="4144963"/>
              </a:xfrm>
              <a:blipFill rotWithShape="1">
                <a:blip r:embed="rId3"/>
                <a:stretch>
                  <a:fillRect l="-1630" t="-1912"/>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06130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The Five Steps </a:t>
            </a:r>
            <a:r>
              <a:rPr lang="en-US" noProof="0" dirty="0" smtClean="0"/>
              <a:t>in </a:t>
            </a:r>
            <a:r>
              <a:rPr lang="en-US" noProof="0" dirty="0"/>
              <a:t>Hypothesis Testing: A Summary </a:t>
            </a:r>
            <a:r>
              <a:rPr lang="en-US" sz="2700" noProof="0" dirty="0"/>
              <a:t>(1 of 2)</a:t>
            </a:r>
          </a:p>
        </p:txBody>
      </p:sp>
      <p:sp>
        <p:nvSpPr>
          <p:cNvPr id="9" name="Content Placeholder 8"/>
          <p:cNvSpPr>
            <a:spLocks noGrp="1"/>
          </p:cNvSpPr>
          <p:nvPr>
            <p:ph idx="1"/>
          </p:nvPr>
        </p:nvSpPr>
        <p:spPr>
          <a:xfrm>
            <a:off x="457200" y="2057400"/>
            <a:ext cx="8229600" cy="4068763"/>
          </a:xfrm>
        </p:spPr>
        <p:txBody>
          <a:bodyPr>
            <a:normAutofit/>
          </a:bodyPr>
          <a:lstStyle/>
          <a:p>
            <a:r>
              <a:rPr lang="en-US" noProof="0" dirty="0" smtClean="0"/>
              <a:t>Making assumptions.</a:t>
            </a:r>
          </a:p>
          <a:p>
            <a:r>
              <a:rPr lang="en-US" noProof="0" dirty="0" smtClean="0"/>
              <a:t>Stating research and null hypotheses and selecting alpha.</a:t>
            </a:r>
          </a:p>
          <a:p>
            <a:r>
              <a:rPr lang="en-US" noProof="0" dirty="0" smtClean="0"/>
              <a:t>Selecting sampling distribution and specifying test statistic.</a:t>
            </a:r>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2745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685800"/>
            <a:ext cx="9144000" cy="1143000"/>
          </a:xfrm>
        </p:spPr>
        <p:txBody>
          <a:bodyPr>
            <a:normAutofit fontScale="90000"/>
          </a:bodyPr>
          <a:lstStyle/>
          <a:p>
            <a:r>
              <a:rPr lang="en-US" noProof="0" dirty="0"/>
              <a:t>The Five Steps </a:t>
            </a:r>
            <a:r>
              <a:rPr lang="en-US" noProof="0" dirty="0" smtClean="0"/>
              <a:t>in </a:t>
            </a:r>
            <a:r>
              <a:rPr lang="en-US" noProof="0" dirty="0"/>
              <a:t>Hypothesis Testing: A Summary </a:t>
            </a:r>
            <a:r>
              <a:rPr lang="en-US" sz="2700" noProof="0" dirty="0"/>
              <a:t>(2 of 2)</a:t>
            </a:r>
          </a:p>
        </p:txBody>
      </p:sp>
      <p:sp>
        <p:nvSpPr>
          <p:cNvPr id="9" name="Content Placeholder 8"/>
          <p:cNvSpPr>
            <a:spLocks noGrp="1"/>
          </p:cNvSpPr>
          <p:nvPr>
            <p:ph idx="1"/>
          </p:nvPr>
        </p:nvSpPr>
        <p:spPr>
          <a:xfrm>
            <a:off x="457200" y="2133600"/>
            <a:ext cx="8229600" cy="3992563"/>
          </a:xfrm>
        </p:spPr>
        <p:txBody>
          <a:bodyPr>
            <a:normAutofit/>
          </a:bodyPr>
          <a:lstStyle/>
          <a:p>
            <a:r>
              <a:rPr lang="en-US" noProof="0" dirty="0" smtClean="0"/>
              <a:t>Computing the test statistic.</a:t>
            </a:r>
          </a:p>
          <a:p>
            <a:r>
              <a:rPr lang="en-US" noProof="0" dirty="0" smtClean="0"/>
              <a:t>Making decision and interpreting results.</a:t>
            </a:r>
          </a:p>
          <a:p>
            <a:endParaRPr lang="en-US" noProof="0" dirty="0"/>
          </a:p>
        </p:txBody>
      </p:sp>
      <p:sp>
        <p:nvSpPr>
          <p:cNvPr id="6" name="Footer Placeholder 5"/>
          <p:cNvSpPr>
            <a:spLocks noGrp="1"/>
          </p:cNvSpPr>
          <p:nvPr>
            <p:ph type="ftr" sz="quarter" idx="11"/>
          </p:nvPr>
        </p:nvSpPr>
        <p:spPr/>
        <p:txBody>
          <a:bodyPr/>
          <a:lstStyle/>
          <a:p>
            <a:r>
              <a:rPr lang="en-US" dirty="0"/>
              <a:t>Frankfort-Nachmias/Leon-Guerrero, Social Statistics for a Diverse Society, 9e. © SAGE Publications, 2020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91365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2981</TotalTime>
  <Words>2280</Words>
  <Application>Microsoft Office PowerPoint</Application>
  <PresentationFormat>On-screen Show (4:3)</PresentationFormat>
  <Paragraphs>290</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Cambria Math</vt:lpstr>
      <vt:lpstr>Times New Roman</vt:lpstr>
      <vt:lpstr>Office Theme</vt:lpstr>
      <vt:lpstr>1_Office Theme</vt:lpstr>
      <vt:lpstr>Chapter 8: Testing Hypotheses</vt:lpstr>
      <vt:lpstr>Assumptions of Statistical Hypothesis Testing</vt:lpstr>
      <vt:lpstr>Stating the Research and Null Hypotheses (1 of 3)</vt:lpstr>
      <vt:lpstr>Stating the Research and Null Hypotheses (2 of 3)</vt:lpstr>
      <vt:lpstr>Stating the Research and Null Hypotheses (3 of 3)</vt:lpstr>
      <vt:lpstr>Probability Values and Alpha (1 of 2)</vt:lpstr>
      <vt:lpstr>Probability Values and Alpha (2 of 2)</vt:lpstr>
      <vt:lpstr>The Five Steps in Hypothesis Testing: A Summary (1 of 2)</vt:lpstr>
      <vt:lpstr>The Five Steps in Hypothesis Testing: A Summary (2 of 2)</vt:lpstr>
      <vt:lpstr>Errors in Hypothesis Testing (1 of 2)</vt:lpstr>
      <vt:lpstr>Errors in Hypothesis Testing (2 of 2)</vt:lpstr>
      <vt:lpstr>Hypothesis Testing with One Sample and Population Variance Unknown (1 of 2)</vt:lpstr>
      <vt:lpstr>Hypothesis Testing with One Sample and Population Variance Unknown (2 of 2) </vt:lpstr>
      <vt:lpstr>Hypothesis Testing with Two Sample Means</vt:lpstr>
      <vt:lpstr>The Sampling Distribution of the Difference between Means (1 of 3)</vt:lpstr>
      <vt:lpstr>The Sampling Distribution of the Difference between Means (2 of 3)</vt:lpstr>
      <vt:lpstr>The Sampling Distribution of the Difference between Means (3 of 3)</vt:lpstr>
      <vt:lpstr>The Five Steps in Hypothesis Testing about Difference between Means: A Summary</vt:lpstr>
      <vt:lpstr>Hypothesis Testing with Two Sample Proportions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Kelly DeRosa</cp:lastModifiedBy>
  <cp:revision>383</cp:revision>
  <dcterms:created xsi:type="dcterms:W3CDTF">2006-08-16T00:00:00Z</dcterms:created>
  <dcterms:modified xsi:type="dcterms:W3CDTF">2020-02-05T15:53:37Z</dcterms:modified>
</cp:coreProperties>
</file>