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embeddedFontLst>
    <p:embeddedFont>
      <p:font typeface="Trebuchet MS" panose="020B060302020202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34965" autoAdjust="0"/>
  </p:normalViewPr>
  <p:slideViewPr>
    <p:cSldViewPr>
      <p:cViewPr varScale="1">
        <p:scale>
          <a:sx n="116" d="100"/>
          <a:sy n="116" d="100"/>
        </p:scale>
        <p:origin x="146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p:nvPr/>
        </p:nvSpPr>
        <p:spPr>
          <a:xfrm>
            <a:off x="0" y="0"/>
            <a:ext cx="6858000" cy="9144000"/>
          </a:xfrm>
          <a:prstGeom prst="roundRect">
            <a:avLst>
              <a:gd name="adj" fmla="val 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Calibri"/>
              <a:ea typeface="Calibri"/>
              <a:cs typeface="Calibri"/>
              <a:sym typeface="Calibri"/>
            </a:endParaRPr>
          </a:p>
        </p:txBody>
      </p:sp>
      <p:sp>
        <p:nvSpPr>
          <p:cNvPr id="3" name="Shape 3"/>
          <p:cNvSpPr/>
          <p:nvPr/>
        </p:nvSpPr>
        <p:spPr>
          <a:xfrm>
            <a:off x="0" y="0"/>
            <a:ext cx="6858000" cy="9144000"/>
          </a:xfrm>
          <a:prstGeom prst="roundRect">
            <a:avLst>
              <a:gd name="adj" fmla="val 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Calibri"/>
              <a:ea typeface="Calibri"/>
              <a:cs typeface="Calibri"/>
              <a:sym typeface="Calibri"/>
            </a:endParaRPr>
          </a:p>
        </p:txBody>
      </p:sp>
      <p:sp>
        <p:nvSpPr>
          <p:cNvPr id="4" name="Shape 4"/>
          <p:cNvSpPr/>
          <p:nvPr/>
        </p:nvSpPr>
        <p:spPr>
          <a:xfrm>
            <a:off x="0" y="0"/>
            <a:ext cx="6858000" cy="9144000"/>
          </a:xfrm>
          <a:prstGeom prst="roundRect">
            <a:avLst>
              <a:gd name="adj" fmla="val 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Calibri"/>
              <a:ea typeface="Calibri"/>
              <a:cs typeface="Calibri"/>
              <a:sym typeface="Calibri"/>
            </a:endParaRPr>
          </a:p>
        </p:txBody>
      </p:sp>
      <p:sp>
        <p:nvSpPr>
          <p:cNvPr id="5" name="Shape 5"/>
          <p:cNvSpPr txBox="1"/>
          <p:nvPr/>
        </p:nvSpPr>
        <p:spPr>
          <a:xfrm>
            <a:off x="0" y="0"/>
            <a:ext cx="29717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Calibri"/>
              <a:ea typeface="Calibri"/>
              <a:cs typeface="Calibri"/>
              <a:sym typeface="Calibri"/>
            </a:endParaRPr>
          </a:p>
        </p:txBody>
      </p:sp>
      <p:sp>
        <p:nvSpPr>
          <p:cNvPr id="6" name="Shape 6"/>
          <p:cNvSpPr txBox="1">
            <a:spLocks noGrp="1"/>
          </p:cNvSpPr>
          <p:nvPr>
            <p:ph type="dt" idx="10"/>
          </p:nvPr>
        </p:nvSpPr>
        <p:spPr>
          <a:xfrm>
            <a:off x="3884612" y="0"/>
            <a:ext cx="2967037" cy="452436"/>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742950" marR="0" indent="-285750" algn="l" rtl="0">
              <a:lnSpc>
                <a:spcPct val="100000"/>
              </a:lnSpc>
              <a:spcBef>
                <a:spcPts val="0"/>
              </a:spcBef>
              <a:spcAft>
                <a:spcPts val="0"/>
              </a:spcAft>
              <a:defRPr/>
            </a:lvl2pPr>
            <a:lvl3pPr marL="1143000" marR="0" indent="-228600" algn="l" rtl="0">
              <a:lnSpc>
                <a:spcPct val="100000"/>
              </a:lnSpc>
              <a:spcBef>
                <a:spcPts val="0"/>
              </a:spcBef>
              <a:spcAft>
                <a:spcPts val="0"/>
              </a:spcAft>
              <a:defRPr/>
            </a:lvl3pPr>
            <a:lvl4pPr marL="1600200" marR="0" indent="-228600" algn="l" rtl="0">
              <a:lnSpc>
                <a:spcPct val="100000"/>
              </a:lnSpc>
              <a:spcBef>
                <a:spcPts val="0"/>
              </a:spcBef>
              <a:spcAft>
                <a:spcPts val="0"/>
              </a:spcAft>
              <a:defRPr/>
            </a:lvl4pPr>
            <a:lvl5pPr marL="2057400" marR="0" indent="-228600" algn="l" rtl="0">
              <a:lnSpc>
                <a:spcPct val="100000"/>
              </a:lnSpc>
              <a:spcBef>
                <a:spcPts val="0"/>
              </a:spcBef>
              <a:spcAft>
                <a:spcPts val="0"/>
              </a:spcAft>
              <a:defRPr/>
            </a:lvl5pPr>
            <a:lvl6pPr marL="2514600" marR="0" indent="-228600" algn="l" rtl="0">
              <a:lnSpc>
                <a:spcPct val="100000"/>
              </a:lnSpc>
              <a:spcBef>
                <a:spcPts val="0"/>
              </a:spcBef>
              <a:spcAft>
                <a:spcPts val="0"/>
              </a:spcAft>
              <a:defRPr/>
            </a:lvl6pPr>
            <a:lvl7pPr marL="3429000" marR="0" indent="-228600" algn="l" rtl="0">
              <a:lnSpc>
                <a:spcPct val="100000"/>
              </a:lnSpc>
              <a:spcBef>
                <a:spcPts val="0"/>
              </a:spcBef>
              <a:spcAft>
                <a:spcPts val="0"/>
              </a:spcAft>
              <a:defRPr/>
            </a:lvl7pPr>
            <a:lvl8pPr marL="4800600" marR="0" indent="-228600" algn="l" rtl="0">
              <a:lnSpc>
                <a:spcPct val="100000"/>
              </a:lnSpc>
              <a:spcBef>
                <a:spcPts val="0"/>
              </a:spcBef>
              <a:spcAft>
                <a:spcPts val="0"/>
              </a:spcAft>
              <a:defRPr/>
            </a:lvl8pPr>
            <a:lvl9pPr marL="6629400" marR="0" indent="-228600" algn="l" rtl="0">
              <a:lnSpc>
                <a:spcPct val="100000"/>
              </a:lnSpc>
              <a:spcBef>
                <a:spcPts val="0"/>
              </a:spcBef>
              <a:spcAft>
                <a:spcPts val="0"/>
              </a:spcAft>
              <a:defRPr/>
            </a:lvl9pPr>
          </a:lstStyle>
          <a:p>
            <a:endParaRPr/>
          </a:p>
        </p:txBody>
      </p:sp>
      <p:sp>
        <p:nvSpPr>
          <p:cNvPr id="7" name="Shape 7"/>
          <p:cNvSpPr>
            <a:spLocks noGrp="1" noRot="1" noChangeAspect="1"/>
          </p:cNvSpPr>
          <p:nvPr>
            <p:ph type="sldImg" idx="2"/>
          </p:nvPr>
        </p:nvSpPr>
        <p:spPr>
          <a:xfrm>
            <a:off x="1143000" y="685800"/>
            <a:ext cx="4567236" cy="3424237"/>
          </a:xfrm>
          <a:custGeom>
            <a:avLst/>
            <a:gdLst/>
            <a:ahLst/>
            <a:cxnLst/>
            <a:rect l="0" t="0" r="0" b="0"/>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a:headEnd type="none" w="med" len="med"/>
            <a:tailEnd type="none" w="med" len="med"/>
          </a:ln>
        </p:spPr>
      </p:sp>
      <p:sp>
        <p:nvSpPr>
          <p:cNvPr id="8" name="Shape 8"/>
          <p:cNvSpPr txBox="1">
            <a:spLocks noGrp="1"/>
          </p:cNvSpPr>
          <p:nvPr>
            <p:ph type="body" idx="1"/>
          </p:nvPr>
        </p:nvSpPr>
        <p:spPr>
          <a:xfrm>
            <a:off x="685800" y="4343400"/>
            <a:ext cx="5481637" cy="4110036"/>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9" name="Shape 9"/>
          <p:cNvSpPr txBox="1"/>
          <p:nvPr/>
        </p:nvSpPr>
        <p:spPr>
          <a:xfrm>
            <a:off x="0" y="8685211"/>
            <a:ext cx="2971799" cy="4572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rgbClr val="000000"/>
              </a:solidFill>
              <a:latin typeface="Calibri"/>
              <a:ea typeface="Calibri"/>
              <a:cs typeface="Calibri"/>
              <a:sym typeface="Calibri"/>
            </a:endParaRPr>
          </a:p>
        </p:txBody>
      </p:sp>
      <p:sp>
        <p:nvSpPr>
          <p:cNvPr id="10" name="Shape 10"/>
          <p:cNvSpPr txBox="1">
            <a:spLocks noGrp="1"/>
          </p:cNvSpPr>
          <p:nvPr>
            <p:ph type="sldNum" idx="12"/>
          </p:nvPr>
        </p:nvSpPr>
        <p:spPr>
          <a:xfrm>
            <a:off x="3884612" y="8685211"/>
            <a:ext cx="2967037" cy="452436"/>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a:t>
            </a:fld>
            <a:endParaRPr lang="en-US" sz="1200" b="0" i="0" u="none" strike="noStrike" cap="none" baseline="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99933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p:nvPr/>
        </p:nvSpPr>
        <p:spPr>
          <a:xfrm>
            <a:off x="3884612" y="8685211"/>
            <a:ext cx="2967037" cy="452436"/>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1</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0000" tIns="46800" rIns="90000" bIns="46800" anchor="ctr" anchorCtr="0">
            <a:noAutofit/>
          </a:bodyPr>
          <a:lstStyle/>
          <a:p>
            <a:pPr lvl="0" rtl="0">
              <a:lnSpc>
                <a:spcPct val="115000"/>
              </a:lnSpc>
              <a:spcBef>
                <a:spcPts val="0"/>
              </a:spcBef>
              <a:buClr>
                <a:schemeClr val="dk1"/>
              </a:buClr>
              <a:buSzPct val="100000"/>
              <a:buFont typeface="Arial"/>
              <a:buNone/>
            </a:pPr>
            <a:r>
              <a:rPr lang="en-US" sz="1100">
                <a:solidFill>
                  <a:schemeClr val="dk1"/>
                </a:solidFill>
              </a:rPr>
              <a:t>Good afternoon to everyone. </a:t>
            </a:r>
          </a:p>
          <a:p>
            <a:pPr lvl="0" rtl="0">
              <a:lnSpc>
                <a:spcPct val="115000"/>
              </a:lnSpc>
              <a:spcBef>
                <a:spcPts val="0"/>
              </a:spcBef>
              <a:buClr>
                <a:schemeClr val="dk1"/>
              </a:buClr>
              <a:buSzPct val="100000"/>
              <a:buFont typeface="Arial"/>
              <a:buNone/>
            </a:pPr>
            <a:r>
              <a:rPr lang="en-US" sz="1100">
                <a:solidFill>
                  <a:schemeClr val="dk1"/>
                </a:solidFill>
              </a:rPr>
              <a:t>Today I will be talking about Parameter Sweep and Resources Scaling Automation in Scalarm Data Farming Platform.</a:t>
            </a:r>
          </a:p>
          <a:p>
            <a:pPr lvl="0" rtl="0">
              <a:lnSpc>
                <a:spcPct val="115000"/>
              </a:lnSpc>
              <a:spcBef>
                <a:spcPts val="0"/>
              </a:spcBef>
              <a:buClr>
                <a:schemeClr val="dk1"/>
              </a:buClr>
              <a:buSzPct val="100000"/>
              <a:buFont typeface="Arial"/>
              <a:buNone/>
            </a:pPr>
            <a:r>
              <a:rPr lang="en-US" sz="1100">
                <a:solidFill>
                  <a:schemeClr val="dk1"/>
                </a:solidFill>
              </a:rPr>
              <a:t>Scalarm is a platform developed in PL-Grid Core project within ACC Cyfronet AGH in cooperation with Department of Computer Science on AGH.</a:t>
            </a:r>
          </a:p>
          <a:p>
            <a:pPr lvl="0">
              <a:spcBef>
                <a:spcPts val="0"/>
              </a:spcBef>
              <a:buNone/>
            </a:pPr>
            <a:endParaRPr/>
          </a:p>
        </p:txBody>
      </p:sp>
    </p:spTree>
    <p:extLst>
      <p:ext uri="{BB962C8B-B14F-4D97-AF65-F5344CB8AC3E}">
        <p14:creationId xmlns:p14="http://schemas.microsoft.com/office/powerpoint/2010/main" val="511408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10</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457" name="Shape 457"/>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8" name="Shape 458"/>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To even further meet the needs of users we introduced two levels of automation in Scalarm:</a:t>
            </a:r>
          </a:p>
          <a:p>
            <a:pPr lvl="0" rtl="0">
              <a:lnSpc>
                <a:spcPct val="115000"/>
              </a:lnSpc>
              <a:spcBef>
                <a:spcPts val="0"/>
              </a:spcBef>
              <a:buClr>
                <a:schemeClr val="dk1"/>
              </a:buClr>
              <a:buSzPct val="100000"/>
              <a:buFont typeface="Arial"/>
              <a:buNone/>
            </a:pPr>
            <a:r>
              <a:rPr lang="en-US" sz="1100">
                <a:solidFill>
                  <a:schemeClr val="dk1"/>
                </a:solidFill>
              </a:rPr>
              <a:t> - One is input space adjustments algorithm, which conducts analysis of partial data and extends input space accordingly.</a:t>
            </a:r>
          </a:p>
          <a:p>
            <a:pPr lvl="0" rtl="0">
              <a:lnSpc>
                <a:spcPct val="115000"/>
              </a:lnSpc>
              <a:spcBef>
                <a:spcPts val="0"/>
              </a:spcBef>
              <a:buClr>
                <a:schemeClr val="dk1"/>
              </a:buClr>
              <a:buSzPct val="100000"/>
              <a:buFont typeface="Arial"/>
              <a:buNone/>
            </a:pPr>
            <a:r>
              <a:rPr lang="en-US" sz="1100">
                <a:solidFill>
                  <a:schemeClr val="dk1"/>
                </a:solidFill>
              </a:rPr>
              <a:t> - The other is resources management algorithm, which ensures experiment execution within limits imposed by user, for example execution time limit.</a:t>
            </a:r>
          </a:p>
          <a:p>
            <a:pPr lvl="0" rtl="0">
              <a:lnSpc>
                <a:spcPct val="115000"/>
              </a:lnSpc>
              <a:spcBef>
                <a:spcPts val="0"/>
              </a:spcBef>
              <a:buClr>
                <a:schemeClr val="dk1"/>
              </a:buClr>
              <a:buFont typeface="Arial"/>
              <a:buNone/>
            </a:pPr>
            <a:endParaRPr sz="1100">
              <a:solidFill>
                <a:schemeClr val="dk1"/>
              </a:solidFill>
            </a:endParaRPr>
          </a:p>
          <a:p>
            <a:pPr lvl="0" rtl="0">
              <a:spcBef>
                <a:spcPts val="0"/>
              </a:spcBef>
              <a:buNone/>
            </a:pPr>
            <a:endParaRPr/>
          </a:p>
        </p:txBody>
      </p:sp>
    </p:spTree>
    <p:extLst>
      <p:ext uri="{BB962C8B-B14F-4D97-AF65-F5344CB8AC3E}">
        <p14:creationId xmlns:p14="http://schemas.microsoft.com/office/powerpoint/2010/main" val="1640146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11</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518" name="Shape 518"/>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19" name="Shape 519"/>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Input space algorithm firstly extends input space with initial simulations. (</a:t>
            </a:r>
            <a:r>
              <a:rPr lang="en-US" sz="1100" dirty="0" err="1">
                <a:solidFill>
                  <a:schemeClr val="dk1"/>
                </a:solidFill>
              </a:rPr>
              <a:t>Pokazać</a:t>
            </a:r>
            <a:r>
              <a:rPr lang="en-US" sz="1100" dirty="0">
                <a:solidFill>
                  <a:schemeClr val="dk1"/>
                </a:solidFill>
              </a:rPr>
              <a:t> </a:t>
            </a:r>
            <a:r>
              <a:rPr lang="en-US" sz="1100" dirty="0" err="1">
                <a:solidFill>
                  <a:schemeClr val="dk1"/>
                </a:solidFill>
              </a:rPr>
              <a:t>na</a:t>
            </a:r>
            <a:r>
              <a:rPr lang="en-US" sz="1100" dirty="0">
                <a:solidFill>
                  <a:schemeClr val="dk1"/>
                </a:solidFill>
              </a:rPr>
              <a:t> to </a:t>
            </a:r>
            <a:r>
              <a:rPr lang="en-US" sz="1100" dirty="0" err="1">
                <a:solidFill>
                  <a:schemeClr val="dk1"/>
                </a:solidFill>
              </a:rPr>
              <a:t>laserem</a:t>
            </a:r>
            <a:r>
              <a:rPr lang="en-US" sz="1100" dirty="0">
                <a:solidFill>
                  <a:schemeClr val="dk1"/>
                </a:solidFill>
              </a:rPr>
              <a:t>)</a:t>
            </a:r>
          </a:p>
          <a:p>
            <a:pPr lvl="0" rtl="0">
              <a:lnSpc>
                <a:spcPct val="115000"/>
              </a:lnSpc>
              <a:spcBef>
                <a:spcPts val="0"/>
              </a:spcBef>
              <a:buClr>
                <a:schemeClr val="dk1"/>
              </a:buClr>
              <a:buSzPct val="100000"/>
              <a:buFont typeface="Arial"/>
              <a:buNone/>
            </a:pPr>
            <a:r>
              <a:rPr lang="en-US" sz="1100" dirty="0">
                <a:solidFill>
                  <a:schemeClr val="dk1"/>
                </a:solidFill>
              </a:rPr>
              <a:t>Then </a:t>
            </a:r>
            <a:r>
              <a:rPr lang="en-US" sz="1100" dirty="0" err="1">
                <a:solidFill>
                  <a:schemeClr val="dk1"/>
                </a:solidFill>
              </a:rPr>
              <a:t>scalarm</a:t>
            </a:r>
            <a:r>
              <a:rPr lang="en-US" sz="1100" dirty="0">
                <a:solidFill>
                  <a:schemeClr val="dk1"/>
                </a:solidFill>
              </a:rPr>
              <a:t> platform executes these simulations on computational resources and send its results back to algorithm. (</a:t>
            </a:r>
            <a:r>
              <a:rPr lang="en-US" sz="1100" dirty="0" err="1">
                <a:solidFill>
                  <a:schemeClr val="dk1"/>
                </a:solidFill>
              </a:rPr>
              <a:t>Pokazać</a:t>
            </a:r>
            <a:r>
              <a:rPr lang="en-US" sz="1100" dirty="0">
                <a:solidFill>
                  <a:schemeClr val="dk1"/>
                </a:solidFill>
              </a:rPr>
              <a:t> </a:t>
            </a:r>
            <a:r>
              <a:rPr lang="en-US" sz="1100" dirty="0" err="1">
                <a:solidFill>
                  <a:schemeClr val="dk1"/>
                </a:solidFill>
              </a:rPr>
              <a:t>na</a:t>
            </a:r>
            <a:r>
              <a:rPr lang="en-US" sz="1100" dirty="0">
                <a:solidFill>
                  <a:schemeClr val="dk1"/>
                </a:solidFill>
              </a:rPr>
              <a:t> to </a:t>
            </a:r>
            <a:r>
              <a:rPr lang="en-US" sz="1100" dirty="0" err="1">
                <a:solidFill>
                  <a:schemeClr val="dk1"/>
                </a:solidFill>
              </a:rPr>
              <a:t>laserem</a:t>
            </a:r>
            <a:r>
              <a:rPr lang="en-US" sz="1100" dirty="0">
                <a:solidFill>
                  <a:schemeClr val="dk1"/>
                </a:solidFill>
              </a:rPr>
              <a:t>)</a:t>
            </a:r>
          </a:p>
          <a:p>
            <a:pPr lvl="0" rtl="0">
              <a:lnSpc>
                <a:spcPct val="115000"/>
              </a:lnSpc>
              <a:spcBef>
                <a:spcPts val="0"/>
              </a:spcBef>
              <a:buClr>
                <a:schemeClr val="dk1"/>
              </a:buClr>
              <a:buSzPct val="100000"/>
              <a:buFont typeface="Arial"/>
              <a:buNone/>
            </a:pPr>
            <a:r>
              <a:rPr lang="en-US" sz="1100" dirty="0">
                <a:solidFill>
                  <a:schemeClr val="dk1"/>
                </a:solidFill>
              </a:rPr>
              <a:t>In this phase algorithm ANALYSES received simulations results and makes decision about further executions. It can either schedule additional simulations to extend input space (</a:t>
            </a:r>
            <a:r>
              <a:rPr lang="en-US" sz="1100" dirty="0" err="1">
                <a:solidFill>
                  <a:schemeClr val="dk1"/>
                </a:solidFill>
              </a:rPr>
              <a:t>Pokazać</a:t>
            </a:r>
            <a:r>
              <a:rPr lang="en-US" sz="1100" dirty="0">
                <a:solidFill>
                  <a:schemeClr val="dk1"/>
                </a:solidFill>
              </a:rPr>
              <a:t> </a:t>
            </a:r>
            <a:r>
              <a:rPr lang="en-US" sz="1100" dirty="0" err="1">
                <a:solidFill>
                  <a:schemeClr val="dk1"/>
                </a:solidFill>
              </a:rPr>
              <a:t>na</a:t>
            </a:r>
            <a:r>
              <a:rPr lang="en-US" sz="1100" dirty="0">
                <a:solidFill>
                  <a:schemeClr val="dk1"/>
                </a:solidFill>
              </a:rPr>
              <a:t> to </a:t>
            </a:r>
            <a:r>
              <a:rPr lang="en-US" sz="1100" dirty="0" err="1">
                <a:solidFill>
                  <a:schemeClr val="dk1"/>
                </a:solidFill>
              </a:rPr>
              <a:t>laserem</a:t>
            </a:r>
            <a:r>
              <a:rPr lang="en-US" sz="1100" dirty="0">
                <a:solidFill>
                  <a:schemeClr val="dk1"/>
                </a:solidFill>
              </a:rPr>
              <a:t>) or finish execution and deliver </a:t>
            </a:r>
            <a:r>
              <a:rPr lang="en-US" sz="1100" dirty="0" err="1">
                <a:solidFill>
                  <a:schemeClr val="dk1"/>
                </a:solidFill>
              </a:rPr>
              <a:t>analysed</a:t>
            </a:r>
            <a:r>
              <a:rPr lang="en-US" sz="1100" dirty="0">
                <a:solidFill>
                  <a:schemeClr val="dk1"/>
                </a:solidFill>
              </a:rPr>
              <a:t> results to user (</a:t>
            </a:r>
            <a:r>
              <a:rPr lang="en-US" sz="1100" dirty="0" err="1">
                <a:solidFill>
                  <a:schemeClr val="dk1"/>
                </a:solidFill>
              </a:rPr>
              <a:t>Pokazać</a:t>
            </a:r>
            <a:r>
              <a:rPr lang="en-US" sz="1100" dirty="0">
                <a:solidFill>
                  <a:schemeClr val="dk1"/>
                </a:solidFill>
              </a:rPr>
              <a:t> </a:t>
            </a:r>
            <a:r>
              <a:rPr lang="en-US" sz="1100" dirty="0" err="1">
                <a:solidFill>
                  <a:schemeClr val="dk1"/>
                </a:solidFill>
              </a:rPr>
              <a:t>na</a:t>
            </a:r>
            <a:r>
              <a:rPr lang="en-US" sz="1100" dirty="0">
                <a:solidFill>
                  <a:schemeClr val="dk1"/>
                </a:solidFill>
              </a:rPr>
              <a:t> to </a:t>
            </a:r>
            <a:r>
              <a:rPr lang="en-US" sz="1100" dirty="0" err="1">
                <a:solidFill>
                  <a:schemeClr val="dk1"/>
                </a:solidFill>
              </a:rPr>
              <a:t>laserem</a:t>
            </a:r>
            <a:r>
              <a:rPr lang="en-US" sz="1100" dirty="0">
                <a:solidFill>
                  <a:schemeClr val="dk1"/>
                </a:solidFill>
              </a:rPr>
              <a:t>).</a:t>
            </a:r>
          </a:p>
          <a:p>
            <a:pPr lvl="0" rtl="0">
              <a:lnSpc>
                <a:spcPct val="115000"/>
              </a:lnSpc>
              <a:spcBef>
                <a:spcPts val="0"/>
              </a:spcBef>
              <a:buClr>
                <a:schemeClr val="dk1"/>
              </a:buClr>
              <a:buSzPct val="100000"/>
              <a:buFont typeface="Arial"/>
              <a:buNone/>
            </a:pPr>
            <a:r>
              <a:rPr lang="en-US" sz="1100" dirty="0">
                <a:solidFill>
                  <a:schemeClr val="dk1"/>
                </a:solidFill>
              </a:rPr>
              <a:t>Any algorithm can be used as base for input space management. In </a:t>
            </a:r>
            <a:r>
              <a:rPr lang="en-US" sz="1100" dirty="0" err="1">
                <a:solidFill>
                  <a:schemeClr val="dk1"/>
                </a:solidFill>
              </a:rPr>
              <a:t>scalarm</a:t>
            </a:r>
            <a:r>
              <a:rPr lang="en-US" sz="1100" dirty="0">
                <a:solidFill>
                  <a:schemeClr val="dk1"/>
                </a:solidFill>
              </a:rPr>
              <a:t> we provided dedicated simulated annealing. </a:t>
            </a:r>
          </a:p>
          <a:p>
            <a:pPr lvl="0" rtl="0">
              <a:lnSpc>
                <a:spcPct val="115000"/>
              </a:lnSpc>
              <a:spcBef>
                <a:spcPts val="0"/>
              </a:spcBef>
              <a:buClr>
                <a:schemeClr val="dk1"/>
              </a:buClr>
              <a:buSzPct val="100000"/>
              <a:buFont typeface="Arial"/>
              <a:buNone/>
            </a:pPr>
            <a:r>
              <a:rPr lang="en-US" sz="1100" dirty="0">
                <a:solidFill>
                  <a:schemeClr val="dk1"/>
                </a:solidFill>
              </a:rPr>
              <a:t>In each iteration simulated annealing algorithm schedules simulations and therefore extends input space, awaits its execution on computational resources and ANALYSES received data. After that algorithm makes decision about further execution.</a:t>
            </a:r>
          </a:p>
          <a:p>
            <a:pPr lvl="0" rtl="0">
              <a:lnSpc>
                <a:spcPct val="115000"/>
              </a:lnSpc>
              <a:spcBef>
                <a:spcPts val="0"/>
              </a:spcBef>
              <a:buClr>
                <a:schemeClr val="dk1"/>
              </a:buClr>
              <a:buFont typeface="Arial"/>
              <a:buNone/>
            </a:pPr>
            <a:endParaRPr sz="1100" dirty="0">
              <a:solidFill>
                <a:schemeClr val="dk1"/>
              </a:solidFill>
            </a:endParaRPr>
          </a:p>
          <a:p>
            <a:pPr rtl="0">
              <a:spcBef>
                <a:spcPts val="0"/>
              </a:spcBef>
              <a:buNone/>
            </a:pPr>
            <a:endParaRPr dirty="0"/>
          </a:p>
        </p:txBody>
      </p:sp>
    </p:spTree>
    <p:extLst>
      <p:ext uri="{BB962C8B-B14F-4D97-AF65-F5344CB8AC3E}">
        <p14:creationId xmlns:p14="http://schemas.microsoft.com/office/powerpoint/2010/main" val="280432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12</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579" name="Shape 579"/>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0" name="Shape 580"/>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Resources management algorithm works through entire time of experiment execution, maintaining proper resources usage within constraints imposed by user.</a:t>
            </a:r>
          </a:p>
          <a:p>
            <a:pPr lvl="0" rtl="0">
              <a:lnSpc>
                <a:spcPct val="115000"/>
              </a:lnSpc>
              <a:spcBef>
                <a:spcPts val="0"/>
              </a:spcBef>
              <a:buClr>
                <a:schemeClr val="dk1"/>
              </a:buClr>
              <a:buSzPct val="100000"/>
              <a:buFont typeface="Arial"/>
              <a:buNone/>
            </a:pPr>
            <a:r>
              <a:rPr lang="en-US" sz="1100" dirty="0">
                <a:solidFill>
                  <a:schemeClr val="dk1"/>
                </a:solidFill>
              </a:rPr>
              <a:t>In its decision loops algorithm pulls statistics about current state of experiment, which are provided by </a:t>
            </a:r>
            <a:r>
              <a:rPr lang="en-US" sz="1100" dirty="0" err="1">
                <a:solidFill>
                  <a:schemeClr val="dk1"/>
                </a:solidFill>
              </a:rPr>
              <a:t>scalarm</a:t>
            </a:r>
            <a:r>
              <a:rPr lang="en-US" sz="1100" dirty="0">
                <a:solidFill>
                  <a:schemeClr val="dk1"/>
                </a:solidFill>
              </a:rPr>
              <a:t> in form of metrics.</a:t>
            </a:r>
          </a:p>
          <a:p>
            <a:pPr lvl="0" rtl="0">
              <a:lnSpc>
                <a:spcPct val="115000"/>
              </a:lnSpc>
              <a:spcBef>
                <a:spcPts val="0"/>
              </a:spcBef>
              <a:buClr>
                <a:schemeClr val="dk1"/>
              </a:buClr>
              <a:buSzPct val="100000"/>
              <a:buFont typeface="Arial"/>
              <a:buNone/>
            </a:pPr>
            <a:r>
              <a:rPr lang="en-US" sz="1100" dirty="0">
                <a:solidFill>
                  <a:schemeClr val="dk1"/>
                </a:solidFill>
              </a:rPr>
              <a:t>Next step is analysis of obtained data and decision about further moves.</a:t>
            </a:r>
          </a:p>
          <a:p>
            <a:pPr lvl="0" rtl="0">
              <a:lnSpc>
                <a:spcPct val="115000"/>
              </a:lnSpc>
              <a:spcBef>
                <a:spcPts val="0"/>
              </a:spcBef>
              <a:buClr>
                <a:schemeClr val="dk1"/>
              </a:buClr>
              <a:buSzPct val="100000"/>
              <a:buFont typeface="Arial"/>
              <a:buNone/>
            </a:pPr>
            <a:r>
              <a:rPr lang="en-US" sz="1100" dirty="0">
                <a:solidFill>
                  <a:schemeClr val="dk1"/>
                </a:solidFill>
              </a:rPr>
              <a:t>Algorithm can adjust computational resources by either decreasing or increasing number of workers.</a:t>
            </a:r>
          </a:p>
          <a:p>
            <a:pPr lvl="0" rtl="0">
              <a:lnSpc>
                <a:spcPct val="115000"/>
              </a:lnSpc>
              <a:spcBef>
                <a:spcPts val="0"/>
              </a:spcBef>
              <a:buClr>
                <a:schemeClr val="dk1"/>
              </a:buClr>
              <a:buSzPct val="100000"/>
              <a:buFont typeface="Arial"/>
              <a:buNone/>
            </a:pPr>
            <a:r>
              <a:rPr lang="en-US" sz="1100" dirty="0">
                <a:solidFill>
                  <a:schemeClr val="dk1"/>
                </a:solidFill>
              </a:rPr>
              <a:t>Worker is a computer program send onto infrastructure, and is responsible for sequential execution of simulations. By increasing number of workers we increase computational resources usage.</a:t>
            </a:r>
          </a:p>
          <a:p>
            <a:pPr rtl="0">
              <a:spcBef>
                <a:spcPts val="0"/>
              </a:spcBef>
              <a:buNone/>
            </a:pPr>
            <a:endParaRPr dirty="0"/>
          </a:p>
          <a:p>
            <a:pPr rtl="0">
              <a:spcBef>
                <a:spcPts val="0"/>
              </a:spcBef>
              <a:buNone/>
            </a:pPr>
            <a:endParaRPr lang="en-US" dirty="0"/>
          </a:p>
        </p:txBody>
      </p:sp>
    </p:spTree>
    <p:extLst>
      <p:ext uri="{BB962C8B-B14F-4D97-AF65-F5344CB8AC3E}">
        <p14:creationId xmlns:p14="http://schemas.microsoft.com/office/powerpoint/2010/main" val="89760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Shape 590"/>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13</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591" name="Shape 591"/>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2" name="Shape 592"/>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Due to differences between computational resources supported by Scalarm, we provided unified metrics to measure experiment execution.</a:t>
            </a:r>
          </a:p>
          <a:p>
            <a:pPr lvl="0" rtl="0">
              <a:lnSpc>
                <a:spcPct val="115000"/>
              </a:lnSpc>
              <a:spcBef>
                <a:spcPts val="0"/>
              </a:spcBef>
              <a:buClr>
                <a:schemeClr val="dk1"/>
              </a:buClr>
              <a:buSzPct val="100000"/>
              <a:buFont typeface="Arial"/>
              <a:buNone/>
            </a:pPr>
            <a:r>
              <a:rPr lang="en-US" sz="1100">
                <a:solidFill>
                  <a:schemeClr val="dk1"/>
                </a:solidFill>
              </a:rPr>
              <a:t> - Workers throughput that represents computing power of single worker and is calculated by dividing done simulation by worker’s execution time.</a:t>
            </a:r>
          </a:p>
          <a:p>
            <a:pPr lvl="0" rtl="0">
              <a:lnSpc>
                <a:spcPct val="115000"/>
              </a:lnSpc>
              <a:spcBef>
                <a:spcPts val="0"/>
              </a:spcBef>
              <a:buClr>
                <a:schemeClr val="dk1"/>
              </a:buClr>
              <a:buSzPct val="100000"/>
              <a:buFont typeface="Arial"/>
              <a:buNone/>
            </a:pPr>
            <a:r>
              <a:rPr lang="en-US" sz="1100">
                <a:solidFill>
                  <a:schemeClr val="dk1"/>
                </a:solidFill>
              </a:rPr>
              <a:t> - System throughput that shows cumulative computing power of system for given experiment workers.</a:t>
            </a:r>
          </a:p>
          <a:p>
            <a:pPr lvl="0" rtl="0">
              <a:lnSpc>
                <a:spcPct val="115000"/>
              </a:lnSpc>
              <a:spcBef>
                <a:spcPts val="0"/>
              </a:spcBef>
              <a:buClr>
                <a:schemeClr val="dk1"/>
              </a:buClr>
              <a:buSzPct val="100000"/>
              <a:buFont typeface="Arial"/>
              <a:buNone/>
            </a:pPr>
            <a:r>
              <a:rPr lang="en-US" sz="1100">
                <a:solidFill>
                  <a:schemeClr val="dk1"/>
                </a:solidFill>
              </a:rPr>
              <a:t> - Target throughput which shows what computing power is needed to finfish experiment within imposed limits.</a:t>
            </a:r>
          </a:p>
          <a:p>
            <a:pPr lvl="0" rtl="0">
              <a:lnSpc>
                <a:spcPct val="115000"/>
              </a:lnSpc>
              <a:spcBef>
                <a:spcPts val="0"/>
              </a:spcBef>
              <a:buClr>
                <a:schemeClr val="dk1"/>
              </a:buClr>
              <a:buSzPct val="100000"/>
              <a:buFont typeface="Arial"/>
              <a:buNone/>
            </a:pPr>
            <a:r>
              <a:rPr lang="en-US" sz="1100">
                <a:solidFill>
                  <a:schemeClr val="dk1"/>
                </a:solidFill>
              </a:rPr>
              <a:t> - And makespan, useful translation for presenting user how much time he needs to wait until his experiment completes.</a:t>
            </a:r>
          </a:p>
          <a:p>
            <a:pPr lvl="0" rtl="0">
              <a:spcBef>
                <a:spcPts val="0"/>
              </a:spcBef>
              <a:buNone/>
            </a:pPr>
            <a:endParaRPr/>
          </a:p>
        </p:txBody>
      </p:sp>
    </p:spTree>
    <p:extLst>
      <p:ext uri="{BB962C8B-B14F-4D97-AF65-F5344CB8AC3E}">
        <p14:creationId xmlns:p14="http://schemas.microsoft.com/office/powerpoint/2010/main" val="245135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Shape 597"/>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8" name="Shape 598"/>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To evaluate automation implemented in </a:t>
            </a:r>
            <a:r>
              <a:rPr lang="en-US" sz="1100" dirty="0" err="1">
                <a:solidFill>
                  <a:schemeClr val="dk1"/>
                </a:solidFill>
              </a:rPr>
              <a:t>Scalarm</a:t>
            </a:r>
            <a:r>
              <a:rPr lang="en-US" sz="1100" dirty="0">
                <a:solidFill>
                  <a:schemeClr val="dk1"/>
                </a:solidFill>
              </a:rPr>
              <a:t> we performed two tests - one to evaluate input space adjustments algorithm, and the second one to evaluate resources management algorithm.</a:t>
            </a:r>
          </a:p>
          <a:p>
            <a:pPr lvl="0" rtl="0">
              <a:lnSpc>
                <a:spcPct val="115000"/>
              </a:lnSpc>
              <a:spcBef>
                <a:spcPts val="0"/>
              </a:spcBef>
              <a:buClr>
                <a:schemeClr val="dk1"/>
              </a:buClr>
              <a:buSzPct val="100000"/>
              <a:buFont typeface="Arial"/>
              <a:buNone/>
            </a:pPr>
            <a:r>
              <a:rPr lang="en-US" sz="1100" dirty="0">
                <a:solidFill>
                  <a:schemeClr val="dk1"/>
                </a:solidFill>
              </a:rPr>
              <a:t>In the first test experiment input space extensions was controlled by simulated annealing algorithm. To visibly show its progress, simulation execution time was fixed to 10 seconds. The number of workers was also fixed to 10.</a:t>
            </a:r>
          </a:p>
          <a:p>
            <a:pPr lvl="0" rtl="0">
              <a:lnSpc>
                <a:spcPct val="115000"/>
              </a:lnSpc>
              <a:spcBef>
                <a:spcPts val="0"/>
              </a:spcBef>
              <a:buClr>
                <a:schemeClr val="dk1"/>
              </a:buClr>
              <a:buSzPct val="100000"/>
              <a:buFont typeface="Arial"/>
              <a:buNone/>
            </a:pPr>
            <a:r>
              <a:rPr lang="en-US" sz="1100" dirty="0">
                <a:solidFill>
                  <a:schemeClr val="dk1"/>
                </a:solidFill>
              </a:rPr>
              <a:t>The second test was designed to show resources management algorithm performance. Simulations execution time was fixed to 20 seconds. Experiment execution time was constrained to 10 minutes. During this test input space was extended manually four times to show algorithm’s response to growing input space. </a:t>
            </a:r>
          </a:p>
        </p:txBody>
      </p:sp>
      <p:sp>
        <p:nvSpPr>
          <p:cNvPr id="599" name="Shape 599"/>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14</a:t>
            </a:fld>
            <a:endParaRPr lang="en-US"/>
          </a:p>
        </p:txBody>
      </p:sp>
    </p:spTree>
    <p:extLst>
      <p:ext uri="{BB962C8B-B14F-4D97-AF65-F5344CB8AC3E}">
        <p14:creationId xmlns:p14="http://schemas.microsoft.com/office/powerpoint/2010/main" val="3304799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5" name="Shape 605"/>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On this chart we can see evaluation of simulated annealing input space adjustment algorithm.</a:t>
            </a:r>
          </a:p>
          <a:p>
            <a:pPr lvl="0" rtl="0">
              <a:lnSpc>
                <a:spcPct val="115000"/>
              </a:lnSpc>
              <a:spcBef>
                <a:spcPts val="0"/>
              </a:spcBef>
              <a:buClr>
                <a:schemeClr val="dk1"/>
              </a:buClr>
              <a:buSzPct val="100000"/>
              <a:buFont typeface="Arial"/>
              <a:buNone/>
            </a:pPr>
            <a:r>
              <a:rPr lang="en-US" sz="1100" dirty="0">
                <a:solidFill>
                  <a:schemeClr val="dk1"/>
                </a:solidFill>
              </a:rPr>
              <a:t>The blue line shows cumulative number of simulations at given time, and each step on this plot represents one algorithm iteration. (</a:t>
            </a:r>
            <a:r>
              <a:rPr lang="en-US" sz="1100" dirty="0" err="1">
                <a:solidFill>
                  <a:schemeClr val="dk1"/>
                </a:solidFill>
              </a:rPr>
              <a:t>Pokazać</a:t>
            </a:r>
            <a:r>
              <a:rPr lang="en-US" sz="1100" dirty="0">
                <a:solidFill>
                  <a:schemeClr val="dk1"/>
                </a:solidFill>
              </a:rPr>
              <a:t> </a:t>
            </a:r>
            <a:r>
              <a:rPr lang="en-US" sz="1100" dirty="0" err="1">
                <a:solidFill>
                  <a:schemeClr val="dk1"/>
                </a:solidFill>
              </a:rPr>
              <a:t>laserem</a:t>
            </a:r>
            <a:r>
              <a:rPr lang="en-US" sz="1100" dirty="0">
                <a:solidFill>
                  <a:schemeClr val="dk1"/>
                </a:solidFill>
              </a:rPr>
              <a:t>). The red line shows number of simulations to execute at given time. As we can see, algorithm needs to wait to until previous bundle of simulations is finished before scheduling next one (</a:t>
            </a:r>
            <a:r>
              <a:rPr lang="en-US" sz="1100" dirty="0" err="1">
                <a:solidFill>
                  <a:schemeClr val="dk1"/>
                </a:solidFill>
              </a:rPr>
              <a:t>Pokazać</a:t>
            </a:r>
            <a:r>
              <a:rPr lang="en-US" sz="1100" dirty="0">
                <a:solidFill>
                  <a:schemeClr val="dk1"/>
                </a:solidFill>
              </a:rPr>
              <a:t> </a:t>
            </a:r>
            <a:r>
              <a:rPr lang="en-US" sz="1100" dirty="0" err="1">
                <a:solidFill>
                  <a:schemeClr val="dk1"/>
                </a:solidFill>
              </a:rPr>
              <a:t>laserem</a:t>
            </a:r>
            <a:r>
              <a:rPr lang="en-US" sz="1100" dirty="0">
                <a:solidFill>
                  <a:schemeClr val="dk1"/>
                </a:solidFill>
              </a:rPr>
              <a:t>). It is essential observation in term of resources management algorithm.</a:t>
            </a:r>
          </a:p>
          <a:p>
            <a:pPr lvl="0" rtl="0">
              <a:lnSpc>
                <a:spcPct val="115000"/>
              </a:lnSpc>
              <a:spcBef>
                <a:spcPts val="0"/>
              </a:spcBef>
              <a:buClr>
                <a:schemeClr val="dk1"/>
              </a:buClr>
              <a:buFont typeface="Arial"/>
              <a:buNone/>
            </a:pPr>
            <a:endParaRPr sz="1100" dirty="0">
              <a:solidFill>
                <a:schemeClr val="dk1"/>
              </a:solidFill>
            </a:endParaRPr>
          </a:p>
        </p:txBody>
      </p:sp>
      <p:sp>
        <p:nvSpPr>
          <p:cNvPr id="606" name="Shape 606"/>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15</a:t>
            </a:fld>
            <a:endParaRPr lang="en-US"/>
          </a:p>
        </p:txBody>
      </p:sp>
    </p:spTree>
    <p:extLst>
      <p:ext uri="{BB962C8B-B14F-4D97-AF65-F5344CB8AC3E}">
        <p14:creationId xmlns:p14="http://schemas.microsoft.com/office/powerpoint/2010/main" val="2138436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2" name="Shape 612"/>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rtl="0"/>
            <a:r>
              <a:rPr lang="pl-PL" sz="1200" b="0" i="0" u="none" strike="noStrike" kern="1200" dirty="0" smtClean="0">
                <a:solidFill>
                  <a:schemeClr val="tx1"/>
                </a:solidFill>
                <a:effectLst/>
                <a:latin typeface="+mn-lt"/>
                <a:ea typeface="+mn-ea"/>
                <a:cs typeface="+mn-cs"/>
              </a:rPr>
              <a:t>On </a:t>
            </a:r>
            <a:r>
              <a:rPr lang="pl-PL" sz="1200" b="0" i="0" u="none" strike="noStrike" kern="1200" dirty="0" err="1" smtClean="0">
                <a:solidFill>
                  <a:schemeClr val="tx1"/>
                </a:solidFill>
                <a:effectLst/>
                <a:latin typeface="+mn-lt"/>
                <a:ea typeface="+mn-ea"/>
                <a:cs typeface="+mn-cs"/>
              </a:rPr>
              <a:t>this</a:t>
            </a:r>
            <a:r>
              <a:rPr lang="pl-PL" sz="1200" b="0" i="0" u="none" strike="noStrike" kern="1200" dirty="0" smtClean="0">
                <a:solidFill>
                  <a:schemeClr val="tx1"/>
                </a:solidFill>
                <a:effectLst/>
                <a:latin typeface="+mn-lt"/>
                <a:ea typeface="+mn-ea"/>
                <a:cs typeface="+mn-cs"/>
              </a:rPr>
              <a:t> chart we </a:t>
            </a:r>
            <a:r>
              <a:rPr lang="pl-PL" sz="1200" b="0" i="0" u="none" strike="noStrike" kern="1200" dirty="0" err="1" smtClean="0">
                <a:solidFill>
                  <a:schemeClr val="tx1"/>
                </a:solidFill>
                <a:effectLst/>
                <a:latin typeface="+mn-lt"/>
                <a:ea typeface="+mn-ea"/>
                <a:cs typeface="+mn-cs"/>
              </a:rPr>
              <a:t>can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see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evaluation</a:t>
            </a:r>
            <a:r>
              <a:rPr lang="pl-PL" sz="1200" b="0" i="0" u="none" strike="noStrike" kern="1200" dirty="0" smtClean="0">
                <a:solidFill>
                  <a:schemeClr val="tx1"/>
                </a:solidFill>
                <a:effectLst/>
                <a:latin typeface="+mn-lt"/>
                <a:ea typeface="+mn-ea"/>
                <a:cs typeface="+mn-cs"/>
              </a:rPr>
              <a:t> of </a:t>
            </a:r>
            <a:r>
              <a:rPr lang="pl-PL" sz="1200" b="0" i="0" u="none" strike="noStrike" kern="1200" dirty="0" err="1" smtClean="0">
                <a:solidFill>
                  <a:schemeClr val="tx1"/>
                </a:solidFill>
                <a:effectLst/>
                <a:latin typeface="+mn-lt"/>
                <a:ea typeface="+mn-ea"/>
                <a:cs typeface="+mn-cs"/>
              </a:rPr>
              <a:t>resources</a:t>
            </a:r>
            <a:r>
              <a:rPr lang="pl-PL" sz="1200" b="0" i="0" u="none" strike="noStrike" kern="1200" dirty="0" smtClean="0">
                <a:solidFill>
                  <a:schemeClr val="tx1"/>
                </a:solidFill>
                <a:effectLst/>
                <a:latin typeface="+mn-lt"/>
                <a:ea typeface="+mn-ea"/>
                <a:cs typeface="+mn-cs"/>
              </a:rPr>
              <a:t> management </a:t>
            </a:r>
            <a:r>
              <a:rPr lang="pl-PL" sz="1200" b="0" i="0" u="none" strike="noStrike" kern="1200" dirty="0" err="1" smtClean="0">
                <a:solidFill>
                  <a:schemeClr val="tx1"/>
                </a:solidFill>
                <a:effectLst/>
                <a:latin typeface="+mn-lt"/>
                <a:ea typeface="+mn-ea"/>
                <a:cs typeface="+mn-cs"/>
              </a:rPr>
              <a:t>algorithm</a:t>
            </a:r>
            <a:r>
              <a:rPr lang="pl-PL" sz="1200" b="0" i="0" u="none" strike="noStrike" kern="1200" dirty="0" smtClean="0">
                <a:solidFill>
                  <a:schemeClr val="tx1"/>
                </a:solidFill>
                <a:effectLst/>
                <a:latin typeface="+mn-lt"/>
                <a:ea typeface="+mn-ea"/>
                <a:cs typeface="+mn-cs"/>
              </a:rPr>
              <a:t>. On the </a:t>
            </a:r>
            <a:r>
              <a:rPr lang="pl-PL" sz="1200" b="0" i="0" u="none" strike="noStrike" kern="1200" dirty="0" err="1" smtClean="0">
                <a:solidFill>
                  <a:schemeClr val="tx1"/>
                </a:solidFill>
                <a:effectLst/>
                <a:latin typeface="+mn-lt"/>
                <a:ea typeface="+mn-ea"/>
                <a:cs typeface="+mn-cs"/>
              </a:rPr>
              <a:t>blue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line</a:t>
            </a:r>
            <a:r>
              <a:rPr lang="pl-PL" sz="1200" b="0" i="0" u="none" strike="noStrike" kern="1200" dirty="0" smtClean="0">
                <a:solidFill>
                  <a:schemeClr val="tx1"/>
                </a:solidFill>
                <a:effectLst/>
                <a:latin typeface="+mn-lt"/>
                <a:ea typeface="+mn-ea"/>
                <a:cs typeface="+mn-cs"/>
              </a:rPr>
              <a:t> we </a:t>
            </a:r>
            <a:r>
              <a:rPr lang="pl-PL" sz="1200" b="0" i="0" u="none" strike="noStrike" kern="1200" dirty="0" err="1" smtClean="0">
                <a:solidFill>
                  <a:schemeClr val="tx1"/>
                </a:solidFill>
                <a:effectLst/>
                <a:latin typeface="+mn-lt"/>
                <a:ea typeface="+mn-ea"/>
                <a:cs typeface="+mn-cs"/>
              </a:rPr>
              <a:t>can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see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mentioned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before</a:t>
            </a:r>
            <a:r>
              <a:rPr lang="pl-PL" sz="1200" b="0" i="0" u="none" strike="noStrike" kern="1200" dirty="0" smtClean="0">
                <a:solidFill>
                  <a:schemeClr val="tx1"/>
                </a:solidFill>
                <a:effectLst/>
                <a:latin typeface="+mn-lt"/>
                <a:ea typeface="+mn-ea"/>
                <a:cs typeface="+mn-cs"/>
              </a:rPr>
              <a:t> manual </a:t>
            </a:r>
            <a:r>
              <a:rPr lang="pl-PL" sz="1200" b="0" i="0" u="none" strike="noStrike" kern="1200" dirty="0" err="1" smtClean="0">
                <a:solidFill>
                  <a:schemeClr val="tx1"/>
                </a:solidFill>
                <a:effectLst/>
                <a:latin typeface="+mn-lt"/>
                <a:ea typeface="+mn-ea"/>
                <a:cs typeface="+mn-cs"/>
              </a:rPr>
              <a:t>input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space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extensions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that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forces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algorithm</a:t>
            </a:r>
            <a:r>
              <a:rPr lang="pl-PL" sz="1200" b="0" i="0" u="none" strike="noStrike" kern="1200" dirty="0" smtClean="0">
                <a:solidFill>
                  <a:schemeClr val="tx1"/>
                </a:solidFill>
                <a:effectLst/>
                <a:latin typeface="+mn-lt"/>
                <a:ea typeface="+mn-ea"/>
                <a:cs typeface="+mn-cs"/>
              </a:rPr>
              <a:t> to </a:t>
            </a:r>
            <a:r>
              <a:rPr lang="pl-PL" sz="1200" b="0" i="0" u="none" strike="noStrike" kern="1200" dirty="0" err="1" smtClean="0">
                <a:solidFill>
                  <a:schemeClr val="tx1"/>
                </a:solidFill>
                <a:effectLst/>
                <a:latin typeface="+mn-lt"/>
                <a:ea typeface="+mn-ea"/>
                <a:cs typeface="+mn-cs"/>
              </a:rPr>
              <a:t>respond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accordingly</a:t>
            </a:r>
            <a:r>
              <a:rPr lang="pl-PL" sz="1200" b="0" i="0" u="none" strike="noStrike" kern="1200" dirty="0" smtClean="0">
                <a:solidFill>
                  <a:schemeClr val="tx1"/>
                </a:solidFill>
                <a:effectLst/>
                <a:latin typeface="+mn-lt"/>
                <a:ea typeface="+mn-ea"/>
                <a:cs typeface="+mn-cs"/>
              </a:rPr>
              <a:t>. The </a:t>
            </a:r>
            <a:r>
              <a:rPr lang="pl-PL" sz="1200" b="0" i="0" u="none" strike="noStrike" kern="1200" dirty="0" err="1" smtClean="0">
                <a:solidFill>
                  <a:schemeClr val="tx1"/>
                </a:solidFill>
                <a:effectLst/>
                <a:latin typeface="+mn-lt"/>
                <a:ea typeface="+mn-ea"/>
                <a:cs typeface="+mn-cs"/>
              </a:rPr>
              <a:t>first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three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times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input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space</a:t>
            </a:r>
            <a:r>
              <a:rPr lang="pl-PL" sz="1200" b="0" i="0" u="none" strike="noStrike" kern="1200" dirty="0" smtClean="0">
                <a:solidFill>
                  <a:schemeClr val="tx1"/>
                </a:solidFill>
                <a:effectLst/>
                <a:latin typeface="+mn-lt"/>
                <a:ea typeface="+mn-ea"/>
                <a:cs typeface="+mn-cs"/>
              </a:rPr>
              <a:t> was </a:t>
            </a:r>
            <a:r>
              <a:rPr lang="pl-PL" sz="1200" b="0" i="0" u="none" strike="noStrike" kern="1200" dirty="0" err="1" smtClean="0">
                <a:solidFill>
                  <a:schemeClr val="tx1"/>
                </a:solidFill>
                <a:effectLst/>
                <a:latin typeface="+mn-lt"/>
                <a:ea typeface="+mn-ea"/>
                <a:cs typeface="+mn-cs"/>
              </a:rPr>
              <a:t>extended</a:t>
            </a:r>
            <a:r>
              <a:rPr lang="pl-PL" sz="1200" b="0" i="0" u="none" strike="noStrike" kern="1200" dirty="0" smtClean="0">
                <a:solidFill>
                  <a:schemeClr val="tx1"/>
                </a:solidFill>
                <a:effectLst/>
                <a:latin typeface="+mn-lt"/>
                <a:ea typeface="+mn-ea"/>
                <a:cs typeface="+mn-cs"/>
              </a:rPr>
              <a:t> by 10 </a:t>
            </a:r>
            <a:r>
              <a:rPr lang="pl-PL" sz="1200" b="0" i="0" u="none" strike="noStrike" kern="1200" dirty="0" err="1" smtClean="0">
                <a:solidFill>
                  <a:schemeClr val="tx1"/>
                </a:solidFill>
                <a:effectLst/>
                <a:latin typeface="+mn-lt"/>
                <a:ea typeface="+mn-ea"/>
                <a:cs typeface="+mn-cs"/>
              </a:rPr>
              <a:t>simulations</a:t>
            </a:r>
            <a:r>
              <a:rPr lang="pl-PL" sz="1200" b="0" i="0" u="none" strike="noStrike" kern="1200" dirty="0" smtClean="0">
                <a:solidFill>
                  <a:schemeClr val="tx1"/>
                </a:solidFill>
                <a:effectLst/>
                <a:latin typeface="+mn-lt"/>
                <a:ea typeface="+mn-ea"/>
                <a:cs typeface="+mn-cs"/>
              </a:rPr>
              <a:t> and the </a:t>
            </a:r>
            <a:r>
              <a:rPr lang="pl-PL" sz="1200" b="0" i="0" u="none" strike="noStrike" kern="1200" dirty="0" err="1" smtClean="0">
                <a:solidFill>
                  <a:schemeClr val="tx1"/>
                </a:solidFill>
                <a:effectLst/>
                <a:latin typeface="+mn-lt"/>
                <a:ea typeface="+mn-ea"/>
                <a:cs typeface="+mn-cs"/>
              </a:rPr>
              <a:t>last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time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input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space</a:t>
            </a:r>
            <a:r>
              <a:rPr lang="pl-PL" sz="1200" b="0" i="0" u="none" strike="noStrike" kern="1200" dirty="0" smtClean="0">
                <a:solidFill>
                  <a:schemeClr val="tx1"/>
                </a:solidFill>
                <a:effectLst/>
                <a:latin typeface="+mn-lt"/>
                <a:ea typeface="+mn-ea"/>
                <a:cs typeface="+mn-cs"/>
              </a:rPr>
              <a:t> was </a:t>
            </a:r>
            <a:r>
              <a:rPr lang="pl-PL" sz="1200" b="0" i="0" u="none" strike="noStrike" kern="1200" dirty="0" err="1" smtClean="0">
                <a:solidFill>
                  <a:schemeClr val="tx1"/>
                </a:solidFill>
                <a:effectLst/>
                <a:latin typeface="+mn-lt"/>
                <a:ea typeface="+mn-ea"/>
                <a:cs typeface="+mn-cs"/>
              </a:rPr>
              <a:t>extended</a:t>
            </a:r>
            <a:r>
              <a:rPr lang="pl-PL" sz="1200" b="0" i="0" u="none" strike="noStrike" kern="1200" dirty="0" smtClean="0">
                <a:solidFill>
                  <a:schemeClr val="tx1"/>
                </a:solidFill>
                <a:effectLst/>
                <a:latin typeface="+mn-lt"/>
                <a:ea typeface="+mn-ea"/>
                <a:cs typeface="+mn-cs"/>
              </a:rPr>
              <a:t> by 50 </a:t>
            </a:r>
            <a:r>
              <a:rPr lang="pl-PL" sz="1200" b="0" i="0" u="none" strike="noStrike" kern="1200" dirty="0" err="1" smtClean="0">
                <a:solidFill>
                  <a:schemeClr val="tx1"/>
                </a:solidFill>
                <a:effectLst/>
                <a:latin typeface="+mn-lt"/>
                <a:ea typeface="+mn-ea"/>
                <a:cs typeface="+mn-cs"/>
              </a:rPr>
              <a:t>simulations</a:t>
            </a:r>
            <a:r>
              <a:rPr lang="pl-PL" sz="1200" b="0" i="0" u="none" strike="noStrike" kern="1200" dirty="0" smtClean="0">
                <a:solidFill>
                  <a:schemeClr val="tx1"/>
                </a:solidFill>
                <a:effectLst/>
                <a:latin typeface="+mn-lt"/>
                <a:ea typeface="+mn-ea"/>
                <a:cs typeface="+mn-cs"/>
              </a:rPr>
              <a:t>. On </a:t>
            </a:r>
            <a:r>
              <a:rPr lang="pl-PL" sz="1200" b="0" i="0" u="none" strike="noStrike" kern="1200" dirty="0" err="1" smtClean="0">
                <a:solidFill>
                  <a:schemeClr val="tx1"/>
                </a:solidFill>
                <a:effectLst/>
                <a:latin typeface="+mn-lt"/>
                <a:ea typeface="+mn-ea"/>
                <a:cs typeface="+mn-cs"/>
              </a:rPr>
              <a:t>green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line</a:t>
            </a:r>
            <a:r>
              <a:rPr lang="pl-PL" sz="1200" b="0" i="0" u="none" strike="noStrike" kern="1200" dirty="0" smtClean="0">
                <a:solidFill>
                  <a:schemeClr val="tx1"/>
                </a:solidFill>
                <a:effectLst/>
                <a:latin typeface="+mn-lt"/>
                <a:ea typeface="+mn-ea"/>
                <a:cs typeface="+mn-cs"/>
              </a:rPr>
              <a:t> we </a:t>
            </a:r>
            <a:r>
              <a:rPr lang="pl-PL" sz="1200" b="0" i="0" u="none" strike="noStrike" kern="1200" dirty="0" err="1" smtClean="0">
                <a:solidFill>
                  <a:schemeClr val="tx1"/>
                </a:solidFill>
                <a:effectLst/>
                <a:latin typeface="+mn-lt"/>
                <a:ea typeface="+mn-ea"/>
                <a:cs typeface="+mn-cs"/>
              </a:rPr>
              <a:t>can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see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number</a:t>
            </a:r>
            <a:r>
              <a:rPr lang="pl-PL" sz="1200" b="0" i="0" u="none" strike="noStrike" kern="1200" dirty="0" smtClean="0">
                <a:solidFill>
                  <a:schemeClr val="tx1"/>
                </a:solidFill>
                <a:effectLst/>
                <a:latin typeface="+mn-lt"/>
                <a:ea typeface="+mn-ea"/>
                <a:cs typeface="+mn-cs"/>
              </a:rPr>
              <a:t> of </a:t>
            </a:r>
            <a:r>
              <a:rPr lang="pl-PL" sz="1200" b="0" i="0" u="none" strike="noStrike" kern="1200" dirty="0" err="1" smtClean="0">
                <a:solidFill>
                  <a:schemeClr val="tx1"/>
                </a:solidFill>
                <a:effectLst/>
                <a:latin typeface="+mn-lt"/>
                <a:ea typeface="+mn-ea"/>
                <a:cs typeface="+mn-cs"/>
              </a:rPr>
              <a:t>simulations</a:t>
            </a:r>
            <a:r>
              <a:rPr lang="pl-PL" sz="1200" b="0" i="0" u="none" strike="noStrike" kern="1200" dirty="0" smtClean="0">
                <a:solidFill>
                  <a:schemeClr val="tx1"/>
                </a:solidFill>
                <a:effectLst/>
                <a:latin typeface="+mn-lt"/>
                <a:ea typeface="+mn-ea"/>
                <a:cs typeface="+mn-cs"/>
              </a:rPr>
              <a:t> to do, and on red </a:t>
            </a:r>
            <a:r>
              <a:rPr lang="pl-PL" sz="1200" b="0" i="0" u="none" strike="noStrike" kern="1200" dirty="0" err="1" smtClean="0">
                <a:solidFill>
                  <a:schemeClr val="tx1"/>
                </a:solidFill>
                <a:effectLst/>
                <a:latin typeface="+mn-lt"/>
                <a:ea typeface="+mn-ea"/>
                <a:cs typeface="+mn-cs"/>
              </a:rPr>
              <a:t>line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how</a:t>
            </a:r>
            <a:r>
              <a:rPr lang="pl-PL" sz="1200" b="0" i="0" u="none" strike="noStrike" kern="1200" dirty="0" smtClean="0">
                <a:solidFill>
                  <a:schemeClr val="tx1"/>
                </a:solidFill>
                <a:effectLst/>
                <a:latin typeface="+mn-lt"/>
                <a:ea typeface="+mn-ea"/>
                <a:cs typeface="+mn-cs"/>
              </a:rPr>
              <a:t> much </a:t>
            </a:r>
            <a:r>
              <a:rPr lang="pl-PL" sz="1200" b="0" i="0" u="none" strike="noStrike" kern="1200" dirty="0" err="1" smtClean="0">
                <a:solidFill>
                  <a:schemeClr val="tx1"/>
                </a:solidFill>
                <a:effectLst/>
                <a:latin typeface="+mn-lt"/>
                <a:ea typeface="+mn-ea"/>
                <a:cs typeface="+mn-cs"/>
              </a:rPr>
              <a:t>simulations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were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finished</a:t>
            </a:r>
            <a:r>
              <a:rPr lang="pl-PL" sz="1200" b="0" i="0" u="none" strike="noStrike" kern="1200" dirty="0" smtClean="0">
                <a:solidFill>
                  <a:schemeClr val="tx1"/>
                </a:solidFill>
                <a:effectLst/>
                <a:latin typeface="+mn-lt"/>
                <a:ea typeface="+mn-ea"/>
                <a:cs typeface="+mn-cs"/>
              </a:rPr>
              <a:t>. We </a:t>
            </a:r>
            <a:r>
              <a:rPr lang="pl-PL" sz="1200" b="0" i="0" u="none" strike="noStrike" kern="1200" dirty="0" err="1" smtClean="0">
                <a:solidFill>
                  <a:schemeClr val="tx1"/>
                </a:solidFill>
                <a:effectLst/>
                <a:latin typeface="+mn-lt"/>
                <a:ea typeface="+mn-ea"/>
                <a:cs typeface="+mn-cs"/>
              </a:rPr>
              <a:t>can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see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that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rate</a:t>
            </a:r>
            <a:r>
              <a:rPr lang="pl-PL" sz="1200" b="0" i="0" u="none" strike="noStrike" kern="1200" dirty="0" smtClean="0">
                <a:solidFill>
                  <a:schemeClr val="tx1"/>
                </a:solidFill>
                <a:effectLst/>
                <a:latin typeface="+mn-lt"/>
                <a:ea typeface="+mn-ea"/>
                <a:cs typeface="+mn-cs"/>
              </a:rPr>
              <a:t> of </a:t>
            </a:r>
            <a:r>
              <a:rPr lang="pl-PL" sz="1200" b="0" i="0" u="none" strike="noStrike" kern="1200" dirty="0" err="1" smtClean="0">
                <a:solidFill>
                  <a:schemeClr val="tx1"/>
                </a:solidFill>
                <a:effectLst/>
                <a:latin typeface="+mn-lt"/>
                <a:ea typeface="+mn-ea"/>
                <a:cs typeface="+mn-cs"/>
              </a:rPr>
              <a:t>executing</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simulations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grows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accordingly</a:t>
            </a:r>
            <a:r>
              <a:rPr lang="pl-PL" sz="1200" b="0" i="0" u="none" strike="noStrike" kern="1200" dirty="0" smtClean="0">
                <a:solidFill>
                  <a:schemeClr val="tx1"/>
                </a:solidFill>
                <a:effectLst/>
                <a:latin typeface="+mn-lt"/>
                <a:ea typeface="+mn-ea"/>
                <a:cs typeface="+mn-cs"/>
              </a:rPr>
              <a:t> to </a:t>
            </a:r>
            <a:r>
              <a:rPr lang="pl-PL" sz="1200" b="0" i="0" u="none" strike="noStrike" kern="1200" dirty="0" err="1" smtClean="0">
                <a:solidFill>
                  <a:schemeClr val="tx1"/>
                </a:solidFill>
                <a:effectLst/>
                <a:latin typeface="+mn-lt"/>
                <a:ea typeface="+mn-ea"/>
                <a:cs typeface="+mn-cs"/>
              </a:rPr>
              <a:t>amount</a:t>
            </a:r>
            <a:r>
              <a:rPr lang="pl-PL" sz="1200" b="0" i="0" u="none" strike="noStrike" kern="1200" dirty="0" smtClean="0">
                <a:solidFill>
                  <a:schemeClr val="tx1"/>
                </a:solidFill>
                <a:effectLst/>
                <a:latin typeface="+mn-lt"/>
                <a:ea typeface="+mn-ea"/>
                <a:cs typeface="+mn-cs"/>
              </a:rPr>
              <a:t> of </a:t>
            </a:r>
            <a:r>
              <a:rPr lang="pl-PL" sz="1200" b="0" i="0" u="none" strike="noStrike" kern="1200" dirty="0" err="1" smtClean="0">
                <a:solidFill>
                  <a:schemeClr val="tx1"/>
                </a:solidFill>
                <a:effectLst/>
                <a:latin typeface="+mn-lt"/>
                <a:ea typeface="+mn-ea"/>
                <a:cs typeface="+mn-cs"/>
              </a:rPr>
              <a:t>scheduled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workers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shown</a:t>
            </a:r>
            <a:r>
              <a:rPr lang="pl-PL" sz="1200" b="0" i="0" u="none" strike="noStrike" kern="1200" dirty="0" smtClean="0">
                <a:solidFill>
                  <a:schemeClr val="tx1"/>
                </a:solidFill>
                <a:effectLst/>
                <a:latin typeface="+mn-lt"/>
                <a:ea typeface="+mn-ea"/>
                <a:cs typeface="+mn-cs"/>
              </a:rPr>
              <a:t> by </a:t>
            </a:r>
            <a:r>
              <a:rPr lang="pl-PL" sz="1200" b="0" i="0" u="none" strike="noStrike" kern="1200" dirty="0" err="1" smtClean="0">
                <a:solidFill>
                  <a:schemeClr val="tx1"/>
                </a:solidFill>
                <a:effectLst/>
                <a:latin typeface="+mn-lt"/>
                <a:ea typeface="+mn-ea"/>
                <a:cs typeface="+mn-cs"/>
              </a:rPr>
              <a:t>purple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line</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If</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needed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algorithm</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increased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number</a:t>
            </a:r>
            <a:r>
              <a:rPr lang="pl-PL" sz="1200" b="0" i="0" u="none" strike="noStrike" kern="1200" dirty="0" smtClean="0">
                <a:solidFill>
                  <a:schemeClr val="tx1"/>
                </a:solidFill>
                <a:effectLst/>
                <a:latin typeface="+mn-lt"/>
                <a:ea typeface="+mn-ea"/>
                <a:cs typeface="+mn-cs"/>
              </a:rPr>
              <a:t> of </a:t>
            </a:r>
            <a:r>
              <a:rPr lang="pl-PL" sz="1200" b="0" i="0" u="none" strike="noStrike" kern="1200" dirty="0" err="1" smtClean="0">
                <a:solidFill>
                  <a:schemeClr val="tx1"/>
                </a:solidFill>
                <a:effectLst/>
                <a:latin typeface="+mn-lt"/>
                <a:ea typeface="+mn-ea"/>
                <a:cs typeface="+mn-cs"/>
              </a:rPr>
              <a:t>workers</a:t>
            </a:r>
            <a:r>
              <a:rPr lang="pl-PL" sz="1200" b="0" i="0" u="none" strike="noStrike" kern="1200" dirty="0" smtClean="0">
                <a:solidFill>
                  <a:schemeClr val="tx1"/>
                </a:solidFill>
                <a:effectLst/>
                <a:latin typeface="+mn-lt"/>
                <a:ea typeface="+mn-ea"/>
                <a:cs typeface="+mn-cs"/>
              </a:rPr>
              <a:t>. (Laser) </a:t>
            </a:r>
            <a:r>
              <a:rPr lang="pl-PL" sz="1200" b="0" i="0" u="none" strike="noStrike" kern="1200" dirty="0" err="1" smtClean="0">
                <a:solidFill>
                  <a:schemeClr val="tx1"/>
                </a:solidFill>
                <a:effectLst/>
                <a:latin typeface="+mn-lt"/>
                <a:ea typeface="+mn-ea"/>
                <a:cs typeface="+mn-cs"/>
              </a:rPr>
              <a:t>Last</a:t>
            </a:r>
            <a:r>
              <a:rPr lang="pl-PL" sz="1200" b="0" i="0" u="none" strike="noStrike" kern="1200" dirty="0" smtClean="0">
                <a:solidFill>
                  <a:schemeClr val="tx1"/>
                </a:solidFill>
                <a:effectLst/>
                <a:latin typeface="+mn-lt"/>
                <a:ea typeface="+mn-ea"/>
                <a:cs typeface="+mn-cs"/>
              </a:rPr>
              <a:t> major </a:t>
            </a:r>
            <a:r>
              <a:rPr lang="pl-PL" sz="1200" b="0" i="0" u="none" strike="noStrike" kern="1200" dirty="0" err="1" smtClean="0">
                <a:solidFill>
                  <a:schemeClr val="tx1"/>
                </a:solidFill>
                <a:effectLst/>
                <a:latin typeface="+mn-lt"/>
                <a:ea typeface="+mn-ea"/>
                <a:cs typeface="+mn-cs"/>
              </a:rPr>
              <a:t>observation</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is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that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algorithm</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fulfilled</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restriction</a:t>
            </a:r>
            <a:r>
              <a:rPr lang="pl-PL" sz="1200" b="0" i="0" u="none" strike="noStrike" kern="1200" dirty="0" smtClean="0">
                <a:solidFill>
                  <a:schemeClr val="tx1"/>
                </a:solidFill>
                <a:effectLst/>
                <a:latin typeface="+mn-lt"/>
                <a:ea typeface="+mn-ea"/>
                <a:cs typeface="+mn-cs"/>
              </a:rPr>
              <a:t> of 10 </a:t>
            </a:r>
            <a:r>
              <a:rPr lang="pl-PL" sz="1200" b="0" i="0" u="none" strike="noStrike" kern="1200" dirty="0" err="1" smtClean="0">
                <a:solidFill>
                  <a:schemeClr val="tx1"/>
                </a:solidFill>
                <a:effectLst/>
                <a:latin typeface="+mn-lt"/>
                <a:ea typeface="+mn-ea"/>
                <a:cs typeface="+mn-cs"/>
              </a:rPr>
              <a:t>minutes</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experiment</a:t>
            </a:r>
            <a:r>
              <a:rPr lang="pl-PL" sz="1200" b="0" i="0" u="none" strike="noStrike" kern="1200" dirty="0" smtClean="0">
                <a:solidFill>
                  <a:schemeClr val="tx1"/>
                </a:solidFill>
                <a:effectLst/>
                <a:latin typeface="+mn-lt"/>
                <a:ea typeface="+mn-ea"/>
                <a:cs typeface="+mn-cs"/>
              </a:rPr>
              <a:t> </a:t>
            </a:r>
            <a:r>
              <a:rPr lang="pl-PL" sz="1200" b="0" i="0" u="none" strike="noStrike" kern="1200" dirty="0" err="1" smtClean="0">
                <a:solidFill>
                  <a:schemeClr val="tx1"/>
                </a:solidFill>
                <a:effectLst/>
                <a:latin typeface="+mn-lt"/>
                <a:ea typeface="+mn-ea"/>
                <a:cs typeface="+mn-cs"/>
              </a:rPr>
              <a:t>execution</a:t>
            </a:r>
            <a:r>
              <a:rPr lang="pl-PL" sz="1200" b="0" i="0" u="none" strike="noStrike" kern="1200" dirty="0" smtClean="0">
                <a:solidFill>
                  <a:schemeClr val="tx1"/>
                </a:solidFill>
                <a:effectLst/>
                <a:latin typeface="+mn-lt"/>
                <a:ea typeface="+mn-ea"/>
                <a:cs typeface="+mn-cs"/>
              </a:rPr>
              <a:t>. </a:t>
            </a:r>
            <a:endParaRPr lang="pl-PL" sz="1100" b="0" dirty="0" smtClean="0">
              <a:effectLst/>
            </a:endParaRPr>
          </a:p>
          <a:p>
            <a:pPr rtl="0"/>
            <a:r>
              <a:rPr lang="pl-PL" sz="1100" b="0" dirty="0" smtClean="0">
                <a:effectLst/>
              </a:rPr>
              <a:t/>
            </a:r>
            <a:br>
              <a:rPr lang="pl-PL" sz="1100" b="0" dirty="0" smtClean="0">
                <a:effectLst/>
              </a:rPr>
            </a:br>
            <a:endParaRPr dirty="0"/>
          </a:p>
        </p:txBody>
      </p:sp>
      <p:sp>
        <p:nvSpPr>
          <p:cNvPr id="613" name="Shape 613"/>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rtl="0">
              <a:spcBef>
                <a:spcPts val="0"/>
              </a:spcBef>
              <a:buClr>
                <a:srgbClr val="000000"/>
              </a:buClr>
              <a:buSzPct val="25000"/>
              <a:buFont typeface="Times New Roman"/>
              <a:buNone/>
            </a:pPr>
            <a:fld id="{00000000-1234-1234-1234-123412341234}" type="slidenum">
              <a:rPr lang="en-US"/>
              <a:t>16</a:t>
            </a:fld>
            <a:endParaRPr lang="en-US"/>
          </a:p>
        </p:txBody>
      </p:sp>
    </p:spTree>
    <p:extLst>
      <p:ext uri="{BB962C8B-B14F-4D97-AF65-F5344CB8AC3E}">
        <p14:creationId xmlns:p14="http://schemas.microsoft.com/office/powerpoint/2010/main" val="357615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Shape 618"/>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9" name="Shape 619"/>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In conclusion, we extended </a:t>
            </a:r>
            <a:r>
              <a:rPr lang="en-US" sz="1100" dirty="0" err="1">
                <a:solidFill>
                  <a:schemeClr val="dk1"/>
                </a:solidFill>
              </a:rPr>
              <a:t>scalarm</a:t>
            </a:r>
            <a:r>
              <a:rPr lang="en-US" sz="1100" dirty="0">
                <a:solidFill>
                  <a:schemeClr val="dk1"/>
                </a:solidFill>
              </a:rPr>
              <a:t> platform with two levels of automation - input space adjustment algorithm and resources management algorithm. Thanks to plugin based architecture we used it is easy to extend </a:t>
            </a:r>
            <a:r>
              <a:rPr lang="en-US" sz="1100" dirty="0" err="1">
                <a:solidFill>
                  <a:schemeClr val="dk1"/>
                </a:solidFill>
              </a:rPr>
              <a:t>scalarm</a:t>
            </a:r>
            <a:r>
              <a:rPr lang="en-US" sz="1100" dirty="0">
                <a:solidFill>
                  <a:schemeClr val="dk1"/>
                </a:solidFill>
              </a:rPr>
              <a:t> platform with additional algorithms.</a:t>
            </a:r>
          </a:p>
          <a:p>
            <a:pPr lvl="0" rtl="0">
              <a:lnSpc>
                <a:spcPct val="115000"/>
              </a:lnSpc>
              <a:spcBef>
                <a:spcPts val="0"/>
              </a:spcBef>
              <a:buClr>
                <a:schemeClr val="dk1"/>
              </a:buClr>
              <a:buSzPct val="100000"/>
              <a:buFont typeface="Arial"/>
              <a:buNone/>
            </a:pPr>
            <a:r>
              <a:rPr lang="en-US" sz="1100" dirty="0">
                <a:solidFill>
                  <a:schemeClr val="dk1"/>
                </a:solidFill>
              </a:rPr>
              <a:t>Integration of automations levels mentioned before will be challenging due to specifics of some of the possible input space adjustment algorithms. As shown by our evaluation, algorithms like simulated annealing need to receive results from all already scheduled simulations before proceeding with execution and scheduling another ones. The resources management algorithms need to take into consideration this type of input space extensions.</a:t>
            </a:r>
          </a:p>
          <a:p>
            <a:pPr lvl="0" rtl="0">
              <a:lnSpc>
                <a:spcPct val="115000"/>
              </a:lnSpc>
              <a:spcBef>
                <a:spcPts val="0"/>
              </a:spcBef>
              <a:buClr>
                <a:schemeClr val="dk1"/>
              </a:buClr>
              <a:buFont typeface="Arial"/>
              <a:buNone/>
            </a:pPr>
            <a:endParaRPr sz="1100" dirty="0">
              <a:solidFill>
                <a:schemeClr val="dk1"/>
              </a:solidFill>
            </a:endParaRPr>
          </a:p>
        </p:txBody>
      </p:sp>
      <p:sp>
        <p:nvSpPr>
          <p:cNvPr id="620" name="Shape 620"/>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17</a:t>
            </a:fld>
            <a:endParaRPr lang="en-US"/>
          </a:p>
        </p:txBody>
      </p:sp>
    </p:spTree>
    <p:extLst>
      <p:ext uri="{BB962C8B-B14F-4D97-AF65-F5344CB8AC3E}">
        <p14:creationId xmlns:p14="http://schemas.microsoft.com/office/powerpoint/2010/main" val="136935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In future we plan to implement additional resources management algorithms that will be better suited to work with input space adjustment algorithms like simulated annealing. Resources management must be able to predict number of simulations yet to be scheduled in future based on statistics available at the moment. We plan to introduce such possibility by extension of our metrics. Apart from that we also want to implement additional input space management algorithms, currently we are working on genetic algorithm that will be available for our users in near future. </a:t>
            </a:r>
          </a:p>
          <a:p>
            <a:pPr lvl="0" rtl="0">
              <a:lnSpc>
                <a:spcPct val="115000"/>
              </a:lnSpc>
              <a:spcBef>
                <a:spcPts val="0"/>
              </a:spcBef>
              <a:buClr>
                <a:schemeClr val="dk1"/>
              </a:buClr>
              <a:buFont typeface="Arial"/>
              <a:buNone/>
            </a:pPr>
            <a:endParaRPr sz="1100" dirty="0">
              <a:solidFill>
                <a:schemeClr val="dk1"/>
              </a:solidFill>
            </a:endParaRPr>
          </a:p>
          <a:p>
            <a:pPr lvl="0" rtl="0">
              <a:lnSpc>
                <a:spcPct val="115000"/>
              </a:lnSpc>
              <a:spcBef>
                <a:spcPts val="0"/>
              </a:spcBef>
              <a:buClr>
                <a:schemeClr val="dk1"/>
              </a:buClr>
              <a:buSzPct val="100000"/>
              <a:buFont typeface="Arial"/>
              <a:buNone/>
            </a:pPr>
            <a:r>
              <a:rPr lang="en-US" sz="1100" dirty="0">
                <a:solidFill>
                  <a:schemeClr val="dk1"/>
                </a:solidFill>
              </a:rPr>
              <a:t>Thank you for your attention, and should you have any questions feel free to ask.</a:t>
            </a:r>
          </a:p>
          <a:p>
            <a:pPr lvl="0" rtl="0">
              <a:lnSpc>
                <a:spcPct val="115000"/>
              </a:lnSpc>
              <a:spcBef>
                <a:spcPts val="0"/>
              </a:spcBef>
              <a:buClr>
                <a:schemeClr val="dk1"/>
              </a:buClr>
              <a:buFont typeface="Arial"/>
              <a:buNone/>
            </a:pPr>
            <a:endParaRPr sz="1100" dirty="0">
              <a:solidFill>
                <a:schemeClr val="dk1"/>
              </a:solidFill>
            </a:endParaRPr>
          </a:p>
        </p:txBody>
      </p:sp>
      <p:sp>
        <p:nvSpPr>
          <p:cNvPr id="627" name="Shape 627"/>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18</a:t>
            </a:fld>
            <a:endParaRPr lang="en-US"/>
          </a:p>
        </p:txBody>
      </p:sp>
    </p:spTree>
    <p:extLst>
      <p:ext uri="{BB962C8B-B14F-4D97-AF65-F5344CB8AC3E}">
        <p14:creationId xmlns:p14="http://schemas.microsoft.com/office/powerpoint/2010/main" val="249306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a:solidFill>
                  <a:schemeClr val="dk1"/>
                </a:solidFill>
              </a:rPr>
              <a:t>Firstly, I will introduce data processing in modern science</a:t>
            </a:r>
          </a:p>
          <a:p>
            <a:pPr lvl="0" rtl="0">
              <a:lnSpc>
                <a:spcPct val="115000"/>
              </a:lnSpc>
              <a:spcBef>
                <a:spcPts val="0"/>
              </a:spcBef>
              <a:buClr>
                <a:schemeClr val="dk1"/>
              </a:buClr>
              <a:buSzPct val="100000"/>
              <a:buFont typeface="Arial"/>
              <a:buNone/>
            </a:pPr>
            <a:r>
              <a:rPr lang="en-US" sz="1100">
                <a:solidFill>
                  <a:schemeClr val="dk1"/>
                </a:solidFill>
              </a:rPr>
              <a:t>followed by challenges it represents.</a:t>
            </a:r>
          </a:p>
          <a:p>
            <a:pPr lvl="0" rtl="0">
              <a:lnSpc>
                <a:spcPct val="115000"/>
              </a:lnSpc>
              <a:spcBef>
                <a:spcPts val="0"/>
              </a:spcBef>
              <a:buClr>
                <a:schemeClr val="dk1"/>
              </a:buClr>
              <a:buSzPct val="100000"/>
              <a:buFont typeface="Arial"/>
              <a:buNone/>
            </a:pPr>
            <a:r>
              <a:rPr lang="en-US" sz="1100">
                <a:solidFill>
                  <a:schemeClr val="dk1"/>
                </a:solidFill>
              </a:rPr>
              <a:t>Then, I will briefly describe Scalarm data farming platform and, later on, present its approach to challenges mentioned before.</a:t>
            </a:r>
          </a:p>
          <a:p>
            <a:pPr lvl="0" rtl="0">
              <a:lnSpc>
                <a:spcPct val="115000"/>
              </a:lnSpc>
              <a:spcBef>
                <a:spcPts val="0"/>
              </a:spcBef>
              <a:buClr>
                <a:schemeClr val="dk1"/>
              </a:buClr>
              <a:buSzPct val="100000"/>
              <a:buFont typeface="Arial"/>
              <a:buNone/>
            </a:pPr>
            <a:r>
              <a:rPr lang="en-US" sz="1100">
                <a:solidFill>
                  <a:schemeClr val="dk1"/>
                </a:solidFill>
              </a:rPr>
              <a:t>After that I will show evaluation of our work.</a:t>
            </a:r>
          </a:p>
          <a:p>
            <a:pPr lvl="0" rtl="0">
              <a:lnSpc>
                <a:spcPct val="115000"/>
              </a:lnSpc>
              <a:spcBef>
                <a:spcPts val="0"/>
              </a:spcBef>
              <a:buClr>
                <a:schemeClr val="dk1"/>
              </a:buClr>
              <a:buSzPct val="100000"/>
              <a:buFont typeface="Arial"/>
              <a:buNone/>
            </a:pPr>
            <a:r>
              <a:rPr lang="en-US" sz="1100">
                <a:solidFill>
                  <a:schemeClr val="dk1"/>
                </a:solidFill>
              </a:rPr>
              <a:t>To summarize our research, I will present some conclusions and future work.</a:t>
            </a:r>
          </a:p>
          <a:p>
            <a:pPr>
              <a:spcBef>
                <a:spcPts val="0"/>
              </a:spcBef>
              <a:buNone/>
            </a:pPr>
            <a:endParaRPr/>
          </a:p>
        </p:txBody>
      </p:sp>
      <p:sp>
        <p:nvSpPr>
          <p:cNvPr id="135" name="Shape 135"/>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2</a:t>
            </a:fld>
            <a:endParaRPr lang="en-US"/>
          </a:p>
        </p:txBody>
      </p:sp>
    </p:spTree>
    <p:extLst>
      <p:ext uri="{BB962C8B-B14F-4D97-AF65-F5344CB8AC3E}">
        <p14:creationId xmlns:p14="http://schemas.microsoft.com/office/powerpoint/2010/main" val="369725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p:nvPr/>
        </p:nvSpPr>
        <p:spPr>
          <a:xfrm>
            <a:off x="3884612" y="8685211"/>
            <a:ext cx="2967037" cy="452436"/>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3</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171" name="Shape 171"/>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72" name="Shape 172"/>
          <p:cNvSpPr txBox="1">
            <a:spLocks noGrp="1"/>
          </p:cNvSpPr>
          <p:nvPr>
            <p:ph type="body" idx="1"/>
          </p:nvPr>
        </p:nvSpPr>
        <p:spPr>
          <a:xfrm>
            <a:off x="685800" y="4343400"/>
            <a:ext cx="5481637" cy="4110036"/>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dirty="0">
                <a:solidFill>
                  <a:schemeClr val="dk1"/>
                </a:solidFill>
              </a:rPr>
              <a:t>Scientific research methods often rely on executing numerous simulations each with different input parameter values.</a:t>
            </a:r>
          </a:p>
          <a:p>
            <a:pPr lvl="0" rtl="0">
              <a:lnSpc>
                <a:spcPct val="115000"/>
              </a:lnSpc>
              <a:spcBef>
                <a:spcPts val="0"/>
              </a:spcBef>
              <a:buClr>
                <a:schemeClr val="dk1"/>
              </a:buClr>
              <a:buSzPct val="100000"/>
              <a:buFont typeface="Arial"/>
              <a:buNone/>
            </a:pPr>
            <a:r>
              <a:rPr lang="en-US" sz="1100" dirty="0">
                <a:solidFill>
                  <a:schemeClr val="dk1"/>
                </a:solidFill>
              </a:rPr>
              <a:t>One of such approaches is called data farming</a:t>
            </a:r>
            <a:r>
              <a:rPr lang="en-US" sz="1100" dirty="0" smtClean="0">
                <a:solidFill>
                  <a:schemeClr val="dk1"/>
                </a:solidFill>
              </a:rPr>
              <a:t>.</a:t>
            </a:r>
            <a:endParaRPr lang="en-US" sz="1100" dirty="0">
              <a:solidFill>
                <a:schemeClr val="dk1"/>
              </a:solidFill>
            </a:endParaRPr>
          </a:p>
        </p:txBody>
      </p:sp>
    </p:spTree>
    <p:extLst>
      <p:ext uri="{BB962C8B-B14F-4D97-AF65-F5344CB8AC3E}">
        <p14:creationId xmlns:p14="http://schemas.microsoft.com/office/powerpoint/2010/main" val="126733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4</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208" name="Shape 208"/>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9" name="Shape 209"/>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To conduct data farming experiment on given issue, firstly we need to create model of our simulation.</a:t>
            </a:r>
          </a:p>
          <a:p>
            <a:pPr lvl="0" rtl="0">
              <a:lnSpc>
                <a:spcPct val="115000"/>
              </a:lnSpc>
              <a:spcBef>
                <a:spcPts val="0"/>
              </a:spcBef>
              <a:buClr>
                <a:schemeClr val="dk1"/>
              </a:buClr>
              <a:buSzPct val="100000"/>
              <a:buFont typeface="Arial"/>
              <a:buNone/>
            </a:pPr>
            <a:r>
              <a:rPr lang="en-US" sz="1100">
                <a:solidFill>
                  <a:schemeClr val="dk1"/>
                </a:solidFill>
              </a:rPr>
              <a:t>Having defined model we need to implement it as computer program.</a:t>
            </a:r>
          </a:p>
          <a:p>
            <a:pPr lvl="0" rtl="0">
              <a:spcBef>
                <a:spcPts val="0"/>
              </a:spcBef>
              <a:buNone/>
            </a:pPr>
            <a:endParaRPr/>
          </a:p>
        </p:txBody>
      </p:sp>
    </p:spTree>
    <p:extLst>
      <p:ext uri="{BB962C8B-B14F-4D97-AF65-F5344CB8AC3E}">
        <p14:creationId xmlns:p14="http://schemas.microsoft.com/office/powerpoint/2010/main" val="4196468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5</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246" name="Shape 246"/>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7" name="Shape 247"/>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Later, we need to define input space for our simulation and create plan of our experiment. We must take into consideration details like order of simulations execution and computational resources to use.</a:t>
            </a:r>
          </a:p>
          <a:p>
            <a:pPr lvl="0" rtl="0">
              <a:spcBef>
                <a:spcPts val="0"/>
              </a:spcBef>
              <a:buNone/>
            </a:pPr>
            <a:endParaRPr/>
          </a:p>
        </p:txBody>
      </p:sp>
    </p:spTree>
    <p:extLst>
      <p:ext uri="{BB962C8B-B14F-4D97-AF65-F5344CB8AC3E}">
        <p14:creationId xmlns:p14="http://schemas.microsoft.com/office/powerpoint/2010/main" val="8198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6</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283" name="Shape 283"/>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4" name="Shape 284"/>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Next step is to execute simulations with specified input on some computational resources. It can be Grid resources, Clouds or private machines. We also need to monitor execution of these simulations to avoid errors that could delay obtainment of results.</a:t>
            </a:r>
          </a:p>
          <a:p>
            <a:pPr lvl="0" rtl="0">
              <a:spcBef>
                <a:spcPts val="0"/>
              </a:spcBef>
              <a:buNone/>
            </a:pPr>
            <a:endParaRPr/>
          </a:p>
        </p:txBody>
      </p:sp>
    </p:spTree>
    <p:extLst>
      <p:ext uri="{BB962C8B-B14F-4D97-AF65-F5344CB8AC3E}">
        <p14:creationId xmlns:p14="http://schemas.microsoft.com/office/powerpoint/2010/main" val="264829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7</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320" name="Shape 320"/>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1" name="Shape 321"/>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a:solidFill>
                  <a:schemeClr val="dk1"/>
                </a:solidFill>
              </a:rPr>
              <a:t>After collecting partial results we can analyse them and make decisions about further execution. We can extend input space and repeat entire process of executing simulations. Another action we can perform is to finish experiment at this stage if we are satisfied with obtained results.</a:t>
            </a:r>
          </a:p>
          <a:p>
            <a:pPr lvl="0" rtl="0">
              <a:spcBef>
                <a:spcPts val="0"/>
              </a:spcBef>
              <a:buNone/>
            </a:pPr>
            <a:endParaRPr/>
          </a:p>
        </p:txBody>
      </p:sp>
    </p:spTree>
    <p:extLst>
      <p:ext uri="{BB962C8B-B14F-4D97-AF65-F5344CB8AC3E}">
        <p14:creationId xmlns:p14="http://schemas.microsoft.com/office/powerpoint/2010/main" val="396979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8" name="Shape 358"/>
          <p:cNvSpPr txBox="1">
            <a:spLocks noGrp="1"/>
          </p:cNvSpPr>
          <p:nvPr>
            <p:ph type="body" idx="1"/>
          </p:nvPr>
        </p:nvSpPr>
        <p:spPr>
          <a:xfrm>
            <a:off x="685800" y="4343400"/>
            <a:ext cx="5481600" cy="4110000"/>
          </a:xfrm>
          <a:prstGeom prst="rect">
            <a:avLst/>
          </a:prstGeom>
        </p:spPr>
        <p:txBody>
          <a:bodyPr lIns="91425" tIns="91425" rIns="91425" bIns="91425" anchor="ctr" anchorCtr="0">
            <a:noAutofit/>
          </a:bodyPr>
          <a:lstStyle/>
          <a:p>
            <a:pPr lvl="0" rtl="0">
              <a:lnSpc>
                <a:spcPct val="115000"/>
              </a:lnSpc>
              <a:spcBef>
                <a:spcPts val="0"/>
              </a:spcBef>
              <a:buClr>
                <a:schemeClr val="dk1"/>
              </a:buClr>
              <a:buSzPct val="100000"/>
              <a:buFont typeface="Arial"/>
              <a:buNone/>
            </a:pPr>
            <a:r>
              <a:rPr lang="en-US" sz="1100">
                <a:solidFill>
                  <a:schemeClr val="dk1"/>
                </a:solidFill>
              </a:rPr>
              <a:t>After initial deployment of experiment there are two main areas where performed task are conducted repeatedly:</a:t>
            </a:r>
          </a:p>
          <a:p>
            <a:pPr marL="914400" lvl="0" indent="-298450" rtl="0">
              <a:lnSpc>
                <a:spcPct val="115000"/>
              </a:lnSpc>
              <a:spcBef>
                <a:spcPts val="0"/>
              </a:spcBef>
              <a:buClr>
                <a:schemeClr val="dk1"/>
              </a:buClr>
              <a:buSzPct val="100000"/>
              <a:buChar char="●"/>
            </a:pPr>
            <a:r>
              <a:rPr lang="en-US" sz="1100">
                <a:solidFill>
                  <a:schemeClr val="dk1"/>
                </a:solidFill>
              </a:rPr>
              <a:t>One is data analysis of partial results and scheduling additional simulations</a:t>
            </a:r>
          </a:p>
          <a:p>
            <a:pPr marL="914400" lvl="0" indent="-298450" rtl="0">
              <a:lnSpc>
                <a:spcPct val="115000"/>
              </a:lnSpc>
              <a:spcBef>
                <a:spcPts val="0"/>
              </a:spcBef>
              <a:buClr>
                <a:schemeClr val="dk1"/>
              </a:buClr>
              <a:buSzPct val="100000"/>
              <a:buChar char="●"/>
            </a:pPr>
            <a:r>
              <a:rPr lang="en-US" sz="1100">
                <a:solidFill>
                  <a:schemeClr val="dk1"/>
                </a:solidFill>
              </a:rPr>
              <a:t>Other area is resources management of various computational resources. This can be cumbersome due to differences between access interface to infrastructures</a:t>
            </a:r>
          </a:p>
          <a:p>
            <a:pPr lvl="0" rtl="0">
              <a:lnSpc>
                <a:spcPct val="115000"/>
              </a:lnSpc>
              <a:spcBef>
                <a:spcPts val="0"/>
              </a:spcBef>
              <a:buClr>
                <a:schemeClr val="dk1"/>
              </a:buClr>
              <a:buSzPct val="100000"/>
              <a:buFont typeface="Arial"/>
              <a:buNone/>
            </a:pPr>
            <a:r>
              <a:rPr lang="en-US" sz="1100">
                <a:solidFill>
                  <a:schemeClr val="dk1"/>
                </a:solidFill>
              </a:rPr>
              <a:t>Both these areas can greatly benefit from automation.</a:t>
            </a:r>
          </a:p>
          <a:p>
            <a:pPr>
              <a:spcBef>
                <a:spcPts val="0"/>
              </a:spcBef>
              <a:buNone/>
            </a:pPr>
            <a:endParaRPr/>
          </a:p>
        </p:txBody>
      </p:sp>
      <p:sp>
        <p:nvSpPr>
          <p:cNvPr id="359" name="Shape 359"/>
          <p:cNvSpPr txBox="1">
            <a:spLocks noGrp="1"/>
          </p:cNvSpPr>
          <p:nvPr>
            <p:ph type="sldNum" idx="12"/>
          </p:nvPr>
        </p:nvSpPr>
        <p:spPr>
          <a:xfrm>
            <a:off x="3884612" y="8685211"/>
            <a:ext cx="2967000" cy="452400"/>
          </a:xfrm>
          <a:prstGeom prst="rect">
            <a:avLst/>
          </a:prstGeom>
        </p:spPr>
        <p:txBody>
          <a:bodyPr lIns="90000" tIns="46800" rIns="90000" bIns="46800" anchor="b" anchorCtr="0">
            <a:noAutofit/>
          </a:bodyPr>
          <a:lstStyle/>
          <a:p>
            <a:pPr lvl="0">
              <a:spcBef>
                <a:spcPts val="0"/>
              </a:spcBef>
              <a:buClr>
                <a:srgbClr val="000000"/>
              </a:buClr>
              <a:buSzPct val="25000"/>
              <a:buFont typeface="Times New Roman"/>
              <a:buNone/>
            </a:pPr>
            <a:fld id="{00000000-1234-1234-1234-123412341234}" type="slidenum">
              <a:rPr lang="en-US"/>
              <a:t>8</a:t>
            </a:fld>
            <a:endParaRPr lang="en-US"/>
          </a:p>
        </p:txBody>
      </p:sp>
    </p:spTree>
    <p:extLst>
      <p:ext uri="{BB962C8B-B14F-4D97-AF65-F5344CB8AC3E}">
        <p14:creationId xmlns:p14="http://schemas.microsoft.com/office/powerpoint/2010/main" val="997892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p:nvPr/>
        </p:nvSpPr>
        <p:spPr>
          <a:xfrm>
            <a:off x="3884612" y="8685211"/>
            <a:ext cx="2967000" cy="452400"/>
          </a:xfrm>
          <a:prstGeom prst="rect">
            <a:avLst/>
          </a:prstGeom>
          <a:noFill/>
          <a:ln>
            <a:noFill/>
          </a:ln>
        </p:spPr>
        <p:txBody>
          <a:bodyPr lIns="90000" tIns="46800" rIns="90000" bIns="468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baseline="0">
                <a:solidFill>
                  <a:srgbClr val="000000"/>
                </a:solidFill>
                <a:latin typeface="Times New Roman"/>
                <a:ea typeface="Times New Roman"/>
                <a:cs typeface="Times New Roman"/>
                <a:sym typeface="Times New Roman"/>
              </a:rPr>
              <a:t>9</a:t>
            </a:fld>
            <a:endParaRPr lang="en-US" sz="1200" b="0" i="0" u="none" strike="noStrike" cap="none" baseline="0">
              <a:solidFill>
                <a:srgbClr val="000000"/>
              </a:solidFill>
              <a:latin typeface="Times New Roman"/>
              <a:ea typeface="Times New Roman"/>
              <a:cs typeface="Times New Roman"/>
              <a:sym typeface="Times New Roman"/>
            </a:endParaRPr>
          </a:p>
        </p:txBody>
      </p:sp>
      <p:sp>
        <p:nvSpPr>
          <p:cNvPr id="400" name="Shape 400"/>
          <p:cNvSpPr>
            <a:spLocks noGrp="1" noRot="1" noChangeAspect="1"/>
          </p:cNvSpPr>
          <p:nvPr>
            <p:ph type="sldImg" idx="2"/>
          </p:nvPr>
        </p:nvSpPr>
        <p:spPr>
          <a:xfrm>
            <a:off x="1143000" y="685800"/>
            <a:ext cx="4567238" cy="342423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1" name="Shape 401"/>
          <p:cNvSpPr txBox="1">
            <a:spLocks noGrp="1"/>
          </p:cNvSpPr>
          <p:nvPr>
            <p:ph type="body" idx="1"/>
          </p:nvPr>
        </p:nvSpPr>
        <p:spPr>
          <a:xfrm>
            <a:off x="685800" y="4343400"/>
            <a:ext cx="5481600" cy="4110000"/>
          </a:xfrm>
          <a:prstGeom prst="rect">
            <a:avLst/>
          </a:prstGeom>
          <a:noFill/>
          <a:ln>
            <a:noFill/>
          </a:ln>
        </p:spPr>
        <p:txBody>
          <a:bodyPr lIns="90000" tIns="46800" rIns="90000" bIns="46800" anchor="t" anchorCtr="0">
            <a:noAutofit/>
          </a:bodyPr>
          <a:lstStyle/>
          <a:p>
            <a:pPr lvl="0" rtl="0">
              <a:lnSpc>
                <a:spcPct val="115000"/>
              </a:lnSpc>
              <a:spcBef>
                <a:spcPts val="0"/>
              </a:spcBef>
              <a:buClr>
                <a:schemeClr val="dk1"/>
              </a:buClr>
              <a:buSzPct val="100000"/>
              <a:buFont typeface="Arial"/>
              <a:buNone/>
            </a:pPr>
            <a:r>
              <a:rPr lang="en-US" sz="1100" dirty="0" err="1">
                <a:solidFill>
                  <a:schemeClr val="dk1"/>
                </a:solidFill>
              </a:rPr>
              <a:t>Scalarm</a:t>
            </a:r>
            <a:r>
              <a:rPr lang="en-US" sz="1100" dirty="0">
                <a:solidFill>
                  <a:schemeClr val="dk1"/>
                </a:solidFill>
              </a:rPr>
              <a:t> is a platform for data farming, with allows users to execute experiments described in details on previous slides in convenient way.</a:t>
            </a:r>
          </a:p>
          <a:p>
            <a:pPr lvl="0" rtl="0">
              <a:lnSpc>
                <a:spcPct val="115000"/>
              </a:lnSpc>
              <a:spcBef>
                <a:spcPts val="0"/>
              </a:spcBef>
              <a:buClr>
                <a:schemeClr val="dk1"/>
              </a:buClr>
              <a:buSzPct val="100000"/>
              <a:buFont typeface="Arial"/>
              <a:buNone/>
            </a:pPr>
            <a:r>
              <a:rPr lang="en-US" sz="1100" dirty="0" err="1">
                <a:solidFill>
                  <a:schemeClr val="dk1"/>
                </a:solidFill>
              </a:rPr>
              <a:t>Scalarm</a:t>
            </a:r>
            <a:r>
              <a:rPr lang="en-US" sz="1100" dirty="0">
                <a:solidFill>
                  <a:schemeClr val="dk1"/>
                </a:solidFill>
              </a:rPr>
              <a:t> supports various types of computational resources, like PL-Grid resources, Cloud infrastructures and private servers.</a:t>
            </a:r>
          </a:p>
          <a:p>
            <a:pPr lvl="0" rtl="0">
              <a:lnSpc>
                <a:spcPct val="115000"/>
              </a:lnSpc>
              <a:spcBef>
                <a:spcPts val="0"/>
              </a:spcBef>
              <a:buClr>
                <a:schemeClr val="dk1"/>
              </a:buClr>
              <a:buSzPct val="100000"/>
              <a:buFont typeface="Arial"/>
              <a:buNone/>
            </a:pPr>
            <a:r>
              <a:rPr lang="en-US" sz="1100" dirty="0">
                <a:solidFill>
                  <a:schemeClr val="dk1"/>
                </a:solidFill>
              </a:rPr>
              <a:t>To allow users easy management of these </a:t>
            </a:r>
            <a:r>
              <a:rPr lang="en-US" sz="1100" dirty="0" err="1">
                <a:solidFill>
                  <a:schemeClr val="dk1"/>
                </a:solidFill>
              </a:rPr>
              <a:t>heterogenous</a:t>
            </a:r>
            <a:r>
              <a:rPr lang="en-US" sz="1100" dirty="0">
                <a:solidFill>
                  <a:schemeClr val="dk1"/>
                </a:solidFill>
              </a:rPr>
              <a:t> resources, </a:t>
            </a:r>
            <a:r>
              <a:rPr lang="en-US" sz="1100" dirty="0" err="1">
                <a:solidFill>
                  <a:schemeClr val="dk1"/>
                </a:solidFill>
              </a:rPr>
              <a:t>Scalarm</a:t>
            </a:r>
            <a:r>
              <a:rPr lang="en-US" sz="1100" dirty="0">
                <a:solidFill>
                  <a:schemeClr val="dk1"/>
                </a:solidFill>
              </a:rPr>
              <a:t> provides unified interface, where user can schedule simulation on different computational resources using the same graphical user interface.</a:t>
            </a:r>
          </a:p>
          <a:p>
            <a:pPr lvl="0" rtl="0">
              <a:lnSpc>
                <a:spcPct val="115000"/>
              </a:lnSpc>
              <a:spcBef>
                <a:spcPts val="0"/>
              </a:spcBef>
              <a:buClr>
                <a:schemeClr val="dk1"/>
              </a:buClr>
              <a:buSzPct val="100000"/>
              <a:buFont typeface="Arial"/>
              <a:buNone/>
            </a:pPr>
            <a:r>
              <a:rPr lang="en-US" sz="1100" dirty="0" err="1">
                <a:solidFill>
                  <a:schemeClr val="dk1"/>
                </a:solidFill>
              </a:rPr>
              <a:t>Scalarm</a:t>
            </a:r>
            <a:r>
              <a:rPr lang="en-US" sz="1100" dirty="0">
                <a:solidFill>
                  <a:schemeClr val="dk1"/>
                </a:solidFill>
              </a:rPr>
              <a:t> also allows to </a:t>
            </a:r>
            <a:r>
              <a:rPr lang="en-US" sz="1100" dirty="0" err="1">
                <a:solidFill>
                  <a:schemeClr val="dk1"/>
                </a:solidFill>
              </a:rPr>
              <a:t>analyse</a:t>
            </a:r>
            <a:r>
              <a:rPr lang="en-US" sz="1100" dirty="0">
                <a:solidFill>
                  <a:schemeClr val="dk1"/>
                </a:solidFill>
              </a:rPr>
              <a:t> computed partial data with numerous methods. Some of </a:t>
            </a:r>
            <a:r>
              <a:rPr lang="en-US" sz="1100" dirty="0" err="1">
                <a:solidFill>
                  <a:schemeClr val="dk1"/>
                </a:solidFill>
              </a:rPr>
              <a:t>scalarm</a:t>
            </a:r>
            <a:r>
              <a:rPr lang="en-US" sz="1100" dirty="0">
                <a:solidFill>
                  <a:schemeClr val="dk1"/>
                </a:solidFill>
              </a:rPr>
              <a:t> visualization methods are k-means and </a:t>
            </a:r>
            <a:r>
              <a:rPr lang="en-US" sz="1100" dirty="0" err="1">
                <a:solidFill>
                  <a:schemeClr val="dk1"/>
                </a:solidFill>
              </a:rPr>
              <a:t>pareto</a:t>
            </a:r>
            <a:r>
              <a:rPr lang="en-US" sz="1100" dirty="0">
                <a:solidFill>
                  <a:schemeClr val="dk1"/>
                </a:solidFill>
              </a:rPr>
              <a:t> chart.</a:t>
            </a:r>
          </a:p>
          <a:p>
            <a:pPr lvl="0" rtl="0">
              <a:lnSpc>
                <a:spcPct val="115000"/>
              </a:lnSpc>
              <a:spcBef>
                <a:spcPts val="0"/>
              </a:spcBef>
              <a:buClr>
                <a:schemeClr val="dk1"/>
              </a:buClr>
              <a:buSzPct val="100000"/>
              <a:buFont typeface="Arial"/>
              <a:buNone/>
            </a:pPr>
            <a:r>
              <a:rPr lang="en-US" sz="1100" dirty="0">
                <a:solidFill>
                  <a:schemeClr val="dk1"/>
                </a:solidFill>
              </a:rPr>
              <a:t>After analysis user can extend experiment input space during experiment execution based on performed analysis.</a:t>
            </a:r>
          </a:p>
          <a:p>
            <a:pPr rtl="0">
              <a:spcBef>
                <a:spcPts val="0"/>
              </a:spcBef>
              <a:buNone/>
            </a:pPr>
            <a:endParaRPr dirty="0"/>
          </a:p>
          <a:p>
            <a:pPr rtl="0">
              <a:spcBef>
                <a:spcPts val="0"/>
              </a:spcBef>
              <a:buNone/>
            </a:pPr>
            <a:endParaRPr lang="en-US" dirty="0"/>
          </a:p>
        </p:txBody>
      </p:sp>
    </p:spTree>
    <p:extLst>
      <p:ext uri="{BB962C8B-B14F-4D97-AF65-F5344CB8AC3E}">
        <p14:creationId xmlns:p14="http://schemas.microsoft.com/office/powerpoint/2010/main" val="124478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20" name="Shape 20"/>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59" name="Shape 59"/>
          <p:cNvSpPr txBox="1">
            <a:spLocks noGrp="1"/>
          </p:cNvSpPr>
          <p:nvPr>
            <p:ph type="body" idx="1"/>
          </p:nvPr>
        </p:nvSpPr>
        <p:spPr>
          <a:xfrm>
            <a:off x="355600" y="1295400"/>
            <a:ext cx="8224837" cy="4521199"/>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60" name="Shape 60"/>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Slajd tytułowy">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742950" marR="0" indent="-285750" algn="l" rtl="0">
              <a:spcBef>
                <a:spcPts val="0"/>
              </a:spcBef>
              <a:spcAft>
                <a:spcPts val="0"/>
              </a:spcAft>
              <a:defRPr/>
            </a:lvl2pPr>
            <a:lvl3pPr marL="1143000" marR="0" indent="-228600" algn="l" rtl="0">
              <a:spcBef>
                <a:spcPts val="0"/>
              </a:spcBef>
              <a:spcAft>
                <a:spcPts val="0"/>
              </a:spcAft>
              <a:defRPr/>
            </a:lvl3pPr>
            <a:lvl4pPr marL="1600200" marR="0" indent="-228600" algn="l" rtl="0">
              <a:spcBef>
                <a:spcPts val="0"/>
              </a:spcBef>
              <a:spcAft>
                <a:spcPts val="0"/>
              </a:spcAft>
              <a:defRPr/>
            </a:lvl4pPr>
            <a:lvl5pPr marL="2057400" marR="0" indent="-228600" algn="l" rtl="0">
              <a:spcBef>
                <a:spcPts val="0"/>
              </a:spcBef>
              <a:spcAft>
                <a:spcPts val="0"/>
              </a:spcAft>
              <a:defRPr/>
            </a:lvl5pPr>
            <a:lvl6pPr marL="2514600" marR="0" indent="-228600" algn="l" rtl="0">
              <a:spcBef>
                <a:spcPts val="0"/>
              </a:spcBef>
              <a:spcAft>
                <a:spcPts val="0"/>
              </a:spcAft>
              <a:defRPr/>
            </a:lvl6pPr>
            <a:lvl7pPr marL="2971800" marR="0" indent="-228600" algn="l" rtl="0">
              <a:spcBef>
                <a:spcPts val="0"/>
              </a:spcBef>
              <a:spcAft>
                <a:spcPts val="0"/>
              </a:spcAft>
              <a:defRPr/>
            </a:lvl7pPr>
            <a:lvl8pPr marL="3429000" marR="0" indent="-228600" algn="l" rtl="0">
              <a:spcBef>
                <a:spcPts val="0"/>
              </a:spcBef>
              <a:spcAft>
                <a:spcPts val="0"/>
              </a:spcAft>
              <a:defRPr/>
            </a:lvl8pPr>
            <a:lvl9pPr marL="3886200" marR="0" indent="-228600" algn="l" rtl="0">
              <a:spcBef>
                <a:spcPts val="0"/>
              </a:spcBef>
              <a:spcAft>
                <a:spcPts val="0"/>
              </a:spcAft>
              <a:defRPr/>
            </a:lvl9pPr>
          </a:lstStyle>
          <a:p>
            <a:endParaRPr/>
          </a:p>
        </p:txBody>
      </p:sp>
      <p:sp>
        <p:nvSpPr>
          <p:cNvPr id="63" name="Shape 6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700"/>
              </a:spcBef>
              <a:spcAft>
                <a:spcPts val="0"/>
              </a:spcAft>
              <a:buClr>
                <a:srgbClr val="000000"/>
              </a:buClr>
              <a:buFont typeface="Times New Roman"/>
              <a:buNone/>
              <a:defRPr/>
            </a:lvl1pPr>
            <a:lvl2pPr marL="457200" marR="0" indent="0" algn="ctr" rtl="0">
              <a:spcBef>
                <a:spcPts val="600"/>
              </a:spcBef>
              <a:spcAft>
                <a:spcPts val="0"/>
              </a:spcAft>
              <a:buClr>
                <a:srgbClr val="000000"/>
              </a:buClr>
              <a:buFont typeface="Times New Roman"/>
              <a:buNone/>
              <a:defRPr/>
            </a:lvl2pPr>
            <a:lvl3pPr marL="914400" marR="0" indent="0" algn="ctr" rtl="0">
              <a:spcBef>
                <a:spcPts val="550"/>
              </a:spcBef>
              <a:spcAft>
                <a:spcPts val="0"/>
              </a:spcAft>
              <a:buClr>
                <a:srgbClr val="000000"/>
              </a:buClr>
              <a:buFont typeface="Times New Roman"/>
              <a:buNone/>
              <a:defRPr/>
            </a:lvl3pPr>
            <a:lvl4pPr marL="1371600" marR="0" indent="0" algn="ctr" rtl="0">
              <a:spcBef>
                <a:spcPts val="500"/>
              </a:spcBef>
              <a:spcAft>
                <a:spcPts val="0"/>
              </a:spcAft>
              <a:buClr>
                <a:srgbClr val="000000"/>
              </a:buClr>
              <a:buFont typeface="Times New Roman"/>
              <a:buNone/>
              <a:defRPr/>
            </a:lvl4pPr>
            <a:lvl5pPr marL="1828800" marR="0" indent="0" algn="ctr" rtl="0">
              <a:spcBef>
                <a:spcPts val="450"/>
              </a:spcBef>
              <a:spcAft>
                <a:spcPts val="0"/>
              </a:spcAft>
              <a:buClr>
                <a:srgbClr val="000000"/>
              </a:buClr>
              <a:buFont typeface="Times New Roman"/>
              <a:buNone/>
              <a:defRPr/>
            </a:lvl5pPr>
            <a:lvl6pPr marL="2286000" marR="0" indent="0" algn="ctr" rtl="0">
              <a:spcBef>
                <a:spcPts val="450"/>
              </a:spcBef>
              <a:spcAft>
                <a:spcPts val="0"/>
              </a:spcAft>
              <a:buClr>
                <a:srgbClr val="000000"/>
              </a:buClr>
              <a:buFont typeface="Times New Roman"/>
              <a:buNone/>
              <a:defRPr/>
            </a:lvl6pPr>
            <a:lvl7pPr marL="2743200" marR="0" indent="0" algn="ctr" rtl="0">
              <a:spcBef>
                <a:spcPts val="450"/>
              </a:spcBef>
              <a:spcAft>
                <a:spcPts val="0"/>
              </a:spcAft>
              <a:buClr>
                <a:srgbClr val="000000"/>
              </a:buClr>
              <a:buFont typeface="Times New Roman"/>
              <a:buNone/>
              <a:defRPr/>
            </a:lvl7pPr>
            <a:lvl8pPr marL="3200400" marR="0" indent="0" algn="ctr" rtl="0">
              <a:spcBef>
                <a:spcPts val="450"/>
              </a:spcBef>
              <a:spcAft>
                <a:spcPts val="0"/>
              </a:spcAft>
              <a:buClr>
                <a:srgbClr val="000000"/>
              </a:buClr>
              <a:buFont typeface="Times New Roman"/>
              <a:buNone/>
              <a:defRPr/>
            </a:lvl8pPr>
            <a:lvl9pPr marL="3657600" marR="0" indent="0" algn="ctr" rtl="0">
              <a:spcBef>
                <a:spcPts val="450"/>
              </a:spcBef>
              <a:spcAft>
                <a:spcPts val="0"/>
              </a:spcAft>
              <a:buClr>
                <a:srgbClr val="000000"/>
              </a:buClr>
              <a:buFont typeface="Times New Roman"/>
              <a:buNone/>
              <a:defRPr/>
            </a:lvl9pPr>
          </a:lstStyle>
          <a:p>
            <a:endParaRPr/>
          </a:p>
        </p:txBody>
      </p:sp>
      <p:sp>
        <p:nvSpPr>
          <p:cNvPr id="64" name="Shape 64"/>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84" name="Shape 84"/>
          <p:cNvSpPr txBox="1">
            <a:spLocks noGrp="1"/>
          </p:cNvSpPr>
          <p:nvPr>
            <p:ph type="body" idx="1"/>
          </p:nvPr>
        </p:nvSpPr>
        <p:spPr>
          <a:xfrm>
            <a:off x="355600" y="1295400"/>
            <a:ext cx="8224837" cy="4521199"/>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85" name="Shape 85"/>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Tytuł pionowy i teks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4648200" y="1884362"/>
            <a:ext cx="5808661" cy="2055813"/>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88" name="Shape 88"/>
          <p:cNvSpPr txBox="1">
            <a:spLocks noGrp="1"/>
          </p:cNvSpPr>
          <p:nvPr>
            <p:ph type="body" idx="1"/>
          </p:nvPr>
        </p:nvSpPr>
        <p:spPr>
          <a:xfrm rot="5400000">
            <a:off x="459581" y="-96043"/>
            <a:ext cx="5808661" cy="6016624"/>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89" name="Shape 89"/>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ytuł i tekst pionow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92" name="Shape 92"/>
          <p:cNvSpPr txBox="1">
            <a:spLocks noGrp="1"/>
          </p:cNvSpPr>
          <p:nvPr>
            <p:ph type="body" idx="1"/>
          </p:nvPr>
        </p:nvSpPr>
        <p:spPr>
          <a:xfrm rot="5400000">
            <a:off x="2207418" y="-556418"/>
            <a:ext cx="4521199" cy="8224837"/>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93" name="Shape 93"/>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Obraz z podpisem">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6" name="Shape 96"/>
          <p:cNvSpPr>
            <a:spLocks noGrp="1"/>
          </p:cNvSpPr>
          <p:nvPr>
            <p:ph type="pic" idx="2"/>
          </p:nvPr>
        </p:nvSpPr>
        <p:spPr>
          <a:xfrm>
            <a:off x="1792288" y="612775"/>
            <a:ext cx="5486399" cy="4114800"/>
          </a:xfrm>
          <a:prstGeom prst="rect">
            <a:avLst/>
          </a:prstGeom>
          <a:noFill/>
          <a:ln>
            <a:noFill/>
          </a:ln>
        </p:spPr>
      </p:sp>
      <p:sp>
        <p:nvSpPr>
          <p:cNvPr id="97" name="Shape 9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98" name="Shape 98"/>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Zawartość z podpisem">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1" name="Shape 10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2" name="Shape 10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03" name="Shape 103"/>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Puste">
    <p:spTree>
      <p:nvGrpSpPr>
        <p:cNvPr id="1" name="Shape 104"/>
        <p:cNvGrpSpPr/>
        <p:nvPr/>
      </p:nvGrpSpPr>
      <p:grpSpPr>
        <a:xfrm>
          <a:off x="0" y="0"/>
          <a:ext cx="0" cy="0"/>
          <a:chOff x="0" y="0"/>
          <a:chExt cx="0" cy="0"/>
        </a:xfrm>
      </p:grpSpPr>
      <p:sp>
        <p:nvSpPr>
          <p:cNvPr id="105" name="Shape 105"/>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108" name="Shape 108"/>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Porównanie">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1" name="Shape 11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2" name="Shape 11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3" name="Shape 11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14" name="Shape 11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5" name="Shape 115"/>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Tytuł pionowy i teks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4648200" y="1884362"/>
            <a:ext cx="5808661" cy="2055813"/>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23" name="Shape 23"/>
          <p:cNvSpPr txBox="1">
            <a:spLocks noGrp="1"/>
          </p:cNvSpPr>
          <p:nvPr>
            <p:ph type="body" idx="1"/>
          </p:nvPr>
        </p:nvSpPr>
        <p:spPr>
          <a:xfrm rot="5400000">
            <a:off x="459581" y="-96043"/>
            <a:ext cx="5808661" cy="6016624"/>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24" name="Shape 24"/>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Dwa elementy zawartości">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118" name="Shape 118"/>
          <p:cNvSpPr txBox="1">
            <a:spLocks noGrp="1"/>
          </p:cNvSpPr>
          <p:nvPr>
            <p:ph type="body" idx="1"/>
          </p:nvPr>
        </p:nvSpPr>
        <p:spPr>
          <a:xfrm>
            <a:off x="355600" y="1295400"/>
            <a:ext cx="4035424" cy="4521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19" name="Shape 119"/>
          <p:cNvSpPr txBox="1">
            <a:spLocks noGrp="1"/>
          </p:cNvSpPr>
          <p:nvPr>
            <p:ph type="body" idx="2"/>
          </p:nvPr>
        </p:nvSpPr>
        <p:spPr>
          <a:xfrm>
            <a:off x="4543425" y="1295400"/>
            <a:ext cx="4037013" cy="4521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0" name="Shape 120"/>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Nagłówek sekcji">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23" name="Shape 12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124" name="Shape 124"/>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Slajd tytułowy">
    <p:spTree>
      <p:nvGrpSpPr>
        <p:cNvPr id="1" name="Shape 125"/>
        <p:cNvGrpSpPr/>
        <p:nvPr/>
      </p:nvGrpSpPr>
      <p:grpSpPr>
        <a:xfrm>
          <a:off x="0" y="0"/>
          <a:ext cx="0" cy="0"/>
          <a:chOff x="0" y="0"/>
          <a:chExt cx="0" cy="0"/>
        </a:xfrm>
      </p:grpSpPr>
      <p:sp>
        <p:nvSpPr>
          <p:cNvPr id="126" name="Shape 12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742950" marR="0" indent="-285750" algn="l" rtl="0">
              <a:spcBef>
                <a:spcPts val="0"/>
              </a:spcBef>
              <a:spcAft>
                <a:spcPts val="0"/>
              </a:spcAft>
              <a:defRPr/>
            </a:lvl2pPr>
            <a:lvl3pPr marL="1143000" marR="0" indent="-228600" algn="l" rtl="0">
              <a:spcBef>
                <a:spcPts val="0"/>
              </a:spcBef>
              <a:spcAft>
                <a:spcPts val="0"/>
              </a:spcAft>
              <a:defRPr/>
            </a:lvl3pPr>
            <a:lvl4pPr marL="1600200" marR="0" indent="-228600" algn="l" rtl="0">
              <a:spcBef>
                <a:spcPts val="0"/>
              </a:spcBef>
              <a:spcAft>
                <a:spcPts val="0"/>
              </a:spcAft>
              <a:defRPr/>
            </a:lvl4pPr>
            <a:lvl5pPr marL="2057400" marR="0" indent="-228600" algn="l" rtl="0">
              <a:spcBef>
                <a:spcPts val="0"/>
              </a:spcBef>
              <a:spcAft>
                <a:spcPts val="0"/>
              </a:spcAft>
              <a:defRPr/>
            </a:lvl5pPr>
            <a:lvl6pPr marL="2514600" marR="0" indent="-228600" algn="l" rtl="0">
              <a:spcBef>
                <a:spcPts val="0"/>
              </a:spcBef>
              <a:spcAft>
                <a:spcPts val="0"/>
              </a:spcAft>
              <a:defRPr/>
            </a:lvl6pPr>
            <a:lvl7pPr marL="2971800" marR="0" indent="-228600" algn="l" rtl="0">
              <a:spcBef>
                <a:spcPts val="0"/>
              </a:spcBef>
              <a:spcAft>
                <a:spcPts val="0"/>
              </a:spcAft>
              <a:defRPr/>
            </a:lvl7pPr>
            <a:lvl8pPr marL="3429000" marR="0" indent="-228600" algn="l" rtl="0">
              <a:spcBef>
                <a:spcPts val="0"/>
              </a:spcBef>
              <a:spcAft>
                <a:spcPts val="0"/>
              </a:spcAft>
              <a:defRPr/>
            </a:lvl8pPr>
            <a:lvl9pPr marL="3886200" marR="0" indent="-228600" algn="l" rtl="0">
              <a:spcBef>
                <a:spcPts val="0"/>
              </a:spcBef>
              <a:spcAft>
                <a:spcPts val="0"/>
              </a:spcAft>
              <a:defRPr/>
            </a:lvl9pPr>
          </a:lstStyle>
          <a:p>
            <a:endParaRPr/>
          </a:p>
        </p:txBody>
      </p:sp>
      <p:sp>
        <p:nvSpPr>
          <p:cNvPr id="127" name="Shape 12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700"/>
              </a:spcBef>
              <a:spcAft>
                <a:spcPts val="0"/>
              </a:spcAft>
              <a:buClr>
                <a:srgbClr val="000000"/>
              </a:buClr>
              <a:buFont typeface="Times New Roman"/>
              <a:buNone/>
              <a:defRPr/>
            </a:lvl1pPr>
            <a:lvl2pPr marL="457200" marR="0" indent="0" algn="ctr" rtl="0">
              <a:spcBef>
                <a:spcPts val="600"/>
              </a:spcBef>
              <a:spcAft>
                <a:spcPts val="0"/>
              </a:spcAft>
              <a:buClr>
                <a:srgbClr val="000000"/>
              </a:buClr>
              <a:buFont typeface="Times New Roman"/>
              <a:buNone/>
              <a:defRPr/>
            </a:lvl2pPr>
            <a:lvl3pPr marL="914400" marR="0" indent="0" algn="ctr" rtl="0">
              <a:spcBef>
                <a:spcPts val="550"/>
              </a:spcBef>
              <a:spcAft>
                <a:spcPts val="0"/>
              </a:spcAft>
              <a:buClr>
                <a:srgbClr val="000000"/>
              </a:buClr>
              <a:buFont typeface="Times New Roman"/>
              <a:buNone/>
              <a:defRPr/>
            </a:lvl3pPr>
            <a:lvl4pPr marL="1371600" marR="0" indent="0" algn="ctr" rtl="0">
              <a:spcBef>
                <a:spcPts val="500"/>
              </a:spcBef>
              <a:spcAft>
                <a:spcPts val="0"/>
              </a:spcAft>
              <a:buClr>
                <a:srgbClr val="000000"/>
              </a:buClr>
              <a:buFont typeface="Times New Roman"/>
              <a:buNone/>
              <a:defRPr/>
            </a:lvl4pPr>
            <a:lvl5pPr marL="1828800" marR="0" indent="0" algn="ctr" rtl="0">
              <a:spcBef>
                <a:spcPts val="450"/>
              </a:spcBef>
              <a:spcAft>
                <a:spcPts val="0"/>
              </a:spcAft>
              <a:buClr>
                <a:srgbClr val="000000"/>
              </a:buClr>
              <a:buFont typeface="Times New Roman"/>
              <a:buNone/>
              <a:defRPr/>
            </a:lvl5pPr>
            <a:lvl6pPr marL="2286000" marR="0" indent="0" algn="ctr" rtl="0">
              <a:spcBef>
                <a:spcPts val="450"/>
              </a:spcBef>
              <a:spcAft>
                <a:spcPts val="0"/>
              </a:spcAft>
              <a:buClr>
                <a:srgbClr val="000000"/>
              </a:buClr>
              <a:buFont typeface="Times New Roman"/>
              <a:buNone/>
              <a:defRPr/>
            </a:lvl6pPr>
            <a:lvl7pPr marL="2743200" marR="0" indent="0" algn="ctr" rtl="0">
              <a:spcBef>
                <a:spcPts val="450"/>
              </a:spcBef>
              <a:spcAft>
                <a:spcPts val="0"/>
              </a:spcAft>
              <a:buClr>
                <a:srgbClr val="000000"/>
              </a:buClr>
              <a:buFont typeface="Times New Roman"/>
              <a:buNone/>
              <a:defRPr/>
            </a:lvl7pPr>
            <a:lvl8pPr marL="3200400" marR="0" indent="0" algn="ctr" rtl="0">
              <a:spcBef>
                <a:spcPts val="450"/>
              </a:spcBef>
              <a:spcAft>
                <a:spcPts val="0"/>
              </a:spcAft>
              <a:buClr>
                <a:srgbClr val="000000"/>
              </a:buClr>
              <a:buFont typeface="Times New Roman"/>
              <a:buNone/>
              <a:defRPr/>
            </a:lvl8pPr>
            <a:lvl9pPr marL="3657600" marR="0" indent="0" algn="ctr" rtl="0">
              <a:spcBef>
                <a:spcPts val="450"/>
              </a:spcBef>
              <a:spcAft>
                <a:spcPts val="0"/>
              </a:spcAft>
              <a:buClr>
                <a:srgbClr val="000000"/>
              </a:buClr>
              <a:buFont typeface="Times New Roman"/>
              <a:buNone/>
              <a:defRPr/>
            </a:lvl9pPr>
          </a:lstStyle>
          <a:p>
            <a:endParaRPr/>
          </a:p>
        </p:txBody>
      </p:sp>
      <p:sp>
        <p:nvSpPr>
          <p:cNvPr id="128" name="Shape 128"/>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ytuł i tekst pionow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27" name="Shape 27"/>
          <p:cNvSpPr txBox="1">
            <a:spLocks noGrp="1"/>
          </p:cNvSpPr>
          <p:nvPr>
            <p:ph type="body" idx="1"/>
          </p:nvPr>
        </p:nvSpPr>
        <p:spPr>
          <a:xfrm rot="5400000">
            <a:off x="2207418" y="-556418"/>
            <a:ext cx="4521199" cy="8224837"/>
          </a:xfrm>
          <a:prstGeom prst="rect">
            <a:avLst/>
          </a:prstGeom>
          <a:noFill/>
          <a:ln>
            <a:noFill/>
          </a:ln>
        </p:spPr>
        <p:txBody>
          <a:bodyPr lIns="91425" tIns="91425" rIns="91425" bIns="91425" anchor="t" anchorCtr="0"/>
          <a:lstStyle>
            <a:lvl1pPr marL="342900" indent="-342900" algn="l" rtl="0">
              <a:spcBef>
                <a:spcPts val="700"/>
              </a:spcBef>
              <a:spcAft>
                <a:spcPts val="0"/>
              </a:spcAft>
              <a:defRPr/>
            </a:lvl1pPr>
            <a:lvl2pPr marL="742950" indent="-285750" algn="l" rtl="0">
              <a:spcBef>
                <a:spcPts val="600"/>
              </a:spcBef>
              <a:spcAft>
                <a:spcPts val="0"/>
              </a:spcAft>
              <a:defRPr/>
            </a:lvl2pPr>
            <a:lvl3pPr marL="1143000" indent="-228600" algn="l" rtl="0">
              <a:spcBef>
                <a:spcPts val="550"/>
              </a:spcBef>
              <a:spcAft>
                <a:spcPts val="0"/>
              </a:spcAft>
              <a:defRPr/>
            </a:lvl3pPr>
            <a:lvl4pPr marL="1600200" indent="-228600" algn="l" rtl="0">
              <a:spcBef>
                <a:spcPts val="500"/>
              </a:spcBef>
              <a:spcAft>
                <a:spcPts val="0"/>
              </a:spcAft>
              <a:defRPr/>
            </a:lvl4pPr>
            <a:lvl5pPr marL="2057400" indent="-228600" algn="l" rtl="0">
              <a:spcBef>
                <a:spcPts val="450"/>
              </a:spcBef>
              <a:spcAft>
                <a:spcPts val="0"/>
              </a:spcAft>
              <a:defRPr/>
            </a:lvl5pPr>
            <a:lvl6pPr marL="2514600" indent="-228600" algn="l" rtl="0">
              <a:spcBef>
                <a:spcPts val="450"/>
              </a:spcBef>
              <a:spcAft>
                <a:spcPts val="0"/>
              </a:spcAft>
              <a:defRPr/>
            </a:lvl6pPr>
            <a:lvl7pPr marL="2971800" indent="-228600" algn="l" rtl="0">
              <a:spcBef>
                <a:spcPts val="450"/>
              </a:spcBef>
              <a:spcAft>
                <a:spcPts val="0"/>
              </a:spcAft>
              <a:defRPr/>
            </a:lvl7pPr>
            <a:lvl8pPr marL="3429000" indent="-228600" algn="l" rtl="0">
              <a:spcBef>
                <a:spcPts val="450"/>
              </a:spcBef>
              <a:spcAft>
                <a:spcPts val="0"/>
              </a:spcAft>
              <a:defRPr/>
            </a:lvl8pPr>
            <a:lvl9pPr marL="3886200" indent="-228600" algn="l" rtl="0">
              <a:spcBef>
                <a:spcPts val="450"/>
              </a:spcBef>
              <a:spcAft>
                <a:spcPts val="0"/>
              </a:spcAft>
              <a:defRPr/>
            </a:lvl9pPr>
          </a:lstStyle>
          <a:p>
            <a:endParaRPr/>
          </a:p>
        </p:txBody>
      </p:sp>
      <p:sp>
        <p:nvSpPr>
          <p:cNvPr id="28" name="Shape 28"/>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Obraz z podpisem">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a:spLocks noGrp="1"/>
          </p:cNvSpPr>
          <p:nvPr>
            <p:ph type="pic" idx="2"/>
          </p:nvPr>
        </p:nvSpPr>
        <p:spPr>
          <a:xfrm>
            <a:off x="1792288" y="612775"/>
            <a:ext cx="5486399" cy="4114800"/>
          </a:xfrm>
          <a:prstGeom prst="rect">
            <a:avLst/>
          </a:prstGeom>
          <a:noFill/>
          <a:ln>
            <a:noFill/>
          </a:ln>
        </p:spPr>
      </p:sp>
      <p:sp>
        <p:nvSpPr>
          <p:cNvPr id="32" name="Shape 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3" name="Shape 33"/>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Zawartość z podpisem">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38" name="Shape 38"/>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Puste">
    <p:spTree>
      <p:nvGrpSpPr>
        <p:cNvPr id="1" name="Shape 39"/>
        <p:cNvGrpSpPr/>
        <p:nvPr/>
      </p:nvGrpSpPr>
      <p:grpSpPr>
        <a:xfrm>
          <a:off x="0" y="0"/>
          <a:ext cx="0" cy="0"/>
          <a:chOff x="0" y="0"/>
          <a:chExt cx="0" cy="0"/>
        </a:xfrm>
      </p:grpSpPr>
      <p:sp>
        <p:nvSpPr>
          <p:cNvPr id="40" name="Shape 40"/>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Porównanie">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4" name="Shape 4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6" name="Shape 4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Dwa elementy zawartości">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algn="l" rtl="0">
              <a:spcBef>
                <a:spcPts val="0"/>
              </a:spcBef>
              <a:spcAft>
                <a:spcPts val="0"/>
              </a:spcAft>
              <a:defRPr/>
            </a:lvl1pPr>
            <a:lvl2pPr marL="742950" indent="-285750" algn="l" rtl="0">
              <a:spcBef>
                <a:spcPts val="0"/>
              </a:spcBef>
              <a:spcAft>
                <a:spcPts val="0"/>
              </a:spcAft>
              <a:defRPr/>
            </a:lvl2pPr>
            <a:lvl3pPr marL="1143000" indent="-228600" algn="l" rtl="0">
              <a:spcBef>
                <a:spcPts val="0"/>
              </a:spcBef>
              <a:spcAft>
                <a:spcPts val="0"/>
              </a:spcAft>
              <a:defRPr/>
            </a:lvl3pPr>
            <a:lvl4pPr marL="1600200" indent="-228600" algn="l" rtl="0">
              <a:spcBef>
                <a:spcPts val="0"/>
              </a:spcBef>
              <a:spcAft>
                <a:spcPts val="0"/>
              </a:spcAft>
              <a:defRPr/>
            </a:lvl4pPr>
            <a:lvl5pPr marL="2057400" indent="-228600" algn="l" rtl="0">
              <a:spcBef>
                <a:spcPts val="0"/>
              </a:spcBef>
              <a:spcAft>
                <a:spcPts val="0"/>
              </a:spcAft>
              <a:defRPr/>
            </a:lvl5pPr>
            <a:lvl6pPr marL="2514600" indent="-228600" algn="l" rtl="0">
              <a:spcBef>
                <a:spcPts val="0"/>
              </a:spcBef>
              <a:spcAft>
                <a:spcPts val="0"/>
              </a:spcAft>
              <a:defRPr/>
            </a:lvl6pPr>
            <a:lvl7pPr marL="2971800" indent="-228600" algn="l" rtl="0">
              <a:spcBef>
                <a:spcPts val="0"/>
              </a:spcBef>
              <a:spcAft>
                <a:spcPts val="0"/>
              </a:spcAft>
              <a:defRPr/>
            </a:lvl7pPr>
            <a:lvl8pPr marL="3429000" indent="-228600" algn="l" rtl="0">
              <a:spcBef>
                <a:spcPts val="0"/>
              </a:spcBef>
              <a:spcAft>
                <a:spcPts val="0"/>
              </a:spcAft>
              <a:defRPr/>
            </a:lvl8pPr>
            <a:lvl9pPr marL="3886200" indent="-228600" algn="l" rtl="0">
              <a:spcBef>
                <a:spcPts val="0"/>
              </a:spcBef>
              <a:spcAft>
                <a:spcPts val="0"/>
              </a:spcAft>
              <a:defRPr/>
            </a:lvl9pPr>
          </a:lstStyle>
          <a:p>
            <a:endParaRPr/>
          </a:p>
        </p:txBody>
      </p:sp>
      <p:sp>
        <p:nvSpPr>
          <p:cNvPr id="50" name="Shape 50"/>
          <p:cNvSpPr txBox="1">
            <a:spLocks noGrp="1"/>
          </p:cNvSpPr>
          <p:nvPr>
            <p:ph type="body" idx="1"/>
          </p:nvPr>
        </p:nvSpPr>
        <p:spPr>
          <a:xfrm>
            <a:off x="355600" y="1295400"/>
            <a:ext cx="4035424" cy="4521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2"/>
          </p:nvPr>
        </p:nvSpPr>
        <p:spPr>
          <a:xfrm>
            <a:off x="4543425" y="1295400"/>
            <a:ext cx="4037013" cy="4521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2" name="Shape 52"/>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Nagłówek sekcji">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6" name="Shape 56"/>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
        <p:cNvGrpSpPr/>
        <p:nvPr/>
      </p:nvGrpSpPr>
      <p:grpSpPr>
        <a:xfrm>
          <a:off x="0" y="0"/>
          <a:ext cx="0" cy="0"/>
          <a:chOff x="0" y="0"/>
          <a:chExt cx="0" cy="0"/>
        </a:xfrm>
      </p:grpSpPr>
      <p:pic>
        <p:nvPicPr>
          <p:cNvPr id="12" name="Shape 12"/>
          <p:cNvPicPr preferRelativeResize="0"/>
          <p:nvPr/>
        </p:nvPicPr>
        <p:blipFill rotWithShape="1">
          <a:blip r:embed="rId13">
            <a:alphaModFix/>
          </a:blip>
          <a:srcRect/>
          <a:stretch/>
        </p:blipFill>
        <p:spPr>
          <a:xfrm>
            <a:off x="3175" y="-38100"/>
            <a:ext cx="9136061" cy="6858000"/>
          </a:xfrm>
          <a:prstGeom prst="rect">
            <a:avLst/>
          </a:prstGeom>
          <a:noFill/>
          <a:ln>
            <a:noFill/>
          </a:ln>
        </p:spPr>
      </p:pic>
      <p:pic>
        <p:nvPicPr>
          <p:cNvPr id="13" name="Shape 13"/>
          <p:cNvPicPr preferRelativeResize="0"/>
          <p:nvPr/>
        </p:nvPicPr>
        <p:blipFill rotWithShape="1">
          <a:blip r:embed="rId14">
            <a:alphaModFix/>
          </a:blip>
          <a:srcRect/>
          <a:stretch/>
        </p:blipFill>
        <p:spPr>
          <a:xfrm>
            <a:off x="3924300" y="6202362"/>
            <a:ext cx="1308100" cy="650874"/>
          </a:xfrm>
          <a:prstGeom prst="rect">
            <a:avLst/>
          </a:prstGeom>
          <a:noFill/>
          <a:ln>
            <a:noFill/>
          </a:ln>
        </p:spPr>
      </p:pic>
      <p:pic>
        <p:nvPicPr>
          <p:cNvPr id="14" name="Shape 14"/>
          <p:cNvPicPr preferRelativeResize="0"/>
          <p:nvPr/>
        </p:nvPicPr>
        <p:blipFill rotWithShape="1">
          <a:blip r:embed="rId15">
            <a:alphaModFix/>
          </a:blip>
          <a:srcRect/>
          <a:stretch/>
        </p:blipFill>
        <p:spPr>
          <a:xfrm>
            <a:off x="0" y="0"/>
            <a:ext cx="9144000" cy="6858000"/>
          </a:xfrm>
          <a:prstGeom prst="rect">
            <a:avLst/>
          </a:prstGeom>
          <a:noFill/>
          <a:ln>
            <a:noFill/>
          </a:ln>
        </p:spPr>
      </p:pic>
      <p:sp>
        <p:nvSpPr>
          <p:cNvPr id="15" name="Shape 15"/>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742950" marR="0" indent="-285750" algn="l" rtl="0">
              <a:spcBef>
                <a:spcPts val="0"/>
              </a:spcBef>
              <a:spcAft>
                <a:spcPts val="0"/>
              </a:spcAft>
              <a:defRPr/>
            </a:lvl2pPr>
            <a:lvl3pPr marL="1143000" marR="0" indent="-228600" algn="l" rtl="0">
              <a:spcBef>
                <a:spcPts val="0"/>
              </a:spcBef>
              <a:spcAft>
                <a:spcPts val="0"/>
              </a:spcAft>
              <a:defRPr/>
            </a:lvl3pPr>
            <a:lvl4pPr marL="1600200" marR="0" indent="-228600" algn="l" rtl="0">
              <a:spcBef>
                <a:spcPts val="0"/>
              </a:spcBef>
              <a:spcAft>
                <a:spcPts val="0"/>
              </a:spcAft>
              <a:defRPr/>
            </a:lvl4pPr>
            <a:lvl5pPr marL="2057400" marR="0" indent="-228600" algn="l" rtl="0">
              <a:spcBef>
                <a:spcPts val="0"/>
              </a:spcBef>
              <a:spcAft>
                <a:spcPts val="0"/>
              </a:spcAft>
              <a:defRPr/>
            </a:lvl5pPr>
            <a:lvl6pPr marL="2514600" marR="0" indent="-228600" algn="l" rtl="0">
              <a:spcBef>
                <a:spcPts val="0"/>
              </a:spcBef>
              <a:spcAft>
                <a:spcPts val="0"/>
              </a:spcAft>
              <a:defRPr/>
            </a:lvl6pPr>
            <a:lvl7pPr marL="2971800" marR="0" indent="-228600" algn="l" rtl="0">
              <a:spcBef>
                <a:spcPts val="0"/>
              </a:spcBef>
              <a:spcAft>
                <a:spcPts val="0"/>
              </a:spcAft>
              <a:defRPr/>
            </a:lvl7pPr>
            <a:lvl8pPr marL="3429000" marR="0" indent="-228600" algn="l" rtl="0">
              <a:spcBef>
                <a:spcPts val="0"/>
              </a:spcBef>
              <a:spcAft>
                <a:spcPts val="0"/>
              </a:spcAft>
              <a:defRPr/>
            </a:lvl8pPr>
            <a:lvl9pPr marL="3886200" marR="0" indent="-228600" algn="l" rtl="0">
              <a:spcBef>
                <a:spcPts val="0"/>
              </a:spcBef>
              <a:spcAft>
                <a:spcPts val="0"/>
              </a:spcAft>
              <a:defRPr/>
            </a:lvl9pPr>
          </a:lstStyle>
          <a:p>
            <a:endParaRPr/>
          </a:p>
        </p:txBody>
      </p:sp>
      <p:sp>
        <p:nvSpPr>
          <p:cNvPr id="16" name="Shape 16"/>
          <p:cNvSpPr txBox="1">
            <a:spLocks noGrp="1"/>
          </p:cNvSpPr>
          <p:nvPr>
            <p:ph type="body" idx="1"/>
          </p:nvPr>
        </p:nvSpPr>
        <p:spPr>
          <a:xfrm>
            <a:off x="355600" y="1295400"/>
            <a:ext cx="8224837" cy="4521199"/>
          </a:xfrm>
          <a:prstGeom prst="rect">
            <a:avLst/>
          </a:prstGeom>
          <a:noFill/>
          <a:ln>
            <a:noFill/>
          </a:ln>
        </p:spPr>
        <p:txBody>
          <a:bodyPr lIns="91425" tIns="91425" rIns="91425" bIns="91425" anchor="t" anchorCtr="0"/>
          <a:lstStyle>
            <a:lvl1pPr marL="342900" marR="0" indent="-342900" algn="l" rtl="0">
              <a:spcBef>
                <a:spcPts val="700"/>
              </a:spcBef>
              <a:spcAft>
                <a:spcPts val="0"/>
              </a:spcAft>
              <a:defRPr/>
            </a:lvl1pPr>
            <a:lvl2pPr marL="742950" marR="0" indent="-285750" algn="l" rtl="0">
              <a:spcBef>
                <a:spcPts val="600"/>
              </a:spcBef>
              <a:spcAft>
                <a:spcPts val="0"/>
              </a:spcAft>
              <a:defRPr/>
            </a:lvl2pPr>
            <a:lvl3pPr marL="1143000" marR="0" indent="-228600" algn="l" rtl="0">
              <a:spcBef>
                <a:spcPts val="550"/>
              </a:spcBef>
              <a:spcAft>
                <a:spcPts val="0"/>
              </a:spcAft>
              <a:defRPr/>
            </a:lvl3pPr>
            <a:lvl4pPr marL="1600200" marR="0" indent="-228600" algn="l" rtl="0">
              <a:spcBef>
                <a:spcPts val="500"/>
              </a:spcBef>
              <a:spcAft>
                <a:spcPts val="0"/>
              </a:spcAft>
              <a:defRPr/>
            </a:lvl4pPr>
            <a:lvl5pPr marL="2057400" marR="0" indent="-228600" algn="l" rtl="0">
              <a:spcBef>
                <a:spcPts val="450"/>
              </a:spcBef>
              <a:spcAft>
                <a:spcPts val="0"/>
              </a:spcAft>
              <a:defRPr/>
            </a:lvl5pPr>
            <a:lvl6pPr marL="2514600" marR="0" indent="-228600" algn="l" rtl="0">
              <a:spcBef>
                <a:spcPts val="450"/>
              </a:spcBef>
              <a:spcAft>
                <a:spcPts val="0"/>
              </a:spcAft>
              <a:defRPr/>
            </a:lvl6pPr>
            <a:lvl7pPr marL="2971800" marR="0" indent="-228600" algn="l" rtl="0">
              <a:spcBef>
                <a:spcPts val="450"/>
              </a:spcBef>
              <a:spcAft>
                <a:spcPts val="0"/>
              </a:spcAft>
              <a:defRPr/>
            </a:lvl7pPr>
            <a:lvl8pPr marL="3429000" marR="0" indent="-228600" algn="l" rtl="0">
              <a:spcBef>
                <a:spcPts val="450"/>
              </a:spcBef>
              <a:spcAft>
                <a:spcPts val="0"/>
              </a:spcAft>
              <a:defRPr/>
            </a:lvl8pPr>
            <a:lvl9pPr marL="3886200" marR="0" indent="-228600" algn="l" rtl="0">
              <a:spcBef>
                <a:spcPts val="450"/>
              </a:spcBef>
              <a:spcAft>
                <a:spcPts val="0"/>
              </a:spcAft>
              <a:defRPr/>
            </a:lvl9pPr>
          </a:lstStyle>
          <a:p>
            <a:endParaRPr/>
          </a:p>
        </p:txBody>
      </p:sp>
      <p:sp>
        <p:nvSpPr>
          <p:cNvPr id="17" name="Shape 17"/>
          <p:cNvSpPr txBox="1">
            <a:spLocks noGrp="1"/>
          </p:cNvSpPr>
          <p:nvPr>
            <p:ph type="sldNum" idx="12"/>
          </p:nvPr>
        </p:nvSpPr>
        <p:spPr>
          <a:xfrm>
            <a:off x="8709025" y="433387"/>
            <a:ext cx="430212" cy="360362"/>
          </a:xfrm>
          <a:prstGeom prst="rect">
            <a:avLst/>
          </a:prstGeom>
          <a:noFill/>
          <a:ln>
            <a:noFill/>
          </a:ln>
        </p:spPr>
        <p:txBody>
          <a:bodyPr lIns="90000" tIns="46800" rIns="90000" bIns="46800"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200" b="0" i="0" u="none" strike="noStrike" cap="none" baseline="0">
                <a:solidFill>
                  <a:srgbClr val="FFFFFF"/>
                </a:solidFill>
                <a:latin typeface="Helvetica Neue"/>
                <a:ea typeface="Helvetica Neue"/>
                <a:cs typeface="Helvetica Neue"/>
                <a:sym typeface="Helvetica Neue"/>
              </a:rPr>
              <a:t>‹#›</a:t>
            </a:fld>
            <a:endParaRPr lang="en-US" sz="1200" b="0" i="0" u="none" strike="noStrike" cap="none" baseline="0">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pic>
        <p:nvPicPr>
          <p:cNvPr id="78" name="Shape 78"/>
          <p:cNvPicPr preferRelativeResize="0"/>
          <p:nvPr/>
        </p:nvPicPr>
        <p:blipFill rotWithShape="1">
          <a:blip r:embed="rId13">
            <a:alphaModFix/>
          </a:blip>
          <a:srcRect/>
          <a:stretch/>
        </p:blipFill>
        <p:spPr>
          <a:xfrm>
            <a:off x="3175" y="-38100"/>
            <a:ext cx="9136061" cy="6858000"/>
          </a:xfrm>
          <a:prstGeom prst="rect">
            <a:avLst/>
          </a:prstGeom>
          <a:noFill/>
          <a:ln>
            <a:noFill/>
          </a:ln>
        </p:spPr>
      </p:pic>
      <p:sp>
        <p:nvSpPr>
          <p:cNvPr id="79" name="Shape 79"/>
          <p:cNvSpPr txBox="1">
            <a:spLocks noGrp="1"/>
          </p:cNvSpPr>
          <p:nvPr>
            <p:ph type="title"/>
          </p:nvPr>
        </p:nvSpPr>
        <p:spPr>
          <a:xfrm>
            <a:off x="355600" y="7937"/>
            <a:ext cx="6488111" cy="1063624"/>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742950" marR="0" indent="-285750" algn="l" rtl="0">
              <a:spcBef>
                <a:spcPts val="0"/>
              </a:spcBef>
              <a:spcAft>
                <a:spcPts val="0"/>
              </a:spcAft>
              <a:defRPr/>
            </a:lvl2pPr>
            <a:lvl3pPr marL="1143000" marR="0" indent="-228600" algn="l" rtl="0">
              <a:spcBef>
                <a:spcPts val="0"/>
              </a:spcBef>
              <a:spcAft>
                <a:spcPts val="0"/>
              </a:spcAft>
              <a:defRPr/>
            </a:lvl3pPr>
            <a:lvl4pPr marL="1600200" marR="0" indent="-228600" algn="l" rtl="0">
              <a:spcBef>
                <a:spcPts val="0"/>
              </a:spcBef>
              <a:spcAft>
                <a:spcPts val="0"/>
              </a:spcAft>
              <a:defRPr/>
            </a:lvl4pPr>
            <a:lvl5pPr marL="2057400" marR="0" indent="-228600" algn="l" rtl="0">
              <a:spcBef>
                <a:spcPts val="0"/>
              </a:spcBef>
              <a:spcAft>
                <a:spcPts val="0"/>
              </a:spcAft>
              <a:defRPr/>
            </a:lvl5pPr>
            <a:lvl6pPr marL="2514600" marR="0" indent="-228600" algn="l" rtl="0">
              <a:spcBef>
                <a:spcPts val="0"/>
              </a:spcBef>
              <a:spcAft>
                <a:spcPts val="0"/>
              </a:spcAft>
              <a:defRPr/>
            </a:lvl6pPr>
            <a:lvl7pPr marL="2971800" marR="0" indent="-228600" algn="l" rtl="0">
              <a:spcBef>
                <a:spcPts val="0"/>
              </a:spcBef>
              <a:spcAft>
                <a:spcPts val="0"/>
              </a:spcAft>
              <a:defRPr/>
            </a:lvl7pPr>
            <a:lvl8pPr marL="3429000" marR="0" indent="-228600" algn="l" rtl="0">
              <a:spcBef>
                <a:spcPts val="0"/>
              </a:spcBef>
              <a:spcAft>
                <a:spcPts val="0"/>
              </a:spcAft>
              <a:defRPr/>
            </a:lvl8pPr>
            <a:lvl9pPr marL="3886200" marR="0" indent="-228600" algn="l" rtl="0">
              <a:spcBef>
                <a:spcPts val="0"/>
              </a:spcBef>
              <a:spcAft>
                <a:spcPts val="0"/>
              </a:spcAft>
              <a:defRPr/>
            </a:lvl9pPr>
          </a:lstStyle>
          <a:p>
            <a:endParaRPr/>
          </a:p>
        </p:txBody>
      </p:sp>
      <p:sp>
        <p:nvSpPr>
          <p:cNvPr id="80" name="Shape 80"/>
          <p:cNvSpPr txBox="1">
            <a:spLocks noGrp="1"/>
          </p:cNvSpPr>
          <p:nvPr>
            <p:ph type="body" idx="1"/>
          </p:nvPr>
        </p:nvSpPr>
        <p:spPr>
          <a:xfrm>
            <a:off x="355600" y="1295400"/>
            <a:ext cx="8224837" cy="4521199"/>
          </a:xfrm>
          <a:prstGeom prst="rect">
            <a:avLst/>
          </a:prstGeom>
          <a:noFill/>
          <a:ln>
            <a:noFill/>
          </a:ln>
        </p:spPr>
        <p:txBody>
          <a:bodyPr lIns="91425" tIns="91425" rIns="91425" bIns="91425" anchor="t" anchorCtr="0"/>
          <a:lstStyle>
            <a:lvl1pPr marL="342900" marR="0" indent="-342900" algn="l" rtl="0">
              <a:spcBef>
                <a:spcPts val="700"/>
              </a:spcBef>
              <a:spcAft>
                <a:spcPts val="0"/>
              </a:spcAft>
              <a:defRPr/>
            </a:lvl1pPr>
            <a:lvl2pPr marL="742950" marR="0" indent="-285750" algn="l" rtl="0">
              <a:spcBef>
                <a:spcPts val="600"/>
              </a:spcBef>
              <a:spcAft>
                <a:spcPts val="0"/>
              </a:spcAft>
              <a:defRPr/>
            </a:lvl2pPr>
            <a:lvl3pPr marL="1143000" marR="0" indent="-228600" algn="l" rtl="0">
              <a:spcBef>
                <a:spcPts val="550"/>
              </a:spcBef>
              <a:spcAft>
                <a:spcPts val="0"/>
              </a:spcAft>
              <a:defRPr/>
            </a:lvl3pPr>
            <a:lvl4pPr marL="1600200" marR="0" indent="-228600" algn="l" rtl="0">
              <a:spcBef>
                <a:spcPts val="500"/>
              </a:spcBef>
              <a:spcAft>
                <a:spcPts val="0"/>
              </a:spcAft>
              <a:defRPr/>
            </a:lvl4pPr>
            <a:lvl5pPr marL="2057400" marR="0" indent="-228600" algn="l" rtl="0">
              <a:spcBef>
                <a:spcPts val="450"/>
              </a:spcBef>
              <a:spcAft>
                <a:spcPts val="0"/>
              </a:spcAft>
              <a:defRPr/>
            </a:lvl5pPr>
            <a:lvl6pPr marL="2514600" marR="0" indent="-228600" algn="l" rtl="0">
              <a:spcBef>
                <a:spcPts val="450"/>
              </a:spcBef>
              <a:spcAft>
                <a:spcPts val="0"/>
              </a:spcAft>
              <a:defRPr/>
            </a:lvl6pPr>
            <a:lvl7pPr marL="2971800" marR="0" indent="-228600" algn="l" rtl="0">
              <a:spcBef>
                <a:spcPts val="450"/>
              </a:spcBef>
              <a:spcAft>
                <a:spcPts val="0"/>
              </a:spcAft>
              <a:defRPr/>
            </a:lvl7pPr>
            <a:lvl8pPr marL="3429000" marR="0" indent="-228600" algn="l" rtl="0">
              <a:spcBef>
                <a:spcPts val="450"/>
              </a:spcBef>
              <a:spcAft>
                <a:spcPts val="0"/>
              </a:spcAft>
              <a:defRPr/>
            </a:lvl8pPr>
            <a:lvl9pPr marL="3886200" marR="0" indent="-228600" algn="l" rtl="0">
              <a:spcBef>
                <a:spcPts val="450"/>
              </a:spcBef>
              <a:spcAft>
                <a:spcPts val="0"/>
              </a:spcAft>
              <a:defRPr/>
            </a:lvl9pPr>
          </a:lstStyle>
          <a:p>
            <a:endParaRPr/>
          </a:p>
        </p:txBody>
      </p:sp>
      <p:sp>
        <p:nvSpPr>
          <p:cNvPr id="81" name="Shape 81"/>
          <p:cNvSpPr txBox="1">
            <a:spLocks noGrp="1"/>
          </p:cNvSpPr>
          <p:nvPr>
            <p:ph type="sldNum" idx="12"/>
          </p:nvPr>
        </p:nvSpPr>
        <p:spPr>
          <a:xfrm>
            <a:off x="8709025" y="385762"/>
            <a:ext cx="430212" cy="458786"/>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Calibri"/>
              <a:buNone/>
            </a:pPr>
            <a:fld id="{00000000-1234-1234-1234-123412341234}" type="slidenum">
              <a:rPr lang="en-US" sz="2400" b="0" i="0" u="none" strike="noStrike" cap="none" baseline="0">
                <a:solidFill>
                  <a:srgbClr val="000000"/>
                </a:solidFill>
                <a:latin typeface="Calibri"/>
                <a:ea typeface="Calibri"/>
                <a:cs typeface="Calibri"/>
                <a:sym typeface="Calibri"/>
              </a:rPr>
              <a:t>‹#›</a:t>
            </a:fld>
            <a:endParaRPr lang="en-US" sz="2400" b="0" i="0" u="none" strike="noStrike" cap="none" baseline="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Shape 66"/>
          <p:cNvSpPr txBox="1"/>
          <p:nvPr/>
        </p:nvSpPr>
        <p:spPr>
          <a:xfrm>
            <a:off x="1416050" y="4351337"/>
            <a:ext cx="7137399" cy="64135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lt1"/>
              </a:solidFill>
              <a:latin typeface="Calibri"/>
              <a:ea typeface="Calibri"/>
              <a:cs typeface="Calibri"/>
              <a:sym typeface="Calibri"/>
            </a:endParaRPr>
          </a:p>
        </p:txBody>
      </p:sp>
      <p:sp>
        <p:nvSpPr>
          <p:cNvPr id="67" name="Shape 67"/>
          <p:cNvSpPr txBox="1"/>
          <p:nvPr/>
        </p:nvSpPr>
        <p:spPr>
          <a:xfrm>
            <a:off x="1079500" y="2735261"/>
            <a:ext cx="7473949" cy="27003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lt1"/>
              </a:solidFill>
              <a:latin typeface="Calibri"/>
              <a:ea typeface="Calibri"/>
              <a:cs typeface="Calibri"/>
              <a:sym typeface="Calibri"/>
            </a:endParaRPr>
          </a:p>
        </p:txBody>
      </p:sp>
      <p:sp>
        <p:nvSpPr>
          <p:cNvPr id="68" name="Shape 68"/>
          <p:cNvSpPr txBox="1"/>
          <p:nvPr/>
        </p:nvSpPr>
        <p:spPr>
          <a:xfrm>
            <a:off x="1416050" y="5626100"/>
            <a:ext cx="7137399" cy="4825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FFFFFF"/>
              </a:buClr>
              <a:buFont typeface="Arial"/>
              <a:buNone/>
            </a:pPr>
            <a:endParaRPr/>
          </a:p>
        </p:txBody>
      </p:sp>
      <p:sp>
        <p:nvSpPr>
          <p:cNvPr id="69" name="Shape 69"/>
          <p:cNvSpPr txBox="1">
            <a:spLocks noGrp="1"/>
          </p:cNvSpPr>
          <p:nvPr>
            <p:ph type="title"/>
          </p:nvPr>
        </p:nvSpPr>
        <p:spPr>
          <a:xfrm>
            <a:off x="1631887" y="2465350"/>
            <a:ext cx="6491400" cy="14399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Parameter Sweep and Resources Scaling Automation in Scalarm Data Farming Platform</a:t>
            </a:r>
          </a:p>
        </p:txBody>
      </p:sp>
      <p:sp>
        <p:nvSpPr>
          <p:cNvPr id="70" name="Shape 70"/>
          <p:cNvSpPr txBox="1"/>
          <p:nvPr/>
        </p:nvSpPr>
        <p:spPr>
          <a:xfrm>
            <a:off x="1631950" y="4044950"/>
            <a:ext cx="6491400" cy="1581300"/>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FFFFFF"/>
              </a:buClr>
              <a:buFont typeface="Arial"/>
              <a:buNone/>
            </a:pPr>
            <a:r>
              <a:rPr lang="en-US">
                <a:solidFill>
                  <a:srgbClr val="FFFFFF"/>
                </a:solidFill>
              </a:rPr>
              <a:t>J. Liput, M. Paciorek, M. Wrona, M. Orzechowski, R. Slota, and J. Kitowski</a:t>
            </a:r>
          </a:p>
          <a:p>
            <a:pPr marL="0" marR="0" lvl="0" indent="0" algn="l" rtl="0">
              <a:lnSpc>
                <a:spcPct val="100000"/>
              </a:lnSpc>
              <a:spcBef>
                <a:spcPts val="0"/>
              </a:spcBef>
              <a:spcAft>
                <a:spcPts val="0"/>
              </a:spcAft>
              <a:buClr>
                <a:srgbClr val="FFFFFF"/>
              </a:buClr>
              <a:buFont typeface="Arial"/>
              <a:buNone/>
            </a:pPr>
            <a:endParaRPr>
              <a:solidFill>
                <a:srgbClr val="FFFFFF"/>
              </a:solidFill>
            </a:endParaRPr>
          </a:p>
          <a:p>
            <a:pPr marL="0" marR="0" lvl="0" indent="0" algn="l" rtl="0">
              <a:lnSpc>
                <a:spcPct val="100000"/>
              </a:lnSpc>
              <a:spcBef>
                <a:spcPts val="0"/>
              </a:spcBef>
              <a:spcAft>
                <a:spcPts val="0"/>
              </a:spcAft>
              <a:buClr>
                <a:srgbClr val="FFFFFF"/>
              </a:buClr>
              <a:buFont typeface="Arial"/>
              <a:buNone/>
            </a:pPr>
            <a:endParaRPr>
              <a:solidFill>
                <a:srgbClr val="FFFFFF"/>
              </a:solidFill>
            </a:endParaRPr>
          </a:p>
          <a:p>
            <a:pPr lvl="0" rtl="0">
              <a:spcBef>
                <a:spcPts val="0"/>
              </a:spcBef>
              <a:buClr>
                <a:schemeClr val="dk1"/>
              </a:buClr>
              <a:buSzPct val="68750"/>
              <a:buFont typeface="Arial"/>
              <a:buNone/>
            </a:pPr>
            <a:r>
              <a:rPr lang="en-US" sz="1600">
                <a:solidFill>
                  <a:schemeClr val="lt1"/>
                </a:solidFill>
                <a:latin typeface="Trebuchet MS"/>
                <a:ea typeface="Trebuchet MS"/>
                <a:cs typeface="Trebuchet MS"/>
                <a:sym typeface="Trebuchet MS"/>
              </a:rPr>
              <a:t>ACC Cyfronet AGH</a:t>
            </a:r>
          </a:p>
          <a:p>
            <a:pPr lvl="0" rtl="0">
              <a:spcBef>
                <a:spcPts val="0"/>
              </a:spcBef>
              <a:buClr>
                <a:schemeClr val="dk1"/>
              </a:buClr>
              <a:buSzPct val="68750"/>
              <a:buFont typeface="Arial"/>
              <a:buNone/>
            </a:pPr>
            <a:r>
              <a:rPr lang="en-US" sz="1600">
                <a:solidFill>
                  <a:schemeClr val="lt1"/>
                </a:solidFill>
                <a:latin typeface="Trebuchet MS"/>
                <a:ea typeface="Trebuchet MS"/>
                <a:cs typeface="Trebuchet MS"/>
                <a:sym typeface="Trebuchet MS"/>
              </a:rPr>
              <a:t>Department of Computer Science, AGH UST</a:t>
            </a:r>
          </a:p>
        </p:txBody>
      </p:sp>
      <p:sp>
        <p:nvSpPr>
          <p:cNvPr id="71" name="Shape 71"/>
          <p:cNvSpPr txBox="1"/>
          <p:nvPr/>
        </p:nvSpPr>
        <p:spPr>
          <a:xfrm>
            <a:off x="6340475" y="5546687"/>
            <a:ext cx="2281199" cy="641399"/>
          </a:xfrm>
          <a:prstGeom prst="rect">
            <a:avLst/>
          </a:prstGeom>
          <a:noFill/>
          <a:ln>
            <a:noFill/>
          </a:ln>
        </p:spPr>
        <p:txBody>
          <a:bodyPr lIns="91425" tIns="91425" rIns="91425" bIns="91425" anchor="t" anchorCtr="0">
            <a:noAutofit/>
          </a:bodyPr>
          <a:lstStyle/>
          <a:p>
            <a:pPr algn="r" rtl="0">
              <a:spcBef>
                <a:spcPts val="0"/>
              </a:spcBef>
              <a:buNone/>
            </a:pPr>
            <a:r>
              <a:rPr lang="en-US">
                <a:solidFill>
                  <a:srgbClr val="FFFFFF"/>
                </a:solidFill>
              </a:rPr>
              <a:t>CGW’15 Krakow, Poland</a:t>
            </a:r>
          </a:p>
          <a:p>
            <a:pPr algn="r">
              <a:spcBef>
                <a:spcPts val="0"/>
              </a:spcBef>
              <a:buNone/>
            </a:pPr>
            <a:r>
              <a:rPr lang="en-US">
                <a:solidFill>
                  <a:srgbClr val="FFFFFF"/>
                </a:solidFill>
              </a:rPr>
              <a:t>26-28 October 2015</a:t>
            </a:r>
          </a:p>
        </p:txBody>
      </p:sp>
      <p:pic>
        <p:nvPicPr>
          <p:cNvPr id="72" name="Shape 72"/>
          <p:cNvPicPr preferRelativeResize="0"/>
          <p:nvPr/>
        </p:nvPicPr>
        <p:blipFill>
          <a:blip r:embed="rId3">
            <a:alphaModFix/>
          </a:blip>
          <a:stretch>
            <a:fillRect/>
          </a:stretch>
        </p:blipFill>
        <p:spPr>
          <a:xfrm>
            <a:off x="302750" y="5671025"/>
            <a:ext cx="2281300" cy="39272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355600" y="7937"/>
            <a:ext cx="64880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Scalarm approach to automation</a:t>
            </a:r>
          </a:p>
        </p:txBody>
      </p:sp>
      <p:sp>
        <p:nvSpPr>
          <p:cNvPr id="404" name="Shape 404"/>
          <p:cNvSpPr/>
          <p:nvPr/>
        </p:nvSpPr>
        <p:spPr>
          <a:xfrm>
            <a:off x="1250825" y="41065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Input Space Extension</a:t>
            </a:r>
          </a:p>
        </p:txBody>
      </p:sp>
      <p:sp>
        <p:nvSpPr>
          <p:cNvPr id="405" name="Shape 405"/>
          <p:cNvSpPr/>
          <p:nvPr/>
        </p:nvSpPr>
        <p:spPr>
          <a:xfrm>
            <a:off x="1250825" y="48759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Results Analysis</a:t>
            </a:r>
          </a:p>
        </p:txBody>
      </p:sp>
      <p:cxnSp>
        <p:nvCxnSpPr>
          <p:cNvPr id="406" name="Shape 406"/>
          <p:cNvCxnSpPr>
            <a:stCxn id="404" idx="2"/>
            <a:endCxn id="405" idx="0"/>
          </p:cNvCxnSpPr>
          <p:nvPr/>
        </p:nvCxnSpPr>
        <p:spPr>
          <a:xfrm rot="-5400000" flipH="1">
            <a:off x="1694525" y="4637800"/>
            <a:ext cx="475800" cy="600"/>
          </a:xfrm>
          <a:prstGeom prst="bentConnector3">
            <a:avLst>
              <a:gd name="adj1" fmla="val 49989"/>
            </a:avLst>
          </a:prstGeom>
          <a:noFill/>
          <a:ln w="19050" cap="flat" cmpd="sng">
            <a:solidFill>
              <a:srgbClr val="000000"/>
            </a:solidFill>
            <a:prstDash val="solid"/>
            <a:round/>
            <a:headEnd type="none" w="lg" len="lg"/>
            <a:tailEnd type="stealth" w="lg" len="lg"/>
          </a:ln>
        </p:spPr>
      </p:cxnSp>
      <p:cxnSp>
        <p:nvCxnSpPr>
          <p:cNvPr id="407" name="Shape 407"/>
          <p:cNvCxnSpPr>
            <a:stCxn id="404" idx="1"/>
            <a:endCxn id="405" idx="1"/>
          </p:cNvCxnSpPr>
          <p:nvPr/>
        </p:nvCxnSpPr>
        <p:spPr>
          <a:xfrm>
            <a:off x="1250825" y="4253350"/>
            <a:ext cx="600" cy="769500"/>
          </a:xfrm>
          <a:prstGeom prst="bentConnector3">
            <a:avLst>
              <a:gd name="adj1" fmla="val -39687500"/>
            </a:avLst>
          </a:prstGeom>
          <a:noFill/>
          <a:ln w="19050" cap="flat" cmpd="sng">
            <a:solidFill>
              <a:srgbClr val="000000"/>
            </a:solidFill>
            <a:prstDash val="solid"/>
            <a:round/>
            <a:headEnd type="stealth" w="lg" len="lg"/>
            <a:tailEnd type="none" w="lg" len="lg"/>
          </a:ln>
        </p:spPr>
      </p:cxnSp>
      <p:cxnSp>
        <p:nvCxnSpPr>
          <p:cNvPr id="408" name="Shape 408"/>
          <p:cNvCxnSpPr>
            <a:stCxn id="409" idx="2"/>
            <a:endCxn id="404" idx="0"/>
          </p:cNvCxnSpPr>
          <p:nvPr/>
        </p:nvCxnSpPr>
        <p:spPr>
          <a:xfrm rot="-5400000" flipH="1">
            <a:off x="1818425" y="3992800"/>
            <a:ext cx="226800" cy="600"/>
          </a:xfrm>
          <a:prstGeom prst="bentConnector3">
            <a:avLst>
              <a:gd name="adj1" fmla="val 50020"/>
            </a:avLst>
          </a:prstGeom>
          <a:noFill/>
          <a:ln w="19050" cap="flat" cmpd="sng">
            <a:solidFill>
              <a:srgbClr val="000000"/>
            </a:solidFill>
            <a:prstDash val="solid"/>
            <a:round/>
            <a:headEnd type="none" w="lg" len="lg"/>
            <a:tailEnd type="stealth" w="lg" len="lg"/>
          </a:ln>
        </p:spPr>
      </p:cxnSp>
      <p:grpSp>
        <p:nvGrpSpPr>
          <p:cNvPr id="410" name="Shape 410"/>
          <p:cNvGrpSpPr/>
          <p:nvPr/>
        </p:nvGrpSpPr>
        <p:grpSpPr>
          <a:xfrm flipH="1">
            <a:off x="1744391" y="5475900"/>
            <a:ext cx="376068" cy="601112"/>
            <a:chOff x="876724" y="3112300"/>
            <a:chExt cx="1016400" cy="1808400"/>
          </a:xfrm>
        </p:grpSpPr>
        <p:sp>
          <p:nvSpPr>
            <p:cNvPr id="411" name="Shape 411"/>
            <p:cNvSpPr/>
            <p:nvPr/>
          </p:nvSpPr>
          <p:spPr>
            <a:xfrm rot="5400000">
              <a:off x="708874" y="3736450"/>
              <a:ext cx="1352100" cy="1016400"/>
            </a:xfrm>
            <a:prstGeom prst="chord">
              <a:avLst>
                <a:gd name="adj1" fmla="val 5375489"/>
                <a:gd name="adj2" fmla="val 16200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2" name="Shape 412"/>
            <p:cNvSpPr/>
            <p:nvPr/>
          </p:nvSpPr>
          <p:spPr>
            <a:xfrm>
              <a:off x="1090275" y="3112300"/>
              <a:ext cx="589200" cy="589200"/>
            </a:xfrm>
            <a:prstGeom prst="ellipse">
              <a:avLst/>
            </a:prstGeom>
            <a:solidFill>
              <a:srgbClr val="F9CB9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13" name="Shape 413"/>
            <p:cNvSpPr/>
            <p:nvPr/>
          </p:nvSpPr>
          <p:spPr>
            <a:xfrm>
              <a:off x="1329725" y="3786275"/>
              <a:ext cx="110400" cy="456599"/>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4" name="Shape 414"/>
            <p:cNvSpPr/>
            <p:nvPr/>
          </p:nvSpPr>
          <p:spPr>
            <a:xfrm>
              <a:off x="1329725" y="3701500"/>
              <a:ext cx="110400" cy="136200"/>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cxnSp>
        <p:nvCxnSpPr>
          <p:cNvPr id="415" name="Shape 415"/>
          <p:cNvCxnSpPr>
            <a:stCxn id="405" idx="2"/>
            <a:endCxn id="412" idx="0"/>
          </p:cNvCxnSpPr>
          <p:nvPr/>
        </p:nvCxnSpPr>
        <p:spPr>
          <a:xfrm rot="-5400000" flipH="1">
            <a:off x="1779275" y="5322450"/>
            <a:ext cx="306300" cy="600"/>
          </a:xfrm>
          <a:prstGeom prst="bentConnector3">
            <a:avLst>
              <a:gd name="adj1" fmla="val 50000"/>
            </a:avLst>
          </a:prstGeom>
          <a:noFill/>
          <a:ln w="19050" cap="flat" cmpd="sng">
            <a:solidFill>
              <a:srgbClr val="000000"/>
            </a:solidFill>
            <a:prstDash val="solid"/>
            <a:round/>
            <a:headEnd type="none" w="lg" len="lg"/>
            <a:tailEnd type="triangle" w="lg" len="lg"/>
          </a:ln>
        </p:spPr>
      </p:cxnSp>
      <p:sp>
        <p:nvSpPr>
          <p:cNvPr id="416" name="Shape 416"/>
          <p:cNvSpPr txBox="1"/>
          <p:nvPr/>
        </p:nvSpPr>
        <p:spPr>
          <a:xfrm>
            <a:off x="1685399" y="5851150"/>
            <a:ext cx="492599" cy="162000"/>
          </a:xfrm>
          <a:prstGeom prst="rect">
            <a:avLst/>
          </a:prstGeom>
          <a:noFill/>
          <a:ln>
            <a:noFill/>
          </a:ln>
        </p:spPr>
        <p:txBody>
          <a:bodyPr lIns="91425" tIns="91425" rIns="91425" bIns="91425" anchor="ctr" anchorCtr="0">
            <a:noAutofit/>
          </a:bodyPr>
          <a:lstStyle/>
          <a:p>
            <a:pPr lvl="0" algn="ctr" rtl="0">
              <a:spcBef>
                <a:spcPts val="0"/>
              </a:spcBef>
              <a:buNone/>
            </a:pPr>
            <a:r>
              <a:rPr lang="en-US" sz="1000"/>
              <a:t>User</a:t>
            </a:r>
          </a:p>
        </p:txBody>
      </p:sp>
      <p:sp>
        <p:nvSpPr>
          <p:cNvPr id="417" name="Shape 417"/>
          <p:cNvSpPr txBox="1"/>
          <p:nvPr/>
        </p:nvSpPr>
        <p:spPr>
          <a:xfrm>
            <a:off x="1923187" y="4489075"/>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Waiting for results</a:t>
            </a:r>
          </a:p>
        </p:txBody>
      </p:sp>
      <p:sp>
        <p:nvSpPr>
          <p:cNvPr id="418" name="Shape 418"/>
          <p:cNvSpPr txBox="1"/>
          <p:nvPr/>
        </p:nvSpPr>
        <p:spPr>
          <a:xfrm>
            <a:off x="1941727" y="5232055"/>
            <a:ext cx="715312" cy="213729"/>
          </a:xfrm>
          <a:prstGeom prst="rect">
            <a:avLst/>
          </a:prstGeom>
          <a:noFill/>
          <a:ln>
            <a:noFill/>
          </a:ln>
        </p:spPr>
        <p:txBody>
          <a:bodyPr lIns="91425" tIns="91425" rIns="91425" bIns="91425" anchor="t" anchorCtr="0">
            <a:noAutofit/>
          </a:bodyPr>
          <a:lstStyle/>
          <a:p>
            <a:pPr lvl="0" rtl="0">
              <a:spcBef>
                <a:spcPts val="0"/>
              </a:spcBef>
              <a:buNone/>
            </a:pPr>
            <a:r>
              <a:rPr lang="en-US" sz="1000"/>
              <a:t>Results</a:t>
            </a:r>
          </a:p>
        </p:txBody>
      </p:sp>
      <p:sp>
        <p:nvSpPr>
          <p:cNvPr id="419" name="Shape 419"/>
          <p:cNvSpPr txBox="1"/>
          <p:nvPr/>
        </p:nvSpPr>
        <p:spPr>
          <a:xfrm>
            <a:off x="260300" y="4534086"/>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 needed</a:t>
            </a:r>
          </a:p>
        </p:txBody>
      </p:sp>
      <p:sp>
        <p:nvSpPr>
          <p:cNvPr id="420" name="Shape 420"/>
          <p:cNvSpPr txBox="1"/>
          <p:nvPr/>
        </p:nvSpPr>
        <p:spPr>
          <a:xfrm>
            <a:off x="4003300" y="4325905"/>
            <a:ext cx="929399" cy="162066"/>
          </a:xfrm>
          <a:prstGeom prst="rect">
            <a:avLst/>
          </a:prstGeom>
          <a:noFill/>
          <a:ln>
            <a:noFill/>
          </a:ln>
        </p:spPr>
        <p:txBody>
          <a:bodyPr lIns="91425" tIns="91425" rIns="91425" bIns="91425" anchor="ctr" anchorCtr="0">
            <a:noAutofit/>
          </a:bodyPr>
          <a:lstStyle/>
          <a:p>
            <a:pPr lvl="0" rtl="0">
              <a:spcBef>
                <a:spcPts val="0"/>
              </a:spcBef>
              <a:buNone/>
            </a:pPr>
            <a:r>
              <a:rPr lang="en-US" sz="1000"/>
              <a:t>Input Space</a:t>
            </a:r>
          </a:p>
        </p:txBody>
      </p:sp>
      <p:sp>
        <p:nvSpPr>
          <p:cNvPr id="421" name="Shape 421"/>
          <p:cNvSpPr txBox="1"/>
          <p:nvPr/>
        </p:nvSpPr>
        <p:spPr>
          <a:xfrm>
            <a:off x="2998911" y="4026675"/>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a:t>
            </a:r>
          </a:p>
        </p:txBody>
      </p:sp>
      <p:cxnSp>
        <p:nvCxnSpPr>
          <p:cNvPr id="422" name="Shape 422"/>
          <p:cNvCxnSpPr/>
          <p:nvPr/>
        </p:nvCxnSpPr>
        <p:spPr>
          <a:xfrm rot="-5400000" flipH="1">
            <a:off x="4222366" y="4713941"/>
            <a:ext cx="360416" cy="599"/>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423" name="Shape 423"/>
          <p:cNvCxnSpPr/>
          <p:nvPr/>
        </p:nvCxnSpPr>
        <p:spPr>
          <a:xfrm>
            <a:off x="2613501" y="4252306"/>
            <a:ext cx="1399199" cy="1693"/>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424" name="Shape 424"/>
          <p:cNvSpPr txBox="1"/>
          <p:nvPr/>
        </p:nvSpPr>
        <p:spPr>
          <a:xfrm>
            <a:off x="2977892" y="4856504"/>
            <a:ext cx="715199" cy="134100"/>
          </a:xfrm>
          <a:prstGeom prst="rect">
            <a:avLst/>
          </a:prstGeom>
          <a:noFill/>
          <a:ln>
            <a:noFill/>
          </a:ln>
        </p:spPr>
        <p:txBody>
          <a:bodyPr lIns="91425" tIns="91425" rIns="91425" bIns="91425" anchor="ctr" anchorCtr="0">
            <a:noAutofit/>
          </a:bodyPr>
          <a:lstStyle/>
          <a:p>
            <a:pPr lvl="0" algn="ctr" rtl="0">
              <a:spcBef>
                <a:spcPts val="0"/>
              </a:spcBef>
              <a:buNone/>
            </a:pPr>
            <a:r>
              <a:rPr lang="en-US" sz="1000"/>
              <a:t>Results</a:t>
            </a:r>
          </a:p>
        </p:txBody>
      </p:sp>
      <p:sp>
        <p:nvSpPr>
          <p:cNvPr id="425" name="Shape 425"/>
          <p:cNvSpPr/>
          <p:nvPr/>
        </p:nvSpPr>
        <p:spPr>
          <a:xfrm>
            <a:off x="4839015" y="4252306"/>
            <a:ext cx="1539490" cy="263555"/>
          </a:xfrm>
          <a:custGeom>
            <a:avLst/>
            <a:gdLst/>
            <a:ahLst/>
            <a:cxnLst/>
            <a:rect l="0" t="0" r="0" b="0"/>
            <a:pathLst>
              <a:path w="65573" h="16366" extrusionOk="0">
                <a:moveTo>
                  <a:pt x="0" y="0"/>
                </a:moveTo>
                <a:lnTo>
                  <a:pt x="51734" y="230"/>
                </a:lnTo>
                <a:lnTo>
                  <a:pt x="52160" y="16366"/>
                </a:lnTo>
                <a:lnTo>
                  <a:pt x="65573" y="16366"/>
                </a:lnTo>
              </a:path>
            </a:pathLst>
          </a:custGeom>
          <a:noFill/>
          <a:ln w="19050" cap="flat" cmpd="sng">
            <a:solidFill>
              <a:srgbClr val="000000"/>
            </a:solidFill>
            <a:prstDash val="solid"/>
            <a:round/>
            <a:headEnd type="none" w="lg" len="lg"/>
            <a:tailEnd type="stealth" w="lg" len="lg"/>
          </a:ln>
        </p:spPr>
      </p:sp>
      <p:sp>
        <p:nvSpPr>
          <p:cNvPr id="426" name="Shape 426"/>
          <p:cNvSpPr/>
          <p:nvPr/>
        </p:nvSpPr>
        <p:spPr>
          <a:xfrm>
            <a:off x="4847749" y="4723810"/>
            <a:ext cx="1521975" cy="298602"/>
          </a:xfrm>
          <a:custGeom>
            <a:avLst/>
            <a:gdLst/>
            <a:ahLst/>
            <a:cxnLst/>
            <a:rect l="0" t="0" r="0" b="0"/>
            <a:pathLst>
              <a:path w="64827" h="18541" extrusionOk="0">
                <a:moveTo>
                  <a:pt x="0" y="18311"/>
                </a:moveTo>
                <a:lnTo>
                  <a:pt x="51734" y="18541"/>
                </a:lnTo>
                <a:lnTo>
                  <a:pt x="51641" y="0"/>
                </a:lnTo>
                <a:lnTo>
                  <a:pt x="64827" y="0"/>
                </a:lnTo>
              </a:path>
            </a:pathLst>
          </a:custGeom>
          <a:noFill/>
          <a:ln w="19050" cap="flat" cmpd="sng">
            <a:solidFill>
              <a:srgbClr val="000000"/>
            </a:solidFill>
            <a:prstDash val="solid"/>
            <a:round/>
            <a:headEnd type="stealth" w="lg" len="lg"/>
            <a:tailEnd type="none" w="lg" len="lg"/>
          </a:ln>
        </p:spPr>
      </p:sp>
      <p:sp>
        <p:nvSpPr>
          <p:cNvPr id="427" name="Shape 427"/>
          <p:cNvSpPr txBox="1"/>
          <p:nvPr/>
        </p:nvSpPr>
        <p:spPr>
          <a:xfrm>
            <a:off x="5250354" y="4026676"/>
            <a:ext cx="715312" cy="213729"/>
          </a:xfrm>
          <a:prstGeom prst="rect">
            <a:avLst/>
          </a:prstGeom>
          <a:noFill/>
          <a:ln>
            <a:noFill/>
          </a:ln>
        </p:spPr>
        <p:txBody>
          <a:bodyPr lIns="91425" tIns="91425" rIns="91425" bIns="91425" anchor="ctr" anchorCtr="0">
            <a:noAutofit/>
          </a:bodyPr>
          <a:lstStyle/>
          <a:p>
            <a:pPr lvl="0" algn="ctr" rtl="0">
              <a:spcBef>
                <a:spcPts val="0"/>
              </a:spcBef>
              <a:buNone/>
            </a:pPr>
            <a:r>
              <a:rPr lang="en-US" sz="1000"/>
              <a:t>Statistics</a:t>
            </a:r>
          </a:p>
        </p:txBody>
      </p:sp>
      <p:sp>
        <p:nvSpPr>
          <p:cNvPr id="428" name="Shape 428"/>
          <p:cNvSpPr txBox="1"/>
          <p:nvPr/>
        </p:nvSpPr>
        <p:spPr>
          <a:xfrm>
            <a:off x="5195399" y="4816700"/>
            <a:ext cx="929427" cy="213729"/>
          </a:xfrm>
          <a:prstGeom prst="rect">
            <a:avLst/>
          </a:prstGeom>
          <a:noFill/>
          <a:ln>
            <a:noFill/>
          </a:ln>
        </p:spPr>
        <p:txBody>
          <a:bodyPr lIns="91425" tIns="91425" rIns="91425" bIns="91425" anchor="ctr" anchorCtr="0">
            <a:noAutofit/>
          </a:bodyPr>
          <a:lstStyle/>
          <a:p>
            <a:pPr lvl="0" algn="ctr" rtl="0">
              <a:spcBef>
                <a:spcPts val="0"/>
              </a:spcBef>
              <a:buNone/>
            </a:pPr>
            <a:r>
              <a:rPr lang="en-US" sz="1000"/>
              <a:t>Adjustments</a:t>
            </a:r>
          </a:p>
        </p:txBody>
      </p:sp>
      <p:cxnSp>
        <p:nvCxnSpPr>
          <p:cNvPr id="429" name="Shape 429"/>
          <p:cNvCxnSpPr>
            <a:stCxn id="430" idx="4"/>
          </p:cNvCxnSpPr>
          <p:nvPr/>
        </p:nvCxnSpPr>
        <p:spPr>
          <a:xfrm rot="-5400000" flipH="1">
            <a:off x="6849635" y="4211437"/>
            <a:ext cx="420600" cy="6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431" name="Shape 431"/>
          <p:cNvSpPr/>
          <p:nvPr/>
        </p:nvSpPr>
        <p:spPr>
          <a:xfrm>
            <a:off x="6396019" y="4422180"/>
            <a:ext cx="1327230" cy="409517"/>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solidFill>
                  <a:schemeClr val="dk1"/>
                </a:solidFill>
                <a:latin typeface="Verdana"/>
                <a:ea typeface="Verdana"/>
                <a:cs typeface="Verdana"/>
                <a:sym typeface="Verdana"/>
              </a:rPr>
              <a:t>Resources Management</a:t>
            </a:r>
          </a:p>
        </p:txBody>
      </p:sp>
      <p:sp>
        <p:nvSpPr>
          <p:cNvPr id="432" name="Shape 432"/>
          <p:cNvSpPr txBox="1"/>
          <p:nvPr/>
        </p:nvSpPr>
        <p:spPr>
          <a:xfrm>
            <a:off x="8063749" y="4545876"/>
            <a:ext cx="512466" cy="162145"/>
          </a:xfrm>
          <a:prstGeom prst="rect">
            <a:avLst/>
          </a:prstGeom>
          <a:noFill/>
          <a:ln>
            <a:noFill/>
          </a:ln>
        </p:spPr>
        <p:txBody>
          <a:bodyPr lIns="91425" tIns="91425" rIns="91425" bIns="91425" anchor="ctr" anchorCtr="0">
            <a:noAutofit/>
          </a:bodyPr>
          <a:lstStyle/>
          <a:p>
            <a:pPr lvl="0" rtl="0">
              <a:spcBef>
                <a:spcPts val="0"/>
              </a:spcBef>
              <a:buNone/>
            </a:pPr>
            <a:r>
              <a:rPr lang="en-US" sz="1000"/>
              <a:t>Loop</a:t>
            </a:r>
          </a:p>
        </p:txBody>
      </p:sp>
      <p:sp>
        <p:nvSpPr>
          <p:cNvPr id="433" name="Shape 433"/>
          <p:cNvSpPr/>
          <p:nvPr/>
        </p:nvSpPr>
        <p:spPr>
          <a:xfrm>
            <a:off x="7723250" y="4480062"/>
            <a:ext cx="364984" cy="293768"/>
          </a:xfrm>
          <a:custGeom>
            <a:avLst/>
            <a:gdLst/>
            <a:ahLst/>
            <a:cxnLst/>
            <a:rect l="0" t="0" r="0" b="0"/>
            <a:pathLst>
              <a:path w="20915" h="21597" extrusionOk="0">
                <a:moveTo>
                  <a:pt x="0" y="21597"/>
                </a:moveTo>
                <a:lnTo>
                  <a:pt x="20915" y="21597"/>
                </a:lnTo>
                <a:lnTo>
                  <a:pt x="20688" y="0"/>
                </a:lnTo>
                <a:lnTo>
                  <a:pt x="682" y="0"/>
                </a:lnTo>
              </a:path>
            </a:pathLst>
          </a:custGeom>
          <a:noFill/>
          <a:ln w="19050" cap="flat" cmpd="sng">
            <a:solidFill>
              <a:srgbClr val="000000"/>
            </a:solidFill>
            <a:prstDash val="solid"/>
            <a:round/>
            <a:headEnd type="none" w="lg" len="lg"/>
            <a:tailEnd type="stealth" w="lg" len="lg"/>
          </a:ln>
        </p:spPr>
      </p:sp>
      <p:cxnSp>
        <p:nvCxnSpPr>
          <p:cNvPr id="434" name="Shape 434"/>
          <p:cNvCxnSpPr>
            <a:stCxn id="431" idx="2"/>
          </p:cNvCxnSpPr>
          <p:nvPr/>
        </p:nvCxnSpPr>
        <p:spPr>
          <a:xfrm rot="5400000">
            <a:off x="6852184" y="5037648"/>
            <a:ext cx="413400" cy="1500"/>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435" name="Shape 435"/>
          <p:cNvCxnSpPr/>
          <p:nvPr/>
        </p:nvCxnSpPr>
        <p:spPr>
          <a:xfrm>
            <a:off x="6683666" y="5253303"/>
            <a:ext cx="752500" cy="0"/>
          </a:xfrm>
          <a:prstGeom prst="straightConnector1">
            <a:avLst/>
          </a:prstGeom>
          <a:noFill/>
          <a:ln w="9525" cap="flat" cmpd="sng">
            <a:solidFill>
              <a:srgbClr val="666666"/>
            </a:solidFill>
            <a:prstDash val="solid"/>
            <a:round/>
            <a:headEnd type="none" w="lg" len="lg"/>
            <a:tailEnd type="none" w="lg" len="lg"/>
          </a:ln>
        </p:spPr>
      </p:cxnSp>
      <p:cxnSp>
        <p:nvCxnSpPr>
          <p:cNvPr id="436" name="Shape 436"/>
          <p:cNvCxnSpPr/>
          <p:nvPr/>
        </p:nvCxnSpPr>
        <p:spPr>
          <a:xfrm>
            <a:off x="2613501" y="5039818"/>
            <a:ext cx="1399199" cy="1800"/>
          </a:xfrm>
          <a:prstGeom prst="bentConnector3">
            <a:avLst>
              <a:gd name="adj1" fmla="val 50000"/>
            </a:avLst>
          </a:prstGeom>
          <a:noFill/>
          <a:ln w="19050" cap="flat" cmpd="sng">
            <a:solidFill>
              <a:srgbClr val="000000"/>
            </a:solidFill>
            <a:prstDash val="solid"/>
            <a:round/>
            <a:headEnd type="stealth" w="lg" len="lg"/>
            <a:tailEnd type="none" w="lg" len="lg"/>
          </a:ln>
        </p:spPr>
      </p:cxnSp>
      <p:sp>
        <p:nvSpPr>
          <p:cNvPr id="437" name="Shape 437"/>
          <p:cNvSpPr txBox="1"/>
          <p:nvPr/>
        </p:nvSpPr>
        <p:spPr>
          <a:xfrm>
            <a:off x="552800" y="35829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1</a:t>
            </a:r>
          </a:p>
        </p:txBody>
      </p:sp>
      <p:sp>
        <p:nvSpPr>
          <p:cNvPr id="438" name="Shape 438"/>
          <p:cNvSpPr txBox="1"/>
          <p:nvPr/>
        </p:nvSpPr>
        <p:spPr>
          <a:xfrm>
            <a:off x="7533700" y="35765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2</a:t>
            </a:r>
          </a:p>
        </p:txBody>
      </p:sp>
      <p:sp>
        <p:nvSpPr>
          <p:cNvPr id="439" name="Shape 439"/>
          <p:cNvSpPr txBox="1"/>
          <p:nvPr/>
        </p:nvSpPr>
        <p:spPr>
          <a:xfrm>
            <a:off x="4402286" y="4526900"/>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Execution</a:t>
            </a:r>
          </a:p>
        </p:txBody>
      </p:sp>
      <p:sp>
        <p:nvSpPr>
          <p:cNvPr id="440" name="Shape 440"/>
          <p:cNvSpPr txBox="1">
            <a:spLocks noGrp="1"/>
          </p:cNvSpPr>
          <p:nvPr>
            <p:ph type="body" idx="1"/>
          </p:nvPr>
        </p:nvSpPr>
        <p:spPr>
          <a:xfrm>
            <a:off x="355600" y="1295400"/>
            <a:ext cx="8224800" cy="1948199"/>
          </a:xfrm>
          <a:prstGeom prst="rect">
            <a:avLst/>
          </a:prstGeom>
        </p:spPr>
        <p:txBody>
          <a:bodyPr lIns="91425" tIns="91425" rIns="91425" bIns="91425" anchor="t" anchorCtr="0">
            <a:noAutofit/>
          </a:bodyPr>
          <a:lstStyle/>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Two levels of experiment automation:</a:t>
            </a:r>
          </a:p>
          <a:p>
            <a:pPr marL="1143000" lvl="1" indent="-457200" rtl="0">
              <a:spcBef>
                <a:spcPts val="0"/>
              </a:spcBef>
              <a:buClr>
                <a:schemeClr val="dk1"/>
              </a:buClr>
              <a:buSzPct val="100000"/>
              <a:buFont typeface="Arial" panose="020B0604020202020204" pitchFamily="34" charset="0"/>
              <a:buChar char="•"/>
            </a:pPr>
            <a:r>
              <a:rPr lang="en-US" sz="2600" dirty="0">
                <a:solidFill>
                  <a:schemeClr val="dk1"/>
                </a:solidFill>
              </a:rPr>
              <a:t>Input space adjustment</a:t>
            </a:r>
          </a:p>
          <a:p>
            <a:pPr marL="1143000" lvl="1" indent="-457200" rtl="0">
              <a:spcBef>
                <a:spcPts val="0"/>
              </a:spcBef>
              <a:buClr>
                <a:schemeClr val="dk1"/>
              </a:buClr>
              <a:buSzPct val="100000"/>
              <a:buFont typeface="Arial" panose="020B0604020202020204" pitchFamily="34" charset="0"/>
              <a:buChar char="•"/>
            </a:pPr>
            <a:r>
              <a:rPr lang="en-US" sz="2600" dirty="0">
                <a:solidFill>
                  <a:schemeClr val="dk1"/>
                </a:solidFill>
              </a:rPr>
              <a:t>Resources management</a:t>
            </a:r>
          </a:p>
          <a:p>
            <a:pPr lvl="0" rtl="0">
              <a:spcBef>
                <a:spcPts val="0"/>
              </a:spcBef>
              <a:buNone/>
            </a:pPr>
            <a:endParaRPr dirty="0"/>
          </a:p>
        </p:txBody>
      </p:sp>
      <p:sp>
        <p:nvSpPr>
          <p:cNvPr id="441" name="Shape 441"/>
          <p:cNvSpPr/>
          <p:nvPr/>
        </p:nvSpPr>
        <p:spPr>
          <a:xfrm>
            <a:off x="1787325" y="3656400"/>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2" name="Shape 442"/>
          <p:cNvSpPr/>
          <p:nvPr/>
        </p:nvSpPr>
        <p:spPr>
          <a:xfrm>
            <a:off x="6915475" y="3737625"/>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43" name="Shape 443"/>
          <p:cNvGrpSpPr/>
          <p:nvPr/>
        </p:nvGrpSpPr>
        <p:grpSpPr>
          <a:xfrm>
            <a:off x="4194255" y="3920166"/>
            <a:ext cx="463215" cy="366812"/>
            <a:chOff x="6467575" y="3093850"/>
            <a:chExt cx="346899" cy="356474"/>
          </a:xfrm>
        </p:grpSpPr>
        <p:sp>
          <p:nvSpPr>
            <p:cNvPr id="444" name="Shape 444"/>
            <p:cNvSpPr/>
            <p:nvPr/>
          </p:nvSpPr>
          <p:spPr>
            <a:xfrm>
              <a:off x="6467575" y="3214525"/>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5" name="Shape 445"/>
            <p:cNvSpPr/>
            <p:nvPr/>
          </p:nvSpPr>
          <p:spPr>
            <a:xfrm>
              <a:off x="6516850" y="314530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46" name="Shape 446"/>
            <p:cNvSpPr/>
            <p:nvPr/>
          </p:nvSpPr>
          <p:spPr>
            <a:xfrm>
              <a:off x="6578675" y="309385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447" name="Shape 447"/>
          <p:cNvGrpSpPr/>
          <p:nvPr/>
        </p:nvGrpSpPr>
        <p:grpSpPr>
          <a:xfrm>
            <a:off x="4211433" y="4897773"/>
            <a:ext cx="437588" cy="366811"/>
            <a:chOff x="5059299" y="2661900"/>
            <a:chExt cx="608776" cy="495758"/>
          </a:xfrm>
        </p:grpSpPr>
        <p:sp>
          <p:nvSpPr>
            <p:cNvPr id="448" name="Shape 448"/>
            <p:cNvSpPr/>
            <p:nvPr/>
          </p:nvSpPr>
          <p:spPr>
            <a:xfrm>
              <a:off x="5059299" y="2829759"/>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49" name="Shape 449"/>
            <p:cNvPicPr preferRelativeResize="0"/>
            <p:nvPr/>
          </p:nvPicPr>
          <p:blipFill>
            <a:blip r:embed="rId3">
              <a:alphaModFix/>
            </a:blip>
            <a:stretch>
              <a:fillRect/>
            </a:stretch>
          </p:blipFill>
          <p:spPr>
            <a:xfrm>
              <a:off x="5105039" y="2867900"/>
              <a:ext cx="235968" cy="251700"/>
            </a:xfrm>
            <a:prstGeom prst="rect">
              <a:avLst/>
            </a:prstGeom>
            <a:noFill/>
            <a:ln>
              <a:noFill/>
            </a:ln>
          </p:spPr>
        </p:pic>
        <p:sp>
          <p:nvSpPr>
            <p:cNvPr id="450" name="Shape 450"/>
            <p:cNvSpPr/>
            <p:nvPr/>
          </p:nvSpPr>
          <p:spPr>
            <a:xfrm>
              <a:off x="5143828" y="2733517"/>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51" name="Shape 451"/>
            <p:cNvPicPr preferRelativeResize="0"/>
            <p:nvPr/>
          </p:nvPicPr>
          <p:blipFill>
            <a:blip r:embed="rId3">
              <a:alphaModFix/>
            </a:blip>
            <a:stretch>
              <a:fillRect/>
            </a:stretch>
          </p:blipFill>
          <p:spPr>
            <a:xfrm>
              <a:off x="5210964" y="2771625"/>
              <a:ext cx="235968" cy="251700"/>
            </a:xfrm>
            <a:prstGeom prst="rect">
              <a:avLst/>
            </a:prstGeom>
            <a:noFill/>
            <a:ln>
              <a:noFill/>
            </a:ln>
          </p:spPr>
        </p:pic>
        <p:sp>
          <p:nvSpPr>
            <p:cNvPr id="452" name="Shape 452"/>
            <p:cNvSpPr/>
            <p:nvPr/>
          </p:nvSpPr>
          <p:spPr>
            <a:xfrm>
              <a:off x="5249875" y="2661900"/>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453" name="Shape 453"/>
            <p:cNvPicPr preferRelativeResize="0"/>
            <p:nvPr/>
          </p:nvPicPr>
          <p:blipFill>
            <a:blip r:embed="rId3">
              <a:alphaModFix/>
            </a:blip>
            <a:stretch>
              <a:fillRect/>
            </a:stretch>
          </p:blipFill>
          <p:spPr>
            <a:xfrm>
              <a:off x="5341002" y="2700000"/>
              <a:ext cx="235968" cy="251700"/>
            </a:xfrm>
            <a:prstGeom prst="rect">
              <a:avLst/>
            </a:prstGeom>
            <a:noFill/>
            <a:ln>
              <a:noFill/>
            </a:ln>
          </p:spPr>
        </p:pic>
      </p:grpSp>
      <p:sp>
        <p:nvSpPr>
          <p:cNvPr id="454" name="Shape 454"/>
          <p:cNvSpPr txBox="1"/>
          <p:nvPr/>
        </p:nvSpPr>
        <p:spPr>
          <a:xfrm>
            <a:off x="3920525" y="5319600"/>
            <a:ext cx="1012199" cy="226799"/>
          </a:xfrm>
          <a:prstGeom prst="rect">
            <a:avLst/>
          </a:prstGeom>
          <a:noFill/>
          <a:ln>
            <a:noFill/>
          </a:ln>
        </p:spPr>
        <p:txBody>
          <a:bodyPr lIns="91425" tIns="91425" rIns="91425" bIns="91425" anchor="ctr" anchorCtr="0">
            <a:noAutofit/>
          </a:bodyPr>
          <a:lstStyle/>
          <a:p>
            <a:pPr lvl="0" algn="ctr" rtl="0">
              <a:spcBef>
                <a:spcPts val="0"/>
              </a:spcBef>
              <a:buNone/>
            </a:pPr>
            <a:r>
              <a:rPr lang="en-US" sz="1000"/>
              <a:t>Computational Resources</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p:nvPr/>
        </p:nvSpPr>
        <p:spPr>
          <a:xfrm>
            <a:off x="215925" y="3454900"/>
            <a:ext cx="5034299" cy="2573999"/>
          </a:xfrm>
          <a:prstGeom prst="roundRect">
            <a:avLst>
              <a:gd name="adj" fmla="val 16667"/>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61" name="Shape 461"/>
          <p:cNvSpPr txBox="1"/>
          <p:nvPr/>
        </p:nvSpPr>
        <p:spPr>
          <a:xfrm>
            <a:off x="152400" y="1143000"/>
            <a:ext cx="8381999" cy="18875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462" name="Shape 462"/>
          <p:cNvSpPr txBox="1">
            <a:spLocks noGrp="1"/>
          </p:cNvSpPr>
          <p:nvPr>
            <p:ph type="title"/>
          </p:nvPr>
        </p:nvSpPr>
        <p:spPr>
          <a:xfrm>
            <a:off x="355600" y="7937"/>
            <a:ext cx="64880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200">
                <a:solidFill>
                  <a:schemeClr val="lt1"/>
                </a:solidFill>
              </a:rPr>
              <a:t>Input space adjustment</a:t>
            </a:r>
          </a:p>
        </p:txBody>
      </p:sp>
      <p:sp>
        <p:nvSpPr>
          <p:cNvPr id="463" name="Shape 463"/>
          <p:cNvSpPr txBox="1">
            <a:spLocks noGrp="1"/>
          </p:cNvSpPr>
          <p:nvPr>
            <p:ph type="body" idx="1"/>
          </p:nvPr>
        </p:nvSpPr>
        <p:spPr>
          <a:xfrm>
            <a:off x="355600" y="1295400"/>
            <a:ext cx="8224800" cy="1948199"/>
          </a:xfrm>
          <a:prstGeom prst="rect">
            <a:avLst/>
          </a:prstGeom>
        </p:spPr>
        <p:txBody>
          <a:bodyPr lIns="91425" tIns="91425" rIns="91425" bIns="91425" anchor="t" anchorCtr="0">
            <a:noAutofit/>
          </a:bodyPr>
          <a:lstStyle/>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Input space management algorithm:</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Input space extension</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Analysis of requested data</a:t>
            </a:r>
          </a:p>
          <a:p>
            <a:pPr marL="685800" lvl="0" indent="-457200" rtl="0">
              <a:spcBef>
                <a:spcPts val="0"/>
              </a:spcBef>
              <a:buClr>
                <a:schemeClr val="dk1"/>
              </a:buClr>
              <a:buSzPct val="84615"/>
              <a:buFont typeface="Arial" panose="020B0604020202020204" pitchFamily="34" charset="0"/>
              <a:buChar char="•"/>
            </a:pPr>
            <a:r>
              <a:rPr lang="en-US" sz="2600" dirty="0">
                <a:solidFill>
                  <a:schemeClr val="dk1"/>
                </a:solidFill>
              </a:rPr>
              <a:t>Dedicated simulated annealing algorithm</a:t>
            </a:r>
          </a:p>
          <a:p>
            <a:pPr lvl="0" rtl="0">
              <a:spcBef>
                <a:spcPts val="0"/>
              </a:spcBef>
              <a:buNone/>
            </a:pPr>
            <a:endParaRPr dirty="0"/>
          </a:p>
        </p:txBody>
      </p:sp>
      <p:sp>
        <p:nvSpPr>
          <p:cNvPr id="464" name="Shape 464"/>
          <p:cNvSpPr/>
          <p:nvPr/>
        </p:nvSpPr>
        <p:spPr>
          <a:xfrm>
            <a:off x="1250825" y="41065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Input Space Extension</a:t>
            </a:r>
          </a:p>
        </p:txBody>
      </p:sp>
      <p:sp>
        <p:nvSpPr>
          <p:cNvPr id="465" name="Shape 465"/>
          <p:cNvSpPr/>
          <p:nvPr/>
        </p:nvSpPr>
        <p:spPr>
          <a:xfrm>
            <a:off x="1250825" y="48759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Results Analysis</a:t>
            </a:r>
          </a:p>
        </p:txBody>
      </p:sp>
      <p:cxnSp>
        <p:nvCxnSpPr>
          <p:cNvPr id="466" name="Shape 466"/>
          <p:cNvCxnSpPr>
            <a:stCxn id="464" idx="2"/>
            <a:endCxn id="465" idx="0"/>
          </p:cNvCxnSpPr>
          <p:nvPr/>
        </p:nvCxnSpPr>
        <p:spPr>
          <a:xfrm rot="-5400000" flipH="1">
            <a:off x="1694525" y="4637800"/>
            <a:ext cx="475800" cy="600"/>
          </a:xfrm>
          <a:prstGeom prst="bentConnector3">
            <a:avLst>
              <a:gd name="adj1" fmla="val 49989"/>
            </a:avLst>
          </a:prstGeom>
          <a:noFill/>
          <a:ln w="19050" cap="flat" cmpd="sng">
            <a:solidFill>
              <a:srgbClr val="000000"/>
            </a:solidFill>
            <a:prstDash val="solid"/>
            <a:round/>
            <a:headEnd type="none" w="lg" len="lg"/>
            <a:tailEnd type="stealth" w="lg" len="lg"/>
          </a:ln>
        </p:spPr>
      </p:cxnSp>
      <p:cxnSp>
        <p:nvCxnSpPr>
          <p:cNvPr id="467" name="Shape 467"/>
          <p:cNvCxnSpPr>
            <a:stCxn id="464" idx="1"/>
            <a:endCxn id="465" idx="1"/>
          </p:cNvCxnSpPr>
          <p:nvPr/>
        </p:nvCxnSpPr>
        <p:spPr>
          <a:xfrm>
            <a:off x="1250825" y="4253350"/>
            <a:ext cx="600" cy="769500"/>
          </a:xfrm>
          <a:prstGeom prst="bentConnector3">
            <a:avLst>
              <a:gd name="adj1" fmla="val -39687500"/>
            </a:avLst>
          </a:prstGeom>
          <a:noFill/>
          <a:ln w="19050" cap="flat" cmpd="sng">
            <a:solidFill>
              <a:srgbClr val="000000"/>
            </a:solidFill>
            <a:prstDash val="solid"/>
            <a:round/>
            <a:headEnd type="stealth" w="lg" len="lg"/>
            <a:tailEnd type="none" w="lg" len="lg"/>
          </a:ln>
        </p:spPr>
      </p:cxnSp>
      <p:cxnSp>
        <p:nvCxnSpPr>
          <p:cNvPr id="468" name="Shape 468"/>
          <p:cNvCxnSpPr>
            <a:stCxn id="469" idx="2"/>
            <a:endCxn id="464" idx="0"/>
          </p:cNvCxnSpPr>
          <p:nvPr/>
        </p:nvCxnSpPr>
        <p:spPr>
          <a:xfrm rot="-5400000" flipH="1">
            <a:off x="1818425" y="3992800"/>
            <a:ext cx="226800" cy="600"/>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470" name="Shape 470"/>
          <p:cNvCxnSpPr>
            <a:stCxn id="465" idx="2"/>
            <a:endCxn id="471" idx="0"/>
          </p:cNvCxnSpPr>
          <p:nvPr/>
        </p:nvCxnSpPr>
        <p:spPr>
          <a:xfrm rot="-5400000" flipH="1">
            <a:off x="1779125" y="5322600"/>
            <a:ext cx="306600" cy="600"/>
          </a:xfrm>
          <a:prstGeom prst="bentConnector3">
            <a:avLst>
              <a:gd name="adj1" fmla="val 50000"/>
            </a:avLst>
          </a:prstGeom>
          <a:noFill/>
          <a:ln w="19050" cap="flat" cmpd="sng">
            <a:solidFill>
              <a:srgbClr val="000000"/>
            </a:solidFill>
            <a:prstDash val="solid"/>
            <a:round/>
            <a:headEnd type="none" w="lg" len="lg"/>
            <a:tailEnd type="triangle" w="lg" len="lg"/>
          </a:ln>
        </p:spPr>
      </p:cxnSp>
      <p:sp>
        <p:nvSpPr>
          <p:cNvPr id="472" name="Shape 472"/>
          <p:cNvSpPr txBox="1"/>
          <p:nvPr/>
        </p:nvSpPr>
        <p:spPr>
          <a:xfrm>
            <a:off x="1923187" y="4489075"/>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Waiting for results</a:t>
            </a:r>
          </a:p>
        </p:txBody>
      </p:sp>
      <p:sp>
        <p:nvSpPr>
          <p:cNvPr id="473" name="Shape 473"/>
          <p:cNvSpPr txBox="1"/>
          <p:nvPr/>
        </p:nvSpPr>
        <p:spPr>
          <a:xfrm>
            <a:off x="1941727" y="5232055"/>
            <a:ext cx="715199" cy="213599"/>
          </a:xfrm>
          <a:prstGeom prst="rect">
            <a:avLst/>
          </a:prstGeom>
          <a:noFill/>
          <a:ln>
            <a:noFill/>
          </a:ln>
        </p:spPr>
        <p:txBody>
          <a:bodyPr lIns="91425" tIns="91425" rIns="91425" bIns="91425" anchor="t" anchorCtr="0">
            <a:noAutofit/>
          </a:bodyPr>
          <a:lstStyle/>
          <a:p>
            <a:pPr lvl="0" rtl="0">
              <a:spcBef>
                <a:spcPts val="0"/>
              </a:spcBef>
              <a:buNone/>
            </a:pPr>
            <a:r>
              <a:rPr lang="en-US" sz="1000"/>
              <a:t>Results</a:t>
            </a:r>
          </a:p>
        </p:txBody>
      </p:sp>
      <p:sp>
        <p:nvSpPr>
          <p:cNvPr id="474" name="Shape 474"/>
          <p:cNvSpPr txBox="1"/>
          <p:nvPr/>
        </p:nvSpPr>
        <p:spPr>
          <a:xfrm>
            <a:off x="260300" y="4534086"/>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 needed</a:t>
            </a:r>
          </a:p>
        </p:txBody>
      </p:sp>
      <p:sp>
        <p:nvSpPr>
          <p:cNvPr id="475" name="Shape 475"/>
          <p:cNvSpPr txBox="1"/>
          <p:nvPr/>
        </p:nvSpPr>
        <p:spPr>
          <a:xfrm>
            <a:off x="4003300" y="4325905"/>
            <a:ext cx="929399" cy="162000"/>
          </a:xfrm>
          <a:prstGeom prst="rect">
            <a:avLst/>
          </a:prstGeom>
          <a:noFill/>
          <a:ln>
            <a:noFill/>
          </a:ln>
        </p:spPr>
        <p:txBody>
          <a:bodyPr lIns="91425" tIns="91425" rIns="91425" bIns="91425" anchor="ctr" anchorCtr="0">
            <a:noAutofit/>
          </a:bodyPr>
          <a:lstStyle/>
          <a:p>
            <a:pPr lvl="0" rtl="0">
              <a:spcBef>
                <a:spcPts val="0"/>
              </a:spcBef>
              <a:buNone/>
            </a:pPr>
            <a:r>
              <a:rPr lang="en-US" sz="1000"/>
              <a:t>Input Space</a:t>
            </a:r>
          </a:p>
        </p:txBody>
      </p:sp>
      <p:sp>
        <p:nvSpPr>
          <p:cNvPr id="476" name="Shape 476"/>
          <p:cNvSpPr txBox="1"/>
          <p:nvPr/>
        </p:nvSpPr>
        <p:spPr>
          <a:xfrm>
            <a:off x="2998911" y="4026675"/>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a:t>
            </a:r>
          </a:p>
        </p:txBody>
      </p:sp>
      <p:cxnSp>
        <p:nvCxnSpPr>
          <p:cNvPr id="477" name="Shape 477"/>
          <p:cNvCxnSpPr/>
          <p:nvPr/>
        </p:nvCxnSpPr>
        <p:spPr>
          <a:xfrm rot="-5400000" flipH="1">
            <a:off x="4222424" y="4713883"/>
            <a:ext cx="360299" cy="599"/>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478" name="Shape 478"/>
          <p:cNvCxnSpPr/>
          <p:nvPr/>
        </p:nvCxnSpPr>
        <p:spPr>
          <a:xfrm>
            <a:off x="2613501" y="4252306"/>
            <a:ext cx="1399199" cy="18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479" name="Shape 479"/>
          <p:cNvSpPr txBox="1"/>
          <p:nvPr/>
        </p:nvSpPr>
        <p:spPr>
          <a:xfrm>
            <a:off x="2977892" y="4856504"/>
            <a:ext cx="715199" cy="134100"/>
          </a:xfrm>
          <a:prstGeom prst="rect">
            <a:avLst/>
          </a:prstGeom>
          <a:noFill/>
          <a:ln>
            <a:noFill/>
          </a:ln>
        </p:spPr>
        <p:txBody>
          <a:bodyPr lIns="91425" tIns="91425" rIns="91425" bIns="91425" anchor="ctr" anchorCtr="0">
            <a:noAutofit/>
          </a:bodyPr>
          <a:lstStyle/>
          <a:p>
            <a:pPr lvl="0" algn="ctr" rtl="0">
              <a:spcBef>
                <a:spcPts val="0"/>
              </a:spcBef>
              <a:buNone/>
            </a:pPr>
            <a:r>
              <a:rPr lang="en-US" sz="1000"/>
              <a:t>Results</a:t>
            </a:r>
          </a:p>
        </p:txBody>
      </p:sp>
      <p:sp>
        <p:nvSpPr>
          <p:cNvPr id="480" name="Shape 480"/>
          <p:cNvSpPr/>
          <p:nvPr/>
        </p:nvSpPr>
        <p:spPr>
          <a:xfrm>
            <a:off x="4839015" y="4252306"/>
            <a:ext cx="1539490" cy="263574"/>
          </a:xfrm>
          <a:custGeom>
            <a:avLst/>
            <a:gdLst/>
            <a:ahLst/>
            <a:cxnLst/>
            <a:rect l="0" t="0" r="0" b="0"/>
            <a:pathLst>
              <a:path w="65573" h="16366" extrusionOk="0">
                <a:moveTo>
                  <a:pt x="0" y="0"/>
                </a:moveTo>
                <a:lnTo>
                  <a:pt x="51734" y="230"/>
                </a:lnTo>
                <a:lnTo>
                  <a:pt x="52160" y="16366"/>
                </a:lnTo>
                <a:lnTo>
                  <a:pt x="65573" y="16366"/>
                </a:lnTo>
              </a:path>
            </a:pathLst>
          </a:custGeom>
          <a:noFill/>
          <a:ln w="19050" cap="flat" cmpd="sng">
            <a:solidFill>
              <a:srgbClr val="000000"/>
            </a:solidFill>
            <a:prstDash val="solid"/>
            <a:round/>
            <a:headEnd type="none" w="lg" len="lg"/>
            <a:tailEnd type="stealth" w="lg" len="lg"/>
          </a:ln>
        </p:spPr>
      </p:sp>
      <p:sp>
        <p:nvSpPr>
          <p:cNvPr id="481" name="Shape 481"/>
          <p:cNvSpPr/>
          <p:nvPr/>
        </p:nvSpPr>
        <p:spPr>
          <a:xfrm>
            <a:off x="4847749" y="4723810"/>
            <a:ext cx="1521975" cy="298602"/>
          </a:xfrm>
          <a:custGeom>
            <a:avLst/>
            <a:gdLst/>
            <a:ahLst/>
            <a:cxnLst/>
            <a:rect l="0" t="0" r="0" b="0"/>
            <a:pathLst>
              <a:path w="64827" h="18541" extrusionOk="0">
                <a:moveTo>
                  <a:pt x="0" y="18311"/>
                </a:moveTo>
                <a:lnTo>
                  <a:pt x="51734" y="18541"/>
                </a:lnTo>
                <a:lnTo>
                  <a:pt x="51641" y="0"/>
                </a:lnTo>
                <a:lnTo>
                  <a:pt x="64827" y="0"/>
                </a:lnTo>
              </a:path>
            </a:pathLst>
          </a:custGeom>
          <a:noFill/>
          <a:ln w="19050" cap="flat" cmpd="sng">
            <a:solidFill>
              <a:srgbClr val="000000"/>
            </a:solidFill>
            <a:prstDash val="solid"/>
            <a:round/>
            <a:headEnd type="stealth" w="lg" len="lg"/>
            <a:tailEnd type="none" w="lg" len="lg"/>
          </a:ln>
        </p:spPr>
      </p:sp>
      <p:sp>
        <p:nvSpPr>
          <p:cNvPr id="482" name="Shape 482"/>
          <p:cNvSpPr txBox="1"/>
          <p:nvPr/>
        </p:nvSpPr>
        <p:spPr>
          <a:xfrm>
            <a:off x="5250354" y="4026676"/>
            <a:ext cx="7151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Statistics</a:t>
            </a:r>
          </a:p>
        </p:txBody>
      </p:sp>
      <p:sp>
        <p:nvSpPr>
          <p:cNvPr id="483" name="Shape 483"/>
          <p:cNvSpPr txBox="1"/>
          <p:nvPr/>
        </p:nvSpPr>
        <p:spPr>
          <a:xfrm>
            <a:off x="5195399" y="4816700"/>
            <a:ext cx="9293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Adjustments</a:t>
            </a:r>
          </a:p>
        </p:txBody>
      </p:sp>
      <p:cxnSp>
        <p:nvCxnSpPr>
          <p:cNvPr id="484" name="Shape 484"/>
          <p:cNvCxnSpPr>
            <a:stCxn id="485" idx="4"/>
          </p:cNvCxnSpPr>
          <p:nvPr/>
        </p:nvCxnSpPr>
        <p:spPr>
          <a:xfrm rot="-5400000" flipH="1">
            <a:off x="6849635" y="4211437"/>
            <a:ext cx="420600" cy="6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486" name="Shape 486"/>
          <p:cNvSpPr/>
          <p:nvPr/>
        </p:nvSpPr>
        <p:spPr>
          <a:xfrm>
            <a:off x="6396019" y="4422180"/>
            <a:ext cx="1327200" cy="4095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Resources Management</a:t>
            </a:r>
          </a:p>
        </p:txBody>
      </p:sp>
      <p:sp>
        <p:nvSpPr>
          <p:cNvPr id="487" name="Shape 487"/>
          <p:cNvSpPr txBox="1"/>
          <p:nvPr/>
        </p:nvSpPr>
        <p:spPr>
          <a:xfrm>
            <a:off x="8063749" y="4545876"/>
            <a:ext cx="512400" cy="162000"/>
          </a:xfrm>
          <a:prstGeom prst="rect">
            <a:avLst/>
          </a:prstGeom>
          <a:noFill/>
          <a:ln>
            <a:noFill/>
          </a:ln>
        </p:spPr>
        <p:txBody>
          <a:bodyPr lIns="91425" tIns="91425" rIns="91425" bIns="91425" anchor="ctr" anchorCtr="0">
            <a:noAutofit/>
          </a:bodyPr>
          <a:lstStyle/>
          <a:p>
            <a:pPr lvl="0" rtl="0">
              <a:spcBef>
                <a:spcPts val="0"/>
              </a:spcBef>
              <a:buNone/>
            </a:pPr>
            <a:r>
              <a:rPr lang="en-US" sz="1000"/>
              <a:t>Loop</a:t>
            </a:r>
          </a:p>
        </p:txBody>
      </p:sp>
      <p:sp>
        <p:nvSpPr>
          <p:cNvPr id="488" name="Shape 488"/>
          <p:cNvSpPr/>
          <p:nvPr/>
        </p:nvSpPr>
        <p:spPr>
          <a:xfrm>
            <a:off x="7723250" y="4480062"/>
            <a:ext cx="364966" cy="293773"/>
          </a:xfrm>
          <a:custGeom>
            <a:avLst/>
            <a:gdLst/>
            <a:ahLst/>
            <a:cxnLst/>
            <a:rect l="0" t="0" r="0" b="0"/>
            <a:pathLst>
              <a:path w="20915" h="21597" extrusionOk="0">
                <a:moveTo>
                  <a:pt x="0" y="21597"/>
                </a:moveTo>
                <a:lnTo>
                  <a:pt x="20915" y="21597"/>
                </a:lnTo>
                <a:lnTo>
                  <a:pt x="20688" y="0"/>
                </a:lnTo>
                <a:lnTo>
                  <a:pt x="682" y="0"/>
                </a:lnTo>
              </a:path>
            </a:pathLst>
          </a:custGeom>
          <a:noFill/>
          <a:ln w="19050" cap="flat" cmpd="sng">
            <a:solidFill>
              <a:srgbClr val="000000"/>
            </a:solidFill>
            <a:prstDash val="solid"/>
            <a:round/>
            <a:headEnd type="none" w="lg" len="lg"/>
            <a:tailEnd type="stealth" w="lg" len="lg"/>
          </a:ln>
        </p:spPr>
      </p:sp>
      <p:cxnSp>
        <p:nvCxnSpPr>
          <p:cNvPr id="489" name="Shape 489"/>
          <p:cNvCxnSpPr>
            <a:stCxn id="486" idx="2"/>
          </p:cNvCxnSpPr>
          <p:nvPr/>
        </p:nvCxnSpPr>
        <p:spPr>
          <a:xfrm rot="5400000">
            <a:off x="6852169" y="5037630"/>
            <a:ext cx="413400" cy="1500"/>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490" name="Shape 490"/>
          <p:cNvCxnSpPr/>
          <p:nvPr/>
        </p:nvCxnSpPr>
        <p:spPr>
          <a:xfrm>
            <a:off x="6683666" y="5253303"/>
            <a:ext cx="752400" cy="0"/>
          </a:xfrm>
          <a:prstGeom prst="straightConnector1">
            <a:avLst/>
          </a:prstGeom>
          <a:noFill/>
          <a:ln w="9525" cap="flat" cmpd="sng">
            <a:solidFill>
              <a:srgbClr val="666666"/>
            </a:solidFill>
            <a:prstDash val="solid"/>
            <a:round/>
            <a:headEnd type="none" w="lg" len="lg"/>
            <a:tailEnd type="none" w="lg" len="lg"/>
          </a:ln>
        </p:spPr>
      </p:cxnSp>
      <p:sp>
        <p:nvSpPr>
          <p:cNvPr id="491" name="Shape 491"/>
          <p:cNvSpPr txBox="1"/>
          <p:nvPr/>
        </p:nvSpPr>
        <p:spPr>
          <a:xfrm>
            <a:off x="224575" y="3558550"/>
            <a:ext cx="1056600" cy="360299"/>
          </a:xfrm>
          <a:prstGeom prst="rect">
            <a:avLst/>
          </a:prstGeom>
          <a:noFill/>
          <a:ln>
            <a:noFill/>
          </a:ln>
        </p:spPr>
        <p:txBody>
          <a:bodyPr lIns="91425" tIns="91425" rIns="91425" bIns="91425" anchor="t" anchorCtr="0">
            <a:noAutofit/>
          </a:bodyPr>
          <a:lstStyle/>
          <a:p>
            <a:pPr>
              <a:spcBef>
                <a:spcPts val="0"/>
              </a:spcBef>
              <a:buNone/>
            </a:pPr>
            <a:endParaRPr/>
          </a:p>
        </p:txBody>
      </p:sp>
      <p:cxnSp>
        <p:nvCxnSpPr>
          <p:cNvPr id="492" name="Shape 492"/>
          <p:cNvCxnSpPr/>
          <p:nvPr/>
        </p:nvCxnSpPr>
        <p:spPr>
          <a:xfrm>
            <a:off x="2613501" y="5039818"/>
            <a:ext cx="1399199" cy="1800"/>
          </a:xfrm>
          <a:prstGeom prst="bentConnector3">
            <a:avLst>
              <a:gd name="adj1" fmla="val 50000"/>
            </a:avLst>
          </a:prstGeom>
          <a:noFill/>
          <a:ln w="19050" cap="flat" cmpd="sng">
            <a:solidFill>
              <a:srgbClr val="000000"/>
            </a:solidFill>
            <a:prstDash val="solid"/>
            <a:round/>
            <a:headEnd type="stealth" w="lg" len="lg"/>
            <a:tailEnd type="none" w="lg" len="lg"/>
          </a:ln>
        </p:spPr>
      </p:cxnSp>
      <p:sp>
        <p:nvSpPr>
          <p:cNvPr id="493" name="Shape 493"/>
          <p:cNvSpPr txBox="1"/>
          <p:nvPr/>
        </p:nvSpPr>
        <p:spPr>
          <a:xfrm>
            <a:off x="552800" y="35829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1</a:t>
            </a:r>
          </a:p>
        </p:txBody>
      </p:sp>
      <p:sp>
        <p:nvSpPr>
          <p:cNvPr id="494" name="Shape 494"/>
          <p:cNvSpPr txBox="1"/>
          <p:nvPr/>
        </p:nvSpPr>
        <p:spPr>
          <a:xfrm>
            <a:off x="7533700" y="35765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2</a:t>
            </a:r>
          </a:p>
        </p:txBody>
      </p:sp>
      <p:sp>
        <p:nvSpPr>
          <p:cNvPr id="495" name="Shape 495"/>
          <p:cNvSpPr txBox="1"/>
          <p:nvPr/>
        </p:nvSpPr>
        <p:spPr>
          <a:xfrm>
            <a:off x="4402286" y="4526900"/>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Execution</a:t>
            </a:r>
          </a:p>
        </p:txBody>
      </p:sp>
      <p:sp>
        <p:nvSpPr>
          <p:cNvPr id="496" name="Shape 496"/>
          <p:cNvSpPr/>
          <p:nvPr/>
        </p:nvSpPr>
        <p:spPr>
          <a:xfrm>
            <a:off x="1787325" y="3656400"/>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497" name="Shape 497"/>
          <p:cNvGrpSpPr/>
          <p:nvPr/>
        </p:nvGrpSpPr>
        <p:grpSpPr>
          <a:xfrm flipH="1">
            <a:off x="1744391" y="5475900"/>
            <a:ext cx="376068" cy="601112"/>
            <a:chOff x="876724" y="3112300"/>
            <a:chExt cx="1016400" cy="1808400"/>
          </a:xfrm>
        </p:grpSpPr>
        <p:sp>
          <p:nvSpPr>
            <p:cNvPr id="498" name="Shape 498"/>
            <p:cNvSpPr/>
            <p:nvPr/>
          </p:nvSpPr>
          <p:spPr>
            <a:xfrm rot="5400000">
              <a:off x="708874" y="3736450"/>
              <a:ext cx="1352100" cy="1016400"/>
            </a:xfrm>
            <a:prstGeom prst="chord">
              <a:avLst>
                <a:gd name="adj1" fmla="val 5375489"/>
                <a:gd name="adj2" fmla="val 16200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99" name="Shape 499"/>
            <p:cNvSpPr/>
            <p:nvPr/>
          </p:nvSpPr>
          <p:spPr>
            <a:xfrm>
              <a:off x="1090275" y="3112300"/>
              <a:ext cx="589200" cy="589200"/>
            </a:xfrm>
            <a:prstGeom prst="ellipse">
              <a:avLst/>
            </a:prstGeom>
            <a:solidFill>
              <a:srgbClr val="F9CB9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500" name="Shape 500"/>
            <p:cNvSpPr/>
            <p:nvPr/>
          </p:nvSpPr>
          <p:spPr>
            <a:xfrm>
              <a:off x="1329725" y="3786275"/>
              <a:ext cx="110400" cy="456599"/>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1" name="Shape 501"/>
            <p:cNvSpPr/>
            <p:nvPr/>
          </p:nvSpPr>
          <p:spPr>
            <a:xfrm>
              <a:off x="1329725" y="3701500"/>
              <a:ext cx="110400" cy="136200"/>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502" name="Shape 502"/>
          <p:cNvSpPr/>
          <p:nvPr/>
        </p:nvSpPr>
        <p:spPr>
          <a:xfrm>
            <a:off x="6915475" y="3737625"/>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03" name="Shape 503"/>
          <p:cNvGrpSpPr/>
          <p:nvPr/>
        </p:nvGrpSpPr>
        <p:grpSpPr>
          <a:xfrm>
            <a:off x="4194255" y="3920166"/>
            <a:ext cx="463215" cy="366812"/>
            <a:chOff x="6467575" y="3093850"/>
            <a:chExt cx="346899" cy="356474"/>
          </a:xfrm>
        </p:grpSpPr>
        <p:sp>
          <p:nvSpPr>
            <p:cNvPr id="504" name="Shape 504"/>
            <p:cNvSpPr/>
            <p:nvPr/>
          </p:nvSpPr>
          <p:spPr>
            <a:xfrm>
              <a:off x="6467575" y="3214525"/>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5" name="Shape 505"/>
            <p:cNvSpPr/>
            <p:nvPr/>
          </p:nvSpPr>
          <p:spPr>
            <a:xfrm>
              <a:off x="6516850" y="314530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6" name="Shape 506"/>
            <p:cNvSpPr/>
            <p:nvPr/>
          </p:nvSpPr>
          <p:spPr>
            <a:xfrm>
              <a:off x="6578675" y="309385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507" name="Shape 507"/>
          <p:cNvGrpSpPr/>
          <p:nvPr/>
        </p:nvGrpSpPr>
        <p:grpSpPr>
          <a:xfrm>
            <a:off x="4211433" y="4897773"/>
            <a:ext cx="437588" cy="366811"/>
            <a:chOff x="5059299" y="2661900"/>
            <a:chExt cx="608776" cy="495758"/>
          </a:xfrm>
        </p:grpSpPr>
        <p:sp>
          <p:nvSpPr>
            <p:cNvPr id="508" name="Shape 508"/>
            <p:cNvSpPr/>
            <p:nvPr/>
          </p:nvSpPr>
          <p:spPr>
            <a:xfrm>
              <a:off x="5059299" y="2829759"/>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09" name="Shape 509"/>
            <p:cNvPicPr preferRelativeResize="0"/>
            <p:nvPr/>
          </p:nvPicPr>
          <p:blipFill>
            <a:blip r:embed="rId3">
              <a:alphaModFix/>
            </a:blip>
            <a:stretch>
              <a:fillRect/>
            </a:stretch>
          </p:blipFill>
          <p:spPr>
            <a:xfrm>
              <a:off x="5105039" y="2867900"/>
              <a:ext cx="235968" cy="251700"/>
            </a:xfrm>
            <a:prstGeom prst="rect">
              <a:avLst/>
            </a:prstGeom>
            <a:noFill/>
            <a:ln>
              <a:noFill/>
            </a:ln>
          </p:spPr>
        </p:pic>
        <p:sp>
          <p:nvSpPr>
            <p:cNvPr id="510" name="Shape 510"/>
            <p:cNvSpPr/>
            <p:nvPr/>
          </p:nvSpPr>
          <p:spPr>
            <a:xfrm>
              <a:off x="5143828" y="2733517"/>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11" name="Shape 511"/>
            <p:cNvPicPr preferRelativeResize="0"/>
            <p:nvPr/>
          </p:nvPicPr>
          <p:blipFill>
            <a:blip r:embed="rId3">
              <a:alphaModFix/>
            </a:blip>
            <a:stretch>
              <a:fillRect/>
            </a:stretch>
          </p:blipFill>
          <p:spPr>
            <a:xfrm>
              <a:off x="5210964" y="2771625"/>
              <a:ext cx="235968" cy="251700"/>
            </a:xfrm>
            <a:prstGeom prst="rect">
              <a:avLst/>
            </a:prstGeom>
            <a:noFill/>
            <a:ln>
              <a:noFill/>
            </a:ln>
          </p:spPr>
        </p:pic>
        <p:sp>
          <p:nvSpPr>
            <p:cNvPr id="512" name="Shape 512"/>
            <p:cNvSpPr/>
            <p:nvPr/>
          </p:nvSpPr>
          <p:spPr>
            <a:xfrm>
              <a:off x="5249875" y="2661900"/>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13" name="Shape 513"/>
            <p:cNvPicPr preferRelativeResize="0"/>
            <p:nvPr/>
          </p:nvPicPr>
          <p:blipFill>
            <a:blip r:embed="rId3">
              <a:alphaModFix/>
            </a:blip>
            <a:stretch>
              <a:fillRect/>
            </a:stretch>
          </p:blipFill>
          <p:spPr>
            <a:xfrm>
              <a:off x="5341002" y="2700000"/>
              <a:ext cx="235968" cy="251700"/>
            </a:xfrm>
            <a:prstGeom prst="rect">
              <a:avLst/>
            </a:prstGeom>
            <a:noFill/>
            <a:ln>
              <a:noFill/>
            </a:ln>
          </p:spPr>
        </p:pic>
      </p:grpSp>
      <p:sp>
        <p:nvSpPr>
          <p:cNvPr id="514" name="Shape 514"/>
          <p:cNvSpPr txBox="1"/>
          <p:nvPr/>
        </p:nvSpPr>
        <p:spPr>
          <a:xfrm>
            <a:off x="3920525" y="5319600"/>
            <a:ext cx="1012199" cy="226799"/>
          </a:xfrm>
          <a:prstGeom prst="rect">
            <a:avLst/>
          </a:prstGeom>
          <a:noFill/>
          <a:ln>
            <a:noFill/>
          </a:ln>
        </p:spPr>
        <p:txBody>
          <a:bodyPr lIns="91425" tIns="91425" rIns="91425" bIns="91425" anchor="ctr" anchorCtr="0">
            <a:noAutofit/>
          </a:bodyPr>
          <a:lstStyle/>
          <a:p>
            <a:pPr lvl="0" algn="ctr" rtl="0">
              <a:spcBef>
                <a:spcPts val="0"/>
              </a:spcBef>
              <a:buNone/>
            </a:pPr>
            <a:r>
              <a:rPr lang="en-US" sz="1000"/>
              <a:t>Computational Resources</a:t>
            </a:r>
          </a:p>
        </p:txBody>
      </p:sp>
      <p:sp>
        <p:nvSpPr>
          <p:cNvPr id="515" name="Shape 515"/>
          <p:cNvSpPr txBox="1"/>
          <p:nvPr/>
        </p:nvSpPr>
        <p:spPr>
          <a:xfrm>
            <a:off x="1685399" y="5851150"/>
            <a:ext cx="492599" cy="162000"/>
          </a:xfrm>
          <a:prstGeom prst="rect">
            <a:avLst/>
          </a:prstGeom>
          <a:noFill/>
          <a:ln>
            <a:noFill/>
          </a:ln>
        </p:spPr>
        <p:txBody>
          <a:bodyPr lIns="91425" tIns="91425" rIns="91425" bIns="91425" anchor="ctr" anchorCtr="0">
            <a:noAutofit/>
          </a:bodyPr>
          <a:lstStyle/>
          <a:p>
            <a:pPr lvl="0" algn="ctr" rtl="0">
              <a:spcBef>
                <a:spcPts val="0"/>
              </a:spcBef>
              <a:buNone/>
            </a:pPr>
            <a:r>
              <a:rPr lang="en-US" sz="1000"/>
              <a:t>User</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p:nvPr/>
        </p:nvSpPr>
        <p:spPr>
          <a:xfrm>
            <a:off x="3960875" y="3468750"/>
            <a:ext cx="4655700" cy="2573999"/>
          </a:xfrm>
          <a:prstGeom prst="roundRect">
            <a:avLst>
              <a:gd name="adj" fmla="val 16667"/>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522" name="Shape 522"/>
          <p:cNvSpPr txBox="1"/>
          <p:nvPr/>
        </p:nvSpPr>
        <p:spPr>
          <a:xfrm>
            <a:off x="152400" y="1143000"/>
            <a:ext cx="8381999" cy="20717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523" name="Shape 523"/>
          <p:cNvSpPr txBox="1">
            <a:spLocks noGrp="1"/>
          </p:cNvSpPr>
          <p:nvPr>
            <p:ph type="title"/>
          </p:nvPr>
        </p:nvSpPr>
        <p:spPr>
          <a:xfrm>
            <a:off x="355600" y="7925"/>
            <a:ext cx="6718199" cy="1063499"/>
          </a:xfrm>
          <a:prstGeom prst="rect">
            <a:avLst/>
          </a:prstGeom>
          <a:noFill/>
          <a:ln>
            <a:noFill/>
          </a:ln>
        </p:spPr>
        <p:txBody>
          <a:bodyPr lIns="90000" tIns="46800" rIns="90000" bIns="46800" anchor="ctr" anchorCtr="0">
            <a:noAutofit/>
          </a:bodyPr>
          <a:lstStyle/>
          <a:p>
            <a:pPr lvl="0" rtl="0">
              <a:spcBef>
                <a:spcPts val="0"/>
              </a:spcBef>
              <a:buClr>
                <a:schemeClr val="dk1"/>
              </a:buClr>
              <a:buSzPct val="25000"/>
              <a:buFont typeface="Times New Roman"/>
              <a:buNone/>
            </a:pPr>
            <a:r>
              <a:rPr lang="en-US" sz="3200">
                <a:solidFill>
                  <a:schemeClr val="lt1"/>
                </a:solidFill>
              </a:rPr>
              <a:t>Resources management</a:t>
            </a:r>
          </a:p>
        </p:txBody>
      </p:sp>
      <p:sp>
        <p:nvSpPr>
          <p:cNvPr id="524" name="Shape 524"/>
          <p:cNvSpPr txBox="1">
            <a:spLocks noGrp="1"/>
          </p:cNvSpPr>
          <p:nvPr>
            <p:ph type="body" idx="1"/>
          </p:nvPr>
        </p:nvSpPr>
        <p:spPr>
          <a:xfrm>
            <a:off x="355600" y="1295400"/>
            <a:ext cx="8224800" cy="1800900"/>
          </a:xfrm>
          <a:prstGeom prst="rect">
            <a:avLst/>
          </a:prstGeom>
        </p:spPr>
        <p:txBody>
          <a:bodyPr lIns="91425" tIns="91425" rIns="91425" bIns="91425" anchor="t" anchorCtr="0">
            <a:noAutofit/>
          </a:bodyPr>
          <a:lstStyle/>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Resources management algorithm:</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Pulling metrics about current state</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Metrics analysis</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Increasing or decreasing amount of workers</a:t>
            </a:r>
          </a:p>
        </p:txBody>
      </p:sp>
      <p:sp>
        <p:nvSpPr>
          <p:cNvPr id="525" name="Shape 525"/>
          <p:cNvSpPr/>
          <p:nvPr/>
        </p:nvSpPr>
        <p:spPr>
          <a:xfrm>
            <a:off x="1250825" y="41065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Input Space Extension</a:t>
            </a:r>
          </a:p>
        </p:txBody>
      </p:sp>
      <p:sp>
        <p:nvSpPr>
          <p:cNvPr id="526" name="Shape 526"/>
          <p:cNvSpPr/>
          <p:nvPr/>
        </p:nvSpPr>
        <p:spPr>
          <a:xfrm>
            <a:off x="1250825" y="4875900"/>
            <a:ext cx="1362599" cy="2937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Verdana"/>
                <a:ea typeface="Verdana"/>
                <a:cs typeface="Verdana"/>
                <a:sym typeface="Verdana"/>
              </a:rPr>
              <a:t>Results Analysis</a:t>
            </a:r>
          </a:p>
        </p:txBody>
      </p:sp>
      <p:cxnSp>
        <p:nvCxnSpPr>
          <p:cNvPr id="527" name="Shape 527"/>
          <p:cNvCxnSpPr>
            <a:stCxn id="525" idx="2"/>
            <a:endCxn id="526" idx="0"/>
          </p:cNvCxnSpPr>
          <p:nvPr/>
        </p:nvCxnSpPr>
        <p:spPr>
          <a:xfrm rot="-5400000" flipH="1">
            <a:off x="1694525" y="4637800"/>
            <a:ext cx="475800" cy="600"/>
          </a:xfrm>
          <a:prstGeom prst="bentConnector3">
            <a:avLst>
              <a:gd name="adj1" fmla="val 49989"/>
            </a:avLst>
          </a:prstGeom>
          <a:noFill/>
          <a:ln w="19050" cap="flat" cmpd="sng">
            <a:solidFill>
              <a:srgbClr val="000000"/>
            </a:solidFill>
            <a:prstDash val="solid"/>
            <a:round/>
            <a:headEnd type="none" w="lg" len="lg"/>
            <a:tailEnd type="stealth" w="lg" len="lg"/>
          </a:ln>
        </p:spPr>
      </p:cxnSp>
      <p:cxnSp>
        <p:nvCxnSpPr>
          <p:cNvPr id="528" name="Shape 528"/>
          <p:cNvCxnSpPr>
            <a:stCxn id="525" idx="1"/>
            <a:endCxn id="526" idx="1"/>
          </p:cNvCxnSpPr>
          <p:nvPr/>
        </p:nvCxnSpPr>
        <p:spPr>
          <a:xfrm>
            <a:off x="1250825" y="4253350"/>
            <a:ext cx="600" cy="769500"/>
          </a:xfrm>
          <a:prstGeom prst="bentConnector3">
            <a:avLst>
              <a:gd name="adj1" fmla="val -39687500"/>
            </a:avLst>
          </a:prstGeom>
          <a:noFill/>
          <a:ln w="19050" cap="flat" cmpd="sng">
            <a:solidFill>
              <a:srgbClr val="000000"/>
            </a:solidFill>
            <a:prstDash val="solid"/>
            <a:round/>
            <a:headEnd type="stealth" w="lg" len="lg"/>
            <a:tailEnd type="none" w="lg" len="lg"/>
          </a:ln>
        </p:spPr>
      </p:cxnSp>
      <p:cxnSp>
        <p:nvCxnSpPr>
          <p:cNvPr id="529" name="Shape 529"/>
          <p:cNvCxnSpPr>
            <a:stCxn id="530" idx="2"/>
            <a:endCxn id="525" idx="0"/>
          </p:cNvCxnSpPr>
          <p:nvPr/>
        </p:nvCxnSpPr>
        <p:spPr>
          <a:xfrm rot="-5400000" flipH="1">
            <a:off x="1818425" y="3992800"/>
            <a:ext cx="226800" cy="600"/>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531" name="Shape 531"/>
          <p:cNvCxnSpPr>
            <a:stCxn id="526" idx="2"/>
            <a:endCxn id="532" idx="0"/>
          </p:cNvCxnSpPr>
          <p:nvPr/>
        </p:nvCxnSpPr>
        <p:spPr>
          <a:xfrm rot="-5400000" flipH="1">
            <a:off x="1779125" y="5322600"/>
            <a:ext cx="306600" cy="600"/>
          </a:xfrm>
          <a:prstGeom prst="bentConnector3">
            <a:avLst>
              <a:gd name="adj1" fmla="val 50000"/>
            </a:avLst>
          </a:prstGeom>
          <a:noFill/>
          <a:ln w="19050" cap="flat" cmpd="sng">
            <a:solidFill>
              <a:srgbClr val="000000"/>
            </a:solidFill>
            <a:prstDash val="solid"/>
            <a:round/>
            <a:headEnd type="none" w="lg" len="lg"/>
            <a:tailEnd type="triangle" w="lg" len="lg"/>
          </a:ln>
        </p:spPr>
      </p:cxnSp>
      <p:sp>
        <p:nvSpPr>
          <p:cNvPr id="533" name="Shape 533"/>
          <p:cNvSpPr txBox="1"/>
          <p:nvPr/>
        </p:nvSpPr>
        <p:spPr>
          <a:xfrm>
            <a:off x="1923187" y="4489075"/>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Waiting for results</a:t>
            </a:r>
          </a:p>
        </p:txBody>
      </p:sp>
      <p:sp>
        <p:nvSpPr>
          <p:cNvPr id="534" name="Shape 534"/>
          <p:cNvSpPr txBox="1"/>
          <p:nvPr/>
        </p:nvSpPr>
        <p:spPr>
          <a:xfrm>
            <a:off x="1941727" y="5232055"/>
            <a:ext cx="715199" cy="213599"/>
          </a:xfrm>
          <a:prstGeom prst="rect">
            <a:avLst/>
          </a:prstGeom>
          <a:noFill/>
          <a:ln>
            <a:noFill/>
          </a:ln>
        </p:spPr>
        <p:txBody>
          <a:bodyPr lIns="91425" tIns="91425" rIns="91425" bIns="91425" anchor="t" anchorCtr="0">
            <a:noAutofit/>
          </a:bodyPr>
          <a:lstStyle/>
          <a:p>
            <a:pPr lvl="0" rtl="0">
              <a:spcBef>
                <a:spcPts val="0"/>
              </a:spcBef>
              <a:buNone/>
            </a:pPr>
            <a:r>
              <a:rPr lang="en-US" sz="1000"/>
              <a:t>Results</a:t>
            </a:r>
          </a:p>
        </p:txBody>
      </p:sp>
      <p:sp>
        <p:nvSpPr>
          <p:cNvPr id="535" name="Shape 535"/>
          <p:cNvSpPr txBox="1"/>
          <p:nvPr/>
        </p:nvSpPr>
        <p:spPr>
          <a:xfrm>
            <a:off x="260300" y="4534086"/>
            <a:ext cx="752400" cy="3602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 needed</a:t>
            </a:r>
          </a:p>
        </p:txBody>
      </p:sp>
      <p:sp>
        <p:nvSpPr>
          <p:cNvPr id="536" name="Shape 536"/>
          <p:cNvSpPr txBox="1"/>
          <p:nvPr/>
        </p:nvSpPr>
        <p:spPr>
          <a:xfrm>
            <a:off x="4003300" y="4325905"/>
            <a:ext cx="929399" cy="162000"/>
          </a:xfrm>
          <a:prstGeom prst="rect">
            <a:avLst/>
          </a:prstGeom>
          <a:noFill/>
          <a:ln>
            <a:noFill/>
          </a:ln>
        </p:spPr>
        <p:txBody>
          <a:bodyPr lIns="91425" tIns="91425" rIns="91425" bIns="91425" anchor="ctr" anchorCtr="0">
            <a:noAutofit/>
          </a:bodyPr>
          <a:lstStyle/>
          <a:p>
            <a:pPr lvl="0" rtl="0">
              <a:spcBef>
                <a:spcPts val="0"/>
              </a:spcBef>
              <a:buNone/>
            </a:pPr>
            <a:r>
              <a:rPr lang="en-US" sz="1000"/>
              <a:t>Input Space</a:t>
            </a:r>
          </a:p>
        </p:txBody>
      </p:sp>
      <p:sp>
        <p:nvSpPr>
          <p:cNvPr id="537" name="Shape 537"/>
          <p:cNvSpPr txBox="1"/>
          <p:nvPr/>
        </p:nvSpPr>
        <p:spPr>
          <a:xfrm>
            <a:off x="2998911" y="4026675"/>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a:t>
            </a:r>
          </a:p>
        </p:txBody>
      </p:sp>
      <p:cxnSp>
        <p:nvCxnSpPr>
          <p:cNvPr id="538" name="Shape 538"/>
          <p:cNvCxnSpPr/>
          <p:nvPr/>
        </p:nvCxnSpPr>
        <p:spPr>
          <a:xfrm rot="-5400000" flipH="1">
            <a:off x="4222424" y="4713883"/>
            <a:ext cx="360299" cy="599"/>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539" name="Shape 539"/>
          <p:cNvCxnSpPr/>
          <p:nvPr/>
        </p:nvCxnSpPr>
        <p:spPr>
          <a:xfrm>
            <a:off x="2613501" y="4252306"/>
            <a:ext cx="1399199" cy="18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540" name="Shape 540"/>
          <p:cNvSpPr txBox="1"/>
          <p:nvPr/>
        </p:nvSpPr>
        <p:spPr>
          <a:xfrm>
            <a:off x="2977892" y="4856504"/>
            <a:ext cx="715199" cy="134100"/>
          </a:xfrm>
          <a:prstGeom prst="rect">
            <a:avLst/>
          </a:prstGeom>
          <a:noFill/>
          <a:ln>
            <a:noFill/>
          </a:ln>
        </p:spPr>
        <p:txBody>
          <a:bodyPr lIns="91425" tIns="91425" rIns="91425" bIns="91425" anchor="ctr" anchorCtr="0">
            <a:noAutofit/>
          </a:bodyPr>
          <a:lstStyle/>
          <a:p>
            <a:pPr lvl="0" algn="ctr" rtl="0">
              <a:spcBef>
                <a:spcPts val="0"/>
              </a:spcBef>
              <a:buNone/>
            </a:pPr>
            <a:r>
              <a:rPr lang="en-US" sz="1000"/>
              <a:t>Results</a:t>
            </a:r>
          </a:p>
        </p:txBody>
      </p:sp>
      <p:sp>
        <p:nvSpPr>
          <p:cNvPr id="541" name="Shape 541"/>
          <p:cNvSpPr/>
          <p:nvPr/>
        </p:nvSpPr>
        <p:spPr>
          <a:xfrm>
            <a:off x="4839015" y="4252306"/>
            <a:ext cx="1539490" cy="263574"/>
          </a:xfrm>
          <a:custGeom>
            <a:avLst/>
            <a:gdLst/>
            <a:ahLst/>
            <a:cxnLst/>
            <a:rect l="0" t="0" r="0" b="0"/>
            <a:pathLst>
              <a:path w="65573" h="16366" extrusionOk="0">
                <a:moveTo>
                  <a:pt x="0" y="0"/>
                </a:moveTo>
                <a:lnTo>
                  <a:pt x="51734" y="230"/>
                </a:lnTo>
                <a:lnTo>
                  <a:pt x="52160" y="16366"/>
                </a:lnTo>
                <a:lnTo>
                  <a:pt x="65573" y="16366"/>
                </a:lnTo>
              </a:path>
            </a:pathLst>
          </a:custGeom>
          <a:noFill/>
          <a:ln w="19050" cap="flat" cmpd="sng">
            <a:solidFill>
              <a:srgbClr val="000000"/>
            </a:solidFill>
            <a:prstDash val="solid"/>
            <a:round/>
            <a:headEnd type="none" w="lg" len="lg"/>
            <a:tailEnd type="stealth" w="lg" len="lg"/>
          </a:ln>
        </p:spPr>
      </p:sp>
      <p:sp>
        <p:nvSpPr>
          <p:cNvPr id="542" name="Shape 542"/>
          <p:cNvSpPr/>
          <p:nvPr/>
        </p:nvSpPr>
        <p:spPr>
          <a:xfrm>
            <a:off x="4847749" y="4723810"/>
            <a:ext cx="1521975" cy="298602"/>
          </a:xfrm>
          <a:custGeom>
            <a:avLst/>
            <a:gdLst/>
            <a:ahLst/>
            <a:cxnLst/>
            <a:rect l="0" t="0" r="0" b="0"/>
            <a:pathLst>
              <a:path w="64827" h="18541" extrusionOk="0">
                <a:moveTo>
                  <a:pt x="0" y="18311"/>
                </a:moveTo>
                <a:lnTo>
                  <a:pt x="51734" y="18541"/>
                </a:lnTo>
                <a:lnTo>
                  <a:pt x="51641" y="0"/>
                </a:lnTo>
                <a:lnTo>
                  <a:pt x="64827" y="0"/>
                </a:lnTo>
              </a:path>
            </a:pathLst>
          </a:custGeom>
          <a:noFill/>
          <a:ln w="19050" cap="flat" cmpd="sng">
            <a:solidFill>
              <a:srgbClr val="000000"/>
            </a:solidFill>
            <a:prstDash val="solid"/>
            <a:round/>
            <a:headEnd type="stealth" w="lg" len="lg"/>
            <a:tailEnd type="none" w="lg" len="lg"/>
          </a:ln>
        </p:spPr>
      </p:sp>
      <p:sp>
        <p:nvSpPr>
          <p:cNvPr id="543" name="Shape 543"/>
          <p:cNvSpPr txBox="1"/>
          <p:nvPr/>
        </p:nvSpPr>
        <p:spPr>
          <a:xfrm>
            <a:off x="5250354" y="4026676"/>
            <a:ext cx="7151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Statistics</a:t>
            </a:r>
          </a:p>
        </p:txBody>
      </p:sp>
      <p:sp>
        <p:nvSpPr>
          <p:cNvPr id="544" name="Shape 544"/>
          <p:cNvSpPr txBox="1"/>
          <p:nvPr/>
        </p:nvSpPr>
        <p:spPr>
          <a:xfrm>
            <a:off x="5195399" y="4816700"/>
            <a:ext cx="9293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Adjustments</a:t>
            </a:r>
          </a:p>
        </p:txBody>
      </p:sp>
      <p:cxnSp>
        <p:nvCxnSpPr>
          <p:cNvPr id="545" name="Shape 545"/>
          <p:cNvCxnSpPr>
            <a:stCxn id="546" idx="4"/>
          </p:cNvCxnSpPr>
          <p:nvPr/>
        </p:nvCxnSpPr>
        <p:spPr>
          <a:xfrm rot="-5400000" flipH="1">
            <a:off x="6849635" y="4211437"/>
            <a:ext cx="420600" cy="6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547" name="Shape 547"/>
          <p:cNvSpPr/>
          <p:nvPr/>
        </p:nvSpPr>
        <p:spPr>
          <a:xfrm>
            <a:off x="6396019" y="4422180"/>
            <a:ext cx="1327200" cy="4095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solidFill>
                  <a:schemeClr val="dk1"/>
                </a:solidFill>
                <a:latin typeface="Verdana"/>
                <a:ea typeface="Verdana"/>
                <a:cs typeface="Verdana"/>
                <a:sym typeface="Verdana"/>
              </a:rPr>
              <a:t>Resources Management</a:t>
            </a:r>
          </a:p>
        </p:txBody>
      </p:sp>
      <p:sp>
        <p:nvSpPr>
          <p:cNvPr id="548" name="Shape 548"/>
          <p:cNvSpPr txBox="1"/>
          <p:nvPr/>
        </p:nvSpPr>
        <p:spPr>
          <a:xfrm>
            <a:off x="8063749" y="4545876"/>
            <a:ext cx="512400" cy="162000"/>
          </a:xfrm>
          <a:prstGeom prst="rect">
            <a:avLst/>
          </a:prstGeom>
          <a:noFill/>
          <a:ln>
            <a:noFill/>
          </a:ln>
        </p:spPr>
        <p:txBody>
          <a:bodyPr lIns="91425" tIns="91425" rIns="91425" bIns="91425" anchor="ctr" anchorCtr="0">
            <a:noAutofit/>
          </a:bodyPr>
          <a:lstStyle/>
          <a:p>
            <a:pPr lvl="0" rtl="0">
              <a:spcBef>
                <a:spcPts val="0"/>
              </a:spcBef>
              <a:buNone/>
            </a:pPr>
            <a:r>
              <a:rPr lang="en-US" sz="1000"/>
              <a:t>Loop</a:t>
            </a:r>
          </a:p>
        </p:txBody>
      </p:sp>
      <p:sp>
        <p:nvSpPr>
          <p:cNvPr id="549" name="Shape 549"/>
          <p:cNvSpPr/>
          <p:nvPr/>
        </p:nvSpPr>
        <p:spPr>
          <a:xfrm>
            <a:off x="7723250" y="4480062"/>
            <a:ext cx="364966" cy="293773"/>
          </a:xfrm>
          <a:custGeom>
            <a:avLst/>
            <a:gdLst/>
            <a:ahLst/>
            <a:cxnLst/>
            <a:rect l="0" t="0" r="0" b="0"/>
            <a:pathLst>
              <a:path w="20915" h="21597" extrusionOk="0">
                <a:moveTo>
                  <a:pt x="0" y="21597"/>
                </a:moveTo>
                <a:lnTo>
                  <a:pt x="20915" y="21597"/>
                </a:lnTo>
                <a:lnTo>
                  <a:pt x="20688" y="0"/>
                </a:lnTo>
                <a:lnTo>
                  <a:pt x="682" y="0"/>
                </a:lnTo>
              </a:path>
            </a:pathLst>
          </a:custGeom>
          <a:noFill/>
          <a:ln w="19050" cap="flat" cmpd="sng">
            <a:solidFill>
              <a:srgbClr val="000000"/>
            </a:solidFill>
            <a:prstDash val="solid"/>
            <a:round/>
            <a:headEnd type="none" w="lg" len="lg"/>
            <a:tailEnd type="stealth" w="lg" len="lg"/>
          </a:ln>
        </p:spPr>
      </p:sp>
      <p:cxnSp>
        <p:nvCxnSpPr>
          <p:cNvPr id="550" name="Shape 550"/>
          <p:cNvCxnSpPr>
            <a:stCxn id="547" idx="2"/>
          </p:cNvCxnSpPr>
          <p:nvPr/>
        </p:nvCxnSpPr>
        <p:spPr>
          <a:xfrm rot="5400000">
            <a:off x="6852169" y="5037630"/>
            <a:ext cx="413400" cy="1500"/>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551" name="Shape 551"/>
          <p:cNvCxnSpPr/>
          <p:nvPr/>
        </p:nvCxnSpPr>
        <p:spPr>
          <a:xfrm>
            <a:off x="6683666" y="5253303"/>
            <a:ext cx="752400" cy="0"/>
          </a:xfrm>
          <a:prstGeom prst="straightConnector1">
            <a:avLst/>
          </a:prstGeom>
          <a:noFill/>
          <a:ln w="9525" cap="flat" cmpd="sng">
            <a:solidFill>
              <a:srgbClr val="666666"/>
            </a:solidFill>
            <a:prstDash val="solid"/>
            <a:round/>
            <a:headEnd type="none" w="lg" len="lg"/>
            <a:tailEnd type="none" w="lg" len="lg"/>
          </a:ln>
        </p:spPr>
      </p:cxnSp>
      <p:sp>
        <p:nvSpPr>
          <p:cNvPr id="552" name="Shape 552"/>
          <p:cNvSpPr txBox="1"/>
          <p:nvPr/>
        </p:nvSpPr>
        <p:spPr>
          <a:xfrm>
            <a:off x="4206375" y="3558550"/>
            <a:ext cx="665099" cy="423300"/>
          </a:xfrm>
          <a:prstGeom prst="rect">
            <a:avLst/>
          </a:prstGeom>
          <a:noFill/>
          <a:ln>
            <a:noFill/>
          </a:ln>
        </p:spPr>
        <p:txBody>
          <a:bodyPr lIns="91425" tIns="91425" rIns="91425" bIns="91425" anchor="t" anchorCtr="0">
            <a:noAutofit/>
          </a:bodyPr>
          <a:lstStyle/>
          <a:p>
            <a:pPr lvl="0" rtl="0">
              <a:spcBef>
                <a:spcPts val="0"/>
              </a:spcBef>
              <a:buNone/>
            </a:pPr>
            <a:endParaRPr/>
          </a:p>
        </p:txBody>
      </p:sp>
      <p:cxnSp>
        <p:nvCxnSpPr>
          <p:cNvPr id="553" name="Shape 553"/>
          <p:cNvCxnSpPr/>
          <p:nvPr/>
        </p:nvCxnSpPr>
        <p:spPr>
          <a:xfrm>
            <a:off x="2613501" y="5039818"/>
            <a:ext cx="1399199" cy="1800"/>
          </a:xfrm>
          <a:prstGeom prst="bentConnector3">
            <a:avLst>
              <a:gd name="adj1" fmla="val 50000"/>
            </a:avLst>
          </a:prstGeom>
          <a:noFill/>
          <a:ln w="19050" cap="flat" cmpd="sng">
            <a:solidFill>
              <a:srgbClr val="000000"/>
            </a:solidFill>
            <a:prstDash val="solid"/>
            <a:round/>
            <a:headEnd type="stealth" w="lg" len="lg"/>
            <a:tailEnd type="none" w="lg" len="lg"/>
          </a:ln>
        </p:spPr>
      </p:cxnSp>
      <p:sp>
        <p:nvSpPr>
          <p:cNvPr id="554" name="Shape 554"/>
          <p:cNvSpPr txBox="1"/>
          <p:nvPr/>
        </p:nvSpPr>
        <p:spPr>
          <a:xfrm>
            <a:off x="552800" y="35829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1</a:t>
            </a:r>
          </a:p>
        </p:txBody>
      </p:sp>
      <p:sp>
        <p:nvSpPr>
          <p:cNvPr id="555" name="Shape 555"/>
          <p:cNvSpPr txBox="1"/>
          <p:nvPr/>
        </p:nvSpPr>
        <p:spPr>
          <a:xfrm>
            <a:off x="7533700" y="3576587"/>
            <a:ext cx="829199" cy="423300"/>
          </a:xfrm>
          <a:prstGeom prst="rect">
            <a:avLst/>
          </a:prstGeom>
          <a:noFill/>
          <a:ln>
            <a:noFill/>
          </a:ln>
        </p:spPr>
        <p:txBody>
          <a:bodyPr lIns="91425" tIns="91425" rIns="91425" bIns="91425" anchor="t" anchorCtr="0">
            <a:noAutofit/>
          </a:bodyPr>
          <a:lstStyle/>
          <a:p>
            <a:pPr lvl="0" rtl="0">
              <a:spcBef>
                <a:spcPts val="0"/>
              </a:spcBef>
              <a:buNone/>
            </a:pPr>
            <a:r>
              <a:rPr lang="en-US"/>
              <a:t>Level 2</a:t>
            </a:r>
          </a:p>
        </p:txBody>
      </p:sp>
      <p:sp>
        <p:nvSpPr>
          <p:cNvPr id="556" name="Shape 556"/>
          <p:cNvSpPr txBox="1"/>
          <p:nvPr/>
        </p:nvSpPr>
        <p:spPr>
          <a:xfrm>
            <a:off x="4402286" y="4526900"/>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Execution</a:t>
            </a:r>
          </a:p>
        </p:txBody>
      </p:sp>
      <p:sp>
        <p:nvSpPr>
          <p:cNvPr id="557" name="Shape 557"/>
          <p:cNvSpPr/>
          <p:nvPr/>
        </p:nvSpPr>
        <p:spPr>
          <a:xfrm>
            <a:off x="1787325" y="3656400"/>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58" name="Shape 558"/>
          <p:cNvGrpSpPr/>
          <p:nvPr/>
        </p:nvGrpSpPr>
        <p:grpSpPr>
          <a:xfrm flipH="1">
            <a:off x="1744391" y="5475900"/>
            <a:ext cx="376068" cy="601112"/>
            <a:chOff x="876724" y="3112300"/>
            <a:chExt cx="1016400" cy="1808400"/>
          </a:xfrm>
        </p:grpSpPr>
        <p:sp>
          <p:nvSpPr>
            <p:cNvPr id="559" name="Shape 559"/>
            <p:cNvSpPr/>
            <p:nvPr/>
          </p:nvSpPr>
          <p:spPr>
            <a:xfrm rot="5400000">
              <a:off x="708874" y="3736450"/>
              <a:ext cx="1352100" cy="1016400"/>
            </a:xfrm>
            <a:prstGeom prst="chord">
              <a:avLst>
                <a:gd name="adj1" fmla="val 5375489"/>
                <a:gd name="adj2" fmla="val 16200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0" name="Shape 560"/>
            <p:cNvSpPr/>
            <p:nvPr/>
          </p:nvSpPr>
          <p:spPr>
            <a:xfrm>
              <a:off x="1090275" y="3112300"/>
              <a:ext cx="589200" cy="589200"/>
            </a:xfrm>
            <a:prstGeom prst="ellipse">
              <a:avLst/>
            </a:prstGeom>
            <a:solidFill>
              <a:srgbClr val="F9CB9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561" name="Shape 561"/>
            <p:cNvSpPr/>
            <p:nvPr/>
          </p:nvSpPr>
          <p:spPr>
            <a:xfrm>
              <a:off x="1329725" y="3786275"/>
              <a:ext cx="110400" cy="456599"/>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2" name="Shape 562"/>
            <p:cNvSpPr/>
            <p:nvPr/>
          </p:nvSpPr>
          <p:spPr>
            <a:xfrm>
              <a:off x="1329725" y="3701500"/>
              <a:ext cx="110400" cy="136200"/>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563" name="Shape 563"/>
          <p:cNvSpPr/>
          <p:nvPr/>
        </p:nvSpPr>
        <p:spPr>
          <a:xfrm>
            <a:off x="6915475" y="3737625"/>
            <a:ext cx="288899" cy="263699"/>
          </a:xfrm>
          <a:prstGeom prst="ellipse">
            <a:avLst/>
          </a:prstGeom>
          <a:solidFill>
            <a:srgbClr val="CCCC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564" name="Shape 564"/>
          <p:cNvGrpSpPr/>
          <p:nvPr/>
        </p:nvGrpSpPr>
        <p:grpSpPr>
          <a:xfrm>
            <a:off x="4194255" y="3920166"/>
            <a:ext cx="463215" cy="366812"/>
            <a:chOff x="6467575" y="3093850"/>
            <a:chExt cx="346899" cy="356474"/>
          </a:xfrm>
        </p:grpSpPr>
        <p:sp>
          <p:nvSpPr>
            <p:cNvPr id="565" name="Shape 565"/>
            <p:cNvSpPr/>
            <p:nvPr/>
          </p:nvSpPr>
          <p:spPr>
            <a:xfrm>
              <a:off x="6467575" y="3214525"/>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6" name="Shape 566"/>
            <p:cNvSpPr/>
            <p:nvPr/>
          </p:nvSpPr>
          <p:spPr>
            <a:xfrm>
              <a:off x="6516850" y="314530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67" name="Shape 567"/>
            <p:cNvSpPr/>
            <p:nvPr/>
          </p:nvSpPr>
          <p:spPr>
            <a:xfrm>
              <a:off x="6578675" y="309385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568" name="Shape 568"/>
          <p:cNvGrpSpPr/>
          <p:nvPr/>
        </p:nvGrpSpPr>
        <p:grpSpPr>
          <a:xfrm>
            <a:off x="4211433" y="4897773"/>
            <a:ext cx="437588" cy="366811"/>
            <a:chOff x="5059299" y="2661900"/>
            <a:chExt cx="608776" cy="495758"/>
          </a:xfrm>
        </p:grpSpPr>
        <p:sp>
          <p:nvSpPr>
            <p:cNvPr id="569" name="Shape 569"/>
            <p:cNvSpPr/>
            <p:nvPr/>
          </p:nvSpPr>
          <p:spPr>
            <a:xfrm>
              <a:off x="5059299" y="2829759"/>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70" name="Shape 570"/>
            <p:cNvPicPr preferRelativeResize="0"/>
            <p:nvPr/>
          </p:nvPicPr>
          <p:blipFill>
            <a:blip r:embed="rId3">
              <a:alphaModFix/>
            </a:blip>
            <a:stretch>
              <a:fillRect/>
            </a:stretch>
          </p:blipFill>
          <p:spPr>
            <a:xfrm>
              <a:off x="5105039" y="2867900"/>
              <a:ext cx="235968" cy="251700"/>
            </a:xfrm>
            <a:prstGeom prst="rect">
              <a:avLst/>
            </a:prstGeom>
            <a:noFill/>
            <a:ln>
              <a:noFill/>
            </a:ln>
          </p:spPr>
        </p:pic>
        <p:sp>
          <p:nvSpPr>
            <p:cNvPr id="571" name="Shape 571"/>
            <p:cNvSpPr/>
            <p:nvPr/>
          </p:nvSpPr>
          <p:spPr>
            <a:xfrm>
              <a:off x="5143828" y="2733517"/>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72" name="Shape 572"/>
            <p:cNvPicPr preferRelativeResize="0"/>
            <p:nvPr/>
          </p:nvPicPr>
          <p:blipFill>
            <a:blip r:embed="rId3">
              <a:alphaModFix/>
            </a:blip>
            <a:stretch>
              <a:fillRect/>
            </a:stretch>
          </p:blipFill>
          <p:spPr>
            <a:xfrm>
              <a:off x="5210964" y="2771625"/>
              <a:ext cx="235968" cy="251700"/>
            </a:xfrm>
            <a:prstGeom prst="rect">
              <a:avLst/>
            </a:prstGeom>
            <a:noFill/>
            <a:ln>
              <a:noFill/>
            </a:ln>
          </p:spPr>
        </p:pic>
        <p:sp>
          <p:nvSpPr>
            <p:cNvPr id="573" name="Shape 573"/>
            <p:cNvSpPr/>
            <p:nvPr/>
          </p:nvSpPr>
          <p:spPr>
            <a:xfrm>
              <a:off x="5249875" y="2661900"/>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574" name="Shape 574"/>
            <p:cNvPicPr preferRelativeResize="0"/>
            <p:nvPr/>
          </p:nvPicPr>
          <p:blipFill>
            <a:blip r:embed="rId3">
              <a:alphaModFix/>
            </a:blip>
            <a:stretch>
              <a:fillRect/>
            </a:stretch>
          </p:blipFill>
          <p:spPr>
            <a:xfrm>
              <a:off x="5341002" y="2700000"/>
              <a:ext cx="235968" cy="251700"/>
            </a:xfrm>
            <a:prstGeom prst="rect">
              <a:avLst/>
            </a:prstGeom>
            <a:noFill/>
            <a:ln>
              <a:noFill/>
            </a:ln>
          </p:spPr>
        </p:pic>
      </p:grpSp>
      <p:sp>
        <p:nvSpPr>
          <p:cNvPr id="575" name="Shape 575"/>
          <p:cNvSpPr txBox="1"/>
          <p:nvPr/>
        </p:nvSpPr>
        <p:spPr>
          <a:xfrm>
            <a:off x="3920525" y="5319600"/>
            <a:ext cx="1012199" cy="226799"/>
          </a:xfrm>
          <a:prstGeom prst="rect">
            <a:avLst/>
          </a:prstGeom>
          <a:noFill/>
          <a:ln>
            <a:noFill/>
          </a:ln>
        </p:spPr>
        <p:txBody>
          <a:bodyPr lIns="91425" tIns="91425" rIns="91425" bIns="91425" anchor="ctr" anchorCtr="0">
            <a:noAutofit/>
          </a:bodyPr>
          <a:lstStyle/>
          <a:p>
            <a:pPr lvl="0" algn="ctr" rtl="0">
              <a:spcBef>
                <a:spcPts val="0"/>
              </a:spcBef>
              <a:buNone/>
            </a:pPr>
            <a:r>
              <a:rPr lang="en-US" sz="1000"/>
              <a:t>Computational Resources</a:t>
            </a:r>
          </a:p>
        </p:txBody>
      </p:sp>
      <p:sp>
        <p:nvSpPr>
          <p:cNvPr id="576" name="Shape 576"/>
          <p:cNvSpPr txBox="1"/>
          <p:nvPr/>
        </p:nvSpPr>
        <p:spPr>
          <a:xfrm>
            <a:off x="1685399" y="5851150"/>
            <a:ext cx="492599" cy="162000"/>
          </a:xfrm>
          <a:prstGeom prst="rect">
            <a:avLst/>
          </a:prstGeom>
          <a:noFill/>
          <a:ln>
            <a:noFill/>
          </a:ln>
        </p:spPr>
        <p:txBody>
          <a:bodyPr lIns="91425" tIns="91425" rIns="91425" bIns="91425" anchor="ctr" anchorCtr="0">
            <a:noAutofit/>
          </a:bodyPr>
          <a:lstStyle/>
          <a:p>
            <a:pPr lvl="0" algn="ctr" rtl="0">
              <a:spcBef>
                <a:spcPts val="0"/>
              </a:spcBef>
              <a:buNone/>
            </a:pPr>
            <a:r>
              <a:rPr lang="en-US" sz="1000"/>
              <a:t>User</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p:nvPr/>
        </p:nvSpPr>
        <p:spPr>
          <a:xfrm>
            <a:off x="152400" y="1143000"/>
            <a:ext cx="8381999" cy="53817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583" name="Shape 583"/>
          <p:cNvSpPr txBox="1">
            <a:spLocks noGrp="1"/>
          </p:cNvSpPr>
          <p:nvPr>
            <p:ph type="title"/>
          </p:nvPr>
        </p:nvSpPr>
        <p:spPr>
          <a:xfrm>
            <a:off x="355600" y="7925"/>
            <a:ext cx="66470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200">
                <a:solidFill>
                  <a:schemeClr val="lt1"/>
                </a:solidFill>
              </a:rPr>
              <a:t>Resources management metrics</a:t>
            </a:r>
          </a:p>
        </p:txBody>
      </p:sp>
      <p:sp>
        <p:nvSpPr>
          <p:cNvPr id="584" name="Shape 584"/>
          <p:cNvSpPr txBox="1">
            <a:spLocks noGrp="1"/>
          </p:cNvSpPr>
          <p:nvPr>
            <p:ph type="body" idx="1"/>
          </p:nvPr>
        </p:nvSpPr>
        <p:spPr>
          <a:xfrm>
            <a:off x="309599" y="1052736"/>
            <a:ext cx="8224800" cy="4521299"/>
          </a:xfrm>
          <a:prstGeom prst="rect">
            <a:avLst/>
          </a:prstGeom>
        </p:spPr>
        <p:txBody>
          <a:bodyPr lIns="91425" tIns="91425" rIns="91425" bIns="91425" anchor="t" anchorCtr="0">
            <a:noAutofit/>
          </a:bodyPr>
          <a:lstStyle/>
          <a:p>
            <a:pPr marL="685800" lvl="0" indent="-457200" rtl="0">
              <a:lnSpc>
                <a:spcPct val="240000"/>
              </a:lnSpc>
              <a:spcBef>
                <a:spcPts val="0"/>
              </a:spcBef>
              <a:buSzPct val="100000"/>
              <a:buFont typeface="Arial" panose="020B0604020202020204" pitchFamily="34" charset="0"/>
              <a:buChar char="•"/>
            </a:pPr>
            <a:r>
              <a:rPr lang="en-US" sz="2600" dirty="0">
                <a:solidFill>
                  <a:schemeClr val="dk1"/>
                </a:solidFill>
              </a:rPr>
              <a:t>Metrics used during resources management</a:t>
            </a:r>
          </a:p>
          <a:p>
            <a:pPr marL="1028700" lvl="1" indent="-342900" rtl="0">
              <a:lnSpc>
                <a:spcPct val="240000"/>
              </a:lnSpc>
              <a:spcBef>
                <a:spcPts val="0"/>
              </a:spcBef>
              <a:buClr>
                <a:schemeClr val="dk1"/>
              </a:buClr>
              <a:buSzPct val="100000"/>
              <a:buFont typeface="Arial" panose="020B0604020202020204" pitchFamily="34" charset="0"/>
              <a:buChar char="•"/>
            </a:pPr>
            <a:r>
              <a:rPr lang="en-US" sz="2200" dirty="0">
                <a:solidFill>
                  <a:schemeClr val="dk1"/>
                </a:solidFill>
              </a:rPr>
              <a:t>workers throughput                 </a:t>
            </a:r>
          </a:p>
          <a:p>
            <a:pPr marL="1028700" lvl="1" indent="-342900" rtl="0">
              <a:lnSpc>
                <a:spcPct val="240000"/>
              </a:lnSpc>
              <a:spcBef>
                <a:spcPts val="0"/>
              </a:spcBef>
              <a:buClr>
                <a:schemeClr val="dk1"/>
              </a:buClr>
              <a:buSzPct val="100000"/>
              <a:buFont typeface="Arial" panose="020B0604020202020204" pitchFamily="34" charset="0"/>
              <a:buChar char="•"/>
            </a:pPr>
            <a:r>
              <a:rPr lang="en-US" sz="2200" dirty="0">
                <a:solidFill>
                  <a:schemeClr val="dk1"/>
                </a:solidFill>
              </a:rPr>
              <a:t>system throughput              </a:t>
            </a:r>
          </a:p>
          <a:p>
            <a:pPr marL="1028700" lvl="1" indent="-342900" rtl="0">
              <a:lnSpc>
                <a:spcPct val="240000"/>
              </a:lnSpc>
              <a:spcBef>
                <a:spcPts val="0"/>
              </a:spcBef>
              <a:buClr>
                <a:schemeClr val="dk1"/>
              </a:buClr>
              <a:buSzPct val="100000"/>
              <a:buFont typeface="Arial" panose="020B0604020202020204" pitchFamily="34" charset="0"/>
              <a:buChar char="•"/>
            </a:pPr>
            <a:r>
              <a:rPr lang="en-US" sz="2200" dirty="0">
                <a:solidFill>
                  <a:schemeClr val="dk1"/>
                </a:solidFill>
              </a:rPr>
              <a:t>target throughput               </a:t>
            </a:r>
          </a:p>
          <a:p>
            <a:pPr marL="1028700" lvl="1" indent="-342900" rtl="0">
              <a:lnSpc>
                <a:spcPct val="240000"/>
              </a:lnSpc>
              <a:spcBef>
                <a:spcPts val="0"/>
              </a:spcBef>
              <a:buClr>
                <a:schemeClr val="dk1"/>
              </a:buClr>
              <a:buSzPct val="100000"/>
              <a:buFont typeface="Arial" panose="020B0604020202020204" pitchFamily="34" charset="0"/>
              <a:buChar char="•"/>
            </a:pPr>
            <a:r>
              <a:rPr lang="en-US" sz="2200" dirty="0" err="1">
                <a:solidFill>
                  <a:schemeClr val="dk1"/>
                </a:solidFill>
              </a:rPr>
              <a:t>makespan</a:t>
            </a:r>
            <a:r>
              <a:rPr lang="en-US" sz="2200" dirty="0">
                <a:solidFill>
                  <a:schemeClr val="dk1"/>
                </a:solidFill>
              </a:rPr>
              <a:t> [time]                  </a:t>
            </a:r>
          </a:p>
          <a:p>
            <a:pPr marL="1828800" indent="-914400" rtl="0">
              <a:spcBef>
                <a:spcPts val="0"/>
              </a:spcBef>
              <a:buFont typeface="Arial" panose="020B0604020202020204" pitchFamily="34" charset="0"/>
              <a:buChar char="•"/>
            </a:pPr>
            <a:endParaRPr sz="2200" dirty="0">
              <a:solidFill>
                <a:schemeClr val="dk1"/>
              </a:solidFill>
            </a:endParaRPr>
          </a:p>
          <a:p>
            <a:pPr marL="914400" lvl="0" rtl="0">
              <a:spcBef>
                <a:spcPts val="0"/>
              </a:spcBef>
              <a:buClr>
                <a:srgbClr val="000000"/>
              </a:buClr>
              <a:buFont typeface="Arial"/>
              <a:buNone/>
            </a:pPr>
            <a:endParaRPr sz="2200" dirty="0">
              <a:solidFill>
                <a:schemeClr val="dk1"/>
              </a:solidFill>
            </a:endParaRPr>
          </a:p>
        </p:txBody>
      </p:sp>
      <p:pic>
        <p:nvPicPr>
          <p:cNvPr id="585" name="Shape 585"/>
          <p:cNvPicPr preferRelativeResize="0"/>
          <p:nvPr/>
        </p:nvPicPr>
        <p:blipFill>
          <a:blip r:embed="rId3">
            <a:alphaModFix/>
          </a:blip>
          <a:stretch>
            <a:fillRect/>
          </a:stretch>
        </p:blipFill>
        <p:spPr>
          <a:xfrm>
            <a:off x="4017125" y="2294351"/>
            <a:ext cx="3101801" cy="626224"/>
          </a:xfrm>
          <a:prstGeom prst="rect">
            <a:avLst/>
          </a:prstGeom>
          <a:noFill/>
          <a:ln>
            <a:noFill/>
          </a:ln>
        </p:spPr>
      </p:pic>
      <p:pic>
        <p:nvPicPr>
          <p:cNvPr id="586" name="Shape 586"/>
          <p:cNvPicPr preferRelativeResize="0"/>
          <p:nvPr/>
        </p:nvPicPr>
        <p:blipFill>
          <a:blip r:embed="rId4">
            <a:alphaModFix/>
          </a:blip>
          <a:stretch>
            <a:fillRect/>
          </a:stretch>
        </p:blipFill>
        <p:spPr>
          <a:xfrm>
            <a:off x="4017125" y="3205350"/>
            <a:ext cx="1721699" cy="447299"/>
          </a:xfrm>
          <a:prstGeom prst="rect">
            <a:avLst/>
          </a:prstGeom>
          <a:noFill/>
          <a:ln>
            <a:noFill/>
          </a:ln>
        </p:spPr>
      </p:pic>
      <p:pic>
        <p:nvPicPr>
          <p:cNvPr id="587" name="Shape 587"/>
          <p:cNvPicPr preferRelativeResize="0"/>
          <p:nvPr/>
        </p:nvPicPr>
        <p:blipFill>
          <a:blip r:embed="rId5">
            <a:alphaModFix/>
          </a:blip>
          <a:stretch>
            <a:fillRect/>
          </a:stretch>
        </p:blipFill>
        <p:spPr>
          <a:xfrm>
            <a:off x="4017125" y="3864450"/>
            <a:ext cx="3455249" cy="737724"/>
          </a:xfrm>
          <a:prstGeom prst="rect">
            <a:avLst/>
          </a:prstGeom>
          <a:noFill/>
          <a:ln>
            <a:noFill/>
          </a:ln>
        </p:spPr>
      </p:pic>
      <p:pic>
        <p:nvPicPr>
          <p:cNvPr id="588" name="Shape 588"/>
          <p:cNvPicPr preferRelativeResize="0"/>
          <p:nvPr/>
        </p:nvPicPr>
        <p:blipFill>
          <a:blip r:embed="rId6">
            <a:alphaModFix/>
          </a:blip>
          <a:stretch>
            <a:fillRect/>
          </a:stretch>
        </p:blipFill>
        <p:spPr>
          <a:xfrm>
            <a:off x="4008500" y="4662975"/>
            <a:ext cx="1127007" cy="73772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txBox="1">
            <a:spLocks noGrp="1"/>
          </p:cNvSpPr>
          <p:nvPr>
            <p:ph type="title"/>
          </p:nvPr>
        </p:nvSpPr>
        <p:spPr>
          <a:xfrm>
            <a:off x="355600" y="7937"/>
            <a:ext cx="6488099" cy="10634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200">
                <a:solidFill>
                  <a:schemeClr val="lt1"/>
                </a:solidFill>
              </a:rPr>
              <a:t>Evaluation</a:t>
            </a:r>
          </a:p>
        </p:txBody>
      </p:sp>
      <p:sp>
        <p:nvSpPr>
          <p:cNvPr id="595" name="Shape 595"/>
          <p:cNvSpPr txBox="1">
            <a:spLocks noGrp="1"/>
          </p:cNvSpPr>
          <p:nvPr>
            <p:ph type="body" idx="1"/>
          </p:nvPr>
        </p:nvSpPr>
        <p:spPr>
          <a:xfrm>
            <a:off x="395537" y="1295400"/>
            <a:ext cx="8184988" cy="4845000"/>
          </a:xfrm>
          <a:prstGeom prst="rect">
            <a:avLst/>
          </a:prstGeom>
        </p:spPr>
        <p:txBody>
          <a:bodyPr lIns="91425" tIns="91425" rIns="91425" bIns="91425" anchor="t" anchorCtr="0">
            <a:noAutofit/>
          </a:bodyPr>
          <a:lstStyle/>
          <a:p>
            <a:pPr marL="63500" lvl="0" indent="0" rtl="0">
              <a:spcBef>
                <a:spcPts val="0"/>
              </a:spcBef>
              <a:buSzPct val="100000"/>
            </a:pPr>
            <a:r>
              <a:rPr lang="pl-PL" sz="2600" dirty="0" smtClean="0"/>
              <a:t>Test 1: </a:t>
            </a:r>
            <a:r>
              <a:rPr lang="en-US" sz="2600" dirty="0" smtClean="0"/>
              <a:t>Automated </a:t>
            </a:r>
            <a:r>
              <a:rPr lang="en-US" sz="2600" u="sng" dirty="0"/>
              <a:t>input space extension</a:t>
            </a:r>
            <a:r>
              <a:rPr lang="en-US" sz="2600" dirty="0"/>
              <a:t> evaluation</a:t>
            </a:r>
          </a:p>
          <a:p>
            <a:pPr marL="1028700" lvl="1" indent="-342900" rtl="0">
              <a:spcBef>
                <a:spcPts val="0"/>
              </a:spcBef>
              <a:buSzPct val="100000"/>
              <a:buFont typeface="Arial" panose="020B0604020202020204" pitchFamily="34" charset="0"/>
              <a:buChar char="•"/>
            </a:pPr>
            <a:r>
              <a:rPr lang="en-US" sz="2200" dirty="0"/>
              <a:t>Input space controlled by simulated annealing algorithm</a:t>
            </a:r>
          </a:p>
          <a:p>
            <a:pPr marL="1028700" lvl="1" indent="-342900" rtl="0">
              <a:spcBef>
                <a:spcPts val="0"/>
              </a:spcBef>
              <a:buSzPct val="100000"/>
              <a:buFont typeface="Arial" panose="020B0604020202020204" pitchFamily="34" charset="0"/>
              <a:buChar char="•"/>
            </a:pPr>
            <a:r>
              <a:rPr lang="en-US" sz="2200" dirty="0"/>
              <a:t>Fixed time of simulation execution - 10 seconds </a:t>
            </a:r>
          </a:p>
          <a:p>
            <a:pPr marL="1028700" lvl="1" indent="-342900" rtl="0">
              <a:spcBef>
                <a:spcPts val="0"/>
              </a:spcBef>
              <a:buSzPct val="100000"/>
              <a:buFont typeface="Arial" panose="020B0604020202020204" pitchFamily="34" charset="0"/>
              <a:buChar char="•"/>
            </a:pPr>
            <a:r>
              <a:rPr lang="en-US" sz="2200" dirty="0"/>
              <a:t>Fixed number of workers - 10</a:t>
            </a:r>
          </a:p>
          <a:p>
            <a:pPr marL="63500" lvl="0" indent="0" rtl="0">
              <a:spcBef>
                <a:spcPts val="0"/>
              </a:spcBef>
              <a:buSzPct val="100000"/>
            </a:pPr>
            <a:r>
              <a:rPr lang="pl-PL" sz="2600" dirty="0" smtClean="0">
                <a:solidFill>
                  <a:schemeClr val="dk1"/>
                </a:solidFill>
              </a:rPr>
              <a:t>Test 2: </a:t>
            </a:r>
            <a:r>
              <a:rPr lang="en-US" sz="2600" dirty="0" smtClean="0">
                <a:solidFill>
                  <a:schemeClr val="dk1"/>
                </a:solidFill>
              </a:rPr>
              <a:t>Automated </a:t>
            </a:r>
            <a:r>
              <a:rPr lang="en-US" sz="2600" u="sng" dirty="0"/>
              <a:t>resources management</a:t>
            </a:r>
            <a:r>
              <a:rPr lang="en-US" sz="2600" dirty="0"/>
              <a:t> evaluation</a:t>
            </a:r>
          </a:p>
          <a:p>
            <a:pPr marL="1028700" lvl="1" indent="-342900" rtl="0">
              <a:spcBef>
                <a:spcPts val="0"/>
              </a:spcBef>
              <a:buSzPct val="100000"/>
              <a:buFont typeface="Arial" panose="020B0604020202020204" pitchFamily="34" charset="0"/>
              <a:buChar char="•"/>
            </a:pPr>
            <a:r>
              <a:rPr lang="en-US" sz="2200" dirty="0"/>
              <a:t>Resources </a:t>
            </a:r>
            <a:r>
              <a:rPr lang="en-US" sz="2200" dirty="0">
                <a:solidFill>
                  <a:schemeClr val="dk1"/>
                </a:solidFill>
              </a:rPr>
              <a:t>controlled by our resources management algorithm</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Fixed time of simulation execution - 20 seconds</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Manual input space extensions</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Experiment execution time constrained to 10 minutes</a:t>
            </a: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Shape 601"/>
          <p:cNvPicPr preferRelativeResize="0"/>
          <p:nvPr/>
        </p:nvPicPr>
        <p:blipFill>
          <a:blip r:embed="rId3">
            <a:alphaModFix/>
          </a:blip>
          <a:stretch>
            <a:fillRect/>
          </a:stretch>
        </p:blipFill>
        <p:spPr>
          <a:xfrm>
            <a:off x="290475" y="1071425"/>
            <a:ext cx="6850849" cy="4958519"/>
          </a:xfrm>
          <a:prstGeom prst="rect">
            <a:avLst/>
          </a:prstGeom>
          <a:noFill/>
          <a:ln>
            <a:noFill/>
          </a:ln>
        </p:spPr>
      </p:pic>
      <p:sp>
        <p:nvSpPr>
          <p:cNvPr id="602" name="Shape 602"/>
          <p:cNvSpPr txBox="1">
            <a:spLocks noGrp="1"/>
          </p:cNvSpPr>
          <p:nvPr>
            <p:ph type="title"/>
          </p:nvPr>
        </p:nvSpPr>
        <p:spPr>
          <a:xfrm>
            <a:off x="355600" y="7925"/>
            <a:ext cx="6749100" cy="1063499"/>
          </a:xfrm>
          <a:prstGeom prst="rect">
            <a:avLst/>
          </a:prstGeom>
        </p:spPr>
        <p:txBody>
          <a:bodyPr lIns="91425" tIns="91425" rIns="91425" bIns="91425" anchor="ctr" anchorCtr="0">
            <a:noAutofit/>
          </a:bodyPr>
          <a:lstStyle/>
          <a:p>
            <a:pPr lvl="0">
              <a:spcBef>
                <a:spcPts val="0"/>
              </a:spcBef>
              <a:buClr>
                <a:schemeClr val="dk1"/>
              </a:buClr>
              <a:buSzPct val="25000"/>
              <a:buFont typeface="Times New Roman"/>
              <a:buNone/>
            </a:pPr>
            <a:r>
              <a:rPr lang="en-US" sz="3200">
                <a:solidFill>
                  <a:schemeClr val="lt1"/>
                </a:solidFill>
              </a:rPr>
              <a:t>Automated input space extensions</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Shape 608"/>
          <p:cNvPicPr preferRelativeResize="0"/>
          <p:nvPr/>
        </p:nvPicPr>
        <p:blipFill>
          <a:blip r:embed="rId3">
            <a:alphaModFix/>
          </a:blip>
          <a:stretch>
            <a:fillRect/>
          </a:stretch>
        </p:blipFill>
        <p:spPr>
          <a:xfrm>
            <a:off x="290475" y="1071422"/>
            <a:ext cx="6879349" cy="4958526"/>
          </a:xfrm>
          <a:prstGeom prst="rect">
            <a:avLst/>
          </a:prstGeom>
          <a:noFill/>
          <a:ln>
            <a:noFill/>
          </a:ln>
        </p:spPr>
      </p:pic>
      <p:sp>
        <p:nvSpPr>
          <p:cNvPr id="609" name="Shape 609"/>
          <p:cNvSpPr txBox="1">
            <a:spLocks noGrp="1"/>
          </p:cNvSpPr>
          <p:nvPr>
            <p:ph type="title"/>
          </p:nvPr>
        </p:nvSpPr>
        <p:spPr>
          <a:xfrm>
            <a:off x="355600" y="7925"/>
            <a:ext cx="6749100" cy="1063499"/>
          </a:xfrm>
          <a:prstGeom prst="rect">
            <a:avLst/>
          </a:prstGeom>
        </p:spPr>
        <p:txBody>
          <a:bodyPr lIns="91425" tIns="91425" rIns="91425" bIns="91425" anchor="ctr" anchorCtr="0">
            <a:noAutofit/>
          </a:bodyPr>
          <a:lstStyle/>
          <a:p>
            <a:pPr lvl="0" rtl="0">
              <a:spcBef>
                <a:spcPts val="0"/>
              </a:spcBef>
              <a:buClr>
                <a:schemeClr val="dk1"/>
              </a:buClr>
              <a:buSzPct val="25000"/>
              <a:buFont typeface="Times New Roman"/>
              <a:buNone/>
            </a:pPr>
            <a:r>
              <a:rPr lang="en-US" sz="3200">
                <a:solidFill>
                  <a:schemeClr val="lt1"/>
                </a:solidFill>
              </a:rPr>
              <a:t>Automated resources management</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355600" y="7937"/>
            <a:ext cx="6488099" cy="1063499"/>
          </a:xfrm>
          <a:prstGeom prst="rect">
            <a:avLst/>
          </a:prstGeom>
        </p:spPr>
        <p:txBody>
          <a:bodyPr lIns="91425" tIns="91425" rIns="91425" bIns="91425" anchor="ctr" anchorCtr="0">
            <a:noAutofit/>
          </a:bodyPr>
          <a:lstStyle/>
          <a:p>
            <a:pPr lvl="0">
              <a:spcBef>
                <a:spcPts val="0"/>
              </a:spcBef>
              <a:buClr>
                <a:schemeClr val="dk1"/>
              </a:buClr>
              <a:buSzPct val="25000"/>
              <a:buFont typeface="Times New Roman"/>
              <a:buNone/>
            </a:pPr>
            <a:r>
              <a:rPr lang="en-US" sz="3200">
                <a:solidFill>
                  <a:schemeClr val="lt1"/>
                </a:solidFill>
              </a:rPr>
              <a:t>Conclusions</a:t>
            </a:r>
          </a:p>
        </p:txBody>
      </p:sp>
      <p:sp>
        <p:nvSpPr>
          <p:cNvPr id="616" name="Shape 616"/>
          <p:cNvSpPr txBox="1">
            <a:spLocks noGrp="1"/>
          </p:cNvSpPr>
          <p:nvPr>
            <p:ph type="body" idx="1"/>
          </p:nvPr>
        </p:nvSpPr>
        <p:spPr>
          <a:xfrm>
            <a:off x="355600" y="1295400"/>
            <a:ext cx="8224800" cy="4521299"/>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solidFill>
                  <a:schemeClr val="dk1"/>
                </a:solidFill>
              </a:rPr>
              <a:t>Two levels of automation - input space adjustments and resources management</a:t>
            </a:r>
          </a:p>
          <a:p>
            <a:pPr marL="685800" lvl="0" indent="-457200" rtl="0">
              <a:spcBef>
                <a:spcPts val="0"/>
              </a:spcBef>
              <a:buSzPct val="100000"/>
              <a:buFont typeface="Arial" panose="020B0604020202020204" pitchFamily="34" charset="0"/>
              <a:buChar char="•"/>
            </a:pPr>
            <a:r>
              <a:rPr lang="en-US" sz="2600" dirty="0">
                <a:solidFill>
                  <a:schemeClr val="dk1"/>
                </a:solidFill>
              </a:rPr>
              <a:t>Plugin-based architecture allows an easy extension with new algorithms</a:t>
            </a:r>
          </a:p>
          <a:p>
            <a:pPr marL="685800" lvl="0" indent="-457200" rtl="0">
              <a:spcBef>
                <a:spcPts val="0"/>
              </a:spcBef>
              <a:buSzPct val="100000"/>
              <a:buFont typeface="Arial" panose="020B0604020202020204" pitchFamily="34" charset="0"/>
              <a:buChar char="•"/>
            </a:pPr>
            <a:r>
              <a:rPr lang="en-US" sz="2600" dirty="0" smtClean="0"/>
              <a:t>Integration</a:t>
            </a:r>
            <a:r>
              <a:rPr lang="pl-PL" sz="2600" dirty="0" smtClean="0"/>
              <a:t> </a:t>
            </a:r>
            <a:r>
              <a:rPr lang="en-US" sz="2600" dirty="0" smtClean="0"/>
              <a:t>of </a:t>
            </a:r>
            <a:r>
              <a:rPr lang="en-US" sz="2600" dirty="0"/>
              <a:t>these levels of automation is challenging </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Automated input space extension requires calculation of all simulation from ‘bundle’ before scheduling next one</a:t>
            </a:r>
          </a:p>
          <a:p>
            <a:pPr marL="1028700" lvl="1" indent="-342900" rtl="0">
              <a:spcBef>
                <a:spcPts val="0"/>
              </a:spcBef>
              <a:buClr>
                <a:schemeClr val="dk1"/>
              </a:buClr>
              <a:buSzPct val="100000"/>
              <a:buFont typeface="Arial" panose="020B0604020202020204" pitchFamily="34" charset="0"/>
              <a:buChar char="•"/>
            </a:pPr>
            <a:r>
              <a:rPr lang="en-US" sz="2200" dirty="0">
                <a:solidFill>
                  <a:schemeClr val="dk1"/>
                </a:solidFill>
              </a:rPr>
              <a:t>Resources management algorithm must take into account input space extension by bundle of simulations</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355600" y="7937"/>
            <a:ext cx="6488099" cy="1063499"/>
          </a:xfrm>
          <a:prstGeom prst="rect">
            <a:avLst/>
          </a:prstGeom>
        </p:spPr>
        <p:txBody>
          <a:bodyPr lIns="91425" tIns="91425" rIns="91425" bIns="91425" anchor="ctr" anchorCtr="0">
            <a:noAutofit/>
          </a:bodyPr>
          <a:lstStyle/>
          <a:p>
            <a:pPr lvl="0">
              <a:spcBef>
                <a:spcPts val="0"/>
              </a:spcBef>
              <a:buNone/>
            </a:pPr>
            <a:r>
              <a:rPr lang="en-US" sz="3200">
                <a:solidFill>
                  <a:schemeClr val="lt1"/>
                </a:solidFill>
              </a:rPr>
              <a:t>Future Work</a:t>
            </a:r>
          </a:p>
        </p:txBody>
      </p:sp>
      <p:sp>
        <p:nvSpPr>
          <p:cNvPr id="623" name="Shape 623"/>
          <p:cNvSpPr txBox="1">
            <a:spLocks noGrp="1"/>
          </p:cNvSpPr>
          <p:nvPr>
            <p:ph type="body" idx="1"/>
          </p:nvPr>
        </p:nvSpPr>
        <p:spPr>
          <a:xfrm>
            <a:off x="355600" y="1295400"/>
            <a:ext cx="8224800" cy="4521299"/>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Resources management algorithm better suited to data farming experiments</a:t>
            </a:r>
          </a:p>
          <a:p>
            <a:pPr marL="1028700" lvl="1" indent="-342900" rtl="0">
              <a:spcBef>
                <a:spcPts val="0"/>
              </a:spcBef>
              <a:buSzPct val="100000"/>
              <a:buFont typeface="Arial" panose="020B0604020202020204" pitchFamily="34" charset="0"/>
              <a:buChar char="•"/>
            </a:pPr>
            <a:r>
              <a:rPr lang="en-US" sz="2200" dirty="0"/>
              <a:t>Predicting amount of simulation yet to be scheduled based on available data</a:t>
            </a:r>
          </a:p>
          <a:p>
            <a:pPr marL="1028700" lvl="1" indent="-342900" rtl="0">
              <a:spcBef>
                <a:spcPts val="0"/>
              </a:spcBef>
              <a:buSzPct val="100000"/>
              <a:buFont typeface="Arial" panose="020B0604020202020204" pitchFamily="34" charset="0"/>
              <a:buChar char="•"/>
            </a:pPr>
            <a:r>
              <a:rPr lang="en-US" sz="2200" dirty="0"/>
              <a:t>Metrics extension</a:t>
            </a:r>
          </a:p>
          <a:p>
            <a:pPr marL="685800" lvl="0" indent="-457200" rtl="0">
              <a:spcBef>
                <a:spcPts val="0"/>
              </a:spcBef>
              <a:buSzPct val="100000"/>
              <a:buFont typeface="Arial" panose="020B0604020202020204" pitchFamily="34" charset="0"/>
              <a:buChar char="•"/>
            </a:pPr>
            <a:r>
              <a:rPr lang="en-US" sz="2600" dirty="0"/>
              <a:t>Additional dedicated input space management algorithms, e.g. genetic algorithm</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55600" y="7937"/>
            <a:ext cx="6488099" cy="1063499"/>
          </a:xfrm>
          <a:prstGeom prst="rect">
            <a:avLst/>
          </a:prstGeom>
        </p:spPr>
        <p:txBody>
          <a:bodyPr lIns="91425" tIns="91425" rIns="91425" bIns="91425" anchor="ctr" anchorCtr="0">
            <a:noAutofit/>
          </a:bodyPr>
          <a:lstStyle/>
          <a:p>
            <a:pPr lvl="0">
              <a:spcBef>
                <a:spcPts val="0"/>
              </a:spcBef>
              <a:buNone/>
            </a:pPr>
            <a:r>
              <a:rPr lang="en-US" sz="3200">
                <a:solidFill>
                  <a:schemeClr val="lt1"/>
                </a:solidFill>
              </a:rPr>
              <a:t>Agenda</a:t>
            </a:r>
          </a:p>
        </p:txBody>
      </p:sp>
      <p:sp>
        <p:nvSpPr>
          <p:cNvPr id="131" name="Shape 131"/>
          <p:cNvSpPr txBox="1">
            <a:spLocks noGrp="1"/>
          </p:cNvSpPr>
          <p:nvPr>
            <p:ph type="body" idx="1"/>
          </p:nvPr>
        </p:nvSpPr>
        <p:spPr>
          <a:xfrm>
            <a:off x="355600" y="1295400"/>
            <a:ext cx="8224800" cy="4521299"/>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Data processing in modern science</a:t>
            </a:r>
          </a:p>
          <a:p>
            <a:pPr marL="685800" lvl="0" indent="-457200" rtl="0">
              <a:spcBef>
                <a:spcPts val="0"/>
              </a:spcBef>
              <a:buSzPct val="100000"/>
              <a:buFont typeface="Arial" panose="020B0604020202020204" pitchFamily="34" charset="0"/>
              <a:buChar char="•"/>
            </a:pPr>
            <a:r>
              <a:rPr lang="en-US" sz="2600" dirty="0"/>
              <a:t>Problem description</a:t>
            </a:r>
          </a:p>
          <a:p>
            <a:pPr marL="685800" lvl="0" indent="-457200" rtl="0">
              <a:spcBef>
                <a:spcPts val="0"/>
              </a:spcBef>
              <a:buSzPct val="100000"/>
              <a:buFont typeface="Arial" panose="020B0604020202020204" pitchFamily="34" charset="0"/>
              <a:buChar char="•"/>
            </a:pPr>
            <a:r>
              <a:rPr lang="en-US" sz="2600" dirty="0" err="1"/>
              <a:t>Scalarm</a:t>
            </a:r>
            <a:r>
              <a:rPr lang="en-US" sz="2600" dirty="0"/>
              <a:t> overview</a:t>
            </a:r>
          </a:p>
          <a:p>
            <a:pPr marL="685800" lvl="0" indent="-457200" rtl="0">
              <a:spcBef>
                <a:spcPts val="0"/>
              </a:spcBef>
              <a:buSzPct val="100000"/>
              <a:buFont typeface="Arial" panose="020B0604020202020204" pitchFamily="34" charset="0"/>
              <a:buChar char="•"/>
            </a:pPr>
            <a:r>
              <a:rPr lang="en-US" sz="2600" dirty="0" err="1"/>
              <a:t>Scalarm</a:t>
            </a:r>
            <a:r>
              <a:rPr lang="en-US" sz="2600" dirty="0"/>
              <a:t> approach to automation</a:t>
            </a:r>
          </a:p>
          <a:p>
            <a:pPr marL="685800" lvl="0" indent="-457200" rtl="0">
              <a:spcBef>
                <a:spcPts val="0"/>
              </a:spcBef>
              <a:buSzPct val="100000"/>
              <a:buFont typeface="Arial" panose="020B0604020202020204" pitchFamily="34" charset="0"/>
              <a:buChar char="•"/>
            </a:pPr>
            <a:r>
              <a:rPr lang="en-US" sz="2600" dirty="0"/>
              <a:t>Results</a:t>
            </a:r>
          </a:p>
          <a:p>
            <a:pPr marL="685800" lvl="0" indent="-457200" rtl="0">
              <a:spcBef>
                <a:spcPts val="0"/>
              </a:spcBef>
              <a:buSzPct val="100000"/>
              <a:buFont typeface="Arial" panose="020B0604020202020204" pitchFamily="34" charset="0"/>
              <a:buChar char="•"/>
            </a:pPr>
            <a:r>
              <a:rPr lang="en-US" sz="2600" dirty="0"/>
              <a:t>Conclusions and future work</a:t>
            </a:r>
          </a:p>
          <a:p>
            <a:pPr marL="0" lvl="0">
              <a:spcBef>
                <a:spcPts val="0"/>
              </a:spcBef>
              <a:buNone/>
            </a:pPr>
            <a:endParaRPr sz="2600" dirty="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52400" y="1143000"/>
            <a:ext cx="8381999" cy="21104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138" name="Shape 138"/>
          <p:cNvSpPr txBox="1">
            <a:spLocks noGrp="1"/>
          </p:cNvSpPr>
          <p:nvPr>
            <p:ph type="title"/>
          </p:nvPr>
        </p:nvSpPr>
        <p:spPr>
          <a:xfrm>
            <a:off x="355600" y="7925"/>
            <a:ext cx="66317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Data processing in modern science</a:t>
            </a:r>
          </a:p>
        </p:txBody>
      </p:sp>
      <p:sp>
        <p:nvSpPr>
          <p:cNvPr id="139" name="Shape 139"/>
          <p:cNvSpPr txBox="1">
            <a:spLocks noGrp="1"/>
          </p:cNvSpPr>
          <p:nvPr>
            <p:ph type="body" idx="1"/>
          </p:nvPr>
        </p:nvSpPr>
        <p:spPr>
          <a:xfrm>
            <a:off x="355600" y="1295400"/>
            <a:ext cx="8224800" cy="19581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Scientific research methods often rely on executing numerous simulations each with different input parameter values</a:t>
            </a:r>
          </a:p>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One such approach is called data farming</a:t>
            </a:r>
          </a:p>
          <a:p>
            <a:pPr marL="114300" lvl="0" indent="-457200">
              <a:spcBef>
                <a:spcPts val="0"/>
              </a:spcBef>
              <a:buFont typeface="Arial" panose="020B0604020202020204" pitchFamily="34" charset="0"/>
              <a:buChar char="•"/>
            </a:pPr>
            <a:endParaRPr sz="2600" dirty="0"/>
          </a:p>
        </p:txBody>
      </p:sp>
      <p:grpSp>
        <p:nvGrpSpPr>
          <p:cNvPr id="140" name="Shape 140"/>
          <p:cNvGrpSpPr/>
          <p:nvPr/>
        </p:nvGrpSpPr>
        <p:grpSpPr>
          <a:xfrm>
            <a:off x="887541" y="3369791"/>
            <a:ext cx="7160927" cy="2604465"/>
            <a:chOff x="125875" y="1410350"/>
            <a:chExt cx="8892248" cy="4037305"/>
          </a:xfrm>
        </p:grpSpPr>
        <p:sp>
          <p:nvSpPr>
            <p:cNvPr id="141" name="Shape 141"/>
            <p:cNvSpPr/>
            <p:nvPr/>
          </p:nvSpPr>
          <p:spPr>
            <a:xfrm>
              <a:off x="8230323" y="3196850"/>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142" name="Shape 142"/>
            <p:cNvSpPr/>
            <p:nvPr/>
          </p:nvSpPr>
          <p:spPr>
            <a:xfrm>
              <a:off x="8230323" y="284308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143" name="Shape 143"/>
            <p:cNvSpPr/>
            <p:nvPr/>
          </p:nvSpPr>
          <p:spPr>
            <a:xfrm>
              <a:off x="8230323" y="3550612"/>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144" name="Shape 144"/>
            <p:cNvSpPr/>
            <p:nvPr/>
          </p:nvSpPr>
          <p:spPr>
            <a:xfrm>
              <a:off x="300067" y="2815485"/>
              <a:ext cx="1688399" cy="7350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145" name="Shape 145"/>
            <p:cNvSpPr/>
            <p:nvPr/>
          </p:nvSpPr>
          <p:spPr>
            <a:xfrm>
              <a:off x="2968825" y="1410350"/>
              <a:ext cx="2114700" cy="11726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146" name="Shape 146"/>
            <p:cNvSpPr/>
            <p:nvPr/>
          </p:nvSpPr>
          <p:spPr>
            <a:xfrm>
              <a:off x="3199656" y="4387494"/>
              <a:ext cx="1688399" cy="6135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147" name="Shape 147"/>
            <p:cNvSpPr/>
            <p:nvPr/>
          </p:nvSpPr>
          <p:spPr>
            <a:xfrm>
              <a:off x="842739" y="4390153"/>
              <a:ext cx="603000" cy="603000"/>
            </a:xfrm>
            <a:prstGeom prst="ellipse">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8" name="Shape 148"/>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149" name="Shape 149"/>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150" name="Shape 150"/>
            <p:cNvCxnSpPr>
              <a:stCxn id="146" idx="1"/>
              <a:endCxn id="147"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151" name="Shape 151"/>
            <p:cNvSpPr txBox="1"/>
            <p:nvPr/>
          </p:nvSpPr>
          <p:spPr>
            <a:xfrm>
              <a:off x="1493781" y="4691499"/>
              <a:ext cx="1753799" cy="415500"/>
            </a:xfrm>
            <a:prstGeom prst="rect">
              <a:avLst/>
            </a:prstGeom>
            <a:noFill/>
            <a:ln>
              <a:noFill/>
            </a:ln>
          </p:spPr>
          <p:txBody>
            <a:bodyPr lIns="91425" tIns="91425" rIns="91425" bIns="91425" anchor="t" anchorCtr="0">
              <a:noAutofit/>
            </a:bodyPr>
            <a:lstStyle/>
            <a:p>
              <a:pPr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152" name="Shape 152"/>
            <p:cNvCxnSpPr>
              <a:stCxn id="147" idx="0"/>
              <a:endCxn id="144"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153" name="Shape 153"/>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154" name="Shape 154"/>
            <p:cNvCxnSpPr>
              <a:stCxn id="144" idx="0"/>
              <a:endCxn id="145"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155" name="Shape 155"/>
            <p:cNvSpPr/>
            <p:nvPr/>
          </p:nvSpPr>
          <p:spPr>
            <a:xfrm>
              <a:off x="6249200" y="2815475"/>
              <a:ext cx="1503300" cy="9462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156" name="Shape 156"/>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157" name="Shape 157"/>
            <p:cNvSpPr txBox="1"/>
            <p:nvPr/>
          </p:nvSpPr>
          <p:spPr>
            <a:xfrm>
              <a:off x="2691400" y="2744277"/>
              <a:ext cx="1348200" cy="735000"/>
            </a:xfrm>
            <a:prstGeom prst="rect">
              <a:avLst/>
            </a:prstGeom>
            <a:noFill/>
            <a:ln>
              <a:noFill/>
            </a:ln>
          </p:spPr>
          <p:txBody>
            <a:bodyPr lIns="91425" tIns="91425" rIns="91425" bIns="91425" anchor="t" anchorCtr="0">
              <a:noAutofit/>
            </a:bodyPr>
            <a:lstStyle/>
            <a:p>
              <a:pPr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158" name="Shape 158"/>
            <p:cNvCxnSpPr>
              <a:stCxn id="155" idx="2"/>
              <a:endCxn id="146"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159" name="Shape 159"/>
            <p:cNvSpPr/>
            <p:nvPr/>
          </p:nvSpPr>
          <p:spPr>
            <a:xfrm>
              <a:off x="8166003" y="3132529"/>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160" name="Shape 160"/>
            <p:cNvSpPr/>
            <p:nvPr/>
          </p:nvSpPr>
          <p:spPr>
            <a:xfrm>
              <a:off x="8166003" y="3486291"/>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161" name="Shape 161"/>
            <p:cNvCxnSpPr>
              <a:endCxn id="162"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163" name="Shape 163"/>
            <p:cNvCxnSpPr>
              <a:stCxn id="155" idx="3"/>
              <a:endCxn id="159"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164" name="Shape 164"/>
            <p:cNvCxnSpPr>
              <a:stCxn id="155" idx="3"/>
              <a:endCxn id="160"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162" name="Shape 162"/>
            <p:cNvSpPr/>
            <p:nvPr/>
          </p:nvSpPr>
          <p:spPr>
            <a:xfrm>
              <a:off x="8166003" y="277876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165" name="Shape 165"/>
            <p:cNvSpPr/>
            <p:nvPr/>
          </p:nvSpPr>
          <p:spPr>
            <a:xfrm>
              <a:off x="1258205"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166" name="Shape 166"/>
            <p:cNvCxnSpPr>
              <a:stCxn id="145" idx="3"/>
              <a:endCxn id="155"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167" name="Shape 167"/>
            <p:cNvSpPr/>
            <p:nvPr/>
          </p:nvSpPr>
          <p:spPr>
            <a:xfrm>
              <a:off x="5391100"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168" name="Shape 168"/>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p:nvPr/>
        </p:nvSpPr>
        <p:spPr>
          <a:xfrm>
            <a:off x="152400" y="1143000"/>
            <a:ext cx="8381999" cy="21104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175" name="Shape 175"/>
          <p:cNvSpPr txBox="1">
            <a:spLocks noGrp="1"/>
          </p:cNvSpPr>
          <p:nvPr>
            <p:ph type="title"/>
          </p:nvPr>
        </p:nvSpPr>
        <p:spPr>
          <a:xfrm>
            <a:off x="355600" y="7925"/>
            <a:ext cx="66317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Data processing in modern science</a:t>
            </a:r>
          </a:p>
        </p:txBody>
      </p:sp>
      <p:sp>
        <p:nvSpPr>
          <p:cNvPr id="176" name="Shape 176"/>
          <p:cNvSpPr txBox="1">
            <a:spLocks noGrp="1"/>
          </p:cNvSpPr>
          <p:nvPr>
            <p:ph type="body" idx="1"/>
          </p:nvPr>
        </p:nvSpPr>
        <p:spPr>
          <a:xfrm>
            <a:off x="355600" y="1295400"/>
            <a:ext cx="8224800" cy="19581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Scientific research methods often rely on executing numerous simulations each with different input parameter values</a:t>
            </a:r>
          </a:p>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One such approach is called data farming</a:t>
            </a:r>
          </a:p>
          <a:p>
            <a:pPr marL="0" lvl="0" rtl="0">
              <a:spcBef>
                <a:spcPts val="0"/>
              </a:spcBef>
              <a:buNone/>
            </a:pPr>
            <a:endParaRPr sz="2600" dirty="0"/>
          </a:p>
        </p:txBody>
      </p:sp>
      <p:grpSp>
        <p:nvGrpSpPr>
          <p:cNvPr id="177" name="Shape 177"/>
          <p:cNvGrpSpPr/>
          <p:nvPr/>
        </p:nvGrpSpPr>
        <p:grpSpPr>
          <a:xfrm>
            <a:off x="887541" y="3369791"/>
            <a:ext cx="7160927" cy="2604465"/>
            <a:chOff x="125875" y="1410350"/>
            <a:chExt cx="8892248" cy="4037305"/>
          </a:xfrm>
        </p:grpSpPr>
        <p:sp>
          <p:nvSpPr>
            <p:cNvPr id="178" name="Shape 178"/>
            <p:cNvSpPr/>
            <p:nvPr/>
          </p:nvSpPr>
          <p:spPr>
            <a:xfrm>
              <a:off x="8230323" y="3196850"/>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179" name="Shape 179"/>
            <p:cNvSpPr/>
            <p:nvPr/>
          </p:nvSpPr>
          <p:spPr>
            <a:xfrm>
              <a:off x="8230323" y="284308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180" name="Shape 180"/>
            <p:cNvSpPr/>
            <p:nvPr/>
          </p:nvSpPr>
          <p:spPr>
            <a:xfrm>
              <a:off x="8230323" y="3550612"/>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181" name="Shape 181"/>
            <p:cNvSpPr/>
            <p:nvPr/>
          </p:nvSpPr>
          <p:spPr>
            <a:xfrm>
              <a:off x="300067" y="2815485"/>
              <a:ext cx="1688399" cy="735000"/>
            </a:xfrm>
            <a:prstGeom prst="rect">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182" name="Shape 182"/>
            <p:cNvSpPr/>
            <p:nvPr/>
          </p:nvSpPr>
          <p:spPr>
            <a:xfrm>
              <a:off x="2968825" y="1410350"/>
              <a:ext cx="2114700" cy="11726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183" name="Shape 183"/>
            <p:cNvSpPr/>
            <p:nvPr/>
          </p:nvSpPr>
          <p:spPr>
            <a:xfrm>
              <a:off x="3199656" y="4387494"/>
              <a:ext cx="1688399" cy="6135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184" name="Shape 184"/>
            <p:cNvSpPr/>
            <p:nvPr/>
          </p:nvSpPr>
          <p:spPr>
            <a:xfrm>
              <a:off x="842739" y="4390153"/>
              <a:ext cx="603000" cy="603000"/>
            </a:xfrm>
            <a:prstGeom prst="ellipse">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85" name="Shape 185"/>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186" name="Shape 186"/>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187" name="Shape 187"/>
            <p:cNvCxnSpPr>
              <a:stCxn id="183" idx="1"/>
              <a:endCxn id="184"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188" name="Shape 188"/>
            <p:cNvSpPr txBox="1"/>
            <p:nvPr/>
          </p:nvSpPr>
          <p:spPr>
            <a:xfrm>
              <a:off x="1493781" y="4691499"/>
              <a:ext cx="17537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189" name="Shape 189"/>
            <p:cNvCxnSpPr>
              <a:stCxn id="184" idx="0"/>
              <a:endCxn id="181"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190" name="Shape 190"/>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191" name="Shape 191"/>
            <p:cNvCxnSpPr>
              <a:stCxn id="181" idx="0"/>
              <a:endCxn id="182"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192" name="Shape 192"/>
            <p:cNvSpPr/>
            <p:nvPr/>
          </p:nvSpPr>
          <p:spPr>
            <a:xfrm>
              <a:off x="6249200" y="2815475"/>
              <a:ext cx="1503300" cy="9462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193" name="Shape 193"/>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194" name="Shape 194"/>
            <p:cNvSpPr txBox="1"/>
            <p:nvPr/>
          </p:nvSpPr>
          <p:spPr>
            <a:xfrm>
              <a:off x="2691400" y="2744277"/>
              <a:ext cx="1348200"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195" name="Shape 195"/>
            <p:cNvCxnSpPr>
              <a:stCxn id="192" idx="2"/>
              <a:endCxn id="183"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196" name="Shape 196"/>
            <p:cNvSpPr/>
            <p:nvPr/>
          </p:nvSpPr>
          <p:spPr>
            <a:xfrm>
              <a:off x="8166003" y="3132529"/>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197" name="Shape 197"/>
            <p:cNvSpPr/>
            <p:nvPr/>
          </p:nvSpPr>
          <p:spPr>
            <a:xfrm>
              <a:off x="8166003" y="3486291"/>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198" name="Shape 198"/>
            <p:cNvCxnSpPr>
              <a:endCxn id="199"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200" name="Shape 200"/>
            <p:cNvCxnSpPr>
              <a:stCxn id="192" idx="3"/>
              <a:endCxn id="196"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201" name="Shape 201"/>
            <p:cNvCxnSpPr>
              <a:stCxn id="192" idx="3"/>
              <a:endCxn id="197"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199" name="Shape 199"/>
            <p:cNvSpPr/>
            <p:nvPr/>
          </p:nvSpPr>
          <p:spPr>
            <a:xfrm>
              <a:off x="8166003" y="277876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202" name="Shape 202"/>
            <p:cNvSpPr/>
            <p:nvPr/>
          </p:nvSpPr>
          <p:spPr>
            <a:xfrm>
              <a:off x="1258205" y="1756817"/>
              <a:ext cx="1503300" cy="4769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203" name="Shape 203"/>
            <p:cNvCxnSpPr>
              <a:stCxn id="182" idx="3"/>
              <a:endCxn id="192"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204" name="Shape 204"/>
            <p:cNvSpPr/>
            <p:nvPr/>
          </p:nvSpPr>
          <p:spPr>
            <a:xfrm>
              <a:off x="5391100"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205" name="Shape 205"/>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p:nvPr/>
        </p:nvSpPr>
        <p:spPr>
          <a:xfrm>
            <a:off x="152400" y="1143000"/>
            <a:ext cx="8381999" cy="21104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212" name="Shape 212"/>
          <p:cNvSpPr txBox="1">
            <a:spLocks noGrp="1"/>
          </p:cNvSpPr>
          <p:nvPr>
            <p:ph type="title"/>
          </p:nvPr>
        </p:nvSpPr>
        <p:spPr>
          <a:xfrm>
            <a:off x="355600" y="7925"/>
            <a:ext cx="66317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Data processing in modern science</a:t>
            </a:r>
          </a:p>
        </p:txBody>
      </p:sp>
      <p:sp>
        <p:nvSpPr>
          <p:cNvPr id="213" name="Shape 213"/>
          <p:cNvSpPr txBox="1">
            <a:spLocks noGrp="1"/>
          </p:cNvSpPr>
          <p:nvPr>
            <p:ph type="body" idx="1"/>
          </p:nvPr>
        </p:nvSpPr>
        <p:spPr>
          <a:xfrm>
            <a:off x="355600" y="1295400"/>
            <a:ext cx="8224800" cy="19581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Scientific research methods often rely on executing numerous simulations each with different input parameter values</a:t>
            </a:r>
          </a:p>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One such approach is called data farming</a:t>
            </a:r>
          </a:p>
          <a:p>
            <a:pPr marL="0" lvl="0" rtl="0">
              <a:spcBef>
                <a:spcPts val="0"/>
              </a:spcBef>
              <a:buNone/>
            </a:pPr>
            <a:endParaRPr sz="2600" dirty="0"/>
          </a:p>
        </p:txBody>
      </p:sp>
      <p:grpSp>
        <p:nvGrpSpPr>
          <p:cNvPr id="214" name="Shape 214"/>
          <p:cNvGrpSpPr/>
          <p:nvPr/>
        </p:nvGrpSpPr>
        <p:grpSpPr>
          <a:xfrm>
            <a:off x="887541" y="3369791"/>
            <a:ext cx="7160927" cy="2604465"/>
            <a:chOff x="125875" y="1410350"/>
            <a:chExt cx="8892248" cy="4037305"/>
          </a:xfrm>
        </p:grpSpPr>
        <p:sp>
          <p:nvSpPr>
            <p:cNvPr id="215" name="Shape 215"/>
            <p:cNvSpPr/>
            <p:nvPr/>
          </p:nvSpPr>
          <p:spPr>
            <a:xfrm>
              <a:off x="8230323" y="3196850"/>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216" name="Shape 216"/>
            <p:cNvSpPr/>
            <p:nvPr/>
          </p:nvSpPr>
          <p:spPr>
            <a:xfrm>
              <a:off x="8230323" y="284308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217" name="Shape 217"/>
            <p:cNvSpPr/>
            <p:nvPr/>
          </p:nvSpPr>
          <p:spPr>
            <a:xfrm>
              <a:off x="8230323" y="3550612"/>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218" name="Shape 218"/>
            <p:cNvSpPr/>
            <p:nvPr/>
          </p:nvSpPr>
          <p:spPr>
            <a:xfrm>
              <a:off x="300067" y="2815485"/>
              <a:ext cx="1688399" cy="7350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219" name="Shape 219"/>
            <p:cNvSpPr/>
            <p:nvPr/>
          </p:nvSpPr>
          <p:spPr>
            <a:xfrm>
              <a:off x="2968825" y="1410350"/>
              <a:ext cx="2114700" cy="1172699"/>
            </a:xfrm>
            <a:prstGeom prst="rect">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220" name="Shape 220"/>
            <p:cNvSpPr/>
            <p:nvPr/>
          </p:nvSpPr>
          <p:spPr>
            <a:xfrm>
              <a:off x="3199656" y="4387494"/>
              <a:ext cx="1688399" cy="6135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221" name="Shape 221"/>
            <p:cNvSpPr/>
            <p:nvPr/>
          </p:nvSpPr>
          <p:spPr>
            <a:xfrm>
              <a:off x="842739" y="4390153"/>
              <a:ext cx="603000" cy="603000"/>
            </a:xfrm>
            <a:prstGeom prst="ellipse">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2" name="Shape 222"/>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223" name="Shape 223"/>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224" name="Shape 224"/>
            <p:cNvCxnSpPr>
              <a:stCxn id="220" idx="1"/>
              <a:endCxn id="221"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225" name="Shape 225"/>
            <p:cNvSpPr txBox="1"/>
            <p:nvPr/>
          </p:nvSpPr>
          <p:spPr>
            <a:xfrm>
              <a:off x="1493781" y="4691499"/>
              <a:ext cx="17537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226" name="Shape 226"/>
            <p:cNvCxnSpPr>
              <a:stCxn id="221" idx="0"/>
              <a:endCxn id="218"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227" name="Shape 227"/>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228" name="Shape 228"/>
            <p:cNvCxnSpPr>
              <a:stCxn id="218" idx="0"/>
              <a:endCxn id="219"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229" name="Shape 229"/>
            <p:cNvSpPr/>
            <p:nvPr/>
          </p:nvSpPr>
          <p:spPr>
            <a:xfrm>
              <a:off x="6249200" y="2815475"/>
              <a:ext cx="1503300" cy="9462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230" name="Shape 230"/>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231" name="Shape 231"/>
            <p:cNvSpPr txBox="1"/>
            <p:nvPr/>
          </p:nvSpPr>
          <p:spPr>
            <a:xfrm>
              <a:off x="2691400" y="2744277"/>
              <a:ext cx="1348200"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232" name="Shape 232"/>
            <p:cNvCxnSpPr>
              <a:stCxn id="229" idx="2"/>
              <a:endCxn id="220"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233" name="Shape 233"/>
            <p:cNvSpPr/>
            <p:nvPr/>
          </p:nvSpPr>
          <p:spPr>
            <a:xfrm>
              <a:off x="8166003" y="3132529"/>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234" name="Shape 234"/>
            <p:cNvSpPr/>
            <p:nvPr/>
          </p:nvSpPr>
          <p:spPr>
            <a:xfrm>
              <a:off x="8166003" y="3486291"/>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235" name="Shape 235"/>
            <p:cNvCxnSpPr>
              <a:endCxn id="236"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237" name="Shape 237"/>
            <p:cNvCxnSpPr>
              <a:stCxn id="229" idx="3"/>
              <a:endCxn id="233"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238" name="Shape 238"/>
            <p:cNvCxnSpPr>
              <a:stCxn id="229" idx="3"/>
              <a:endCxn id="234"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236" name="Shape 236"/>
            <p:cNvSpPr/>
            <p:nvPr/>
          </p:nvSpPr>
          <p:spPr>
            <a:xfrm>
              <a:off x="8166003" y="277876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239" name="Shape 239"/>
            <p:cNvSpPr/>
            <p:nvPr/>
          </p:nvSpPr>
          <p:spPr>
            <a:xfrm>
              <a:off x="1258205"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240" name="Shape 240"/>
            <p:cNvCxnSpPr>
              <a:stCxn id="219" idx="3"/>
              <a:endCxn id="229"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241" name="Shape 241"/>
            <p:cNvSpPr/>
            <p:nvPr/>
          </p:nvSpPr>
          <p:spPr>
            <a:xfrm>
              <a:off x="5391100" y="1756817"/>
              <a:ext cx="1503300" cy="4769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242" name="Shape 242"/>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152400" y="1143000"/>
            <a:ext cx="8381999" cy="21104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250" name="Shape 250"/>
          <p:cNvSpPr txBox="1">
            <a:spLocks noGrp="1"/>
          </p:cNvSpPr>
          <p:nvPr>
            <p:ph type="title"/>
          </p:nvPr>
        </p:nvSpPr>
        <p:spPr>
          <a:xfrm>
            <a:off x="355600" y="7925"/>
            <a:ext cx="66317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Data processing in modern science</a:t>
            </a:r>
          </a:p>
        </p:txBody>
      </p:sp>
      <p:sp>
        <p:nvSpPr>
          <p:cNvPr id="251" name="Shape 251"/>
          <p:cNvSpPr txBox="1">
            <a:spLocks noGrp="1"/>
          </p:cNvSpPr>
          <p:nvPr>
            <p:ph type="body" idx="1"/>
          </p:nvPr>
        </p:nvSpPr>
        <p:spPr>
          <a:xfrm>
            <a:off x="355600" y="1295400"/>
            <a:ext cx="8224800" cy="19581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Scientific research methods often rely on executing numerous simulations each with different input parameter values</a:t>
            </a:r>
          </a:p>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One such approach is called data farming</a:t>
            </a:r>
          </a:p>
          <a:p>
            <a:pPr marL="0" lvl="0" rtl="0">
              <a:spcBef>
                <a:spcPts val="0"/>
              </a:spcBef>
              <a:buNone/>
            </a:pPr>
            <a:endParaRPr sz="2600" dirty="0"/>
          </a:p>
        </p:txBody>
      </p:sp>
      <p:grpSp>
        <p:nvGrpSpPr>
          <p:cNvPr id="252" name="Shape 252"/>
          <p:cNvGrpSpPr/>
          <p:nvPr/>
        </p:nvGrpSpPr>
        <p:grpSpPr>
          <a:xfrm>
            <a:off x="887541" y="3369791"/>
            <a:ext cx="7160927" cy="2604465"/>
            <a:chOff x="125875" y="1410350"/>
            <a:chExt cx="8892248" cy="4037305"/>
          </a:xfrm>
        </p:grpSpPr>
        <p:sp>
          <p:nvSpPr>
            <p:cNvPr id="253" name="Shape 253"/>
            <p:cNvSpPr/>
            <p:nvPr/>
          </p:nvSpPr>
          <p:spPr>
            <a:xfrm>
              <a:off x="8230323" y="3196850"/>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254" name="Shape 254"/>
            <p:cNvSpPr/>
            <p:nvPr/>
          </p:nvSpPr>
          <p:spPr>
            <a:xfrm>
              <a:off x="8230323" y="2843087"/>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255" name="Shape 255"/>
            <p:cNvSpPr/>
            <p:nvPr/>
          </p:nvSpPr>
          <p:spPr>
            <a:xfrm>
              <a:off x="8230323" y="3550612"/>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256" name="Shape 256"/>
            <p:cNvSpPr/>
            <p:nvPr/>
          </p:nvSpPr>
          <p:spPr>
            <a:xfrm>
              <a:off x="300067" y="2815485"/>
              <a:ext cx="1688399" cy="7350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257" name="Shape 257"/>
            <p:cNvSpPr/>
            <p:nvPr/>
          </p:nvSpPr>
          <p:spPr>
            <a:xfrm>
              <a:off x="2968825" y="1410350"/>
              <a:ext cx="2114700" cy="11726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258" name="Shape 258"/>
            <p:cNvSpPr/>
            <p:nvPr/>
          </p:nvSpPr>
          <p:spPr>
            <a:xfrm>
              <a:off x="3199656" y="4387494"/>
              <a:ext cx="1688399" cy="6135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259" name="Shape 259"/>
            <p:cNvSpPr/>
            <p:nvPr/>
          </p:nvSpPr>
          <p:spPr>
            <a:xfrm>
              <a:off x="842739" y="4390153"/>
              <a:ext cx="603000" cy="603000"/>
            </a:xfrm>
            <a:prstGeom prst="ellipse">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60" name="Shape 260"/>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261" name="Shape 261"/>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262" name="Shape 262"/>
            <p:cNvCxnSpPr>
              <a:stCxn id="258" idx="1"/>
              <a:endCxn id="259"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263" name="Shape 263"/>
            <p:cNvSpPr txBox="1"/>
            <p:nvPr/>
          </p:nvSpPr>
          <p:spPr>
            <a:xfrm>
              <a:off x="1493781" y="4691499"/>
              <a:ext cx="17537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264" name="Shape 264"/>
            <p:cNvCxnSpPr>
              <a:stCxn id="259" idx="0"/>
              <a:endCxn id="256"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265" name="Shape 265"/>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266" name="Shape 266"/>
            <p:cNvCxnSpPr>
              <a:stCxn id="256" idx="0"/>
              <a:endCxn id="257"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267" name="Shape 267"/>
            <p:cNvSpPr/>
            <p:nvPr/>
          </p:nvSpPr>
          <p:spPr>
            <a:xfrm>
              <a:off x="6249200" y="2815475"/>
              <a:ext cx="1503300" cy="946200"/>
            </a:xfrm>
            <a:prstGeom prst="rect">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268" name="Shape 268"/>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269" name="Shape 269"/>
            <p:cNvSpPr txBox="1"/>
            <p:nvPr/>
          </p:nvSpPr>
          <p:spPr>
            <a:xfrm>
              <a:off x="2691400" y="2744277"/>
              <a:ext cx="1348200"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270" name="Shape 270"/>
            <p:cNvCxnSpPr>
              <a:stCxn id="267" idx="2"/>
              <a:endCxn id="258"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271" name="Shape 271"/>
            <p:cNvSpPr/>
            <p:nvPr/>
          </p:nvSpPr>
          <p:spPr>
            <a:xfrm>
              <a:off x="8166003" y="3132529"/>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272" name="Shape 272"/>
            <p:cNvSpPr/>
            <p:nvPr/>
          </p:nvSpPr>
          <p:spPr>
            <a:xfrm>
              <a:off x="8166003" y="3486291"/>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273" name="Shape 273"/>
            <p:cNvCxnSpPr>
              <a:endCxn id="274"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275" name="Shape 275"/>
            <p:cNvCxnSpPr>
              <a:stCxn id="267" idx="3"/>
              <a:endCxn id="271"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276" name="Shape 276"/>
            <p:cNvCxnSpPr>
              <a:stCxn id="267" idx="3"/>
              <a:endCxn id="272"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274" name="Shape 274"/>
            <p:cNvSpPr/>
            <p:nvPr/>
          </p:nvSpPr>
          <p:spPr>
            <a:xfrm>
              <a:off x="8166003" y="2778767"/>
              <a:ext cx="787800" cy="312299"/>
            </a:xfrm>
            <a:prstGeom prst="roundRect">
              <a:avLst>
                <a:gd name="adj" fmla="val 16667"/>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277" name="Shape 277"/>
            <p:cNvSpPr/>
            <p:nvPr/>
          </p:nvSpPr>
          <p:spPr>
            <a:xfrm>
              <a:off x="1258205"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278" name="Shape 278"/>
            <p:cNvCxnSpPr>
              <a:stCxn id="257" idx="3"/>
              <a:endCxn id="267"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279" name="Shape 279"/>
            <p:cNvSpPr/>
            <p:nvPr/>
          </p:nvSpPr>
          <p:spPr>
            <a:xfrm>
              <a:off x="5391100"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280" name="Shape 280"/>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p:nvPr/>
        </p:nvSpPr>
        <p:spPr>
          <a:xfrm>
            <a:off x="152400" y="1143000"/>
            <a:ext cx="8381999" cy="21104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None/>
            </a:pPr>
            <a:endParaRPr sz="2400" b="0" i="0" u="none" strike="noStrike" cap="none" baseline="0">
              <a:solidFill>
                <a:schemeClr val="dk2"/>
              </a:solidFill>
              <a:latin typeface="Calibri"/>
              <a:ea typeface="Calibri"/>
              <a:cs typeface="Calibri"/>
              <a:sym typeface="Calibri"/>
            </a:endParaRPr>
          </a:p>
        </p:txBody>
      </p:sp>
      <p:sp>
        <p:nvSpPr>
          <p:cNvPr id="287" name="Shape 287"/>
          <p:cNvSpPr txBox="1">
            <a:spLocks noGrp="1"/>
          </p:cNvSpPr>
          <p:nvPr>
            <p:ph type="title"/>
          </p:nvPr>
        </p:nvSpPr>
        <p:spPr>
          <a:xfrm>
            <a:off x="355600" y="7925"/>
            <a:ext cx="66317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Data processing in modern science</a:t>
            </a:r>
          </a:p>
        </p:txBody>
      </p:sp>
      <p:sp>
        <p:nvSpPr>
          <p:cNvPr id="288" name="Shape 288"/>
          <p:cNvSpPr txBox="1">
            <a:spLocks noGrp="1"/>
          </p:cNvSpPr>
          <p:nvPr>
            <p:ph type="body" idx="1"/>
          </p:nvPr>
        </p:nvSpPr>
        <p:spPr>
          <a:xfrm>
            <a:off x="355600" y="1295400"/>
            <a:ext cx="8224800" cy="19581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a:t>Scientific research methods often rely on executing numerous simulations each with different input parameter values</a:t>
            </a:r>
          </a:p>
          <a:p>
            <a:pPr marL="685800" lvl="0" indent="-457200" rtl="0">
              <a:spcBef>
                <a:spcPts val="0"/>
              </a:spcBef>
              <a:buClr>
                <a:schemeClr val="dk1"/>
              </a:buClr>
              <a:buSzPct val="100000"/>
              <a:buFont typeface="Arial" panose="020B0604020202020204" pitchFamily="34" charset="0"/>
              <a:buChar char="•"/>
            </a:pPr>
            <a:r>
              <a:rPr lang="en-US" sz="2600" dirty="0">
                <a:solidFill>
                  <a:schemeClr val="dk1"/>
                </a:solidFill>
              </a:rPr>
              <a:t>One such approach is called data farming</a:t>
            </a:r>
          </a:p>
          <a:p>
            <a:pPr marL="0" lvl="0" rtl="0">
              <a:spcBef>
                <a:spcPts val="0"/>
              </a:spcBef>
              <a:buNone/>
            </a:pPr>
            <a:endParaRPr sz="2600" dirty="0"/>
          </a:p>
        </p:txBody>
      </p:sp>
      <p:grpSp>
        <p:nvGrpSpPr>
          <p:cNvPr id="289" name="Shape 289"/>
          <p:cNvGrpSpPr/>
          <p:nvPr/>
        </p:nvGrpSpPr>
        <p:grpSpPr>
          <a:xfrm>
            <a:off x="887541" y="3369791"/>
            <a:ext cx="7160927" cy="2604465"/>
            <a:chOff x="125875" y="1410350"/>
            <a:chExt cx="8892248" cy="4037305"/>
          </a:xfrm>
        </p:grpSpPr>
        <p:sp>
          <p:nvSpPr>
            <p:cNvPr id="290" name="Shape 290"/>
            <p:cNvSpPr/>
            <p:nvPr/>
          </p:nvSpPr>
          <p:spPr>
            <a:xfrm>
              <a:off x="8230323" y="3196850"/>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291" name="Shape 291"/>
            <p:cNvSpPr/>
            <p:nvPr/>
          </p:nvSpPr>
          <p:spPr>
            <a:xfrm>
              <a:off x="8230323" y="284308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292" name="Shape 292"/>
            <p:cNvSpPr/>
            <p:nvPr/>
          </p:nvSpPr>
          <p:spPr>
            <a:xfrm>
              <a:off x="8230323" y="3550612"/>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293" name="Shape 293"/>
            <p:cNvSpPr/>
            <p:nvPr/>
          </p:nvSpPr>
          <p:spPr>
            <a:xfrm>
              <a:off x="300067" y="2815485"/>
              <a:ext cx="1688399" cy="7350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294" name="Shape 294"/>
            <p:cNvSpPr/>
            <p:nvPr/>
          </p:nvSpPr>
          <p:spPr>
            <a:xfrm>
              <a:off x="2968825" y="1410350"/>
              <a:ext cx="2114700" cy="11726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295" name="Shape 295"/>
            <p:cNvSpPr/>
            <p:nvPr/>
          </p:nvSpPr>
          <p:spPr>
            <a:xfrm>
              <a:off x="3199656" y="4387494"/>
              <a:ext cx="1688399" cy="613500"/>
            </a:xfrm>
            <a:prstGeom prst="rect">
              <a:avLst/>
            </a:prstGeom>
            <a:solidFill>
              <a:srgbClr val="FFE599"/>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296" name="Shape 296"/>
            <p:cNvSpPr/>
            <p:nvPr/>
          </p:nvSpPr>
          <p:spPr>
            <a:xfrm>
              <a:off x="842739" y="4390153"/>
              <a:ext cx="603000" cy="603000"/>
            </a:xfrm>
            <a:prstGeom prst="ellipse">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97" name="Shape 297"/>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298" name="Shape 298"/>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299" name="Shape 299"/>
            <p:cNvCxnSpPr>
              <a:stCxn id="295" idx="1"/>
              <a:endCxn id="296"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300" name="Shape 300"/>
            <p:cNvSpPr txBox="1"/>
            <p:nvPr/>
          </p:nvSpPr>
          <p:spPr>
            <a:xfrm>
              <a:off x="1493781" y="4691499"/>
              <a:ext cx="17537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301" name="Shape 301"/>
            <p:cNvCxnSpPr>
              <a:stCxn id="296" idx="0"/>
              <a:endCxn id="293"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302" name="Shape 302"/>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303" name="Shape 303"/>
            <p:cNvCxnSpPr>
              <a:stCxn id="293" idx="0"/>
              <a:endCxn id="294"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304" name="Shape 304"/>
            <p:cNvSpPr/>
            <p:nvPr/>
          </p:nvSpPr>
          <p:spPr>
            <a:xfrm>
              <a:off x="6249200" y="2815475"/>
              <a:ext cx="1503300" cy="9462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305" name="Shape 305"/>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306" name="Shape 306"/>
            <p:cNvSpPr txBox="1"/>
            <p:nvPr/>
          </p:nvSpPr>
          <p:spPr>
            <a:xfrm>
              <a:off x="2691400" y="2744277"/>
              <a:ext cx="1348200"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307" name="Shape 307"/>
            <p:cNvCxnSpPr>
              <a:stCxn id="304" idx="2"/>
              <a:endCxn id="295"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308" name="Shape 308"/>
            <p:cNvSpPr/>
            <p:nvPr/>
          </p:nvSpPr>
          <p:spPr>
            <a:xfrm>
              <a:off x="8166003" y="3132529"/>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309" name="Shape 309"/>
            <p:cNvSpPr/>
            <p:nvPr/>
          </p:nvSpPr>
          <p:spPr>
            <a:xfrm>
              <a:off x="8166003" y="3486291"/>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310" name="Shape 310"/>
            <p:cNvCxnSpPr>
              <a:endCxn id="311"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312" name="Shape 312"/>
            <p:cNvCxnSpPr>
              <a:stCxn id="304" idx="3"/>
              <a:endCxn id="308"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313" name="Shape 313"/>
            <p:cNvCxnSpPr>
              <a:stCxn id="304" idx="3"/>
              <a:endCxn id="309"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311" name="Shape 311"/>
            <p:cNvSpPr/>
            <p:nvPr/>
          </p:nvSpPr>
          <p:spPr>
            <a:xfrm>
              <a:off x="8166003" y="277876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314" name="Shape 314"/>
            <p:cNvSpPr/>
            <p:nvPr/>
          </p:nvSpPr>
          <p:spPr>
            <a:xfrm>
              <a:off x="1258205"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315" name="Shape 315"/>
            <p:cNvCxnSpPr>
              <a:stCxn id="294" idx="3"/>
              <a:endCxn id="304"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316" name="Shape 316"/>
            <p:cNvSpPr/>
            <p:nvPr/>
          </p:nvSpPr>
          <p:spPr>
            <a:xfrm>
              <a:off x="5391100"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317" name="Shape 317"/>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355600" y="1295400"/>
            <a:ext cx="8224800" cy="4521299"/>
          </a:xfrm>
          <a:prstGeom prst="rect">
            <a:avLst/>
          </a:prstGeom>
        </p:spPr>
        <p:txBody>
          <a:bodyPr lIns="91425" tIns="91425" rIns="91425" bIns="91425" anchor="t" anchorCtr="0">
            <a:noAutofit/>
          </a:bodyPr>
          <a:lstStyle/>
          <a:p>
            <a:pPr marL="571500" lvl="0" rtl="0">
              <a:spcBef>
                <a:spcPts val="0"/>
              </a:spcBef>
              <a:buClr>
                <a:schemeClr val="dk1"/>
              </a:buClr>
              <a:buSzPct val="100000"/>
              <a:buFont typeface="Arial" panose="020B0604020202020204" pitchFamily="34" charset="0"/>
              <a:buChar char="•"/>
            </a:pPr>
            <a:r>
              <a:rPr lang="en-US" sz="2500" dirty="0">
                <a:solidFill>
                  <a:schemeClr val="dk1"/>
                </a:solidFill>
              </a:rPr>
              <a:t>Data science computation often requires input space adjustments according to collected partial results</a:t>
            </a:r>
          </a:p>
          <a:p>
            <a:pPr marL="571500" lvl="0" rtl="0">
              <a:spcBef>
                <a:spcPts val="0"/>
              </a:spcBef>
              <a:buClr>
                <a:schemeClr val="dk1"/>
              </a:buClr>
              <a:buSzPct val="100000"/>
              <a:buFont typeface="Arial" panose="020B0604020202020204" pitchFamily="34" charset="0"/>
              <a:buChar char="•"/>
            </a:pPr>
            <a:r>
              <a:rPr lang="en-US" sz="2500" dirty="0">
                <a:solidFill>
                  <a:schemeClr val="dk1"/>
                </a:solidFill>
              </a:rPr>
              <a:t>Need of resources management according to changing computational power requirements</a:t>
            </a:r>
          </a:p>
        </p:txBody>
      </p:sp>
      <p:sp>
        <p:nvSpPr>
          <p:cNvPr id="324" name="Shape 324"/>
          <p:cNvSpPr txBox="1">
            <a:spLocks noGrp="1"/>
          </p:cNvSpPr>
          <p:nvPr>
            <p:ph type="title"/>
          </p:nvPr>
        </p:nvSpPr>
        <p:spPr>
          <a:xfrm>
            <a:off x="355600" y="7937"/>
            <a:ext cx="6488099" cy="1063499"/>
          </a:xfrm>
          <a:prstGeom prst="rect">
            <a:avLst/>
          </a:prstGeom>
        </p:spPr>
        <p:txBody>
          <a:bodyPr lIns="91425" tIns="91425" rIns="91425" bIns="91425" anchor="ctr" anchorCtr="0">
            <a:noAutofit/>
          </a:bodyPr>
          <a:lstStyle/>
          <a:p>
            <a:pPr lvl="0">
              <a:spcBef>
                <a:spcPts val="0"/>
              </a:spcBef>
              <a:buClr>
                <a:schemeClr val="dk1"/>
              </a:buClr>
              <a:buSzPct val="25000"/>
              <a:buFont typeface="Times New Roman"/>
              <a:buNone/>
            </a:pPr>
            <a:r>
              <a:rPr lang="en-US" sz="3200">
                <a:solidFill>
                  <a:schemeClr val="lt1"/>
                </a:solidFill>
              </a:rPr>
              <a:t>Problem description</a:t>
            </a:r>
          </a:p>
        </p:txBody>
      </p:sp>
      <p:grpSp>
        <p:nvGrpSpPr>
          <p:cNvPr id="325" name="Shape 325"/>
          <p:cNvGrpSpPr/>
          <p:nvPr/>
        </p:nvGrpSpPr>
        <p:grpSpPr>
          <a:xfrm>
            <a:off x="887541" y="3369791"/>
            <a:ext cx="7160927" cy="2604465"/>
            <a:chOff x="125875" y="1410350"/>
            <a:chExt cx="8892248" cy="4037305"/>
          </a:xfrm>
        </p:grpSpPr>
        <p:sp>
          <p:nvSpPr>
            <p:cNvPr id="326" name="Shape 326"/>
            <p:cNvSpPr/>
            <p:nvPr/>
          </p:nvSpPr>
          <p:spPr>
            <a:xfrm>
              <a:off x="8230323" y="3196850"/>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Cloud</a:t>
              </a:r>
            </a:p>
          </p:txBody>
        </p:sp>
        <p:sp>
          <p:nvSpPr>
            <p:cNvPr id="327" name="Shape 327"/>
            <p:cNvSpPr/>
            <p:nvPr/>
          </p:nvSpPr>
          <p:spPr>
            <a:xfrm>
              <a:off x="8230323" y="284308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latin typeface="Calibri"/>
                  <a:ea typeface="Calibri"/>
                  <a:cs typeface="Calibri"/>
                  <a:sym typeface="Calibri"/>
                </a:rPr>
                <a:t>Grid</a:t>
              </a:r>
            </a:p>
          </p:txBody>
        </p:sp>
        <p:sp>
          <p:nvSpPr>
            <p:cNvPr id="328" name="Shape 328"/>
            <p:cNvSpPr/>
            <p:nvPr/>
          </p:nvSpPr>
          <p:spPr>
            <a:xfrm>
              <a:off x="8230323" y="3550612"/>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latin typeface="Calibri"/>
                <a:ea typeface="Calibri"/>
                <a:cs typeface="Calibri"/>
                <a:sym typeface="Calibri"/>
              </a:endParaRPr>
            </a:p>
          </p:txBody>
        </p:sp>
        <p:sp>
          <p:nvSpPr>
            <p:cNvPr id="329" name="Shape 329"/>
            <p:cNvSpPr/>
            <p:nvPr/>
          </p:nvSpPr>
          <p:spPr>
            <a:xfrm>
              <a:off x="300067" y="2815485"/>
              <a:ext cx="1688399" cy="7350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Creation of simulation model</a:t>
              </a:r>
            </a:p>
          </p:txBody>
        </p:sp>
        <p:sp>
          <p:nvSpPr>
            <p:cNvPr id="330" name="Shape 330"/>
            <p:cNvSpPr/>
            <p:nvPr/>
          </p:nvSpPr>
          <p:spPr>
            <a:xfrm>
              <a:off x="2968825" y="1410350"/>
              <a:ext cx="2114700" cy="1172699"/>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creation by input space definition</a:t>
              </a:r>
            </a:p>
          </p:txBody>
        </p:sp>
        <p:sp>
          <p:nvSpPr>
            <p:cNvPr id="331" name="Shape 331"/>
            <p:cNvSpPr/>
            <p:nvPr/>
          </p:nvSpPr>
          <p:spPr>
            <a:xfrm>
              <a:off x="3199656" y="4387494"/>
              <a:ext cx="1688399" cy="6135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Analysis and visualisation</a:t>
              </a:r>
            </a:p>
          </p:txBody>
        </p:sp>
        <p:sp>
          <p:nvSpPr>
            <p:cNvPr id="332" name="Shape 332"/>
            <p:cNvSpPr/>
            <p:nvPr/>
          </p:nvSpPr>
          <p:spPr>
            <a:xfrm>
              <a:off x="842739" y="4390153"/>
              <a:ext cx="603000" cy="603000"/>
            </a:xfrm>
            <a:prstGeom prst="ellipse">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3" name="Shape 333"/>
            <p:cNvSpPr txBox="1"/>
            <p:nvPr/>
          </p:nvSpPr>
          <p:spPr>
            <a:xfrm>
              <a:off x="887560" y="4407120"/>
              <a:ext cx="513300" cy="569100"/>
            </a:xfrm>
            <a:prstGeom prst="rect">
              <a:avLst/>
            </a:prstGeom>
            <a:noFill/>
            <a:ln>
              <a:noFill/>
            </a:ln>
          </p:spPr>
          <p:txBody>
            <a:bodyPr lIns="91425" tIns="91425" rIns="91425" bIns="91425" anchor="ctr" anchorCtr="0">
              <a:noAutofit/>
            </a:bodyPr>
            <a:lstStyle/>
            <a:p>
              <a:pPr lvl="0" algn="ctr" rtl="0">
                <a:spcBef>
                  <a:spcPts val="0"/>
                </a:spcBef>
                <a:buNone/>
              </a:pPr>
              <a:r>
                <a:rPr lang="en-US" sz="3000"/>
                <a:t>?</a:t>
              </a:r>
            </a:p>
          </p:txBody>
        </p:sp>
        <p:sp>
          <p:nvSpPr>
            <p:cNvPr id="334" name="Shape 334"/>
            <p:cNvSpPr txBox="1"/>
            <p:nvPr/>
          </p:nvSpPr>
          <p:spPr>
            <a:xfrm>
              <a:off x="507842" y="5032155"/>
              <a:ext cx="12725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Initial question</a:t>
              </a:r>
            </a:p>
          </p:txBody>
        </p:sp>
        <p:cxnSp>
          <p:nvCxnSpPr>
            <p:cNvPr id="335" name="Shape 335"/>
            <p:cNvCxnSpPr>
              <a:stCxn id="331" idx="1"/>
              <a:endCxn id="332" idx="6"/>
            </p:cNvCxnSpPr>
            <p:nvPr/>
          </p:nvCxnSpPr>
          <p:spPr>
            <a:xfrm rot="10800000">
              <a:off x="1445856" y="4691544"/>
              <a:ext cx="1753800" cy="2700"/>
            </a:xfrm>
            <a:prstGeom prst="straightConnector1">
              <a:avLst/>
            </a:prstGeom>
            <a:noFill/>
            <a:ln w="19050" cap="flat" cmpd="sng">
              <a:solidFill>
                <a:srgbClr val="000000"/>
              </a:solidFill>
              <a:prstDash val="solid"/>
              <a:round/>
              <a:headEnd type="none" w="lg" len="lg"/>
              <a:tailEnd type="triangle" w="lg" len="lg"/>
            </a:ln>
          </p:spPr>
        </p:cxnSp>
        <p:sp>
          <p:nvSpPr>
            <p:cNvPr id="336" name="Shape 336"/>
            <p:cNvSpPr txBox="1"/>
            <p:nvPr/>
          </p:nvSpPr>
          <p:spPr>
            <a:xfrm>
              <a:off x="1493781" y="4691499"/>
              <a:ext cx="1753799"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Response </a:t>
              </a:r>
            </a:p>
            <a:p>
              <a:pPr lvl="0" algn="ctr" rtl="0">
                <a:spcBef>
                  <a:spcPts val="0"/>
                </a:spcBef>
                <a:buNone/>
              </a:pPr>
              <a:r>
                <a:rPr lang="en-US" sz="1000">
                  <a:latin typeface="Trebuchet MS"/>
                  <a:ea typeface="Trebuchet MS"/>
                  <a:cs typeface="Trebuchet MS"/>
                  <a:sym typeface="Trebuchet MS"/>
                </a:rPr>
                <a:t>or change</a:t>
              </a:r>
            </a:p>
          </p:txBody>
        </p:sp>
        <p:cxnSp>
          <p:nvCxnSpPr>
            <p:cNvPr id="337" name="Shape 337"/>
            <p:cNvCxnSpPr>
              <a:stCxn id="332" idx="0"/>
              <a:endCxn id="329" idx="2"/>
            </p:cNvCxnSpPr>
            <p:nvPr/>
          </p:nvCxnSpPr>
          <p:spPr>
            <a:xfrm rot="10800000">
              <a:off x="1144239" y="3550153"/>
              <a:ext cx="0" cy="840000"/>
            </a:xfrm>
            <a:prstGeom prst="straightConnector1">
              <a:avLst/>
            </a:prstGeom>
            <a:noFill/>
            <a:ln w="19050" cap="flat" cmpd="sng">
              <a:solidFill>
                <a:srgbClr val="000000"/>
              </a:solidFill>
              <a:prstDash val="solid"/>
              <a:round/>
              <a:headEnd type="none" w="lg" len="lg"/>
              <a:tailEnd type="triangle" w="lg" len="lg"/>
            </a:ln>
          </p:spPr>
        </p:cxnSp>
        <p:sp>
          <p:nvSpPr>
            <p:cNvPr id="338" name="Shape 338"/>
            <p:cNvSpPr txBox="1"/>
            <p:nvPr/>
          </p:nvSpPr>
          <p:spPr>
            <a:xfrm>
              <a:off x="125875" y="3613298"/>
              <a:ext cx="1018199"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Simulation idea</a:t>
              </a:r>
            </a:p>
          </p:txBody>
        </p:sp>
        <p:cxnSp>
          <p:nvCxnSpPr>
            <p:cNvPr id="339" name="Shape 339"/>
            <p:cNvCxnSpPr>
              <a:stCxn id="329" idx="0"/>
              <a:endCxn id="330" idx="1"/>
            </p:cNvCxnSpPr>
            <p:nvPr/>
          </p:nvCxnSpPr>
          <p:spPr>
            <a:xfrm rot="-5400000">
              <a:off x="1647067" y="1493685"/>
              <a:ext cx="819000" cy="1824600"/>
            </a:xfrm>
            <a:prstGeom prst="bentConnector2">
              <a:avLst/>
            </a:prstGeom>
            <a:noFill/>
            <a:ln w="19050" cap="flat" cmpd="sng">
              <a:solidFill>
                <a:srgbClr val="000000"/>
              </a:solidFill>
              <a:prstDash val="solid"/>
              <a:round/>
              <a:headEnd type="none" w="lg" len="lg"/>
              <a:tailEnd type="triangle" w="lg" len="lg"/>
            </a:ln>
          </p:spPr>
        </p:cxnSp>
        <p:sp>
          <p:nvSpPr>
            <p:cNvPr id="340" name="Shape 340"/>
            <p:cNvSpPr/>
            <p:nvPr/>
          </p:nvSpPr>
          <p:spPr>
            <a:xfrm>
              <a:off x="6249200" y="2815475"/>
              <a:ext cx="1503300" cy="946200"/>
            </a:xfrm>
            <a:prstGeom prst="rect">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Running and monitoring of HPC resources</a:t>
              </a:r>
            </a:p>
          </p:txBody>
        </p:sp>
        <p:cxnSp>
          <p:nvCxnSpPr>
            <p:cNvPr id="341" name="Shape 341"/>
            <p:cNvCxnSpPr/>
            <p:nvPr/>
          </p:nvCxnSpPr>
          <p:spPr>
            <a:xfrm rot="10800000">
              <a:off x="4039599" y="2577552"/>
              <a:ext cx="0" cy="1800900"/>
            </a:xfrm>
            <a:prstGeom prst="straightConnector1">
              <a:avLst/>
            </a:prstGeom>
            <a:noFill/>
            <a:ln w="19050" cap="flat" cmpd="sng">
              <a:solidFill>
                <a:srgbClr val="000000"/>
              </a:solidFill>
              <a:prstDash val="solid"/>
              <a:round/>
              <a:headEnd type="none" w="lg" len="lg"/>
              <a:tailEnd type="triangle" w="lg" len="lg"/>
            </a:ln>
          </p:spPr>
        </p:cxnSp>
        <p:sp>
          <p:nvSpPr>
            <p:cNvPr id="342" name="Shape 342"/>
            <p:cNvSpPr txBox="1"/>
            <p:nvPr/>
          </p:nvSpPr>
          <p:spPr>
            <a:xfrm>
              <a:off x="2691400" y="2744277"/>
              <a:ext cx="1348200" cy="735000"/>
            </a:xfrm>
            <a:prstGeom prst="rect">
              <a:avLst/>
            </a:prstGeom>
            <a:noFill/>
            <a:ln>
              <a:noFill/>
            </a:ln>
          </p:spPr>
          <p:txBody>
            <a:bodyPr lIns="91425" tIns="91425" rIns="91425" bIns="91425" anchor="t" anchorCtr="0">
              <a:noAutofit/>
            </a:bodyPr>
            <a:lstStyle/>
            <a:p>
              <a:pPr lvl="0" algn="r" rtl="0">
                <a:spcBef>
                  <a:spcPts val="0"/>
                </a:spcBef>
                <a:buNone/>
              </a:pPr>
              <a:r>
                <a:rPr lang="en-US" sz="1000">
                  <a:latin typeface="Trebuchet MS"/>
                  <a:ea typeface="Trebuchet MS"/>
                  <a:cs typeface="Trebuchet MS"/>
                  <a:sym typeface="Trebuchet MS"/>
                </a:rPr>
                <a:t>Change of </a:t>
              </a:r>
            </a:p>
            <a:p>
              <a:pPr lvl="0" algn="r" rtl="0">
                <a:spcBef>
                  <a:spcPts val="0"/>
                </a:spcBef>
                <a:buNone/>
              </a:pPr>
              <a:r>
                <a:rPr lang="en-US" sz="1000">
                  <a:latin typeface="Trebuchet MS"/>
                  <a:ea typeface="Trebuchet MS"/>
                  <a:cs typeface="Trebuchet MS"/>
                  <a:sym typeface="Trebuchet MS"/>
                </a:rPr>
                <a:t>input space</a:t>
              </a:r>
            </a:p>
          </p:txBody>
        </p:sp>
        <p:cxnSp>
          <p:nvCxnSpPr>
            <p:cNvPr id="343" name="Shape 343"/>
            <p:cNvCxnSpPr>
              <a:stCxn id="340" idx="2"/>
              <a:endCxn id="331" idx="3"/>
            </p:cNvCxnSpPr>
            <p:nvPr/>
          </p:nvCxnSpPr>
          <p:spPr>
            <a:xfrm rot="5400000">
              <a:off x="5478350" y="3171575"/>
              <a:ext cx="932400" cy="2112600"/>
            </a:xfrm>
            <a:prstGeom prst="bentConnector2">
              <a:avLst/>
            </a:prstGeom>
            <a:noFill/>
            <a:ln w="19050" cap="flat" cmpd="sng">
              <a:solidFill>
                <a:srgbClr val="000000"/>
              </a:solidFill>
              <a:prstDash val="solid"/>
              <a:round/>
              <a:headEnd type="none" w="lg" len="lg"/>
              <a:tailEnd type="triangle" w="lg" len="lg"/>
            </a:ln>
          </p:spPr>
        </p:cxnSp>
        <p:sp>
          <p:nvSpPr>
            <p:cNvPr id="344" name="Shape 344"/>
            <p:cNvSpPr/>
            <p:nvPr/>
          </p:nvSpPr>
          <p:spPr>
            <a:xfrm>
              <a:off x="8166003" y="3132529"/>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Cloud</a:t>
              </a:r>
            </a:p>
          </p:txBody>
        </p:sp>
        <p:sp>
          <p:nvSpPr>
            <p:cNvPr id="345" name="Shape 345"/>
            <p:cNvSpPr/>
            <p:nvPr/>
          </p:nvSpPr>
          <p:spPr>
            <a:xfrm>
              <a:off x="8166003" y="3486291"/>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Private</a:t>
              </a:r>
            </a:p>
          </p:txBody>
        </p:sp>
        <p:cxnSp>
          <p:nvCxnSpPr>
            <p:cNvPr id="346" name="Shape 346"/>
            <p:cNvCxnSpPr>
              <a:endCxn id="347" idx="1"/>
            </p:cNvCxnSpPr>
            <p:nvPr/>
          </p:nvCxnSpPr>
          <p:spPr>
            <a:xfrm rot="10800000" flipH="1">
              <a:off x="7752003" y="2934917"/>
              <a:ext cx="414000" cy="354000"/>
            </a:xfrm>
            <a:prstGeom prst="straightConnector1">
              <a:avLst/>
            </a:prstGeom>
            <a:noFill/>
            <a:ln w="19050" cap="flat" cmpd="sng">
              <a:solidFill>
                <a:srgbClr val="000000"/>
              </a:solidFill>
              <a:prstDash val="solid"/>
              <a:round/>
              <a:headEnd type="none" w="lg" len="lg"/>
              <a:tailEnd type="triangle" w="lg" len="lg"/>
            </a:ln>
          </p:spPr>
        </p:cxnSp>
        <p:cxnSp>
          <p:nvCxnSpPr>
            <p:cNvPr id="348" name="Shape 348"/>
            <p:cNvCxnSpPr>
              <a:stCxn id="340" idx="3"/>
              <a:endCxn id="344" idx="1"/>
            </p:cNvCxnSpPr>
            <p:nvPr/>
          </p:nvCxnSpPr>
          <p:spPr>
            <a:xfrm>
              <a:off x="7752500" y="3288575"/>
              <a:ext cx="413400" cy="0"/>
            </a:xfrm>
            <a:prstGeom prst="straightConnector1">
              <a:avLst/>
            </a:prstGeom>
            <a:noFill/>
            <a:ln w="19050" cap="flat" cmpd="sng">
              <a:solidFill>
                <a:srgbClr val="000000"/>
              </a:solidFill>
              <a:prstDash val="solid"/>
              <a:round/>
              <a:headEnd type="none" w="lg" len="lg"/>
              <a:tailEnd type="triangle" w="lg" len="lg"/>
            </a:ln>
          </p:spPr>
        </p:cxnSp>
        <p:cxnSp>
          <p:nvCxnSpPr>
            <p:cNvPr id="349" name="Shape 349"/>
            <p:cNvCxnSpPr>
              <a:stCxn id="340" idx="3"/>
              <a:endCxn id="345" idx="1"/>
            </p:cNvCxnSpPr>
            <p:nvPr/>
          </p:nvCxnSpPr>
          <p:spPr>
            <a:xfrm>
              <a:off x="7752500" y="3288575"/>
              <a:ext cx="413400" cy="354000"/>
            </a:xfrm>
            <a:prstGeom prst="straightConnector1">
              <a:avLst/>
            </a:prstGeom>
            <a:noFill/>
            <a:ln w="19050" cap="flat" cmpd="sng">
              <a:solidFill>
                <a:srgbClr val="000000"/>
              </a:solidFill>
              <a:prstDash val="solid"/>
              <a:round/>
              <a:headEnd type="none" w="lg" len="lg"/>
              <a:tailEnd type="triangle" w="lg" len="lg"/>
            </a:ln>
          </p:spPr>
        </p:cxnSp>
        <p:sp>
          <p:nvSpPr>
            <p:cNvPr id="347" name="Shape 347"/>
            <p:cNvSpPr/>
            <p:nvPr/>
          </p:nvSpPr>
          <p:spPr>
            <a:xfrm>
              <a:off x="8166003" y="2778767"/>
              <a:ext cx="787800" cy="312299"/>
            </a:xfrm>
            <a:prstGeom prst="roundRect">
              <a:avLst>
                <a:gd name="adj" fmla="val 16667"/>
              </a:avLst>
            </a:prstGeom>
            <a:solidFill>
              <a:srgbClr val="D0E0E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Grid</a:t>
              </a:r>
            </a:p>
          </p:txBody>
        </p:sp>
        <p:sp>
          <p:nvSpPr>
            <p:cNvPr id="350" name="Shape 350"/>
            <p:cNvSpPr/>
            <p:nvPr/>
          </p:nvSpPr>
          <p:spPr>
            <a:xfrm>
              <a:off x="1258205"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Implementation of simulation</a:t>
              </a:r>
            </a:p>
          </p:txBody>
        </p:sp>
        <p:cxnSp>
          <p:nvCxnSpPr>
            <p:cNvPr id="351" name="Shape 351"/>
            <p:cNvCxnSpPr>
              <a:stCxn id="330" idx="3"/>
              <a:endCxn id="340" idx="0"/>
            </p:cNvCxnSpPr>
            <p:nvPr/>
          </p:nvCxnSpPr>
          <p:spPr>
            <a:xfrm>
              <a:off x="5083525" y="1996699"/>
              <a:ext cx="1917299" cy="819000"/>
            </a:xfrm>
            <a:prstGeom prst="bentConnector2">
              <a:avLst/>
            </a:prstGeom>
            <a:noFill/>
            <a:ln w="19050" cap="flat" cmpd="sng">
              <a:solidFill>
                <a:srgbClr val="000000"/>
              </a:solidFill>
              <a:prstDash val="solid"/>
              <a:round/>
              <a:headEnd type="none" w="lg" len="lg"/>
              <a:tailEnd type="triangle" w="lg" len="lg"/>
            </a:ln>
          </p:spPr>
        </p:cxnSp>
        <p:sp>
          <p:nvSpPr>
            <p:cNvPr id="352" name="Shape 352"/>
            <p:cNvSpPr/>
            <p:nvPr/>
          </p:nvSpPr>
          <p:spPr>
            <a:xfrm>
              <a:off x="5391100" y="1756817"/>
              <a:ext cx="1503300" cy="476999"/>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000">
                  <a:latin typeface="Trebuchet MS"/>
                  <a:ea typeface="Trebuchet MS"/>
                  <a:cs typeface="Trebuchet MS"/>
                  <a:sym typeface="Trebuchet MS"/>
                </a:rPr>
                <a:t>Experiment plan</a:t>
              </a:r>
            </a:p>
          </p:txBody>
        </p:sp>
        <p:sp>
          <p:nvSpPr>
            <p:cNvPr id="353" name="Shape 353"/>
            <p:cNvSpPr txBox="1"/>
            <p:nvPr/>
          </p:nvSpPr>
          <p:spPr>
            <a:xfrm>
              <a:off x="5014066" y="4691474"/>
              <a:ext cx="2056200" cy="415500"/>
            </a:xfrm>
            <a:prstGeom prst="rect">
              <a:avLst/>
            </a:prstGeom>
            <a:noFill/>
            <a:ln>
              <a:noFill/>
            </a:ln>
          </p:spPr>
          <p:txBody>
            <a:bodyPr lIns="91425" tIns="91425" rIns="91425" bIns="91425" anchor="t" anchorCtr="0">
              <a:noAutofit/>
            </a:bodyPr>
            <a:lstStyle/>
            <a:p>
              <a:pPr lvl="0" algn="ctr" rtl="0">
                <a:spcBef>
                  <a:spcPts val="0"/>
                </a:spcBef>
                <a:buNone/>
              </a:pPr>
              <a:r>
                <a:rPr lang="en-US" sz="1000">
                  <a:latin typeface="Trebuchet MS"/>
                  <a:ea typeface="Trebuchet MS"/>
                  <a:cs typeface="Trebuchet MS"/>
                  <a:sym typeface="Trebuchet MS"/>
                </a:rPr>
                <a:t>Results collection</a:t>
              </a:r>
            </a:p>
          </p:txBody>
        </p:sp>
      </p:grpSp>
      <p:sp>
        <p:nvSpPr>
          <p:cNvPr id="354" name="Shape 354"/>
          <p:cNvSpPr/>
          <p:nvPr/>
        </p:nvSpPr>
        <p:spPr>
          <a:xfrm>
            <a:off x="3225575" y="4184550"/>
            <a:ext cx="1700099" cy="1758000"/>
          </a:xfrm>
          <a:prstGeom prst="roundRect">
            <a:avLst>
              <a:gd name="adj" fmla="val 16667"/>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55" name="Shape 355"/>
          <p:cNvSpPr/>
          <p:nvPr/>
        </p:nvSpPr>
        <p:spPr>
          <a:xfrm>
            <a:off x="5681100" y="4039250"/>
            <a:ext cx="2484599" cy="1060500"/>
          </a:xfrm>
          <a:prstGeom prst="roundRect">
            <a:avLst>
              <a:gd name="adj" fmla="val 16667"/>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355600" y="7937"/>
            <a:ext cx="6488099" cy="1063499"/>
          </a:xfrm>
          <a:prstGeom prst="rect">
            <a:avLst/>
          </a:prstGeom>
          <a:noFill/>
          <a:ln>
            <a:noFill/>
          </a:ln>
        </p:spPr>
        <p:txBody>
          <a:bodyPr lIns="90000" tIns="46800" rIns="90000" bIns="46800" anchor="ctr" anchorCtr="0">
            <a:noAutofit/>
          </a:bodyPr>
          <a:lstStyle/>
          <a:p>
            <a:pPr marL="0" marR="0" lvl="0" indent="0" algn="l" rtl="0">
              <a:lnSpc>
                <a:spcPct val="100000"/>
              </a:lnSpc>
              <a:spcBef>
                <a:spcPts val="0"/>
              </a:spcBef>
              <a:spcAft>
                <a:spcPts val="0"/>
              </a:spcAft>
              <a:buClr>
                <a:srgbClr val="000000"/>
              </a:buClr>
              <a:buSzPct val="25000"/>
              <a:buFont typeface="Times New Roman"/>
              <a:buNone/>
            </a:pPr>
            <a:r>
              <a:rPr lang="en-US" sz="3200">
                <a:solidFill>
                  <a:srgbClr val="FFFFFF"/>
                </a:solidFill>
              </a:rPr>
              <a:t>Scalarm overview</a:t>
            </a:r>
          </a:p>
        </p:txBody>
      </p:sp>
      <p:sp>
        <p:nvSpPr>
          <p:cNvPr id="362" name="Shape 362"/>
          <p:cNvSpPr txBox="1">
            <a:spLocks noGrp="1"/>
          </p:cNvSpPr>
          <p:nvPr>
            <p:ph type="body" idx="1"/>
          </p:nvPr>
        </p:nvSpPr>
        <p:spPr>
          <a:xfrm>
            <a:off x="355600" y="1261225"/>
            <a:ext cx="8224800" cy="2254800"/>
          </a:xfrm>
          <a:prstGeom prst="rect">
            <a:avLst/>
          </a:prstGeom>
        </p:spPr>
        <p:txBody>
          <a:bodyPr lIns="91425" tIns="91425" rIns="91425" bIns="91425" anchor="t" anchorCtr="0">
            <a:noAutofit/>
          </a:bodyPr>
          <a:lstStyle/>
          <a:p>
            <a:pPr marL="685800" lvl="0" indent="-457200" rtl="0">
              <a:spcBef>
                <a:spcPts val="0"/>
              </a:spcBef>
              <a:buSzPct val="100000"/>
              <a:buFont typeface="Arial" panose="020B0604020202020204" pitchFamily="34" charset="0"/>
              <a:buChar char="•"/>
            </a:pPr>
            <a:r>
              <a:rPr lang="en-US" sz="2600" dirty="0" err="1"/>
              <a:t>Scalarm</a:t>
            </a:r>
            <a:r>
              <a:rPr lang="en-US" sz="2600" dirty="0"/>
              <a:t> - a platform for data farming, allows user to execute experiments in convenient way</a:t>
            </a:r>
          </a:p>
          <a:p>
            <a:pPr marL="685800" lvl="0" indent="-457200" rtl="0">
              <a:spcBef>
                <a:spcPts val="0"/>
              </a:spcBef>
              <a:buSzPct val="100000"/>
              <a:buFont typeface="Arial" panose="020B0604020202020204" pitchFamily="34" charset="0"/>
              <a:buChar char="•"/>
            </a:pPr>
            <a:r>
              <a:rPr lang="en-US" sz="2600" dirty="0"/>
              <a:t>Unified management of heterogeneous resources</a:t>
            </a:r>
          </a:p>
          <a:p>
            <a:pPr marL="685800" lvl="0" indent="-457200" rtl="0">
              <a:spcBef>
                <a:spcPts val="0"/>
              </a:spcBef>
              <a:buSzPct val="100000"/>
              <a:buFont typeface="Arial" panose="020B0604020202020204" pitchFamily="34" charset="0"/>
              <a:buChar char="•"/>
            </a:pPr>
            <a:r>
              <a:rPr lang="en-US" sz="2600" dirty="0">
                <a:solidFill>
                  <a:schemeClr val="dk1"/>
                </a:solidFill>
              </a:rPr>
              <a:t>Partial results analysis with numerous methods</a:t>
            </a:r>
          </a:p>
          <a:p>
            <a:pPr marL="685800" lvl="0" indent="-457200" rtl="0">
              <a:spcBef>
                <a:spcPts val="0"/>
              </a:spcBef>
              <a:buSzPct val="100000"/>
              <a:buFont typeface="Arial" panose="020B0604020202020204" pitchFamily="34" charset="0"/>
              <a:buChar char="•"/>
            </a:pPr>
            <a:r>
              <a:rPr lang="en-US" sz="2600" dirty="0"/>
              <a:t>Input space extension during experiment</a:t>
            </a:r>
          </a:p>
        </p:txBody>
      </p:sp>
      <p:grpSp>
        <p:nvGrpSpPr>
          <p:cNvPr id="363" name="Shape 363"/>
          <p:cNvGrpSpPr/>
          <p:nvPr/>
        </p:nvGrpSpPr>
        <p:grpSpPr>
          <a:xfrm flipH="1">
            <a:off x="1568553" y="4155543"/>
            <a:ext cx="772768" cy="1435146"/>
            <a:chOff x="876724" y="3112300"/>
            <a:chExt cx="1016400" cy="1808400"/>
          </a:xfrm>
        </p:grpSpPr>
        <p:sp>
          <p:nvSpPr>
            <p:cNvPr id="364" name="Shape 364"/>
            <p:cNvSpPr/>
            <p:nvPr/>
          </p:nvSpPr>
          <p:spPr>
            <a:xfrm rot="5400000">
              <a:off x="708874" y="3736450"/>
              <a:ext cx="1352100" cy="1016400"/>
            </a:xfrm>
            <a:prstGeom prst="chord">
              <a:avLst>
                <a:gd name="adj1" fmla="val 5375489"/>
                <a:gd name="adj2" fmla="val 16200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5" name="Shape 365"/>
            <p:cNvSpPr/>
            <p:nvPr/>
          </p:nvSpPr>
          <p:spPr>
            <a:xfrm>
              <a:off x="1090275" y="3112300"/>
              <a:ext cx="589200" cy="589200"/>
            </a:xfrm>
            <a:prstGeom prst="ellipse">
              <a:avLst/>
            </a:prstGeom>
            <a:solidFill>
              <a:srgbClr val="F9CB9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66" name="Shape 366"/>
            <p:cNvSpPr/>
            <p:nvPr/>
          </p:nvSpPr>
          <p:spPr>
            <a:xfrm>
              <a:off x="1329725" y="3786275"/>
              <a:ext cx="110400" cy="456599"/>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67" name="Shape 367"/>
            <p:cNvSpPr/>
            <p:nvPr/>
          </p:nvSpPr>
          <p:spPr>
            <a:xfrm>
              <a:off x="1329725" y="3701500"/>
              <a:ext cx="110400" cy="136200"/>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68" name="Shape 368"/>
          <p:cNvSpPr txBox="1"/>
          <p:nvPr/>
        </p:nvSpPr>
        <p:spPr>
          <a:xfrm>
            <a:off x="1447375" y="5051335"/>
            <a:ext cx="1012199" cy="386700"/>
          </a:xfrm>
          <a:prstGeom prst="rect">
            <a:avLst/>
          </a:prstGeom>
          <a:noFill/>
          <a:ln>
            <a:noFill/>
          </a:ln>
        </p:spPr>
        <p:txBody>
          <a:bodyPr lIns="91425" tIns="91425" rIns="91425" bIns="91425" anchor="ctr" anchorCtr="0">
            <a:noAutofit/>
          </a:bodyPr>
          <a:lstStyle/>
          <a:p>
            <a:pPr lvl="0" algn="ctr" rtl="0">
              <a:spcBef>
                <a:spcPts val="0"/>
              </a:spcBef>
              <a:buNone/>
            </a:pPr>
            <a:r>
              <a:rPr lang="en-US" sz="1000"/>
              <a:t>User</a:t>
            </a:r>
          </a:p>
        </p:txBody>
      </p:sp>
      <p:sp>
        <p:nvSpPr>
          <p:cNvPr id="369" name="Shape 369"/>
          <p:cNvSpPr txBox="1"/>
          <p:nvPr/>
        </p:nvSpPr>
        <p:spPr>
          <a:xfrm>
            <a:off x="4003300" y="4325905"/>
            <a:ext cx="929399" cy="162000"/>
          </a:xfrm>
          <a:prstGeom prst="rect">
            <a:avLst/>
          </a:prstGeom>
          <a:noFill/>
          <a:ln>
            <a:noFill/>
          </a:ln>
        </p:spPr>
        <p:txBody>
          <a:bodyPr lIns="91425" tIns="91425" rIns="91425" bIns="91425" anchor="ctr" anchorCtr="0">
            <a:noAutofit/>
          </a:bodyPr>
          <a:lstStyle/>
          <a:p>
            <a:pPr lvl="0" rtl="0">
              <a:spcBef>
                <a:spcPts val="0"/>
              </a:spcBef>
              <a:buNone/>
            </a:pPr>
            <a:r>
              <a:rPr lang="en-US" sz="1000"/>
              <a:t>Input Space</a:t>
            </a:r>
          </a:p>
        </p:txBody>
      </p:sp>
      <p:sp>
        <p:nvSpPr>
          <p:cNvPr id="370" name="Shape 370"/>
          <p:cNvSpPr txBox="1"/>
          <p:nvPr/>
        </p:nvSpPr>
        <p:spPr>
          <a:xfrm>
            <a:off x="3920525" y="5319600"/>
            <a:ext cx="1012199" cy="226799"/>
          </a:xfrm>
          <a:prstGeom prst="rect">
            <a:avLst/>
          </a:prstGeom>
          <a:noFill/>
          <a:ln>
            <a:noFill/>
          </a:ln>
        </p:spPr>
        <p:txBody>
          <a:bodyPr lIns="91425" tIns="91425" rIns="91425" bIns="91425" anchor="ctr" anchorCtr="0">
            <a:noAutofit/>
          </a:bodyPr>
          <a:lstStyle/>
          <a:p>
            <a:pPr lvl="0" algn="ctr" rtl="0">
              <a:spcBef>
                <a:spcPts val="0"/>
              </a:spcBef>
              <a:buNone/>
            </a:pPr>
            <a:r>
              <a:rPr lang="en-US" sz="1000"/>
              <a:t>Computational Resources</a:t>
            </a:r>
          </a:p>
        </p:txBody>
      </p:sp>
      <p:sp>
        <p:nvSpPr>
          <p:cNvPr id="371" name="Shape 371"/>
          <p:cNvSpPr txBox="1"/>
          <p:nvPr/>
        </p:nvSpPr>
        <p:spPr>
          <a:xfrm>
            <a:off x="2998911" y="4026675"/>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Extension</a:t>
            </a:r>
          </a:p>
        </p:txBody>
      </p:sp>
      <p:cxnSp>
        <p:nvCxnSpPr>
          <p:cNvPr id="372" name="Shape 372"/>
          <p:cNvCxnSpPr/>
          <p:nvPr/>
        </p:nvCxnSpPr>
        <p:spPr>
          <a:xfrm rot="-5400000" flipH="1">
            <a:off x="4222424" y="4713883"/>
            <a:ext cx="360299" cy="599"/>
          </a:xfrm>
          <a:prstGeom prst="bentConnector3">
            <a:avLst>
              <a:gd name="adj1" fmla="val 50000"/>
            </a:avLst>
          </a:prstGeom>
          <a:noFill/>
          <a:ln w="19050" cap="flat" cmpd="sng">
            <a:solidFill>
              <a:srgbClr val="000000"/>
            </a:solidFill>
            <a:prstDash val="solid"/>
            <a:round/>
            <a:headEnd type="none" w="lg" len="lg"/>
            <a:tailEnd type="stealth" w="lg" len="lg"/>
          </a:ln>
        </p:spPr>
      </p:cxnSp>
      <p:cxnSp>
        <p:nvCxnSpPr>
          <p:cNvPr id="373" name="Shape 373"/>
          <p:cNvCxnSpPr/>
          <p:nvPr/>
        </p:nvCxnSpPr>
        <p:spPr>
          <a:xfrm>
            <a:off x="2613501" y="4252306"/>
            <a:ext cx="1399199" cy="1800"/>
          </a:xfrm>
          <a:prstGeom prst="bentConnector3">
            <a:avLst>
              <a:gd name="adj1" fmla="val 50000"/>
            </a:avLst>
          </a:prstGeom>
          <a:noFill/>
          <a:ln w="19050" cap="flat" cmpd="sng">
            <a:solidFill>
              <a:srgbClr val="000000"/>
            </a:solidFill>
            <a:prstDash val="solid"/>
            <a:round/>
            <a:headEnd type="none" w="lg" len="lg"/>
            <a:tailEnd type="stealth" w="lg" len="lg"/>
          </a:ln>
        </p:spPr>
      </p:cxnSp>
      <p:sp>
        <p:nvSpPr>
          <p:cNvPr id="374" name="Shape 374"/>
          <p:cNvSpPr txBox="1"/>
          <p:nvPr/>
        </p:nvSpPr>
        <p:spPr>
          <a:xfrm>
            <a:off x="2977892" y="4856504"/>
            <a:ext cx="715199" cy="134100"/>
          </a:xfrm>
          <a:prstGeom prst="rect">
            <a:avLst/>
          </a:prstGeom>
          <a:noFill/>
          <a:ln>
            <a:noFill/>
          </a:ln>
        </p:spPr>
        <p:txBody>
          <a:bodyPr lIns="91425" tIns="91425" rIns="91425" bIns="91425" anchor="ctr" anchorCtr="0">
            <a:noAutofit/>
          </a:bodyPr>
          <a:lstStyle/>
          <a:p>
            <a:pPr lvl="0" algn="ctr" rtl="0">
              <a:spcBef>
                <a:spcPts val="0"/>
              </a:spcBef>
              <a:buNone/>
            </a:pPr>
            <a:r>
              <a:rPr lang="en-US" sz="1000"/>
              <a:t>Results</a:t>
            </a:r>
          </a:p>
        </p:txBody>
      </p:sp>
      <p:sp>
        <p:nvSpPr>
          <p:cNvPr id="375" name="Shape 375"/>
          <p:cNvSpPr/>
          <p:nvPr/>
        </p:nvSpPr>
        <p:spPr>
          <a:xfrm>
            <a:off x="4839025" y="4252300"/>
            <a:ext cx="1537975" cy="3700"/>
          </a:xfrm>
          <a:custGeom>
            <a:avLst/>
            <a:gdLst/>
            <a:ahLst/>
            <a:cxnLst/>
            <a:rect l="0" t="0" r="0" b="0"/>
            <a:pathLst>
              <a:path w="61519" h="148" extrusionOk="0">
                <a:moveTo>
                  <a:pt x="0" y="0"/>
                </a:moveTo>
                <a:lnTo>
                  <a:pt x="48583" y="148"/>
                </a:lnTo>
                <a:lnTo>
                  <a:pt x="54089" y="25"/>
                </a:lnTo>
                <a:lnTo>
                  <a:pt x="61519" y="25"/>
                </a:lnTo>
              </a:path>
            </a:pathLst>
          </a:custGeom>
          <a:noFill/>
          <a:ln w="19050" cap="flat" cmpd="sng">
            <a:solidFill>
              <a:srgbClr val="000000"/>
            </a:solidFill>
            <a:prstDash val="solid"/>
            <a:round/>
            <a:headEnd type="none" w="lg" len="lg"/>
            <a:tailEnd type="stealth" w="lg" len="lg"/>
          </a:ln>
        </p:spPr>
      </p:sp>
      <p:sp>
        <p:nvSpPr>
          <p:cNvPr id="376" name="Shape 376"/>
          <p:cNvSpPr/>
          <p:nvPr/>
        </p:nvSpPr>
        <p:spPr>
          <a:xfrm>
            <a:off x="4847750" y="5018700"/>
            <a:ext cx="1557825" cy="3725"/>
          </a:xfrm>
          <a:custGeom>
            <a:avLst/>
            <a:gdLst/>
            <a:ahLst/>
            <a:cxnLst/>
            <a:rect l="0" t="0" r="0" b="0"/>
            <a:pathLst>
              <a:path w="62313" h="149" extrusionOk="0">
                <a:moveTo>
                  <a:pt x="0" y="0"/>
                </a:moveTo>
                <a:lnTo>
                  <a:pt x="48583" y="149"/>
                </a:lnTo>
                <a:lnTo>
                  <a:pt x="54312" y="39"/>
                </a:lnTo>
                <a:lnTo>
                  <a:pt x="62313" y="39"/>
                </a:lnTo>
              </a:path>
            </a:pathLst>
          </a:custGeom>
          <a:noFill/>
          <a:ln w="19050" cap="flat" cmpd="sng">
            <a:solidFill>
              <a:srgbClr val="000000"/>
            </a:solidFill>
            <a:prstDash val="solid"/>
            <a:round/>
            <a:headEnd type="stealth" w="lg" len="lg"/>
            <a:tailEnd type="none" w="lg" len="lg"/>
          </a:ln>
        </p:spPr>
      </p:sp>
      <p:sp>
        <p:nvSpPr>
          <p:cNvPr id="377" name="Shape 377"/>
          <p:cNvSpPr txBox="1"/>
          <p:nvPr/>
        </p:nvSpPr>
        <p:spPr>
          <a:xfrm>
            <a:off x="5250354" y="4026676"/>
            <a:ext cx="7151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Statistics</a:t>
            </a:r>
          </a:p>
        </p:txBody>
      </p:sp>
      <p:sp>
        <p:nvSpPr>
          <p:cNvPr id="378" name="Shape 378"/>
          <p:cNvSpPr txBox="1"/>
          <p:nvPr/>
        </p:nvSpPr>
        <p:spPr>
          <a:xfrm>
            <a:off x="5195399" y="4816700"/>
            <a:ext cx="929399"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Adjustments</a:t>
            </a:r>
          </a:p>
        </p:txBody>
      </p:sp>
      <p:cxnSp>
        <p:nvCxnSpPr>
          <p:cNvPr id="379" name="Shape 379"/>
          <p:cNvCxnSpPr/>
          <p:nvPr/>
        </p:nvCxnSpPr>
        <p:spPr>
          <a:xfrm>
            <a:off x="2613501" y="5039818"/>
            <a:ext cx="1399199" cy="1800"/>
          </a:xfrm>
          <a:prstGeom prst="bentConnector3">
            <a:avLst>
              <a:gd name="adj1" fmla="val 50000"/>
            </a:avLst>
          </a:prstGeom>
          <a:noFill/>
          <a:ln w="19050" cap="flat" cmpd="sng">
            <a:solidFill>
              <a:srgbClr val="000000"/>
            </a:solidFill>
            <a:prstDash val="solid"/>
            <a:round/>
            <a:headEnd type="stealth" w="lg" len="lg"/>
            <a:tailEnd type="none" w="lg" len="lg"/>
          </a:ln>
        </p:spPr>
      </p:cxnSp>
      <p:sp>
        <p:nvSpPr>
          <p:cNvPr id="380" name="Shape 380"/>
          <p:cNvSpPr txBox="1"/>
          <p:nvPr/>
        </p:nvSpPr>
        <p:spPr>
          <a:xfrm>
            <a:off x="4402286" y="4526900"/>
            <a:ext cx="752400" cy="213599"/>
          </a:xfrm>
          <a:prstGeom prst="rect">
            <a:avLst/>
          </a:prstGeom>
          <a:noFill/>
          <a:ln>
            <a:noFill/>
          </a:ln>
        </p:spPr>
        <p:txBody>
          <a:bodyPr lIns="91425" tIns="91425" rIns="91425" bIns="91425" anchor="ctr" anchorCtr="0">
            <a:noAutofit/>
          </a:bodyPr>
          <a:lstStyle/>
          <a:p>
            <a:pPr lvl="0" algn="ctr" rtl="0">
              <a:spcBef>
                <a:spcPts val="0"/>
              </a:spcBef>
              <a:buNone/>
            </a:pPr>
            <a:r>
              <a:rPr lang="en-US" sz="1000"/>
              <a:t>Execution</a:t>
            </a:r>
          </a:p>
        </p:txBody>
      </p:sp>
      <p:grpSp>
        <p:nvGrpSpPr>
          <p:cNvPr id="381" name="Shape 381"/>
          <p:cNvGrpSpPr/>
          <p:nvPr/>
        </p:nvGrpSpPr>
        <p:grpSpPr>
          <a:xfrm>
            <a:off x="4194255" y="3920166"/>
            <a:ext cx="463215" cy="366812"/>
            <a:chOff x="6467575" y="3093850"/>
            <a:chExt cx="346899" cy="356474"/>
          </a:xfrm>
        </p:grpSpPr>
        <p:sp>
          <p:nvSpPr>
            <p:cNvPr id="382" name="Shape 382"/>
            <p:cNvSpPr/>
            <p:nvPr/>
          </p:nvSpPr>
          <p:spPr>
            <a:xfrm>
              <a:off x="6467575" y="3214525"/>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3" name="Shape 383"/>
            <p:cNvSpPr/>
            <p:nvPr/>
          </p:nvSpPr>
          <p:spPr>
            <a:xfrm>
              <a:off x="6516850" y="314530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84" name="Shape 384"/>
            <p:cNvSpPr/>
            <p:nvPr/>
          </p:nvSpPr>
          <p:spPr>
            <a:xfrm>
              <a:off x="6578675" y="3093850"/>
              <a:ext cx="235799" cy="235799"/>
            </a:xfrm>
            <a:prstGeom prst="rect">
              <a:avLst/>
            </a:prstGeom>
            <a:solidFill>
              <a:srgbClr val="93C47D"/>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385" name="Shape 385"/>
          <p:cNvGrpSpPr/>
          <p:nvPr/>
        </p:nvGrpSpPr>
        <p:grpSpPr>
          <a:xfrm>
            <a:off x="4211433" y="4897773"/>
            <a:ext cx="437588" cy="366811"/>
            <a:chOff x="5059299" y="2661900"/>
            <a:chExt cx="608776" cy="495758"/>
          </a:xfrm>
        </p:grpSpPr>
        <p:sp>
          <p:nvSpPr>
            <p:cNvPr id="386" name="Shape 386"/>
            <p:cNvSpPr/>
            <p:nvPr/>
          </p:nvSpPr>
          <p:spPr>
            <a:xfrm>
              <a:off x="5059299" y="2829759"/>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87" name="Shape 387"/>
            <p:cNvPicPr preferRelativeResize="0"/>
            <p:nvPr/>
          </p:nvPicPr>
          <p:blipFill>
            <a:blip r:embed="rId3">
              <a:alphaModFix/>
            </a:blip>
            <a:stretch>
              <a:fillRect/>
            </a:stretch>
          </p:blipFill>
          <p:spPr>
            <a:xfrm>
              <a:off x="5105039" y="2867900"/>
              <a:ext cx="235968" cy="251700"/>
            </a:xfrm>
            <a:prstGeom prst="rect">
              <a:avLst/>
            </a:prstGeom>
            <a:noFill/>
            <a:ln>
              <a:noFill/>
            </a:ln>
          </p:spPr>
        </p:pic>
        <p:sp>
          <p:nvSpPr>
            <p:cNvPr id="388" name="Shape 388"/>
            <p:cNvSpPr/>
            <p:nvPr/>
          </p:nvSpPr>
          <p:spPr>
            <a:xfrm>
              <a:off x="5143828" y="2733517"/>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89" name="Shape 389"/>
            <p:cNvPicPr preferRelativeResize="0"/>
            <p:nvPr/>
          </p:nvPicPr>
          <p:blipFill>
            <a:blip r:embed="rId3">
              <a:alphaModFix/>
            </a:blip>
            <a:stretch>
              <a:fillRect/>
            </a:stretch>
          </p:blipFill>
          <p:spPr>
            <a:xfrm>
              <a:off x="5210964" y="2771625"/>
              <a:ext cx="235968" cy="251700"/>
            </a:xfrm>
            <a:prstGeom prst="rect">
              <a:avLst/>
            </a:prstGeom>
            <a:noFill/>
            <a:ln>
              <a:noFill/>
            </a:ln>
          </p:spPr>
        </p:pic>
        <p:sp>
          <p:nvSpPr>
            <p:cNvPr id="390" name="Shape 390"/>
            <p:cNvSpPr/>
            <p:nvPr/>
          </p:nvSpPr>
          <p:spPr>
            <a:xfrm>
              <a:off x="5249875" y="2661900"/>
              <a:ext cx="418200" cy="327900"/>
            </a:xfrm>
            <a:prstGeom prst="rect">
              <a:avLst/>
            </a:prstGeom>
            <a:solidFill>
              <a:srgbClr val="FFD9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91" name="Shape 391"/>
            <p:cNvPicPr preferRelativeResize="0"/>
            <p:nvPr/>
          </p:nvPicPr>
          <p:blipFill>
            <a:blip r:embed="rId3">
              <a:alphaModFix/>
            </a:blip>
            <a:stretch>
              <a:fillRect/>
            </a:stretch>
          </p:blipFill>
          <p:spPr>
            <a:xfrm>
              <a:off x="5341002" y="2700000"/>
              <a:ext cx="235968" cy="251700"/>
            </a:xfrm>
            <a:prstGeom prst="rect">
              <a:avLst/>
            </a:prstGeom>
            <a:noFill/>
            <a:ln>
              <a:noFill/>
            </a:ln>
          </p:spPr>
        </p:pic>
      </p:grpSp>
      <p:grpSp>
        <p:nvGrpSpPr>
          <p:cNvPr id="392" name="Shape 392"/>
          <p:cNvGrpSpPr/>
          <p:nvPr/>
        </p:nvGrpSpPr>
        <p:grpSpPr>
          <a:xfrm flipH="1">
            <a:off x="6633103" y="4155543"/>
            <a:ext cx="772768" cy="1435146"/>
            <a:chOff x="876724" y="3112300"/>
            <a:chExt cx="1016400" cy="1808400"/>
          </a:xfrm>
        </p:grpSpPr>
        <p:sp>
          <p:nvSpPr>
            <p:cNvPr id="393" name="Shape 393"/>
            <p:cNvSpPr/>
            <p:nvPr/>
          </p:nvSpPr>
          <p:spPr>
            <a:xfrm rot="5400000">
              <a:off x="708874" y="3736450"/>
              <a:ext cx="1352100" cy="1016400"/>
            </a:xfrm>
            <a:prstGeom prst="chord">
              <a:avLst>
                <a:gd name="adj1" fmla="val 5375489"/>
                <a:gd name="adj2" fmla="val 16200000"/>
              </a:avLst>
            </a:prstGeom>
            <a:solidFill>
              <a:srgbClr val="F3F3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94" name="Shape 394"/>
            <p:cNvSpPr/>
            <p:nvPr/>
          </p:nvSpPr>
          <p:spPr>
            <a:xfrm>
              <a:off x="1090275" y="3112300"/>
              <a:ext cx="589200" cy="589200"/>
            </a:xfrm>
            <a:prstGeom prst="ellipse">
              <a:avLst/>
            </a:prstGeom>
            <a:solidFill>
              <a:srgbClr val="F9CB9C"/>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395" name="Shape 395"/>
            <p:cNvSpPr/>
            <p:nvPr/>
          </p:nvSpPr>
          <p:spPr>
            <a:xfrm>
              <a:off x="1329725" y="3786275"/>
              <a:ext cx="110400" cy="456599"/>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6" name="Shape 396"/>
            <p:cNvSpPr/>
            <p:nvPr/>
          </p:nvSpPr>
          <p:spPr>
            <a:xfrm>
              <a:off x="1329725" y="3701500"/>
              <a:ext cx="110400" cy="136200"/>
            </a:xfrm>
            <a:prstGeom prst="diamond">
              <a:avLst/>
            </a:prstGeom>
            <a:solidFill>
              <a:srgbClr val="07376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97" name="Shape 397"/>
          <p:cNvSpPr txBox="1"/>
          <p:nvPr/>
        </p:nvSpPr>
        <p:spPr>
          <a:xfrm>
            <a:off x="6511925" y="5051335"/>
            <a:ext cx="1012199" cy="386700"/>
          </a:xfrm>
          <a:prstGeom prst="rect">
            <a:avLst/>
          </a:prstGeom>
          <a:noFill/>
          <a:ln>
            <a:noFill/>
          </a:ln>
        </p:spPr>
        <p:txBody>
          <a:bodyPr lIns="91425" tIns="91425" rIns="91425" bIns="91425" anchor="ctr" anchorCtr="0">
            <a:noAutofit/>
          </a:bodyPr>
          <a:lstStyle/>
          <a:p>
            <a:pPr lvl="0" algn="ctr" rtl="0">
              <a:spcBef>
                <a:spcPts val="0"/>
              </a:spcBef>
              <a:buNone/>
            </a:pPr>
            <a:r>
              <a:rPr lang="en-US" sz="1000"/>
              <a:t>User</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2287</Words>
  <Application>Microsoft Office PowerPoint</Application>
  <PresentationFormat>Pokaz na ekranie (4:3)</PresentationFormat>
  <Paragraphs>327</Paragraphs>
  <Slides>18</Slides>
  <Notes>18</Notes>
  <HiddenSlides>0</HiddenSlides>
  <MMClips>0</MMClips>
  <ScaleCrop>false</ScaleCrop>
  <HeadingPairs>
    <vt:vector size="6" baseType="variant">
      <vt:variant>
        <vt:lpstr>Używane czcionki</vt:lpstr>
      </vt:variant>
      <vt:variant>
        <vt:i4>6</vt:i4>
      </vt:variant>
      <vt:variant>
        <vt:lpstr>Motyw</vt:lpstr>
      </vt:variant>
      <vt:variant>
        <vt:i4>2</vt:i4>
      </vt:variant>
      <vt:variant>
        <vt:lpstr>Tytuły slajdów</vt:lpstr>
      </vt:variant>
      <vt:variant>
        <vt:i4>18</vt:i4>
      </vt:variant>
    </vt:vector>
  </HeadingPairs>
  <TitlesOfParts>
    <vt:vector size="26" baseType="lpstr">
      <vt:lpstr>Trebuchet MS</vt:lpstr>
      <vt:lpstr>Helvetica Neue</vt:lpstr>
      <vt:lpstr>Calibri</vt:lpstr>
      <vt:lpstr>Verdana</vt:lpstr>
      <vt:lpstr>Arial</vt:lpstr>
      <vt:lpstr>Times New Roman</vt:lpstr>
      <vt:lpstr>1_Motyw pakietu Office</vt:lpstr>
      <vt:lpstr>Motyw pakietu Office</vt:lpstr>
      <vt:lpstr>Parameter Sweep and Resources Scaling Automation in Scalarm Data Farming Platform</vt:lpstr>
      <vt:lpstr>Agenda</vt:lpstr>
      <vt:lpstr>Data processing in modern science</vt:lpstr>
      <vt:lpstr>Data processing in modern science</vt:lpstr>
      <vt:lpstr>Data processing in modern science</vt:lpstr>
      <vt:lpstr>Data processing in modern science</vt:lpstr>
      <vt:lpstr>Data processing in modern science</vt:lpstr>
      <vt:lpstr>Problem description</vt:lpstr>
      <vt:lpstr>Scalarm overview</vt:lpstr>
      <vt:lpstr>Scalarm approach to automation</vt:lpstr>
      <vt:lpstr>Input space adjustment</vt:lpstr>
      <vt:lpstr>Resources management</vt:lpstr>
      <vt:lpstr>Resources management metrics</vt:lpstr>
      <vt:lpstr>Evaluation</vt:lpstr>
      <vt:lpstr>Automated input space extensions</vt:lpstr>
      <vt:lpstr>Automated resources management</vt:lpstr>
      <vt:lpstr>Conclusions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Sweep and Resources Scaling Automation in Scalarm Data Farming Platform</dc:title>
  <cp:lastModifiedBy>RP</cp:lastModifiedBy>
  <cp:revision>2</cp:revision>
  <dcterms:modified xsi:type="dcterms:W3CDTF">2015-10-29T13:04:27Z</dcterms:modified>
</cp:coreProperties>
</file>