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CC2FE-2EF2-4C77-913D-32381D3277E3}" v="10" dt="2021-12-13T06:48:19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859" autoAdjust="0"/>
  </p:normalViewPr>
  <p:slideViewPr>
    <p:cSldViewPr snapToGrid="0">
      <p:cViewPr>
        <p:scale>
          <a:sx n="70" d="100"/>
          <a:sy n="70" d="100"/>
        </p:scale>
        <p:origin x="1166" y="1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28458-677B-44EC-A2C2-C7B960CCED8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07719-E3E5-4EB5-B153-B1C51A73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07719-E3E5-4EB5-B153-B1C51A736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8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07719-E3E5-4EB5-B153-B1C51A736A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39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07719-E3E5-4EB5-B153-B1C51A736A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07719-E3E5-4EB5-B153-B1C51A736A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3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07719-E3E5-4EB5-B153-B1C51A736A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6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07719-E3E5-4EB5-B153-B1C51A736A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6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19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0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3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12/13/2021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0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7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934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7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1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00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91F7E-3B1A-447B-97B9-0930CC5B8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dirty="0"/>
              <a:t>Predicting medical expenses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05190-62CC-418B-8D0C-BA9E43454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/>
              <a:t>MATH 644 – GKERI PEPELASI 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white surface with a 3D triangle texture">
            <a:extLst>
              <a:ext uri="{FF2B5EF4-FFF2-40B4-BE49-F238E27FC236}">
                <a16:creationId xmlns:a16="http://schemas.microsoft.com/office/drawing/2014/main" id="{FD43EBEF-B9BA-488A-95A9-1F0D5D1E3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6" r="49146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3" name="Freeform: Shape 35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69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71"/>
    </mc:Choice>
    <mc:Fallback xmlns="">
      <p:transition spd="slow" advTm="286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9147FF-103F-4444-8E91-5547EA950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18" y="1918413"/>
            <a:ext cx="10918464" cy="4866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E2651-E917-432F-986C-256507041598}"/>
              </a:ext>
            </a:extLst>
          </p:cNvPr>
          <p:cNvSpPr txBox="1"/>
          <p:nvPr/>
        </p:nvSpPr>
        <p:spPr>
          <a:xfrm>
            <a:off x="630068" y="223935"/>
            <a:ext cx="10717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All features significant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Features explains 74% of the total variation in charges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Smoker has the biggest coefficient of all features, a unit change in smoker gives a bigger change in charges than a unit change in other features give, given all other features are fixed. In this case, given all other features are fixed, a non-smoker would have less charge than a smoker by $23,925.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691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18"/>
    </mc:Choice>
    <mc:Fallback xmlns="">
      <p:transition spd="slow" advTm="5391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2023-E1AA-49E9-98DF-4D16E771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714" y="101118"/>
            <a:ext cx="8770571" cy="893269"/>
          </a:xfrm>
        </p:spPr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17E8C-C44F-4CF8-801D-C679B4F1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76" y="894023"/>
            <a:ext cx="8770571" cy="3906576"/>
          </a:xfrm>
        </p:spPr>
        <p:txBody>
          <a:bodyPr>
            <a:normAutofit/>
          </a:bodyPr>
          <a:lstStyle/>
          <a:p>
            <a:r>
              <a:rPr lang="en-US" sz="1400" dirty="0"/>
              <a:t>Generate a new feature matrix consisting of all polynomial combinations of the features with degrees less than or equal to the specified degree.</a:t>
            </a:r>
          </a:p>
          <a:p>
            <a:r>
              <a:rPr lang="en-US" sz="1400" dirty="0"/>
              <a:t>Using this formula 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D0C97-620A-458F-BE24-3B7D96B3E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50" y="1988063"/>
            <a:ext cx="5982547" cy="1266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F9943-C935-44C7-B666-E31B7575D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149" y="3463392"/>
            <a:ext cx="5989179" cy="1337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34C2C9-2D71-467C-9237-C9EDEDE73526}"/>
              </a:ext>
            </a:extLst>
          </p:cNvPr>
          <p:cNvSpPr txBox="1"/>
          <p:nvPr/>
        </p:nvSpPr>
        <p:spPr>
          <a:xfrm>
            <a:off x="1856149" y="4864055"/>
            <a:ext cx="8976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(</a:t>
            </a:r>
            <a:r>
              <a:rPr lang="en-US" sz="1400" b="1" dirty="0"/>
              <a:t>Intercept) </a:t>
            </a:r>
            <a:r>
              <a:rPr lang="en-US" sz="1400" dirty="0"/>
              <a:t>is a column consists of constant 1, this is the constant term in the polynomial.</a:t>
            </a:r>
          </a:p>
          <a:p>
            <a:r>
              <a:rPr lang="en-US" sz="1400" dirty="0"/>
              <a:t>2. </a:t>
            </a:r>
            <a:r>
              <a:rPr lang="en-US" sz="1400" b="1" dirty="0"/>
              <a:t>age , </a:t>
            </a:r>
            <a:r>
              <a:rPr lang="en-US" sz="1400" b="1" dirty="0" err="1"/>
              <a:t>bmi</a:t>
            </a:r>
            <a:r>
              <a:rPr lang="en-US" sz="1400" b="1" dirty="0"/>
              <a:t> , children , smoker </a:t>
            </a:r>
            <a:r>
              <a:rPr lang="en-US" sz="1400" dirty="0"/>
              <a:t>are the original features.</a:t>
            </a:r>
          </a:p>
          <a:p>
            <a:r>
              <a:rPr lang="en-US" sz="1400" dirty="0"/>
              <a:t>3. </a:t>
            </a:r>
            <a:r>
              <a:rPr lang="en-US" sz="1400" b="1" dirty="0"/>
              <a:t>age² , bmi² , children² , smoker² </a:t>
            </a:r>
            <a:r>
              <a:rPr lang="en-US" sz="1400" dirty="0"/>
              <a:t>are the square of the original features.</a:t>
            </a:r>
          </a:p>
          <a:p>
            <a:r>
              <a:rPr lang="en-US" sz="1400" dirty="0"/>
              <a:t>4. </a:t>
            </a:r>
            <a:r>
              <a:rPr lang="en-US" sz="1400" b="1" dirty="0"/>
              <a:t>age x </a:t>
            </a:r>
            <a:r>
              <a:rPr lang="en-US" sz="1400" b="1" dirty="0" err="1"/>
              <a:t>bmi</a:t>
            </a:r>
            <a:r>
              <a:rPr lang="en-US" sz="1400" b="1" dirty="0"/>
              <a:t>, age x children , age x smoker , </a:t>
            </a:r>
            <a:r>
              <a:rPr lang="en-US" sz="1400" b="1" dirty="0" err="1"/>
              <a:t>bmi</a:t>
            </a:r>
            <a:r>
              <a:rPr lang="en-US" sz="1400" b="1" dirty="0"/>
              <a:t> x children , </a:t>
            </a:r>
            <a:r>
              <a:rPr lang="en-US" sz="1400" b="1" dirty="0" err="1"/>
              <a:t>bmi</a:t>
            </a:r>
            <a:r>
              <a:rPr lang="en-US" sz="1400" b="1" dirty="0"/>
              <a:t> x smoker , children x smoker </a:t>
            </a:r>
            <a:r>
              <a:rPr lang="en-US" sz="1400" dirty="0"/>
              <a:t>are six interactions between pairs of four features.</a:t>
            </a:r>
          </a:p>
          <a:p>
            <a:r>
              <a:rPr lang="en-US" sz="1400" dirty="0"/>
              <a:t>5. </a:t>
            </a:r>
            <a:r>
              <a:rPr lang="en-US" sz="1400" b="1" dirty="0"/>
              <a:t>charges</a:t>
            </a:r>
            <a:r>
              <a:rPr lang="en-US" sz="1400" dirty="0"/>
              <a:t> is the target feature.</a:t>
            </a:r>
          </a:p>
        </p:txBody>
      </p:sp>
    </p:spTree>
    <p:extLst>
      <p:ext uri="{BB962C8B-B14F-4D97-AF65-F5344CB8AC3E}">
        <p14:creationId xmlns:p14="http://schemas.microsoft.com/office/powerpoint/2010/main" val="38132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89"/>
    </mc:Choice>
    <mc:Fallback xmlns="">
      <p:transition spd="slow" advTm="5468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CABE-AD85-4D0E-B366-9AA28A0B5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915" y="171450"/>
            <a:ext cx="8770571" cy="5706605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Polynomial regression with backward elimination</a:t>
            </a:r>
          </a:p>
          <a:p>
            <a:r>
              <a:rPr lang="en-US" sz="1400" i="1" dirty="0" err="1"/>
              <a:t>polynom_regr</a:t>
            </a:r>
            <a:r>
              <a:rPr lang="en-US" sz="1400" i="1" dirty="0"/>
              <a:t> &lt;- </a:t>
            </a:r>
            <a:r>
              <a:rPr lang="en-US" sz="1400" i="1" dirty="0" err="1"/>
              <a:t>lm</a:t>
            </a:r>
            <a:r>
              <a:rPr lang="en-US" sz="1400" i="1" dirty="0"/>
              <a:t>(formula = charges ~ ., data = </a:t>
            </a:r>
            <a:r>
              <a:rPr lang="en-US" sz="1400" i="1" dirty="0" err="1"/>
              <a:t>train_poly</a:t>
            </a:r>
            <a:r>
              <a:rPr lang="en-US" sz="1400" i="1" dirty="0"/>
              <a:t>)</a:t>
            </a:r>
          </a:p>
          <a:p>
            <a:r>
              <a:rPr lang="en-US" sz="1400" i="1" dirty="0"/>
              <a:t>step(</a:t>
            </a:r>
            <a:r>
              <a:rPr lang="en-US" sz="1400" i="1" dirty="0" err="1"/>
              <a:t>polynom_regr</a:t>
            </a:r>
            <a:r>
              <a:rPr lang="en-US" sz="1400" i="1" dirty="0"/>
              <a:t>)</a:t>
            </a:r>
          </a:p>
          <a:p>
            <a:endParaRPr lang="en-US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CFBE0-129F-49E6-93A0-30306F9A5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65" y="2105788"/>
            <a:ext cx="6683992" cy="40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7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81"/>
    </mc:Choice>
    <mc:Fallback xmlns="">
      <p:transition spd="slow" advTm="1078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563760-3CA9-42DD-807B-029C68214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998" y="1724025"/>
            <a:ext cx="8809101" cy="48760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DD128A-D30B-4E22-A86F-4BFC0D58C197}"/>
              </a:ext>
            </a:extLst>
          </p:cNvPr>
          <p:cNvSpPr txBox="1"/>
          <p:nvPr/>
        </p:nvSpPr>
        <p:spPr>
          <a:xfrm>
            <a:off x="1703451" y="552449"/>
            <a:ext cx="7658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8 features, all significant except </a:t>
            </a:r>
            <a:r>
              <a:rPr lang="en-US" sz="1600" dirty="0" err="1"/>
              <a:t>children:smoker</a:t>
            </a:r>
            <a:r>
              <a:rPr lang="en-US" sz="16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Features explains 84% of the total variation in charges.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This model captures more variance of charges than the earlier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98460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34"/>
    </mc:Choice>
    <mc:Fallback xmlns="">
      <p:transition spd="slow" advTm="3543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2538-9B4B-4DBF-A14C-98F65E5A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 the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DF0C-117C-4A03-ABBD-B4B58E44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1600" dirty="0"/>
              <a:t>Age : the older they get ,larger amount of medical expenses needed so we add a square term of the age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BMI: expenses are affected when </a:t>
            </a:r>
            <a:r>
              <a:rPr lang="en-US" sz="1600" dirty="0" err="1"/>
              <a:t>bmi</a:t>
            </a:r>
            <a:r>
              <a:rPr lang="en-US" sz="1600" dirty="0"/>
              <a:t> is more than 30-considered as obese. Categorize the feature into two portions, 0 for </a:t>
            </a:r>
            <a:r>
              <a:rPr lang="en-US" sz="1600" dirty="0" err="1"/>
              <a:t>bmi</a:t>
            </a:r>
            <a:r>
              <a:rPr lang="en-US" sz="1600" dirty="0"/>
              <a:t>&lt;30 and 1 for </a:t>
            </a:r>
            <a:r>
              <a:rPr lang="en-US" sz="1600" dirty="0" err="1"/>
              <a:t>bmi</a:t>
            </a:r>
            <a:r>
              <a:rPr lang="en-US" sz="1600" dirty="0"/>
              <a:t>&gt;30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When someone is smoker and obese more medical expenses needed so an interaction term bmi30*smoker is added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617"/>
    </mc:Choice>
    <mc:Fallback xmlns="">
      <p:transition spd="slow" advTm="7061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042DD-AD8F-4895-858B-8D470894C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098" y="1209675"/>
            <a:ext cx="8251201" cy="50048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507A11-0428-4A87-ADCA-8A078EA4B8FF}"/>
              </a:ext>
            </a:extLst>
          </p:cNvPr>
          <p:cNvSpPr txBox="1"/>
          <p:nvPr/>
        </p:nvSpPr>
        <p:spPr>
          <a:xfrm>
            <a:off x="2323128" y="196876"/>
            <a:ext cx="8005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-Model improved to 87% </a:t>
            </a:r>
          </a:p>
          <a:p>
            <a:r>
              <a:rPr lang="en-US" sz="1400" dirty="0"/>
              <a:t>-The higher-order age2 term is statistically significant, as is the obesity indicator, bmi30. </a:t>
            </a:r>
          </a:p>
          <a:p>
            <a:r>
              <a:rPr lang="en-US" sz="1400" dirty="0"/>
              <a:t>-The interaction between obesity and smoking suggests a massive effect</a:t>
            </a:r>
          </a:p>
          <a:p>
            <a:r>
              <a:rPr lang="en-US" sz="1400" dirty="0"/>
              <a:t>-Increasing costs over $13624 for smoking and $20058 for obese smoker.</a:t>
            </a:r>
          </a:p>
        </p:txBody>
      </p:sp>
    </p:spTree>
    <p:extLst>
      <p:ext uri="{BB962C8B-B14F-4D97-AF65-F5344CB8AC3E}">
        <p14:creationId xmlns:p14="http://schemas.microsoft.com/office/powerpoint/2010/main" val="291663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64"/>
    </mc:Choice>
    <mc:Fallback xmlns="">
      <p:transition spd="slow" advTm="5756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8669-2AE6-4A8B-9917-1EBF9AD7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E5ABFE7-DD1D-4134-8D40-5B2BA41B9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282460"/>
              </p:ext>
            </p:extLst>
          </p:nvPr>
        </p:nvGraphicFramePr>
        <p:xfrm>
          <a:off x="1920240" y="2399610"/>
          <a:ext cx="8372076" cy="2404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019">
                  <a:extLst>
                    <a:ext uri="{9D8B030D-6E8A-4147-A177-3AD203B41FA5}">
                      <a16:colId xmlns:a16="http://schemas.microsoft.com/office/drawing/2014/main" val="2624700946"/>
                    </a:ext>
                  </a:extLst>
                </a:gridCol>
                <a:gridCol w="2093019">
                  <a:extLst>
                    <a:ext uri="{9D8B030D-6E8A-4147-A177-3AD203B41FA5}">
                      <a16:colId xmlns:a16="http://schemas.microsoft.com/office/drawing/2014/main" val="4024486920"/>
                    </a:ext>
                  </a:extLst>
                </a:gridCol>
                <a:gridCol w="2093019">
                  <a:extLst>
                    <a:ext uri="{9D8B030D-6E8A-4147-A177-3AD203B41FA5}">
                      <a16:colId xmlns:a16="http://schemas.microsoft.com/office/drawing/2014/main" val="1924358227"/>
                    </a:ext>
                  </a:extLst>
                </a:gridCol>
                <a:gridCol w="2093019">
                  <a:extLst>
                    <a:ext uri="{9D8B030D-6E8A-4147-A177-3AD203B41FA5}">
                      <a16:colId xmlns:a16="http://schemas.microsoft.com/office/drawing/2014/main" val="2164708685"/>
                    </a:ext>
                  </a:extLst>
                </a:gridCol>
              </a:tblGrid>
              <a:tr h="65842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263579"/>
                  </a:ext>
                </a:extLst>
              </a:tr>
              <a:tr h="465669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3997.499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5829.191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591173"/>
                  </a:ext>
                </a:extLst>
              </a:tr>
              <a:tr h="465669">
                <a:tc>
                  <a:txBody>
                    <a:bodyPr/>
                    <a:lstStyle/>
                    <a:p>
                      <a:r>
                        <a:rPr lang="en-US" dirty="0"/>
                        <a:t>Polynomial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2767.815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4680.93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725366"/>
                  </a:ext>
                </a:extLst>
              </a:tr>
              <a:tr h="465669">
                <a:tc>
                  <a:txBody>
                    <a:bodyPr/>
                    <a:lstStyle/>
                    <a:p>
                      <a:r>
                        <a:rPr lang="en-US" dirty="0"/>
                        <a:t>Improved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2454.077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4506.261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53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351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0258-BF4E-433A-AA9D-D4484253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554" y="143641"/>
            <a:ext cx="8770571" cy="75058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C12CBA-1396-4EE0-98F3-90CA32CA5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14" y="1392135"/>
            <a:ext cx="6504774" cy="441293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8F8B7E-D5F2-4CFB-A6DF-57EB8C0C4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988" y="133004"/>
            <a:ext cx="4319662" cy="22768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88FF03-4FC0-4601-A26B-0F879CF9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988" y="4753172"/>
            <a:ext cx="4319662" cy="21048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D38654-2588-4FDD-84D3-3472B2C3E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987" y="2476349"/>
            <a:ext cx="4319661" cy="219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6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2"/>
    </mc:Choice>
    <mc:Fallback xmlns="">
      <p:transition spd="slow" advTm="81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E403D-0F0A-400F-AD17-4FE951ED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57B7BA04-A3AD-41D2-B490-2CAD528C3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9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8"/>
    </mc:Choice>
    <mc:Fallback xmlns="">
      <p:transition spd="slow" advTm="157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22C1-3AAB-4A0A-8083-D77935C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677453"/>
          </a:xfrm>
        </p:spPr>
        <p:txBody>
          <a:bodyPr>
            <a:normAutofit/>
          </a:bodyPr>
          <a:lstStyle/>
          <a:p>
            <a:r>
              <a:rPr lang="en-US" sz="2400" dirty="0"/>
              <a:t>Linear Regression on Medical Insurance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4659-A288-442C-A610-E2149BE12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1453860"/>
            <a:ext cx="8770571" cy="503091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b="1" dirty="0"/>
              <a:t>-Dataset: Machine Learning with R by Brett Lantz </a:t>
            </a:r>
          </a:p>
          <a:p>
            <a:r>
              <a:rPr lang="en-US" b="1" dirty="0"/>
              <a:t>-1338 observations with 7 variables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age: age of primary beneficiary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sex: insurance contractor gender, female, male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BMI: Body mass index, providing an understanding of body, weights that are relatively high or low relative to height, objective index of body weight (kg / m^2) using the ratio of height to weight, ideally 18.5 to 24.9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children: Number of children covered by health insurance / Number of dependents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smoker: Smoking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region: the beneficiary’s residential area in the US, northeast, southeast, southwest, northwest.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charges: Individual medical costs billed by health insurance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991"/>
    </mc:Choice>
    <mc:Fallback xmlns="">
      <p:transition spd="slow" advTm="6699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67847" y="1391478"/>
            <a:ext cx="4578827" cy="416561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566412"/>
            <a:ext cx="4244110" cy="384048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650490" y="1105100"/>
            <a:ext cx="4908132" cy="468844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E76CA-65CB-4CCE-948A-91F405BA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063" y="195494"/>
            <a:ext cx="4449826" cy="1404706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sz="3600" dirty="0"/>
              <a:t>Data exploration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1DCFD4-88A1-4D4C-A8AA-6E2A1C71B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946" y="1391478"/>
            <a:ext cx="5550972" cy="1207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75396-6E0F-4B54-804A-C584FFB69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85" y="3200400"/>
            <a:ext cx="6076908" cy="2749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B727E7-DDEE-4FE7-A435-688FA39F766C}"/>
              </a:ext>
            </a:extLst>
          </p:cNvPr>
          <p:cNvSpPr txBox="1"/>
          <p:nvPr/>
        </p:nvSpPr>
        <p:spPr>
          <a:xfrm>
            <a:off x="7495952" y="2498650"/>
            <a:ext cx="30196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-Older people and smokers are at higher risk of large medical expense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Charges have large variables, possible outliers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Right-skewed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Quantitative reasonable varied</a:t>
            </a:r>
          </a:p>
        </p:txBody>
      </p:sp>
    </p:spTree>
    <p:extLst>
      <p:ext uri="{BB962C8B-B14F-4D97-AF65-F5344CB8AC3E}">
        <p14:creationId xmlns:p14="http://schemas.microsoft.com/office/powerpoint/2010/main" val="127041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52"/>
    </mc:Choice>
    <mc:Fallback xmlns="">
      <p:transition spd="slow" advTm="6105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5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Content Placeholder 60">
            <a:extLst>
              <a:ext uri="{FF2B5EF4-FFF2-40B4-BE49-F238E27FC236}">
                <a16:creationId xmlns:a16="http://schemas.microsoft.com/office/drawing/2014/main" id="{699E5401-05FE-4C1D-9E75-4EE606C67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5926" y="259964"/>
            <a:ext cx="8299048" cy="595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72"/>
    </mc:Choice>
    <mc:Fallback xmlns="">
      <p:transition spd="slow" advTm="215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694ADC-8546-4EEC-9D2C-E7C95E84BF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04876" y="2143124"/>
            <a:ext cx="5448300" cy="421180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AC95D9D-C4D3-4B8D-AEE1-FFC7CCFA99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53176" y="2135997"/>
            <a:ext cx="5309796" cy="4218931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BD5221-FBE7-45FE-949C-32FF988348BF}"/>
              </a:ext>
            </a:extLst>
          </p:cNvPr>
          <p:cNvSpPr txBox="1"/>
          <p:nvPr/>
        </p:nvSpPr>
        <p:spPr>
          <a:xfrm>
            <a:off x="2028825" y="400050"/>
            <a:ext cx="8860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 Sex</a:t>
            </a:r>
            <a:r>
              <a:rPr lang="en-US" dirty="0"/>
              <a:t>: Median costs are equal , more variance in male</a:t>
            </a:r>
          </a:p>
          <a:p>
            <a:r>
              <a:rPr lang="en-US" b="1" dirty="0"/>
              <a:t>- Region</a:t>
            </a:r>
            <a:r>
              <a:rPr lang="en-US" dirty="0"/>
              <a:t> : No clear trend , almost equal ,slightly decrease from east to west</a:t>
            </a:r>
          </a:p>
          <a:p>
            <a:r>
              <a:rPr lang="en-US" dirty="0"/>
              <a:t>- Both lot of outliers </a:t>
            </a:r>
          </a:p>
        </p:txBody>
      </p:sp>
    </p:spTree>
    <p:extLst>
      <p:ext uri="{BB962C8B-B14F-4D97-AF65-F5344CB8AC3E}">
        <p14:creationId xmlns:p14="http://schemas.microsoft.com/office/powerpoint/2010/main" val="108827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03"/>
    </mc:Choice>
    <mc:Fallback xmlns="">
      <p:transition spd="slow" advTm="830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E16901BD-523F-478F-9CE8-75E7682BF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6" name="Content Placeholder 55">
            <a:extLst>
              <a:ext uri="{FF2B5EF4-FFF2-40B4-BE49-F238E27FC236}">
                <a16:creationId xmlns:a16="http://schemas.microsoft.com/office/drawing/2014/main" id="{941B16E8-857E-40BF-8565-95066AF62E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2811" y="2162176"/>
            <a:ext cx="5936085" cy="4443178"/>
          </a:xfrm>
        </p:spPr>
      </p:pic>
      <p:pic>
        <p:nvPicPr>
          <p:cNvPr id="91" name="Content Placeholder 90">
            <a:extLst>
              <a:ext uri="{FF2B5EF4-FFF2-40B4-BE49-F238E27FC236}">
                <a16:creationId xmlns:a16="http://schemas.microsoft.com/office/drawing/2014/main" id="{749445B2-CAF8-4EB7-BACE-57702AF8E1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59384" y="2162176"/>
            <a:ext cx="5813427" cy="4443178"/>
          </a:xfr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F4669F5-8B98-4B33-9B83-7CFDAB9DBF13}"/>
              </a:ext>
            </a:extLst>
          </p:cNvPr>
          <p:cNvSpPr txBox="1"/>
          <p:nvPr/>
        </p:nvSpPr>
        <p:spPr>
          <a:xfrm>
            <a:off x="1495425" y="409575"/>
            <a:ext cx="9953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Children</a:t>
            </a:r>
            <a:r>
              <a:rPr lang="en-US" dirty="0"/>
              <a:t>: Costs get higher with more kids then lower (Discount with 0-1 kids and 5)</a:t>
            </a:r>
          </a:p>
          <a:p>
            <a:r>
              <a:rPr lang="en-US" dirty="0"/>
              <a:t>- </a:t>
            </a:r>
            <a:r>
              <a:rPr lang="en-US" b="1" dirty="0"/>
              <a:t>Smoker</a:t>
            </a:r>
            <a:r>
              <a:rPr lang="en-US" dirty="0"/>
              <a:t>: Much more expenses for smokers</a:t>
            </a:r>
          </a:p>
          <a:p>
            <a:r>
              <a:rPr lang="en-US" dirty="0"/>
              <a:t>- Both lot of outliers</a:t>
            </a:r>
          </a:p>
        </p:txBody>
      </p:sp>
    </p:spTree>
    <p:extLst>
      <p:ext uri="{BB962C8B-B14F-4D97-AF65-F5344CB8AC3E}">
        <p14:creationId xmlns:p14="http://schemas.microsoft.com/office/powerpoint/2010/main" val="302153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89"/>
    </mc:Choice>
    <mc:Fallback xmlns="">
      <p:transition spd="slow" advTm="1358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B8F98-27E9-490A-9FFC-6FB07CEAB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762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BB673AF-CE4B-46CB-AF61-47A2F6B51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92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244C92-C225-4ED6-9477-FE38CFE2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3B79606-5986-49BA-9D40-A0FD94094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18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534AD34-A74F-4FCD-8E77-6A38F9263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6083" y="0"/>
            <a:ext cx="9841377" cy="6858000"/>
          </a:xfrm>
          <a:custGeom>
            <a:avLst/>
            <a:gdLst>
              <a:gd name="connsiteX0" fmla="*/ 1623023 w 9841377"/>
              <a:gd name="connsiteY0" fmla="*/ 0 h 6858000"/>
              <a:gd name="connsiteX1" fmla="*/ 4289416 w 9841377"/>
              <a:gd name="connsiteY1" fmla="*/ 0 h 6858000"/>
              <a:gd name="connsiteX2" fmla="*/ 4359035 w 9841377"/>
              <a:gd name="connsiteY2" fmla="*/ 0 h 6858000"/>
              <a:gd name="connsiteX3" fmla="*/ 5482342 w 9841377"/>
              <a:gd name="connsiteY3" fmla="*/ 0 h 6858000"/>
              <a:gd name="connsiteX4" fmla="*/ 5551962 w 9841377"/>
              <a:gd name="connsiteY4" fmla="*/ 0 h 6858000"/>
              <a:gd name="connsiteX5" fmla="*/ 8218354 w 9841377"/>
              <a:gd name="connsiteY5" fmla="*/ 0 h 6858000"/>
              <a:gd name="connsiteX6" fmla="*/ 8240478 w 9841377"/>
              <a:gd name="connsiteY6" fmla="*/ 14997 h 6858000"/>
              <a:gd name="connsiteX7" fmla="*/ 9841377 w 9841377"/>
              <a:gd name="connsiteY7" fmla="*/ 3621656 h 6858000"/>
              <a:gd name="connsiteX8" fmla="*/ 7967027 w 9841377"/>
              <a:gd name="connsiteY8" fmla="*/ 6374814 h 6858000"/>
              <a:gd name="connsiteX9" fmla="*/ 7450379 w 9841377"/>
              <a:gd name="connsiteY9" fmla="*/ 6780599 h 6858000"/>
              <a:gd name="connsiteX10" fmla="*/ 7338623 w 9841377"/>
              <a:gd name="connsiteY10" fmla="*/ 6858000 h 6858000"/>
              <a:gd name="connsiteX11" fmla="*/ 5551962 w 9841377"/>
              <a:gd name="connsiteY11" fmla="*/ 6858000 h 6858000"/>
              <a:gd name="connsiteX12" fmla="*/ 5482342 w 9841377"/>
              <a:gd name="connsiteY12" fmla="*/ 6858000 h 6858000"/>
              <a:gd name="connsiteX13" fmla="*/ 4359035 w 9841377"/>
              <a:gd name="connsiteY13" fmla="*/ 6858000 h 6858000"/>
              <a:gd name="connsiteX14" fmla="*/ 4289416 w 9841377"/>
              <a:gd name="connsiteY14" fmla="*/ 6858000 h 6858000"/>
              <a:gd name="connsiteX15" fmla="*/ 2502754 w 9841377"/>
              <a:gd name="connsiteY15" fmla="*/ 6858000 h 6858000"/>
              <a:gd name="connsiteX16" fmla="*/ 2390998 w 9841377"/>
              <a:gd name="connsiteY16" fmla="*/ 6780599 h 6858000"/>
              <a:gd name="connsiteX17" fmla="*/ 1874350 w 9841377"/>
              <a:gd name="connsiteY17" fmla="*/ 6374814 h 6858000"/>
              <a:gd name="connsiteX18" fmla="*/ 0 w 9841377"/>
              <a:gd name="connsiteY18" fmla="*/ 3621656 h 6858000"/>
              <a:gd name="connsiteX19" fmla="*/ 1600899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1623023" y="0"/>
                </a:moveTo>
                <a:lnTo>
                  <a:pt x="4289416" y="0"/>
                </a:lnTo>
                <a:lnTo>
                  <a:pt x="4359035" y="0"/>
                </a:lnTo>
                <a:lnTo>
                  <a:pt x="5482342" y="0"/>
                </a:lnTo>
                <a:lnTo>
                  <a:pt x="5551962" y="0"/>
                </a:lnTo>
                <a:lnTo>
                  <a:pt x="8218354" y="0"/>
                </a:lnTo>
                <a:lnTo>
                  <a:pt x="8240478" y="14997"/>
                </a:lnTo>
                <a:cubicBezTo>
                  <a:pt x="9267641" y="754641"/>
                  <a:pt x="9841377" y="2093192"/>
                  <a:pt x="9841377" y="3621656"/>
                </a:cubicBezTo>
                <a:cubicBezTo>
                  <a:pt x="9841377" y="4969131"/>
                  <a:pt x="8912652" y="5602839"/>
                  <a:pt x="7967027" y="6374814"/>
                </a:cubicBezTo>
                <a:cubicBezTo>
                  <a:pt x="7794824" y="6515397"/>
                  <a:pt x="7624197" y="6653108"/>
                  <a:pt x="7450379" y="6780599"/>
                </a:cubicBezTo>
                <a:lnTo>
                  <a:pt x="7338623" y="6858000"/>
                </a:lnTo>
                <a:lnTo>
                  <a:pt x="5551962" y="6858000"/>
                </a:lnTo>
                <a:lnTo>
                  <a:pt x="5482342" y="6858000"/>
                </a:lnTo>
                <a:lnTo>
                  <a:pt x="4359035" y="6858000"/>
                </a:lnTo>
                <a:lnTo>
                  <a:pt x="428941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92A4F3-9E25-42A7-BAA1-F94AFA01D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125" y="1180532"/>
            <a:ext cx="6510486" cy="43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8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81"/>
    </mc:Choice>
    <mc:Fallback xmlns="">
      <p:transition spd="slow" advTm="149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9C14D-8567-4759-A893-7EDC014FB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84" y="-55648"/>
            <a:ext cx="5110825" cy="3807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F2E692-FA56-431F-A717-6CBD08D36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808" y="0"/>
            <a:ext cx="5210997" cy="3751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CDCCE0-1724-4AAC-A208-290FC5EDB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416" y="3751916"/>
            <a:ext cx="5172089" cy="31060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AA82530-5071-4AD0-92ED-A2A670F3805A}"/>
              </a:ext>
            </a:extLst>
          </p:cNvPr>
          <p:cNvSpPr txBox="1"/>
          <p:nvPr/>
        </p:nvSpPr>
        <p:spPr>
          <a:xfrm>
            <a:off x="185932" y="4095750"/>
            <a:ext cx="308276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sz="1600" dirty="0"/>
              <a:t>Smokers have the highest </a:t>
            </a:r>
          </a:p>
          <a:p>
            <a:r>
              <a:rPr lang="en-US" sz="1600" dirty="0"/>
              <a:t>impact on charges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Charges grows with age,</a:t>
            </a:r>
          </a:p>
          <a:p>
            <a:r>
              <a:rPr lang="en-US" sz="1600" dirty="0"/>
              <a:t>BMI and children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People with more children</a:t>
            </a:r>
          </a:p>
          <a:p>
            <a:r>
              <a:rPr lang="en-US" sz="1600" dirty="0"/>
              <a:t>Smoke less </a:t>
            </a:r>
          </a:p>
        </p:txBody>
      </p:sp>
    </p:spTree>
    <p:extLst>
      <p:ext uri="{BB962C8B-B14F-4D97-AF65-F5344CB8AC3E}">
        <p14:creationId xmlns:p14="http://schemas.microsoft.com/office/powerpoint/2010/main" val="229280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02"/>
    </mc:Choice>
    <mc:Fallback xmlns="">
      <p:transition spd="slow" advTm="4690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5E85-FB7A-4A75-8DBC-AF4DFE02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221585"/>
            <a:ext cx="8770571" cy="1066039"/>
          </a:xfrm>
        </p:spPr>
        <p:txBody>
          <a:bodyPr/>
          <a:lstStyle/>
          <a:p>
            <a:r>
              <a:rPr lang="en-US" dirty="0"/>
              <a:t>Training a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5E3F-40BB-46D4-85A0-C33478EA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1698172"/>
            <a:ext cx="8770571" cy="3696441"/>
          </a:xfrm>
        </p:spPr>
        <p:txBody>
          <a:bodyPr/>
          <a:lstStyle/>
          <a:p>
            <a:r>
              <a:rPr lang="en-US" dirty="0"/>
              <a:t>Linear regression with backward elimination</a:t>
            </a:r>
          </a:p>
          <a:p>
            <a:r>
              <a:rPr lang="en-US" sz="1200" b="1" i="1" dirty="0"/>
              <a:t>model1 &lt;- </a:t>
            </a:r>
            <a:r>
              <a:rPr lang="en-US" sz="1200" b="1" i="1" dirty="0" err="1"/>
              <a:t>lm</a:t>
            </a:r>
            <a:r>
              <a:rPr lang="en-US" sz="1200" b="1" i="1" dirty="0"/>
              <a:t>(charges ~. , data = </a:t>
            </a:r>
            <a:r>
              <a:rPr lang="en-US" sz="1200" b="1" i="1" dirty="0" err="1"/>
              <a:t>training_set</a:t>
            </a:r>
            <a:r>
              <a:rPr lang="en-US" sz="1200" b="1" i="1" dirty="0"/>
              <a:t>)</a:t>
            </a:r>
          </a:p>
          <a:p>
            <a:r>
              <a:rPr lang="en-US" sz="1200" b="1" i="1" dirty="0"/>
              <a:t>step(model1,direction = "backward")</a:t>
            </a:r>
          </a:p>
          <a:p>
            <a:endParaRPr lang="en-US" sz="12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4330F-2437-4A82-AECB-C5EEDD75E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112" y="3104745"/>
            <a:ext cx="6113238" cy="27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9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25"/>
    </mc:Choice>
    <mc:Fallback xmlns="">
      <p:transition spd="slow" advTm="42425"/>
    </mc:Fallback>
  </mc:AlternateContent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711</Words>
  <Application>Microsoft Office PowerPoint</Application>
  <PresentationFormat>Widescreen</PresentationFormat>
  <Paragraphs>100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Meiryo</vt:lpstr>
      <vt:lpstr>Calibri</vt:lpstr>
      <vt:lpstr>Corbel</vt:lpstr>
      <vt:lpstr>Helvetica Neue</vt:lpstr>
      <vt:lpstr>SketchLinesVTI</vt:lpstr>
      <vt:lpstr>Predicting medical expenses</vt:lpstr>
      <vt:lpstr>Linear Regression on Medical Insurance Costs</vt:lpstr>
      <vt:lpstr>Data exploration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 a model </vt:lpstr>
      <vt:lpstr>PowerPoint Presentation</vt:lpstr>
      <vt:lpstr>Polynomial regression</vt:lpstr>
      <vt:lpstr>PowerPoint Presentation</vt:lpstr>
      <vt:lpstr>PowerPoint Presentation</vt:lpstr>
      <vt:lpstr>Improve the model </vt:lpstr>
      <vt:lpstr>PowerPoint Presentation</vt:lpstr>
      <vt:lpstr>Comparing models</vt:lpstr>
      <vt:lpstr>Predictions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medical expenses</dc:title>
  <dc:creator>Gkeri Pepelasi</dc:creator>
  <cp:lastModifiedBy>Gkeri Pepelasi</cp:lastModifiedBy>
  <cp:revision>3</cp:revision>
  <dcterms:created xsi:type="dcterms:W3CDTF">2021-12-13T03:33:54Z</dcterms:created>
  <dcterms:modified xsi:type="dcterms:W3CDTF">2021-12-14T03:29:07Z</dcterms:modified>
</cp:coreProperties>
</file>