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jpeg" ContentType="image/jpeg"/>
  <Override PartName="/ppt/media/image47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jpeg" ContentType="image/jpe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8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5.jpeg" ContentType="image/jpeg"/>
  <Override PartName="/ppt/media/image2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1C0F2A-511F-43AC-8015-044439E09F6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0C10D9-B7C3-4E74-B3C4-707DC6606F5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25DD40-D87E-4AEB-8325-AFA76D766BE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AF29F5-F0A7-4D3A-8F2A-A6B392A5DD6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jpe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python-speech-features.readthedocs.io/en/latest/" TargetMode="External"/><Relationship Id="rId2" Type="http://schemas.openxmlformats.org/officeDocument/2006/relationships/hyperlink" Target="http://www.numpy.org/" TargetMode="External"/><Relationship Id="rId3" Type="http://schemas.openxmlformats.org/officeDocument/2006/relationships/hyperlink" Target="http://www.scipy.org/" TargetMode="External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jpe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9;p1" descr=""/>
          <p:cNvPicPr/>
          <p:nvPr/>
        </p:nvPicPr>
        <p:blipFill>
          <a:blip r:embed="rId1"/>
          <a:stretch/>
        </p:blipFill>
        <p:spPr>
          <a:xfrm rot="10800000">
            <a:off x="2514240" y="1477440"/>
            <a:ext cx="2514240" cy="1477080"/>
          </a:xfrm>
          <a:prstGeom prst="rect">
            <a:avLst/>
          </a:prstGeom>
          <a:ln>
            <a:noFill/>
          </a:ln>
        </p:spPr>
      </p:pic>
      <p:pic>
        <p:nvPicPr>
          <p:cNvPr id="89" name="Google Shape;90;p1" descr=""/>
          <p:cNvPicPr/>
          <p:nvPr/>
        </p:nvPicPr>
        <p:blipFill>
          <a:blip r:embed="rId2"/>
          <a:stretch/>
        </p:blipFill>
        <p:spPr>
          <a:xfrm>
            <a:off x="672840" y="1290240"/>
            <a:ext cx="4403880" cy="4833360"/>
          </a:xfrm>
          <a:prstGeom prst="rect">
            <a:avLst/>
          </a:prstGeom>
          <a:ln>
            <a:noFill/>
          </a:ln>
        </p:spPr>
      </p:pic>
      <p:pic>
        <p:nvPicPr>
          <p:cNvPr id="90" name="Google Shape;91;p1" descr=""/>
          <p:cNvPicPr/>
          <p:nvPr/>
        </p:nvPicPr>
        <p:blipFill>
          <a:blip r:embed="rId3"/>
          <a:stretch/>
        </p:blipFill>
        <p:spPr>
          <a:xfrm rot="10800000">
            <a:off x="12191760" y="6858000"/>
            <a:ext cx="1930320" cy="1852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935760" y="177120"/>
            <a:ext cx="6732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Home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831800" y="177120"/>
            <a:ext cx="9536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About us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991360" y="177120"/>
            <a:ext cx="9216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Portfolio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0116000" y="177120"/>
            <a:ext cx="5065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Info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5077080" y="2072520"/>
            <a:ext cx="7114680" cy="23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c107"/>
                </a:solidFill>
                <a:latin typeface="Arial"/>
                <a:ea typeface="Arial"/>
              </a:rPr>
              <a:t>DIGITAL SIGNAL PROCESSING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c107"/>
                </a:solidFill>
                <a:latin typeface="Arial"/>
                <a:ea typeface="Arial"/>
              </a:rPr>
              <a:t>SPEAKER RECOGNITION SYSTEM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506760" y="2849040"/>
            <a:ext cx="18432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658520" y="325800"/>
            <a:ext cx="772704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80000"/>
              </a:lnSpc>
            </a:pPr>
            <a:r>
              <a:rPr b="0" lang="en-US" sz="4070" spc="-1" strike="noStrike">
                <a:solidFill>
                  <a:srgbClr val="000000"/>
                </a:solidFill>
                <a:latin typeface="Arial"/>
                <a:ea typeface="Arial"/>
              </a:rPr>
              <a:t>Windowing</a:t>
            </a:r>
            <a:endParaRPr b="0" lang="en-US" sz="4070" spc="-1" strike="noStrike">
              <a:latin typeface="Arial"/>
            </a:endParaRPr>
          </a:p>
        </p:txBody>
      </p:sp>
      <p:pic>
        <p:nvPicPr>
          <p:cNvPr id="181" name="Google Shape;218;p11" descr=""/>
          <p:cNvPicPr/>
          <p:nvPr/>
        </p:nvPicPr>
        <p:blipFill>
          <a:blip r:embed="rId1"/>
          <a:stretch/>
        </p:blipFill>
        <p:spPr>
          <a:xfrm>
            <a:off x="1658520" y="1135800"/>
            <a:ext cx="8615880" cy="2516040"/>
          </a:xfrm>
          <a:prstGeom prst="rect">
            <a:avLst/>
          </a:prstGeom>
          <a:ln>
            <a:noFill/>
          </a:ln>
        </p:spPr>
      </p:pic>
      <p:pic>
        <p:nvPicPr>
          <p:cNvPr id="182" name="Google Shape;219;p11" descr=""/>
          <p:cNvPicPr/>
          <p:nvPr/>
        </p:nvPicPr>
        <p:blipFill>
          <a:blip r:embed="rId2"/>
          <a:stretch/>
        </p:blipFill>
        <p:spPr>
          <a:xfrm>
            <a:off x="-3600" y="0"/>
            <a:ext cx="1748160" cy="1828440"/>
          </a:xfrm>
          <a:prstGeom prst="rect">
            <a:avLst/>
          </a:prstGeom>
          <a:ln>
            <a:noFill/>
          </a:ln>
        </p:spPr>
      </p:pic>
      <p:pic>
        <p:nvPicPr>
          <p:cNvPr id="183" name="Google Shape;220;p11" descr=""/>
          <p:cNvPicPr/>
          <p:nvPr/>
        </p:nvPicPr>
        <p:blipFill>
          <a:blip r:embed="rId3"/>
          <a:stretch/>
        </p:blipFill>
        <p:spPr>
          <a:xfrm>
            <a:off x="9421920" y="5149440"/>
            <a:ext cx="2770200" cy="1708200"/>
          </a:xfrm>
          <a:prstGeom prst="rect">
            <a:avLst/>
          </a:prstGeom>
          <a:ln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5375520" y="1014480"/>
            <a:ext cx="1182240" cy="1399680"/>
          </a:xfrm>
          <a:prstGeom prst="ellipse">
            <a:avLst/>
          </a:prstGeom>
          <a:noFill/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Google Shape;222;p11" descr=""/>
          <p:cNvPicPr/>
          <p:nvPr/>
        </p:nvPicPr>
        <p:blipFill>
          <a:blip r:embed="rId4"/>
          <a:stretch/>
        </p:blipFill>
        <p:spPr>
          <a:xfrm>
            <a:off x="1048680" y="3847680"/>
            <a:ext cx="7924320" cy="268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658520" y="325800"/>
            <a:ext cx="772704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80000"/>
              </a:lnSpc>
            </a:pPr>
            <a:r>
              <a:rPr b="0" lang="en-US" sz="4070" spc="-1" strike="noStrike">
                <a:solidFill>
                  <a:srgbClr val="000000"/>
                </a:solidFill>
                <a:latin typeface="Arial"/>
                <a:ea typeface="Arial"/>
              </a:rPr>
              <a:t>Mel-Scale</a:t>
            </a:r>
            <a:endParaRPr b="0" lang="en-US" sz="4070" spc="-1" strike="noStrike">
              <a:latin typeface="Arial"/>
            </a:endParaRPr>
          </a:p>
        </p:txBody>
      </p:sp>
      <p:pic>
        <p:nvPicPr>
          <p:cNvPr id="187" name="Google Shape;228;p12" descr=""/>
          <p:cNvPicPr/>
          <p:nvPr/>
        </p:nvPicPr>
        <p:blipFill>
          <a:blip r:embed="rId1"/>
          <a:stretch/>
        </p:blipFill>
        <p:spPr>
          <a:xfrm>
            <a:off x="2897640" y="922680"/>
            <a:ext cx="8615880" cy="2516040"/>
          </a:xfrm>
          <a:prstGeom prst="rect">
            <a:avLst/>
          </a:prstGeom>
          <a:ln>
            <a:noFill/>
          </a:ln>
        </p:spPr>
      </p:pic>
      <p:pic>
        <p:nvPicPr>
          <p:cNvPr id="188" name="Google Shape;229;p12" descr=""/>
          <p:cNvPicPr/>
          <p:nvPr/>
        </p:nvPicPr>
        <p:blipFill>
          <a:blip r:embed="rId2"/>
          <a:stretch/>
        </p:blipFill>
        <p:spPr>
          <a:xfrm>
            <a:off x="-3600" y="0"/>
            <a:ext cx="1748160" cy="182844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9294480" y="773640"/>
            <a:ext cx="2036880" cy="1015200"/>
          </a:xfrm>
          <a:prstGeom prst="ellipse">
            <a:avLst/>
          </a:prstGeom>
          <a:noFill/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Google Shape;231;p12" descr=""/>
          <p:cNvPicPr/>
          <p:nvPr/>
        </p:nvPicPr>
        <p:blipFill>
          <a:blip r:embed="rId3"/>
          <a:stretch/>
        </p:blipFill>
        <p:spPr>
          <a:xfrm>
            <a:off x="5522400" y="3660120"/>
            <a:ext cx="5682960" cy="2985840"/>
          </a:xfrm>
          <a:prstGeom prst="rect">
            <a:avLst/>
          </a:prstGeom>
          <a:ln>
            <a:noFill/>
          </a:ln>
        </p:spPr>
      </p:pic>
      <p:pic>
        <p:nvPicPr>
          <p:cNvPr id="191" name="Google Shape;232;p12" descr=""/>
          <p:cNvPicPr/>
          <p:nvPr/>
        </p:nvPicPr>
        <p:blipFill>
          <a:blip r:embed="rId4"/>
          <a:stretch/>
        </p:blipFill>
        <p:spPr>
          <a:xfrm>
            <a:off x="680400" y="4336560"/>
            <a:ext cx="3733560" cy="812520"/>
          </a:xfrm>
          <a:prstGeom prst="rect">
            <a:avLst/>
          </a:prstGeom>
          <a:ln>
            <a:noFill/>
          </a:ln>
        </p:spPr>
      </p:pic>
      <p:pic>
        <p:nvPicPr>
          <p:cNvPr id="192" name="Google Shape;233;p12" descr=""/>
          <p:cNvPicPr/>
          <p:nvPr/>
        </p:nvPicPr>
        <p:blipFill>
          <a:blip r:embed="rId5"/>
          <a:stretch/>
        </p:blipFill>
        <p:spPr>
          <a:xfrm>
            <a:off x="-3960" y="5149440"/>
            <a:ext cx="2550960" cy="170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658520" y="325800"/>
            <a:ext cx="772704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GMM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4" name="Google Shape;239;p13" descr=""/>
          <p:cNvPicPr/>
          <p:nvPr/>
        </p:nvPicPr>
        <p:blipFill>
          <a:blip r:embed="rId1"/>
          <a:stretch/>
        </p:blipFill>
        <p:spPr>
          <a:xfrm>
            <a:off x="-3600" y="0"/>
            <a:ext cx="1748160" cy="182844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1658520" y="978480"/>
            <a:ext cx="9685080" cy="17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Gaussian Mixture Model is a probabilistic model that assumes all the data points are generated from a mixture of a finite number of Gaussian distributions with unknown parameters.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GMM is usually used in acoustic studying assignments such as speaker recognition. GMM assumes that the probability of a vector x from the model is: 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6" name="Google Shape;241;p13" descr=""/>
          <p:cNvPicPr/>
          <p:nvPr/>
        </p:nvPicPr>
        <p:blipFill>
          <a:blip r:embed="rId2"/>
          <a:stretch/>
        </p:blipFill>
        <p:spPr>
          <a:xfrm>
            <a:off x="9421920" y="5149440"/>
            <a:ext cx="2770200" cy="1708200"/>
          </a:xfrm>
          <a:prstGeom prst="rect">
            <a:avLst/>
          </a:prstGeom>
          <a:ln>
            <a:noFill/>
          </a:ln>
        </p:spPr>
      </p:pic>
      <p:pic>
        <p:nvPicPr>
          <p:cNvPr id="197" name="Google Shape;242;p13" descr=""/>
          <p:cNvPicPr/>
          <p:nvPr/>
        </p:nvPicPr>
        <p:blipFill>
          <a:blip r:embed="rId3"/>
          <a:stretch/>
        </p:blipFill>
        <p:spPr>
          <a:xfrm>
            <a:off x="3511440" y="3844080"/>
            <a:ext cx="5168520" cy="571320"/>
          </a:xfrm>
          <a:prstGeom prst="rect">
            <a:avLst/>
          </a:prstGeom>
          <a:ln>
            <a:noFill/>
          </a:ln>
        </p:spPr>
      </p:pic>
      <p:pic>
        <p:nvPicPr>
          <p:cNvPr id="198" name="Google Shape;243;p13" descr=""/>
          <p:cNvPicPr/>
          <p:nvPr/>
        </p:nvPicPr>
        <p:blipFill>
          <a:blip r:embed="rId4"/>
          <a:stretch/>
        </p:blipFill>
        <p:spPr>
          <a:xfrm>
            <a:off x="4267080" y="2659680"/>
            <a:ext cx="3657240" cy="74880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2236680" y="3474720"/>
            <a:ext cx="8125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where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2236680" y="4606920"/>
            <a:ext cx="11718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subject to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1" name="Google Shape;246;p13" descr=""/>
          <p:cNvPicPr/>
          <p:nvPr/>
        </p:nvPicPr>
        <p:blipFill>
          <a:blip r:embed="rId5"/>
          <a:stretch/>
        </p:blipFill>
        <p:spPr>
          <a:xfrm>
            <a:off x="5127120" y="4976280"/>
            <a:ext cx="1282320" cy="78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1"/>
          <p:cNvGrpSpPr/>
          <p:nvPr/>
        </p:nvGrpSpPr>
        <p:grpSpPr>
          <a:xfrm>
            <a:off x="1151640" y="974520"/>
            <a:ext cx="3983400" cy="3992040"/>
            <a:chOff x="1151640" y="974520"/>
            <a:chExt cx="3983400" cy="3992040"/>
          </a:xfrm>
        </p:grpSpPr>
        <p:sp>
          <p:nvSpPr>
            <p:cNvPr id="203" name="CustomShape 2"/>
            <p:cNvSpPr/>
            <p:nvPr/>
          </p:nvSpPr>
          <p:spPr>
            <a:xfrm>
              <a:off x="1172880" y="979200"/>
              <a:ext cx="3962160" cy="3987360"/>
            </a:xfrm>
            <a:custGeom>
              <a:avLst/>
              <a:gdLst/>
              <a:ahLst/>
              <a:rect l="l" t="t" r="r" b="b"/>
              <a:pathLst>
                <a:path w="3962400" h="3987800">
                  <a:moveTo>
                    <a:pt x="1701800" y="0"/>
                  </a:moveTo>
                  <a:lnTo>
                    <a:pt x="3962400" y="2260600"/>
                  </a:lnTo>
                  <a:lnTo>
                    <a:pt x="2235200" y="3987800"/>
                  </a:lnTo>
                  <a:lnTo>
                    <a:pt x="0" y="1720850"/>
                  </a:lnTo>
                  <a:lnTo>
                    <a:pt x="1701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f5496">
                    <a:alpha val="46000"/>
                  </a:srgbClr>
                </a:gs>
                <a:gs pos="58000">
                  <a:srgbClr val="4472c4">
                    <a:alpha val="0"/>
                  </a:srgbClr>
                </a:gs>
                <a:gs pos="100000">
                  <a:srgbClr val="4472c4">
                    <a:alpha val="0"/>
                  </a:srgbClr>
                </a:gs>
              </a:gsLst>
              <a:lin ang="13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"/>
            <p:cNvSpPr/>
            <p:nvPr/>
          </p:nvSpPr>
          <p:spPr>
            <a:xfrm>
              <a:off x="1151640" y="974520"/>
              <a:ext cx="1755720" cy="1755720"/>
            </a:xfrm>
            <a:prstGeom prst="roundRect">
              <a:avLst>
                <a:gd name="adj" fmla="val 2892"/>
              </a:avLst>
            </a:prstGeom>
            <a:solidFill>
              <a:srgbClr val="f2b401"/>
            </a:solidFill>
            <a:ln>
              <a:noFill/>
            </a:ln>
            <a:effectLst>
              <a:outerShdw algn="tl" blurRad="647700" dir="2700000" dist="1651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4"/>
            <p:cNvSpPr/>
            <p:nvPr/>
          </p:nvSpPr>
          <p:spPr>
            <a:xfrm>
              <a:off x="1746000" y="1432440"/>
              <a:ext cx="1130040" cy="1275840"/>
            </a:xfrm>
            <a:custGeom>
              <a:avLst/>
              <a:gdLst/>
              <a:ahLst/>
              <a:rect l="l" t="t" r="r" b="b"/>
              <a:pathLst>
                <a:path w="1130311" h="1276349">
                  <a:moveTo>
                    <a:pt x="228612" y="853281"/>
                  </a:moveTo>
                  <a:lnTo>
                    <a:pt x="655649" y="1276349"/>
                  </a:lnTo>
                  <a:lnTo>
                    <a:pt x="1127930" y="1275556"/>
                  </a:lnTo>
                  <a:cubicBezTo>
                    <a:pt x="1128724" y="1071562"/>
                    <a:pt x="1129517" y="867567"/>
                    <a:pt x="1130311" y="663573"/>
                  </a:cubicBezTo>
                  <a:lnTo>
                    <a:pt x="470706" y="0"/>
                  </a:lnTo>
                  <a:cubicBezTo>
                    <a:pt x="415408" y="14817"/>
                    <a:pt x="449009" y="65353"/>
                    <a:pt x="393711" y="80170"/>
                  </a:cubicBezTo>
                  <a:cubicBezTo>
                    <a:pt x="344763" y="127795"/>
                    <a:pt x="325978" y="130968"/>
                    <a:pt x="308780" y="203993"/>
                  </a:cubicBezTo>
                  <a:lnTo>
                    <a:pt x="217499" y="326231"/>
                  </a:lnTo>
                  <a:lnTo>
                    <a:pt x="95800" y="483679"/>
                  </a:lnTo>
                  <a:lnTo>
                    <a:pt x="0" y="617274"/>
                  </a:lnTo>
                  <a:lnTo>
                    <a:pt x="224996" y="840047"/>
                  </a:lnTo>
                  <a:cubicBezTo>
                    <a:pt x="279268" y="839609"/>
                    <a:pt x="388951" y="829457"/>
                    <a:pt x="333541" y="839171"/>
                  </a:cubicBezTo>
                  <a:lnTo>
                    <a:pt x="228612" y="853281"/>
                  </a:lnTo>
                  <a:close/>
                </a:path>
              </a:pathLst>
            </a:custGeom>
            <a:gradFill rotWithShape="0">
              <a:gsLst>
                <a:gs pos="0">
                  <a:srgbClr val="2f5496">
                    <a:alpha val="49000"/>
                  </a:srgbClr>
                </a:gs>
                <a:gs pos="100000">
                  <a:srgbClr val="4472c4">
                    <a:alpha val="0"/>
                  </a:srgbClr>
                </a:gs>
              </a:gsLst>
              <a:lin ang="6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5"/>
            <p:cNvSpPr/>
            <p:nvPr/>
          </p:nvSpPr>
          <p:spPr>
            <a:xfrm>
              <a:off x="1589040" y="1186200"/>
              <a:ext cx="862200" cy="1554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 algn="ctr">
                <a:lnSpc>
                  <a:spcPct val="100000"/>
                </a:lnSpc>
              </a:pPr>
              <a:r>
                <a:rPr b="0" lang="en-US" sz="9600" spc="-1" strike="noStrike">
                  <a:solidFill>
                    <a:srgbClr val="ffffff"/>
                  </a:solidFill>
                  <a:latin typeface="Arial"/>
                  <a:ea typeface="Arial"/>
                </a:rPr>
                <a:t>4</a:t>
              </a:r>
              <a:endParaRPr b="0" lang="en-US" sz="9600" spc="-1" strike="noStrike">
                <a:latin typeface="Arial"/>
              </a:endParaRPr>
            </a:p>
          </p:txBody>
        </p:sp>
        <p:sp>
          <p:nvSpPr>
            <p:cNvPr id="207" name="CustomShape 6"/>
            <p:cNvSpPr/>
            <p:nvPr/>
          </p:nvSpPr>
          <p:spPr>
            <a:xfrm>
              <a:off x="1593720" y="1136160"/>
              <a:ext cx="87192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ffffff"/>
                  </a:solidFill>
                  <a:latin typeface="Arial"/>
                  <a:ea typeface="Arial"/>
                </a:rPr>
                <a:t>CHAPTER</a:t>
              </a:r>
              <a:endParaRPr b="0" lang="en-US" sz="1100" spc="-1" strike="noStrike">
                <a:latin typeface="Arial"/>
              </a:endParaRPr>
            </a:p>
          </p:txBody>
        </p:sp>
      </p:grpSp>
      <p:pic>
        <p:nvPicPr>
          <p:cNvPr id="208" name="Google Shape;257;p15" descr=""/>
          <p:cNvPicPr/>
          <p:nvPr/>
        </p:nvPicPr>
        <p:blipFill>
          <a:blip r:embed="rId1"/>
          <a:stretch/>
        </p:blipFill>
        <p:spPr>
          <a:xfrm>
            <a:off x="-3960" y="5149440"/>
            <a:ext cx="2550960" cy="1708200"/>
          </a:xfrm>
          <a:prstGeom prst="rect">
            <a:avLst/>
          </a:prstGeom>
          <a:ln>
            <a:noFill/>
          </a:ln>
        </p:spPr>
      </p:pic>
      <p:grpSp>
        <p:nvGrpSpPr>
          <p:cNvPr id="209" name="Group 7"/>
          <p:cNvGrpSpPr/>
          <p:nvPr/>
        </p:nvGrpSpPr>
        <p:grpSpPr>
          <a:xfrm>
            <a:off x="612360" y="3699000"/>
            <a:ext cx="5499000" cy="626760"/>
            <a:chOff x="612360" y="3699000"/>
            <a:chExt cx="5499000" cy="626760"/>
          </a:xfrm>
        </p:grpSpPr>
        <p:sp>
          <p:nvSpPr>
            <p:cNvPr id="210" name="CustomShape 8"/>
            <p:cNvSpPr/>
            <p:nvPr/>
          </p:nvSpPr>
          <p:spPr>
            <a:xfrm>
              <a:off x="612360" y="3699000"/>
              <a:ext cx="5499000" cy="57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48486a"/>
                  </a:solidFill>
                  <a:latin typeface="Arial"/>
                  <a:ea typeface="Arial"/>
                </a:rPr>
                <a:t>IMPLEMENTATION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211" name="CustomShape 9"/>
            <p:cNvSpPr/>
            <p:nvPr/>
          </p:nvSpPr>
          <p:spPr>
            <a:xfrm>
              <a:off x="648720" y="4325400"/>
              <a:ext cx="374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12" name="Google Shape;261;p15" descr=""/>
          <p:cNvPicPr/>
          <p:nvPr/>
        </p:nvPicPr>
        <p:blipFill>
          <a:blip r:embed="rId2"/>
          <a:stretch/>
        </p:blipFill>
        <p:spPr>
          <a:xfrm>
            <a:off x="5384880" y="702720"/>
            <a:ext cx="5634000" cy="5451840"/>
          </a:xfrm>
          <a:prstGeom prst="rect">
            <a:avLst/>
          </a:prstGeom>
          <a:ln>
            <a:noFill/>
          </a:ln>
        </p:spPr>
      </p:pic>
      <p:pic>
        <p:nvPicPr>
          <p:cNvPr id="213" name="Google Shape;262;p15" descr=""/>
          <p:cNvPicPr/>
          <p:nvPr/>
        </p:nvPicPr>
        <p:blipFill>
          <a:blip r:embed="rId3"/>
          <a:stretch/>
        </p:blipFill>
        <p:spPr>
          <a:xfrm>
            <a:off x="10275120" y="-11880"/>
            <a:ext cx="1916640" cy="228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690920" y="514440"/>
            <a:ext cx="772704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SOURCE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64120" y="2269800"/>
            <a:ext cx="60955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The whole system is written in Python. The system strongly relies on the support of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python_speech_features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numpy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scipy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library.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263880" y="3597480"/>
            <a:ext cx="6095520" cy="20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114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MFCC Parameters: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Number of cepstral coefficient: 13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Number of filter banks: 26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length of the analysis window in seconds: 25 milliseconds (Default)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step between successive windows in seconds: 10 milliseconds (Default)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7" name="Google Shape;270;p16" descr=""/>
          <p:cNvPicPr/>
          <p:nvPr/>
        </p:nvPicPr>
        <p:blipFill>
          <a:blip r:embed="rId4"/>
          <a:stretch/>
        </p:blipFill>
        <p:spPr>
          <a:xfrm>
            <a:off x="-3600" y="0"/>
            <a:ext cx="1748160" cy="1828440"/>
          </a:xfrm>
          <a:prstGeom prst="rect">
            <a:avLst/>
          </a:prstGeom>
          <a:ln>
            <a:noFill/>
          </a:ln>
        </p:spPr>
      </p:pic>
      <p:pic>
        <p:nvPicPr>
          <p:cNvPr id="218" name="Google Shape;271;p16" descr=""/>
          <p:cNvPicPr/>
          <p:nvPr/>
        </p:nvPicPr>
        <p:blipFill>
          <a:blip r:embed="rId5"/>
          <a:stretch/>
        </p:blipFill>
        <p:spPr>
          <a:xfrm>
            <a:off x="10275120" y="-11880"/>
            <a:ext cx="1916640" cy="2281680"/>
          </a:xfrm>
          <a:prstGeom prst="rect">
            <a:avLst/>
          </a:prstGeom>
          <a:ln>
            <a:noFill/>
          </a:ln>
        </p:spPr>
      </p:pic>
      <p:pic>
        <p:nvPicPr>
          <p:cNvPr id="219" name="Google Shape;272;p16" descr=""/>
          <p:cNvPicPr/>
          <p:nvPr/>
        </p:nvPicPr>
        <p:blipFill>
          <a:blip r:embed="rId6"/>
          <a:stretch/>
        </p:blipFill>
        <p:spPr>
          <a:xfrm>
            <a:off x="6796440" y="1706040"/>
            <a:ext cx="5243400" cy="425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4" dur="indefinite" restart="never" nodeType="tmRoot">
          <p:childTnLst>
            <p:seq>
              <p:cTn id="1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690920" y="514440"/>
            <a:ext cx="772704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TESTING AND RESULT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21" name="Table 2"/>
          <p:cNvGraphicFramePr/>
          <p:nvPr/>
        </p:nvGraphicFramePr>
        <p:xfrm>
          <a:off x="1858680" y="1446840"/>
          <a:ext cx="8474760" cy="4227840"/>
        </p:xfrm>
        <a:graphic>
          <a:graphicData uri="http://schemas.openxmlformats.org/drawingml/2006/table">
            <a:tbl>
              <a:tblPr/>
              <a:tblGrid>
                <a:gridCol w="4237560"/>
                <a:gridCol w="4237560"/>
              </a:tblGrid>
              <a:tr h="71424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Speaker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Correctly identified as MFCC percentage (out of 10 files)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Nguyễn Tiến Dũng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Nguyễn Thành Gia Hiển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Vũ Văn Huy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Trần Thanh Long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Trịnh Tuấn Minh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Nguyễn Hồng Quang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Nguyễn Phương Thảo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Nguyễn Thị Lan Anh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20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Nguyễn Thành Vinh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2" name="CustomShape 3"/>
          <p:cNvSpPr/>
          <p:nvPr/>
        </p:nvSpPr>
        <p:spPr>
          <a:xfrm>
            <a:off x="855720" y="-95040"/>
            <a:ext cx="121917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3" name="Google Shape;280;p17" descr=""/>
          <p:cNvPicPr/>
          <p:nvPr/>
        </p:nvPicPr>
        <p:blipFill>
          <a:blip r:embed="rId1"/>
          <a:stretch/>
        </p:blipFill>
        <p:spPr>
          <a:xfrm>
            <a:off x="-3600" y="0"/>
            <a:ext cx="1748160" cy="1828440"/>
          </a:xfrm>
          <a:prstGeom prst="rect">
            <a:avLst/>
          </a:prstGeom>
          <a:ln>
            <a:noFill/>
          </a:ln>
        </p:spPr>
      </p:pic>
      <p:pic>
        <p:nvPicPr>
          <p:cNvPr id="224" name="Google Shape;281;p17" descr=""/>
          <p:cNvPicPr/>
          <p:nvPr/>
        </p:nvPicPr>
        <p:blipFill>
          <a:blip r:embed="rId2"/>
          <a:stretch/>
        </p:blipFill>
        <p:spPr>
          <a:xfrm>
            <a:off x="10275120" y="-11880"/>
            <a:ext cx="1916640" cy="228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6" dur="indefinite" restart="never" nodeType="tmRoot">
          <p:childTnLst>
            <p:seq>
              <p:cTn id="1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1"/>
          <p:cNvGrpSpPr/>
          <p:nvPr/>
        </p:nvGrpSpPr>
        <p:grpSpPr>
          <a:xfrm>
            <a:off x="1151640" y="974520"/>
            <a:ext cx="3983400" cy="3992040"/>
            <a:chOff x="1151640" y="974520"/>
            <a:chExt cx="3983400" cy="3992040"/>
          </a:xfrm>
        </p:grpSpPr>
        <p:sp>
          <p:nvSpPr>
            <p:cNvPr id="226" name="CustomShape 2"/>
            <p:cNvSpPr/>
            <p:nvPr/>
          </p:nvSpPr>
          <p:spPr>
            <a:xfrm>
              <a:off x="1172880" y="979200"/>
              <a:ext cx="3962160" cy="3987360"/>
            </a:xfrm>
            <a:custGeom>
              <a:avLst/>
              <a:gdLst/>
              <a:ahLst/>
              <a:rect l="l" t="t" r="r" b="b"/>
              <a:pathLst>
                <a:path w="3962400" h="3987800">
                  <a:moveTo>
                    <a:pt x="1701800" y="0"/>
                  </a:moveTo>
                  <a:lnTo>
                    <a:pt x="3962400" y="2260600"/>
                  </a:lnTo>
                  <a:lnTo>
                    <a:pt x="2235200" y="3987800"/>
                  </a:lnTo>
                  <a:lnTo>
                    <a:pt x="0" y="1720850"/>
                  </a:lnTo>
                  <a:lnTo>
                    <a:pt x="1701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f5496">
                    <a:alpha val="46000"/>
                  </a:srgbClr>
                </a:gs>
                <a:gs pos="58000">
                  <a:srgbClr val="4472c4">
                    <a:alpha val="0"/>
                  </a:srgbClr>
                </a:gs>
                <a:gs pos="100000">
                  <a:srgbClr val="4472c4">
                    <a:alpha val="0"/>
                  </a:srgbClr>
                </a:gs>
              </a:gsLst>
              <a:lin ang="13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3"/>
            <p:cNvSpPr/>
            <p:nvPr/>
          </p:nvSpPr>
          <p:spPr>
            <a:xfrm>
              <a:off x="1151640" y="974520"/>
              <a:ext cx="1755720" cy="1755720"/>
            </a:xfrm>
            <a:prstGeom prst="roundRect">
              <a:avLst>
                <a:gd name="adj" fmla="val 2892"/>
              </a:avLst>
            </a:prstGeom>
            <a:solidFill>
              <a:srgbClr val="f2b401"/>
            </a:solidFill>
            <a:ln>
              <a:noFill/>
            </a:ln>
            <a:effectLst>
              <a:outerShdw algn="tl" blurRad="647700" dir="2700000" dist="1651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4"/>
            <p:cNvSpPr/>
            <p:nvPr/>
          </p:nvSpPr>
          <p:spPr>
            <a:xfrm>
              <a:off x="1746000" y="1432440"/>
              <a:ext cx="1130040" cy="1275840"/>
            </a:xfrm>
            <a:custGeom>
              <a:avLst/>
              <a:gdLst/>
              <a:ahLst/>
              <a:rect l="l" t="t" r="r" b="b"/>
              <a:pathLst>
                <a:path w="1130311" h="1276349">
                  <a:moveTo>
                    <a:pt x="228612" y="853281"/>
                  </a:moveTo>
                  <a:lnTo>
                    <a:pt x="655649" y="1276349"/>
                  </a:lnTo>
                  <a:lnTo>
                    <a:pt x="1127930" y="1275556"/>
                  </a:lnTo>
                  <a:cubicBezTo>
                    <a:pt x="1128724" y="1071562"/>
                    <a:pt x="1129517" y="867567"/>
                    <a:pt x="1130311" y="663573"/>
                  </a:cubicBezTo>
                  <a:lnTo>
                    <a:pt x="470706" y="0"/>
                  </a:lnTo>
                  <a:cubicBezTo>
                    <a:pt x="415408" y="14817"/>
                    <a:pt x="449009" y="65353"/>
                    <a:pt x="393711" y="80170"/>
                  </a:cubicBezTo>
                  <a:cubicBezTo>
                    <a:pt x="344763" y="127795"/>
                    <a:pt x="325978" y="130968"/>
                    <a:pt x="308780" y="203993"/>
                  </a:cubicBezTo>
                  <a:lnTo>
                    <a:pt x="217499" y="326231"/>
                  </a:lnTo>
                  <a:lnTo>
                    <a:pt x="95800" y="483679"/>
                  </a:lnTo>
                  <a:lnTo>
                    <a:pt x="0" y="617274"/>
                  </a:lnTo>
                  <a:lnTo>
                    <a:pt x="224996" y="840047"/>
                  </a:lnTo>
                  <a:cubicBezTo>
                    <a:pt x="279268" y="839609"/>
                    <a:pt x="388951" y="829457"/>
                    <a:pt x="333541" y="839171"/>
                  </a:cubicBezTo>
                  <a:lnTo>
                    <a:pt x="228612" y="853281"/>
                  </a:lnTo>
                  <a:close/>
                </a:path>
              </a:pathLst>
            </a:custGeom>
            <a:gradFill rotWithShape="0">
              <a:gsLst>
                <a:gs pos="0">
                  <a:srgbClr val="2f5496">
                    <a:alpha val="49000"/>
                  </a:srgbClr>
                </a:gs>
                <a:gs pos="100000">
                  <a:srgbClr val="4472c4">
                    <a:alpha val="0"/>
                  </a:srgbClr>
                </a:gs>
              </a:gsLst>
              <a:lin ang="6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5"/>
            <p:cNvSpPr/>
            <p:nvPr/>
          </p:nvSpPr>
          <p:spPr>
            <a:xfrm>
              <a:off x="1567440" y="1186200"/>
              <a:ext cx="905760" cy="1554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 algn="ctr">
                <a:lnSpc>
                  <a:spcPct val="100000"/>
                </a:lnSpc>
              </a:pPr>
              <a:r>
                <a:rPr b="0" lang="en-US" sz="9600" spc="-1" strike="noStrike">
                  <a:solidFill>
                    <a:srgbClr val="ffffff"/>
                  </a:solidFill>
                  <a:latin typeface="Arial"/>
                  <a:ea typeface="Arial"/>
                </a:rPr>
                <a:t>5</a:t>
              </a:r>
              <a:endParaRPr b="0" lang="en-US" sz="9600" spc="-1" strike="noStrike">
                <a:latin typeface="Arial"/>
              </a:endParaRPr>
            </a:p>
          </p:txBody>
        </p:sp>
        <p:sp>
          <p:nvSpPr>
            <p:cNvPr id="230" name="CustomShape 6"/>
            <p:cNvSpPr/>
            <p:nvPr/>
          </p:nvSpPr>
          <p:spPr>
            <a:xfrm>
              <a:off x="1593720" y="1136160"/>
              <a:ext cx="87192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ffffff"/>
                  </a:solidFill>
                  <a:latin typeface="Arial"/>
                  <a:ea typeface="Arial"/>
                </a:rPr>
                <a:t>CHAPTER</a:t>
              </a:r>
              <a:endParaRPr b="0" lang="en-US" sz="1100" spc="-1" strike="noStrike">
                <a:latin typeface="Arial"/>
              </a:endParaRPr>
            </a:p>
          </p:txBody>
        </p:sp>
      </p:grpSp>
      <p:pic>
        <p:nvPicPr>
          <p:cNvPr id="231" name="Google Shape;292;p18" descr=""/>
          <p:cNvPicPr/>
          <p:nvPr/>
        </p:nvPicPr>
        <p:blipFill>
          <a:blip r:embed="rId1"/>
          <a:stretch/>
        </p:blipFill>
        <p:spPr>
          <a:xfrm>
            <a:off x="-3960" y="5149440"/>
            <a:ext cx="2550960" cy="1708200"/>
          </a:xfrm>
          <a:prstGeom prst="rect">
            <a:avLst/>
          </a:prstGeom>
          <a:ln>
            <a:noFill/>
          </a:ln>
        </p:spPr>
      </p:pic>
      <p:grpSp>
        <p:nvGrpSpPr>
          <p:cNvPr id="232" name="Group 7"/>
          <p:cNvGrpSpPr/>
          <p:nvPr/>
        </p:nvGrpSpPr>
        <p:grpSpPr>
          <a:xfrm>
            <a:off x="612360" y="3699000"/>
            <a:ext cx="5499000" cy="626760"/>
            <a:chOff x="612360" y="3699000"/>
            <a:chExt cx="5499000" cy="626760"/>
          </a:xfrm>
        </p:grpSpPr>
        <p:sp>
          <p:nvSpPr>
            <p:cNvPr id="233" name="CustomShape 8"/>
            <p:cNvSpPr/>
            <p:nvPr/>
          </p:nvSpPr>
          <p:spPr>
            <a:xfrm>
              <a:off x="612360" y="3699000"/>
              <a:ext cx="5499000" cy="57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48486a"/>
                  </a:solidFill>
                  <a:latin typeface="Arial"/>
                  <a:ea typeface="Arial"/>
                </a:rPr>
                <a:t>CONCLUSION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234" name="CustomShape 9"/>
            <p:cNvSpPr/>
            <p:nvPr/>
          </p:nvSpPr>
          <p:spPr>
            <a:xfrm>
              <a:off x="648720" y="4325400"/>
              <a:ext cx="374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5" name="Google Shape;296;p18" descr=""/>
          <p:cNvPicPr/>
          <p:nvPr/>
        </p:nvPicPr>
        <p:blipFill>
          <a:blip r:embed="rId2"/>
          <a:stretch/>
        </p:blipFill>
        <p:spPr>
          <a:xfrm>
            <a:off x="5313960" y="1648080"/>
            <a:ext cx="5476680" cy="3987360"/>
          </a:xfrm>
          <a:prstGeom prst="rect">
            <a:avLst/>
          </a:prstGeom>
          <a:ln>
            <a:noFill/>
          </a:ln>
        </p:spPr>
      </p:pic>
      <p:pic>
        <p:nvPicPr>
          <p:cNvPr id="236" name="Google Shape;297;p18" descr=""/>
          <p:cNvPicPr/>
          <p:nvPr/>
        </p:nvPicPr>
        <p:blipFill>
          <a:blip r:embed="rId3"/>
          <a:stretch/>
        </p:blipFill>
        <p:spPr>
          <a:xfrm>
            <a:off x="10275120" y="-11880"/>
            <a:ext cx="1916640" cy="228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302;p19" descr=""/>
          <p:cNvPicPr/>
          <p:nvPr/>
        </p:nvPicPr>
        <p:blipFill>
          <a:blip r:embed="rId1"/>
          <a:stretch/>
        </p:blipFill>
        <p:spPr>
          <a:xfrm>
            <a:off x="-3600" y="0"/>
            <a:ext cx="1748160" cy="1828440"/>
          </a:xfrm>
          <a:prstGeom prst="rect">
            <a:avLst/>
          </a:prstGeom>
          <a:ln>
            <a:noFill/>
          </a:ln>
        </p:spPr>
      </p:pic>
      <p:pic>
        <p:nvPicPr>
          <p:cNvPr id="238" name="Google Shape;303;p19" descr=""/>
          <p:cNvPicPr/>
          <p:nvPr/>
        </p:nvPicPr>
        <p:blipFill>
          <a:blip r:embed="rId2"/>
          <a:stretch/>
        </p:blipFill>
        <p:spPr>
          <a:xfrm>
            <a:off x="9421920" y="5149440"/>
            <a:ext cx="2770200" cy="170820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927000" y="2598120"/>
            <a:ext cx="517968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c107"/>
                </a:solidFill>
                <a:latin typeface="Arial"/>
                <a:ea typeface="Arial"/>
              </a:rPr>
              <a:t>THANK YOU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c107"/>
                </a:solidFill>
                <a:latin typeface="Arial"/>
                <a:ea typeface="Arial"/>
              </a:rPr>
              <a:t>FOR WATCHING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240" name="Google Shape;305;p19" descr=""/>
          <p:cNvPicPr/>
          <p:nvPr/>
        </p:nvPicPr>
        <p:blipFill>
          <a:blip r:embed="rId3"/>
          <a:stretch/>
        </p:blipFill>
        <p:spPr>
          <a:xfrm>
            <a:off x="927000" y="4245480"/>
            <a:ext cx="1002600" cy="329760"/>
          </a:xfrm>
          <a:prstGeom prst="rect">
            <a:avLst/>
          </a:prstGeom>
          <a:ln>
            <a:noFill/>
          </a:ln>
        </p:spPr>
      </p:pic>
      <p:pic>
        <p:nvPicPr>
          <p:cNvPr id="241" name="Google Shape;306;p19" descr=""/>
          <p:cNvPicPr/>
          <p:nvPr/>
        </p:nvPicPr>
        <p:blipFill>
          <a:blip r:embed="rId4"/>
          <a:stretch/>
        </p:blipFill>
        <p:spPr>
          <a:xfrm>
            <a:off x="6260760" y="1052280"/>
            <a:ext cx="4361760" cy="5105520"/>
          </a:xfrm>
          <a:prstGeom prst="rect">
            <a:avLst/>
          </a:prstGeom>
          <a:ln>
            <a:noFill/>
          </a:ln>
        </p:spPr>
      </p:pic>
      <p:sp>
        <p:nvSpPr>
          <p:cNvPr id="242" name="CustomShape 2"/>
          <p:cNvSpPr/>
          <p:nvPr/>
        </p:nvSpPr>
        <p:spPr>
          <a:xfrm>
            <a:off x="0" y="4575960"/>
            <a:ext cx="12191760" cy="2281680"/>
          </a:xfrm>
          <a:custGeom>
            <a:avLst/>
            <a:gdLst/>
            <a:ahLst/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Google Shape;308;p19" descr=""/>
          <p:cNvPicPr/>
          <p:nvPr/>
        </p:nvPicPr>
        <p:blipFill>
          <a:blip r:embed="rId5"/>
          <a:stretch/>
        </p:blipFill>
        <p:spPr>
          <a:xfrm>
            <a:off x="-3960" y="5149440"/>
            <a:ext cx="2550960" cy="170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102;p2" descr=""/>
          <p:cNvPicPr/>
          <p:nvPr/>
        </p:nvPicPr>
        <p:blipFill>
          <a:blip r:embed="rId1"/>
          <a:stretch/>
        </p:blipFill>
        <p:spPr>
          <a:xfrm>
            <a:off x="10275120" y="-11880"/>
            <a:ext cx="1916640" cy="228168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1239120" y="1373760"/>
            <a:ext cx="1362240" cy="927000"/>
          </a:xfrm>
          <a:custGeom>
            <a:avLst/>
            <a:gdLst/>
            <a:ahLst/>
            <a:rect l="l" t="t" r="r" b="b"/>
            <a:pathLst>
              <a:path w="1516856" h="1032342">
                <a:moveTo>
                  <a:pt x="0" y="489417"/>
                </a:moveTo>
                <a:lnTo>
                  <a:pt x="542925" y="1032342"/>
                </a:lnTo>
                <a:lnTo>
                  <a:pt x="1516856" y="1032342"/>
                </a:lnTo>
                <a:lnTo>
                  <a:pt x="480024" y="0"/>
                </a:lnTo>
                <a:lnTo>
                  <a:pt x="0" y="489417"/>
                </a:lnTo>
                <a:close/>
              </a:path>
            </a:pathLst>
          </a:custGeom>
          <a:gradFill rotWithShape="0">
            <a:gsLst>
              <a:gs pos="0">
                <a:srgbClr val="f2b401"/>
              </a:gs>
              <a:gs pos="56000">
                <a:srgbClr val="5b9bd5">
                  <a:alpha val="0"/>
                </a:srgbClr>
              </a:gs>
              <a:gs pos="100000">
                <a:srgbClr val="5b9bd5">
                  <a:alpha val="0"/>
                </a:srgbClr>
              </a:gs>
            </a:gsLst>
            <a:lin ang="15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1237320" y="1375920"/>
            <a:ext cx="435240" cy="435240"/>
          </a:xfrm>
          <a:prstGeom prst="rect">
            <a:avLst/>
          </a:prstGeom>
          <a:solidFill>
            <a:srgbClr val="f2b401"/>
          </a:solidFill>
          <a:ln>
            <a:noFill/>
          </a:ln>
          <a:effectLst>
            <a:outerShdw algn="tl" blurRad="88900" dir="2700000" dist="3810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1299240" y="1416600"/>
            <a:ext cx="264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239120" y="2410200"/>
            <a:ext cx="1362240" cy="927000"/>
          </a:xfrm>
          <a:custGeom>
            <a:avLst/>
            <a:gdLst/>
            <a:ahLst/>
            <a:rect l="l" t="t" r="r" b="b"/>
            <a:pathLst>
              <a:path w="1516856" h="1032342">
                <a:moveTo>
                  <a:pt x="0" y="489417"/>
                </a:moveTo>
                <a:lnTo>
                  <a:pt x="542925" y="1032342"/>
                </a:lnTo>
                <a:lnTo>
                  <a:pt x="1516856" y="1032342"/>
                </a:lnTo>
                <a:lnTo>
                  <a:pt x="480024" y="0"/>
                </a:lnTo>
                <a:lnTo>
                  <a:pt x="0" y="489417"/>
                </a:lnTo>
                <a:close/>
              </a:path>
            </a:pathLst>
          </a:custGeom>
          <a:gradFill rotWithShape="0">
            <a:gsLst>
              <a:gs pos="0">
                <a:srgbClr val="f2b401"/>
              </a:gs>
              <a:gs pos="56000">
                <a:srgbClr val="5b9bd5">
                  <a:alpha val="0"/>
                </a:srgbClr>
              </a:gs>
              <a:gs pos="100000">
                <a:srgbClr val="5b9bd5">
                  <a:alpha val="0"/>
                </a:srgbClr>
              </a:gs>
            </a:gsLst>
            <a:lin ang="15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1237320" y="2413080"/>
            <a:ext cx="435240" cy="435240"/>
          </a:xfrm>
          <a:prstGeom prst="rect">
            <a:avLst/>
          </a:prstGeom>
          <a:solidFill>
            <a:srgbClr val="f2b401"/>
          </a:solidFill>
          <a:ln>
            <a:noFill/>
          </a:ln>
          <a:effectLst>
            <a:outerShdw algn="tl" blurRad="88900" dir="2700000" dist="3810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1299240" y="2453760"/>
            <a:ext cx="3045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1239120" y="3446640"/>
            <a:ext cx="1362240" cy="927000"/>
          </a:xfrm>
          <a:custGeom>
            <a:avLst/>
            <a:gdLst/>
            <a:ahLst/>
            <a:rect l="l" t="t" r="r" b="b"/>
            <a:pathLst>
              <a:path w="1516856" h="1032342">
                <a:moveTo>
                  <a:pt x="0" y="489417"/>
                </a:moveTo>
                <a:lnTo>
                  <a:pt x="542925" y="1032342"/>
                </a:lnTo>
                <a:lnTo>
                  <a:pt x="1516856" y="1032342"/>
                </a:lnTo>
                <a:lnTo>
                  <a:pt x="480024" y="0"/>
                </a:lnTo>
                <a:lnTo>
                  <a:pt x="0" y="489417"/>
                </a:lnTo>
                <a:close/>
              </a:path>
            </a:pathLst>
          </a:custGeom>
          <a:gradFill rotWithShape="0">
            <a:gsLst>
              <a:gs pos="0">
                <a:srgbClr val="f2b401"/>
              </a:gs>
              <a:gs pos="56000">
                <a:srgbClr val="5b9bd5">
                  <a:alpha val="0"/>
                </a:srgbClr>
              </a:gs>
              <a:gs pos="100000">
                <a:srgbClr val="5b9bd5">
                  <a:alpha val="0"/>
                </a:srgbClr>
              </a:gs>
            </a:gsLst>
            <a:lin ang="15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1237320" y="3449520"/>
            <a:ext cx="435240" cy="435240"/>
          </a:xfrm>
          <a:prstGeom prst="rect">
            <a:avLst/>
          </a:prstGeom>
          <a:solidFill>
            <a:srgbClr val="f2b401"/>
          </a:solidFill>
          <a:ln>
            <a:noFill/>
          </a:ln>
          <a:effectLst>
            <a:outerShdw algn="tl" blurRad="88900" dir="2700000" dist="3810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" name="CustomShape 9"/>
          <p:cNvSpPr/>
          <p:nvPr/>
        </p:nvSpPr>
        <p:spPr>
          <a:xfrm>
            <a:off x="1299240" y="3490200"/>
            <a:ext cx="3045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1237320" y="4395600"/>
            <a:ext cx="435240" cy="435240"/>
          </a:xfrm>
          <a:prstGeom prst="rect">
            <a:avLst/>
          </a:prstGeom>
          <a:solidFill>
            <a:srgbClr val="f2b401"/>
          </a:solidFill>
          <a:ln>
            <a:noFill/>
          </a:ln>
          <a:effectLst>
            <a:outerShdw algn="tl" blurRad="88900" dir="2700000" dist="3810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1299240" y="4436280"/>
            <a:ext cx="311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1806120" y="1377720"/>
            <a:ext cx="31831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8486a"/>
                </a:solidFill>
                <a:latin typeface="Arial"/>
                <a:ea typeface="Arial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13"/>
          <p:cNvSpPr/>
          <p:nvPr/>
        </p:nvSpPr>
        <p:spPr>
          <a:xfrm>
            <a:off x="1732680" y="2274840"/>
            <a:ext cx="396000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8486a"/>
                </a:solidFill>
                <a:latin typeface="Arial"/>
                <a:ea typeface="Arial"/>
              </a:rPr>
              <a:t>Speaker Recognition System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11" name="CustomShape 14"/>
          <p:cNvSpPr/>
          <p:nvPr/>
        </p:nvSpPr>
        <p:spPr>
          <a:xfrm>
            <a:off x="1806120" y="3448800"/>
            <a:ext cx="39600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8486a"/>
                </a:solidFill>
                <a:latin typeface="Arial"/>
                <a:ea typeface="Arial"/>
              </a:rPr>
              <a:t>Algorithms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" name="CustomShape 15"/>
          <p:cNvSpPr/>
          <p:nvPr/>
        </p:nvSpPr>
        <p:spPr>
          <a:xfrm>
            <a:off x="1806120" y="4369680"/>
            <a:ext cx="39600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8486a"/>
                </a:solidFill>
                <a:latin typeface="Arial"/>
                <a:ea typeface="Arial"/>
              </a:rPr>
              <a:t>Implementation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3" name="Google Shape;118;p2" descr=""/>
          <p:cNvPicPr/>
          <p:nvPr/>
        </p:nvPicPr>
        <p:blipFill>
          <a:blip r:embed="rId2"/>
          <a:stretch/>
        </p:blipFill>
        <p:spPr>
          <a:xfrm>
            <a:off x="5445360" y="1120680"/>
            <a:ext cx="5334480" cy="5374440"/>
          </a:xfrm>
          <a:prstGeom prst="rect">
            <a:avLst/>
          </a:prstGeom>
          <a:ln>
            <a:noFill/>
          </a:ln>
        </p:spPr>
      </p:pic>
      <p:sp>
        <p:nvSpPr>
          <p:cNvPr id="114" name="CustomShape 16"/>
          <p:cNvSpPr/>
          <p:nvPr/>
        </p:nvSpPr>
        <p:spPr>
          <a:xfrm>
            <a:off x="4498200" y="736200"/>
            <a:ext cx="21877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7"/>
          <p:cNvSpPr/>
          <p:nvPr/>
        </p:nvSpPr>
        <p:spPr>
          <a:xfrm>
            <a:off x="4226400" y="744840"/>
            <a:ext cx="223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2b40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8"/>
          <p:cNvSpPr/>
          <p:nvPr/>
        </p:nvSpPr>
        <p:spPr>
          <a:xfrm>
            <a:off x="4465080" y="125280"/>
            <a:ext cx="360" cy="99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2b40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9"/>
          <p:cNvSpPr/>
          <p:nvPr/>
        </p:nvSpPr>
        <p:spPr>
          <a:xfrm>
            <a:off x="4465080" y="160200"/>
            <a:ext cx="21877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c107"/>
                </a:solidFill>
                <a:latin typeface="Arial"/>
                <a:ea typeface="Arial"/>
              </a:rPr>
              <a:t>Contents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8" name="Google Shape;123;p2" descr=""/>
          <p:cNvPicPr/>
          <p:nvPr/>
        </p:nvPicPr>
        <p:blipFill>
          <a:blip r:embed="rId3"/>
          <a:stretch/>
        </p:blipFill>
        <p:spPr>
          <a:xfrm>
            <a:off x="9421920" y="5149440"/>
            <a:ext cx="2770200" cy="1708200"/>
          </a:xfrm>
          <a:prstGeom prst="rect">
            <a:avLst/>
          </a:prstGeom>
          <a:ln>
            <a:noFill/>
          </a:ln>
        </p:spPr>
      </p:pic>
      <p:sp>
        <p:nvSpPr>
          <p:cNvPr id="119" name="CustomShape 20"/>
          <p:cNvSpPr/>
          <p:nvPr/>
        </p:nvSpPr>
        <p:spPr>
          <a:xfrm>
            <a:off x="1237320" y="5376960"/>
            <a:ext cx="435240" cy="435240"/>
          </a:xfrm>
          <a:prstGeom prst="rect">
            <a:avLst/>
          </a:prstGeom>
          <a:solidFill>
            <a:srgbClr val="f2b401"/>
          </a:solidFill>
          <a:ln>
            <a:noFill/>
          </a:ln>
          <a:effectLst>
            <a:outerShdw algn="tl" blurRad="88900" dir="2700000" dist="3810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CustomShape 21"/>
          <p:cNvSpPr/>
          <p:nvPr/>
        </p:nvSpPr>
        <p:spPr>
          <a:xfrm>
            <a:off x="1299240" y="5418000"/>
            <a:ext cx="3189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22"/>
          <p:cNvSpPr/>
          <p:nvPr/>
        </p:nvSpPr>
        <p:spPr>
          <a:xfrm>
            <a:off x="1806120" y="5378400"/>
            <a:ext cx="39600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8486a"/>
                </a:solidFill>
                <a:latin typeface="Arial"/>
                <a:ea typeface="Arial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1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1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1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1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1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2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1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1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31;p3" descr=""/>
          <p:cNvPicPr/>
          <p:nvPr/>
        </p:nvPicPr>
        <p:blipFill>
          <a:blip r:embed="rId1"/>
          <a:stretch/>
        </p:blipFill>
        <p:spPr>
          <a:xfrm>
            <a:off x="-3600" y="0"/>
            <a:ext cx="1748160" cy="182844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132;p3" descr=""/>
          <p:cNvPicPr/>
          <p:nvPr/>
        </p:nvPicPr>
        <p:blipFill>
          <a:blip r:embed="rId2"/>
          <a:stretch/>
        </p:blipFill>
        <p:spPr>
          <a:xfrm>
            <a:off x="873720" y="933840"/>
            <a:ext cx="5222160" cy="526032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33;p3" descr=""/>
          <p:cNvPicPr/>
          <p:nvPr/>
        </p:nvPicPr>
        <p:blipFill>
          <a:blip r:embed="rId3"/>
          <a:stretch/>
        </p:blipFill>
        <p:spPr>
          <a:xfrm>
            <a:off x="9421920" y="5149440"/>
            <a:ext cx="2770200" cy="1708200"/>
          </a:xfrm>
          <a:prstGeom prst="rect">
            <a:avLst/>
          </a:prstGeom>
          <a:ln>
            <a:noFill/>
          </a:ln>
        </p:spPr>
      </p:pic>
      <p:grpSp>
        <p:nvGrpSpPr>
          <p:cNvPr id="125" name="Group 1"/>
          <p:cNvGrpSpPr/>
          <p:nvPr/>
        </p:nvGrpSpPr>
        <p:grpSpPr>
          <a:xfrm>
            <a:off x="7176240" y="1432800"/>
            <a:ext cx="3983400" cy="3992040"/>
            <a:chOff x="7176240" y="1432800"/>
            <a:chExt cx="3983400" cy="3992040"/>
          </a:xfrm>
        </p:grpSpPr>
        <p:sp>
          <p:nvSpPr>
            <p:cNvPr id="126" name="CustomShape 2"/>
            <p:cNvSpPr/>
            <p:nvPr/>
          </p:nvSpPr>
          <p:spPr>
            <a:xfrm>
              <a:off x="7197480" y="1437480"/>
              <a:ext cx="3962160" cy="3987360"/>
            </a:xfrm>
            <a:custGeom>
              <a:avLst/>
              <a:gdLst/>
              <a:ahLst/>
              <a:rect l="l" t="t" r="r" b="b"/>
              <a:pathLst>
                <a:path w="3962400" h="3987800">
                  <a:moveTo>
                    <a:pt x="1701800" y="0"/>
                  </a:moveTo>
                  <a:lnTo>
                    <a:pt x="3962400" y="2260600"/>
                  </a:lnTo>
                  <a:lnTo>
                    <a:pt x="2235200" y="3987800"/>
                  </a:lnTo>
                  <a:lnTo>
                    <a:pt x="0" y="1720850"/>
                  </a:lnTo>
                  <a:lnTo>
                    <a:pt x="1701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2b401"/>
                </a:gs>
                <a:gs pos="58000">
                  <a:srgbClr val="4472c4">
                    <a:alpha val="0"/>
                  </a:srgbClr>
                </a:gs>
                <a:gs pos="100000">
                  <a:srgbClr val="4472c4">
                    <a:alpha val="0"/>
                  </a:srgbClr>
                </a:gs>
              </a:gsLst>
              <a:lin ang="13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3"/>
            <p:cNvSpPr/>
            <p:nvPr/>
          </p:nvSpPr>
          <p:spPr>
            <a:xfrm>
              <a:off x="7176240" y="1432800"/>
              <a:ext cx="1755720" cy="1755720"/>
            </a:xfrm>
            <a:prstGeom prst="roundRect">
              <a:avLst>
                <a:gd name="adj" fmla="val 2892"/>
              </a:avLst>
            </a:prstGeom>
            <a:solidFill>
              <a:srgbClr val="f2b401"/>
            </a:solidFill>
            <a:ln>
              <a:noFill/>
            </a:ln>
            <a:effectLst>
              <a:outerShdw algn="tl" blurRad="647700" dir="2700000" dist="1651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4"/>
            <p:cNvSpPr/>
            <p:nvPr/>
          </p:nvSpPr>
          <p:spPr>
            <a:xfrm>
              <a:off x="7888680" y="1946880"/>
              <a:ext cx="1018800" cy="1223640"/>
            </a:xfrm>
            <a:custGeom>
              <a:avLst/>
              <a:gdLst/>
              <a:ahLst/>
              <a:rect l="l" t="t" r="r" b="b"/>
              <a:pathLst>
                <a:path w="1019175" h="1223962">
                  <a:moveTo>
                    <a:pt x="23813" y="771525"/>
                  </a:moveTo>
                  <a:lnTo>
                    <a:pt x="476250" y="1223962"/>
                  </a:lnTo>
                  <a:lnTo>
                    <a:pt x="1009650" y="1219200"/>
                  </a:lnTo>
                  <a:lnTo>
                    <a:pt x="1019175" y="785812"/>
                  </a:lnTo>
                  <a:lnTo>
                    <a:pt x="233363" y="0"/>
                  </a:lnTo>
                  <a:lnTo>
                    <a:pt x="0" y="76200"/>
                  </a:lnTo>
                  <a:lnTo>
                    <a:pt x="133350" y="100012"/>
                  </a:lnTo>
                  <a:lnTo>
                    <a:pt x="142875" y="728662"/>
                  </a:lnTo>
                  <a:lnTo>
                    <a:pt x="95250" y="757237"/>
                  </a:lnTo>
                  <a:lnTo>
                    <a:pt x="23813" y="771525"/>
                  </a:lnTo>
                  <a:close/>
                </a:path>
              </a:pathLst>
            </a:custGeom>
            <a:gradFill rotWithShape="0">
              <a:gsLst>
                <a:gs pos="0">
                  <a:srgbClr val="2f5496">
                    <a:alpha val="49000"/>
                  </a:srgbClr>
                </a:gs>
                <a:gs pos="100000">
                  <a:srgbClr val="4472c4">
                    <a:alpha val="0"/>
                  </a:srgbClr>
                </a:gs>
              </a:gsLst>
              <a:lin ang="6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5"/>
            <p:cNvSpPr/>
            <p:nvPr/>
          </p:nvSpPr>
          <p:spPr>
            <a:xfrm>
              <a:off x="7747920" y="1619280"/>
              <a:ext cx="612360" cy="1554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 algn="ctr">
                <a:lnSpc>
                  <a:spcPct val="100000"/>
                </a:lnSpc>
              </a:pPr>
              <a:r>
                <a:rPr b="0" lang="en-US" sz="9600" spc="-1" strike="noStrike">
                  <a:solidFill>
                    <a:srgbClr val="ffffff"/>
                  </a:solidFill>
                  <a:latin typeface="Arial"/>
                  <a:ea typeface="Arial"/>
                </a:rPr>
                <a:t>1</a:t>
              </a:r>
              <a:endParaRPr b="0" lang="en-US" sz="9600" spc="-1" strike="noStrike">
                <a:latin typeface="Arial"/>
              </a:endParaRPr>
            </a:p>
          </p:txBody>
        </p:sp>
        <p:sp>
          <p:nvSpPr>
            <p:cNvPr id="130" name="CustomShape 6"/>
            <p:cNvSpPr/>
            <p:nvPr/>
          </p:nvSpPr>
          <p:spPr>
            <a:xfrm>
              <a:off x="7618320" y="1594440"/>
              <a:ext cx="87192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5c629e"/>
                  </a:solidFill>
                  <a:latin typeface="Arial"/>
                  <a:ea typeface="Arial"/>
                </a:rPr>
                <a:t>CHAPTER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131" name="Group 7"/>
          <p:cNvGrpSpPr/>
          <p:nvPr/>
        </p:nvGrpSpPr>
        <p:grpSpPr>
          <a:xfrm>
            <a:off x="6973560" y="3377520"/>
            <a:ext cx="5218200" cy="713520"/>
            <a:chOff x="6973560" y="3377520"/>
            <a:chExt cx="5218200" cy="713520"/>
          </a:xfrm>
        </p:grpSpPr>
        <p:sp>
          <p:nvSpPr>
            <p:cNvPr id="132" name="CustomShape 8"/>
            <p:cNvSpPr/>
            <p:nvPr/>
          </p:nvSpPr>
          <p:spPr>
            <a:xfrm>
              <a:off x="6973560" y="3377520"/>
              <a:ext cx="5218200" cy="64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2842a2"/>
                  </a:solidFill>
                  <a:latin typeface="Arial"/>
                  <a:ea typeface="Arial"/>
                </a:rPr>
                <a:t>INTRODUCTION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33" name="CustomShape 9"/>
            <p:cNvSpPr/>
            <p:nvPr/>
          </p:nvSpPr>
          <p:spPr>
            <a:xfrm>
              <a:off x="7073640" y="4090680"/>
              <a:ext cx="3433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4" name="Google Shape;143;p3" descr=""/>
          <p:cNvPicPr/>
          <p:nvPr/>
        </p:nvPicPr>
        <p:blipFill>
          <a:blip r:embed="rId4"/>
          <a:stretch/>
        </p:blipFill>
        <p:spPr>
          <a:xfrm>
            <a:off x="10275120" y="-11880"/>
            <a:ext cx="1916640" cy="2281680"/>
          </a:xfrm>
          <a:prstGeom prst="rect">
            <a:avLst/>
          </a:prstGeom>
          <a:ln>
            <a:noFill/>
          </a:ln>
        </p:spPr>
      </p:pic>
    </p:spTree>
  </p:cSld>
  <p:transition spd="slow">
    <p:push dir="r"/>
  </p:transition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149;p4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"/>
          <p:cNvGrpSpPr/>
          <p:nvPr/>
        </p:nvGrpSpPr>
        <p:grpSpPr>
          <a:xfrm>
            <a:off x="1005480" y="984240"/>
            <a:ext cx="3983040" cy="3991680"/>
            <a:chOff x="1005480" y="984240"/>
            <a:chExt cx="3983040" cy="3991680"/>
          </a:xfrm>
        </p:grpSpPr>
        <p:sp>
          <p:nvSpPr>
            <p:cNvPr id="138" name="CustomShape 2"/>
            <p:cNvSpPr/>
            <p:nvPr/>
          </p:nvSpPr>
          <p:spPr>
            <a:xfrm>
              <a:off x="1026360" y="988560"/>
              <a:ext cx="3962160" cy="3987360"/>
            </a:xfrm>
            <a:custGeom>
              <a:avLst/>
              <a:gdLst/>
              <a:ahLst/>
              <a:rect l="l" t="t" r="r" b="b"/>
              <a:pathLst>
                <a:path w="3962400" h="3987800">
                  <a:moveTo>
                    <a:pt x="1701800" y="0"/>
                  </a:moveTo>
                  <a:lnTo>
                    <a:pt x="3962400" y="2260600"/>
                  </a:lnTo>
                  <a:lnTo>
                    <a:pt x="2235200" y="3987800"/>
                  </a:lnTo>
                  <a:lnTo>
                    <a:pt x="0" y="1720850"/>
                  </a:lnTo>
                  <a:lnTo>
                    <a:pt x="1701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f5496">
                    <a:alpha val="46000"/>
                  </a:srgbClr>
                </a:gs>
                <a:gs pos="58000">
                  <a:srgbClr val="4472c4">
                    <a:alpha val="0"/>
                  </a:srgbClr>
                </a:gs>
                <a:gs pos="100000">
                  <a:srgbClr val="4472c4">
                    <a:alpha val="0"/>
                  </a:srgbClr>
                </a:gs>
              </a:gsLst>
              <a:lin ang="13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3"/>
            <p:cNvSpPr/>
            <p:nvPr/>
          </p:nvSpPr>
          <p:spPr>
            <a:xfrm>
              <a:off x="1005480" y="984240"/>
              <a:ext cx="1755720" cy="1755720"/>
            </a:xfrm>
            <a:prstGeom prst="roundRect">
              <a:avLst>
                <a:gd name="adj" fmla="val 2892"/>
              </a:avLst>
            </a:prstGeom>
            <a:solidFill>
              <a:srgbClr val="f2b401"/>
            </a:solidFill>
            <a:ln>
              <a:noFill/>
            </a:ln>
            <a:effectLst>
              <a:outerShdw algn="tl" blurRad="647700" dir="2700000" dist="1651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4"/>
            <p:cNvSpPr/>
            <p:nvPr/>
          </p:nvSpPr>
          <p:spPr>
            <a:xfrm>
              <a:off x="1608120" y="1515240"/>
              <a:ext cx="1128240" cy="1201680"/>
            </a:xfrm>
            <a:custGeom>
              <a:avLst/>
              <a:gdLst/>
              <a:ahLst/>
              <a:rect l="l" t="t" r="r" b="b"/>
              <a:pathLst>
                <a:path w="1128712" h="1202142">
                  <a:moveTo>
                    <a:pt x="0" y="751292"/>
                  </a:moveTo>
                  <a:lnTo>
                    <a:pt x="452437" y="1187854"/>
                  </a:lnTo>
                  <a:lnTo>
                    <a:pt x="1119187" y="1202142"/>
                  </a:lnTo>
                  <a:lnTo>
                    <a:pt x="1128712" y="768754"/>
                  </a:lnTo>
                  <a:lnTo>
                    <a:pt x="422275" y="27392"/>
                  </a:lnTo>
                  <a:cubicBezTo>
                    <a:pt x="366977" y="42209"/>
                    <a:pt x="241829" y="-12236"/>
                    <a:pt x="186531" y="2581"/>
                  </a:cubicBezTo>
                  <a:cubicBezTo>
                    <a:pt x="137583" y="50206"/>
                    <a:pt x="69585" y="90892"/>
                    <a:pt x="52387" y="163917"/>
                  </a:cubicBezTo>
                  <a:lnTo>
                    <a:pt x="338137" y="406804"/>
                  </a:lnTo>
                  <a:lnTo>
                    <a:pt x="128587" y="692554"/>
                  </a:lnTo>
                  <a:lnTo>
                    <a:pt x="204787" y="740179"/>
                  </a:lnTo>
                  <a:lnTo>
                    <a:pt x="0" y="751292"/>
                  </a:lnTo>
                  <a:close/>
                </a:path>
              </a:pathLst>
            </a:custGeom>
            <a:gradFill rotWithShape="0">
              <a:gsLst>
                <a:gs pos="0">
                  <a:srgbClr val="2f5496">
                    <a:alpha val="55000"/>
                  </a:srgbClr>
                </a:gs>
                <a:gs pos="100000">
                  <a:srgbClr val="4472c4">
                    <a:alpha val="0"/>
                  </a:srgbClr>
                </a:gs>
              </a:gsLst>
              <a:lin ang="6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5"/>
            <p:cNvSpPr/>
            <p:nvPr/>
          </p:nvSpPr>
          <p:spPr>
            <a:xfrm>
              <a:off x="1468800" y="1173240"/>
              <a:ext cx="828720" cy="1554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 algn="ctr">
                <a:lnSpc>
                  <a:spcPct val="100000"/>
                </a:lnSpc>
              </a:pPr>
              <a:r>
                <a:rPr b="0" lang="en-US" sz="9600" spc="-1" strike="noStrike">
                  <a:solidFill>
                    <a:srgbClr val="ffffff"/>
                  </a:solidFill>
                  <a:latin typeface="Arial"/>
                  <a:ea typeface="Arial"/>
                </a:rPr>
                <a:t>2</a:t>
              </a:r>
              <a:endParaRPr b="0" lang="en-US" sz="9600" spc="-1" strike="noStrike">
                <a:latin typeface="Arial"/>
              </a:endParaRPr>
            </a:p>
          </p:txBody>
        </p:sp>
        <p:sp>
          <p:nvSpPr>
            <p:cNvPr id="142" name="CustomShape 6"/>
            <p:cNvSpPr/>
            <p:nvPr/>
          </p:nvSpPr>
          <p:spPr>
            <a:xfrm>
              <a:off x="1447200" y="1145520"/>
              <a:ext cx="87192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ffffff"/>
                  </a:solidFill>
                  <a:latin typeface="Arial"/>
                  <a:ea typeface="Arial"/>
                </a:rPr>
                <a:t>CHAPTER</a:t>
              </a:r>
              <a:endParaRPr b="0" lang="en-US" sz="1100" spc="-1" strike="noStrike">
                <a:latin typeface="Arial"/>
              </a:endParaRPr>
            </a:p>
          </p:txBody>
        </p:sp>
      </p:grpSp>
      <p:pic>
        <p:nvPicPr>
          <p:cNvPr id="143" name="Google Shape;160;p5" descr=""/>
          <p:cNvPicPr/>
          <p:nvPr/>
        </p:nvPicPr>
        <p:blipFill>
          <a:blip r:embed="rId1"/>
          <a:stretch/>
        </p:blipFill>
        <p:spPr>
          <a:xfrm>
            <a:off x="-3960" y="5149440"/>
            <a:ext cx="2550960" cy="1708200"/>
          </a:xfrm>
          <a:prstGeom prst="rect">
            <a:avLst/>
          </a:prstGeom>
          <a:ln>
            <a:noFill/>
          </a:ln>
        </p:spPr>
      </p:pic>
      <p:pic>
        <p:nvPicPr>
          <p:cNvPr id="144" name="Google Shape;161;p5" descr=""/>
          <p:cNvPicPr/>
          <p:nvPr/>
        </p:nvPicPr>
        <p:blipFill>
          <a:blip r:embed="rId2"/>
          <a:stretch/>
        </p:blipFill>
        <p:spPr>
          <a:xfrm>
            <a:off x="10275120" y="-11880"/>
            <a:ext cx="1916640" cy="2281680"/>
          </a:xfrm>
          <a:prstGeom prst="rect">
            <a:avLst/>
          </a:prstGeom>
          <a:ln>
            <a:noFill/>
          </a:ln>
        </p:spPr>
      </p:pic>
      <p:sp>
        <p:nvSpPr>
          <p:cNvPr id="145" name="CustomShape 7"/>
          <p:cNvSpPr/>
          <p:nvPr/>
        </p:nvSpPr>
        <p:spPr>
          <a:xfrm>
            <a:off x="1178640" y="1141200"/>
            <a:ext cx="3962160" cy="3987360"/>
          </a:xfrm>
          <a:custGeom>
            <a:avLst/>
            <a:gdLst/>
            <a:ahLst/>
            <a:rect l="l" t="t" r="r" b="b"/>
            <a:pathLst>
              <a:path w="3962400" h="3987800">
                <a:moveTo>
                  <a:pt x="1701800" y="0"/>
                </a:moveTo>
                <a:lnTo>
                  <a:pt x="3962400" y="2260600"/>
                </a:lnTo>
                <a:lnTo>
                  <a:pt x="2235200" y="3987800"/>
                </a:lnTo>
                <a:lnTo>
                  <a:pt x="0" y="1720850"/>
                </a:lnTo>
                <a:lnTo>
                  <a:pt x="1701800" y="0"/>
                </a:lnTo>
                <a:close/>
              </a:path>
            </a:pathLst>
          </a:custGeom>
          <a:gradFill rotWithShape="0">
            <a:gsLst>
              <a:gs pos="0">
                <a:srgbClr val="2f5496">
                  <a:alpha val="46000"/>
                </a:srgbClr>
              </a:gs>
              <a:gs pos="58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Group 8"/>
          <p:cNvGrpSpPr/>
          <p:nvPr/>
        </p:nvGrpSpPr>
        <p:grpSpPr>
          <a:xfrm>
            <a:off x="580680" y="3317760"/>
            <a:ext cx="5811480" cy="1371600"/>
            <a:chOff x="580680" y="3317760"/>
            <a:chExt cx="5811480" cy="1371600"/>
          </a:xfrm>
        </p:grpSpPr>
        <p:sp>
          <p:nvSpPr>
            <p:cNvPr id="147" name="CustomShape 9"/>
            <p:cNvSpPr/>
            <p:nvPr/>
          </p:nvSpPr>
          <p:spPr>
            <a:xfrm>
              <a:off x="580680" y="3317760"/>
              <a:ext cx="5811480" cy="1371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48486a"/>
                  </a:solidFill>
                  <a:latin typeface="Arial"/>
                  <a:ea typeface="Arial"/>
                </a:rPr>
                <a:t>SPEAKER RECOGNITION SYSTEM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48" name="CustomShape 10"/>
            <p:cNvSpPr/>
            <p:nvPr/>
          </p:nvSpPr>
          <p:spPr>
            <a:xfrm>
              <a:off x="580680" y="4273200"/>
              <a:ext cx="4311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9" name="Google Shape;166;p5" descr=""/>
          <p:cNvPicPr/>
          <p:nvPr/>
        </p:nvPicPr>
        <p:blipFill>
          <a:blip r:embed="rId3"/>
          <a:stretch/>
        </p:blipFill>
        <p:spPr>
          <a:xfrm>
            <a:off x="6429960" y="1656720"/>
            <a:ext cx="3820320" cy="38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172;p6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ransition spd="slow">
    <p:push dir="r"/>
  </p:transition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104560" y="1339200"/>
            <a:ext cx="7982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There are two phases in our speaker recognition system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3" name="Google Shape;178;p7" descr=""/>
          <p:cNvPicPr/>
          <p:nvPr/>
        </p:nvPicPr>
        <p:blipFill>
          <a:blip r:embed="rId1"/>
          <a:stretch/>
        </p:blipFill>
        <p:spPr>
          <a:xfrm rot="10800000">
            <a:off x="2514240" y="1477440"/>
            <a:ext cx="2514240" cy="147708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179;p7" descr=""/>
          <p:cNvPicPr/>
          <p:nvPr/>
        </p:nvPicPr>
        <p:blipFill>
          <a:blip r:embed="rId2"/>
          <a:stretch/>
        </p:blipFill>
        <p:spPr>
          <a:xfrm rot="10800000">
            <a:off x="12191760" y="6858000"/>
            <a:ext cx="1930320" cy="185256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180;p7" descr=""/>
          <p:cNvPicPr/>
          <p:nvPr/>
        </p:nvPicPr>
        <p:blipFill>
          <a:blip r:embed="rId3"/>
          <a:stretch/>
        </p:blipFill>
        <p:spPr>
          <a:xfrm>
            <a:off x="646560" y="1987200"/>
            <a:ext cx="4642200" cy="242604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939960" y="4691880"/>
            <a:ext cx="37663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Diagram of Enroll Speakers Phase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533680" y="313920"/>
            <a:ext cx="772704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SPEAKER RECOGNITION SYSTEM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58" name="Google Shape;183;p7" descr=""/>
          <p:cNvPicPr/>
          <p:nvPr/>
        </p:nvPicPr>
        <p:blipFill>
          <a:blip r:embed="rId4"/>
          <a:stretch/>
        </p:blipFill>
        <p:spPr>
          <a:xfrm>
            <a:off x="6355440" y="1892160"/>
            <a:ext cx="4642200" cy="2734560"/>
          </a:xfrm>
          <a:prstGeom prst="rect">
            <a:avLst/>
          </a:prstGeom>
          <a:ln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6597720" y="4636080"/>
            <a:ext cx="415728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Diagram of Identifying Speakers Phase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424800" y="5211000"/>
            <a:ext cx="5085720" cy="19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Enroll Speakers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Voice of the speakers are collected and used to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training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model. The set of models of multiple speakers is also known as the speaker database.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6133320" y="5211000"/>
            <a:ext cx="5085720" cy="19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Identifying Speakers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Voice data of an unknown user are put into the system and matched with the models in the speaker database.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91;p9" descr=""/>
          <p:cNvPicPr/>
          <p:nvPr/>
        </p:nvPicPr>
        <p:blipFill>
          <a:blip r:embed="rId1"/>
          <a:stretch/>
        </p:blipFill>
        <p:spPr>
          <a:xfrm rot="10800000">
            <a:off x="2514240" y="1477440"/>
            <a:ext cx="2514240" cy="1477080"/>
          </a:xfrm>
          <a:prstGeom prst="rect">
            <a:avLst/>
          </a:prstGeom>
          <a:ln>
            <a:noFill/>
          </a:ln>
        </p:spPr>
      </p:pic>
      <p:pic>
        <p:nvPicPr>
          <p:cNvPr id="163" name="Google Shape;192;p9" descr=""/>
          <p:cNvPicPr/>
          <p:nvPr/>
        </p:nvPicPr>
        <p:blipFill>
          <a:blip r:embed="rId2"/>
          <a:stretch/>
        </p:blipFill>
        <p:spPr>
          <a:xfrm rot="10800000">
            <a:off x="12191760" y="6858000"/>
            <a:ext cx="1930320" cy="1852560"/>
          </a:xfrm>
          <a:prstGeom prst="rect">
            <a:avLst/>
          </a:prstGeom>
          <a:ln>
            <a:noFill/>
          </a:ln>
        </p:spPr>
      </p:pic>
      <p:grpSp>
        <p:nvGrpSpPr>
          <p:cNvPr id="164" name="Group 1"/>
          <p:cNvGrpSpPr/>
          <p:nvPr/>
        </p:nvGrpSpPr>
        <p:grpSpPr>
          <a:xfrm>
            <a:off x="7243200" y="1224720"/>
            <a:ext cx="3983400" cy="3992040"/>
            <a:chOff x="7243200" y="1224720"/>
            <a:chExt cx="3983400" cy="3992040"/>
          </a:xfrm>
        </p:grpSpPr>
        <p:sp>
          <p:nvSpPr>
            <p:cNvPr id="165" name="CustomShape 2"/>
            <p:cNvSpPr/>
            <p:nvPr/>
          </p:nvSpPr>
          <p:spPr>
            <a:xfrm>
              <a:off x="7264440" y="1229400"/>
              <a:ext cx="3962160" cy="3987360"/>
            </a:xfrm>
            <a:custGeom>
              <a:avLst/>
              <a:gdLst/>
              <a:ahLst/>
              <a:rect l="l" t="t" r="r" b="b"/>
              <a:pathLst>
                <a:path w="3962400" h="3987800">
                  <a:moveTo>
                    <a:pt x="1701800" y="0"/>
                  </a:moveTo>
                  <a:lnTo>
                    <a:pt x="3962400" y="2260600"/>
                  </a:lnTo>
                  <a:lnTo>
                    <a:pt x="2235200" y="3987800"/>
                  </a:lnTo>
                  <a:lnTo>
                    <a:pt x="0" y="1720850"/>
                  </a:lnTo>
                  <a:lnTo>
                    <a:pt x="17018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f5496">
                    <a:alpha val="46000"/>
                  </a:srgbClr>
                </a:gs>
                <a:gs pos="58000">
                  <a:srgbClr val="4472c4">
                    <a:alpha val="0"/>
                  </a:srgbClr>
                </a:gs>
                <a:gs pos="100000">
                  <a:srgbClr val="4472c4">
                    <a:alpha val="0"/>
                  </a:srgbClr>
                </a:gs>
              </a:gsLst>
              <a:lin ang="13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3"/>
            <p:cNvSpPr/>
            <p:nvPr/>
          </p:nvSpPr>
          <p:spPr>
            <a:xfrm>
              <a:off x="7243200" y="1224720"/>
              <a:ext cx="1755720" cy="1755720"/>
            </a:xfrm>
            <a:prstGeom prst="roundRect">
              <a:avLst>
                <a:gd name="adj" fmla="val 2892"/>
              </a:avLst>
            </a:prstGeom>
            <a:solidFill>
              <a:srgbClr val="f2b401"/>
            </a:solidFill>
            <a:ln>
              <a:noFill/>
            </a:ln>
            <a:effectLst>
              <a:outerShdw algn="tl" blurRad="647700" dir="2700000" dist="1651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4"/>
            <p:cNvSpPr/>
            <p:nvPr/>
          </p:nvSpPr>
          <p:spPr>
            <a:xfrm>
              <a:off x="7858800" y="1773720"/>
              <a:ext cx="1115640" cy="1184040"/>
            </a:xfrm>
            <a:custGeom>
              <a:avLst/>
              <a:gdLst/>
              <a:ahLst/>
              <a:rect l="l" t="t" r="r" b="b"/>
              <a:pathLst>
                <a:path w="1116012" h="1184296">
                  <a:moveTo>
                    <a:pt x="0" y="790596"/>
                  </a:moveTo>
                  <a:lnTo>
                    <a:pt x="407987" y="1182708"/>
                  </a:lnTo>
                  <a:lnTo>
                    <a:pt x="1106487" y="1184296"/>
                  </a:lnTo>
                  <a:lnTo>
                    <a:pt x="1116012" y="750908"/>
                  </a:lnTo>
                  <a:lnTo>
                    <a:pt x="377825" y="15896"/>
                  </a:lnTo>
                  <a:cubicBezTo>
                    <a:pt x="322527" y="30713"/>
                    <a:pt x="241829" y="-11620"/>
                    <a:pt x="186531" y="3197"/>
                  </a:cubicBezTo>
                  <a:cubicBezTo>
                    <a:pt x="137583" y="50822"/>
                    <a:pt x="56885" y="73046"/>
                    <a:pt x="39687" y="146071"/>
                  </a:cubicBezTo>
                  <a:lnTo>
                    <a:pt x="255587" y="325458"/>
                  </a:lnTo>
                  <a:lnTo>
                    <a:pt x="74357" y="392419"/>
                  </a:lnTo>
                  <a:lnTo>
                    <a:pt x="383370" y="628407"/>
                  </a:lnTo>
                  <a:cubicBezTo>
                    <a:pt x="411571" y="679764"/>
                    <a:pt x="393100" y="672910"/>
                    <a:pt x="363097" y="701162"/>
                  </a:cubicBezTo>
                  <a:cubicBezTo>
                    <a:pt x="333094" y="729414"/>
                    <a:pt x="188914" y="807253"/>
                    <a:pt x="133504" y="816967"/>
                  </a:cubicBezTo>
                  <a:lnTo>
                    <a:pt x="0" y="790596"/>
                  </a:lnTo>
                  <a:close/>
                </a:path>
              </a:pathLst>
            </a:custGeom>
            <a:gradFill rotWithShape="0">
              <a:gsLst>
                <a:gs pos="0">
                  <a:srgbClr val="2f5496">
                    <a:alpha val="49000"/>
                  </a:srgbClr>
                </a:gs>
                <a:gs pos="100000">
                  <a:srgbClr val="4472c4">
                    <a:alpha val="0"/>
                  </a:srgbClr>
                </a:gs>
              </a:gsLst>
              <a:lin ang="6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5"/>
            <p:cNvSpPr/>
            <p:nvPr/>
          </p:nvSpPr>
          <p:spPr>
            <a:xfrm>
              <a:off x="7699680" y="1436400"/>
              <a:ext cx="824040" cy="1554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 algn="ctr">
                <a:lnSpc>
                  <a:spcPct val="100000"/>
                </a:lnSpc>
              </a:pPr>
              <a:r>
                <a:rPr b="0" lang="en-US" sz="9600" spc="-1" strike="noStrike">
                  <a:solidFill>
                    <a:srgbClr val="ffffff"/>
                  </a:solidFill>
                  <a:latin typeface="Arial"/>
                  <a:ea typeface="Arial"/>
                </a:rPr>
                <a:t>3</a:t>
              </a:r>
              <a:endParaRPr b="0" lang="en-US" sz="9600" spc="-1" strike="noStrike">
                <a:latin typeface="Arial"/>
              </a:endParaRPr>
            </a:p>
          </p:txBody>
        </p:sp>
        <p:sp>
          <p:nvSpPr>
            <p:cNvPr id="169" name="CustomShape 6"/>
            <p:cNvSpPr/>
            <p:nvPr/>
          </p:nvSpPr>
          <p:spPr>
            <a:xfrm>
              <a:off x="7685280" y="1386360"/>
              <a:ext cx="87192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ffffff"/>
                  </a:solidFill>
                  <a:latin typeface="Arial"/>
                  <a:ea typeface="Arial"/>
                </a:rPr>
                <a:t>CHAPTER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170" name="Group 7"/>
          <p:cNvGrpSpPr/>
          <p:nvPr/>
        </p:nvGrpSpPr>
        <p:grpSpPr>
          <a:xfrm>
            <a:off x="6927480" y="3751560"/>
            <a:ext cx="5811480" cy="457560"/>
            <a:chOff x="6927480" y="3751560"/>
            <a:chExt cx="5811480" cy="457560"/>
          </a:xfrm>
        </p:grpSpPr>
        <p:sp>
          <p:nvSpPr>
            <p:cNvPr id="171" name="CustomShape 8"/>
            <p:cNvSpPr/>
            <p:nvPr/>
          </p:nvSpPr>
          <p:spPr>
            <a:xfrm>
              <a:off x="6927480" y="3751560"/>
              <a:ext cx="5811480" cy="45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2842a2"/>
                  </a:solidFill>
                  <a:latin typeface="Arial"/>
                  <a:ea typeface="Arial"/>
                </a:rPr>
                <a:t>ALGORITHMS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2" name="CustomShape 9"/>
            <p:cNvSpPr/>
            <p:nvPr/>
          </p:nvSpPr>
          <p:spPr>
            <a:xfrm>
              <a:off x="7375680" y="4205520"/>
              <a:ext cx="2678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3" name="Google Shape;202;p9" descr=""/>
          <p:cNvPicPr/>
          <p:nvPr/>
        </p:nvPicPr>
        <p:blipFill>
          <a:blip r:embed="rId3"/>
          <a:stretch/>
        </p:blipFill>
        <p:spPr>
          <a:xfrm>
            <a:off x="717120" y="1846440"/>
            <a:ext cx="6176520" cy="38095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931400" y="421560"/>
            <a:ext cx="8172000" cy="6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70000"/>
              </a:lnSpc>
            </a:pPr>
            <a:r>
              <a:rPr b="0" lang="en-US" sz="3080" spc="-1" strike="noStrike">
                <a:solidFill>
                  <a:srgbClr val="000000"/>
                </a:solidFill>
                <a:latin typeface="Arial"/>
                <a:ea typeface="Arial"/>
              </a:rPr>
              <a:t>Mel-Frequency Cepstral Coefficient ( MFCC )</a:t>
            </a:r>
            <a:endParaRPr b="0" lang="en-US" sz="3080" spc="-1" strike="noStrike">
              <a:latin typeface="Arial"/>
            </a:endParaRPr>
          </a:p>
        </p:txBody>
      </p:sp>
      <p:pic>
        <p:nvPicPr>
          <p:cNvPr id="175" name="Google Shape;208;p10" descr=""/>
          <p:cNvPicPr/>
          <p:nvPr/>
        </p:nvPicPr>
        <p:blipFill>
          <a:blip r:embed="rId1"/>
          <a:stretch/>
        </p:blipFill>
        <p:spPr>
          <a:xfrm>
            <a:off x="-3600" y="0"/>
            <a:ext cx="1748160" cy="1828440"/>
          </a:xfrm>
          <a:prstGeom prst="rect">
            <a:avLst/>
          </a:prstGeom>
          <a:ln>
            <a:noFill/>
          </a:ln>
        </p:spPr>
      </p:pic>
      <p:pic>
        <p:nvPicPr>
          <p:cNvPr id="176" name="Google Shape;209;p10" descr=""/>
          <p:cNvPicPr/>
          <p:nvPr/>
        </p:nvPicPr>
        <p:blipFill>
          <a:blip r:embed="rId2"/>
          <a:stretch/>
        </p:blipFill>
        <p:spPr>
          <a:xfrm>
            <a:off x="9421920" y="5149440"/>
            <a:ext cx="2770200" cy="170820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8286840" y="1520640"/>
            <a:ext cx="3483000" cy="37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Extracting voice features with Mel-Frequency Cepstral Coefficient (MFCC)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short-term power spectrum of a sound which is based on a linear transform of a log power spectrum on a non linear mel-scale of frequency can be called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Mel-Frequency Cepstral Coefficient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 It can be used in Speaker Recognition tasks.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2541960" y="5274720"/>
            <a:ext cx="30312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MFCC Extraction Process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9" name="Google Shape;212;p10" descr=""/>
          <p:cNvPicPr/>
          <p:nvPr/>
        </p:nvPicPr>
        <p:blipFill>
          <a:blip r:embed="rId3"/>
          <a:stretch/>
        </p:blipFill>
        <p:spPr>
          <a:xfrm>
            <a:off x="87120" y="2074320"/>
            <a:ext cx="7924320" cy="295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0" dur="indefinite" restart="never" nodeType="tmRoot">
          <p:childTnLst>
            <p:seq>
              <p:cTn id="9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2020-04-07T09:27:31Z</dcterms:created>
  <dc:creator>Microsoft Office User</dc:creator>
  <dc:description/>
  <dc:language>en-US</dc:language>
  <cp:lastModifiedBy/>
  <dcterms:modified xsi:type="dcterms:W3CDTF">2020-06-09T13:30:18Z</dcterms:modified>
  <cp:revision>2</cp:revision>
  <dc:subject/>
  <dc:title/>
</cp:coreProperties>
</file>