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083D0-08B5-9B9E-4457-F3166D3EAEC1}" v="591" dt="2025-03-23T21:29:16.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5AD83-4234-4BFC-82F1-9BA7987A43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E9C0E7-7C8A-4F80-9E49-237ABB45B72D}">
      <dgm:prSet/>
      <dgm:spPr/>
      <dgm:t>
        <a:bodyPr/>
        <a:lstStyle/>
        <a:p>
          <a:pPr>
            <a:lnSpc>
              <a:spcPct val="100000"/>
            </a:lnSpc>
          </a:pPr>
          <a:r>
            <a:rPr lang="en-US" dirty="0"/>
            <a:t>Lead time is the time taken from the start of a project all the way to the end. </a:t>
          </a:r>
        </a:p>
      </dgm:t>
    </dgm:pt>
    <dgm:pt modelId="{63739521-95A3-4478-A065-90D68FD84CBE}" type="parTrans" cxnId="{97637C9A-71AA-4ED0-8547-36690788E190}">
      <dgm:prSet/>
      <dgm:spPr/>
      <dgm:t>
        <a:bodyPr/>
        <a:lstStyle/>
        <a:p>
          <a:endParaRPr lang="en-US"/>
        </a:p>
      </dgm:t>
    </dgm:pt>
    <dgm:pt modelId="{1CDE3D65-70A4-47B8-973B-3DAA3A6871FD}" type="sibTrans" cxnId="{97637C9A-71AA-4ED0-8547-36690788E190}">
      <dgm:prSet/>
      <dgm:spPr/>
      <dgm:t>
        <a:bodyPr/>
        <a:lstStyle/>
        <a:p>
          <a:endParaRPr lang="en-US"/>
        </a:p>
      </dgm:t>
    </dgm:pt>
    <dgm:pt modelId="{931ABE61-9829-48E3-B5DC-275E8EE539ED}">
      <dgm:prSet/>
      <dgm:spPr/>
      <dgm:t>
        <a:bodyPr/>
        <a:lstStyle/>
        <a:p>
          <a:pPr>
            <a:lnSpc>
              <a:spcPct val="100000"/>
            </a:lnSpc>
          </a:pPr>
          <a:r>
            <a:rPr lang="en-US" dirty="0"/>
            <a:t>This time includes the Process Time </a:t>
          </a:r>
        </a:p>
      </dgm:t>
    </dgm:pt>
    <dgm:pt modelId="{E6342EFC-4779-4291-A2A0-97FF01BBC710}" type="parTrans" cxnId="{63063EF3-BBB0-4619-8DBB-1E7CC01069B5}">
      <dgm:prSet/>
      <dgm:spPr/>
      <dgm:t>
        <a:bodyPr/>
        <a:lstStyle/>
        <a:p>
          <a:endParaRPr lang="en-US"/>
        </a:p>
      </dgm:t>
    </dgm:pt>
    <dgm:pt modelId="{930FFD60-E3EC-4F27-A74D-B7087EAEB467}" type="sibTrans" cxnId="{63063EF3-BBB0-4619-8DBB-1E7CC01069B5}">
      <dgm:prSet/>
      <dgm:spPr/>
      <dgm:t>
        <a:bodyPr/>
        <a:lstStyle/>
        <a:p>
          <a:endParaRPr lang="en-US"/>
        </a:p>
      </dgm:t>
    </dgm:pt>
    <dgm:pt modelId="{31FFECA9-7547-45DE-99CA-C3F3021E9242}">
      <dgm:prSet/>
      <dgm:spPr/>
      <dgm:t>
        <a:bodyPr/>
        <a:lstStyle/>
        <a:p>
          <a:pPr>
            <a:lnSpc>
              <a:spcPct val="100000"/>
            </a:lnSpc>
          </a:pPr>
          <a:r>
            <a:rPr lang="en-US" dirty="0"/>
            <a:t>"Lead time in DevOps measures how much time has elapsed between committing code and deploying it to production, tracking the time spent on implementing, testing, and delivering changes to the codebase." (Software.com p. 1, 2025)</a:t>
          </a:r>
        </a:p>
      </dgm:t>
    </dgm:pt>
    <dgm:pt modelId="{528365C7-2686-446D-8DCF-3F931623543E}" type="parTrans" cxnId="{4920A088-B96F-41CF-BB38-DF42C4318600}">
      <dgm:prSet/>
      <dgm:spPr/>
      <dgm:t>
        <a:bodyPr/>
        <a:lstStyle/>
        <a:p>
          <a:endParaRPr lang="en-US"/>
        </a:p>
      </dgm:t>
    </dgm:pt>
    <dgm:pt modelId="{01751A35-9BB1-4C3B-88E9-60635654D850}" type="sibTrans" cxnId="{4920A088-B96F-41CF-BB38-DF42C4318600}">
      <dgm:prSet/>
      <dgm:spPr/>
      <dgm:t>
        <a:bodyPr/>
        <a:lstStyle/>
        <a:p>
          <a:endParaRPr lang="en-US"/>
        </a:p>
      </dgm:t>
    </dgm:pt>
    <dgm:pt modelId="{CA8C47C7-2D33-47BB-88F3-BD2019DA59BA}">
      <dgm:prSet phldr="0"/>
      <dgm:spPr/>
      <dgm:t>
        <a:bodyPr/>
        <a:lstStyle/>
        <a:p>
          <a:pPr rtl="0"/>
          <a:r>
            <a:rPr lang="en-US" dirty="0">
              <a:latin typeface="Bierstadt"/>
            </a:rPr>
            <a:t>This is where we focus our process improvement attention</a:t>
          </a:r>
        </a:p>
      </dgm:t>
    </dgm:pt>
    <dgm:pt modelId="{1CB050B0-01BF-4A0C-B070-19A02A893117}" type="parTrans" cxnId="{DC5ECD77-A01F-4CD4-89C0-8A390B75148A}">
      <dgm:prSet/>
      <dgm:spPr/>
    </dgm:pt>
    <dgm:pt modelId="{7B97B612-CCDB-47AB-A070-B6811C8D6DAF}" type="sibTrans" cxnId="{DC5ECD77-A01F-4CD4-89C0-8A390B75148A}">
      <dgm:prSet/>
      <dgm:spPr/>
    </dgm:pt>
    <dgm:pt modelId="{33ED1153-878B-472A-9B82-E808FEFC6DAE}" type="pres">
      <dgm:prSet presAssocID="{A2A5AD83-4234-4BFC-82F1-9BA7987A43B8}" presName="root" presStyleCnt="0">
        <dgm:presLayoutVars>
          <dgm:dir/>
          <dgm:resizeHandles val="exact"/>
        </dgm:presLayoutVars>
      </dgm:prSet>
      <dgm:spPr/>
    </dgm:pt>
    <dgm:pt modelId="{D67996DF-8B22-40A3-890E-1E12097F1750}" type="pres">
      <dgm:prSet presAssocID="{3CE9C0E7-7C8A-4F80-9E49-237ABB45B72D}" presName="compNode" presStyleCnt="0"/>
      <dgm:spPr/>
    </dgm:pt>
    <dgm:pt modelId="{63C2A5EA-9677-43CA-8A6F-D59AF0A5D886}" type="pres">
      <dgm:prSet presAssocID="{3CE9C0E7-7C8A-4F80-9E49-237ABB45B72D}" presName="bgRect" presStyleLbl="bgShp" presStyleIdx="0" presStyleCnt="4"/>
      <dgm:spPr/>
    </dgm:pt>
    <dgm:pt modelId="{354EC521-98B7-462A-96A4-7BD0F5F3E5A5}" type="pres">
      <dgm:prSet presAssocID="{3CE9C0E7-7C8A-4F80-9E49-237ABB45B7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1F8AAF79-0185-4EED-AC8D-29DE222B9ACB}" type="pres">
      <dgm:prSet presAssocID="{3CE9C0E7-7C8A-4F80-9E49-237ABB45B72D}" presName="spaceRect" presStyleCnt="0"/>
      <dgm:spPr/>
    </dgm:pt>
    <dgm:pt modelId="{77B41C09-A4BF-4F62-8D3F-C4CDECBD3EE7}" type="pres">
      <dgm:prSet presAssocID="{3CE9C0E7-7C8A-4F80-9E49-237ABB45B72D}" presName="parTx" presStyleLbl="revTx" presStyleIdx="0" presStyleCnt="4">
        <dgm:presLayoutVars>
          <dgm:chMax val="0"/>
          <dgm:chPref val="0"/>
        </dgm:presLayoutVars>
      </dgm:prSet>
      <dgm:spPr/>
    </dgm:pt>
    <dgm:pt modelId="{6BBBD46F-367A-4714-9D7F-FE07F1CDBC8C}" type="pres">
      <dgm:prSet presAssocID="{1CDE3D65-70A4-47B8-973B-3DAA3A6871FD}" presName="sibTrans" presStyleCnt="0"/>
      <dgm:spPr/>
    </dgm:pt>
    <dgm:pt modelId="{4F1DF49C-B4DA-4031-A175-E57091BCF3A9}" type="pres">
      <dgm:prSet presAssocID="{931ABE61-9829-48E3-B5DC-275E8EE539ED}" presName="compNode" presStyleCnt="0"/>
      <dgm:spPr/>
    </dgm:pt>
    <dgm:pt modelId="{D01FE23D-A906-4D6D-B726-DCB93AC7862C}" type="pres">
      <dgm:prSet presAssocID="{931ABE61-9829-48E3-B5DC-275E8EE539ED}" presName="bgRect" presStyleLbl="bgShp" presStyleIdx="1" presStyleCnt="4"/>
      <dgm:spPr/>
    </dgm:pt>
    <dgm:pt modelId="{2F597C05-E342-4378-856D-2D66C814F304}" type="pres">
      <dgm:prSet presAssocID="{931ABE61-9829-48E3-B5DC-275E8EE539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8A711B7-4764-42AA-B84C-89655471385C}" type="pres">
      <dgm:prSet presAssocID="{931ABE61-9829-48E3-B5DC-275E8EE539ED}" presName="spaceRect" presStyleCnt="0"/>
      <dgm:spPr/>
    </dgm:pt>
    <dgm:pt modelId="{17869E34-3FB6-45EA-A922-783D675AE62A}" type="pres">
      <dgm:prSet presAssocID="{931ABE61-9829-48E3-B5DC-275E8EE539ED}" presName="parTx" presStyleLbl="revTx" presStyleIdx="1" presStyleCnt="4">
        <dgm:presLayoutVars>
          <dgm:chMax val="0"/>
          <dgm:chPref val="0"/>
        </dgm:presLayoutVars>
      </dgm:prSet>
      <dgm:spPr/>
    </dgm:pt>
    <dgm:pt modelId="{871699C5-66A8-450F-B26E-E3B9CC8D3892}" type="pres">
      <dgm:prSet presAssocID="{930FFD60-E3EC-4F27-A74D-B7087EAEB467}" presName="sibTrans" presStyleCnt="0"/>
      <dgm:spPr/>
    </dgm:pt>
    <dgm:pt modelId="{D82D36E7-DD8B-406C-9C26-9AEBE47C4AD0}" type="pres">
      <dgm:prSet presAssocID="{31FFECA9-7547-45DE-99CA-C3F3021E9242}" presName="compNode" presStyleCnt="0"/>
      <dgm:spPr/>
    </dgm:pt>
    <dgm:pt modelId="{6E973139-C197-4B7A-B8A7-F6D63AC92604}" type="pres">
      <dgm:prSet presAssocID="{31FFECA9-7547-45DE-99CA-C3F3021E9242}" presName="bgRect" presStyleLbl="bgShp" presStyleIdx="2" presStyleCnt="4"/>
      <dgm:spPr/>
    </dgm:pt>
    <dgm:pt modelId="{E453CCC0-E374-4D4C-B266-96D7FD95EF6A}" type="pres">
      <dgm:prSet presAssocID="{31FFECA9-7547-45DE-99CA-C3F3021E92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E10D7D0-8621-46B3-B1E1-74500B49ED72}" type="pres">
      <dgm:prSet presAssocID="{31FFECA9-7547-45DE-99CA-C3F3021E9242}" presName="spaceRect" presStyleCnt="0"/>
      <dgm:spPr/>
    </dgm:pt>
    <dgm:pt modelId="{49ABC54A-E76C-4F8E-A618-3414447F7E6E}" type="pres">
      <dgm:prSet presAssocID="{31FFECA9-7547-45DE-99CA-C3F3021E9242}" presName="parTx" presStyleLbl="revTx" presStyleIdx="2" presStyleCnt="4">
        <dgm:presLayoutVars>
          <dgm:chMax val="0"/>
          <dgm:chPref val="0"/>
        </dgm:presLayoutVars>
      </dgm:prSet>
      <dgm:spPr/>
    </dgm:pt>
    <dgm:pt modelId="{ED7A9D23-B5E7-46BB-8EF8-DA946C845A60}" type="pres">
      <dgm:prSet presAssocID="{01751A35-9BB1-4C3B-88E9-60635654D850}" presName="sibTrans" presStyleCnt="0"/>
      <dgm:spPr/>
    </dgm:pt>
    <dgm:pt modelId="{ED2D0B1C-3330-4FB1-B749-EA6E3AE719BC}" type="pres">
      <dgm:prSet presAssocID="{CA8C47C7-2D33-47BB-88F3-BD2019DA59BA}" presName="compNode" presStyleCnt="0"/>
      <dgm:spPr/>
    </dgm:pt>
    <dgm:pt modelId="{E0B43A01-C0D1-4EAC-8FEC-DA1C2F957AE9}" type="pres">
      <dgm:prSet presAssocID="{CA8C47C7-2D33-47BB-88F3-BD2019DA59BA}" presName="bgRect" presStyleLbl="bgShp" presStyleIdx="3" presStyleCnt="4"/>
      <dgm:spPr/>
    </dgm:pt>
    <dgm:pt modelId="{F03EB557-C992-492B-8DE4-E2818BEB7423}" type="pres">
      <dgm:prSet presAssocID="{CA8C47C7-2D33-47BB-88F3-BD2019DA59BA}" presName="iconRect" presStyleLbl="node1" presStyleIdx="3" presStyleCnt="4"/>
      <dgm:spPr/>
    </dgm:pt>
    <dgm:pt modelId="{968238AB-FEAB-4F79-96C3-AD1B6FD3F297}" type="pres">
      <dgm:prSet presAssocID="{CA8C47C7-2D33-47BB-88F3-BD2019DA59BA}" presName="spaceRect" presStyleCnt="0"/>
      <dgm:spPr/>
    </dgm:pt>
    <dgm:pt modelId="{DD245862-177E-4E82-A1CF-7C803E1B4BD5}" type="pres">
      <dgm:prSet presAssocID="{CA8C47C7-2D33-47BB-88F3-BD2019DA59BA}" presName="parTx" presStyleLbl="revTx" presStyleIdx="3" presStyleCnt="4">
        <dgm:presLayoutVars>
          <dgm:chMax val="0"/>
          <dgm:chPref val="0"/>
        </dgm:presLayoutVars>
      </dgm:prSet>
      <dgm:spPr/>
    </dgm:pt>
  </dgm:ptLst>
  <dgm:cxnLst>
    <dgm:cxn modelId="{9F7C510C-8CE3-4D46-83BA-9D5F441DC438}" type="presOf" srcId="{CA8C47C7-2D33-47BB-88F3-BD2019DA59BA}" destId="{DD245862-177E-4E82-A1CF-7C803E1B4BD5}" srcOrd="0" destOrd="0" presId="urn:microsoft.com/office/officeart/2018/2/layout/IconVerticalSolidList"/>
    <dgm:cxn modelId="{D1B2C022-DECE-4480-94FB-8977E7A18D72}" type="presOf" srcId="{931ABE61-9829-48E3-B5DC-275E8EE539ED}" destId="{17869E34-3FB6-45EA-A922-783D675AE62A}" srcOrd="0" destOrd="0" presId="urn:microsoft.com/office/officeart/2018/2/layout/IconVerticalSolidList"/>
    <dgm:cxn modelId="{EF330B3B-B366-455A-A102-9EB2A5CE3EA7}" type="presOf" srcId="{3CE9C0E7-7C8A-4F80-9E49-237ABB45B72D}" destId="{77B41C09-A4BF-4F62-8D3F-C4CDECBD3EE7}" srcOrd="0" destOrd="0" presId="urn:microsoft.com/office/officeart/2018/2/layout/IconVerticalSolidList"/>
    <dgm:cxn modelId="{DC5ECD77-A01F-4CD4-89C0-8A390B75148A}" srcId="{A2A5AD83-4234-4BFC-82F1-9BA7987A43B8}" destId="{CA8C47C7-2D33-47BB-88F3-BD2019DA59BA}" srcOrd="3" destOrd="0" parTransId="{1CB050B0-01BF-4A0C-B070-19A02A893117}" sibTransId="{7B97B612-CCDB-47AB-A070-B6811C8D6DAF}"/>
    <dgm:cxn modelId="{DCA8FA83-C6F7-4643-8CD6-B7943F53102A}" type="presOf" srcId="{A2A5AD83-4234-4BFC-82F1-9BA7987A43B8}" destId="{33ED1153-878B-472A-9B82-E808FEFC6DAE}" srcOrd="0" destOrd="0" presId="urn:microsoft.com/office/officeart/2018/2/layout/IconVerticalSolidList"/>
    <dgm:cxn modelId="{4920A088-B96F-41CF-BB38-DF42C4318600}" srcId="{A2A5AD83-4234-4BFC-82F1-9BA7987A43B8}" destId="{31FFECA9-7547-45DE-99CA-C3F3021E9242}" srcOrd="2" destOrd="0" parTransId="{528365C7-2686-446D-8DCF-3F931623543E}" sibTransId="{01751A35-9BB1-4C3B-88E9-60635654D850}"/>
    <dgm:cxn modelId="{64B96E89-1D5B-4CB7-A869-E881B37F5214}" type="presOf" srcId="{31FFECA9-7547-45DE-99CA-C3F3021E9242}" destId="{49ABC54A-E76C-4F8E-A618-3414447F7E6E}" srcOrd="0" destOrd="0" presId="urn:microsoft.com/office/officeart/2018/2/layout/IconVerticalSolidList"/>
    <dgm:cxn modelId="{97637C9A-71AA-4ED0-8547-36690788E190}" srcId="{A2A5AD83-4234-4BFC-82F1-9BA7987A43B8}" destId="{3CE9C0E7-7C8A-4F80-9E49-237ABB45B72D}" srcOrd="0" destOrd="0" parTransId="{63739521-95A3-4478-A065-90D68FD84CBE}" sibTransId="{1CDE3D65-70A4-47B8-973B-3DAA3A6871FD}"/>
    <dgm:cxn modelId="{63063EF3-BBB0-4619-8DBB-1E7CC01069B5}" srcId="{A2A5AD83-4234-4BFC-82F1-9BA7987A43B8}" destId="{931ABE61-9829-48E3-B5DC-275E8EE539ED}" srcOrd="1" destOrd="0" parTransId="{E6342EFC-4779-4291-A2A0-97FF01BBC710}" sibTransId="{930FFD60-E3EC-4F27-A74D-B7087EAEB467}"/>
    <dgm:cxn modelId="{5C33C3F5-BD08-401A-BD3B-79573E20C6E4}" type="presParOf" srcId="{33ED1153-878B-472A-9B82-E808FEFC6DAE}" destId="{D67996DF-8B22-40A3-890E-1E12097F1750}" srcOrd="0" destOrd="0" presId="urn:microsoft.com/office/officeart/2018/2/layout/IconVerticalSolidList"/>
    <dgm:cxn modelId="{41AA2385-5109-4EC3-9D9E-02C72E5D4AED}" type="presParOf" srcId="{D67996DF-8B22-40A3-890E-1E12097F1750}" destId="{63C2A5EA-9677-43CA-8A6F-D59AF0A5D886}" srcOrd="0" destOrd="0" presId="urn:microsoft.com/office/officeart/2018/2/layout/IconVerticalSolidList"/>
    <dgm:cxn modelId="{C3E3A233-4739-4033-ABE5-F3ED7619B0E1}" type="presParOf" srcId="{D67996DF-8B22-40A3-890E-1E12097F1750}" destId="{354EC521-98B7-462A-96A4-7BD0F5F3E5A5}" srcOrd="1" destOrd="0" presId="urn:microsoft.com/office/officeart/2018/2/layout/IconVerticalSolidList"/>
    <dgm:cxn modelId="{426E0116-2A53-4861-AB51-0CB55ED48F85}" type="presParOf" srcId="{D67996DF-8B22-40A3-890E-1E12097F1750}" destId="{1F8AAF79-0185-4EED-AC8D-29DE222B9ACB}" srcOrd="2" destOrd="0" presId="urn:microsoft.com/office/officeart/2018/2/layout/IconVerticalSolidList"/>
    <dgm:cxn modelId="{98178161-7014-451B-AD5C-98B85741B7CC}" type="presParOf" srcId="{D67996DF-8B22-40A3-890E-1E12097F1750}" destId="{77B41C09-A4BF-4F62-8D3F-C4CDECBD3EE7}" srcOrd="3" destOrd="0" presId="urn:microsoft.com/office/officeart/2018/2/layout/IconVerticalSolidList"/>
    <dgm:cxn modelId="{E6515F97-8656-4F9F-8D14-CD2CCA8038D8}" type="presParOf" srcId="{33ED1153-878B-472A-9B82-E808FEFC6DAE}" destId="{6BBBD46F-367A-4714-9D7F-FE07F1CDBC8C}" srcOrd="1" destOrd="0" presId="urn:microsoft.com/office/officeart/2018/2/layout/IconVerticalSolidList"/>
    <dgm:cxn modelId="{B34B4A08-75E2-4C13-A91D-19536651C17D}" type="presParOf" srcId="{33ED1153-878B-472A-9B82-E808FEFC6DAE}" destId="{4F1DF49C-B4DA-4031-A175-E57091BCF3A9}" srcOrd="2" destOrd="0" presId="urn:microsoft.com/office/officeart/2018/2/layout/IconVerticalSolidList"/>
    <dgm:cxn modelId="{8BA67894-772A-46C1-89E7-A54DDD757DB3}" type="presParOf" srcId="{4F1DF49C-B4DA-4031-A175-E57091BCF3A9}" destId="{D01FE23D-A906-4D6D-B726-DCB93AC7862C}" srcOrd="0" destOrd="0" presId="urn:microsoft.com/office/officeart/2018/2/layout/IconVerticalSolidList"/>
    <dgm:cxn modelId="{E95AB7A8-CC2C-4841-B7AA-28DD1CFE9547}" type="presParOf" srcId="{4F1DF49C-B4DA-4031-A175-E57091BCF3A9}" destId="{2F597C05-E342-4378-856D-2D66C814F304}" srcOrd="1" destOrd="0" presId="urn:microsoft.com/office/officeart/2018/2/layout/IconVerticalSolidList"/>
    <dgm:cxn modelId="{1CB9B349-37CF-4D07-B960-B74516EA6BB0}" type="presParOf" srcId="{4F1DF49C-B4DA-4031-A175-E57091BCF3A9}" destId="{98A711B7-4764-42AA-B84C-89655471385C}" srcOrd="2" destOrd="0" presId="urn:microsoft.com/office/officeart/2018/2/layout/IconVerticalSolidList"/>
    <dgm:cxn modelId="{8CFB16B9-5C42-4FE2-949B-5482E8A2858C}" type="presParOf" srcId="{4F1DF49C-B4DA-4031-A175-E57091BCF3A9}" destId="{17869E34-3FB6-45EA-A922-783D675AE62A}" srcOrd="3" destOrd="0" presId="urn:microsoft.com/office/officeart/2018/2/layout/IconVerticalSolidList"/>
    <dgm:cxn modelId="{3CB67B9D-61E0-457E-B4C6-87F108E7324A}" type="presParOf" srcId="{33ED1153-878B-472A-9B82-E808FEFC6DAE}" destId="{871699C5-66A8-450F-B26E-E3B9CC8D3892}" srcOrd="3" destOrd="0" presId="urn:microsoft.com/office/officeart/2018/2/layout/IconVerticalSolidList"/>
    <dgm:cxn modelId="{B2CD952B-5379-41EB-A971-8EA9FA32FDFB}" type="presParOf" srcId="{33ED1153-878B-472A-9B82-E808FEFC6DAE}" destId="{D82D36E7-DD8B-406C-9C26-9AEBE47C4AD0}" srcOrd="4" destOrd="0" presId="urn:microsoft.com/office/officeart/2018/2/layout/IconVerticalSolidList"/>
    <dgm:cxn modelId="{4EB5F1D2-7127-4C61-A227-9BBD9DBD9626}" type="presParOf" srcId="{D82D36E7-DD8B-406C-9C26-9AEBE47C4AD0}" destId="{6E973139-C197-4B7A-B8A7-F6D63AC92604}" srcOrd="0" destOrd="0" presId="urn:microsoft.com/office/officeart/2018/2/layout/IconVerticalSolidList"/>
    <dgm:cxn modelId="{73D3744B-7112-457A-B883-171F72E3D3E4}" type="presParOf" srcId="{D82D36E7-DD8B-406C-9C26-9AEBE47C4AD0}" destId="{E453CCC0-E374-4D4C-B266-96D7FD95EF6A}" srcOrd="1" destOrd="0" presId="urn:microsoft.com/office/officeart/2018/2/layout/IconVerticalSolidList"/>
    <dgm:cxn modelId="{D4E64DAB-3AFF-4E7E-A6AF-4748DF5900C9}" type="presParOf" srcId="{D82D36E7-DD8B-406C-9C26-9AEBE47C4AD0}" destId="{3E10D7D0-8621-46B3-B1E1-74500B49ED72}" srcOrd="2" destOrd="0" presId="urn:microsoft.com/office/officeart/2018/2/layout/IconVerticalSolidList"/>
    <dgm:cxn modelId="{C401090F-453A-4B99-9C53-ED630741E81F}" type="presParOf" srcId="{D82D36E7-DD8B-406C-9C26-9AEBE47C4AD0}" destId="{49ABC54A-E76C-4F8E-A618-3414447F7E6E}" srcOrd="3" destOrd="0" presId="urn:microsoft.com/office/officeart/2018/2/layout/IconVerticalSolidList"/>
    <dgm:cxn modelId="{3B2EB363-2868-4316-9CAB-BBC4EE5FEE5C}" type="presParOf" srcId="{33ED1153-878B-472A-9B82-E808FEFC6DAE}" destId="{ED7A9D23-B5E7-46BB-8EF8-DA946C845A60}" srcOrd="5" destOrd="0" presId="urn:microsoft.com/office/officeart/2018/2/layout/IconVerticalSolidList"/>
    <dgm:cxn modelId="{DC6933EF-7D20-4EA9-ABDD-5F78FC0493D6}" type="presParOf" srcId="{33ED1153-878B-472A-9B82-E808FEFC6DAE}" destId="{ED2D0B1C-3330-4FB1-B749-EA6E3AE719BC}" srcOrd="6" destOrd="0" presId="urn:microsoft.com/office/officeart/2018/2/layout/IconVerticalSolidList"/>
    <dgm:cxn modelId="{12BAC790-0F2A-499B-AA1E-25F32BBDA3C1}" type="presParOf" srcId="{ED2D0B1C-3330-4FB1-B749-EA6E3AE719BC}" destId="{E0B43A01-C0D1-4EAC-8FEC-DA1C2F957AE9}" srcOrd="0" destOrd="0" presId="urn:microsoft.com/office/officeart/2018/2/layout/IconVerticalSolidList"/>
    <dgm:cxn modelId="{E82A37D3-C547-4CDB-9140-74D9C43B3A84}" type="presParOf" srcId="{ED2D0B1C-3330-4FB1-B749-EA6E3AE719BC}" destId="{F03EB557-C992-492B-8DE4-E2818BEB7423}" srcOrd="1" destOrd="0" presId="urn:microsoft.com/office/officeart/2018/2/layout/IconVerticalSolidList"/>
    <dgm:cxn modelId="{F69A44DC-C439-4EEC-853E-80228F222B51}" type="presParOf" srcId="{ED2D0B1C-3330-4FB1-B749-EA6E3AE719BC}" destId="{968238AB-FEAB-4F79-96C3-AD1B6FD3F297}" srcOrd="2" destOrd="0" presId="urn:microsoft.com/office/officeart/2018/2/layout/IconVerticalSolidList"/>
    <dgm:cxn modelId="{CC9E1070-5BD0-4734-97C7-7FA597641165}" type="presParOf" srcId="{ED2D0B1C-3330-4FB1-B749-EA6E3AE719BC}" destId="{DD245862-177E-4E82-A1CF-7C803E1B4B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1075D-B4EF-4041-94B7-30C21EA4416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CEEF40-405D-42A9-A3F1-3C8F4ED5C11E}">
      <dgm:prSet/>
      <dgm:spPr/>
      <dgm:t>
        <a:bodyPr/>
        <a:lstStyle/>
        <a:p>
          <a:r>
            <a:rPr lang="en-US" dirty="0"/>
            <a:t>Process time is the time where we begin work on the request specifically. </a:t>
          </a:r>
        </a:p>
      </dgm:t>
    </dgm:pt>
    <dgm:pt modelId="{CF959509-BB25-4799-BDBD-1BD2032EC6EB}" type="parTrans" cxnId="{00266491-C2EA-44B7-97C3-BA51F6129BE4}">
      <dgm:prSet/>
      <dgm:spPr/>
      <dgm:t>
        <a:bodyPr/>
        <a:lstStyle/>
        <a:p>
          <a:endParaRPr lang="en-US"/>
        </a:p>
      </dgm:t>
    </dgm:pt>
    <dgm:pt modelId="{AB3E9671-0992-4A62-AF25-2DCEE5E36391}" type="sibTrans" cxnId="{00266491-C2EA-44B7-97C3-BA51F6129BE4}">
      <dgm:prSet/>
      <dgm:spPr/>
      <dgm:t>
        <a:bodyPr/>
        <a:lstStyle/>
        <a:p>
          <a:endParaRPr lang="en-US"/>
        </a:p>
      </dgm:t>
    </dgm:pt>
    <dgm:pt modelId="{489FD4FC-DE7C-40E7-8D42-3593C2C8A05E}">
      <dgm:prSet/>
      <dgm:spPr/>
      <dgm:t>
        <a:bodyPr/>
        <a:lstStyle/>
        <a:p>
          <a:r>
            <a:rPr lang="en-US" dirty="0"/>
            <a:t>"However, the proportion of process time to lead time serves as an important measure of efficiency..." (Kim et al. p. 48, </a:t>
          </a:r>
          <a:r>
            <a:rPr lang="en-US" dirty="0">
              <a:latin typeface="Bierstadt"/>
            </a:rPr>
            <a:t>2016</a:t>
          </a:r>
          <a:r>
            <a:rPr lang="en-US" dirty="0"/>
            <a:t>)</a:t>
          </a:r>
        </a:p>
      </dgm:t>
    </dgm:pt>
    <dgm:pt modelId="{7C9C4B3A-F09E-4050-8F0B-6251648A03CF}" type="parTrans" cxnId="{986A5310-CE46-4A54-876C-591564FB68AC}">
      <dgm:prSet/>
      <dgm:spPr/>
      <dgm:t>
        <a:bodyPr/>
        <a:lstStyle/>
        <a:p>
          <a:endParaRPr lang="en-US"/>
        </a:p>
      </dgm:t>
    </dgm:pt>
    <dgm:pt modelId="{63E9711D-9ADB-494C-BCC5-19C8EBEBD0FD}" type="sibTrans" cxnId="{986A5310-CE46-4A54-876C-591564FB68AC}">
      <dgm:prSet/>
      <dgm:spPr/>
      <dgm:t>
        <a:bodyPr/>
        <a:lstStyle/>
        <a:p>
          <a:endParaRPr lang="en-US"/>
        </a:p>
      </dgm:t>
    </dgm:pt>
    <dgm:pt modelId="{63011425-C6ED-4B84-A7F7-FC02290024BF}">
      <dgm:prSet/>
      <dgm:spPr/>
      <dgm:t>
        <a:bodyPr/>
        <a:lstStyle/>
        <a:p>
          <a:r>
            <a:rPr lang="en-US" dirty="0"/>
            <a:t>These times are important to the efficiency of a program, so they are important to us. </a:t>
          </a:r>
        </a:p>
      </dgm:t>
    </dgm:pt>
    <dgm:pt modelId="{B4304A35-0FC6-4A06-A89C-91D19CC3D317}" type="parTrans" cxnId="{8DB82D42-A00E-4CDE-97FB-2B72D984A0A8}">
      <dgm:prSet/>
      <dgm:spPr/>
      <dgm:t>
        <a:bodyPr/>
        <a:lstStyle/>
        <a:p>
          <a:endParaRPr lang="en-US"/>
        </a:p>
      </dgm:t>
    </dgm:pt>
    <dgm:pt modelId="{B1FBD8A6-A875-48B7-8DE6-117C079C05D6}" type="sibTrans" cxnId="{8DB82D42-A00E-4CDE-97FB-2B72D984A0A8}">
      <dgm:prSet/>
      <dgm:spPr/>
      <dgm:t>
        <a:bodyPr/>
        <a:lstStyle/>
        <a:p>
          <a:endParaRPr lang="en-US"/>
        </a:p>
      </dgm:t>
    </dgm:pt>
    <dgm:pt modelId="{6929E7D9-9916-4104-9256-12E640426C4F}" type="pres">
      <dgm:prSet presAssocID="{9BA1075D-B4EF-4041-94B7-30C21EA44169}" presName="linear" presStyleCnt="0">
        <dgm:presLayoutVars>
          <dgm:animLvl val="lvl"/>
          <dgm:resizeHandles val="exact"/>
        </dgm:presLayoutVars>
      </dgm:prSet>
      <dgm:spPr/>
    </dgm:pt>
    <dgm:pt modelId="{FAA9096E-D54A-488B-B61A-7596C023DF2A}" type="pres">
      <dgm:prSet presAssocID="{C8CEEF40-405D-42A9-A3F1-3C8F4ED5C11E}" presName="parentText" presStyleLbl="node1" presStyleIdx="0" presStyleCnt="3">
        <dgm:presLayoutVars>
          <dgm:chMax val="0"/>
          <dgm:bulletEnabled val="1"/>
        </dgm:presLayoutVars>
      </dgm:prSet>
      <dgm:spPr/>
    </dgm:pt>
    <dgm:pt modelId="{0095D0DA-C2C5-443B-BAC8-6592CBE0FA38}" type="pres">
      <dgm:prSet presAssocID="{AB3E9671-0992-4A62-AF25-2DCEE5E36391}" presName="spacer" presStyleCnt="0"/>
      <dgm:spPr/>
    </dgm:pt>
    <dgm:pt modelId="{9E9566AF-BC6E-463B-8007-FDB0200F568C}" type="pres">
      <dgm:prSet presAssocID="{489FD4FC-DE7C-40E7-8D42-3593C2C8A05E}" presName="parentText" presStyleLbl="node1" presStyleIdx="1" presStyleCnt="3">
        <dgm:presLayoutVars>
          <dgm:chMax val="0"/>
          <dgm:bulletEnabled val="1"/>
        </dgm:presLayoutVars>
      </dgm:prSet>
      <dgm:spPr/>
    </dgm:pt>
    <dgm:pt modelId="{FAFBB11E-7B8B-4EDE-A5EA-ECC101B50833}" type="pres">
      <dgm:prSet presAssocID="{63E9711D-9ADB-494C-BCC5-19C8EBEBD0FD}" presName="spacer" presStyleCnt="0"/>
      <dgm:spPr/>
    </dgm:pt>
    <dgm:pt modelId="{7B8DE7A3-A1EF-441D-8512-E9994AACAE44}" type="pres">
      <dgm:prSet presAssocID="{63011425-C6ED-4B84-A7F7-FC02290024BF}" presName="parentText" presStyleLbl="node1" presStyleIdx="2" presStyleCnt="3">
        <dgm:presLayoutVars>
          <dgm:chMax val="0"/>
          <dgm:bulletEnabled val="1"/>
        </dgm:presLayoutVars>
      </dgm:prSet>
      <dgm:spPr/>
    </dgm:pt>
  </dgm:ptLst>
  <dgm:cxnLst>
    <dgm:cxn modelId="{986A5310-CE46-4A54-876C-591564FB68AC}" srcId="{9BA1075D-B4EF-4041-94B7-30C21EA44169}" destId="{489FD4FC-DE7C-40E7-8D42-3593C2C8A05E}" srcOrd="1" destOrd="0" parTransId="{7C9C4B3A-F09E-4050-8F0B-6251648A03CF}" sibTransId="{63E9711D-9ADB-494C-BCC5-19C8EBEBD0FD}"/>
    <dgm:cxn modelId="{5FEFE829-EFBD-47D6-AB95-C5D172967ED3}" type="presOf" srcId="{9BA1075D-B4EF-4041-94B7-30C21EA44169}" destId="{6929E7D9-9916-4104-9256-12E640426C4F}" srcOrd="0" destOrd="0" presId="urn:microsoft.com/office/officeart/2005/8/layout/vList2"/>
    <dgm:cxn modelId="{8DB82D42-A00E-4CDE-97FB-2B72D984A0A8}" srcId="{9BA1075D-B4EF-4041-94B7-30C21EA44169}" destId="{63011425-C6ED-4B84-A7F7-FC02290024BF}" srcOrd="2" destOrd="0" parTransId="{B4304A35-0FC6-4A06-A89C-91D19CC3D317}" sibTransId="{B1FBD8A6-A875-48B7-8DE6-117C079C05D6}"/>
    <dgm:cxn modelId="{4F1A6E4A-A9C9-49B4-89CC-B795547C255A}" type="presOf" srcId="{63011425-C6ED-4B84-A7F7-FC02290024BF}" destId="{7B8DE7A3-A1EF-441D-8512-E9994AACAE44}" srcOrd="0" destOrd="0" presId="urn:microsoft.com/office/officeart/2005/8/layout/vList2"/>
    <dgm:cxn modelId="{EF5E0F7D-3711-4F78-A52C-84910F57E914}" type="presOf" srcId="{489FD4FC-DE7C-40E7-8D42-3593C2C8A05E}" destId="{9E9566AF-BC6E-463B-8007-FDB0200F568C}" srcOrd="0" destOrd="0" presId="urn:microsoft.com/office/officeart/2005/8/layout/vList2"/>
    <dgm:cxn modelId="{D5327E85-4298-4ABB-9863-068F11990502}" type="presOf" srcId="{C8CEEF40-405D-42A9-A3F1-3C8F4ED5C11E}" destId="{FAA9096E-D54A-488B-B61A-7596C023DF2A}" srcOrd="0" destOrd="0" presId="urn:microsoft.com/office/officeart/2005/8/layout/vList2"/>
    <dgm:cxn modelId="{00266491-C2EA-44B7-97C3-BA51F6129BE4}" srcId="{9BA1075D-B4EF-4041-94B7-30C21EA44169}" destId="{C8CEEF40-405D-42A9-A3F1-3C8F4ED5C11E}" srcOrd="0" destOrd="0" parTransId="{CF959509-BB25-4799-BDBD-1BD2032EC6EB}" sibTransId="{AB3E9671-0992-4A62-AF25-2DCEE5E36391}"/>
    <dgm:cxn modelId="{F124834C-D827-4BB7-90A3-2A383C0DC174}" type="presParOf" srcId="{6929E7D9-9916-4104-9256-12E640426C4F}" destId="{FAA9096E-D54A-488B-B61A-7596C023DF2A}" srcOrd="0" destOrd="0" presId="urn:microsoft.com/office/officeart/2005/8/layout/vList2"/>
    <dgm:cxn modelId="{F419AFD0-3D13-40C8-B7C2-02D8D89555D2}" type="presParOf" srcId="{6929E7D9-9916-4104-9256-12E640426C4F}" destId="{0095D0DA-C2C5-443B-BAC8-6592CBE0FA38}" srcOrd="1" destOrd="0" presId="urn:microsoft.com/office/officeart/2005/8/layout/vList2"/>
    <dgm:cxn modelId="{FDC30FD4-DD3B-4F76-9A9C-C0903B96221E}" type="presParOf" srcId="{6929E7D9-9916-4104-9256-12E640426C4F}" destId="{9E9566AF-BC6E-463B-8007-FDB0200F568C}" srcOrd="2" destOrd="0" presId="urn:microsoft.com/office/officeart/2005/8/layout/vList2"/>
    <dgm:cxn modelId="{C6E74C07-964A-4090-8C1D-C2BC95F55EB4}" type="presParOf" srcId="{6929E7D9-9916-4104-9256-12E640426C4F}" destId="{FAFBB11E-7B8B-4EDE-A5EA-ECC101B50833}" srcOrd="3" destOrd="0" presId="urn:microsoft.com/office/officeart/2005/8/layout/vList2"/>
    <dgm:cxn modelId="{D6E6E921-C3A1-4FD3-A850-BA74001C88D4}" type="presParOf" srcId="{6929E7D9-9916-4104-9256-12E640426C4F}" destId="{7B8DE7A3-A1EF-441D-8512-E9994AACAE4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591BF-D8CC-46B1-AE3E-AF6F0112B6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7792B4-0F67-4E22-99E5-050CCBDB467A}">
      <dgm:prSet/>
      <dgm:spPr/>
      <dgm:t>
        <a:bodyPr/>
        <a:lstStyle/>
        <a:p>
          <a:r>
            <a:rPr lang="en-US"/>
            <a:t>Of course, we want the lead times to take minutes. The biggest thing that we have learned is that we want to be as efficient as possible.</a:t>
          </a:r>
        </a:p>
      </dgm:t>
    </dgm:pt>
    <dgm:pt modelId="{82BEA9E0-0AFC-47DC-99A1-A75E321B9D82}" type="parTrans" cxnId="{70712EFB-A9B3-4138-BB17-332DF7FE68ED}">
      <dgm:prSet/>
      <dgm:spPr/>
      <dgm:t>
        <a:bodyPr/>
        <a:lstStyle/>
        <a:p>
          <a:endParaRPr lang="en-US"/>
        </a:p>
      </dgm:t>
    </dgm:pt>
    <dgm:pt modelId="{E3A9AA69-94C8-4091-9E28-948F8BCDD497}" type="sibTrans" cxnId="{70712EFB-A9B3-4138-BB17-332DF7FE68ED}">
      <dgm:prSet/>
      <dgm:spPr/>
      <dgm:t>
        <a:bodyPr/>
        <a:lstStyle/>
        <a:p>
          <a:endParaRPr lang="en-US"/>
        </a:p>
      </dgm:t>
    </dgm:pt>
    <dgm:pt modelId="{E0A9B40B-7EAA-49BC-A1BF-B5C20F7B4701}">
      <dgm:prSet/>
      <dgm:spPr/>
      <dgm:t>
        <a:bodyPr/>
        <a:lstStyle/>
        <a:p>
          <a:r>
            <a:rPr lang="en-US"/>
            <a:t>The way we can achieve this is by "continually checking small code changes into our version control repository, performing automated and exploratory testing against it, and deploying it into production. (Kim et al p. 49, 2016)</a:t>
          </a:r>
        </a:p>
      </dgm:t>
    </dgm:pt>
    <dgm:pt modelId="{85BB5663-769C-4734-82C5-F2B0DAAD606D}" type="parTrans" cxnId="{62AEC8FA-BFB6-4E46-A555-E93E151F27C3}">
      <dgm:prSet/>
      <dgm:spPr/>
      <dgm:t>
        <a:bodyPr/>
        <a:lstStyle/>
        <a:p>
          <a:endParaRPr lang="en-US"/>
        </a:p>
      </dgm:t>
    </dgm:pt>
    <dgm:pt modelId="{D768588C-ADF5-40C6-97E9-878684744540}" type="sibTrans" cxnId="{62AEC8FA-BFB6-4E46-A555-E93E151F27C3}">
      <dgm:prSet/>
      <dgm:spPr/>
      <dgm:t>
        <a:bodyPr/>
        <a:lstStyle/>
        <a:p>
          <a:endParaRPr lang="en-US"/>
        </a:p>
      </dgm:t>
    </dgm:pt>
    <dgm:pt modelId="{EAA515E6-4D17-4D7D-8496-45330B2FE583}" type="pres">
      <dgm:prSet presAssocID="{CC7591BF-D8CC-46B1-AE3E-AF6F0112B691}" presName="root" presStyleCnt="0">
        <dgm:presLayoutVars>
          <dgm:dir/>
          <dgm:resizeHandles val="exact"/>
        </dgm:presLayoutVars>
      </dgm:prSet>
      <dgm:spPr/>
    </dgm:pt>
    <dgm:pt modelId="{54D1D9DF-C476-491D-8715-8FA811B07E24}" type="pres">
      <dgm:prSet presAssocID="{E57792B4-0F67-4E22-99E5-050CCBDB467A}" presName="compNode" presStyleCnt="0"/>
      <dgm:spPr/>
    </dgm:pt>
    <dgm:pt modelId="{6D4A173D-24EA-45CC-B601-06FB8821AF5A}" type="pres">
      <dgm:prSet presAssocID="{E57792B4-0F67-4E22-99E5-050CCBDB467A}" presName="bgRect" presStyleLbl="bgShp" presStyleIdx="0" presStyleCnt="2"/>
      <dgm:spPr/>
    </dgm:pt>
    <dgm:pt modelId="{7A2CBD97-4FF4-4D71-B1E0-7E32E33A8CA1}" type="pres">
      <dgm:prSet presAssocID="{E57792B4-0F67-4E22-99E5-050CCBDB4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B9E65FB0-3D1B-47BD-8E5A-186D6300E8D9}" type="pres">
      <dgm:prSet presAssocID="{E57792B4-0F67-4E22-99E5-050CCBDB467A}" presName="spaceRect" presStyleCnt="0"/>
      <dgm:spPr/>
    </dgm:pt>
    <dgm:pt modelId="{F96A27FD-C9DA-4295-A09D-5F012C9F9733}" type="pres">
      <dgm:prSet presAssocID="{E57792B4-0F67-4E22-99E5-050CCBDB467A}" presName="parTx" presStyleLbl="revTx" presStyleIdx="0" presStyleCnt="2">
        <dgm:presLayoutVars>
          <dgm:chMax val="0"/>
          <dgm:chPref val="0"/>
        </dgm:presLayoutVars>
      </dgm:prSet>
      <dgm:spPr/>
    </dgm:pt>
    <dgm:pt modelId="{895C8EC9-9B0C-4E31-8444-0CC011C26FA0}" type="pres">
      <dgm:prSet presAssocID="{E3A9AA69-94C8-4091-9E28-948F8BCDD497}" presName="sibTrans" presStyleCnt="0"/>
      <dgm:spPr/>
    </dgm:pt>
    <dgm:pt modelId="{A3EC7F9C-79FC-4B18-B662-8C2E755FDF35}" type="pres">
      <dgm:prSet presAssocID="{E0A9B40B-7EAA-49BC-A1BF-B5C20F7B4701}" presName="compNode" presStyleCnt="0"/>
      <dgm:spPr/>
    </dgm:pt>
    <dgm:pt modelId="{308669A0-CBB4-419B-934D-82E2A0439729}" type="pres">
      <dgm:prSet presAssocID="{E0A9B40B-7EAA-49BC-A1BF-B5C20F7B4701}" presName="bgRect" presStyleLbl="bgShp" presStyleIdx="1" presStyleCnt="2"/>
      <dgm:spPr/>
    </dgm:pt>
    <dgm:pt modelId="{5002A32D-32B2-4FE5-ADAD-62128854939C}" type="pres">
      <dgm:prSet presAssocID="{E0A9B40B-7EAA-49BC-A1BF-B5C20F7B47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D28B631-C7ED-4B6A-A725-9E68375925EE}" type="pres">
      <dgm:prSet presAssocID="{E0A9B40B-7EAA-49BC-A1BF-B5C20F7B4701}" presName="spaceRect" presStyleCnt="0"/>
      <dgm:spPr/>
    </dgm:pt>
    <dgm:pt modelId="{290514F8-9B54-46F4-A930-895F1E18B586}" type="pres">
      <dgm:prSet presAssocID="{E0A9B40B-7EAA-49BC-A1BF-B5C20F7B4701}" presName="parTx" presStyleLbl="revTx" presStyleIdx="1" presStyleCnt="2">
        <dgm:presLayoutVars>
          <dgm:chMax val="0"/>
          <dgm:chPref val="0"/>
        </dgm:presLayoutVars>
      </dgm:prSet>
      <dgm:spPr/>
    </dgm:pt>
  </dgm:ptLst>
  <dgm:cxnLst>
    <dgm:cxn modelId="{C8132039-26EF-422D-B91F-EBAEB65FB3E9}" type="presOf" srcId="{E57792B4-0F67-4E22-99E5-050CCBDB467A}" destId="{F96A27FD-C9DA-4295-A09D-5F012C9F9733}" srcOrd="0" destOrd="0" presId="urn:microsoft.com/office/officeart/2018/2/layout/IconVerticalSolidList"/>
    <dgm:cxn modelId="{C60B79AC-FA02-4333-9EC4-CE417FD11210}" type="presOf" srcId="{CC7591BF-D8CC-46B1-AE3E-AF6F0112B691}" destId="{EAA515E6-4D17-4D7D-8496-45330B2FE583}" srcOrd="0" destOrd="0" presId="urn:microsoft.com/office/officeart/2018/2/layout/IconVerticalSolidList"/>
    <dgm:cxn modelId="{C18650E0-57CD-48B3-B315-6C3BF73E1C8B}" type="presOf" srcId="{E0A9B40B-7EAA-49BC-A1BF-B5C20F7B4701}" destId="{290514F8-9B54-46F4-A930-895F1E18B586}" srcOrd="0" destOrd="0" presId="urn:microsoft.com/office/officeart/2018/2/layout/IconVerticalSolidList"/>
    <dgm:cxn modelId="{62AEC8FA-BFB6-4E46-A555-E93E151F27C3}" srcId="{CC7591BF-D8CC-46B1-AE3E-AF6F0112B691}" destId="{E0A9B40B-7EAA-49BC-A1BF-B5C20F7B4701}" srcOrd="1" destOrd="0" parTransId="{85BB5663-769C-4734-82C5-F2B0DAAD606D}" sibTransId="{D768588C-ADF5-40C6-97E9-878684744540}"/>
    <dgm:cxn modelId="{70712EFB-A9B3-4138-BB17-332DF7FE68ED}" srcId="{CC7591BF-D8CC-46B1-AE3E-AF6F0112B691}" destId="{E57792B4-0F67-4E22-99E5-050CCBDB467A}" srcOrd="0" destOrd="0" parTransId="{82BEA9E0-0AFC-47DC-99A1-A75E321B9D82}" sibTransId="{E3A9AA69-94C8-4091-9E28-948F8BCDD497}"/>
    <dgm:cxn modelId="{0A8B03C5-6EDF-4208-A555-4015CA9D1E70}" type="presParOf" srcId="{EAA515E6-4D17-4D7D-8496-45330B2FE583}" destId="{54D1D9DF-C476-491D-8715-8FA811B07E24}" srcOrd="0" destOrd="0" presId="urn:microsoft.com/office/officeart/2018/2/layout/IconVerticalSolidList"/>
    <dgm:cxn modelId="{8EFB50B8-1245-45E3-9E30-EF2685D1465E}" type="presParOf" srcId="{54D1D9DF-C476-491D-8715-8FA811B07E24}" destId="{6D4A173D-24EA-45CC-B601-06FB8821AF5A}" srcOrd="0" destOrd="0" presId="urn:microsoft.com/office/officeart/2018/2/layout/IconVerticalSolidList"/>
    <dgm:cxn modelId="{8A06296E-11F2-4AA4-955F-25412E9E2E57}" type="presParOf" srcId="{54D1D9DF-C476-491D-8715-8FA811B07E24}" destId="{7A2CBD97-4FF4-4D71-B1E0-7E32E33A8CA1}" srcOrd="1" destOrd="0" presId="urn:microsoft.com/office/officeart/2018/2/layout/IconVerticalSolidList"/>
    <dgm:cxn modelId="{DB75B25A-3737-4DC9-853C-F9A1740A9E61}" type="presParOf" srcId="{54D1D9DF-C476-491D-8715-8FA811B07E24}" destId="{B9E65FB0-3D1B-47BD-8E5A-186D6300E8D9}" srcOrd="2" destOrd="0" presId="urn:microsoft.com/office/officeart/2018/2/layout/IconVerticalSolidList"/>
    <dgm:cxn modelId="{09B98DEA-8DCC-4358-B073-F8485461595E}" type="presParOf" srcId="{54D1D9DF-C476-491D-8715-8FA811B07E24}" destId="{F96A27FD-C9DA-4295-A09D-5F012C9F9733}" srcOrd="3" destOrd="0" presId="urn:microsoft.com/office/officeart/2018/2/layout/IconVerticalSolidList"/>
    <dgm:cxn modelId="{94CCEEE8-D459-407C-AE18-89B65080C88F}" type="presParOf" srcId="{EAA515E6-4D17-4D7D-8496-45330B2FE583}" destId="{895C8EC9-9B0C-4E31-8444-0CC011C26FA0}" srcOrd="1" destOrd="0" presId="urn:microsoft.com/office/officeart/2018/2/layout/IconVerticalSolidList"/>
    <dgm:cxn modelId="{AE9848AA-EDB7-4BBC-9C8B-721353880CF5}" type="presParOf" srcId="{EAA515E6-4D17-4D7D-8496-45330B2FE583}" destId="{A3EC7F9C-79FC-4B18-B662-8C2E755FDF35}" srcOrd="2" destOrd="0" presId="urn:microsoft.com/office/officeart/2018/2/layout/IconVerticalSolidList"/>
    <dgm:cxn modelId="{57626EB8-E565-4A20-81C8-C0CC4E4EFAD9}" type="presParOf" srcId="{A3EC7F9C-79FC-4B18-B662-8C2E755FDF35}" destId="{308669A0-CBB4-419B-934D-82E2A0439729}" srcOrd="0" destOrd="0" presId="urn:microsoft.com/office/officeart/2018/2/layout/IconVerticalSolidList"/>
    <dgm:cxn modelId="{D72D8CF8-9159-4548-ADDD-C37BCD50A1C5}" type="presParOf" srcId="{A3EC7F9C-79FC-4B18-B662-8C2E755FDF35}" destId="{5002A32D-32B2-4FE5-ADAD-62128854939C}" srcOrd="1" destOrd="0" presId="urn:microsoft.com/office/officeart/2018/2/layout/IconVerticalSolidList"/>
    <dgm:cxn modelId="{64662A72-A3A3-4EBD-8626-341B1957ACAA}" type="presParOf" srcId="{A3EC7F9C-79FC-4B18-B662-8C2E755FDF35}" destId="{BD28B631-C7ED-4B6A-A725-9E68375925EE}" srcOrd="2" destOrd="0" presId="urn:microsoft.com/office/officeart/2018/2/layout/IconVerticalSolidList"/>
    <dgm:cxn modelId="{015AF1DF-6656-44F4-88FC-3BE87F5E1DB7}" type="presParOf" srcId="{A3EC7F9C-79FC-4B18-B662-8C2E755FDF35}" destId="{290514F8-9B54-46F4-A930-895F1E18B5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2A5EA-9677-43CA-8A6F-D59AF0A5D886}">
      <dsp:nvSpPr>
        <dsp:cNvPr id="0" name=""/>
        <dsp:cNvSpPr/>
      </dsp:nvSpPr>
      <dsp:spPr>
        <a:xfrm>
          <a:off x="0" y="2174"/>
          <a:ext cx="7488936" cy="1102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EC521-98B7-462A-96A4-7BD0F5F3E5A5}">
      <dsp:nvSpPr>
        <dsp:cNvPr id="0" name=""/>
        <dsp:cNvSpPr/>
      </dsp:nvSpPr>
      <dsp:spPr>
        <a:xfrm>
          <a:off x="333397" y="250155"/>
          <a:ext cx="606176" cy="606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41C09-A4BF-4F62-8D3F-C4CDECBD3EE7}">
      <dsp:nvSpPr>
        <dsp:cNvPr id="0" name=""/>
        <dsp:cNvSpPr/>
      </dsp:nvSpPr>
      <dsp:spPr>
        <a:xfrm>
          <a:off x="1272971" y="2174"/>
          <a:ext cx="6215964" cy="1102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43" tIns="116643" rIns="116643" bIns="116643" numCol="1" spcCol="1270" anchor="ctr" anchorCtr="0">
          <a:noAutofit/>
        </a:bodyPr>
        <a:lstStyle/>
        <a:p>
          <a:pPr marL="0" lvl="0" indent="0" algn="l" defTabSz="622300">
            <a:lnSpc>
              <a:spcPct val="100000"/>
            </a:lnSpc>
            <a:spcBef>
              <a:spcPct val="0"/>
            </a:spcBef>
            <a:spcAft>
              <a:spcPct val="35000"/>
            </a:spcAft>
            <a:buNone/>
          </a:pPr>
          <a:r>
            <a:rPr lang="en-US" sz="1400" kern="1200" dirty="0"/>
            <a:t>Lead time is the time taken from the start of a project all the way to the end. </a:t>
          </a:r>
        </a:p>
      </dsp:txBody>
      <dsp:txXfrm>
        <a:off x="1272971" y="2174"/>
        <a:ext cx="6215964" cy="1102139"/>
      </dsp:txXfrm>
    </dsp:sp>
    <dsp:sp modelId="{D01FE23D-A906-4D6D-B726-DCB93AC7862C}">
      <dsp:nvSpPr>
        <dsp:cNvPr id="0" name=""/>
        <dsp:cNvSpPr/>
      </dsp:nvSpPr>
      <dsp:spPr>
        <a:xfrm>
          <a:off x="0" y="1379849"/>
          <a:ext cx="7488936" cy="1102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97C05-E342-4378-856D-2D66C814F304}">
      <dsp:nvSpPr>
        <dsp:cNvPr id="0" name=""/>
        <dsp:cNvSpPr/>
      </dsp:nvSpPr>
      <dsp:spPr>
        <a:xfrm>
          <a:off x="333397" y="1627830"/>
          <a:ext cx="606176" cy="606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869E34-3FB6-45EA-A922-783D675AE62A}">
      <dsp:nvSpPr>
        <dsp:cNvPr id="0" name=""/>
        <dsp:cNvSpPr/>
      </dsp:nvSpPr>
      <dsp:spPr>
        <a:xfrm>
          <a:off x="1272971" y="1379849"/>
          <a:ext cx="6215964" cy="1102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43" tIns="116643" rIns="116643" bIns="116643" numCol="1" spcCol="1270" anchor="ctr" anchorCtr="0">
          <a:noAutofit/>
        </a:bodyPr>
        <a:lstStyle/>
        <a:p>
          <a:pPr marL="0" lvl="0" indent="0" algn="l" defTabSz="622300">
            <a:lnSpc>
              <a:spcPct val="100000"/>
            </a:lnSpc>
            <a:spcBef>
              <a:spcPct val="0"/>
            </a:spcBef>
            <a:spcAft>
              <a:spcPct val="35000"/>
            </a:spcAft>
            <a:buNone/>
          </a:pPr>
          <a:r>
            <a:rPr lang="en-US" sz="1400" kern="1200" dirty="0"/>
            <a:t>This time includes the Process Time </a:t>
          </a:r>
        </a:p>
      </dsp:txBody>
      <dsp:txXfrm>
        <a:off x="1272971" y="1379849"/>
        <a:ext cx="6215964" cy="1102139"/>
      </dsp:txXfrm>
    </dsp:sp>
    <dsp:sp modelId="{6E973139-C197-4B7A-B8A7-F6D63AC92604}">
      <dsp:nvSpPr>
        <dsp:cNvPr id="0" name=""/>
        <dsp:cNvSpPr/>
      </dsp:nvSpPr>
      <dsp:spPr>
        <a:xfrm>
          <a:off x="0" y="2757523"/>
          <a:ext cx="7488936" cy="1102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3CCC0-E374-4D4C-B266-96D7FD95EF6A}">
      <dsp:nvSpPr>
        <dsp:cNvPr id="0" name=""/>
        <dsp:cNvSpPr/>
      </dsp:nvSpPr>
      <dsp:spPr>
        <a:xfrm>
          <a:off x="333397" y="3005504"/>
          <a:ext cx="606176" cy="6061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BC54A-E76C-4F8E-A618-3414447F7E6E}">
      <dsp:nvSpPr>
        <dsp:cNvPr id="0" name=""/>
        <dsp:cNvSpPr/>
      </dsp:nvSpPr>
      <dsp:spPr>
        <a:xfrm>
          <a:off x="1272971" y="2757523"/>
          <a:ext cx="6215964" cy="1102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43" tIns="116643" rIns="116643" bIns="116643" numCol="1" spcCol="1270" anchor="ctr" anchorCtr="0">
          <a:noAutofit/>
        </a:bodyPr>
        <a:lstStyle/>
        <a:p>
          <a:pPr marL="0" lvl="0" indent="0" algn="l" defTabSz="622300">
            <a:lnSpc>
              <a:spcPct val="100000"/>
            </a:lnSpc>
            <a:spcBef>
              <a:spcPct val="0"/>
            </a:spcBef>
            <a:spcAft>
              <a:spcPct val="35000"/>
            </a:spcAft>
            <a:buNone/>
          </a:pPr>
          <a:r>
            <a:rPr lang="en-US" sz="1400" kern="1200" dirty="0"/>
            <a:t>"Lead time in DevOps measures how much time has elapsed between committing code and deploying it to production, tracking the time spent on implementing, testing, and delivering changes to the codebase." (Software.com p. 1, 2025)</a:t>
          </a:r>
        </a:p>
      </dsp:txBody>
      <dsp:txXfrm>
        <a:off x="1272971" y="2757523"/>
        <a:ext cx="6215964" cy="1102139"/>
      </dsp:txXfrm>
    </dsp:sp>
    <dsp:sp modelId="{E0B43A01-C0D1-4EAC-8FEC-DA1C2F957AE9}">
      <dsp:nvSpPr>
        <dsp:cNvPr id="0" name=""/>
        <dsp:cNvSpPr/>
      </dsp:nvSpPr>
      <dsp:spPr>
        <a:xfrm>
          <a:off x="0" y="4135197"/>
          <a:ext cx="7488936" cy="1102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EB557-C992-492B-8DE4-E2818BEB7423}">
      <dsp:nvSpPr>
        <dsp:cNvPr id="0" name=""/>
        <dsp:cNvSpPr/>
      </dsp:nvSpPr>
      <dsp:spPr>
        <a:xfrm>
          <a:off x="333397" y="4383179"/>
          <a:ext cx="606176" cy="606176"/>
        </a:xfrm>
        <a:prstGeom prst="rect">
          <a:avLst/>
        </a:prstGeom>
        <a:solidFill>
          <a:schemeClr val="accent5">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245862-177E-4E82-A1CF-7C803E1B4BD5}">
      <dsp:nvSpPr>
        <dsp:cNvPr id="0" name=""/>
        <dsp:cNvSpPr/>
      </dsp:nvSpPr>
      <dsp:spPr>
        <a:xfrm>
          <a:off x="1272971" y="4135197"/>
          <a:ext cx="6215964" cy="1102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43" tIns="116643" rIns="116643" bIns="116643"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Bierstadt"/>
            </a:rPr>
            <a:t>This is where we focus our process improvement attention</a:t>
          </a:r>
        </a:p>
      </dsp:txBody>
      <dsp:txXfrm>
        <a:off x="1272971" y="4135197"/>
        <a:ext cx="6215964" cy="1102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9096E-D54A-488B-B61A-7596C023DF2A}">
      <dsp:nvSpPr>
        <dsp:cNvPr id="0" name=""/>
        <dsp:cNvSpPr/>
      </dsp:nvSpPr>
      <dsp:spPr>
        <a:xfrm>
          <a:off x="0" y="274513"/>
          <a:ext cx="6620255" cy="142213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Process time is the time where we begin work on the request specifically. </a:t>
          </a:r>
        </a:p>
      </dsp:txBody>
      <dsp:txXfrm>
        <a:off x="69423" y="343936"/>
        <a:ext cx="6481409" cy="1283289"/>
      </dsp:txXfrm>
    </dsp:sp>
    <dsp:sp modelId="{9E9566AF-BC6E-463B-8007-FDB0200F568C}">
      <dsp:nvSpPr>
        <dsp:cNvPr id="0" name=""/>
        <dsp:cNvSpPr/>
      </dsp:nvSpPr>
      <dsp:spPr>
        <a:xfrm>
          <a:off x="0" y="1771528"/>
          <a:ext cx="6620255" cy="1422135"/>
        </a:xfrm>
        <a:prstGeom prst="roundRect">
          <a:avLst/>
        </a:prstGeom>
        <a:solidFill>
          <a:schemeClr val="accent2">
            <a:hueOff val="-5184504"/>
            <a:satOff val="-10204"/>
            <a:lumOff val="63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"However, the proportion of process time to lead time serves as an important measure of efficiency..." (Kim et al. p. 48, </a:t>
          </a:r>
          <a:r>
            <a:rPr lang="en-US" sz="2600" kern="1200" dirty="0">
              <a:latin typeface="Bierstadt"/>
            </a:rPr>
            <a:t>2016</a:t>
          </a:r>
          <a:r>
            <a:rPr lang="en-US" sz="2600" kern="1200" dirty="0"/>
            <a:t>)</a:t>
          </a:r>
        </a:p>
      </dsp:txBody>
      <dsp:txXfrm>
        <a:off x="69423" y="1840951"/>
        <a:ext cx="6481409" cy="1283289"/>
      </dsp:txXfrm>
    </dsp:sp>
    <dsp:sp modelId="{7B8DE7A3-A1EF-441D-8512-E9994AACAE44}">
      <dsp:nvSpPr>
        <dsp:cNvPr id="0" name=""/>
        <dsp:cNvSpPr/>
      </dsp:nvSpPr>
      <dsp:spPr>
        <a:xfrm>
          <a:off x="0" y="3268543"/>
          <a:ext cx="6620255" cy="1422135"/>
        </a:xfrm>
        <a:prstGeom prst="roundRect">
          <a:avLst/>
        </a:prstGeom>
        <a:solidFill>
          <a:schemeClr val="accent2">
            <a:hueOff val="-10369007"/>
            <a:satOff val="-20408"/>
            <a:lumOff val="1274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These times are important to the efficiency of a program, so they are important to us. </a:t>
          </a:r>
        </a:p>
      </dsp:txBody>
      <dsp:txXfrm>
        <a:off x="69423" y="3337966"/>
        <a:ext cx="6481409" cy="1283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A173D-24EA-45CC-B601-06FB8821AF5A}">
      <dsp:nvSpPr>
        <dsp:cNvPr id="0" name=""/>
        <dsp:cNvSpPr/>
      </dsp:nvSpPr>
      <dsp:spPr>
        <a:xfrm>
          <a:off x="0" y="873709"/>
          <a:ext cx="6620255" cy="16130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CBD97-4FF4-4D71-B1E0-7E32E33A8CA1}">
      <dsp:nvSpPr>
        <dsp:cNvPr id="0" name=""/>
        <dsp:cNvSpPr/>
      </dsp:nvSpPr>
      <dsp:spPr>
        <a:xfrm>
          <a:off x="487932" y="1236634"/>
          <a:ext cx="887150" cy="887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6A27FD-C9DA-4295-A09D-5F012C9F9733}">
      <dsp:nvSpPr>
        <dsp:cNvPr id="0" name=""/>
        <dsp:cNvSpPr/>
      </dsp:nvSpPr>
      <dsp:spPr>
        <a:xfrm>
          <a:off x="1863016" y="873709"/>
          <a:ext cx="4757239" cy="1613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09" tIns="170709" rIns="170709" bIns="170709" numCol="1" spcCol="1270" anchor="ctr" anchorCtr="0">
          <a:noAutofit/>
        </a:bodyPr>
        <a:lstStyle/>
        <a:p>
          <a:pPr marL="0" lvl="0" indent="0" algn="l" defTabSz="755650">
            <a:lnSpc>
              <a:spcPct val="90000"/>
            </a:lnSpc>
            <a:spcBef>
              <a:spcPct val="0"/>
            </a:spcBef>
            <a:spcAft>
              <a:spcPct val="35000"/>
            </a:spcAft>
            <a:buNone/>
          </a:pPr>
          <a:r>
            <a:rPr lang="en-US" sz="1700" kern="1200"/>
            <a:t>Of course, we want the lead times to take minutes. The biggest thing that we have learned is that we want to be as efficient as possible.</a:t>
          </a:r>
        </a:p>
      </dsp:txBody>
      <dsp:txXfrm>
        <a:off x="1863016" y="873709"/>
        <a:ext cx="4757239" cy="1613001"/>
      </dsp:txXfrm>
    </dsp:sp>
    <dsp:sp modelId="{308669A0-CBB4-419B-934D-82E2A0439729}">
      <dsp:nvSpPr>
        <dsp:cNvPr id="0" name=""/>
        <dsp:cNvSpPr/>
      </dsp:nvSpPr>
      <dsp:spPr>
        <a:xfrm>
          <a:off x="0" y="2889961"/>
          <a:ext cx="6620255" cy="16130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2A32D-32B2-4FE5-ADAD-62128854939C}">
      <dsp:nvSpPr>
        <dsp:cNvPr id="0" name=""/>
        <dsp:cNvSpPr/>
      </dsp:nvSpPr>
      <dsp:spPr>
        <a:xfrm>
          <a:off x="487932" y="3252886"/>
          <a:ext cx="887150" cy="887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0514F8-9B54-46F4-A930-895F1E18B586}">
      <dsp:nvSpPr>
        <dsp:cNvPr id="0" name=""/>
        <dsp:cNvSpPr/>
      </dsp:nvSpPr>
      <dsp:spPr>
        <a:xfrm>
          <a:off x="1863016" y="2889961"/>
          <a:ext cx="4757239" cy="1613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09" tIns="170709" rIns="170709" bIns="170709" numCol="1" spcCol="1270" anchor="ctr" anchorCtr="0">
          <a:noAutofit/>
        </a:bodyPr>
        <a:lstStyle/>
        <a:p>
          <a:pPr marL="0" lvl="0" indent="0" algn="l" defTabSz="755650">
            <a:lnSpc>
              <a:spcPct val="90000"/>
            </a:lnSpc>
            <a:spcBef>
              <a:spcPct val="0"/>
            </a:spcBef>
            <a:spcAft>
              <a:spcPct val="35000"/>
            </a:spcAft>
            <a:buNone/>
          </a:pPr>
          <a:r>
            <a:rPr lang="en-US" sz="1700" kern="1200"/>
            <a:t>The way we can achieve this is by "continually checking small code changes into our version control repository, performing automated and exploratory testing against it, and deploying it into production. (Kim et al p. 49, 2016)</a:t>
          </a:r>
        </a:p>
      </dsp:txBody>
      <dsp:txXfrm>
        <a:off x="1863016" y="2889961"/>
        <a:ext cx="4757239" cy="16130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2246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6901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54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46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29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009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4530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965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7959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643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3/23/2025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454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3/23/2025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197668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www.software.com/devops-guides/lead-time" TargetMode="External"/><Relationship Id="rId2" Type="http://schemas.openxmlformats.org/officeDocument/2006/relationships/hyperlink" Target="http://Www.software.com" TargetMode="Externa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7869" y="462838"/>
            <a:ext cx="8393218" cy="3727025"/>
          </a:xfrm>
        </p:spPr>
        <p:txBody>
          <a:bodyPr anchor="t">
            <a:normAutofit/>
          </a:bodyPr>
          <a:lstStyle/>
          <a:p>
            <a:r>
              <a:rPr lang="en-US" sz="8000" dirty="0"/>
              <a:t>The Technology Value Stream</a:t>
            </a:r>
          </a:p>
        </p:txBody>
      </p:sp>
      <p:sp>
        <p:nvSpPr>
          <p:cNvPr id="3" name="Subtitle 2"/>
          <p:cNvSpPr>
            <a:spLocks noGrp="1"/>
          </p:cNvSpPr>
          <p:nvPr>
            <p:ph type="subTitle" idx="1"/>
          </p:nvPr>
        </p:nvSpPr>
        <p:spPr>
          <a:xfrm>
            <a:off x="517869" y="4614959"/>
            <a:ext cx="8555963" cy="1231658"/>
          </a:xfrm>
        </p:spPr>
        <p:txBody>
          <a:bodyPr anchor="b">
            <a:normAutofit/>
          </a:bodyPr>
          <a:lstStyle/>
          <a:p>
            <a:r>
              <a:rPr lang="en-US" dirty="0"/>
              <a:t>Hunter Dale 3/23/2025</a:t>
            </a:r>
          </a:p>
        </p:txBody>
      </p:sp>
      <p:sp>
        <p:nvSpPr>
          <p:cNvPr id="10" name="Freeform: Shape 9">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C24A05-6245-6425-7BE6-FD3653D69643}"/>
              </a:ext>
            </a:extLst>
          </p:cNvPr>
          <p:cNvSpPr>
            <a:spLocks noGrp="1"/>
          </p:cNvSpPr>
          <p:nvPr>
            <p:ph type="title"/>
          </p:nvPr>
        </p:nvSpPr>
        <p:spPr>
          <a:xfrm>
            <a:off x="521208" y="978408"/>
            <a:ext cx="5020056" cy="5376672"/>
          </a:xfrm>
        </p:spPr>
        <p:txBody>
          <a:bodyPr>
            <a:normAutofit/>
          </a:bodyPr>
          <a:lstStyle/>
          <a:p>
            <a:r>
              <a:rPr lang="en-US" dirty="0"/>
              <a:t>What is the Technology Value Stream?</a:t>
            </a:r>
          </a:p>
        </p:txBody>
      </p:sp>
      <p:sp>
        <p:nvSpPr>
          <p:cNvPr id="18" name="Rectangle 17">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2648"/>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5A209-6AAE-3617-163F-CD9E1DBE6474}"/>
              </a:ext>
            </a:extLst>
          </p:cNvPr>
          <p:cNvSpPr>
            <a:spLocks noGrp="1"/>
          </p:cNvSpPr>
          <p:nvPr>
            <p:ph idx="1"/>
          </p:nvPr>
        </p:nvSpPr>
        <p:spPr>
          <a:xfrm>
            <a:off x="6665976" y="1042416"/>
            <a:ext cx="5010912" cy="5312664"/>
          </a:xfrm>
        </p:spPr>
        <p:txBody>
          <a:bodyPr vert="horz" lIns="91440" tIns="45720" rIns="91440" bIns="45720" rtlCol="0" anchor="t">
            <a:normAutofit/>
          </a:bodyPr>
          <a:lstStyle/>
          <a:p>
            <a:r>
              <a:rPr lang="en-US" dirty="0"/>
              <a:t>In DevOps "</a:t>
            </a:r>
            <a:r>
              <a:rPr lang="en-US" dirty="0">
                <a:ea typeface="+mn-lt"/>
                <a:cs typeface="+mn-lt"/>
              </a:rPr>
              <a:t>we typically define our technology value stream as the process required to convert a business hypothesis into a technology-enabled service that delivers value to the customer." (Kim et al. p. 46, 2016) </a:t>
            </a:r>
          </a:p>
          <a:p>
            <a:r>
              <a:rPr lang="en-US" dirty="0"/>
              <a:t>When we need to figure out something for a client or something of that sort we usually refer to this. </a:t>
            </a:r>
          </a:p>
          <a:p>
            <a:r>
              <a:rPr lang="en-US" dirty="0"/>
              <a:t>It can be another name for the process we take to add something of worth to the program or system</a:t>
            </a:r>
          </a:p>
        </p:txBody>
      </p:sp>
    </p:spTree>
    <p:extLst>
      <p:ext uri="{BB962C8B-B14F-4D97-AF65-F5344CB8AC3E}">
        <p14:creationId xmlns:p14="http://schemas.microsoft.com/office/powerpoint/2010/main" val="395781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C8C11-434C-BD36-A593-EEB22BB44112}"/>
              </a:ext>
            </a:extLst>
          </p:cNvPr>
          <p:cNvSpPr>
            <a:spLocks noGrp="1"/>
          </p:cNvSpPr>
          <p:nvPr>
            <p:ph type="title"/>
          </p:nvPr>
        </p:nvSpPr>
        <p:spPr>
          <a:xfrm>
            <a:off x="521208" y="978408"/>
            <a:ext cx="3154680" cy="4069080"/>
          </a:xfrm>
        </p:spPr>
        <p:txBody>
          <a:bodyPr>
            <a:normAutofit/>
          </a:bodyPr>
          <a:lstStyle/>
          <a:p>
            <a:r>
              <a:rPr lang="en-US" sz="4000"/>
              <a:t>What is Lead Time?</a:t>
            </a:r>
          </a:p>
        </p:txBody>
      </p:sp>
      <p:sp>
        <p:nvSpPr>
          <p:cNvPr id="11" name="Rectangle 10">
            <a:extLst>
              <a:ext uri="{FF2B5EF4-FFF2-40B4-BE49-F238E27FC236}">
                <a16:creationId xmlns:a16="http://schemas.microsoft.com/office/drawing/2014/main" id="{04E511C3-750B-AA87-AE51-0FA2069EA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1F1E76C-2F35-851B-1B8D-0B3E9EDEF3E6}"/>
              </a:ext>
            </a:extLst>
          </p:cNvPr>
          <p:cNvGraphicFramePr>
            <a:graphicFrameLocks noGrp="1"/>
          </p:cNvGraphicFramePr>
          <p:nvPr>
            <p:ph idx="1"/>
            <p:extLst>
              <p:ext uri="{D42A27DB-BD31-4B8C-83A1-F6EECF244321}">
                <p14:modId xmlns:p14="http://schemas.microsoft.com/office/powerpoint/2010/main" val="3404977338"/>
              </p:ext>
            </p:extLst>
          </p:nvPr>
        </p:nvGraphicFramePr>
        <p:xfrm>
          <a:off x="4187952" y="978408"/>
          <a:ext cx="7488936" cy="5239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51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455ADF-89B2-A5FC-52BA-5E1FA70B6BFF}"/>
              </a:ext>
            </a:extLst>
          </p:cNvPr>
          <p:cNvSpPr>
            <a:spLocks noGrp="1"/>
          </p:cNvSpPr>
          <p:nvPr>
            <p:ph type="title"/>
          </p:nvPr>
        </p:nvSpPr>
        <p:spPr>
          <a:xfrm>
            <a:off x="521208" y="978408"/>
            <a:ext cx="4032504" cy="3364992"/>
          </a:xfrm>
        </p:spPr>
        <p:txBody>
          <a:bodyPr>
            <a:normAutofit/>
          </a:bodyPr>
          <a:lstStyle/>
          <a:p>
            <a:r>
              <a:rPr lang="en-US" dirty="0"/>
              <a:t>What is Process Time? Why are these important?</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300216"/>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8CC7F5F-1AC5-A946-6660-1732DF5D9928}"/>
              </a:ext>
            </a:extLst>
          </p:cNvPr>
          <p:cNvGraphicFramePr>
            <a:graphicFrameLocks noGrp="1"/>
          </p:cNvGraphicFramePr>
          <p:nvPr>
            <p:ph idx="1"/>
            <p:extLst>
              <p:ext uri="{D42A27DB-BD31-4B8C-83A1-F6EECF244321}">
                <p14:modId xmlns:p14="http://schemas.microsoft.com/office/powerpoint/2010/main" val="2292849528"/>
              </p:ext>
            </p:extLst>
          </p:nvPr>
        </p:nvGraphicFramePr>
        <p:xfrm>
          <a:off x="5065776" y="978408"/>
          <a:ext cx="6620256" cy="496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03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5CAA-8994-D018-B087-2663EFAF385E}"/>
              </a:ext>
            </a:extLst>
          </p:cNvPr>
          <p:cNvSpPr>
            <a:spLocks noGrp="1"/>
          </p:cNvSpPr>
          <p:nvPr>
            <p:ph type="title"/>
          </p:nvPr>
        </p:nvSpPr>
        <p:spPr/>
        <p:txBody>
          <a:bodyPr/>
          <a:lstStyle/>
          <a:p>
            <a:r>
              <a:rPr lang="en-US" dirty="0"/>
              <a:t>Graphic of Lead Time vs. Process Time</a:t>
            </a:r>
          </a:p>
        </p:txBody>
      </p:sp>
      <p:pic>
        <p:nvPicPr>
          <p:cNvPr id="4" name="Content Placeholder 3" descr="A diagram of a work started process&#10;&#10;AI-generated content may be incorrect.">
            <a:extLst>
              <a:ext uri="{FF2B5EF4-FFF2-40B4-BE49-F238E27FC236}">
                <a16:creationId xmlns:a16="http://schemas.microsoft.com/office/drawing/2014/main" id="{2C4635EC-1E70-F542-80DB-BA88CBDA0DA4}"/>
              </a:ext>
            </a:extLst>
          </p:cNvPr>
          <p:cNvPicPr>
            <a:picLocks noGrp="1" noChangeAspect="1"/>
          </p:cNvPicPr>
          <p:nvPr>
            <p:ph idx="1"/>
          </p:nvPr>
        </p:nvPicPr>
        <p:blipFill>
          <a:blip r:embed="rId2"/>
          <a:stretch>
            <a:fillRect/>
          </a:stretch>
        </p:blipFill>
        <p:spPr>
          <a:xfrm>
            <a:off x="1718782" y="2578100"/>
            <a:ext cx="8760786" cy="3767138"/>
          </a:xfrm>
        </p:spPr>
      </p:pic>
    </p:spTree>
    <p:extLst>
      <p:ext uri="{BB962C8B-B14F-4D97-AF65-F5344CB8AC3E}">
        <p14:creationId xmlns:p14="http://schemas.microsoft.com/office/powerpoint/2010/main" val="216711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B3DBAD9-BA25-3D84-81C0-5B52FAB9EF80}"/>
              </a:ext>
            </a:extLst>
          </p:cNvPr>
          <p:cNvSpPr>
            <a:spLocks noGrp="1"/>
          </p:cNvSpPr>
          <p:nvPr>
            <p:ph type="title"/>
          </p:nvPr>
        </p:nvSpPr>
        <p:spPr>
          <a:xfrm>
            <a:off x="521208" y="978408"/>
            <a:ext cx="4800600" cy="1691640"/>
          </a:xfrm>
        </p:spPr>
        <p:txBody>
          <a:bodyPr>
            <a:normAutofit/>
          </a:bodyPr>
          <a:lstStyle/>
          <a:p>
            <a:pPr>
              <a:lnSpc>
                <a:spcPct val="90000"/>
              </a:lnSpc>
            </a:pPr>
            <a:r>
              <a:rPr lang="en-US" sz="3100"/>
              <a:t>The Common Scenario: Deployment Lead Times Requiring Months</a:t>
            </a:r>
          </a:p>
        </p:txBody>
      </p:sp>
      <p:sp>
        <p:nvSpPr>
          <p:cNvPr id="12" name="Freeform: Shape 11">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9E3ED2-D29D-1418-1712-BEC6BDFBF3BC}"/>
              </a:ext>
            </a:extLst>
          </p:cNvPr>
          <p:cNvSpPr>
            <a:spLocks noGrp="1"/>
          </p:cNvSpPr>
          <p:nvPr>
            <p:ph idx="1"/>
          </p:nvPr>
        </p:nvSpPr>
        <p:spPr>
          <a:xfrm>
            <a:off x="5843016" y="1060704"/>
            <a:ext cx="5824728" cy="1627632"/>
          </a:xfrm>
        </p:spPr>
        <p:txBody>
          <a:bodyPr vert="horz" lIns="91440" tIns="45720" rIns="91440" bIns="45720" rtlCol="0" anchor="t">
            <a:normAutofit/>
          </a:bodyPr>
          <a:lstStyle/>
          <a:p>
            <a:r>
              <a:rPr lang="en-US" dirty="0"/>
              <a:t>Lead times can be months! Usually this is because large, complex organizations. </a:t>
            </a:r>
          </a:p>
          <a:p>
            <a:r>
              <a:rPr lang="en-US" dirty="0"/>
              <a:t>This can lead to long test times, long process times, and can rely heavily on manual testing. </a:t>
            </a:r>
          </a:p>
          <a:p>
            <a:pPr marL="0" indent="0">
              <a:buNone/>
            </a:pPr>
            <a:endParaRPr lang="en-US" dirty="0"/>
          </a:p>
          <a:p>
            <a:endParaRPr lang="en-US" dirty="0"/>
          </a:p>
        </p:txBody>
      </p:sp>
      <p:pic>
        <p:nvPicPr>
          <p:cNvPr id="5" name="Picture 4" descr="A diagram of a diagram of a network&#10;&#10;AI-generated content may be incorrect.">
            <a:extLst>
              <a:ext uri="{FF2B5EF4-FFF2-40B4-BE49-F238E27FC236}">
                <a16:creationId xmlns:a16="http://schemas.microsoft.com/office/drawing/2014/main" id="{D9D4C627-8F44-9324-A262-59A37CCBAA24}"/>
              </a:ext>
            </a:extLst>
          </p:cNvPr>
          <p:cNvPicPr>
            <a:picLocks noChangeAspect="1"/>
          </p:cNvPicPr>
          <p:nvPr/>
        </p:nvPicPr>
        <p:blipFill>
          <a:blip r:embed="rId2"/>
          <a:srcRect r="1" b="910"/>
          <a:stretch/>
        </p:blipFill>
        <p:spPr>
          <a:xfrm>
            <a:off x="517871" y="2921001"/>
            <a:ext cx="11149534" cy="3424936"/>
          </a:xfrm>
          <a:prstGeom prst="rect">
            <a:avLst/>
          </a:prstGeom>
        </p:spPr>
      </p:pic>
    </p:spTree>
    <p:extLst>
      <p:ext uri="{BB962C8B-B14F-4D97-AF65-F5344CB8AC3E}">
        <p14:creationId xmlns:p14="http://schemas.microsoft.com/office/powerpoint/2010/main" val="316905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E97412-FF0A-91B8-8D29-F84C30C3F1DB}"/>
              </a:ext>
            </a:extLst>
          </p:cNvPr>
          <p:cNvSpPr>
            <a:spLocks noGrp="1"/>
          </p:cNvSpPr>
          <p:nvPr>
            <p:ph type="title"/>
          </p:nvPr>
        </p:nvSpPr>
        <p:spPr>
          <a:xfrm>
            <a:off x="521208" y="978408"/>
            <a:ext cx="4032504" cy="3364992"/>
          </a:xfrm>
        </p:spPr>
        <p:txBody>
          <a:bodyPr>
            <a:normAutofit/>
          </a:bodyPr>
          <a:lstStyle/>
          <a:p>
            <a:pPr>
              <a:lnSpc>
                <a:spcPct val="90000"/>
              </a:lnSpc>
            </a:pPr>
            <a:r>
              <a:rPr lang="en-US" dirty="0"/>
              <a:t>Our DevOps Ideal: Deployment Lead Times of Minutes</a:t>
            </a:r>
            <a:endParaRPr lang="en-US"/>
          </a:p>
        </p:txBody>
      </p:sp>
      <p:sp>
        <p:nvSpPr>
          <p:cNvPr id="11" name="Rectangle 10">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ACD4D9-B1D5-2A28-CAA5-0BE789CC776C}"/>
              </a:ext>
            </a:extLst>
          </p:cNvPr>
          <p:cNvGraphicFramePr>
            <a:graphicFrameLocks noGrp="1"/>
          </p:cNvGraphicFramePr>
          <p:nvPr>
            <p:ph idx="1"/>
            <p:extLst>
              <p:ext uri="{D42A27DB-BD31-4B8C-83A1-F6EECF244321}">
                <p14:modId xmlns:p14="http://schemas.microsoft.com/office/powerpoint/2010/main" val="293776825"/>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58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681D27-3129-9A1D-580E-6B96E99D5086}"/>
              </a:ext>
            </a:extLst>
          </p:cNvPr>
          <p:cNvSpPr>
            <a:spLocks noGrp="1"/>
          </p:cNvSpPr>
          <p:nvPr>
            <p:ph type="title"/>
          </p:nvPr>
        </p:nvSpPr>
        <p:spPr>
          <a:xfrm>
            <a:off x="521208" y="978408"/>
            <a:ext cx="6263640" cy="1463040"/>
          </a:xfrm>
        </p:spPr>
        <p:txBody>
          <a:bodyPr>
            <a:normAutofit/>
          </a:bodyPr>
          <a:lstStyle/>
          <a:p>
            <a:r>
              <a:rPr lang="en-US" dirty="0"/>
              <a:t>References</a:t>
            </a:r>
          </a:p>
        </p:txBody>
      </p:sp>
      <p:sp>
        <p:nvSpPr>
          <p:cNvPr id="12" name="Freeform: Shape 11">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0ADCB5-33B1-0C0D-5B3A-33C1D6B6AC1E}"/>
              </a:ext>
            </a:extLst>
          </p:cNvPr>
          <p:cNvSpPr>
            <a:spLocks noGrp="1"/>
          </p:cNvSpPr>
          <p:nvPr>
            <p:ph idx="1"/>
          </p:nvPr>
        </p:nvSpPr>
        <p:spPr>
          <a:xfrm>
            <a:off x="521208" y="2578608"/>
            <a:ext cx="6263640" cy="3767328"/>
          </a:xfrm>
        </p:spPr>
        <p:txBody>
          <a:bodyPr vert="horz" lIns="91440" tIns="45720" rIns="91440" bIns="45720" rtlCol="0">
            <a:normAutofit/>
          </a:bodyPr>
          <a:lstStyle/>
          <a:p>
            <a:pPr marL="0" indent="0">
              <a:lnSpc>
                <a:spcPct val="100000"/>
              </a:lnSpc>
              <a:buNone/>
            </a:pPr>
            <a:endParaRPr lang="en-US">
              <a:latin typeface="Bierstadt"/>
              <a:cs typeface="Times New Roman"/>
            </a:endParaRPr>
          </a:p>
          <a:p>
            <a:pPr>
              <a:lnSpc>
                <a:spcPct val="100000"/>
              </a:lnSpc>
            </a:pPr>
            <a:r>
              <a:rPr lang="en-US">
                <a:latin typeface="Bierstadt"/>
                <a:cs typeface="Times New Roman"/>
              </a:rPr>
              <a:t>Kim, Gene, et al. </a:t>
            </a:r>
            <a:r>
              <a:rPr lang="en-US" i="1">
                <a:latin typeface="Bierstadt"/>
                <a:cs typeface="Times New Roman"/>
              </a:rPr>
              <a:t>The </a:t>
            </a:r>
            <a:r>
              <a:rPr lang="en-US" i="1" err="1">
                <a:latin typeface="Bierstadt"/>
                <a:cs typeface="Times New Roman"/>
              </a:rPr>
              <a:t>Devops</a:t>
            </a:r>
            <a:r>
              <a:rPr lang="en-US" i="1">
                <a:latin typeface="Bierstadt"/>
                <a:cs typeface="Times New Roman"/>
              </a:rPr>
              <a:t> Handbook How to Create World-Class Agility, Reliability, and Security in Technology Organizations.</a:t>
            </a:r>
            <a:r>
              <a:rPr lang="en-US">
                <a:latin typeface="Bierstadt"/>
                <a:cs typeface="Times New Roman"/>
              </a:rPr>
              <a:t> It Revolution </a:t>
            </a:r>
            <a:r>
              <a:rPr lang="en-US" err="1">
                <a:latin typeface="Bierstadt"/>
                <a:cs typeface="Times New Roman"/>
              </a:rPr>
              <a:t>Pr</a:t>
            </a:r>
            <a:r>
              <a:rPr lang="en-US">
                <a:latin typeface="Bierstadt"/>
                <a:cs typeface="Times New Roman"/>
              </a:rPr>
              <a:t>, 2015.</a:t>
            </a:r>
            <a:endParaRPr lang="en-US">
              <a:latin typeface="Bierstadt"/>
            </a:endParaRPr>
          </a:p>
          <a:p>
            <a:pPr>
              <a:lnSpc>
                <a:spcPct val="100000"/>
              </a:lnSpc>
            </a:pPr>
            <a:r>
              <a:rPr lang="en-US">
                <a:latin typeface="Bierstadt"/>
                <a:cs typeface="Times New Roman"/>
              </a:rPr>
              <a:t>“Lead Time and How to Measure It in DevOps | DevOps Metrics.” </a:t>
            </a:r>
            <a:r>
              <a:rPr lang="en-US" i="1">
                <a:latin typeface="Bierstadt"/>
                <a:cs typeface="Times New Roman"/>
                <a:hlinkClick r:id="rId2"/>
              </a:rPr>
              <a:t>Www.software.com</a:t>
            </a:r>
            <a:r>
              <a:rPr lang="en-US">
                <a:latin typeface="Bierstadt"/>
                <a:cs typeface="Times New Roman"/>
              </a:rPr>
              <a:t>, </a:t>
            </a:r>
            <a:r>
              <a:rPr lang="en-US">
                <a:latin typeface="Bierstadt"/>
                <a:cs typeface="Times New Roman"/>
                <a:hlinkClick r:id="rId3"/>
              </a:rPr>
              <a:t>www.software.com/devops-guides/lead-time</a:t>
            </a:r>
            <a:r>
              <a:rPr lang="en-US">
                <a:latin typeface="Bierstadt"/>
                <a:cs typeface="Times New Roman"/>
              </a:rPr>
              <a:t>.</a:t>
            </a:r>
            <a:endParaRPr lang="en-US">
              <a:latin typeface="Bierstadt"/>
            </a:endParaRPr>
          </a:p>
          <a:p>
            <a:pPr>
              <a:lnSpc>
                <a:spcPct val="100000"/>
              </a:lnSpc>
            </a:pPr>
            <a:r>
              <a:rPr lang="en-US">
                <a:latin typeface="Bierstadt"/>
                <a:cs typeface="Times New Roman"/>
              </a:rPr>
              <a:t>Navarrete, Richard. “Fire Your Engineering Team - the Startup - Medium.” </a:t>
            </a:r>
            <a:r>
              <a:rPr lang="en-US" i="1">
                <a:latin typeface="Bierstadt"/>
                <a:cs typeface="Times New Roman"/>
              </a:rPr>
              <a:t>Medium</a:t>
            </a:r>
            <a:r>
              <a:rPr lang="en-US">
                <a:latin typeface="Bierstadt"/>
                <a:cs typeface="Times New Roman"/>
              </a:rPr>
              <a:t>, The Startup, 22 July 2020, medium.com/</a:t>
            </a:r>
            <a:r>
              <a:rPr lang="en-US" err="1">
                <a:latin typeface="Bierstadt"/>
                <a:cs typeface="Times New Roman"/>
              </a:rPr>
              <a:t>swlh</a:t>
            </a:r>
            <a:r>
              <a:rPr lang="en-US">
                <a:latin typeface="Bierstadt"/>
                <a:cs typeface="Times New Roman"/>
              </a:rPr>
              <a:t>/fire-your-engineering-team-e3f74f380cc9. Accessed 23 Mar. 2025.</a:t>
            </a:r>
            <a:endParaRPr lang="en-US">
              <a:latin typeface="Bierstadt"/>
            </a:endParaRPr>
          </a:p>
          <a:p>
            <a:pPr>
              <a:lnSpc>
                <a:spcPct val="100000"/>
              </a:lnSpc>
            </a:pPr>
            <a:endParaRPr lang="en-US"/>
          </a:p>
        </p:txBody>
      </p:sp>
      <p:pic>
        <p:nvPicPr>
          <p:cNvPr id="7" name="Graphic 6" descr="Processor">
            <a:extLst>
              <a:ext uri="{FF2B5EF4-FFF2-40B4-BE49-F238E27FC236}">
                <a16:creationId xmlns:a16="http://schemas.microsoft.com/office/drawing/2014/main" id="{72FFCA82-8309-B438-66B1-490E16F059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61918176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GestaltVTI</vt:lpstr>
      <vt:lpstr>The Technology Value Stream</vt:lpstr>
      <vt:lpstr>What is the Technology Value Stream?</vt:lpstr>
      <vt:lpstr>What is Lead Time?</vt:lpstr>
      <vt:lpstr>What is Process Time? Why are these important?</vt:lpstr>
      <vt:lpstr>Graphic of Lead Time vs. Process Time</vt:lpstr>
      <vt:lpstr>The Common Scenario: Deployment Lead Times Requiring Months</vt:lpstr>
      <vt:lpstr>Our DevOps Ideal: Deployment Lead Times of Minutes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153</cp:revision>
  <dcterms:created xsi:type="dcterms:W3CDTF">2025-03-23T21:00:55Z</dcterms:created>
  <dcterms:modified xsi:type="dcterms:W3CDTF">2025-03-23T21:29:40Z</dcterms:modified>
</cp:coreProperties>
</file>