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6" r:id="rId17"/>
    <p:sldId id="272" r:id="rId18"/>
    <p:sldId id="275" r:id="rId19"/>
    <p:sldId id="277"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60"/>
  </p:normalViewPr>
  <p:slideViewPr>
    <p:cSldViewPr snapToGrid="0">
      <p:cViewPr varScale="1">
        <p:scale>
          <a:sx n="105" d="100"/>
          <a:sy n="105"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084CEC-ED87-ED72-AD64-DBF3535193F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F4807AB-4389-AA1C-5788-3AA277F6E6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CA00BE0-4A3F-3327-99B5-FA7A9C39928D}"/>
              </a:ext>
            </a:extLst>
          </p:cNvPr>
          <p:cNvSpPr>
            <a:spLocks noGrp="1"/>
          </p:cNvSpPr>
          <p:nvPr>
            <p:ph type="dt" sz="half" idx="10"/>
          </p:nvPr>
        </p:nvSpPr>
        <p:spPr/>
        <p:txBody>
          <a:bodyPr/>
          <a:lstStyle/>
          <a:p>
            <a:fld id="{C2E1C1EE-E0C0-4A83-98BF-459E3FB4211F}" type="datetimeFigureOut">
              <a:rPr lang="fr-FR" smtClean="0"/>
              <a:t>16/04/2025</a:t>
            </a:fld>
            <a:endParaRPr lang="fr-FR"/>
          </a:p>
        </p:txBody>
      </p:sp>
      <p:sp>
        <p:nvSpPr>
          <p:cNvPr id="5" name="Espace réservé du pied de page 4">
            <a:extLst>
              <a:ext uri="{FF2B5EF4-FFF2-40B4-BE49-F238E27FC236}">
                <a16:creationId xmlns:a16="http://schemas.microsoft.com/office/drawing/2014/main" id="{9CACAAE4-4F8B-F8E0-8DC0-75860E52B10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60B2085-B054-B695-CB2C-AF314A21A2C5}"/>
              </a:ext>
            </a:extLst>
          </p:cNvPr>
          <p:cNvSpPr>
            <a:spLocks noGrp="1"/>
          </p:cNvSpPr>
          <p:nvPr>
            <p:ph type="sldNum" sz="quarter" idx="12"/>
          </p:nvPr>
        </p:nvSpPr>
        <p:spPr/>
        <p:txBody>
          <a:bodyPr/>
          <a:lstStyle/>
          <a:p>
            <a:fld id="{B9971598-7605-422B-B84B-B59CDB8C90BF}" type="slidenum">
              <a:rPr lang="fr-FR" smtClean="0"/>
              <a:t>‹N°›</a:t>
            </a:fld>
            <a:endParaRPr lang="fr-FR"/>
          </a:p>
        </p:txBody>
      </p:sp>
    </p:spTree>
    <p:extLst>
      <p:ext uri="{BB962C8B-B14F-4D97-AF65-F5344CB8AC3E}">
        <p14:creationId xmlns:p14="http://schemas.microsoft.com/office/powerpoint/2010/main" val="335137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9F6984-B0E7-026B-82A4-1264663B59C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1AEB7962-1278-0B65-1234-56D5B8EF116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52DEE7E-A7E6-D18A-DD4E-3F9C2B741E0F}"/>
              </a:ext>
            </a:extLst>
          </p:cNvPr>
          <p:cNvSpPr>
            <a:spLocks noGrp="1"/>
          </p:cNvSpPr>
          <p:nvPr>
            <p:ph type="dt" sz="half" idx="10"/>
          </p:nvPr>
        </p:nvSpPr>
        <p:spPr/>
        <p:txBody>
          <a:bodyPr/>
          <a:lstStyle/>
          <a:p>
            <a:fld id="{C2E1C1EE-E0C0-4A83-98BF-459E3FB4211F}" type="datetimeFigureOut">
              <a:rPr lang="fr-FR" smtClean="0"/>
              <a:t>16/04/2025</a:t>
            </a:fld>
            <a:endParaRPr lang="fr-FR"/>
          </a:p>
        </p:txBody>
      </p:sp>
      <p:sp>
        <p:nvSpPr>
          <p:cNvPr id="5" name="Espace réservé du pied de page 4">
            <a:extLst>
              <a:ext uri="{FF2B5EF4-FFF2-40B4-BE49-F238E27FC236}">
                <a16:creationId xmlns:a16="http://schemas.microsoft.com/office/drawing/2014/main" id="{601060D6-A99B-DFB1-0128-434B99608E6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EDAFB69-556C-0107-4030-018AA438A321}"/>
              </a:ext>
            </a:extLst>
          </p:cNvPr>
          <p:cNvSpPr>
            <a:spLocks noGrp="1"/>
          </p:cNvSpPr>
          <p:nvPr>
            <p:ph type="sldNum" sz="quarter" idx="12"/>
          </p:nvPr>
        </p:nvSpPr>
        <p:spPr/>
        <p:txBody>
          <a:bodyPr/>
          <a:lstStyle/>
          <a:p>
            <a:fld id="{B9971598-7605-422B-B84B-B59CDB8C90BF}" type="slidenum">
              <a:rPr lang="fr-FR" smtClean="0"/>
              <a:t>‹N°›</a:t>
            </a:fld>
            <a:endParaRPr lang="fr-FR"/>
          </a:p>
        </p:txBody>
      </p:sp>
    </p:spTree>
    <p:extLst>
      <p:ext uri="{BB962C8B-B14F-4D97-AF65-F5344CB8AC3E}">
        <p14:creationId xmlns:p14="http://schemas.microsoft.com/office/powerpoint/2010/main" val="3579452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6BA3876-5DCA-E21B-F54D-1B5F40A3193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2148278-FA80-E314-DD6E-198CEFAFDF5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0376E1D-2935-B075-0766-FA6A6CAC7D2E}"/>
              </a:ext>
            </a:extLst>
          </p:cNvPr>
          <p:cNvSpPr>
            <a:spLocks noGrp="1"/>
          </p:cNvSpPr>
          <p:nvPr>
            <p:ph type="dt" sz="half" idx="10"/>
          </p:nvPr>
        </p:nvSpPr>
        <p:spPr/>
        <p:txBody>
          <a:bodyPr/>
          <a:lstStyle/>
          <a:p>
            <a:fld id="{C2E1C1EE-E0C0-4A83-98BF-459E3FB4211F}" type="datetimeFigureOut">
              <a:rPr lang="fr-FR" smtClean="0"/>
              <a:t>16/04/2025</a:t>
            </a:fld>
            <a:endParaRPr lang="fr-FR"/>
          </a:p>
        </p:txBody>
      </p:sp>
      <p:sp>
        <p:nvSpPr>
          <p:cNvPr id="5" name="Espace réservé du pied de page 4">
            <a:extLst>
              <a:ext uri="{FF2B5EF4-FFF2-40B4-BE49-F238E27FC236}">
                <a16:creationId xmlns:a16="http://schemas.microsoft.com/office/drawing/2014/main" id="{17EDC560-BD31-224A-D227-BCE43B68741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CA745EC-A455-284B-A71B-311392305192}"/>
              </a:ext>
            </a:extLst>
          </p:cNvPr>
          <p:cNvSpPr>
            <a:spLocks noGrp="1"/>
          </p:cNvSpPr>
          <p:nvPr>
            <p:ph type="sldNum" sz="quarter" idx="12"/>
          </p:nvPr>
        </p:nvSpPr>
        <p:spPr/>
        <p:txBody>
          <a:bodyPr/>
          <a:lstStyle/>
          <a:p>
            <a:fld id="{B9971598-7605-422B-B84B-B59CDB8C90BF}" type="slidenum">
              <a:rPr lang="fr-FR" smtClean="0"/>
              <a:t>‹N°›</a:t>
            </a:fld>
            <a:endParaRPr lang="fr-FR"/>
          </a:p>
        </p:txBody>
      </p:sp>
    </p:spTree>
    <p:extLst>
      <p:ext uri="{BB962C8B-B14F-4D97-AF65-F5344CB8AC3E}">
        <p14:creationId xmlns:p14="http://schemas.microsoft.com/office/powerpoint/2010/main" val="44624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685C5C-A093-C85E-8C93-06C18797AA0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EC0D45B-B574-571E-6FC9-2A5952DF06F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782612-108E-5FA4-F92F-C58B9F1FA1D2}"/>
              </a:ext>
            </a:extLst>
          </p:cNvPr>
          <p:cNvSpPr>
            <a:spLocks noGrp="1"/>
          </p:cNvSpPr>
          <p:nvPr>
            <p:ph type="dt" sz="half" idx="10"/>
          </p:nvPr>
        </p:nvSpPr>
        <p:spPr/>
        <p:txBody>
          <a:bodyPr/>
          <a:lstStyle/>
          <a:p>
            <a:fld id="{C2E1C1EE-E0C0-4A83-98BF-459E3FB4211F}" type="datetimeFigureOut">
              <a:rPr lang="fr-FR" smtClean="0"/>
              <a:t>16/04/2025</a:t>
            </a:fld>
            <a:endParaRPr lang="fr-FR"/>
          </a:p>
        </p:txBody>
      </p:sp>
      <p:sp>
        <p:nvSpPr>
          <p:cNvPr id="5" name="Espace réservé du pied de page 4">
            <a:extLst>
              <a:ext uri="{FF2B5EF4-FFF2-40B4-BE49-F238E27FC236}">
                <a16:creationId xmlns:a16="http://schemas.microsoft.com/office/drawing/2014/main" id="{E8349C10-8F4E-7F95-74A2-E1F3038DA31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AA48650-9129-9B59-F0BE-ECAB6F42397F}"/>
              </a:ext>
            </a:extLst>
          </p:cNvPr>
          <p:cNvSpPr>
            <a:spLocks noGrp="1"/>
          </p:cNvSpPr>
          <p:nvPr>
            <p:ph type="sldNum" sz="quarter" idx="12"/>
          </p:nvPr>
        </p:nvSpPr>
        <p:spPr/>
        <p:txBody>
          <a:bodyPr/>
          <a:lstStyle/>
          <a:p>
            <a:fld id="{B9971598-7605-422B-B84B-B59CDB8C90BF}" type="slidenum">
              <a:rPr lang="fr-FR" smtClean="0"/>
              <a:t>‹N°›</a:t>
            </a:fld>
            <a:endParaRPr lang="fr-FR"/>
          </a:p>
        </p:txBody>
      </p:sp>
    </p:spTree>
    <p:extLst>
      <p:ext uri="{BB962C8B-B14F-4D97-AF65-F5344CB8AC3E}">
        <p14:creationId xmlns:p14="http://schemas.microsoft.com/office/powerpoint/2010/main" val="1530656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F263C8-2050-3618-8E23-892018373C2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5B3001A-52D6-428E-5BEF-5CAB168F0F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D7454DF-90AA-6E71-7EF9-29726E1ED5CB}"/>
              </a:ext>
            </a:extLst>
          </p:cNvPr>
          <p:cNvSpPr>
            <a:spLocks noGrp="1"/>
          </p:cNvSpPr>
          <p:nvPr>
            <p:ph type="dt" sz="half" idx="10"/>
          </p:nvPr>
        </p:nvSpPr>
        <p:spPr/>
        <p:txBody>
          <a:bodyPr/>
          <a:lstStyle/>
          <a:p>
            <a:fld id="{C2E1C1EE-E0C0-4A83-98BF-459E3FB4211F}" type="datetimeFigureOut">
              <a:rPr lang="fr-FR" smtClean="0"/>
              <a:t>16/04/2025</a:t>
            </a:fld>
            <a:endParaRPr lang="fr-FR"/>
          </a:p>
        </p:txBody>
      </p:sp>
      <p:sp>
        <p:nvSpPr>
          <p:cNvPr id="5" name="Espace réservé du pied de page 4">
            <a:extLst>
              <a:ext uri="{FF2B5EF4-FFF2-40B4-BE49-F238E27FC236}">
                <a16:creationId xmlns:a16="http://schemas.microsoft.com/office/drawing/2014/main" id="{3C8732BC-3EFB-A7E8-DBF2-EFBE3F858ED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A06F574-50E0-9A21-02BB-5B20E2532B42}"/>
              </a:ext>
            </a:extLst>
          </p:cNvPr>
          <p:cNvSpPr>
            <a:spLocks noGrp="1"/>
          </p:cNvSpPr>
          <p:nvPr>
            <p:ph type="sldNum" sz="quarter" idx="12"/>
          </p:nvPr>
        </p:nvSpPr>
        <p:spPr/>
        <p:txBody>
          <a:bodyPr/>
          <a:lstStyle/>
          <a:p>
            <a:fld id="{B9971598-7605-422B-B84B-B59CDB8C90BF}" type="slidenum">
              <a:rPr lang="fr-FR" smtClean="0"/>
              <a:t>‹N°›</a:t>
            </a:fld>
            <a:endParaRPr lang="fr-FR"/>
          </a:p>
        </p:txBody>
      </p:sp>
    </p:spTree>
    <p:extLst>
      <p:ext uri="{BB962C8B-B14F-4D97-AF65-F5344CB8AC3E}">
        <p14:creationId xmlns:p14="http://schemas.microsoft.com/office/powerpoint/2010/main" val="2130504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6834A1-8F74-8A98-AD57-B4913B14356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AAEB377-BA27-5CB8-99DD-42A4329D33C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C2D5646-67E8-84AC-010A-B27761F291B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9BE2A79-DBB6-0595-E627-DDE810AEF73A}"/>
              </a:ext>
            </a:extLst>
          </p:cNvPr>
          <p:cNvSpPr>
            <a:spLocks noGrp="1"/>
          </p:cNvSpPr>
          <p:nvPr>
            <p:ph type="dt" sz="half" idx="10"/>
          </p:nvPr>
        </p:nvSpPr>
        <p:spPr/>
        <p:txBody>
          <a:bodyPr/>
          <a:lstStyle/>
          <a:p>
            <a:fld id="{C2E1C1EE-E0C0-4A83-98BF-459E3FB4211F}" type="datetimeFigureOut">
              <a:rPr lang="fr-FR" smtClean="0"/>
              <a:t>16/04/2025</a:t>
            </a:fld>
            <a:endParaRPr lang="fr-FR"/>
          </a:p>
        </p:txBody>
      </p:sp>
      <p:sp>
        <p:nvSpPr>
          <p:cNvPr id="6" name="Espace réservé du pied de page 5">
            <a:extLst>
              <a:ext uri="{FF2B5EF4-FFF2-40B4-BE49-F238E27FC236}">
                <a16:creationId xmlns:a16="http://schemas.microsoft.com/office/drawing/2014/main" id="{D5A86B5A-35C4-005E-3D94-4095DE81A64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870045E-A943-6F9C-732C-0A6A6096B398}"/>
              </a:ext>
            </a:extLst>
          </p:cNvPr>
          <p:cNvSpPr>
            <a:spLocks noGrp="1"/>
          </p:cNvSpPr>
          <p:nvPr>
            <p:ph type="sldNum" sz="quarter" idx="12"/>
          </p:nvPr>
        </p:nvSpPr>
        <p:spPr/>
        <p:txBody>
          <a:bodyPr/>
          <a:lstStyle/>
          <a:p>
            <a:fld id="{B9971598-7605-422B-B84B-B59CDB8C90BF}" type="slidenum">
              <a:rPr lang="fr-FR" smtClean="0"/>
              <a:t>‹N°›</a:t>
            </a:fld>
            <a:endParaRPr lang="fr-FR"/>
          </a:p>
        </p:txBody>
      </p:sp>
    </p:spTree>
    <p:extLst>
      <p:ext uri="{BB962C8B-B14F-4D97-AF65-F5344CB8AC3E}">
        <p14:creationId xmlns:p14="http://schemas.microsoft.com/office/powerpoint/2010/main" val="658477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B5AB9D-AF0E-7DBA-70F8-0F7EB694BD0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CF47D8F-3CDA-3362-6256-E50032B833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90F1C6B-5C48-8062-34B8-71ABDF59573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ED8046B-91C7-BAB1-F26E-937CD2BDDF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E1D9D31-444A-4465-B880-4AD0F0F7D51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ADD99C3-D790-B233-E3FC-4D398AA2F99E}"/>
              </a:ext>
            </a:extLst>
          </p:cNvPr>
          <p:cNvSpPr>
            <a:spLocks noGrp="1"/>
          </p:cNvSpPr>
          <p:nvPr>
            <p:ph type="dt" sz="half" idx="10"/>
          </p:nvPr>
        </p:nvSpPr>
        <p:spPr/>
        <p:txBody>
          <a:bodyPr/>
          <a:lstStyle/>
          <a:p>
            <a:fld id="{C2E1C1EE-E0C0-4A83-98BF-459E3FB4211F}" type="datetimeFigureOut">
              <a:rPr lang="fr-FR" smtClean="0"/>
              <a:t>16/04/2025</a:t>
            </a:fld>
            <a:endParaRPr lang="fr-FR"/>
          </a:p>
        </p:txBody>
      </p:sp>
      <p:sp>
        <p:nvSpPr>
          <p:cNvPr id="8" name="Espace réservé du pied de page 7">
            <a:extLst>
              <a:ext uri="{FF2B5EF4-FFF2-40B4-BE49-F238E27FC236}">
                <a16:creationId xmlns:a16="http://schemas.microsoft.com/office/drawing/2014/main" id="{1A3ED674-6120-8048-83BA-F3CDD15490A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462FF0F-FCEE-3229-66F0-EBB38AA9642E}"/>
              </a:ext>
            </a:extLst>
          </p:cNvPr>
          <p:cNvSpPr>
            <a:spLocks noGrp="1"/>
          </p:cNvSpPr>
          <p:nvPr>
            <p:ph type="sldNum" sz="quarter" idx="12"/>
          </p:nvPr>
        </p:nvSpPr>
        <p:spPr/>
        <p:txBody>
          <a:bodyPr/>
          <a:lstStyle/>
          <a:p>
            <a:fld id="{B9971598-7605-422B-B84B-B59CDB8C90BF}" type="slidenum">
              <a:rPr lang="fr-FR" smtClean="0"/>
              <a:t>‹N°›</a:t>
            </a:fld>
            <a:endParaRPr lang="fr-FR"/>
          </a:p>
        </p:txBody>
      </p:sp>
    </p:spTree>
    <p:extLst>
      <p:ext uri="{BB962C8B-B14F-4D97-AF65-F5344CB8AC3E}">
        <p14:creationId xmlns:p14="http://schemas.microsoft.com/office/powerpoint/2010/main" val="1383409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33BDBF-0A3C-BB50-D73E-0BAA16E94DC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B98FB66-C707-871D-F25F-985E6B3CCA39}"/>
              </a:ext>
            </a:extLst>
          </p:cNvPr>
          <p:cNvSpPr>
            <a:spLocks noGrp="1"/>
          </p:cNvSpPr>
          <p:nvPr>
            <p:ph type="dt" sz="half" idx="10"/>
          </p:nvPr>
        </p:nvSpPr>
        <p:spPr/>
        <p:txBody>
          <a:bodyPr/>
          <a:lstStyle/>
          <a:p>
            <a:fld id="{C2E1C1EE-E0C0-4A83-98BF-459E3FB4211F}" type="datetimeFigureOut">
              <a:rPr lang="fr-FR" smtClean="0"/>
              <a:t>16/04/2025</a:t>
            </a:fld>
            <a:endParaRPr lang="fr-FR"/>
          </a:p>
        </p:txBody>
      </p:sp>
      <p:sp>
        <p:nvSpPr>
          <p:cNvPr id="4" name="Espace réservé du pied de page 3">
            <a:extLst>
              <a:ext uri="{FF2B5EF4-FFF2-40B4-BE49-F238E27FC236}">
                <a16:creationId xmlns:a16="http://schemas.microsoft.com/office/drawing/2014/main" id="{3EF828E5-CA1D-1B69-2F67-97AD0B10302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F13F1F4-4391-512C-A4D7-74EA1ACD5AF1}"/>
              </a:ext>
            </a:extLst>
          </p:cNvPr>
          <p:cNvSpPr>
            <a:spLocks noGrp="1"/>
          </p:cNvSpPr>
          <p:nvPr>
            <p:ph type="sldNum" sz="quarter" idx="12"/>
          </p:nvPr>
        </p:nvSpPr>
        <p:spPr/>
        <p:txBody>
          <a:bodyPr/>
          <a:lstStyle/>
          <a:p>
            <a:fld id="{B9971598-7605-422B-B84B-B59CDB8C90BF}" type="slidenum">
              <a:rPr lang="fr-FR" smtClean="0"/>
              <a:t>‹N°›</a:t>
            </a:fld>
            <a:endParaRPr lang="fr-FR"/>
          </a:p>
        </p:txBody>
      </p:sp>
    </p:spTree>
    <p:extLst>
      <p:ext uri="{BB962C8B-B14F-4D97-AF65-F5344CB8AC3E}">
        <p14:creationId xmlns:p14="http://schemas.microsoft.com/office/powerpoint/2010/main" val="3865843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DADBB92-A284-A2B9-E09F-FBABD6504351}"/>
              </a:ext>
            </a:extLst>
          </p:cNvPr>
          <p:cNvSpPr>
            <a:spLocks noGrp="1"/>
          </p:cNvSpPr>
          <p:nvPr>
            <p:ph type="dt" sz="half" idx="10"/>
          </p:nvPr>
        </p:nvSpPr>
        <p:spPr/>
        <p:txBody>
          <a:bodyPr/>
          <a:lstStyle/>
          <a:p>
            <a:fld id="{C2E1C1EE-E0C0-4A83-98BF-459E3FB4211F}" type="datetimeFigureOut">
              <a:rPr lang="fr-FR" smtClean="0"/>
              <a:t>16/04/2025</a:t>
            </a:fld>
            <a:endParaRPr lang="fr-FR"/>
          </a:p>
        </p:txBody>
      </p:sp>
      <p:sp>
        <p:nvSpPr>
          <p:cNvPr id="3" name="Espace réservé du pied de page 2">
            <a:extLst>
              <a:ext uri="{FF2B5EF4-FFF2-40B4-BE49-F238E27FC236}">
                <a16:creationId xmlns:a16="http://schemas.microsoft.com/office/drawing/2014/main" id="{2A434537-0F4F-D11D-515E-4B76B246C07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16AE593-1ADA-E139-E791-DF95AF82B01A}"/>
              </a:ext>
            </a:extLst>
          </p:cNvPr>
          <p:cNvSpPr>
            <a:spLocks noGrp="1"/>
          </p:cNvSpPr>
          <p:nvPr>
            <p:ph type="sldNum" sz="quarter" idx="12"/>
          </p:nvPr>
        </p:nvSpPr>
        <p:spPr/>
        <p:txBody>
          <a:bodyPr/>
          <a:lstStyle/>
          <a:p>
            <a:fld id="{B9971598-7605-422B-B84B-B59CDB8C90BF}" type="slidenum">
              <a:rPr lang="fr-FR" smtClean="0"/>
              <a:t>‹N°›</a:t>
            </a:fld>
            <a:endParaRPr lang="fr-FR"/>
          </a:p>
        </p:txBody>
      </p:sp>
    </p:spTree>
    <p:extLst>
      <p:ext uri="{BB962C8B-B14F-4D97-AF65-F5344CB8AC3E}">
        <p14:creationId xmlns:p14="http://schemas.microsoft.com/office/powerpoint/2010/main" val="2480815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9DCC38-E842-6F35-74A4-9FD45FF7528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5977FB7-FFB7-FF81-C662-ADC9C2F933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E60A7AF-185B-A94F-EE55-2F9B38A6B7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D967030-D361-3DB5-C6C5-B9255DA03F93}"/>
              </a:ext>
            </a:extLst>
          </p:cNvPr>
          <p:cNvSpPr>
            <a:spLocks noGrp="1"/>
          </p:cNvSpPr>
          <p:nvPr>
            <p:ph type="dt" sz="half" idx="10"/>
          </p:nvPr>
        </p:nvSpPr>
        <p:spPr/>
        <p:txBody>
          <a:bodyPr/>
          <a:lstStyle/>
          <a:p>
            <a:fld id="{C2E1C1EE-E0C0-4A83-98BF-459E3FB4211F}" type="datetimeFigureOut">
              <a:rPr lang="fr-FR" smtClean="0"/>
              <a:t>16/04/2025</a:t>
            </a:fld>
            <a:endParaRPr lang="fr-FR"/>
          </a:p>
        </p:txBody>
      </p:sp>
      <p:sp>
        <p:nvSpPr>
          <p:cNvPr id="6" name="Espace réservé du pied de page 5">
            <a:extLst>
              <a:ext uri="{FF2B5EF4-FFF2-40B4-BE49-F238E27FC236}">
                <a16:creationId xmlns:a16="http://schemas.microsoft.com/office/drawing/2014/main" id="{6D6356F1-CDF3-2DAB-A1D8-58484856097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07A175C-0565-8151-CF0E-853249053AF4}"/>
              </a:ext>
            </a:extLst>
          </p:cNvPr>
          <p:cNvSpPr>
            <a:spLocks noGrp="1"/>
          </p:cNvSpPr>
          <p:nvPr>
            <p:ph type="sldNum" sz="quarter" idx="12"/>
          </p:nvPr>
        </p:nvSpPr>
        <p:spPr/>
        <p:txBody>
          <a:bodyPr/>
          <a:lstStyle/>
          <a:p>
            <a:fld id="{B9971598-7605-422B-B84B-B59CDB8C90BF}" type="slidenum">
              <a:rPr lang="fr-FR" smtClean="0"/>
              <a:t>‹N°›</a:t>
            </a:fld>
            <a:endParaRPr lang="fr-FR"/>
          </a:p>
        </p:txBody>
      </p:sp>
    </p:spTree>
    <p:extLst>
      <p:ext uri="{BB962C8B-B14F-4D97-AF65-F5344CB8AC3E}">
        <p14:creationId xmlns:p14="http://schemas.microsoft.com/office/powerpoint/2010/main" val="1712386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92A1FC-FDB7-FF09-6721-DAC289C81C8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8D44AFF-C6AA-ABC7-D799-6390F34BF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C8DB541-4A2B-BDE2-EC57-9B8FBA391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81A800A-2D08-2419-C0A7-6F5EFFFEA03A}"/>
              </a:ext>
            </a:extLst>
          </p:cNvPr>
          <p:cNvSpPr>
            <a:spLocks noGrp="1"/>
          </p:cNvSpPr>
          <p:nvPr>
            <p:ph type="dt" sz="half" idx="10"/>
          </p:nvPr>
        </p:nvSpPr>
        <p:spPr/>
        <p:txBody>
          <a:bodyPr/>
          <a:lstStyle/>
          <a:p>
            <a:fld id="{C2E1C1EE-E0C0-4A83-98BF-459E3FB4211F}" type="datetimeFigureOut">
              <a:rPr lang="fr-FR" smtClean="0"/>
              <a:t>16/04/2025</a:t>
            </a:fld>
            <a:endParaRPr lang="fr-FR"/>
          </a:p>
        </p:txBody>
      </p:sp>
      <p:sp>
        <p:nvSpPr>
          <p:cNvPr id="6" name="Espace réservé du pied de page 5">
            <a:extLst>
              <a:ext uri="{FF2B5EF4-FFF2-40B4-BE49-F238E27FC236}">
                <a16:creationId xmlns:a16="http://schemas.microsoft.com/office/drawing/2014/main" id="{68C12006-217B-F3D5-BB3A-34530F42EEA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A6C0008-2C6D-7AFF-2CA5-D3830A75A4FD}"/>
              </a:ext>
            </a:extLst>
          </p:cNvPr>
          <p:cNvSpPr>
            <a:spLocks noGrp="1"/>
          </p:cNvSpPr>
          <p:nvPr>
            <p:ph type="sldNum" sz="quarter" idx="12"/>
          </p:nvPr>
        </p:nvSpPr>
        <p:spPr/>
        <p:txBody>
          <a:bodyPr/>
          <a:lstStyle/>
          <a:p>
            <a:fld id="{B9971598-7605-422B-B84B-B59CDB8C90BF}" type="slidenum">
              <a:rPr lang="fr-FR" smtClean="0"/>
              <a:t>‹N°›</a:t>
            </a:fld>
            <a:endParaRPr lang="fr-FR"/>
          </a:p>
        </p:txBody>
      </p:sp>
    </p:spTree>
    <p:extLst>
      <p:ext uri="{BB962C8B-B14F-4D97-AF65-F5344CB8AC3E}">
        <p14:creationId xmlns:p14="http://schemas.microsoft.com/office/powerpoint/2010/main" val="800373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70DA6E1-C889-B0C0-5FD1-65A43A12D4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8AA2E6E-4C9F-13A2-D0CF-ADB2C1EEA8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02D3AE7-DBFB-4F66-CB13-2E953F2D16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E1C1EE-E0C0-4A83-98BF-459E3FB4211F}" type="datetimeFigureOut">
              <a:rPr lang="fr-FR" smtClean="0"/>
              <a:t>16/04/2025</a:t>
            </a:fld>
            <a:endParaRPr lang="fr-FR"/>
          </a:p>
        </p:txBody>
      </p:sp>
      <p:sp>
        <p:nvSpPr>
          <p:cNvPr id="5" name="Espace réservé du pied de page 4">
            <a:extLst>
              <a:ext uri="{FF2B5EF4-FFF2-40B4-BE49-F238E27FC236}">
                <a16:creationId xmlns:a16="http://schemas.microsoft.com/office/drawing/2014/main" id="{24F536D0-48B1-C070-40F4-B3BC2293E7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61E8CCD-7E23-A694-7089-67BB92260B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971598-7605-422B-B84B-B59CDB8C90BF}" type="slidenum">
              <a:rPr lang="fr-FR" smtClean="0"/>
              <a:t>‹N°›</a:t>
            </a:fld>
            <a:endParaRPr lang="fr-FR"/>
          </a:p>
        </p:txBody>
      </p:sp>
    </p:spTree>
    <p:extLst>
      <p:ext uri="{BB962C8B-B14F-4D97-AF65-F5344CB8AC3E}">
        <p14:creationId xmlns:p14="http://schemas.microsoft.com/office/powerpoint/2010/main" val="1219523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0B9AE0-BA67-A78F-8F78-B7F0B01E6F1E}"/>
              </a:ext>
            </a:extLst>
          </p:cNvPr>
          <p:cNvSpPr>
            <a:spLocks noGrp="1"/>
          </p:cNvSpPr>
          <p:nvPr>
            <p:ph type="ctrTitle"/>
          </p:nvPr>
        </p:nvSpPr>
        <p:spPr/>
        <p:txBody>
          <a:bodyPr/>
          <a:lstStyle/>
          <a:p>
            <a:r>
              <a:rPr lang="fr-FR" dirty="0" err="1"/>
              <a:t>Skonyx</a:t>
            </a:r>
            <a:endParaRPr lang="fr-FR" dirty="0"/>
          </a:p>
        </p:txBody>
      </p:sp>
      <p:sp>
        <p:nvSpPr>
          <p:cNvPr id="3" name="Sous-titre 2">
            <a:extLst>
              <a:ext uri="{FF2B5EF4-FFF2-40B4-BE49-F238E27FC236}">
                <a16:creationId xmlns:a16="http://schemas.microsoft.com/office/drawing/2014/main" id="{9701D6E2-76E8-40CF-3C05-4E07E5940F6D}"/>
              </a:ext>
            </a:extLst>
          </p:cNvPr>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2316628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325CB9-B793-6DE9-EE2F-8C0694DBF62B}"/>
              </a:ext>
            </a:extLst>
          </p:cNvPr>
          <p:cNvSpPr>
            <a:spLocks noGrp="1"/>
          </p:cNvSpPr>
          <p:nvPr>
            <p:ph type="title"/>
          </p:nvPr>
        </p:nvSpPr>
        <p:spPr/>
        <p:txBody>
          <a:bodyPr/>
          <a:lstStyle/>
          <a:p>
            <a:r>
              <a:rPr lang="fr-FR" dirty="0"/>
              <a:t>Ingrédients </a:t>
            </a:r>
            <a:r>
              <a:rPr lang="fr-FR" sz="2400" dirty="0"/>
              <a:t>(monde)</a:t>
            </a:r>
          </a:p>
        </p:txBody>
      </p:sp>
      <p:sp>
        <p:nvSpPr>
          <p:cNvPr id="3" name="Espace réservé du contenu 2">
            <a:extLst>
              <a:ext uri="{FF2B5EF4-FFF2-40B4-BE49-F238E27FC236}">
                <a16:creationId xmlns:a16="http://schemas.microsoft.com/office/drawing/2014/main" id="{0CA385AA-53B8-45CE-6618-88512D9E4594}"/>
              </a:ext>
            </a:extLst>
          </p:cNvPr>
          <p:cNvSpPr>
            <a:spLocks noGrp="1"/>
          </p:cNvSpPr>
          <p:nvPr>
            <p:ph idx="1"/>
          </p:nvPr>
        </p:nvSpPr>
        <p:spPr/>
        <p:txBody>
          <a:bodyPr>
            <a:normAutofit fontScale="55000" lnSpcReduction="20000"/>
          </a:bodyPr>
          <a:lstStyle/>
          <a:p>
            <a:r>
              <a:rPr lang="fr-FR" dirty="0"/>
              <a:t>Plaque de pression qui est de différentes couleurs selon l’effet :</a:t>
            </a:r>
          </a:p>
          <a:p>
            <a:r>
              <a:rPr lang="fr-FR" dirty="0"/>
              <a:t>Normal, ouvre la porte</a:t>
            </a:r>
          </a:p>
          <a:p>
            <a:r>
              <a:rPr lang="fr-FR" dirty="0"/>
              <a:t>Rouge, ouvre la porte pour une durée limitée </a:t>
            </a:r>
          </a:p>
          <a:p>
            <a:endParaRPr lang="fr-FR" dirty="0"/>
          </a:p>
          <a:p>
            <a:r>
              <a:rPr lang="fr-FR" dirty="0"/>
              <a:t>Porte de sortie et d’entrée, permet de passer d’un tableau à l’autre. Elles peuvent être de 2 couleurs :</a:t>
            </a:r>
          </a:p>
          <a:p>
            <a:r>
              <a:rPr lang="fr-FR" dirty="0"/>
              <a:t>Bleu, tableau d’aventure principale </a:t>
            </a:r>
          </a:p>
          <a:p>
            <a:r>
              <a:rPr lang="fr-FR" dirty="0"/>
              <a:t>Mélange de bleu claire et de violet, tableau avec une anomalie à récupérer (Les anomalies sont des objets à récupérer qui ne se valide qu’une fois qu’on change de tableau. (Il faut ressortir avec sans mourir.))</a:t>
            </a:r>
          </a:p>
          <a:p>
            <a:endParaRPr lang="fr-FR" dirty="0"/>
          </a:p>
          <a:p>
            <a:r>
              <a:rPr lang="fr-FR" dirty="0"/>
              <a:t>Piège (tue le joueur)</a:t>
            </a:r>
          </a:p>
          <a:p>
            <a:r>
              <a:rPr lang="fr-FR" dirty="0"/>
              <a:t>Mur (sur lesquels on peut </a:t>
            </a:r>
            <a:r>
              <a:rPr lang="fr-FR" dirty="0" err="1"/>
              <a:t>wall</a:t>
            </a:r>
            <a:r>
              <a:rPr lang="fr-FR" dirty="0"/>
              <a:t> Jump et tue le joueur s'il se téléporte dedans)</a:t>
            </a:r>
          </a:p>
          <a:p>
            <a:endParaRPr lang="fr-FR" dirty="0"/>
          </a:p>
          <a:p>
            <a:r>
              <a:rPr lang="fr-FR" dirty="0"/>
              <a:t>Supplémentaire</a:t>
            </a:r>
          </a:p>
          <a:p>
            <a:r>
              <a:rPr lang="fr-FR" dirty="0"/>
              <a:t>Monstre avec une patrouille (qui peut changer selon le monde) .</a:t>
            </a:r>
          </a:p>
          <a:p>
            <a:r>
              <a:rPr lang="fr-FR" dirty="0"/>
              <a:t>Une version corrompue des pièges.</a:t>
            </a:r>
          </a:p>
        </p:txBody>
      </p:sp>
    </p:spTree>
    <p:extLst>
      <p:ext uri="{BB962C8B-B14F-4D97-AF65-F5344CB8AC3E}">
        <p14:creationId xmlns:p14="http://schemas.microsoft.com/office/powerpoint/2010/main" val="2551577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A7499A-62AA-C38D-93C1-8C8078BBB683}"/>
              </a:ext>
            </a:extLst>
          </p:cNvPr>
          <p:cNvSpPr>
            <a:spLocks noGrp="1"/>
          </p:cNvSpPr>
          <p:nvPr>
            <p:ph type="title"/>
          </p:nvPr>
        </p:nvSpPr>
        <p:spPr/>
        <p:txBody>
          <a:bodyPr/>
          <a:lstStyle/>
          <a:p>
            <a:r>
              <a:rPr lang="fr-FR"/>
              <a:t>3C :Caméra</a:t>
            </a:r>
            <a:endParaRPr lang="fr-FR" dirty="0"/>
          </a:p>
        </p:txBody>
      </p:sp>
      <p:sp>
        <p:nvSpPr>
          <p:cNvPr id="3" name="Espace réservé du contenu 2">
            <a:extLst>
              <a:ext uri="{FF2B5EF4-FFF2-40B4-BE49-F238E27FC236}">
                <a16:creationId xmlns:a16="http://schemas.microsoft.com/office/drawing/2014/main" id="{7B057FFE-830B-44B6-5C69-3589E76FBBA7}"/>
              </a:ext>
            </a:extLst>
          </p:cNvPr>
          <p:cNvSpPr>
            <a:spLocks noGrp="1"/>
          </p:cNvSpPr>
          <p:nvPr>
            <p:ph idx="1"/>
          </p:nvPr>
        </p:nvSpPr>
        <p:spPr/>
        <p:txBody>
          <a:bodyPr>
            <a:normAutofit fontScale="92500" lnSpcReduction="20000"/>
          </a:bodyPr>
          <a:lstStyle/>
          <a:p>
            <a:r>
              <a:rPr lang="fr-FR" dirty="0"/>
              <a:t>3 </a:t>
            </a:r>
            <a:r>
              <a:rPr lang="fr-FR" dirty="0" err="1"/>
              <a:t>éme</a:t>
            </a:r>
            <a:r>
              <a:rPr lang="fr-FR" dirty="0"/>
              <a:t> personne ,2D vue de côté  </a:t>
            </a:r>
          </a:p>
          <a:p>
            <a:endParaRPr lang="fr-FR" dirty="0"/>
          </a:p>
          <a:p>
            <a:r>
              <a:rPr lang="fr-FR" dirty="0"/>
              <a:t>Fonctionnes en tableau avec une caméra fixe (Pour une meilleure compréhension du niveau du tableau. Mais aussi pour que la mécanique de dimension puisse fonctionner et pour qu’on puisse voir le personnage se déplacer rapidement à l’intérieur ce qui permet de rendre le jeu dynamique.)</a:t>
            </a:r>
          </a:p>
          <a:p>
            <a:r>
              <a:rPr lang="fr-FR" dirty="0"/>
              <a:t>Comme dans céleste par exemple</a:t>
            </a:r>
          </a:p>
          <a:p>
            <a:endParaRPr lang="fr-FR" dirty="0"/>
          </a:p>
          <a:p>
            <a:r>
              <a:rPr lang="fr-FR" dirty="0"/>
              <a:t>La caméra peut dézoomer entre 2 tableaux.</a:t>
            </a:r>
          </a:p>
          <a:p>
            <a:r>
              <a:rPr lang="fr-FR" dirty="0"/>
              <a:t>Il faudra donc faire attention à que le </a:t>
            </a:r>
          </a:p>
          <a:p>
            <a:r>
              <a:rPr lang="fr-FR" dirty="0"/>
              <a:t>Personnages soit visible peu importe sa taille.</a:t>
            </a:r>
          </a:p>
        </p:txBody>
      </p:sp>
      <p:pic>
        <p:nvPicPr>
          <p:cNvPr id="6" name="Image 5">
            <a:extLst>
              <a:ext uri="{FF2B5EF4-FFF2-40B4-BE49-F238E27FC236}">
                <a16:creationId xmlns:a16="http://schemas.microsoft.com/office/drawing/2014/main" id="{6B54CB3E-43D5-649F-58F3-3B4E6EC0A045}"/>
              </a:ext>
            </a:extLst>
          </p:cNvPr>
          <p:cNvPicPr>
            <a:picLocks noChangeAspect="1"/>
          </p:cNvPicPr>
          <p:nvPr/>
        </p:nvPicPr>
        <p:blipFill>
          <a:blip r:embed="rId2"/>
          <a:stretch>
            <a:fillRect/>
          </a:stretch>
        </p:blipFill>
        <p:spPr>
          <a:xfrm>
            <a:off x="7727870" y="3986784"/>
            <a:ext cx="4464130" cy="2506091"/>
          </a:xfrm>
          <a:prstGeom prst="rect">
            <a:avLst/>
          </a:prstGeom>
        </p:spPr>
      </p:pic>
    </p:spTree>
    <p:extLst>
      <p:ext uri="{BB962C8B-B14F-4D97-AF65-F5344CB8AC3E}">
        <p14:creationId xmlns:p14="http://schemas.microsoft.com/office/powerpoint/2010/main" val="3206420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B27955-8A98-B59D-E25D-FC10B6E7EA89}"/>
              </a:ext>
            </a:extLst>
          </p:cNvPr>
          <p:cNvSpPr>
            <a:spLocks noGrp="1"/>
          </p:cNvSpPr>
          <p:nvPr>
            <p:ph type="title"/>
          </p:nvPr>
        </p:nvSpPr>
        <p:spPr/>
        <p:txBody>
          <a:bodyPr/>
          <a:lstStyle/>
          <a:p>
            <a:r>
              <a:rPr lang="fr-FR" dirty="0"/>
              <a:t>3C :</a:t>
            </a:r>
            <a:r>
              <a:rPr lang="fr-FR" dirty="0" err="1"/>
              <a:t>Character</a:t>
            </a:r>
            <a:endParaRPr lang="fr-FR" dirty="0"/>
          </a:p>
        </p:txBody>
      </p:sp>
      <p:sp>
        <p:nvSpPr>
          <p:cNvPr id="3" name="Espace réservé du contenu 2">
            <a:extLst>
              <a:ext uri="{FF2B5EF4-FFF2-40B4-BE49-F238E27FC236}">
                <a16:creationId xmlns:a16="http://schemas.microsoft.com/office/drawing/2014/main" id="{667D82D9-2388-5672-7984-E8CBBD574076}"/>
              </a:ext>
            </a:extLst>
          </p:cNvPr>
          <p:cNvSpPr>
            <a:spLocks noGrp="1"/>
          </p:cNvSpPr>
          <p:nvPr>
            <p:ph idx="1"/>
          </p:nvPr>
        </p:nvSpPr>
        <p:spPr/>
        <p:txBody>
          <a:bodyPr/>
          <a:lstStyle/>
          <a:p>
            <a:r>
              <a:rPr lang="fr-FR" dirty="0"/>
              <a:t>L’objectif est que mon joueur ressent un sentiment de rapidité tout en réfléchissant rapidement.</a:t>
            </a:r>
          </a:p>
          <a:p>
            <a:r>
              <a:rPr lang="fr-FR" dirty="0"/>
              <a:t>C’est pour ça qu’il peut changer de dimension pour se déplacer rapidement. </a:t>
            </a:r>
          </a:p>
          <a:p>
            <a:r>
              <a:rPr lang="fr-FR" dirty="0"/>
              <a:t>De plus, il peut aussi s'accrocher aux murs faire des </a:t>
            </a:r>
            <a:r>
              <a:rPr lang="fr-FR" dirty="0" err="1"/>
              <a:t>wall</a:t>
            </a:r>
            <a:r>
              <a:rPr lang="fr-FR" dirty="0"/>
              <a:t> jump qu’il peut combiner avec la dimension pour encore plus de dynamisme.</a:t>
            </a:r>
          </a:p>
          <a:p>
            <a:endParaRPr lang="fr-FR" dirty="0"/>
          </a:p>
        </p:txBody>
      </p:sp>
    </p:spTree>
    <p:extLst>
      <p:ext uri="{BB962C8B-B14F-4D97-AF65-F5344CB8AC3E}">
        <p14:creationId xmlns:p14="http://schemas.microsoft.com/office/powerpoint/2010/main" val="3269617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3E9BCC-69BF-67A3-B8B9-B7E616E088DC}"/>
              </a:ext>
            </a:extLst>
          </p:cNvPr>
          <p:cNvSpPr>
            <a:spLocks noGrp="1"/>
          </p:cNvSpPr>
          <p:nvPr>
            <p:ph type="title"/>
          </p:nvPr>
        </p:nvSpPr>
        <p:spPr/>
        <p:txBody>
          <a:bodyPr/>
          <a:lstStyle/>
          <a:p>
            <a:r>
              <a:rPr lang="fr-FR" dirty="0"/>
              <a:t>3C :Control</a:t>
            </a:r>
          </a:p>
        </p:txBody>
      </p:sp>
      <p:sp>
        <p:nvSpPr>
          <p:cNvPr id="3" name="Espace réservé du contenu 2">
            <a:extLst>
              <a:ext uri="{FF2B5EF4-FFF2-40B4-BE49-F238E27FC236}">
                <a16:creationId xmlns:a16="http://schemas.microsoft.com/office/drawing/2014/main" id="{05C769B0-45AD-DA49-03E7-9DA25F16D707}"/>
              </a:ext>
            </a:extLst>
          </p:cNvPr>
          <p:cNvSpPr>
            <a:spLocks noGrp="1"/>
          </p:cNvSpPr>
          <p:nvPr>
            <p:ph idx="1"/>
          </p:nvPr>
        </p:nvSpPr>
        <p:spPr/>
        <p:txBody>
          <a:bodyPr/>
          <a:lstStyle/>
          <a:p>
            <a:r>
              <a:rPr lang="fr-FR" dirty="0"/>
              <a:t>Déplacement : Q et D (le personnage s’orientera dans la direction appuyée.)</a:t>
            </a:r>
          </a:p>
          <a:p>
            <a:r>
              <a:rPr lang="fr-FR" dirty="0"/>
              <a:t>Saut :</a:t>
            </a:r>
            <a:r>
              <a:rPr lang="fr-FR" dirty="0" err="1"/>
              <a:t>space</a:t>
            </a:r>
            <a:r>
              <a:rPr lang="fr-FR" dirty="0"/>
              <a:t> bar (si sur un mur, </a:t>
            </a:r>
            <a:r>
              <a:rPr lang="fr-FR" dirty="0" err="1"/>
              <a:t>wall</a:t>
            </a:r>
            <a:r>
              <a:rPr lang="fr-FR" dirty="0"/>
              <a:t> jump et oriente le personnage dos au mur)</a:t>
            </a:r>
          </a:p>
          <a:p>
            <a:r>
              <a:rPr lang="fr-FR" dirty="0"/>
              <a:t>Interagir avec une porte : E</a:t>
            </a:r>
          </a:p>
          <a:p>
            <a:r>
              <a:rPr lang="fr-FR" dirty="0"/>
              <a:t>Changer de dimension : Maj (change aussi son orientation, s’il aller vers la droite il ira vers la gauche.)</a:t>
            </a:r>
          </a:p>
        </p:txBody>
      </p:sp>
    </p:spTree>
    <p:extLst>
      <p:ext uri="{BB962C8B-B14F-4D97-AF65-F5344CB8AC3E}">
        <p14:creationId xmlns:p14="http://schemas.microsoft.com/office/powerpoint/2010/main" val="190598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D506AD-7003-17CB-CF76-742FEB6D0ED9}"/>
              </a:ext>
            </a:extLst>
          </p:cNvPr>
          <p:cNvSpPr>
            <a:spLocks noGrp="1"/>
          </p:cNvSpPr>
          <p:nvPr>
            <p:ph type="title"/>
          </p:nvPr>
        </p:nvSpPr>
        <p:spPr/>
        <p:txBody>
          <a:bodyPr/>
          <a:lstStyle/>
          <a:p>
            <a:r>
              <a:rPr lang="fr-FR" dirty="0"/>
              <a:t>Gameplay Loop Macro</a:t>
            </a:r>
          </a:p>
        </p:txBody>
      </p:sp>
      <p:sp>
        <p:nvSpPr>
          <p:cNvPr id="3" name="Espace réservé du contenu 2">
            <a:extLst>
              <a:ext uri="{FF2B5EF4-FFF2-40B4-BE49-F238E27FC236}">
                <a16:creationId xmlns:a16="http://schemas.microsoft.com/office/drawing/2014/main" id="{257C303D-6FEE-EA7A-F41A-2C8055F1C01A}"/>
              </a:ext>
            </a:extLst>
          </p:cNvPr>
          <p:cNvSpPr>
            <a:spLocks noGrp="1"/>
          </p:cNvSpPr>
          <p:nvPr>
            <p:ph idx="1"/>
          </p:nvPr>
        </p:nvSpPr>
        <p:spPr/>
        <p:txBody>
          <a:bodyPr/>
          <a:lstStyle/>
          <a:p>
            <a:endParaRPr lang="fr-FR" dirty="0"/>
          </a:p>
        </p:txBody>
      </p:sp>
      <p:sp>
        <p:nvSpPr>
          <p:cNvPr id="4" name="Rectangle : coins arrondis 3">
            <a:extLst>
              <a:ext uri="{FF2B5EF4-FFF2-40B4-BE49-F238E27FC236}">
                <a16:creationId xmlns:a16="http://schemas.microsoft.com/office/drawing/2014/main" id="{FC849009-D499-FD65-7128-734DD24FCC85}"/>
              </a:ext>
            </a:extLst>
          </p:cNvPr>
          <p:cNvSpPr/>
          <p:nvPr/>
        </p:nvSpPr>
        <p:spPr>
          <a:xfrm>
            <a:off x="36856" y="4132048"/>
            <a:ext cx="1872619" cy="10674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Trouver le mage</a:t>
            </a:r>
          </a:p>
        </p:txBody>
      </p:sp>
      <p:sp>
        <p:nvSpPr>
          <p:cNvPr id="5" name="Rectangle : coins arrondis 4">
            <a:extLst>
              <a:ext uri="{FF2B5EF4-FFF2-40B4-BE49-F238E27FC236}">
                <a16:creationId xmlns:a16="http://schemas.microsoft.com/office/drawing/2014/main" id="{E3643B7F-71DB-DACD-CB48-4DF0D0B46F5B}"/>
              </a:ext>
            </a:extLst>
          </p:cNvPr>
          <p:cNvSpPr/>
          <p:nvPr/>
        </p:nvSpPr>
        <p:spPr>
          <a:xfrm>
            <a:off x="1219200" y="1825625"/>
            <a:ext cx="2413776" cy="2191132"/>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Vous devez traverser les différent monde pour retrouver le mage.</a:t>
            </a:r>
          </a:p>
        </p:txBody>
      </p:sp>
      <p:sp>
        <p:nvSpPr>
          <p:cNvPr id="6" name="Rectangle : coins arrondis 5">
            <a:extLst>
              <a:ext uri="{FF2B5EF4-FFF2-40B4-BE49-F238E27FC236}">
                <a16:creationId xmlns:a16="http://schemas.microsoft.com/office/drawing/2014/main" id="{0909A19C-C6FE-EE7D-C873-CD05DBE9A86F}"/>
              </a:ext>
            </a:extLst>
          </p:cNvPr>
          <p:cNvSpPr/>
          <p:nvPr/>
        </p:nvSpPr>
        <p:spPr>
          <a:xfrm>
            <a:off x="2767204" y="4132048"/>
            <a:ext cx="1872619" cy="106748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Sauver vos parents</a:t>
            </a:r>
          </a:p>
        </p:txBody>
      </p:sp>
      <p:cxnSp>
        <p:nvCxnSpPr>
          <p:cNvPr id="7" name="Connecteur : en angle 6">
            <a:extLst>
              <a:ext uri="{FF2B5EF4-FFF2-40B4-BE49-F238E27FC236}">
                <a16:creationId xmlns:a16="http://schemas.microsoft.com/office/drawing/2014/main" id="{171F16DB-E060-DA68-A7EB-0B4360271DAC}"/>
              </a:ext>
            </a:extLst>
          </p:cNvPr>
          <p:cNvCxnSpPr>
            <a:cxnSpLocks/>
            <a:stCxn id="4" idx="0"/>
            <a:endCxn id="5" idx="1"/>
          </p:cNvCxnSpPr>
          <p:nvPr/>
        </p:nvCxnSpPr>
        <p:spPr>
          <a:xfrm rot="5400000" flipH="1" flipV="1">
            <a:off x="490755" y="3403603"/>
            <a:ext cx="1210857" cy="24603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onnecteur : en angle 7">
            <a:extLst>
              <a:ext uri="{FF2B5EF4-FFF2-40B4-BE49-F238E27FC236}">
                <a16:creationId xmlns:a16="http://schemas.microsoft.com/office/drawing/2014/main" id="{1006877E-C4B8-9043-A92C-E32D2672927C}"/>
              </a:ext>
            </a:extLst>
          </p:cNvPr>
          <p:cNvCxnSpPr>
            <a:cxnSpLocks/>
            <a:stCxn id="5" idx="3"/>
            <a:endCxn id="6" idx="0"/>
          </p:cNvCxnSpPr>
          <p:nvPr/>
        </p:nvCxnSpPr>
        <p:spPr>
          <a:xfrm>
            <a:off x="3632976" y="2921191"/>
            <a:ext cx="70538" cy="121085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Connecteur : en angle 8">
            <a:extLst>
              <a:ext uri="{FF2B5EF4-FFF2-40B4-BE49-F238E27FC236}">
                <a16:creationId xmlns:a16="http://schemas.microsoft.com/office/drawing/2014/main" id="{94CF7CE1-FF8B-B2CE-1CE5-E0F205B54758}"/>
              </a:ext>
            </a:extLst>
          </p:cNvPr>
          <p:cNvCxnSpPr>
            <a:cxnSpLocks/>
            <a:stCxn id="6" idx="1"/>
            <a:endCxn id="4" idx="3"/>
          </p:cNvCxnSpPr>
          <p:nvPr/>
        </p:nvCxnSpPr>
        <p:spPr>
          <a:xfrm rot="10800000">
            <a:off x="1909476" y="4665789"/>
            <a:ext cx="857729" cy="1270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ectangle : coins arrondis 15">
            <a:extLst>
              <a:ext uri="{FF2B5EF4-FFF2-40B4-BE49-F238E27FC236}">
                <a16:creationId xmlns:a16="http://schemas.microsoft.com/office/drawing/2014/main" id="{10E6503B-EAFF-78C4-7D45-9C0F58C4AA15}"/>
              </a:ext>
            </a:extLst>
          </p:cNvPr>
          <p:cNvSpPr/>
          <p:nvPr/>
        </p:nvSpPr>
        <p:spPr>
          <a:xfrm>
            <a:off x="5926928" y="4016757"/>
            <a:ext cx="2130552" cy="11247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Collecter toutes les anomalies</a:t>
            </a:r>
          </a:p>
        </p:txBody>
      </p:sp>
      <p:sp>
        <p:nvSpPr>
          <p:cNvPr id="17" name="Rectangle : coins arrondis 16">
            <a:extLst>
              <a:ext uri="{FF2B5EF4-FFF2-40B4-BE49-F238E27FC236}">
                <a16:creationId xmlns:a16="http://schemas.microsoft.com/office/drawing/2014/main" id="{EDE79308-D8E8-F8E9-C1F5-EA5AC1216693}"/>
              </a:ext>
            </a:extLst>
          </p:cNvPr>
          <p:cNvSpPr/>
          <p:nvPr/>
        </p:nvSpPr>
        <p:spPr>
          <a:xfrm>
            <a:off x="7258279" y="1662718"/>
            <a:ext cx="2730348" cy="1459961"/>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Les anomalies se trouvent dans des tableaux annexes plus compliqués. </a:t>
            </a:r>
          </a:p>
        </p:txBody>
      </p:sp>
      <p:sp>
        <p:nvSpPr>
          <p:cNvPr id="18" name="Rectangle : coins arrondis 17">
            <a:extLst>
              <a:ext uri="{FF2B5EF4-FFF2-40B4-BE49-F238E27FC236}">
                <a16:creationId xmlns:a16="http://schemas.microsoft.com/office/drawing/2014/main" id="{A0C7498C-A810-6B75-18F9-9B73F976C841}"/>
              </a:ext>
            </a:extLst>
          </p:cNvPr>
          <p:cNvSpPr/>
          <p:nvPr/>
        </p:nvSpPr>
        <p:spPr>
          <a:xfrm>
            <a:off x="9358214" y="4016757"/>
            <a:ext cx="2130552" cy="112471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Valider le jeu à 100%</a:t>
            </a:r>
          </a:p>
        </p:txBody>
      </p:sp>
      <p:cxnSp>
        <p:nvCxnSpPr>
          <p:cNvPr id="19" name="Connecteur : en angle 18">
            <a:extLst>
              <a:ext uri="{FF2B5EF4-FFF2-40B4-BE49-F238E27FC236}">
                <a16:creationId xmlns:a16="http://schemas.microsoft.com/office/drawing/2014/main" id="{FB652DD5-95A4-9FBE-DD63-6BD11DF86A86}"/>
              </a:ext>
            </a:extLst>
          </p:cNvPr>
          <p:cNvCxnSpPr>
            <a:cxnSpLocks/>
            <a:stCxn id="16" idx="0"/>
            <a:endCxn id="17" idx="1"/>
          </p:cNvCxnSpPr>
          <p:nvPr/>
        </p:nvCxnSpPr>
        <p:spPr>
          <a:xfrm rot="5400000" flipH="1" flipV="1">
            <a:off x="6313212" y="3071691"/>
            <a:ext cx="1624058" cy="26607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Connecteur : en angle 19">
            <a:extLst>
              <a:ext uri="{FF2B5EF4-FFF2-40B4-BE49-F238E27FC236}">
                <a16:creationId xmlns:a16="http://schemas.microsoft.com/office/drawing/2014/main" id="{68A7ABAD-91BB-D516-711B-2A873BE13475}"/>
              </a:ext>
            </a:extLst>
          </p:cNvPr>
          <p:cNvCxnSpPr>
            <a:cxnSpLocks/>
            <a:stCxn id="17" idx="3"/>
            <a:endCxn id="18" idx="0"/>
          </p:cNvCxnSpPr>
          <p:nvPr/>
        </p:nvCxnSpPr>
        <p:spPr>
          <a:xfrm>
            <a:off x="9988627" y="2392699"/>
            <a:ext cx="434863" cy="162405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eur : en angle 20">
            <a:extLst>
              <a:ext uri="{FF2B5EF4-FFF2-40B4-BE49-F238E27FC236}">
                <a16:creationId xmlns:a16="http://schemas.microsoft.com/office/drawing/2014/main" id="{8D1A0A59-AAD3-7387-6A07-4A45CCE5C5EA}"/>
              </a:ext>
            </a:extLst>
          </p:cNvPr>
          <p:cNvCxnSpPr>
            <a:cxnSpLocks/>
            <a:stCxn id="18" idx="1"/>
            <a:endCxn id="16" idx="3"/>
          </p:cNvCxnSpPr>
          <p:nvPr/>
        </p:nvCxnSpPr>
        <p:spPr>
          <a:xfrm rot="10800000">
            <a:off x="8057480" y="4579113"/>
            <a:ext cx="1300734" cy="1270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7604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66E8E-098D-6D68-4DB5-FA97D9F85C0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0D84741-54C9-4387-8BAD-D9873229EA8F}"/>
              </a:ext>
            </a:extLst>
          </p:cNvPr>
          <p:cNvSpPr>
            <a:spLocks noGrp="1"/>
          </p:cNvSpPr>
          <p:nvPr>
            <p:ph type="title"/>
          </p:nvPr>
        </p:nvSpPr>
        <p:spPr/>
        <p:txBody>
          <a:bodyPr/>
          <a:lstStyle/>
          <a:p>
            <a:r>
              <a:rPr lang="fr-FR" dirty="0"/>
              <a:t>Gameplay Loop Méso</a:t>
            </a:r>
          </a:p>
        </p:txBody>
      </p:sp>
      <p:sp>
        <p:nvSpPr>
          <p:cNvPr id="3" name="Espace réservé du contenu 2">
            <a:extLst>
              <a:ext uri="{FF2B5EF4-FFF2-40B4-BE49-F238E27FC236}">
                <a16:creationId xmlns:a16="http://schemas.microsoft.com/office/drawing/2014/main" id="{9D1D8FB6-7BC4-D4CA-2195-38FFA3B077B7}"/>
              </a:ext>
            </a:extLst>
          </p:cNvPr>
          <p:cNvSpPr>
            <a:spLocks noGrp="1"/>
          </p:cNvSpPr>
          <p:nvPr>
            <p:ph idx="1"/>
          </p:nvPr>
        </p:nvSpPr>
        <p:spPr/>
        <p:txBody>
          <a:bodyPr/>
          <a:lstStyle/>
          <a:p>
            <a:endParaRPr lang="fr-FR" dirty="0"/>
          </a:p>
        </p:txBody>
      </p:sp>
      <p:sp>
        <p:nvSpPr>
          <p:cNvPr id="4" name="Rectangle : coins arrondis 3">
            <a:extLst>
              <a:ext uri="{FF2B5EF4-FFF2-40B4-BE49-F238E27FC236}">
                <a16:creationId xmlns:a16="http://schemas.microsoft.com/office/drawing/2014/main" id="{6558662F-866A-6772-8943-35CECD29022D}"/>
              </a:ext>
            </a:extLst>
          </p:cNvPr>
          <p:cNvSpPr/>
          <p:nvPr/>
        </p:nvSpPr>
        <p:spPr>
          <a:xfrm>
            <a:off x="329184" y="4288536"/>
            <a:ext cx="2130552" cy="11247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Finir le tableau </a:t>
            </a:r>
          </a:p>
        </p:txBody>
      </p:sp>
      <p:sp>
        <p:nvSpPr>
          <p:cNvPr id="5" name="Rectangle : coins arrondis 4">
            <a:extLst>
              <a:ext uri="{FF2B5EF4-FFF2-40B4-BE49-F238E27FC236}">
                <a16:creationId xmlns:a16="http://schemas.microsoft.com/office/drawing/2014/main" id="{1F414404-C3F9-83CC-E42A-0D0132A0877C}"/>
              </a:ext>
            </a:extLst>
          </p:cNvPr>
          <p:cNvSpPr/>
          <p:nvPr/>
        </p:nvSpPr>
        <p:spPr>
          <a:xfrm>
            <a:off x="1716024" y="1980755"/>
            <a:ext cx="2746248" cy="1963420"/>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Activer la plaque du niveau et aller à la porte de sortie sans mourir</a:t>
            </a:r>
          </a:p>
        </p:txBody>
      </p:sp>
      <p:sp>
        <p:nvSpPr>
          <p:cNvPr id="6" name="Rectangle : coins arrondis 5">
            <a:extLst>
              <a:ext uri="{FF2B5EF4-FFF2-40B4-BE49-F238E27FC236}">
                <a16:creationId xmlns:a16="http://schemas.microsoft.com/office/drawing/2014/main" id="{5ACE5FBF-E657-140C-B7BC-C8531EEBEF0A}"/>
              </a:ext>
            </a:extLst>
          </p:cNvPr>
          <p:cNvSpPr/>
          <p:nvPr/>
        </p:nvSpPr>
        <p:spPr>
          <a:xfrm>
            <a:off x="3710940" y="4287521"/>
            <a:ext cx="2130552" cy="112471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Avoir accès au(x) tableau(x) suivant(s)</a:t>
            </a:r>
          </a:p>
        </p:txBody>
      </p:sp>
      <p:cxnSp>
        <p:nvCxnSpPr>
          <p:cNvPr id="7" name="Connecteur : en angle 6">
            <a:extLst>
              <a:ext uri="{FF2B5EF4-FFF2-40B4-BE49-F238E27FC236}">
                <a16:creationId xmlns:a16="http://schemas.microsoft.com/office/drawing/2014/main" id="{4F53DB05-9C9F-72EB-B70B-929F24403BF6}"/>
              </a:ext>
            </a:extLst>
          </p:cNvPr>
          <p:cNvCxnSpPr>
            <a:cxnSpLocks/>
            <a:stCxn id="4" idx="0"/>
            <a:endCxn id="5" idx="1"/>
          </p:cNvCxnSpPr>
          <p:nvPr/>
        </p:nvCxnSpPr>
        <p:spPr>
          <a:xfrm rot="5400000" flipH="1" flipV="1">
            <a:off x="892207" y="3464719"/>
            <a:ext cx="1326071" cy="32156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onnecteur : en angle 7">
            <a:extLst>
              <a:ext uri="{FF2B5EF4-FFF2-40B4-BE49-F238E27FC236}">
                <a16:creationId xmlns:a16="http://schemas.microsoft.com/office/drawing/2014/main" id="{2A333924-8B87-8CEC-AE7A-9EF588EA144B}"/>
              </a:ext>
            </a:extLst>
          </p:cNvPr>
          <p:cNvCxnSpPr>
            <a:cxnSpLocks/>
            <a:stCxn id="5" idx="3"/>
            <a:endCxn id="6" idx="0"/>
          </p:cNvCxnSpPr>
          <p:nvPr/>
        </p:nvCxnSpPr>
        <p:spPr>
          <a:xfrm>
            <a:off x="4462272" y="2962465"/>
            <a:ext cx="313944" cy="132505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Connecteur : en angle 8">
            <a:extLst>
              <a:ext uri="{FF2B5EF4-FFF2-40B4-BE49-F238E27FC236}">
                <a16:creationId xmlns:a16="http://schemas.microsoft.com/office/drawing/2014/main" id="{A337B26C-44F4-DEB7-9CAD-4D5181553E81}"/>
              </a:ext>
            </a:extLst>
          </p:cNvPr>
          <p:cNvCxnSpPr>
            <a:cxnSpLocks/>
            <a:stCxn id="6" idx="1"/>
            <a:endCxn id="4" idx="3"/>
          </p:cNvCxnSpPr>
          <p:nvPr/>
        </p:nvCxnSpPr>
        <p:spPr>
          <a:xfrm rot="10800000" flipV="1">
            <a:off x="2459736" y="4849876"/>
            <a:ext cx="1251204" cy="101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Rectangle : coins arrondis 18">
            <a:extLst>
              <a:ext uri="{FF2B5EF4-FFF2-40B4-BE49-F238E27FC236}">
                <a16:creationId xmlns:a16="http://schemas.microsoft.com/office/drawing/2014/main" id="{CA24427C-58C0-0220-9A1D-70A0E5D739F4}"/>
              </a:ext>
            </a:extLst>
          </p:cNvPr>
          <p:cNvSpPr/>
          <p:nvPr/>
        </p:nvSpPr>
        <p:spPr>
          <a:xfrm>
            <a:off x="6135623" y="4261104"/>
            <a:ext cx="2130552" cy="11247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Sortir à temps</a:t>
            </a:r>
          </a:p>
        </p:txBody>
      </p:sp>
      <p:sp>
        <p:nvSpPr>
          <p:cNvPr id="20" name="Rectangle : coins arrondis 19">
            <a:extLst>
              <a:ext uri="{FF2B5EF4-FFF2-40B4-BE49-F238E27FC236}">
                <a16:creationId xmlns:a16="http://schemas.microsoft.com/office/drawing/2014/main" id="{FAB836F4-0B96-7311-284B-42EEEC06EE0F}"/>
              </a:ext>
            </a:extLst>
          </p:cNvPr>
          <p:cNvSpPr/>
          <p:nvPr/>
        </p:nvSpPr>
        <p:spPr>
          <a:xfrm>
            <a:off x="7729729" y="2177288"/>
            <a:ext cx="2602991" cy="1739455"/>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Si c’est une plaque rouge alors vous devez réagir rapidement pour sortir avant que la porte ne se ferme</a:t>
            </a:r>
          </a:p>
        </p:txBody>
      </p:sp>
      <p:sp>
        <p:nvSpPr>
          <p:cNvPr id="21" name="Rectangle : coins arrondis 20">
            <a:extLst>
              <a:ext uri="{FF2B5EF4-FFF2-40B4-BE49-F238E27FC236}">
                <a16:creationId xmlns:a16="http://schemas.microsoft.com/office/drawing/2014/main" id="{A2996FED-70B4-EC24-63D0-F654444713DB}"/>
              </a:ext>
            </a:extLst>
          </p:cNvPr>
          <p:cNvSpPr/>
          <p:nvPr/>
        </p:nvSpPr>
        <p:spPr>
          <a:xfrm>
            <a:off x="9517379" y="4260089"/>
            <a:ext cx="2130552" cy="112471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Avoir accès au(x) tableau(x) suivant(s)</a:t>
            </a:r>
          </a:p>
        </p:txBody>
      </p:sp>
      <p:cxnSp>
        <p:nvCxnSpPr>
          <p:cNvPr id="22" name="Connecteur : en angle 21">
            <a:extLst>
              <a:ext uri="{FF2B5EF4-FFF2-40B4-BE49-F238E27FC236}">
                <a16:creationId xmlns:a16="http://schemas.microsoft.com/office/drawing/2014/main" id="{F2534519-1C96-0626-1300-A159242A5381}"/>
              </a:ext>
            </a:extLst>
          </p:cNvPr>
          <p:cNvCxnSpPr>
            <a:cxnSpLocks/>
            <a:stCxn id="19" idx="0"/>
            <a:endCxn id="20" idx="1"/>
          </p:cNvCxnSpPr>
          <p:nvPr/>
        </p:nvCxnSpPr>
        <p:spPr>
          <a:xfrm rot="5400000" flipH="1" flipV="1">
            <a:off x="6858270" y="3389645"/>
            <a:ext cx="1214088" cy="52883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cteur : en angle 22">
            <a:extLst>
              <a:ext uri="{FF2B5EF4-FFF2-40B4-BE49-F238E27FC236}">
                <a16:creationId xmlns:a16="http://schemas.microsoft.com/office/drawing/2014/main" id="{5706310F-3EE9-F33C-89EE-FC9F4AE6AC09}"/>
              </a:ext>
            </a:extLst>
          </p:cNvPr>
          <p:cNvCxnSpPr>
            <a:cxnSpLocks/>
            <a:stCxn id="20" idx="3"/>
            <a:endCxn id="21" idx="0"/>
          </p:cNvCxnSpPr>
          <p:nvPr/>
        </p:nvCxnSpPr>
        <p:spPr>
          <a:xfrm>
            <a:off x="10332720" y="3047016"/>
            <a:ext cx="249935" cy="121307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onnecteur : en angle 23">
            <a:extLst>
              <a:ext uri="{FF2B5EF4-FFF2-40B4-BE49-F238E27FC236}">
                <a16:creationId xmlns:a16="http://schemas.microsoft.com/office/drawing/2014/main" id="{097F6328-5D72-9963-5BC1-F82BD404AA12}"/>
              </a:ext>
            </a:extLst>
          </p:cNvPr>
          <p:cNvCxnSpPr>
            <a:cxnSpLocks/>
            <a:stCxn id="21" idx="1"/>
            <a:endCxn id="19" idx="3"/>
          </p:cNvCxnSpPr>
          <p:nvPr/>
        </p:nvCxnSpPr>
        <p:spPr>
          <a:xfrm rot="10800000" flipV="1">
            <a:off x="8266175" y="4822444"/>
            <a:ext cx="1251204" cy="101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965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64F179-E974-F39A-4701-D73EBB9B7D5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85CA6AA-7964-989E-0E01-DA79ED89C0AE}"/>
              </a:ext>
            </a:extLst>
          </p:cNvPr>
          <p:cNvSpPr>
            <a:spLocks noGrp="1"/>
          </p:cNvSpPr>
          <p:nvPr>
            <p:ph type="title"/>
          </p:nvPr>
        </p:nvSpPr>
        <p:spPr/>
        <p:txBody>
          <a:bodyPr/>
          <a:lstStyle/>
          <a:p>
            <a:r>
              <a:rPr lang="fr-FR" dirty="0"/>
              <a:t>Gameplay Loop Méso</a:t>
            </a:r>
          </a:p>
        </p:txBody>
      </p:sp>
      <p:sp>
        <p:nvSpPr>
          <p:cNvPr id="3" name="Espace réservé du contenu 2">
            <a:extLst>
              <a:ext uri="{FF2B5EF4-FFF2-40B4-BE49-F238E27FC236}">
                <a16:creationId xmlns:a16="http://schemas.microsoft.com/office/drawing/2014/main" id="{53B4BE61-82ED-131F-A06B-B5EBBF680F89}"/>
              </a:ext>
            </a:extLst>
          </p:cNvPr>
          <p:cNvSpPr>
            <a:spLocks noGrp="1"/>
          </p:cNvSpPr>
          <p:nvPr>
            <p:ph idx="1"/>
          </p:nvPr>
        </p:nvSpPr>
        <p:spPr/>
        <p:txBody>
          <a:bodyPr/>
          <a:lstStyle/>
          <a:p>
            <a:endParaRPr lang="fr-FR" dirty="0"/>
          </a:p>
        </p:txBody>
      </p:sp>
      <p:sp>
        <p:nvSpPr>
          <p:cNvPr id="4" name="Rectangle : coins arrondis 3">
            <a:extLst>
              <a:ext uri="{FF2B5EF4-FFF2-40B4-BE49-F238E27FC236}">
                <a16:creationId xmlns:a16="http://schemas.microsoft.com/office/drawing/2014/main" id="{2B9248AA-3573-288C-56FD-9CE9CBB4DB2E}"/>
              </a:ext>
            </a:extLst>
          </p:cNvPr>
          <p:cNvSpPr/>
          <p:nvPr/>
        </p:nvSpPr>
        <p:spPr>
          <a:xfrm>
            <a:off x="329184" y="4288536"/>
            <a:ext cx="2130552" cy="11247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Collecter une anomalie</a:t>
            </a:r>
          </a:p>
        </p:txBody>
      </p:sp>
      <p:sp>
        <p:nvSpPr>
          <p:cNvPr id="5" name="Rectangle : coins arrondis 4">
            <a:extLst>
              <a:ext uri="{FF2B5EF4-FFF2-40B4-BE49-F238E27FC236}">
                <a16:creationId xmlns:a16="http://schemas.microsoft.com/office/drawing/2014/main" id="{4F6EFD32-E174-E06E-5B71-0D90B29A211E}"/>
              </a:ext>
            </a:extLst>
          </p:cNvPr>
          <p:cNvSpPr/>
          <p:nvPr/>
        </p:nvSpPr>
        <p:spPr>
          <a:xfrm>
            <a:off x="1716024" y="1690688"/>
            <a:ext cx="2881884" cy="2253487"/>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Obtenir puis ressortir avec l’anomalie dans un tableau qui demande beaucoup plus de réactivité (enchaînement de téléportation avec </a:t>
            </a:r>
            <a:r>
              <a:rPr lang="fr-FR" dirty="0" err="1"/>
              <a:t>wall</a:t>
            </a:r>
            <a:r>
              <a:rPr lang="fr-FR" dirty="0"/>
              <a:t> jump par exemple)</a:t>
            </a:r>
          </a:p>
        </p:txBody>
      </p:sp>
      <p:sp>
        <p:nvSpPr>
          <p:cNvPr id="6" name="Rectangle : coins arrondis 5">
            <a:extLst>
              <a:ext uri="{FF2B5EF4-FFF2-40B4-BE49-F238E27FC236}">
                <a16:creationId xmlns:a16="http://schemas.microsoft.com/office/drawing/2014/main" id="{238FB1E5-DEF7-038B-6D26-609FCF304C9D}"/>
              </a:ext>
            </a:extLst>
          </p:cNvPr>
          <p:cNvSpPr/>
          <p:nvPr/>
        </p:nvSpPr>
        <p:spPr>
          <a:xfrm>
            <a:off x="3710940" y="4287521"/>
            <a:ext cx="2130552" cy="112471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Obtenir une anomalie</a:t>
            </a:r>
          </a:p>
        </p:txBody>
      </p:sp>
      <p:cxnSp>
        <p:nvCxnSpPr>
          <p:cNvPr id="7" name="Connecteur : en angle 6">
            <a:extLst>
              <a:ext uri="{FF2B5EF4-FFF2-40B4-BE49-F238E27FC236}">
                <a16:creationId xmlns:a16="http://schemas.microsoft.com/office/drawing/2014/main" id="{8201E114-185F-12A4-9695-E208245A3A82}"/>
              </a:ext>
            </a:extLst>
          </p:cNvPr>
          <p:cNvCxnSpPr>
            <a:cxnSpLocks/>
            <a:stCxn id="4" idx="0"/>
            <a:endCxn id="5" idx="1"/>
          </p:cNvCxnSpPr>
          <p:nvPr/>
        </p:nvCxnSpPr>
        <p:spPr>
          <a:xfrm rot="5400000" flipH="1" flipV="1">
            <a:off x="819690" y="3392202"/>
            <a:ext cx="1471104" cy="32156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onnecteur : en angle 7">
            <a:extLst>
              <a:ext uri="{FF2B5EF4-FFF2-40B4-BE49-F238E27FC236}">
                <a16:creationId xmlns:a16="http://schemas.microsoft.com/office/drawing/2014/main" id="{58F1EF07-283A-18AD-EDD9-45C47166E32E}"/>
              </a:ext>
            </a:extLst>
          </p:cNvPr>
          <p:cNvCxnSpPr>
            <a:cxnSpLocks/>
            <a:stCxn id="5" idx="3"/>
            <a:endCxn id="6" idx="0"/>
          </p:cNvCxnSpPr>
          <p:nvPr/>
        </p:nvCxnSpPr>
        <p:spPr>
          <a:xfrm>
            <a:off x="4597908" y="2817432"/>
            <a:ext cx="178308" cy="147008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Connecteur : en angle 8">
            <a:extLst>
              <a:ext uri="{FF2B5EF4-FFF2-40B4-BE49-F238E27FC236}">
                <a16:creationId xmlns:a16="http://schemas.microsoft.com/office/drawing/2014/main" id="{AFB7F209-07CA-A97E-D886-7B1658929C34}"/>
              </a:ext>
            </a:extLst>
          </p:cNvPr>
          <p:cNvCxnSpPr>
            <a:cxnSpLocks/>
            <a:stCxn id="6" idx="1"/>
            <a:endCxn id="4" idx="3"/>
          </p:cNvCxnSpPr>
          <p:nvPr/>
        </p:nvCxnSpPr>
        <p:spPr>
          <a:xfrm rot="10800000" flipV="1">
            <a:off x="2459736" y="4849876"/>
            <a:ext cx="1251204" cy="101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 coins arrondis 11">
            <a:extLst>
              <a:ext uri="{FF2B5EF4-FFF2-40B4-BE49-F238E27FC236}">
                <a16:creationId xmlns:a16="http://schemas.microsoft.com/office/drawing/2014/main" id="{2E2BEE0F-970E-10DE-246A-7B0A883F23C2}"/>
              </a:ext>
            </a:extLst>
          </p:cNvPr>
          <p:cNvSpPr/>
          <p:nvPr/>
        </p:nvSpPr>
        <p:spPr>
          <a:xfrm>
            <a:off x="6350508" y="4287521"/>
            <a:ext cx="2130552" cy="11247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Analyser le niveau</a:t>
            </a:r>
          </a:p>
        </p:txBody>
      </p:sp>
      <p:sp>
        <p:nvSpPr>
          <p:cNvPr id="13" name="Rectangle : coins arrondis 12">
            <a:extLst>
              <a:ext uri="{FF2B5EF4-FFF2-40B4-BE49-F238E27FC236}">
                <a16:creationId xmlns:a16="http://schemas.microsoft.com/office/drawing/2014/main" id="{5CDF31BF-3F38-AAC2-79C8-A2B966483B6F}"/>
              </a:ext>
            </a:extLst>
          </p:cNvPr>
          <p:cNvSpPr/>
          <p:nvPr/>
        </p:nvSpPr>
        <p:spPr>
          <a:xfrm>
            <a:off x="7944614" y="1825625"/>
            <a:ext cx="2753866" cy="2117535"/>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Certains pièges et ennemis changent de comportement selon la dimension ce qui complexifie la compréhension du tableau.</a:t>
            </a:r>
          </a:p>
        </p:txBody>
      </p:sp>
      <p:sp>
        <p:nvSpPr>
          <p:cNvPr id="14" name="Rectangle : coins arrondis 13">
            <a:extLst>
              <a:ext uri="{FF2B5EF4-FFF2-40B4-BE49-F238E27FC236}">
                <a16:creationId xmlns:a16="http://schemas.microsoft.com/office/drawing/2014/main" id="{6C895081-51D0-C77C-2263-8012B6B5D0EF}"/>
              </a:ext>
            </a:extLst>
          </p:cNvPr>
          <p:cNvSpPr/>
          <p:nvPr/>
        </p:nvSpPr>
        <p:spPr>
          <a:xfrm>
            <a:off x="9732264" y="4286506"/>
            <a:ext cx="2130552" cy="112471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Permet de savoir ce qu’il va falloir faire et dans quel ordre</a:t>
            </a:r>
          </a:p>
        </p:txBody>
      </p:sp>
      <p:cxnSp>
        <p:nvCxnSpPr>
          <p:cNvPr id="15" name="Connecteur : en angle 14">
            <a:extLst>
              <a:ext uri="{FF2B5EF4-FFF2-40B4-BE49-F238E27FC236}">
                <a16:creationId xmlns:a16="http://schemas.microsoft.com/office/drawing/2014/main" id="{42C145C1-9D6E-B34F-843D-70D4D54D3FF4}"/>
              </a:ext>
            </a:extLst>
          </p:cNvPr>
          <p:cNvCxnSpPr>
            <a:cxnSpLocks/>
            <a:stCxn id="12" idx="0"/>
            <a:endCxn id="13" idx="1"/>
          </p:cNvCxnSpPr>
          <p:nvPr/>
        </p:nvCxnSpPr>
        <p:spPr>
          <a:xfrm rot="5400000" flipH="1" flipV="1">
            <a:off x="6978635" y="3321542"/>
            <a:ext cx="1403128" cy="52883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necteur : en angle 15">
            <a:extLst>
              <a:ext uri="{FF2B5EF4-FFF2-40B4-BE49-F238E27FC236}">
                <a16:creationId xmlns:a16="http://schemas.microsoft.com/office/drawing/2014/main" id="{3E606305-8590-8EBC-7C32-B2828D6921DD}"/>
              </a:ext>
            </a:extLst>
          </p:cNvPr>
          <p:cNvCxnSpPr>
            <a:cxnSpLocks/>
            <a:stCxn id="13" idx="3"/>
            <a:endCxn id="14" idx="0"/>
          </p:cNvCxnSpPr>
          <p:nvPr/>
        </p:nvCxnSpPr>
        <p:spPr>
          <a:xfrm>
            <a:off x="10698480" y="2884393"/>
            <a:ext cx="99060" cy="140211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necteur : en angle 16">
            <a:extLst>
              <a:ext uri="{FF2B5EF4-FFF2-40B4-BE49-F238E27FC236}">
                <a16:creationId xmlns:a16="http://schemas.microsoft.com/office/drawing/2014/main" id="{E0C18CC3-504A-D4FD-E0C4-C9FB804893B5}"/>
              </a:ext>
            </a:extLst>
          </p:cNvPr>
          <p:cNvCxnSpPr>
            <a:cxnSpLocks/>
            <a:stCxn id="14" idx="1"/>
            <a:endCxn id="12" idx="3"/>
          </p:cNvCxnSpPr>
          <p:nvPr/>
        </p:nvCxnSpPr>
        <p:spPr>
          <a:xfrm rot="10800000" flipV="1">
            <a:off x="8481060" y="4848861"/>
            <a:ext cx="1251204" cy="101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6059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7AECE-94BD-DE09-FF30-85986F54436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8B6F479-91DB-9E0F-BCCA-B48C1D6F8425}"/>
              </a:ext>
            </a:extLst>
          </p:cNvPr>
          <p:cNvSpPr>
            <a:spLocks noGrp="1"/>
          </p:cNvSpPr>
          <p:nvPr>
            <p:ph type="title"/>
          </p:nvPr>
        </p:nvSpPr>
        <p:spPr/>
        <p:txBody>
          <a:bodyPr/>
          <a:lstStyle/>
          <a:p>
            <a:r>
              <a:rPr lang="fr-FR" dirty="0"/>
              <a:t>Gameplay Loop Micro</a:t>
            </a:r>
          </a:p>
        </p:txBody>
      </p:sp>
      <p:sp>
        <p:nvSpPr>
          <p:cNvPr id="3" name="Espace réservé du contenu 2">
            <a:extLst>
              <a:ext uri="{FF2B5EF4-FFF2-40B4-BE49-F238E27FC236}">
                <a16:creationId xmlns:a16="http://schemas.microsoft.com/office/drawing/2014/main" id="{3A9FEDE4-AF1D-CA09-E93B-2FF10BB71103}"/>
              </a:ext>
            </a:extLst>
          </p:cNvPr>
          <p:cNvSpPr>
            <a:spLocks noGrp="1"/>
          </p:cNvSpPr>
          <p:nvPr>
            <p:ph idx="1"/>
          </p:nvPr>
        </p:nvSpPr>
        <p:spPr/>
        <p:txBody>
          <a:bodyPr/>
          <a:lstStyle/>
          <a:p>
            <a:endParaRPr lang="fr-FR" dirty="0"/>
          </a:p>
        </p:txBody>
      </p:sp>
      <p:sp>
        <p:nvSpPr>
          <p:cNvPr id="4" name="Rectangle : coins arrondis 3">
            <a:extLst>
              <a:ext uri="{FF2B5EF4-FFF2-40B4-BE49-F238E27FC236}">
                <a16:creationId xmlns:a16="http://schemas.microsoft.com/office/drawing/2014/main" id="{358E12FC-65FB-FE1B-0892-B3BDAC98615A}"/>
              </a:ext>
            </a:extLst>
          </p:cNvPr>
          <p:cNvSpPr/>
          <p:nvPr/>
        </p:nvSpPr>
        <p:spPr>
          <a:xfrm>
            <a:off x="211836" y="4260088"/>
            <a:ext cx="2130552" cy="11247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Atteindre une plateforme</a:t>
            </a:r>
          </a:p>
        </p:txBody>
      </p:sp>
      <p:sp>
        <p:nvSpPr>
          <p:cNvPr id="5" name="Rectangle : coins arrondis 4">
            <a:extLst>
              <a:ext uri="{FF2B5EF4-FFF2-40B4-BE49-F238E27FC236}">
                <a16:creationId xmlns:a16="http://schemas.microsoft.com/office/drawing/2014/main" id="{39DF22D2-C95A-504E-C2B0-146BFFE6D5C8}"/>
              </a:ext>
            </a:extLst>
          </p:cNvPr>
          <p:cNvSpPr/>
          <p:nvPr/>
        </p:nvSpPr>
        <p:spPr>
          <a:xfrm>
            <a:off x="1716024" y="1980755"/>
            <a:ext cx="2746248" cy="2279334"/>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Vous devez combiner la téléportation avec le </a:t>
            </a:r>
            <a:r>
              <a:rPr lang="fr-FR" dirty="0" err="1"/>
              <a:t>wall</a:t>
            </a:r>
            <a:r>
              <a:rPr lang="fr-FR" dirty="0"/>
              <a:t> jump dans le bon ordre et au bon moment pour garder la vitesse du saut.</a:t>
            </a:r>
          </a:p>
        </p:txBody>
      </p:sp>
      <p:sp>
        <p:nvSpPr>
          <p:cNvPr id="6" name="Rectangle : coins arrondis 5">
            <a:extLst>
              <a:ext uri="{FF2B5EF4-FFF2-40B4-BE49-F238E27FC236}">
                <a16:creationId xmlns:a16="http://schemas.microsoft.com/office/drawing/2014/main" id="{908AA2F5-CA9D-5ABF-2D0B-664F72CFC187}"/>
              </a:ext>
            </a:extLst>
          </p:cNvPr>
          <p:cNvSpPr/>
          <p:nvPr/>
        </p:nvSpPr>
        <p:spPr>
          <a:xfrm>
            <a:off x="3706367" y="4260088"/>
            <a:ext cx="2130552" cy="112471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Gagner plus de hauteur</a:t>
            </a:r>
          </a:p>
        </p:txBody>
      </p:sp>
      <p:cxnSp>
        <p:nvCxnSpPr>
          <p:cNvPr id="7" name="Connecteur : en angle 6">
            <a:extLst>
              <a:ext uri="{FF2B5EF4-FFF2-40B4-BE49-F238E27FC236}">
                <a16:creationId xmlns:a16="http://schemas.microsoft.com/office/drawing/2014/main" id="{8D1B0BBE-23D8-B0EF-0556-2632BFE6B205}"/>
              </a:ext>
            </a:extLst>
          </p:cNvPr>
          <p:cNvCxnSpPr>
            <a:cxnSpLocks/>
            <a:stCxn id="4" idx="0"/>
            <a:endCxn id="5" idx="1"/>
          </p:cNvCxnSpPr>
          <p:nvPr/>
        </p:nvCxnSpPr>
        <p:spPr>
          <a:xfrm rot="5400000" flipH="1" flipV="1">
            <a:off x="926735" y="3470799"/>
            <a:ext cx="1139666" cy="43891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onnecteur : en angle 7">
            <a:extLst>
              <a:ext uri="{FF2B5EF4-FFF2-40B4-BE49-F238E27FC236}">
                <a16:creationId xmlns:a16="http://schemas.microsoft.com/office/drawing/2014/main" id="{80E17D24-1C61-EFB3-E163-F703445156A9}"/>
              </a:ext>
            </a:extLst>
          </p:cNvPr>
          <p:cNvCxnSpPr>
            <a:cxnSpLocks/>
            <a:stCxn id="5" idx="3"/>
            <a:endCxn id="6" idx="0"/>
          </p:cNvCxnSpPr>
          <p:nvPr/>
        </p:nvCxnSpPr>
        <p:spPr>
          <a:xfrm>
            <a:off x="4462272" y="3120422"/>
            <a:ext cx="309371" cy="113966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Connecteur : en angle 8">
            <a:extLst>
              <a:ext uri="{FF2B5EF4-FFF2-40B4-BE49-F238E27FC236}">
                <a16:creationId xmlns:a16="http://schemas.microsoft.com/office/drawing/2014/main" id="{F5E98294-F9E4-9F54-AF41-E9078838623F}"/>
              </a:ext>
            </a:extLst>
          </p:cNvPr>
          <p:cNvCxnSpPr>
            <a:cxnSpLocks/>
            <a:stCxn id="6" idx="1"/>
            <a:endCxn id="4" idx="3"/>
          </p:cNvCxnSpPr>
          <p:nvPr/>
        </p:nvCxnSpPr>
        <p:spPr>
          <a:xfrm rot="10800000">
            <a:off x="2342389" y="4822444"/>
            <a:ext cx="1363979" cy="1270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Rectangle : coins arrondis 18">
            <a:extLst>
              <a:ext uri="{FF2B5EF4-FFF2-40B4-BE49-F238E27FC236}">
                <a16:creationId xmlns:a16="http://schemas.microsoft.com/office/drawing/2014/main" id="{3F319E18-FEA4-5A0F-36DA-A82B4D91AA06}"/>
              </a:ext>
            </a:extLst>
          </p:cNvPr>
          <p:cNvSpPr/>
          <p:nvPr/>
        </p:nvSpPr>
        <p:spPr>
          <a:xfrm>
            <a:off x="6135623" y="4261104"/>
            <a:ext cx="2130552" cy="11247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Esquiver les attaques et les pièges</a:t>
            </a:r>
          </a:p>
        </p:txBody>
      </p:sp>
      <p:sp>
        <p:nvSpPr>
          <p:cNvPr id="20" name="Rectangle : coins arrondis 19">
            <a:extLst>
              <a:ext uri="{FF2B5EF4-FFF2-40B4-BE49-F238E27FC236}">
                <a16:creationId xmlns:a16="http://schemas.microsoft.com/office/drawing/2014/main" id="{638A2CDB-5EE5-2987-2769-BCE3D93C1295}"/>
              </a:ext>
            </a:extLst>
          </p:cNvPr>
          <p:cNvSpPr/>
          <p:nvPr/>
        </p:nvSpPr>
        <p:spPr>
          <a:xfrm>
            <a:off x="7522463" y="1953323"/>
            <a:ext cx="2746248" cy="1963420"/>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Vous pouvez soit vous déplacer en sautant ou bouger sur le côté soit utiliser la mécanique de téléportation au bon moment pour ne pas mourir.</a:t>
            </a:r>
          </a:p>
        </p:txBody>
      </p:sp>
      <p:sp>
        <p:nvSpPr>
          <p:cNvPr id="21" name="Rectangle : coins arrondis 20">
            <a:extLst>
              <a:ext uri="{FF2B5EF4-FFF2-40B4-BE49-F238E27FC236}">
                <a16:creationId xmlns:a16="http://schemas.microsoft.com/office/drawing/2014/main" id="{296110C7-2E45-F9FA-13B6-95CD76302AD5}"/>
              </a:ext>
            </a:extLst>
          </p:cNvPr>
          <p:cNvSpPr/>
          <p:nvPr/>
        </p:nvSpPr>
        <p:spPr>
          <a:xfrm>
            <a:off x="9517379" y="4260089"/>
            <a:ext cx="2130552" cy="112471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Ne pas mourir</a:t>
            </a:r>
          </a:p>
        </p:txBody>
      </p:sp>
      <p:cxnSp>
        <p:nvCxnSpPr>
          <p:cNvPr id="22" name="Connecteur : en angle 21">
            <a:extLst>
              <a:ext uri="{FF2B5EF4-FFF2-40B4-BE49-F238E27FC236}">
                <a16:creationId xmlns:a16="http://schemas.microsoft.com/office/drawing/2014/main" id="{345497F8-1622-365D-76B6-74DB654F5F33}"/>
              </a:ext>
            </a:extLst>
          </p:cNvPr>
          <p:cNvCxnSpPr>
            <a:cxnSpLocks/>
            <a:stCxn id="19" idx="0"/>
            <a:endCxn id="20" idx="1"/>
          </p:cNvCxnSpPr>
          <p:nvPr/>
        </p:nvCxnSpPr>
        <p:spPr>
          <a:xfrm rot="5400000" flipH="1" flipV="1">
            <a:off x="6698646" y="3437287"/>
            <a:ext cx="1326071" cy="32156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cteur : en angle 22">
            <a:extLst>
              <a:ext uri="{FF2B5EF4-FFF2-40B4-BE49-F238E27FC236}">
                <a16:creationId xmlns:a16="http://schemas.microsoft.com/office/drawing/2014/main" id="{2C871CF4-76D8-8B6B-EA8A-FB6DA10C97B5}"/>
              </a:ext>
            </a:extLst>
          </p:cNvPr>
          <p:cNvCxnSpPr>
            <a:cxnSpLocks/>
            <a:stCxn id="20" idx="3"/>
            <a:endCxn id="21" idx="0"/>
          </p:cNvCxnSpPr>
          <p:nvPr/>
        </p:nvCxnSpPr>
        <p:spPr>
          <a:xfrm>
            <a:off x="10268711" y="2935033"/>
            <a:ext cx="313944" cy="132505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onnecteur : en angle 23">
            <a:extLst>
              <a:ext uri="{FF2B5EF4-FFF2-40B4-BE49-F238E27FC236}">
                <a16:creationId xmlns:a16="http://schemas.microsoft.com/office/drawing/2014/main" id="{D1A03BA4-98A7-6708-7696-0A2804B4A3C4}"/>
              </a:ext>
            </a:extLst>
          </p:cNvPr>
          <p:cNvCxnSpPr>
            <a:cxnSpLocks/>
            <a:stCxn id="21" idx="1"/>
            <a:endCxn id="19" idx="3"/>
          </p:cNvCxnSpPr>
          <p:nvPr/>
        </p:nvCxnSpPr>
        <p:spPr>
          <a:xfrm rot="10800000" flipV="1">
            <a:off x="8266175" y="4822444"/>
            <a:ext cx="1251204" cy="101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3703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19914-A643-1AFD-B70B-B9952AF4652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5B72BD4-BA64-8130-7582-2FCFB3FD1900}"/>
              </a:ext>
            </a:extLst>
          </p:cNvPr>
          <p:cNvSpPr>
            <a:spLocks noGrp="1"/>
          </p:cNvSpPr>
          <p:nvPr>
            <p:ph type="title"/>
          </p:nvPr>
        </p:nvSpPr>
        <p:spPr/>
        <p:txBody>
          <a:bodyPr/>
          <a:lstStyle/>
          <a:p>
            <a:r>
              <a:rPr lang="fr-FR" dirty="0"/>
              <a:t>Gameplay Loop Micro</a:t>
            </a:r>
          </a:p>
        </p:txBody>
      </p:sp>
      <p:sp>
        <p:nvSpPr>
          <p:cNvPr id="3" name="Espace réservé du contenu 2">
            <a:extLst>
              <a:ext uri="{FF2B5EF4-FFF2-40B4-BE49-F238E27FC236}">
                <a16:creationId xmlns:a16="http://schemas.microsoft.com/office/drawing/2014/main" id="{DE583617-7FC5-1423-DB66-F77035182BB3}"/>
              </a:ext>
            </a:extLst>
          </p:cNvPr>
          <p:cNvSpPr>
            <a:spLocks noGrp="1"/>
          </p:cNvSpPr>
          <p:nvPr>
            <p:ph idx="1"/>
          </p:nvPr>
        </p:nvSpPr>
        <p:spPr/>
        <p:txBody>
          <a:bodyPr/>
          <a:lstStyle/>
          <a:p>
            <a:endParaRPr lang="fr-FR" dirty="0"/>
          </a:p>
        </p:txBody>
      </p:sp>
      <p:sp>
        <p:nvSpPr>
          <p:cNvPr id="4" name="Rectangle : coins arrondis 3">
            <a:extLst>
              <a:ext uri="{FF2B5EF4-FFF2-40B4-BE49-F238E27FC236}">
                <a16:creationId xmlns:a16="http://schemas.microsoft.com/office/drawing/2014/main" id="{2E4C896D-D68A-6685-438D-1D06374F35F0}"/>
              </a:ext>
            </a:extLst>
          </p:cNvPr>
          <p:cNvSpPr/>
          <p:nvPr/>
        </p:nvSpPr>
        <p:spPr>
          <a:xfrm>
            <a:off x="201168" y="4395026"/>
            <a:ext cx="2130552" cy="11247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Activer une plaque</a:t>
            </a:r>
          </a:p>
        </p:txBody>
      </p:sp>
      <p:sp>
        <p:nvSpPr>
          <p:cNvPr id="5" name="Rectangle : coins arrondis 4">
            <a:extLst>
              <a:ext uri="{FF2B5EF4-FFF2-40B4-BE49-F238E27FC236}">
                <a16:creationId xmlns:a16="http://schemas.microsoft.com/office/drawing/2014/main" id="{2B539B1C-6313-56E7-F557-E4C2FE77C3F2}"/>
              </a:ext>
            </a:extLst>
          </p:cNvPr>
          <p:cNvSpPr/>
          <p:nvPr/>
        </p:nvSpPr>
        <p:spPr>
          <a:xfrm>
            <a:off x="1716024" y="1980755"/>
            <a:ext cx="2746248" cy="2279334"/>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Vous devez marcher sur la plaque  </a:t>
            </a:r>
          </a:p>
        </p:txBody>
      </p:sp>
      <p:sp>
        <p:nvSpPr>
          <p:cNvPr id="6" name="Rectangle : coins arrondis 5">
            <a:extLst>
              <a:ext uri="{FF2B5EF4-FFF2-40B4-BE49-F238E27FC236}">
                <a16:creationId xmlns:a16="http://schemas.microsoft.com/office/drawing/2014/main" id="{7904EAA0-6DE5-8ECB-7FF5-92A1C9D82015}"/>
              </a:ext>
            </a:extLst>
          </p:cNvPr>
          <p:cNvSpPr/>
          <p:nvPr/>
        </p:nvSpPr>
        <p:spPr>
          <a:xfrm>
            <a:off x="3819143" y="4395026"/>
            <a:ext cx="2130552" cy="112471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Ouvre la porte</a:t>
            </a:r>
          </a:p>
        </p:txBody>
      </p:sp>
      <p:cxnSp>
        <p:nvCxnSpPr>
          <p:cNvPr id="7" name="Connecteur : en angle 6">
            <a:extLst>
              <a:ext uri="{FF2B5EF4-FFF2-40B4-BE49-F238E27FC236}">
                <a16:creationId xmlns:a16="http://schemas.microsoft.com/office/drawing/2014/main" id="{82DE2E37-27ED-FF0E-8E3F-8B0B01D6B940}"/>
              </a:ext>
            </a:extLst>
          </p:cNvPr>
          <p:cNvCxnSpPr>
            <a:cxnSpLocks/>
            <a:stCxn id="4" idx="0"/>
            <a:endCxn id="5" idx="1"/>
          </p:cNvCxnSpPr>
          <p:nvPr/>
        </p:nvCxnSpPr>
        <p:spPr>
          <a:xfrm rot="5400000" flipH="1" flipV="1">
            <a:off x="853932" y="3532934"/>
            <a:ext cx="1274604" cy="44958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onnecteur : en angle 7">
            <a:extLst>
              <a:ext uri="{FF2B5EF4-FFF2-40B4-BE49-F238E27FC236}">
                <a16:creationId xmlns:a16="http://schemas.microsoft.com/office/drawing/2014/main" id="{ECD7E922-3EA1-EFCE-4916-5C3A7DC7D99E}"/>
              </a:ext>
            </a:extLst>
          </p:cNvPr>
          <p:cNvCxnSpPr>
            <a:cxnSpLocks/>
            <a:stCxn id="5" idx="3"/>
            <a:endCxn id="6" idx="0"/>
          </p:cNvCxnSpPr>
          <p:nvPr/>
        </p:nvCxnSpPr>
        <p:spPr>
          <a:xfrm>
            <a:off x="4462272" y="3120422"/>
            <a:ext cx="422147" cy="127460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Connecteur : en angle 8">
            <a:extLst>
              <a:ext uri="{FF2B5EF4-FFF2-40B4-BE49-F238E27FC236}">
                <a16:creationId xmlns:a16="http://schemas.microsoft.com/office/drawing/2014/main" id="{EC4CB1B7-05AA-1BEF-4AB4-2CE03EC10D49}"/>
              </a:ext>
            </a:extLst>
          </p:cNvPr>
          <p:cNvCxnSpPr>
            <a:cxnSpLocks/>
            <a:stCxn id="6" idx="1"/>
            <a:endCxn id="4" idx="3"/>
          </p:cNvCxnSpPr>
          <p:nvPr/>
        </p:nvCxnSpPr>
        <p:spPr>
          <a:xfrm rot="10800000">
            <a:off x="2331721" y="4957382"/>
            <a:ext cx="1487423" cy="1270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Rectangle : coins arrondis 18">
            <a:extLst>
              <a:ext uri="{FF2B5EF4-FFF2-40B4-BE49-F238E27FC236}">
                <a16:creationId xmlns:a16="http://schemas.microsoft.com/office/drawing/2014/main" id="{9B2089CA-F290-43FC-781C-2CA4A0207994}"/>
              </a:ext>
            </a:extLst>
          </p:cNvPr>
          <p:cNvSpPr/>
          <p:nvPr/>
        </p:nvSpPr>
        <p:spPr>
          <a:xfrm>
            <a:off x="6135623" y="4261104"/>
            <a:ext cx="2130552" cy="11247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Entré dans une porte</a:t>
            </a:r>
          </a:p>
        </p:txBody>
      </p:sp>
      <p:sp>
        <p:nvSpPr>
          <p:cNvPr id="20" name="Rectangle : coins arrondis 19">
            <a:extLst>
              <a:ext uri="{FF2B5EF4-FFF2-40B4-BE49-F238E27FC236}">
                <a16:creationId xmlns:a16="http://schemas.microsoft.com/office/drawing/2014/main" id="{F8F21F55-F26C-ABC3-6420-2F05B0C8329B}"/>
              </a:ext>
            </a:extLst>
          </p:cNvPr>
          <p:cNvSpPr/>
          <p:nvPr/>
        </p:nvSpPr>
        <p:spPr>
          <a:xfrm>
            <a:off x="7522463" y="1953323"/>
            <a:ext cx="2746248" cy="1963420"/>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Vous devez maintenir E pour interagir avec une porte ouverte (certain élément pourrait vous tuer pendant se lapse de temp comme des ennemies)</a:t>
            </a:r>
          </a:p>
        </p:txBody>
      </p:sp>
      <p:sp>
        <p:nvSpPr>
          <p:cNvPr id="21" name="Rectangle : coins arrondis 20">
            <a:extLst>
              <a:ext uri="{FF2B5EF4-FFF2-40B4-BE49-F238E27FC236}">
                <a16:creationId xmlns:a16="http://schemas.microsoft.com/office/drawing/2014/main" id="{2C5B2D46-E033-593B-2E6F-E77E20272213}"/>
              </a:ext>
            </a:extLst>
          </p:cNvPr>
          <p:cNvSpPr/>
          <p:nvPr/>
        </p:nvSpPr>
        <p:spPr>
          <a:xfrm>
            <a:off x="9517379" y="4260089"/>
            <a:ext cx="2130552" cy="112471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Passe à un autre tableau</a:t>
            </a:r>
          </a:p>
        </p:txBody>
      </p:sp>
      <p:cxnSp>
        <p:nvCxnSpPr>
          <p:cNvPr id="22" name="Connecteur : en angle 21">
            <a:extLst>
              <a:ext uri="{FF2B5EF4-FFF2-40B4-BE49-F238E27FC236}">
                <a16:creationId xmlns:a16="http://schemas.microsoft.com/office/drawing/2014/main" id="{5E6C0087-06FA-08FF-F723-69D16DE2C4EA}"/>
              </a:ext>
            </a:extLst>
          </p:cNvPr>
          <p:cNvCxnSpPr>
            <a:cxnSpLocks/>
            <a:stCxn id="19" idx="0"/>
            <a:endCxn id="20" idx="1"/>
          </p:cNvCxnSpPr>
          <p:nvPr/>
        </p:nvCxnSpPr>
        <p:spPr>
          <a:xfrm rot="5400000" flipH="1" flipV="1">
            <a:off x="6698646" y="3437287"/>
            <a:ext cx="1326071" cy="32156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cteur : en angle 22">
            <a:extLst>
              <a:ext uri="{FF2B5EF4-FFF2-40B4-BE49-F238E27FC236}">
                <a16:creationId xmlns:a16="http://schemas.microsoft.com/office/drawing/2014/main" id="{0B14462D-2DF0-61DE-5797-8047695281E4}"/>
              </a:ext>
            </a:extLst>
          </p:cNvPr>
          <p:cNvCxnSpPr>
            <a:cxnSpLocks/>
            <a:stCxn id="20" idx="3"/>
            <a:endCxn id="21" idx="0"/>
          </p:cNvCxnSpPr>
          <p:nvPr/>
        </p:nvCxnSpPr>
        <p:spPr>
          <a:xfrm>
            <a:off x="10268711" y="2935033"/>
            <a:ext cx="313944" cy="132505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onnecteur : en angle 23">
            <a:extLst>
              <a:ext uri="{FF2B5EF4-FFF2-40B4-BE49-F238E27FC236}">
                <a16:creationId xmlns:a16="http://schemas.microsoft.com/office/drawing/2014/main" id="{17812F9E-0E8D-0B81-EDA1-772CBF327230}"/>
              </a:ext>
            </a:extLst>
          </p:cNvPr>
          <p:cNvCxnSpPr>
            <a:cxnSpLocks/>
            <a:stCxn id="21" idx="1"/>
            <a:endCxn id="19" idx="3"/>
          </p:cNvCxnSpPr>
          <p:nvPr/>
        </p:nvCxnSpPr>
        <p:spPr>
          <a:xfrm rot="10800000" flipV="1">
            <a:off x="8266175" y="4822444"/>
            <a:ext cx="1251204" cy="101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7155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55D70-45A2-F6C6-3EDD-3E3802ADB99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39723AF-A390-3040-A40E-CB11460870FA}"/>
              </a:ext>
            </a:extLst>
          </p:cNvPr>
          <p:cNvSpPr>
            <a:spLocks noGrp="1"/>
          </p:cNvSpPr>
          <p:nvPr>
            <p:ph type="title"/>
          </p:nvPr>
        </p:nvSpPr>
        <p:spPr/>
        <p:txBody>
          <a:bodyPr/>
          <a:lstStyle/>
          <a:p>
            <a:r>
              <a:rPr lang="fr-FR" dirty="0"/>
              <a:t>Gameplay Loop Micro</a:t>
            </a:r>
          </a:p>
        </p:txBody>
      </p:sp>
      <p:sp>
        <p:nvSpPr>
          <p:cNvPr id="3" name="Espace réservé du contenu 2">
            <a:extLst>
              <a:ext uri="{FF2B5EF4-FFF2-40B4-BE49-F238E27FC236}">
                <a16:creationId xmlns:a16="http://schemas.microsoft.com/office/drawing/2014/main" id="{D6C0DB94-C8E8-60E5-72C1-86D6185247C1}"/>
              </a:ext>
            </a:extLst>
          </p:cNvPr>
          <p:cNvSpPr>
            <a:spLocks noGrp="1"/>
          </p:cNvSpPr>
          <p:nvPr>
            <p:ph idx="1"/>
          </p:nvPr>
        </p:nvSpPr>
        <p:spPr/>
        <p:txBody>
          <a:bodyPr/>
          <a:lstStyle/>
          <a:p>
            <a:endParaRPr lang="fr-FR" dirty="0"/>
          </a:p>
        </p:txBody>
      </p:sp>
      <p:sp>
        <p:nvSpPr>
          <p:cNvPr id="4" name="Rectangle : coins arrondis 3">
            <a:extLst>
              <a:ext uri="{FF2B5EF4-FFF2-40B4-BE49-F238E27FC236}">
                <a16:creationId xmlns:a16="http://schemas.microsoft.com/office/drawing/2014/main" id="{714B9169-19E2-9384-C128-E5E2016A1932}"/>
              </a:ext>
            </a:extLst>
          </p:cNvPr>
          <p:cNvSpPr/>
          <p:nvPr/>
        </p:nvSpPr>
        <p:spPr>
          <a:xfrm>
            <a:off x="201168" y="4395026"/>
            <a:ext cx="2130552" cy="11247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Atteindre des zones difficiles avec un </a:t>
            </a:r>
            <a:r>
              <a:rPr lang="fr-FR" dirty="0" err="1"/>
              <a:t>wall</a:t>
            </a:r>
            <a:r>
              <a:rPr lang="fr-FR" dirty="0"/>
              <a:t> jump</a:t>
            </a:r>
          </a:p>
        </p:txBody>
      </p:sp>
      <p:sp>
        <p:nvSpPr>
          <p:cNvPr id="5" name="Rectangle : coins arrondis 4">
            <a:extLst>
              <a:ext uri="{FF2B5EF4-FFF2-40B4-BE49-F238E27FC236}">
                <a16:creationId xmlns:a16="http://schemas.microsoft.com/office/drawing/2014/main" id="{71EFBD9B-C739-FB85-4CF9-E05CE4933278}"/>
              </a:ext>
            </a:extLst>
          </p:cNvPr>
          <p:cNvSpPr/>
          <p:nvPr/>
        </p:nvSpPr>
        <p:spPr>
          <a:xfrm>
            <a:off x="1716024" y="1980755"/>
            <a:ext cx="2746248" cy="2279334"/>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Par moments, il faudra se laisser glisser contre le mur et activer le </a:t>
            </a:r>
            <a:r>
              <a:rPr lang="fr-FR" dirty="0" err="1"/>
              <a:t>wall</a:t>
            </a:r>
            <a:r>
              <a:rPr lang="fr-FR" dirty="0"/>
              <a:t> jump au bon moment.</a:t>
            </a:r>
          </a:p>
        </p:txBody>
      </p:sp>
      <p:sp>
        <p:nvSpPr>
          <p:cNvPr id="6" name="Rectangle : coins arrondis 5">
            <a:extLst>
              <a:ext uri="{FF2B5EF4-FFF2-40B4-BE49-F238E27FC236}">
                <a16:creationId xmlns:a16="http://schemas.microsoft.com/office/drawing/2014/main" id="{BF42A50C-291C-A7FE-74DD-C4868284FEA4}"/>
              </a:ext>
            </a:extLst>
          </p:cNvPr>
          <p:cNvSpPr/>
          <p:nvPr/>
        </p:nvSpPr>
        <p:spPr>
          <a:xfrm>
            <a:off x="3819143" y="4395026"/>
            <a:ext cx="2130552" cy="112471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Atteindre une zone</a:t>
            </a:r>
          </a:p>
        </p:txBody>
      </p:sp>
      <p:cxnSp>
        <p:nvCxnSpPr>
          <p:cNvPr id="7" name="Connecteur : en angle 6">
            <a:extLst>
              <a:ext uri="{FF2B5EF4-FFF2-40B4-BE49-F238E27FC236}">
                <a16:creationId xmlns:a16="http://schemas.microsoft.com/office/drawing/2014/main" id="{FC7D9A34-FA97-357D-74B1-37C947E09F41}"/>
              </a:ext>
            </a:extLst>
          </p:cNvPr>
          <p:cNvCxnSpPr>
            <a:cxnSpLocks/>
            <a:stCxn id="4" idx="0"/>
            <a:endCxn id="5" idx="1"/>
          </p:cNvCxnSpPr>
          <p:nvPr/>
        </p:nvCxnSpPr>
        <p:spPr>
          <a:xfrm rot="5400000" flipH="1" flipV="1">
            <a:off x="853932" y="3532934"/>
            <a:ext cx="1274604" cy="44958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onnecteur : en angle 7">
            <a:extLst>
              <a:ext uri="{FF2B5EF4-FFF2-40B4-BE49-F238E27FC236}">
                <a16:creationId xmlns:a16="http://schemas.microsoft.com/office/drawing/2014/main" id="{72FCDD26-70B9-6291-348E-6B1A7543A12D}"/>
              </a:ext>
            </a:extLst>
          </p:cNvPr>
          <p:cNvCxnSpPr>
            <a:cxnSpLocks/>
            <a:stCxn id="5" idx="3"/>
            <a:endCxn id="6" idx="0"/>
          </p:cNvCxnSpPr>
          <p:nvPr/>
        </p:nvCxnSpPr>
        <p:spPr>
          <a:xfrm>
            <a:off x="4462272" y="3120422"/>
            <a:ext cx="422147" cy="127460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Connecteur : en angle 8">
            <a:extLst>
              <a:ext uri="{FF2B5EF4-FFF2-40B4-BE49-F238E27FC236}">
                <a16:creationId xmlns:a16="http://schemas.microsoft.com/office/drawing/2014/main" id="{299C8C88-5E69-782C-40AB-0863D257EADB}"/>
              </a:ext>
            </a:extLst>
          </p:cNvPr>
          <p:cNvCxnSpPr>
            <a:cxnSpLocks/>
            <a:stCxn id="6" idx="1"/>
            <a:endCxn id="4" idx="3"/>
          </p:cNvCxnSpPr>
          <p:nvPr/>
        </p:nvCxnSpPr>
        <p:spPr>
          <a:xfrm rot="10800000">
            <a:off x="2331721" y="4957382"/>
            <a:ext cx="1487423" cy="1270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Rectangle : coins arrondis 18">
            <a:extLst>
              <a:ext uri="{FF2B5EF4-FFF2-40B4-BE49-F238E27FC236}">
                <a16:creationId xmlns:a16="http://schemas.microsoft.com/office/drawing/2014/main" id="{0355D8E7-9346-6D93-A688-DC18C04202EF}"/>
              </a:ext>
            </a:extLst>
          </p:cNvPr>
          <p:cNvSpPr/>
          <p:nvPr/>
        </p:nvSpPr>
        <p:spPr>
          <a:xfrm>
            <a:off x="6135623" y="4261104"/>
            <a:ext cx="2130552" cy="11247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Changer de dimension/ se téléporter</a:t>
            </a:r>
          </a:p>
        </p:txBody>
      </p:sp>
      <p:sp>
        <p:nvSpPr>
          <p:cNvPr id="20" name="Rectangle : coins arrondis 19">
            <a:extLst>
              <a:ext uri="{FF2B5EF4-FFF2-40B4-BE49-F238E27FC236}">
                <a16:creationId xmlns:a16="http://schemas.microsoft.com/office/drawing/2014/main" id="{2F13B5C7-16BE-E5E4-BCFB-B585F0BD4723}"/>
              </a:ext>
            </a:extLst>
          </p:cNvPr>
          <p:cNvSpPr/>
          <p:nvPr/>
        </p:nvSpPr>
        <p:spPr>
          <a:xfrm>
            <a:off x="7522463" y="1953323"/>
            <a:ext cx="2746248" cy="1963420"/>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Vous devez appuyer sur K, mais en fessant attention de ne pas finir dans un mur.</a:t>
            </a:r>
          </a:p>
        </p:txBody>
      </p:sp>
      <p:sp>
        <p:nvSpPr>
          <p:cNvPr id="21" name="Rectangle : coins arrondis 20">
            <a:extLst>
              <a:ext uri="{FF2B5EF4-FFF2-40B4-BE49-F238E27FC236}">
                <a16:creationId xmlns:a16="http://schemas.microsoft.com/office/drawing/2014/main" id="{F30E9075-DA7E-6053-C25F-544452879C70}"/>
              </a:ext>
            </a:extLst>
          </p:cNvPr>
          <p:cNvSpPr/>
          <p:nvPr/>
        </p:nvSpPr>
        <p:spPr>
          <a:xfrm>
            <a:off x="9517379" y="4260089"/>
            <a:ext cx="2130552" cy="112471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Se téléporter de l’autre côté du tableau.</a:t>
            </a:r>
          </a:p>
        </p:txBody>
      </p:sp>
      <p:cxnSp>
        <p:nvCxnSpPr>
          <p:cNvPr id="22" name="Connecteur : en angle 21">
            <a:extLst>
              <a:ext uri="{FF2B5EF4-FFF2-40B4-BE49-F238E27FC236}">
                <a16:creationId xmlns:a16="http://schemas.microsoft.com/office/drawing/2014/main" id="{4C857072-358E-43D5-3D2E-AC7282C74AF7}"/>
              </a:ext>
            </a:extLst>
          </p:cNvPr>
          <p:cNvCxnSpPr>
            <a:cxnSpLocks/>
            <a:stCxn id="19" idx="0"/>
            <a:endCxn id="20" idx="1"/>
          </p:cNvCxnSpPr>
          <p:nvPr/>
        </p:nvCxnSpPr>
        <p:spPr>
          <a:xfrm rot="5400000" flipH="1" flipV="1">
            <a:off x="6698646" y="3437287"/>
            <a:ext cx="1326071" cy="32156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cteur : en angle 22">
            <a:extLst>
              <a:ext uri="{FF2B5EF4-FFF2-40B4-BE49-F238E27FC236}">
                <a16:creationId xmlns:a16="http://schemas.microsoft.com/office/drawing/2014/main" id="{3B29D322-06FC-DF96-7439-21E771757DDC}"/>
              </a:ext>
            </a:extLst>
          </p:cNvPr>
          <p:cNvCxnSpPr>
            <a:cxnSpLocks/>
            <a:stCxn id="20" idx="3"/>
            <a:endCxn id="21" idx="0"/>
          </p:cNvCxnSpPr>
          <p:nvPr/>
        </p:nvCxnSpPr>
        <p:spPr>
          <a:xfrm>
            <a:off x="10268711" y="2935033"/>
            <a:ext cx="313944" cy="132505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onnecteur : en angle 23">
            <a:extLst>
              <a:ext uri="{FF2B5EF4-FFF2-40B4-BE49-F238E27FC236}">
                <a16:creationId xmlns:a16="http://schemas.microsoft.com/office/drawing/2014/main" id="{E39EE831-F1E1-2DC8-6C44-C2F12EBE029A}"/>
              </a:ext>
            </a:extLst>
          </p:cNvPr>
          <p:cNvCxnSpPr>
            <a:cxnSpLocks/>
            <a:stCxn id="21" idx="1"/>
            <a:endCxn id="19" idx="3"/>
          </p:cNvCxnSpPr>
          <p:nvPr/>
        </p:nvCxnSpPr>
        <p:spPr>
          <a:xfrm rot="10800000" flipV="1">
            <a:off x="8266175" y="4822444"/>
            <a:ext cx="1251204" cy="101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2161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41EFBB-36E5-FD27-4A64-DDF1B2724600}"/>
              </a:ext>
            </a:extLst>
          </p:cNvPr>
          <p:cNvSpPr>
            <a:spLocks noGrp="1"/>
          </p:cNvSpPr>
          <p:nvPr>
            <p:ph type="title"/>
          </p:nvPr>
        </p:nvSpPr>
        <p:spPr/>
        <p:txBody>
          <a:bodyPr/>
          <a:lstStyle/>
          <a:p>
            <a:r>
              <a:rPr lang="fr-FR" dirty="0" err="1"/>
              <a:t>Skonyx</a:t>
            </a:r>
            <a:endParaRPr lang="fr-FR" dirty="0"/>
          </a:p>
        </p:txBody>
      </p:sp>
      <p:sp>
        <p:nvSpPr>
          <p:cNvPr id="3" name="Espace réservé du contenu 2">
            <a:extLst>
              <a:ext uri="{FF2B5EF4-FFF2-40B4-BE49-F238E27FC236}">
                <a16:creationId xmlns:a16="http://schemas.microsoft.com/office/drawing/2014/main" id="{F6F89097-3969-974B-8103-20AAE4E22922}"/>
              </a:ext>
            </a:extLst>
          </p:cNvPr>
          <p:cNvSpPr>
            <a:spLocks noGrp="1"/>
          </p:cNvSpPr>
          <p:nvPr>
            <p:ph idx="1"/>
          </p:nvPr>
        </p:nvSpPr>
        <p:spPr/>
        <p:txBody>
          <a:bodyPr/>
          <a:lstStyle/>
          <a:p>
            <a:r>
              <a:rPr lang="fr-FR" dirty="0" err="1"/>
              <a:t>Platformer</a:t>
            </a:r>
            <a:r>
              <a:rPr lang="fr-FR" dirty="0"/>
              <a:t> 2D</a:t>
            </a:r>
          </a:p>
          <a:p>
            <a:r>
              <a:rPr lang="fr-FR" dirty="0"/>
              <a:t>En Solo</a:t>
            </a:r>
          </a:p>
          <a:p>
            <a:r>
              <a:rPr lang="fr-FR" dirty="0"/>
              <a:t>pour les joueurs qui aiment les </a:t>
            </a:r>
            <a:r>
              <a:rPr lang="fr-FR" dirty="0" err="1"/>
              <a:t>plateformeurs</a:t>
            </a:r>
            <a:r>
              <a:rPr lang="fr-FR" dirty="0"/>
              <a:t> dynamiques et de réflexion</a:t>
            </a:r>
          </a:p>
          <a:p>
            <a:r>
              <a:rPr lang="fr-FR" dirty="0"/>
              <a:t>pour PC ou console</a:t>
            </a:r>
          </a:p>
          <a:p>
            <a:r>
              <a:rPr lang="fr-FR" dirty="0" err="1"/>
              <a:t>Pegi</a:t>
            </a:r>
            <a:r>
              <a:rPr lang="fr-FR" dirty="0"/>
              <a:t> 7</a:t>
            </a:r>
          </a:p>
        </p:txBody>
      </p:sp>
    </p:spTree>
    <p:extLst>
      <p:ext uri="{BB962C8B-B14F-4D97-AF65-F5344CB8AC3E}">
        <p14:creationId xmlns:p14="http://schemas.microsoft.com/office/powerpoint/2010/main" val="3614626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7F38B0-2096-7F13-03EF-989FF260BC66}"/>
              </a:ext>
            </a:extLst>
          </p:cNvPr>
          <p:cNvSpPr>
            <a:spLocks noGrp="1"/>
          </p:cNvSpPr>
          <p:nvPr>
            <p:ph type="title"/>
          </p:nvPr>
        </p:nvSpPr>
        <p:spPr/>
        <p:txBody>
          <a:bodyPr/>
          <a:lstStyle/>
          <a:p>
            <a:r>
              <a:rPr lang="fr-FR" dirty="0"/>
              <a:t>Pitch </a:t>
            </a:r>
          </a:p>
        </p:txBody>
      </p:sp>
      <p:sp>
        <p:nvSpPr>
          <p:cNvPr id="3" name="Espace réservé du contenu 2">
            <a:extLst>
              <a:ext uri="{FF2B5EF4-FFF2-40B4-BE49-F238E27FC236}">
                <a16:creationId xmlns:a16="http://schemas.microsoft.com/office/drawing/2014/main" id="{094E9D1E-DE4C-85F1-AB84-754A5CC8E7A9}"/>
              </a:ext>
            </a:extLst>
          </p:cNvPr>
          <p:cNvSpPr>
            <a:spLocks noGrp="1"/>
          </p:cNvSpPr>
          <p:nvPr>
            <p:ph idx="1"/>
          </p:nvPr>
        </p:nvSpPr>
        <p:spPr/>
        <p:txBody>
          <a:bodyPr>
            <a:normAutofit/>
          </a:bodyPr>
          <a:lstStyle/>
          <a:p>
            <a:r>
              <a:rPr lang="fr-FR" dirty="0"/>
              <a:t>Dans ce </a:t>
            </a:r>
            <a:r>
              <a:rPr lang="fr-FR" dirty="0" err="1"/>
              <a:t>Platformer</a:t>
            </a:r>
            <a:r>
              <a:rPr lang="fr-FR" dirty="0"/>
              <a:t> 2D vous aller devoir résoudre des puzzles grâce à une pierre qui vous permet de vous téléporter et de changer de dimension entre Lumière et ombre dans un monde où la magie règne.</a:t>
            </a:r>
            <a:br>
              <a:rPr lang="fr-FR" dirty="0"/>
            </a:br>
            <a:br>
              <a:rPr lang="fr-FR" dirty="0"/>
            </a:br>
            <a:r>
              <a:rPr lang="fr-FR" dirty="0"/>
              <a:t>Vous aurez besoin de vous adapter rapidement à votre nouveau pouvoir et de faire attention à tous les éléments qui vous entour si vous ne voulez pas mourir.</a:t>
            </a:r>
            <a:br>
              <a:rPr lang="fr-FR" dirty="0"/>
            </a:br>
            <a:endParaRPr lang="fr-FR" dirty="0"/>
          </a:p>
        </p:txBody>
      </p:sp>
    </p:spTree>
    <p:extLst>
      <p:ext uri="{BB962C8B-B14F-4D97-AF65-F5344CB8AC3E}">
        <p14:creationId xmlns:p14="http://schemas.microsoft.com/office/powerpoint/2010/main" val="2404327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C6D7D6-B96A-490F-4157-6CC34BF17E82}"/>
              </a:ext>
            </a:extLst>
          </p:cNvPr>
          <p:cNvSpPr>
            <a:spLocks noGrp="1"/>
          </p:cNvSpPr>
          <p:nvPr>
            <p:ph type="title"/>
          </p:nvPr>
        </p:nvSpPr>
        <p:spPr/>
        <p:txBody>
          <a:bodyPr/>
          <a:lstStyle/>
          <a:p>
            <a:r>
              <a:rPr lang="fr-FR" dirty="0"/>
              <a:t>High Concept</a:t>
            </a:r>
          </a:p>
        </p:txBody>
      </p:sp>
      <p:sp>
        <p:nvSpPr>
          <p:cNvPr id="3" name="Espace réservé du contenu 2">
            <a:extLst>
              <a:ext uri="{FF2B5EF4-FFF2-40B4-BE49-F238E27FC236}">
                <a16:creationId xmlns:a16="http://schemas.microsoft.com/office/drawing/2014/main" id="{0F011682-4BBD-0BA5-6F80-8A6E0FB5D527}"/>
              </a:ext>
            </a:extLst>
          </p:cNvPr>
          <p:cNvSpPr>
            <a:spLocks noGrp="1"/>
          </p:cNvSpPr>
          <p:nvPr>
            <p:ph idx="1"/>
          </p:nvPr>
        </p:nvSpPr>
        <p:spPr/>
        <p:txBody>
          <a:bodyPr/>
          <a:lstStyle/>
          <a:p>
            <a:r>
              <a:rPr lang="fr-FR" sz="2000" dirty="0"/>
              <a:t>Le concept principal et que le joueur peut passer dans la dimension de magie de l’ombre ce qui a pour effet de le « téléporter » à la place de son personnage d’ombre qui se trouve symétriquement par rapport a l’axe verticale du centre de la caméra (voir schémas). </a:t>
            </a:r>
            <a:br>
              <a:rPr lang="fr-FR" sz="2000" dirty="0"/>
            </a:br>
            <a:r>
              <a:rPr lang="fr-FR" sz="2000" dirty="0"/>
              <a:t>de plus quand le joueur se téléporte , il change de dimension changeant les paternes et d’autres éléments du monde.</a:t>
            </a:r>
          </a:p>
          <a:p>
            <a:r>
              <a:rPr lang="fr-FR" sz="2000" dirty="0"/>
              <a:t>L’objectif et d’activer un bouton (sous forme de lanterne) pour ouvrir un portail et accéder au(x) tableau(x) suivant(s) .</a:t>
            </a:r>
          </a:p>
        </p:txBody>
      </p:sp>
      <p:pic>
        <p:nvPicPr>
          <p:cNvPr id="5" name="Image 4">
            <a:extLst>
              <a:ext uri="{FF2B5EF4-FFF2-40B4-BE49-F238E27FC236}">
                <a16:creationId xmlns:a16="http://schemas.microsoft.com/office/drawing/2014/main" id="{55291960-BECA-DEBA-4530-7E2C512DC37C}"/>
              </a:ext>
            </a:extLst>
          </p:cNvPr>
          <p:cNvPicPr>
            <a:picLocks noChangeAspect="1"/>
          </p:cNvPicPr>
          <p:nvPr/>
        </p:nvPicPr>
        <p:blipFill>
          <a:blip r:embed="rId2"/>
          <a:stretch>
            <a:fillRect/>
          </a:stretch>
        </p:blipFill>
        <p:spPr>
          <a:xfrm>
            <a:off x="1176300" y="4232569"/>
            <a:ext cx="5588299" cy="1964702"/>
          </a:xfrm>
          <a:prstGeom prst="rect">
            <a:avLst/>
          </a:prstGeom>
        </p:spPr>
      </p:pic>
      <p:pic>
        <p:nvPicPr>
          <p:cNvPr id="7" name="Image 6">
            <a:extLst>
              <a:ext uri="{FF2B5EF4-FFF2-40B4-BE49-F238E27FC236}">
                <a16:creationId xmlns:a16="http://schemas.microsoft.com/office/drawing/2014/main" id="{5F90A36D-482E-8681-CB67-6681209911B9}"/>
              </a:ext>
            </a:extLst>
          </p:cNvPr>
          <p:cNvPicPr>
            <a:picLocks noChangeAspect="1"/>
          </p:cNvPicPr>
          <p:nvPr/>
        </p:nvPicPr>
        <p:blipFill>
          <a:blip r:embed="rId3"/>
          <a:stretch>
            <a:fillRect/>
          </a:stretch>
        </p:blipFill>
        <p:spPr>
          <a:xfrm>
            <a:off x="8315325" y="49213"/>
            <a:ext cx="3876675" cy="1487405"/>
          </a:xfrm>
          <a:prstGeom prst="rect">
            <a:avLst/>
          </a:prstGeom>
        </p:spPr>
      </p:pic>
      <p:cxnSp>
        <p:nvCxnSpPr>
          <p:cNvPr id="9" name="Connecteur droit 8">
            <a:extLst>
              <a:ext uri="{FF2B5EF4-FFF2-40B4-BE49-F238E27FC236}">
                <a16:creationId xmlns:a16="http://schemas.microsoft.com/office/drawing/2014/main" id="{B457658B-50D1-F6B3-E36D-3C2F57829875}"/>
              </a:ext>
            </a:extLst>
          </p:cNvPr>
          <p:cNvCxnSpPr>
            <a:cxnSpLocks/>
          </p:cNvCxnSpPr>
          <p:nvPr/>
        </p:nvCxnSpPr>
        <p:spPr>
          <a:xfrm>
            <a:off x="2368773" y="4232569"/>
            <a:ext cx="0" cy="17269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Connecteur droit 9">
            <a:extLst>
              <a:ext uri="{FF2B5EF4-FFF2-40B4-BE49-F238E27FC236}">
                <a16:creationId xmlns:a16="http://schemas.microsoft.com/office/drawing/2014/main" id="{F9E20D7A-CD60-E8C7-83F4-04EDAF818713}"/>
              </a:ext>
            </a:extLst>
          </p:cNvPr>
          <p:cNvCxnSpPr>
            <a:cxnSpLocks/>
          </p:cNvCxnSpPr>
          <p:nvPr/>
        </p:nvCxnSpPr>
        <p:spPr>
          <a:xfrm>
            <a:off x="5634437" y="4232569"/>
            <a:ext cx="0" cy="1647397"/>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Connecteur droit 10">
            <a:extLst>
              <a:ext uri="{FF2B5EF4-FFF2-40B4-BE49-F238E27FC236}">
                <a16:creationId xmlns:a16="http://schemas.microsoft.com/office/drawing/2014/main" id="{E7546DA2-B8A9-7510-D447-C59D85BE64B0}"/>
              </a:ext>
            </a:extLst>
          </p:cNvPr>
          <p:cNvCxnSpPr>
            <a:cxnSpLocks/>
          </p:cNvCxnSpPr>
          <p:nvPr/>
        </p:nvCxnSpPr>
        <p:spPr>
          <a:xfrm>
            <a:off x="6936486" y="49213"/>
            <a:ext cx="0" cy="1179576"/>
          </a:xfrm>
          <a:prstGeom prst="line">
            <a:avLst/>
          </a:prstGeom>
        </p:spPr>
        <p:style>
          <a:lnRef idx="2">
            <a:schemeClr val="accent1"/>
          </a:lnRef>
          <a:fillRef idx="0">
            <a:schemeClr val="accent1"/>
          </a:fillRef>
          <a:effectRef idx="1">
            <a:schemeClr val="accent1"/>
          </a:effectRef>
          <a:fontRef idx="minor">
            <a:schemeClr val="tx1"/>
          </a:fontRef>
        </p:style>
      </p:cxnSp>
      <p:sp>
        <p:nvSpPr>
          <p:cNvPr id="14" name="ZoneTexte 13">
            <a:extLst>
              <a:ext uri="{FF2B5EF4-FFF2-40B4-BE49-F238E27FC236}">
                <a16:creationId xmlns:a16="http://schemas.microsoft.com/office/drawing/2014/main" id="{2BA1A2AA-8E80-EF7F-A92C-14FF854CAAB0}"/>
              </a:ext>
            </a:extLst>
          </p:cNvPr>
          <p:cNvSpPr txBox="1"/>
          <p:nvPr/>
        </p:nvSpPr>
        <p:spPr>
          <a:xfrm>
            <a:off x="7004304" y="210312"/>
            <a:ext cx="1060704" cy="523220"/>
          </a:xfrm>
          <a:prstGeom prst="rect">
            <a:avLst/>
          </a:prstGeom>
          <a:noFill/>
        </p:spPr>
        <p:txBody>
          <a:bodyPr wrap="square" rtlCol="0">
            <a:spAutoFit/>
          </a:bodyPr>
          <a:lstStyle/>
          <a:p>
            <a:r>
              <a:rPr lang="fr-FR" sz="1400" dirty="0"/>
              <a:t>Centre de la caméra</a:t>
            </a:r>
          </a:p>
        </p:txBody>
      </p:sp>
      <p:sp>
        <p:nvSpPr>
          <p:cNvPr id="25" name="Ellipse 24">
            <a:extLst>
              <a:ext uri="{FF2B5EF4-FFF2-40B4-BE49-F238E27FC236}">
                <a16:creationId xmlns:a16="http://schemas.microsoft.com/office/drawing/2014/main" id="{0AC18260-CEEC-EEBD-B3E9-92BE7BFEBC2E}"/>
              </a:ext>
            </a:extLst>
          </p:cNvPr>
          <p:cNvSpPr/>
          <p:nvPr/>
        </p:nvSpPr>
        <p:spPr>
          <a:xfrm>
            <a:off x="10619232" y="49213"/>
            <a:ext cx="454152" cy="46062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26" name="Ellipse 25">
            <a:extLst>
              <a:ext uri="{FF2B5EF4-FFF2-40B4-BE49-F238E27FC236}">
                <a16:creationId xmlns:a16="http://schemas.microsoft.com/office/drawing/2014/main" id="{255F5691-0E30-DCCA-C367-ED6222F6818B}"/>
              </a:ext>
            </a:extLst>
          </p:cNvPr>
          <p:cNvSpPr/>
          <p:nvPr/>
        </p:nvSpPr>
        <p:spPr>
          <a:xfrm>
            <a:off x="3042180" y="4317705"/>
            <a:ext cx="323486" cy="321622"/>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27" name="Ellipse 26">
            <a:extLst>
              <a:ext uri="{FF2B5EF4-FFF2-40B4-BE49-F238E27FC236}">
                <a16:creationId xmlns:a16="http://schemas.microsoft.com/office/drawing/2014/main" id="{1431C778-2181-6CF7-3C46-ABD162BE6C23}"/>
              </a:ext>
            </a:extLst>
          </p:cNvPr>
          <p:cNvSpPr/>
          <p:nvPr/>
        </p:nvSpPr>
        <p:spPr>
          <a:xfrm>
            <a:off x="4637545" y="4232569"/>
            <a:ext cx="323489" cy="321622"/>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31" name="Rectangle 30">
            <a:extLst>
              <a:ext uri="{FF2B5EF4-FFF2-40B4-BE49-F238E27FC236}">
                <a16:creationId xmlns:a16="http://schemas.microsoft.com/office/drawing/2014/main" id="{48E66127-A8E0-FE2D-EBD0-C3DCCCF6B0B8}"/>
              </a:ext>
            </a:extLst>
          </p:cNvPr>
          <p:cNvSpPr/>
          <p:nvPr/>
        </p:nvSpPr>
        <p:spPr>
          <a:xfrm>
            <a:off x="11153671" y="0"/>
            <a:ext cx="1038329" cy="122878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31">
            <a:extLst>
              <a:ext uri="{FF2B5EF4-FFF2-40B4-BE49-F238E27FC236}">
                <a16:creationId xmlns:a16="http://schemas.microsoft.com/office/drawing/2014/main" id="{1082D4A7-F657-AD39-3B25-B33761BBDC01}"/>
              </a:ext>
            </a:extLst>
          </p:cNvPr>
          <p:cNvSpPr txBox="1"/>
          <p:nvPr/>
        </p:nvSpPr>
        <p:spPr>
          <a:xfrm>
            <a:off x="11073384" y="102590"/>
            <a:ext cx="1118616" cy="1815882"/>
          </a:xfrm>
          <a:prstGeom prst="rect">
            <a:avLst/>
          </a:prstGeom>
          <a:noFill/>
        </p:spPr>
        <p:txBody>
          <a:bodyPr wrap="square" rtlCol="0">
            <a:spAutoFit/>
          </a:bodyPr>
          <a:lstStyle/>
          <a:p>
            <a:r>
              <a:rPr lang="fr-FR" sz="1400" dirty="0"/>
              <a:t>Personnage d’ombre</a:t>
            </a:r>
          </a:p>
          <a:p>
            <a:r>
              <a:rPr lang="fr-FR" sz="1400" dirty="0"/>
              <a:t>(non jouable , indique où le joueur vas se téléporter)</a:t>
            </a:r>
          </a:p>
        </p:txBody>
      </p:sp>
    </p:spTree>
    <p:extLst>
      <p:ext uri="{BB962C8B-B14F-4D97-AF65-F5344CB8AC3E}">
        <p14:creationId xmlns:p14="http://schemas.microsoft.com/office/powerpoint/2010/main" val="3326777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2AC935-C227-8316-C36B-5F52B6490D7B}"/>
              </a:ext>
            </a:extLst>
          </p:cNvPr>
          <p:cNvSpPr>
            <a:spLocks noGrp="1"/>
          </p:cNvSpPr>
          <p:nvPr>
            <p:ph type="title"/>
          </p:nvPr>
        </p:nvSpPr>
        <p:spPr/>
        <p:txBody>
          <a:bodyPr/>
          <a:lstStyle/>
          <a:p>
            <a:r>
              <a:rPr lang="fr-FR" dirty="0" err="1"/>
              <a:t>Core</a:t>
            </a:r>
            <a:r>
              <a:rPr lang="fr-FR" dirty="0"/>
              <a:t> Gameplay Loop</a:t>
            </a:r>
          </a:p>
        </p:txBody>
      </p:sp>
      <p:sp>
        <p:nvSpPr>
          <p:cNvPr id="3" name="Espace réservé du contenu 2">
            <a:extLst>
              <a:ext uri="{FF2B5EF4-FFF2-40B4-BE49-F238E27FC236}">
                <a16:creationId xmlns:a16="http://schemas.microsoft.com/office/drawing/2014/main" id="{64C41052-8941-B647-BBEE-347DBD82C270}"/>
              </a:ext>
            </a:extLst>
          </p:cNvPr>
          <p:cNvSpPr>
            <a:spLocks noGrp="1"/>
          </p:cNvSpPr>
          <p:nvPr>
            <p:ph idx="1"/>
          </p:nvPr>
        </p:nvSpPr>
        <p:spPr/>
        <p:txBody>
          <a:bodyPr/>
          <a:lstStyle/>
          <a:p>
            <a:endParaRPr lang="fr-FR" dirty="0"/>
          </a:p>
        </p:txBody>
      </p:sp>
      <p:sp>
        <p:nvSpPr>
          <p:cNvPr id="4" name="Rectangle : coins arrondis 3">
            <a:extLst>
              <a:ext uri="{FF2B5EF4-FFF2-40B4-BE49-F238E27FC236}">
                <a16:creationId xmlns:a16="http://schemas.microsoft.com/office/drawing/2014/main" id="{D098D2E8-3A3F-41B5-D322-B9BC5A2C37E6}"/>
              </a:ext>
            </a:extLst>
          </p:cNvPr>
          <p:cNvSpPr/>
          <p:nvPr/>
        </p:nvSpPr>
        <p:spPr>
          <a:xfrm>
            <a:off x="1755648" y="4105656"/>
            <a:ext cx="2130552" cy="11247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Observation du tableau</a:t>
            </a:r>
          </a:p>
        </p:txBody>
      </p:sp>
      <p:sp>
        <p:nvSpPr>
          <p:cNvPr id="6" name="Rectangle : coins arrondis 5">
            <a:extLst>
              <a:ext uri="{FF2B5EF4-FFF2-40B4-BE49-F238E27FC236}">
                <a16:creationId xmlns:a16="http://schemas.microsoft.com/office/drawing/2014/main" id="{75B48984-63A7-7448-B7C0-2E00B085B54B}"/>
              </a:ext>
            </a:extLst>
          </p:cNvPr>
          <p:cNvSpPr/>
          <p:nvPr/>
        </p:nvSpPr>
        <p:spPr>
          <a:xfrm>
            <a:off x="7851648" y="4105656"/>
            <a:ext cx="2130552" cy="112471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Exécution de la réflexion avec les mécaniques</a:t>
            </a:r>
          </a:p>
        </p:txBody>
      </p:sp>
      <p:sp>
        <p:nvSpPr>
          <p:cNvPr id="5" name="Rectangle : coins arrondis 4">
            <a:extLst>
              <a:ext uri="{FF2B5EF4-FFF2-40B4-BE49-F238E27FC236}">
                <a16:creationId xmlns:a16="http://schemas.microsoft.com/office/drawing/2014/main" id="{158B1801-CEDA-95AA-6957-431134B1D210}"/>
              </a:ext>
            </a:extLst>
          </p:cNvPr>
          <p:cNvSpPr/>
          <p:nvPr/>
        </p:nvSpPr>
        <p:spPr>
          <a:xfrm>
            <a:off x="4706874" y="2304288"/>
            <a:ext cx="2130552" cy="1124712"/>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Planification de comment finir le tableau</a:t>
            </a:r>
          </a:p>
        </p:txBody>
      </p:sp>
      <p:cxnSp>
        <p:nvCxnSpPr>
          <p:cNvPr id="8" name="Connecteur droit avec flèche 7">
            <a:extLst>
              <a:ext uri="{FF2B5EF4-FFF2-40B4-BE49-F238E27FC236}">
                <a16:creationId xmlns:a16="http://schemas.microsoft.com/office/drawing/2014/main" id="{EBCEA459-5CBD-D929-BF73-52AEF9E99828}"/>
              </a:ext>
            </a:extLst>
          </p:cNvPr>
          <p:cNvCxnSpPr>
            <a:cxnSpLocks/>
            <a:stCxn id="4" idx="0"/>
            <a:endCxn id="5" idx="1"/>
          </p:cNvCxnSpPr>
          <p:nvPr/>
        </p:nvCxnSpPr>
        <p:spPr>
          <a:xfrm flipV="1">
            <a:off x="2820924" y="2866644"/>
            <a:ext cx="1885950" cy="12390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Connecteur droit avec flèche 8">
            <a:extLst>
              <a:ext uri="{FF2B5EF4-FFF2-40B4-BE49-F238E27FC236}">
                <a16:creationId xmlns:a16="http://schemas.microsoft.com/office/drawing/2014/main" id="{682424F3-76EE-FAD7-A89F-59F6BA92F1A9}"/>
              </a:ext>
            </a:extLst>
          </p:cNvPr>
          <p:cNvCxnSpPr>
            <a:cxnSpLocks/>
            <a:stCxn id="5" idx="3"/>
            <a:endCxn id="6" idx="0"/>
          </p:cNvCxnSpPr>
          <p:nvPr/>
        </p:nvCxnSpPr>
        <p:spPr>
          <a:xfrm>
            <a:off x="6837426" y="2866644"/>
            <a:ext cx="2079498" cy="12390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onnecteur droit avec flèche 11">
            <a:extLst>
              <a:ext uri="{FF2B5EF4-FFF2-40B4-BE49-F238E27FC236}">
                <a16:creationId xmlns:a16="http://schemas.microsoft.com/office/drawing/2014/main" id="{D140C268-D7CA-2D3E-6E42-34A93703EAF0}"/>
              </a:ext>
            </a:extLst>
          </p:cNvPr>
          <p:cNvCxnSpPr>
            <a:cxnSpLocks/>
            <a:stCxn id="6" idx="1"/>
            <a:endCxn id="4" idx="3"/>
          </p:cNvCxnSpPr>
          <p:nvPr/>
        </p:nvCxnSpPr>
        <p:spPr>
          <a:xfrm flipH="1">
            <a:off x="3886200" y="4668012"/>
            <a:ext cx="39654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3504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624CC-159C-D2C9-2F22-1383732D3D1A}"/>
              </a:ext>
            </a:extLst>
          </p:cNvPr>
          <p:cNvSpPr>
            <a:spLocks noGrp="1"/>
          </p:cNvSpPr>
          <p:nvPr>
            <p:ph type="title"/>
          </p:nvPr>
        </p:nvSpPr>
        <p:spPr/>
        <p:txBody>
          <a:bodyPr/>
          <a:lstStyle/>
          <a:p>
            <a:r>
              <a:rPr lang="fr-FR" dirty="0"/>
              <a:t>KSP</a:t>
            </a:r>
          </a:p>
        </p:txBody>
      </p:sp>
      <p:sp>
        <p:nvSpPr>
          <p:cNvPr id="3" name="Espace réservé du contenu 2">
            <a:extLst>
              <a:ext uri="{FF2B5EF4-FFF2-40B4-BE49-F238E27FC236}">
                <a16:creationId xmlns:a16="http://schemas.microsoft.com/office/drawing/2014/main" id="{DB5515E0-BDFD-26CB-DAA5-02B63BA532AB}"/>
              </a:ext>
            </a:extLst>
          </p:cNvPr>
          <p:cNvSpPr>
            <a:spLocks noGrp="1"/>
          </p:cNvSpPr>
          <p:nvPr>
            <p:ph idx="1"/>
          </p:nvPr>
        </p:nvSpPr>
        <p:spPr/>
        <p:txBody>
          <a:bodyPr>
            <a:normAutofit/>
          </a:bodyPr>
          <a:lstStyle/>
          <a:p>
            <a:pPr marL="0" indent="0">
              <a:buNone/>
            </a:pPr>
            <a:r>
              <a:rPr lang="fr-FR" dirty="0"/>
              <a:t>Mon KSP est le changement de dimension qui rend le jeu très dynamique, car il va falloir changer de dimension très régulièrement dans un seul et même tableau, presque entre chaque saut.</a:t>
            </a:r>
          </a:p>
          <a:p>
            <a:pPr marL="0" indent="0">
              <a:buNone/>
            </a:pPr>
            <a:endParaRPr lang="fr-FR" dirty="0"/>
          </a:p>
          <a:p>
            <a:pPr marL="0" indent="0">
              <a:buNone/>
            </a:pPr>
            <a:r>
              <a:rPr lang="fr-FR" dirty="0"/>
              <a:t>Comme je l’ai dit avant le changement de dimension a pour effet de changer le joueur de place avec sa forme d'ombre (qui lui permet de savoir où il va apparaître). Et de changer certain élément du monde se qui l’oblige à s’adapter rapidement .</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4056360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F1D0F6-35F3-BA21-3C3C-38B2D2EAF412}"/>
              </a:ext>
            </a:extLst>
          </p:cNvPr>
          <p:cNvSpPr>
            <a:spLocks noGrp="1"/>
          </p:cNvSpPr>
          <p:nvPr>
            <p:ph type="title"/>
          </p:nvPr>
        </p:nvSpPr>
        <p:spPr/>
        <p:txBody>
          <a:bodyPr/>
          <a:lstStyle/>
          <a:p>
            <a:r>
              <a:rPr lang="fr-FR" dirty="0"/>
              <a:t>Mécanique essentielle</a:t>
            </a:r>
          </a:p>
        </p:txBody>
      </p:sp>
      <p:sp>
        <p:nvSpPr>
          <p:cNvPr id="3" name="Espace réservé du contenu 2">
            <a:extLst>
              <a:ext uri="{FF2B5EF4-FFF2-40B4-BE49-F238E27FC236}">
                <a16:creationId xmlns:a16="http://schemas.microsoft.com/office/drawing/2014/main" id="{88BEA171-CF8D-EFCA-2A60-6096F05EB210}"/>
              </a:ext>
            </a:extLst>
          </p:cNvPr>
          <p:cNvSpPr>
            <a:spLocks noGrp="1"/>
          </p:cNvSpPr>
          <p:nvPr>
            <p:ph idx="1"/>
          </p:nvPr>
        </p:nvSpPr>
        <p:spPr/>
        <p:txBody>
          <a:bodyPr>
            <a:normAutofit fontScale="55000" lnSpcReduction="20000"/>
          </a:bodyPr>
          <a:lstStyle/>
          <a:p>
            <a:pPr marL="0" indent="0">
              <a:buNone/>
            </a:pPr>
            <a:r>
              <a:rPr lang="fr-FR" dirty="0"/>
              <a:t>Le personnage d’ombre se situe toujours symétriquement à l’opposé par rapport a l’axe verticale du centre du tableau, ce qui fait que le joueur peut passer de la droite du tableau à la gauche en un click, quand le joueur change de position, il garde sa vitesse actuelle.(si le joueur se téléporte après un </a:t>
            </a:r>
            <a:r>
              <a:rPr lang="fr-FR" dirty="0" err="1"/>
              <a:t>wall</a:t>
            </a:r>
            <a:r>
              <a:rPr lang="fr-FR" dirty="0"/>
              <a:t> jump il garde la vitesse du </a:t>
            </a:r>
            <a:r>
              <a:rPr lang="fr-FR" dirty="0" err="1"/>
              <a:t>wall</a:t>
            </a:r>
            <a:r>
              <a:rPr lang="fr-FR" dirty="0"/>
              <a:t> jump). Si le joueur se téléporte dans un mur, il meurt.</a:t>
            </a:r>
          </a:p>
          <a:p>
            <a:pPr marL="0" indent="0">
              <a:buNone/>
            </a:pPr>
            <a:r>
              <a:rPr lang="fr-FR" dirty="0"/>
              <a:t>	</a:t>
            </a:r>
          </a:p>
          <a:p>
            <a:pPr marL="0" indent="0">
              <a:buNone/>
            </a:pPr>
            <a:r>
              <a:rPr lang="fr-FR" dirty="0"/>
              <a:t>Une autre mécanique est le </a:t>
            </a:r>
            <a:r>
              <a:rPr lang="fr-FR" dirty="0" err="1"/>
              <a:t>wall</a:t>
            </a:r>
            <a:r>
              <a:rPr lang="fr-FR" dirty="0"/>
              <a:t> jump que l’on peut combiner avec le changement de dimension. Le joueur s’accroche lorsqu’il saute et touche un mur, puis il glisse s’il reste trop longtemps. S’il appuie sur le saut pendant qu’il est accroché, le </a:t>
            </a:r>
            <a:r>
              <a:rPr lang="fr-FR" dirty="0" err="1"/>
              <a:t>wall</a:t>
            </a:r>
            <a:r>
              <a:rPr lang="fr-FR" dirty="0"/>
              <a:t> jump se déclenche et repousse le joueur du mur vers le haut, et met son dos vers le mur. S’il retourne vers le mur , il aura juste perdu un peu de hauteur.</a:t>
            </a:r>
          </a:p>
          <a:p>
            <a:pPr marL="0" indent="0">
              <a:buNone/>
            </a:pPr>
            <a:endParaRPr lang="fr-FR" dirty="0"/>
          </a:p>
          <a:p>
            <a:pPr marL="0" indent="0">
              <a:buNone/>
            </a:pPr>
            <a:r>
              <a:rPr lang="fr-FR" dirty="0"/>
              <a:t>La plaque de pression et les portes du tableau sont aussi une mécanique qui permet d’avoir accès aux autres tableaux, temps que la plaque n’est pas activée les portes ne sont pas ouverte. Le joueur doit donc aller activer la plaque du tableau en marchant dessus. Puis il devra faire le chemin de la plaque aux portes pour avancer. Si le joueur meurt après avoir activé la plaque alors elle se reset et le joueur doit recommencer.</a:t>
            </a:r>
          </a:p>
          <a:p>
            <a:pPr marL="0" indent="0">
              <a:buNone/>
            </a:pPr>
            <a:r>
              <a:rPr lang="fr-FR" dirty="0"/>
              <a:t>Il existe différents types de plaque :</a:t>
            </a:r>
          </a:p>
          <a:p>
            <a:pPr marL="0" indent="0">
              <a:buNone/>
            </a:pPr>
            <a:r>
              <a:rPr lang="fr-FR" dirty="0"/>
              <a:t>Normal, ouvre juste la porte.</a:t>
            </a:r>
          </a:p>
          <a:p>
            <a:pPr marL="0" indent="0">
              <a:buNone/>
            </a:pPr>
            <a:r>
              <a:rPr lang="fr-FR" dirty="0"/>
              <a:t>Rouge, ouvre la porte pour une durée limité (chrono)</a:t>
            </a:r>
          </a:p>
        </p:txBody>
      </p:sp>
    </p:spTree>
    <p:extLst>
      <p:ext uri="{BB962C8B-B14F-4D97-AF65-F5344CB8AC3E}">
        <p14:creationId xmlns:p14="http://schemas.microsoft.com/office/powerpoint/2010/main" val="2377662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731999-86B7-7A12-21DF-9BD0BDE45468}"/>
              </a:ext>
            </a:extLst>
          </p:cNvPr>
          <p:cNvSpPr>
            <a:spLocks noGrp="1"/>
          </p:cNvSpPr>
          <p:nvPr>
            <p:ph type="title"/>
          </p:nvPr>
        </p:nvSpPr>
        <p:spPr/>
        <p:txBody>
          <a:bodyPr/>
          <a:lstStyle/>
          <a:p>
            <a:r>
              <a:rPr lang="fr-FR" dirty="0"/>
              <a:t>Mécanique supplémentaire</a:t>
            </a:r>
            <a:r>
              <a:rPr lang="fr-FR" sz="2000" dirty="0"/>
              <a:t>(ces mécaniques sont un + pour créer plus de tableaux)</a:t>
            </a:r>
          </a:p>
        </p:txBody>
      </p:sp>
      <p:sp>
        <p:nvSpPr>
          <p:cNvPr id="3" name="Espace réservé du contenu 2">
            <a:extLst>
              <a:ext uri="{FF2B5EF4-FFF2-40B4-BE49-F238E27FC236}">
                <a16:creationId xmlns:a16="http://schemas.microsoft.com/office/drawing/2014/main" id="{C2363BF5-27C5-6D05-6087-B9F30E983910}"/>
              </a:ext>
            </a:extLst>
          </p:cNvPr>
          <p:cNvSpPr>
            <a:spLocks noGrp="1"/>
          </p:cNvSpPr>
          <p:nvPr>
            <p:ph idx="1"/>
          </p:nvPr>
        </p:nvSpPr>
        <p:spPr/>
        <p:txBody>
          <a:bodyPr>
            <a:normAutofit/>
          </a:bodyPr>
          <a:lstStyle/>
          <a:p>
            <a:pPr marL="0" indent="0">
              <a:buNone/>
            </a:pPr>
            <a:r>
              <a:rPr lang="fr-FR" dirty="0"/>
              <a:t>L’ajout de monstre qui change de comportement l’or du changement de dimension (passe d’une patrouille linéaire à une succession de sauts où le joueur peut passer en dessous par exemple) </a:t>
            </a:r>
          </a:p>
          <a:p>
            <a:pPr marL="0" indent="0">
              <a:buNone/>
            </a:pPr>
            <a:endParaRPr lang="fr-FR" dirty="0"/>
          </a:p>
          <a:p>
            <a:pPr marL="0" indent="0">
              <a:buNone/>
            </a:pPr>
            <a:r>
              <a:rPr lang="fr-FR" dirty="0"/>
              <a:t>Certains pièges fonctionnent différemment ( Un lance-flammes se transforme en lance d’eau (ce qui ne fait aucun dégât et pourrait tuer des </a:t>
            </a:r>
            <a:r>
              <a:rPr lang="fr-FR" dirty="0" err="1"/>
              <a:t>slimes</a:t>
            </a:r>
            <a:r>
              <a:rPr lang="fr-FR" dirty="0"/>
              <a:t> )).</a:t>
            </a:r>
          </a:p>
        </p:txBody>
      </p:sp>
    </p:spTree>
    <p:extLst>
      <p:ext uri="{BB962C8B-B14F-4D97-AF65-F5344CB8AC3E}">
        <p14:creationId xmlns:p14="http://schemas.microsoft.com/office/powerpoint/2010/main" val="2259798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60D054-F3CF-F5A4-66B6-B5BADBE5A4C0}"/>
              </a:ext>
            </a:extLst>
          </p:cNvPr>
          <p:cNvSpPr>
            <a:spLocks noGrp="1"/>
          </p:cNvSpPr>
          <p:nvPr>
            <p:ph type="title"/>
          </p:nvPr>
        </p:nvSpPr>
        <p:spPr/>
        <p:txBody>
          <a:bodyPr/>
          <a:lstStyle/>
          <a:p>
            <a:r>
              <a:rPr lang="fr-FR" dirty="0"/>
              <a:t>Ingrédients </a:t>
            </a:r>
            <a:r>
              <a:rPr lang="fr-FR" sz="2400" dirty="0"/>
              <a:t>(du joueur)</a:t>
            </a:r>
          </a:p>
        </p:txBody>
      </p:sp>
      <p:sp>
        <p:nvSpPr>
          <p:cNvPr id="3" name="Espace réservé du contenu 2">
            <a:extLst>
              <a:ext uri="{FF2B5EF4-FFF2-40B4-BE49-F238E27FC236}">
                <a16:creationId xmlns:a16="http://schemas.microsoft.com/office/drawing/2014/main" id="{68499BFA-0475-0AA2-2288-51F6A1869C9F}"/>
              </a:ext>
            </a:extLst>
          </p:cNvPr>
          <p:cNvSpPr>
            <a:spLocks noGrp="1"/>
          </p:cNvSpPr>
          <p:nvPr>
            <p:ph idx="1"/>
          </p:nvPr>
        </p:nvSpPr>
        <p:spPr/>
        <p:txBody>
          <a:bodyPr>
            <a:normAutofit/>
          </a:bodyPr>
          <a:lstStyle/>
          <a:p>
            <a:r>
              <a:rPr lang="fr-FR" dirty="0" err="1"/>
              <a:t>Character</a:t>
            </a:r>
            <a:endParaRPr lang="fr-FR" dirty="0"/>
          </a:p>
          <a:p>
            <a:r>
              <a:rPr lang="fr-FR" dirty="0"/>
              <a:t>Personnage d’ombres qui représente où le joueur vas se téléporter</a:t>
            </a:r>
          </a:p>
          <a:p>
            <a:endParaRPr lang="fr-FR" dirty="0"/>
          </a:p>
        </p:txBody>
      </p:sp>
    </p:spTree>
    <p:extLst>
      <p:ext uri="{BB962C8B-B14F-4D97-AF65-F5344CB8AC3E}">
        <p14:creationId xmlns:p14="http://schemas.microsoft.com/office/powerpoint/2010/main" val="231812584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4594</TotalTime>
  <Words>1389</Words>
  <Application>Microsoft Office PowerPoint</Application>
  <PresentationFormat>Grand écran</PresentationFormat>
  <Paragraphs>114</Paragraphs>
  <Slides>19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19</vt:i4>
      </vt:variant>
    </vt:vector>
  </HeadingPairs>
  <TitlesOfParts>
    <vt:vector size="23" baseType="lpstr">
      <vt:lpstr>Aptos</vt:lpstr>
      <vt:lpstr>Aptos Display</vt:lpstr>
      <vt:lpstr>Arial</vt:lpstr>
      <vt:lpstr>Thème Office</vt:lpstr>
      <vt:lpstr>Skonyx</vt:lpstr>
      <vt:lpstr>Skonyx</vt:lpstr>
      <vt:lpstr>Pitch </vt:lpstr>
      <vt:lpstr>High Concept</vt:lpstr>
      <vt:lpstr>Core Gameplay Loop</vt:lpstr>
      <vt:lpstr>KSP</vt:lpstr>
      <vt:lpstr>Mécanique essentielle</vt:lpstr>
      <vt:lpstr>Mécanique supplémentaire(ces mécaniques sont un + pour créer plus de tableaux)</vt:lpstr>
      <vt:lpstr>Ingrédients (du joueur)</vt:lpstr>
      <vt:lpstr>Ingrédients (monde)</vt:lpstr>
      <vt:lpstr>3C :Caméra</vt:lpstr>
      <vt:lpstr>3C :Character</vt:lpstr>
      <vt:lpstr>3C :Control</vt:lpstr>
      <vt:lpstr>Gameplay Loop Macro</vt:lpstr>
      <vt:lpstr>Gameplay Loop Méso</vt:lpstr>
      <vt:lpstr>Gameplay Loop Méso</vt:lpstr>
      <vt:lpstr>Gameplay Loop Micro</vt:lpstr>
      <vt:lpstr>Gameplay Loop Micro</vt:lpstr>
      <vt:lpstr>Gameplay Loop Micro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AVEROUS Loïc</dc:creator>
  <cp:lastModifiedBy>AVEROUS Loïc</cp:lastModifiedBy>
  <cp:revision>163</cp:revision>
  <dcterms:created xsi:type="dcterms:W3CDTF">2025-03-12T12:31:28Z</dcterms:created>
  <dcterms:modified xsi:type="dcterms:W3CDTF">2025-04-16T14:50:53Z</dcterms:modified>
</cp:coreProperties>
</file>