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2" r:id="rId3"/>
    <p:sldId id="259" r:id="rId4"/>
    <p:sldId id="257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84176"/>
            <a:ext cx="11277600" cy="150876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2011680"/>
            <a:ext cx="11277600" cy="4206240"/>
          </a:xfrm>
        </p:spPr>
        <p:txBody>
          <a:bodyPr>
            <a:norm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733" y="6422854"/>
            <a:ext cx="3754427" cy="365125"/>
          </a:xfrm>
        </p:spPr>
        <p:txBody>
          <a:bodyPr/>
          <a:lstStyle/>
          <a:p>
            <a:fld id="{A5D3794B-289A-4A80-97D7-111025398D45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1067406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7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可信软件开发方法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Introduction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01817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    钦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6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副教授</a:t>
            </a:r>
            <a:endParaRPr lang="en-US" altLang="zh-CN" dirty="0" smtClean="0"/>
          </a:p>
          <a:p>
            <a:r>
              <a:rPr lang="zh-CN" altLang="en-US" dirty="0" smtClean="0"/>
              <a:t>办公室：理科楼</a:t>
            </a:r>
            <a:r>
              <a:rPr lang="en-US" altLang="zh-CN" dirty="0" smtClean="0"/>
              <a:t>B1001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021-62233019,13816730606</a:t>
            </a:r>
          </a:p>
          <a:p>
            <a:r>
              <a:rPr lang="zh-CN" altLang="en-US" dirty="0"/>
              <a:t>研究方向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程序</a:t>
            </a:r>
            <a:r>
              <a:rPr lang="zh-CN" altLang="en-US" sz="2400" dirty="0"/>
              <a:t>统一理论</a:t>
            </a:r>
            <a:r>
              <a:rPr lang="en-US" altLang="zh-CN" sz="2400" dirty="0"/>
              <a:t>(UTP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信息</a:t>
            </a:r>
            <a:r>
              <a:rPr lang="zh-CN" altLang="en-US" sz="2400" dirty="0"/>
              <a:t>物理融合系统</a:t>
            </a:r>
            <a:r>
              <a:rPr lang="en-US" altLang="zh-CN" sz="2400" dirty="0"/>
              <a:t>(CPS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多</a:t>
            </a:r>
            <a:r>
              <a:rPr lang="zh-CN" altLang="en-US" sz="2400" dirty="0"/>
              <a:t>智能体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(MAS)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5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从事软件工程理论与实践研究</a:t>
            </a:r>
            <a:endParaRPr lang="en-US" altLang="zh-CN" dirty="0" smtClean="0"/>
          </a:p>
          <a:p>
            <a:r>
              <a:rPr lang="zh-CN" altLang="en-US" dirty="0" smtClean="0"/>
              <a:t>在软件生命周期中使用形式化方法</a:t>
            </a:r>
            <a:endParaRPr lang="en-US" altLang="zh-CN" dirty="0" smtClean="0"/>
          </a:p>
          <a:p>
            <a:r>
              <a:rPr lang="zh-CN" altLang="en-US" dirty="0" smtClean="0"/>
              <a:t>分析验证软件的可信性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序知识：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离散数学（集合论，一阶逻辑）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软件过程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程序语言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05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软件工程的基本思想</a:t>
            </a:r>
            <a:endParaRPr lang="en-US" altLang="zh-CN" dirty="0" smtClean="0"/>
          </a:p>
          <a:p>
            <a:r>
              <a:rPr lang="zh-CN" altLang="en-US" dirty="0" smtClean="0"/>
              <a:t>形式化方法在软件工程中的角色与作用</a:t>
            </a:r>
            <a:endParaRPr lang="en-US" altLang="zh-CN" dirty="0" smtClean="0"/>
          </a:p>
          <a:p>
            <a:r>
              <a:rPr lang="zh-CN" altLang="en-US" dirty="0" smtClean="0"/>
              <a:t>形式化设计与开发方法</a:t>
            </a:r>
            <a:endParaRPr lang="en-US" altLang="zh-CN" dirty="0" smtClean="0"/>
          </a:p>
          <a:p>
            <a:r>
              <a:rPr lang="en-US" altLang="zh-CN" dirty="0" smtClean="0"/>
              <a:t>Event-B &amp; Rodin</a:t>
            </a:r>
          </a:p>
          <a:p>
            <a:r>
              <a:rPr lang="zh-CN" altLang="en-US" dirty="0" smtClean="0"/>
              <a:t>软件形式化设计开发的一系列实例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1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了解软件工程的基本理念</a:t>
            </a:r>
            <a:endParaRPr lang="en-US" altLang="zh-CN" dirty="0" smtClean="0"/>
          </a:p>
          <a:p>
            <a:r>
              <a:rPr lang="zh-CN" altLang="en-US" dirty="0" smtClean="0"/>
              <a:t>掌握基于</a:t>
            </a:r>
            <a:r>
              <a:rPr lang="en-US" altLang="zh-CN" dirty="0" smtClean="0"/>
              <a:t>Event-B</a:t>
            </a:r>
            <a:r>
              <a:rPr lang="zh-CN" altLang="en-US" dirty="0" smtClean="0"/>
              <a:t>的软件形式化建模与开发方法</a:t>
            </a:r>
            <a:endParaRPr lang="en-US" altLang="zh-CN" dirty="0" smtClean="0"/>
          </a:p>
          <a:p>
            <a:r>
              <a:rPr lang="zh-CN" altLang="en-US" dirty="0" smtClean="0"/>
              <a:t>掌握基于</a:t>
            </a:r>
            <a:r>
              <a:rPr lang="en-US" altLang="zh-CN" dirty="0" smtClean="0"/>
              <a:t>Rodin</a:t>
            </a:r>
            <a:r>
              <a:rPr lang="zh-CN" altLang="en-US" dirty="0" smtClean="0"/>
              <a:t>工具的软件建模与验证方法</a:t>
            </a:r>
            <a:endParaRPr lang="en-US" altLang="zh-CN" dirty="0" smtClean="0"/>
          </a:p>
          <a:p>
            <a:r>
              <a:rPr lang="zh-CN" altLang="en-US" dirty="0" smtClean="0"/>
              <a:t>运用以上方法完成一个中小规模系统的建模与开发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1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教材资料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8733" y="2011680"/>
            <a:ext cx="8077429" cy="4206240"/>
          </a:xfrm>
        </p:spPr>
        <p:txBody>
          <a:bodyPr/>
          <a:lstStyle/>
          <a:p>
            <a:r>
              <a:rPr lang="en-US" altLang="zh-CN" dirty="0" smtClean="0"/>
              <a:t>Jean-Raymond </a:t>
            </a:r>
            <a:r>
              <a:rPr lang="en-US" altLang="zh-CN" dirty="0" err="1" smtClean="0"/>
              <a:t>Abrial.Modeling</a:t>
            </a:r>
            <a:r>
              <a:rPr lang="en-US" altLang="zh-CN" dirty="0" smtClean="0"/>
              <a:t> in Event B:system and software </a:t>
            </a:r>
            <a:r>
              <a:rPr lang="en-US" altLang="zh-CN" dirty="0" err="1" smtClean="0"/>
              <a:t>Engineering.Cambridge</a:t>
            </a:r>
            <a:r>
              <a:rPr lang="en-US" altLang="zh-CN" dirty="0" smtClean="0"/>
              <a:t> University Press.2015.</a:t>
            </a:r>
          </a:p>
          <a:p>
            <a:r>
              <a:rPr lang="en-US" altLang="zh-CN" sz="2000" dirty="0"/>
              <a:t>http://wiki.event-b.org/index.php/Main_Page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327" y="2094059"/>
            <a:ext cx="3117823" cy="44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课程时间：每周二晚 </a:t>
            </a:r>
            <a:r>
              <a:rPr lang="en-US" altLang="zh-CN" dirty="0" smtClean="0"/>
              <a:t>18:00 - 20:30</a:t>
            </a:r>
          </a:p>
          <a:p>
            <a:r>
              <a:rPr lang="zh-CN" altLang="en-US" dirty="0" smtClean="0"/>
              <a:t>课程地点</a:t>
            </a:r>
            <a:r>
              <a:rPr lang="zh-CN" altLang="en-US" dirty="0" smtClean="0"/>
              <a:t>：</a:t>
            </a:r>
            <a:r>
              <a:rPr lang="zh-CN" altLang="en-US" dirty="0"/>
              <a:t>三</a:t>
            </a:r>
            <a:r>
              <a:rPr lang="zh-CN" altLang="en-US" dirty="0" smtClean="0"/>
              <a:t>馆</a:t>
            </a:r>
            <a:r>
              <a:rPr lang="en-US" altLang="zh-CN" dirty="0" smtClean="0"/>
              <a:t>227</a:t>
            </a:r>
            <a:endParaRPr lang="en-US" altLang="zh-CN" dirty="0" smtClean="0"/>
          </a:p>
          <a:p>
            <a:r>
              <a:rPr lang="en-US" altLang="zh-CN" dirty="0" smtClean="0"/>
              <a:t>1-7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Event-B</a:t>
            </a:r>
            <a:r>
              <a:rPr lang="zh-CN" altLang="en-US" dirty="0" smtClean="0"/>
              <a:t>语言与建模实例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en-US" altLang="zh-CN" dirty="0" smtClean="0"/>
              <a:t>-14</a:t>
            </a:r>
            <a:r>
              <a:rPr lang="zh-CN" altLang="en-US" dirty="0" smtClean="0"/>
              <a:t>周：</a:t>
            </a:r>
            <a:r>
              <a:rPr lang="en-US" altLang="zh-CN" dirty="0" smtClean="0"/>
              <a:t>Rodin</a:t>
            </a:r>
            <a:r>
              <a:rPr lang="zh-CN" altLang="en-US" dirty="0" smtClean="0"/>
              <a:t>建模与证明工具实践</a:t>
            </a:r>
            <a:endParaRPr lang="en-US" altLang="zh-CN" dirty="0" smtClean="0"/>
          </a:p>
          <a:p>
            <a:r>
              <a:rPr lang="en-US" altLang="zh-CN" dirty="0" smtClean="0"/>
              <a:t>15-17</a:t>
            </a:r>
            <a:r>
              <a:rPr lang="zh-CN" altLang="en-US" dirty="0" smtClean="0"/>
              <a:t>周：</a:t>
            </a:r>
            <a:r>
              <a:rPr lang="en-US" altLang="zh-CN" dirty="0" smtClean="0"/>
              <a:t>Event-B</a:t>
            </a:r>
            <a:r>
              <a:rPr lang="zh-CN" altLang="en-US" dirty="0" smtClean="0"/>
              <a:t>在数学证明中的应用（</a:t>
            </a:r>
            <a:r>
              <a:rPr lang="en-US" altLang="zh-CN" dirty="0" smtClean="0"/>
              <a:t>by Abrial</a:t>
            </a:r>
            <a:r>
              <a:rPr lang="zh-CN" altLang="en-US" dirty="0" smtClean="0"/>
              <a:t>教授）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考核形式：课程设计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1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355</TotalTime>
  <Words>218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黑体</vt:lpstr>
      <vt:lpstr>Calibri</vt:lpstr>
      <vt:lpstr>Cambria</vt:lpstr>
      <vt:lpstr>Wingdings</vt:lpstr>
      <vt:lpstr>镶边</vt:lpstr>
      <vt:lpstr>可信软件开发方法 Introduction</vt:lpstr>
      <vt:lpstr>教师信息</vt:lpstr>
      <vt:lpstr>课程对象</vt:lpstr>
      <vt:lpstr>课程介绍</vt:lpstr>
      <vt:lpstr>课程目标</vt:lpstr>
      <vt:lpstr>教材资料</vt:lpstr>
      <vt:lpstr>课程安排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可信软件开发方法 Introduction</dc:title>
  <dc:creator>USER-</dc:creator>
  <cp:lastModifiedBy>qin li</cp:lastModifiedBy>
  <cp:revision>27</cp:revision>
  <dcterms:created xsi:type="dcterms:W3CDTF">2016-02-16T06:24:30Z</dcterms:created>
  <dcterms:modified xsi:type="dcterms:W3CDTF">2018-02-27T09:46:48Z</dcterms:modified>
</cp:coreProperties>
</file>