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7" r:id="rId3"/>
    <p:sldId id="268" r:id="rId4"/>
    <p:sldId id="257" r:id="rId5"/>
    <p:sldId id="258" r:id="rId6"/>
    <p:sldId id="259" r:id="rId7"/>
    <p:sldId id="261" r:id="rId8"/>
    <p:sldId id="260" r:id="rId9"/>
    <p:sldId id="263" r:id="rId10"/>
    <p:sldId id="265" r:id="rId11"/>
    <p:sldId id="264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D12"/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1762" autoAdjust="0"/>
  </p:normalViewPr>
  <p:slideViewPr>
    <p:cSldViewPr snapToGrid="0">
      <p:cViewPr varScale="1">
        <p:scale>
          <a:sx n="103" d="100"/>
          <a:sy n="103" d="100"/>
        </p:scale>
        <p:origin x="-78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E4068-8CCB-4B21-B388-277AD60F8C8B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6C606-E0BE-4A5A-B949-A0C6F5C3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48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C606-E0BE-4A5A-B949-A0C6F5C36C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66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Character</a:t>
            </a:r>
            <a:r>
              <a:rPr lang="en-US" baseline="0" dirty="0" smtClean="0"/>
              <a:t> Neutral Race Selection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C606-E0BE-4A5A-B949-A0C6F5C36C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9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Character</a:t>
            </a:r>
            <a:r>
              <a:rPr lang="en-US" baseline="0" dirty="0" smtClean="0"/>
              <a:t> Dark Race Selection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C606-E0BE-4A5A-B949-A0C6F5C36C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08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Starting attributes &amp; resists are assigned by class &amp; races.</a:t>
            </a:r>
          </a:p>
          <a:p>
            <a:r>
              <a:rPr lang="en-US" dirty="0" smtClean="0"/>
              <a:t>Vitals are adjusted by attributes from assigned</a:t>
            </a:r>
            <a:r>
              <a:rPr lang="en-US" baseline="0" dirty="0" smtClean="0"/>
              <a:t>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C606-E0BE-4A5A-B949-A0C6F5C36C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85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Character</a:t>
            </a:r>
            <a:r>
              <a:rPr lang="en-US" baseline="0" dirty="0" smtClean="0"/>
              <a:t> UI – Inventory &amp; Character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C606-E0BE-4A5A-B949-A0C6F5C36C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42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Character UI –</a:t>
            </a:r>
            <a:r>
              <a:rPr lang="en-US" baseline="0" dirty="0" smtClean="0"/>
              <a:t> crafting &amp; skill progression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C606-E0BE-4A5A-B949-A0C6F5C36CB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9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Player Account Screen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C606-E0BE-4A5A-B949-A0C6F5C36C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35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Player Account Creation Screen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C606-E0BE-4A5A-B949-A0C6F5C36C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35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Character Class Selection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C606-E0BE-4A5A-B949-A0C6F5C36C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84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Warrior Specialization</a:t>
            </a:r>
            <a:r>
              <a:rPr lang="en-US" baseline="0" dirty="0" smtClean="0"/>
              <a:t>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C606-E0BE-4A5A-B949-A0C6F5C36C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61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Wizard Specialization</a:t>
            </a:r>
            <a:r>
              <a:rPr lang="en-US" baseline="0" dirty="0" smtClean="0"/>
              <a:t> screen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C606-E0BE-4A5A-B949-A0C6F5C36C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94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Priest Specialization</a:t>
            </a:r>
            <a:r>
              <a:rPr lang="en-US" baseline="0" dirty="0" smtClean="0"/>
              <a:t> screen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C606-E0BE-4A5A-B949-A0C6F5C36C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89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Rogue</a:t>
            </a:r>
            <a:r>
              <a:rPr lang="en-US" baseline="0" dirty="0" smtClean="0"/>
              <a:t> </a:t>
            </a:r>
            <a:r>
              <a:rPr lang="en-US" dirty="0" smtClean="0"/>
              <a:t>Specialization</a:t>
            </a:r>
            <a:r>
              <a:rPr lang="en-US" baseline="0" dirty="0" smtClean="0"/>
              <a:t> screen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C606-E0BE-4A5A-B949-A0C6F5C36C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22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Character</a:t>
            </a:r>
            <a:r>
              <a:rPr lang="en-US" baseline="0" dirty="0" smtClean="0"/>
              <a:t> Light Race Selection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C606-E0BE-4A5A-B949-A0C6F5C36C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03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A101-C65B-40B6-BD79-C9B404C32E4D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281D-24B9-4A7B-91BB-1E8E55BF6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9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A101-C65B-40B6-BD79-C9B404C32E4D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281D-24B9-4A7B-91BB-1E8E55BF6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2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A101-C65B-40B6-BD79-C9B404C32E4D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281D-24B9-4A7B-91BB-1E8E55BF6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A101-C65B-40B6-BD79-C9B404C32E4D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281D-24B9-4A7B-91BB-1E8E55BF6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4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A101-C65B-40B6-BD79-C9B404C32E4D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281D-24B9-4A7B-91BB-1E8E55BF6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3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A101-C65B-40B6-BD79-C9B404C32E4D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281D-24B9-4A7B-91BB-1E8E55BF6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6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A101-C65B-40B6-BD79-C9B404C32E4D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281D-24B9-4A7B-91BB-1E8E55BF6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9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A101-C65B-40B6-BD79-C9B404C32E4D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281D-24B9-4A7B-91BB-1E8E55BF6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2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A101-C65B-40B6-BD79-C9B404C32E4D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281D-24B9-4A7B-91BB-1E8E55BF6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3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A101-C65B-40B6-BD79-C9B404C32E4D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281D-24B9-4A7B-91BB-1E8E55BF6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9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A101-C65B-40B6-BD79-C9B404C32E4D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281D-24B9-4A7B-91BB-1E8E55BF6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7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0A101-C65B-40B6-BD79-C9B404C32E4D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F281D-24B9-4A7B-91BB-1E8E55BF6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8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676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05517" y="450920"/>
            <a:ext cx="7809574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SPACEFARER</a:t>
            </a:r>
            <a:endParaRPr lang="en-US" sz="115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389568"/>
            <a:ext cx="270328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Alpha Version X.XXXX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57591" y="6246717"/>
            <a:ext cx="1498600" cy="457200"/>
          </a:xfrm>
          <a:prstGeom prst="rect">
            <a:avLst/>
          </a:prstGeom>
          <a:solidFill>
            <a:schemeClr val="tx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Exit Game</a:t>
            </a:r>
            <a:endParaRPr lang="en-US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10557591" y="3877906"/>
            <a:ext cx="1498600" cy="457200"/>
          </a:xfrm>
          <a:prstGeom prst="rect">
            <a:avLst/>
          </a:prstGeom>
          <a:solidFill>
            <a:schemeClr val="tx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Account Name</a:t>
            </a:r>
            <a:endParaRPr lang="en-US" sz="1600" b="1" dirty="0"/>
          </a:p>
        </p:txBody>
      </p:sp>
      <p:sp>
        <p:nvSpPr>
          <p:cNvPr id="10" name="Rectangle 9"/>
          <p:cNvSpPr/>
          <p:nvPr/>
        </p:nvSpPr>
        <p:spPr>
          <a:xfrm>
            <a:off x="10557591" y="5040564"/>
            <a:ext cx="1498600" cy="457200"/>
          </a:xfrm>
          <a:prstGeom prst="rect">
            <a:avLst/>
          </a:prstGeom>
          <a:solidFill>
            <a:schemeClr val="tx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Login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10557591" y="4462977"/>
            <a:ext cx="1498600" cy="457200"/>
          </a:xfrm>
          <a:prstGeom prst="rect">
            <a:avLst/>
          </a:prstGeom>
          <a:solidFill>
            <a:schemeClr val="tx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Password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10557591" y="5637117"/>
            <a:ext cx="1498600" cy="457200"/>
          </a:xfrm>
          <a:prstGeom prst="rect">
            <a:avLst/>
          </a:prstGeom>
          <a:solidFill>
            <a:schemeClr val="tx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Registration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9446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09109" y="546107"/>
            <a:ext cx="4146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Neutral Races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719539" y="1745996"/>
            <a:ext cx="20156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Halfelf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16761" y="1745996"/>
            <a:ext cx="22284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Human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97111" y="1745996"/>
            <a:ext cx="22493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Gnome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52209" y="1745996"/>
            <a:ext cx="2580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Woodelf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388917"/>
              </p:ext>
            </p:extLst>
          </p:nvPr>
        </p:nvGraphicFramePr>
        <p:xfrm>
          <a:off x="9874428" y="2935190"/>
          <a:ext cx="135890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0169"/>
                <a:gridCol w="5987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Earth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41033"/>
              </p:ext>
            </p:extLst>
          </p:nvPr>
        </p:nvGraphicFramePr>
        <p:xfrm>
          <a:off x="7095899" y="2909790"/>
          <a:ext cx="135890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2972"/>
                <a:gridCol w="5759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Earth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68670"/>
              </p:ext>
            </p:extLst>
          </p:nvPr>
        </p:nvGraphicFramePr>
        <p:xfrm>
          <a:off x="4110786" y="2884390"/>
          <a:ext cx="135890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839"/>
                <a:gridCol w="5970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Earth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319897"/>
              </p:ext>
            </p:extLst>
          </p:nvPr>
        </p:nvGraphicFramePr>
        <p:xfrm>
          <a:off x="1100570" y="2909790"/>
          <a:ext cx="135890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0860"/>
                <a:gridCol w="5680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Earth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75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72666" y="546107"/>
            <a:ext cx="33425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Dark Races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422139" y="1765094"/>
            <a:ext cx="15461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Ogre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1925" y="1831848"/>
            <a:ext cx="21917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Darkelf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68851" y="1746621"/>
            <a:ext cx="30747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Lizardman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78185" y="1746621"/>
            <a:ext cx="13937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Troll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550190"/>
              </p:ext>
            </p:extLst>
          </p:nvPr>
        </p:nvGraphicFramePr>
        <p:xfrm>
          <a:off x="828351" y="2871466"/>
          <a:ext cx="135890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7611"/>
                <a:gridCol w="5212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Earth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069511"/>
              </p:ext>
            </p:extLst>
          </p:nvPr>
        </p:nvGraphicFramePr>
        <p:xfrm>
          <a:off x="6216072" y="2871466"/>
          <a:ext cx="135890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233"/>
                <a:gridCol w="5516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Earth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143336"/>
              </p:ext>
            </p:extLst>
          </p:nvPr>
        </p:nvGraphicFramePr>
        <p:xfrm>
          <a:off x="3544713" y="2847445"/>
          <a:ext cx="135890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3481"/>
                <a:gridCol w="5954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Earth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792730"/>
              </p:ext>
            </p:extLst>
          </p:nvPr>
        </p:nvGraphicFramePr>
        <p:xfrm>
          <a:off x="9326776" y="2871689"/>
          <a:ext cx="135890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4623"/>
                <a:gridCol w="5542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Earth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82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9516" y="1683648"/>
            <a:ext cx="30722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Attributes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029360"/>
              </p:ext>
            </p:extLst>
          </p:nvPr>
        </p:nvGraphicFramePr>
        <p:xfrm>
          <a:off x="380999" y="3070027"/>
          <a:ext cx="2615565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1"/>
                <a:gridCol w="775302"/>
                <a:gridCol w="243346"/>
                <a:gridCol w="2253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Dexterity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Constitution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Intelligence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Wisdom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Charisma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8620"/>
              </p:ext>
            </p:extLst>
          </p:nvPr>
        </p:nvGraphicFramePr>
        <p:xfrm>
          <a:off x="9609827" y="3068537"/>
          <a:ext cx="193447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4944"/>
                <a:gridCol w="3595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Earth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402624" y="1683648"/>
            <a:ext cx="21416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Resists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50124" y="1730964"/>
            <a:ext cx="17841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Vitals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148025"/>
              </p:ext>
            </p:extLst>
          </p:nvPr>
        </p:nvGraphicFramePr>
        <p:xfrm>
          <a:off x="5435600" y="2682872"/>
          <a:ext cx="31750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0100"/>
                <a:gridCol w="1104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Hit points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Con * 2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Mana points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 smtClean="0"/>
                        <a:t>Wis</a:t>
                      </a:r>
                      <a:r>
                        <a:rPr lang="en-US" sz="1100" dirty="0" smtClean="0"/>
                        <a:t> *3 or </a:t>
                      </a:r>
                      <a:r>
                        <a:rPr lang="en-US" sz="1100" dirty="0" err="1" smtClean="0"/>
                        <a:t>Int</a:t>
                      </a:r>
                      <a:r>
                        <a:rPr lang="en-US" sz="1100" dirty="0" smtClean="0"/>
                        <a:t> *4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Stamina points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 + Con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Hit point Regen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Con * 2/3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Mana Regen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Wis+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dirty="0" smtClean="0"/>
                        <a:t>/2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Stamina</a:t>
                      </a:r>
                      <a:r>
                        <a:rPr lang="en-US" baseline="0" dirty="0" smtClean="0"/>
                        <a:t> Regen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 * 1.5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Armor Bonus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Dex</a:t>
                      </a:r>
                      <a:r>
                        <a:rPr lang="en-US" dirty="0" smtClean="0"/>
                        <a:t> * 2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Understanding</a:t>
                      </a:r>
                      <a:r>
                        <a:rPr lang="en-US" sz="1800" baseline="0" dirty="0" smtClean="0"/>
                        <a:t> ???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* 3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Reaction</a:t>
                      </a:r>
                      <a:r>
                        <a:rPr lang="en-US" sz="1800" baseline="0" dirty="0" smtClean="0"/>
                        <a:t> Rating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Cha * 3</a:t>
                      </a:r>
                      <a:endParaRPr 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Missile</a:t>
                      </a:r>
                      <a:r>
                        <a:rPr lang="en-US" sz="1800" baseline="0" dirty="0" smtClean="0"/>
                        <a:t> Bonus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Agi</a:t>
                      </a:r>
                      <a:r>
                        <a:rPr lang="en-US" sz="1800" baseline="0" dirty="0" smtClean="0"/>
                        <a:t> * 1.5</a:t>
                      </a:r>
                      <a:endParaRPr 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09516" y="6064247"/>
            <a:ext cx="1924109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Attribute Points: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45714" y="6064247"/>
            <a:ext cx="45085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030917" y="3270247"/>
            <a:ext cx="2341182" cy="379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3"/>
          </p:cNvCxnSpPr>
          <p:nvPr/>
        </p:nvCxnSpPr>
        <p:spPr>
          <a:xfrm flipV="1">
            <a:off x="2996564" y="2933700"/>
            <a:ext cx="2375535" cy="1431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3"/>
          </p:cNvCxnSpPr>
          <p:nvPr/>
        </p:nvCxnSpPr>
        <p:spPr>
          <a:xfrm flipV="1">
            <a:off x="2996564" y="3649563"/>
            <a:ext cx="2375535" cy="715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3"/>
          </p:cNvCxnSpPr>
          <p:nvPr/>
        </p:nvCxnSpPr>
        <p:spPr>
          <a:xfrm flipV="1">
            <a:off x="2996564" y="4007495"/>
            <a:ext cx="2375535" cy="357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996564" y="4365427"/>
            <a:ext cx="2375535" cy="72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030917" y="3270247"/>
            <a:ext cx="2341182" cy="1458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030917" y="3606797"/>
            <a:ext cx="2341182" cy="1486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996564" y="5467347"/>
            <a:ext cx="2375535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030917" y="4768847"/>
            <a:ext cx="2341182" cy="698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78200" y="540265"/>
            <a:ext cx="5321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Attribute Assignment Screen</a:t>
            </a:r>
            <a:endParaRPr lang="en-US" sz="3200" b="1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996564" y="3270247"/>
            <a:ext cx="2375535" cy="182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030917" y="4007495"/>
            <a:ext cx="2341182" cy="2183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3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5160" y="433373"/>
            <a:ext cx="87277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Starting Weapon/Armor Skills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529389"/>
              </p:ext>
            </p:extLst>
          </p:nvPr>
        </p:nvGraphicFramePr>
        <p:xfrm>
          <a:off x="729293" y="1734275"/>
          <a:ext cx="8128000" cy="187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340"/>
                <a:gridCol w="662766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000" b="1" dirty="0" smtClean="0"/>
                        <a:t>Weapon Skills Proficiencies (Specialty dependent)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Warrior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Slash, pierce, blunt, ranged, 2hd</a:t>
                      </a:r>
                      <a:r>
                        <a:rPr lang="en-US" baseline="0" dirty="0" smtClean="0"/>
                        <a:t> slash, 2hd blunt, 2hd, pierce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Priest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Blunt, 2hd blunt, </a:t>
                      </a:r>
                      <a:r>
                        <a:rPr lang="en-US" dirty="0" smtClean="0"/>
                        <a:t>talismans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Wizard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Blunt, 2hd blunt, wands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Rogue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Slash, blunt, pierce, ranged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589231"/>
              </p:ext>
            </p:extLst>
          </p:nvPr>
        </p:nvGraphicFramePr>
        <p:xfrm>
          <a:off x="794011" y="4041152"/>
          <a:ext cx="2362548" cy="187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2575"/>
                <a:gridCol w="1189973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000" b="1" dirty="0" smtClean="0"/>
                        <a:t>Armor Proficiencies</a:t>
                      </a:r>
                      <a:endParaRPr lang="en-US" sz="20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Warrior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Priest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Wizard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Rogue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Leather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06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9367" y="586062"/>
            <a:ext cx="1707633" cy="20096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59367" y="364998"/>
            <a:ext cx="1707633" cy="200968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59367" y="135560"/>
            <a:ext cx="1707633" cy="200968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Player Name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05740" y="135560"/>
            <a:ext cx="723482" cy="651470"/>
          </a:xfrm>
          <a:prstGeom prst="ellipse">
            <a:avLst/>
          </a:prstGeom>
          <a:solidFill>
            <a:schemeClr val="tx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837420" y="48471"/>
            <a:ext cx="2301240" cy="1075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Buffs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40479" y="6492625"/>
            <a:ext cx="5293995" cy="358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Hotkey Bar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491235"/>
            <a:ext cx="3726180" cy="359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Chat Bar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290267"/>
            <a:ext cx="12192000" cy="200968"/>
          </a:xfrm>
          <a:prstGeom prst="rect">
            <a:avLst/>
          </a:prstGeom>
          <a:solidFill>
            <a:srgbClr val="7030A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Experience Bar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627" y="1526477"/>
            <a:ext cx="2879090" cy="4161579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Equipment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64430" y="1639932"/>
            <a:ext cx="402904" cy="304800"/>
          </a:xfrm>
          <a:prstGeom prst="roundRect">
            <a:avLst/>
          </a:prstGeom>
          <a:solidFill>
            <a:schemeClr val="accent3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L Ear</a:t>
            </a:r>
            <a:endParaRPr lang="en-US" sz="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408834" y="1639932"/>
            <a:ext cx="450745" cy="304800"/>
          </a:xfrm>
          <a:prstGeom prst="roundRect">
            <a:avLst/>
          </a:prstGeom>
          <a:solidFill>
            <a:schemeClr val="accent3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R Ear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46246" y="1963782"/>
            <a:ext cx="491595" cy="304800"/>
          </a:xfrm>
          <a:prstGeom prst="roundRect">
            <a:avLst/>
          </a:prstGeom>
          <a:solidFill>
            <a:schemeClr val="accent3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Head</a:t>
            </a: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71945" y="2112372"/>
            <a:ext cx="402904" cy="304800"/>
          </a:xfrm>
          <a:prstGeom prst="roundRect">
            <a:avLst/>
          </a:prstGeom>
          <a:solidFill>
            <a:schemeClr val="accent3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Shoulders</a:t>
            </a:r>
            <a:endParaRPr lang="en-US" sz="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408834" y="2112372"/>
            <a:ext cx="450745" cy="304800"/>
          </a:xfrm>
          <a:prstGeom prst="roundRect">
            <a:avLst/>
          </a:prstGeom>
          <a:solidFill>
            <a:schemeClr val="accent3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Back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71945" y="2600052"/>
            <a:ext cx="402904" cy="304800"/>
          </a:xfrm>
          <a:prstGeom prst="roundRect">
            <a:avLst/>
          </a:prstGeom>
          <a:solidFill>
            <a:schemeClr val="accent3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Chest</a:t>
            </a:r>
            <a:endParaRPr lang="en-US" sz="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408833" y="2600052"/>
            <a:ext cx="450745" cy="304800"/>
          </a:xfrm>
          <a:prstGeom prst="roundRect">
            <a:avLst/>
          </a:prstGeom>
          <a:solidFill>
            <a:schemeClr val="accent3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Arms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71945" y="3073866"/>
            <a:ext cx="402904" cy="304800"/>
          </a:xfrm>
          <a:prstGeom prst="roundRect">
            <a:avLst/>
          </a:prstGeom>
          <a:solidFill>
            <a:schemeClr val="accent3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Waist</a:t>
            </a:r>
            <a:endParaRPr lang="en-US" sz="4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408834" y="3073866"/>
            <a:ext cx="450745" cy="304800"/>
          </a:xfrm>
          <a:prstGeom prst="roundRect">
            <a:avLst/>
          </a:prstGeom>
          <a:solidFill>
            <a:schemeClr val="accent3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Hands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64429" y="3993242"/>
            <a:ext cx="402904" cy="304800"/>
          </a:xfrm>
          <a:prstGeom prst="roundRect">
            <a:avLst/>
          </a:prstGeom>
          <a:solidFill>
            <a:schemeClr val="accent3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Legs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47985" y="3993242"/>
            <a:ext cx="541648" cy="304800"/>
          </a:xfrm>
          <a:prstGeom prst="roundRect">
            <a:avLst/>
          </a:prstGeom>
          <a:solidFill>
            <a:schemeClr val="accent3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Main Hand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408833" y="3993242"/>
            <a:ext cx="450745" cy="304800"/>
          </a:xfrm>
          <a:prstGeom prst="roundRect">
            <a:avLst/>
          </a:prstGeom>
          <a:solidFill>
            <a:schemeClr val="accent3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Feet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843683" y="3993242"/>
            <a:ext cx="501650" cy="304800"/>
          </a:xfrm>
          <a:prstGeom prst="roundRect">
            <a:avLst/>
          </a:prstGeom>
          <a:solidFill>
            <a:schemeClr val="accent3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Range Weapon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258212" y="3993242"/>
            <a:ext cx="491595" cy="304800"/>
          </a:xfrm>
          <a:prstGeom prst="roundRect">
            <a:avLst/>
          </a:prstGeom>
          <a:solidFill>
            <a:schemeClr val="accent3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Offhand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36019" y="1855832"/>
            <a:ext cx="541648" cy="304800"/>
          </a:xfrm>
          <a:prstGeom prst="roundRect">
            <a:avLst/>
          </a:prstGeom>
          <a:solidFill>
            <a:schemeClr val="accent3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Charm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831717" y="1855832"/>
            <a:ext cx="501650" cy="304800"/>
          </a:xfrm>
          <a:prstGeom prst="roundRect">
            <a:avLst/>
          </a:prstGeom>
          <a:solidFill>
            <a:schemeClr val="accent3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Necklace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76396" y="3531066"/>
            <a:ext cx="402904" cy="304800"/>
          </a:xfrm>
          <a:prstGeom prst="roundRect">
            <a:avLst/>
          </a:prstGeom>
          <a:solidFill>
            <a:schemeClr val="accent3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L Ring</a:t>
            </a:r>
            <a:endParaRPr lang="en-US" sz="4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244850" y="174834"/>
            <a:ext cx="1952187" cy="581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413285" y="3531066"/>
            <a:ext cx="450745" cy="304800"/>
          </a:xfrm>
          <a:prstGeom prst="roundRect">
            <a:avLst/>
          </a:prstGeom>
          <a:solidFill>
            <a:schemeClr val="accent3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R Ring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355537" y="474640"/>
            <a:ext cx="1707633" cy="200968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5537" y="245202"/>
            <a:ext cx="1707633" cy="200968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Target Name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5630" y="4427581"/>
            <a:ext cx="2836068" cy="2079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Statistics Summary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362899"/>
              </p:ext>
            </p:extLst>
          </p:nvPr>
        </p:nvGraphicFramePr>
        <p:xfrm>
          <a:off x="164429" y="4662642"/>
          <a:ext cx="2746788" cy="99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438"/>
                <a:gridCol w="537956"/>
                <a:gridCol w="757444"/>
                <a:gridCol w="6159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Hit Points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Critical %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Mana Points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Hit %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Stamina</a:t>
                      </a:r>
                      <a:r>
                        <a:rPr lang="en-US" sz="700" baseline="0" dirty="0" smtClean="0"/>
                        <a:t> Points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Armor Rating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Melee Defense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Experience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Missile</a:t>
                      </a:r>
                      <a:r>
                        <a:rPr lang="en-US" sz="700" baseline="0" dirty="0" smtClean="0"/>
                        <a:t> Defense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Rectangle 33"/>
          <p:cNvSpPr/>
          <p:nvPr/>
        </p:nvSpPr>
        <p:spPr>
          <a:xfrm>
            <a:off x="2979836" y="1526477"/>
            <a:ext cx="1492687" cy="1804144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Attributes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034460"/>
              </p:ext>
            </p:extLst>
          </p:nvPr>
        </p:nvGraphicFramePr>
        <p:xfrm>
          <a:off x="3066571" y="1792332"/>
          <a:ext cx="1319216" cy="149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796"/>
                <a:gridCol w="528420"/>
              </a:tblGrid>
              <a:tr h="209550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smtClean="0"/>
                        <a:t>Strength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/>
                        <a:t>000</a:t>
                      </a:r>
                      <a:endParaRPr lang="en-US" sz="800" b="1" dirty="0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smtClean="0"/>
                        <a:t>Dexterity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/>
                        <a:t>000</a:t>
                      </a:r>
                      <a:endParaRPr lang="en-US" sz="800" b="1" dirty="0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smtClean="0"/>
                        <a:t>Agility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/>
                        <a:t>000</a:t>
                      </a:r>
                      <a:endParaRPr lang="en-US" sz="800" b="1" dirty="0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smtClean="0"/>
                        <a:t>Constitution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/>
                        <a:t>000</a:t>
                      </a:r>
                      <a:endParaRPr lang="en-US" sz="800" b="1" dirty="0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smtClean="0"/>
                        <a:t>Wisdom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/>
                        <a:t>000</a:t>
                      </a:r>
                      <a:endParaRPr lang="en-US" sz="800" b="1" dirty="0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smtClean="0"/>
                        <a:t>Intelligence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/>
                        <a:t>000</a:t>
                      </a:r>
                      <a:endParaRPr lang="en-US" sz="800" b="1" dirty="0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smtClean="0"/>
                        <a:t>Charisma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/>
                        <a:t>000</a:t>
                      </a:r>
                      <a:endParaRPr lang="en-US" sz="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2979835" y="3330621"/>
            <a:ext cx="1492687" cy="1639625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Resistances</a:t>
            </a:r>
            <a:endParaRPr lang="en-US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218267"/>
              </p:ext>
            </p:extLst>
          </p:nvPr>
        </p:nvGraphicFramePr>
        <p:xfrm>
          <a:off x="3066570" y="3596476"/>
          <a:ext cx="1319216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9343"/>
                <a:gridCol w="619873"/>
              </a:tblGrid>
              <a:tr h="209550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smtClean="0"/>
                        <a:t>Fire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/>
                        <a:t>000</a:t>
                      </a:r>
                      <a:endParaRPr lang="en-US" sz="800" b="1" dirty="0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smtClean="0"/>
                        <a:t>Earth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/>
                        <a:t>000</a:t>
                      </a:r>
                      <a:endParaRPr lang="en-US" sz="800" b="1" dirty="0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smtClean="0"/>
                        <a:t>Water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/>
                        <a:t>000</a:t>
                      </a:r>
                      <a:endParaRPr lang="en-US" sz="800" b="1" dirty="0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smtClean="0"/>
                        <a:t>Air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/>
                        <a:t>000</a:t>
                      </a:r>
                      <a:endParaRPr lang="en-US" sz="800" b="1" dirty="0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smtClean="0"/>
                        <a:t>Death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/>
                        <a:t>000</a:t>
                      </a:r>
                      <a:endParaRPr lang="en-US" sz="800" b="1" dirty="0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smtClean="0"/>
                        <a:t>Life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/>
                        <a:t>000</a:t>
                      </a:r>
                      <a:endParaRPr lang="en-US" sz="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2979836" y="4970246"/>
            <a:ext cx="1492687" cy="717810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Resistances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798695" y="1529500"/>
            <a:ext cx="3352800" cy="4161579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smtClean="0"/>
              <a:t>Inventory</a:t>
            </a:r>
            <a:endParaRPr lang="en-US" sz="2400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4900295" y="2060150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5420995" y="2060150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5934392" y="2051258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6482715" y="2041100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7021195" y="2041100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7545070" y="2029344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4900295" y="2563070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5420995" y="2563070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938837" y="2563070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6482715" y="2544020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021195" y="2544020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7545070" y="2532264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4900295" y="3075723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5420995" y="3075723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5938837" y="3075723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6482715" y="3056673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7021195" y="3056673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7545070" y="3044917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4900295" y="3592405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5420995" y="3592405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5938837" y="3596531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6475095" y="3592405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7021195" y="3565839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7545070" y="3561599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4900295" y="4108660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5420995" y="4108660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5939155" y="4111675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6475095" y="4108660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7021195" y="4085109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7545070" y="4096904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4900295" y="4630946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5420995" y="4630946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5939155" y="4624913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6475095" y="4638567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7021195" y="4611047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7545070" y="4625857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798695" y="5211655"/>
            <a:ext cx="3352800" cy="479424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/>
              <a:t>Weight:  0000.0 / 0000.0</a:t>
            </a:r>
          </a:p>
          <a:p>
            <a:r>
              <a:rPr lang="en-US" sz="1200" dirty="0" smtClean="0"/>
              <a:t>Coin:  00 </a:t>
            </a:r>
            <a:r>
              <a:rPr lang="en-US" sz="1200" b="1" dirty="0" smtClean="0">
                <a:solidFill>
                  <a:schemeClr val="accent2"/>
                </a:solidFill>
              </a:rPr>
              <a:t>CP</a:t>
            </a:r>
            <a:r>
              <a:rPr lang="en-US" sz="1200" dirty="0" smtClean="0"/>
              <a:t>  00 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</a:rPr>
              <a:t>SP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200" dirty="0" smtClean="0"/>
              <a:t>00 </a:t>
            </a:r>
            <a:r>
              <a:rPr 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GP</a:t>
            </a:r>
            <a:r>
              <a:rPr lang="en-US" sz="1200" dirty="0" smtClean="0"/>
              <a:t> 00 </a:t>
            </a:r>
            <a:r>
              <a:rPr lang="en-US" sz="12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PP</a:t>
            </a:r>
            <a:endParaRPr lang="en-US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300721" y="1537544"/>
            <a:ext cx="1150620" cy="1251343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Bag  4 Slot</a:t>
            </a:r>
            <a:endParaRPr lang="en-US" dirty="0"/>
          </a:p>
        </p:txBody>
      </p:sp>
      <p:sp>
        <p:nvSpPr>
          <p:cNvPr id="88" name="Rounded Rectangle 87"/>
          <p:cNvSpPr/>
          <p:nvPr/>
        </p:nvSpPr>
        <p:spPr>
          <a:xfrm>
            <a:off x="8383270" y="1786857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8903970" y="1786857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8383270" y="2289777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8903970" y="2289777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8312785" y="3071782"/>
            <a:ext cx="1150620" cy="2278909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Bag  8 Slot</a:t>
            </a:r>
            <a:endParaRPr lang="en-US" dirty="0"/>
          </a:p>
        </p:txBody>
      </p:sp>
      <p:sp>
        <p:nvSpPr>
          <p:cNvPr id="93" name="Rounded Rectangle 92"/>
          <p:cNvSpPr/>
          <p:nvPr/>
        </p:nvSpPr>
        <p:spPr>
          <a:xfrm>
            <a:off x="8395334" y="3321095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8916034" y="3321095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8395334" y="3824015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8916034" y="3824015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399461" y="4315983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8920161" y="4315983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8395334" y="4828822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8916034" y="4828822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9604689" y="1553205"/>
            <a:ext cx="2190434" cy="2278909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Bag  16 Slot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9687238" y="1802518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10207938" y="1802518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9687238" y="2305438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>
            <a:off x="10207938" y="2305438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/>
          <p:cNvSpPr/>
          <p:nvPr/>
        </p:nvSpPr>
        <p:spPr>
          <a:xfrm>
            <a:off x="9691365" y="2797406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/>
          <p:cNvSpPr/>
          <p:nvPr/>
        </p:nvSpPr>
        <p:spPr>
          <a:xfrm>
            <a:off x="10212065" y="2797406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9687238" y="3310245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0207938" y="3310245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0730226" y="1793980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11250926" y="1793980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0730226" y="2296900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11250926" y="2296900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10734353" y="2788868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11255053" y="2788868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10730226" y="3301707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11250926" y="3301707"/>
            <a:ext cx="464820" cy="422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4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49" y="1529499"/>
            <a:ext cx="3511500" cy="4161579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smtClean="0"/>
              <a:t>Skills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798695" y="665018"/>
            <a:ext cx="3352800" cy="5386532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smtClean="0"/>
              <a:t>Crafting</a:t>
            </a:r>
            <a:endParaRPr lang="en-US" sz="2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213031"/>
              </p:ext>
            </p:extLst>
          </p:nvPr>
        </p:nvGraphicFramePr>
        <p:xfrm>
          <a:off x="508048" y="1959968"/>
          <a:ext cx="3511502" cy="3305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352"/>
                <a:gridCol w="546100"/>
                <a:gridCol w="628650"/>
                <a:gridCol w="586038"/>
                <a:gridCol w="709362"/>
              </a:tblGrid>
              <a:tr h="253907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WEAPON</a:t>
                      </a:r>
                      <a:endParaRPr lang="en-US" sz="1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Level</a:t>
                      </a:r>
                      <a:endParaRPr lang="en-US" sz="10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Current</a:t>
                      </a:r>
                    </a:p>
                    <a:p>
                      <a:pPr algn="ctr"/>
                      <a:r>
                        <a:rPr lang="en-US" sz="1000" dirty="0" smtClean="0"/>
                        <a:t>Level</a:t>
                      </a:r>
                      <a:endParaRPr lang="en-US" sz="10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Next</a:t>
                      </a:r>
                    </a:p>
                    <a:p>
                      <a:pPr algn="ctr"/>
                      <a:r>
                        <a:rPr lang="en-US" sz="1000" dirty="0" smtClean="0"/>
                        <a:t>Level</a:t>
                      </a:r>
                      <a:endParaRPr lang="en-US" sz="10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Purchase</a:t>
                      </a:r>
                      <a:endParaRPr lang="en-US" sz="10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645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Sword</a:t>
                      </a:r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000000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000000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BUY</a:t>
                      </a:r>
                      <a:endParaRPr lang="en-US" sz="10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45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Hammer</a:t>
                      </a:r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000000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000000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BUY</a:t>
                      </a:r>
                      <a:endParaRPr lang="en-US" sz="10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45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Dagger</a:t>
                      </a:r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000000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000000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BUY</a:t>
                      </a:r>
                      <a:endParaRPr lang="en-US" sz="10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45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Spear</a:t>
                      </a:r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000000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000000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BUY</a:t>
                      </a:r>
                      <a:endParaRPr lang="en-US" sz="10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45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Mace</a:t>
                      </a:r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000000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000000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BUY</a:t>
                      </a:r>
                      <a:endParaRPr lang="en-US" sz="10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45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Bow</a:t>
                      </a:r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000000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000000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BUY</a:t>
                      </a:r>
                      <a:endParaRPr lang="en-US" sz="10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45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Crossbow</a:t>
                      </a:r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000000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000000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BUY</a:t>
                      </a:r>
                      <a:endParaRPr lang="en-US" sz="10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45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2Handed</a:t>
                      </a:r>
                      <a:endParaRPr lang="en-US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000000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000000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BUY</a:t>
                      </a:r>
                      <a:endParaRPr lang="en-US" sz="100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4581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SECONDARY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Level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Current</a:t>
                      </a:r>
                    </a:p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Level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Next Level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Purchase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</a:tr>
              <a:tr h="264581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CRAFTING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Level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Current</a:t>
                      </a:r>
                    </a:p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Level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Next Level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Purchase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08049" y="5265336"/>
            <a:ext cx="3511500" cy="425741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Available XP: 0000000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245675"/>
              </p:ext>
            </p:extLst>
          </p:nvPr>
        </p:nvGraphicFramePr>
        <p:xfrm>
          <a:off x="4823893" y="1128327"/>
          <a:ext cx="3302404" cy="4923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271"/>
                <a:gridCol w="2248133"/>
              </a:tblGrid>
              <a:tr h="259117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Alchemy</a:t>
                      </a:r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9117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Armor Smith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59117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Blacksmith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59117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Brewing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59117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Butchery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59117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Carpentry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59117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Cooking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59117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Brewing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59117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Butchery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59117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Carpentry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59117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Cooking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59117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Fletching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59117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err="1" smtClean="0">
                          <a:solidFill>
                            <a:schemeClr val="bg1"/>
                          </a:solidFill>
                        </a:rPr>
                        <a:t>Herbology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59117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err="1" smtClean="0">
                          <a:solidFill>
                            <a:schemeClr val="bg1"/>
                          </a:solidFill>
                        </a:rPr>
                        <a:t>Jewelcraft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59117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Leatherwork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59117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Mining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59117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Tailoring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59117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Weapon Smith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259117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Weaving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98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34744" y="365803"/>
            <a:ext cx="663918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Warrior Specialization Skills</a:t>
            </a:r>
            <a:endParaRPr lang="en-US" sz="4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457653"/>
              </p:ext>
            </p:extLst>
          </p:nvPr>
        </p:nvGraphicFramePr>
        <p:xfrm>
          <a:off x="908176" y="1135244"/>
          <a:ext cx="10092324" cy="4769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1923"/>
                <a:gridCol w="7660401"/>
              </a:tblGrid>
              <a:tr h="119225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Paladin</a:t>
                      </a:r>
                    </a:p>
                    <a:p>
                      <a:pPr algn="ctr"/>
                      <a:r>
                        <a:rPr lang="en-US" sz="2000" b="1" dirty="0" smtClean="0"/>
                        <a:t>15pts</a:t>
                      </a:r>
                      <a:endParaRPr lang="en-US" sz="2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Specialize: </a:t>
                      </a:r>
                      <a:r>
                        <a:rPr lang="en-US" sz="1600" b="0" dirty="0" smtClean="0"/>
                        <a:t>1HD </a:t>
                      </a:r>
                      <a:r>
                        <a:rPr lang="en-US" sz="1600" b="0" baseline="0" dirty="0" smtClean="0"/>
                        <a:t>weapons ( slash, blunt, pierce) (4pts)*</a:t>
                      </a:r>
                      <a:endParaRPr lang="en-US" sz="1600" baseline="0" dirty="0" smtClean="0"/>
                    </a:p>
                    <a:p>
                      <a:r>
                        <a:rPr lang="en-US" sz="1600" b="1" baseline="0" dirty="0" smtClean="0"/>
                        <a:t>Advanced: </a:t>
                      </a:r>
                      <a:r>
                        <a:rPr lang="en-US" sz="1600" b="0" baseline="0" dirty="0" smtClean="0"/>
                        <a:t>Plate armor, Shield, Melee Defense (3pts*3)</a:t>
                      </a:r>
                    </a:p>
                    <a:p>
                      <a:r>
                        <a:rPr lang="en-US" sz="1600" b="1" baseline="0" dirty="0" smtClean="0"/>
                        <a:t>Learned: </a:t>
                      </a:r>
                      <a:r>
                        <a:rPr lang="en-US" sz="1600" b="0" baseline="0" dirty="0" smtClean="0"/>
                        <a:t>Life magic &amp; Mana Conversion(2pts )</a:t>
                      </a:r>
                    </a:p>
                    <a:p>
                      <a:r>
                        <a:rPr lang="en-US" sz="1600" b="1" baseline="0" dirty="0" smtClean="0"/>
                        <a:t>Unavailable: </a:t>
                      </a:r>
                      <a:r>
                        <a:rPr lang="en-US" sz="1600" b="0" baseline="0" dirty="0" smtClean="0"/>
                        <a:t>Death, Enchant &amp; Elemental magic, Thrown weapons(00pts)</a:t>
                      </a:r>
                      <a:endParaRPr lang="en-US" sz="16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225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Warlord</a:t>
                      </a:r>
                    </a:p>
                    <a:p>
                      <a:pPr algn="ctr"/>
                      <a:r>
                        <a:rPr lang="en-US" sz="2000" b="1" dirty="0" smtClean="0"/>
                        <a:t>14pts</a:t>
                      </a:r>
                      <a:endParaRPr lang="en-US" sz="2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Specialize</a:t>
                      </a:r>
                      <a:r>
                        <a:rPr lang="en-US" sz="1600" dirty="0" smtClean="0"/>
                        <a:t>: 1HD &amp; 2HD</a:t>
                      </a:r>
                      <a:r>
                        <a:rPr lang="en-US" sz="1600" baseline="0" dirty="0" smtClean="0"/>
                        <a:t> weapon ( slash, blunt, pierce) (4pts*2)*</a:t>
                      </a:r>
                      <a:endParaRPr lang="en-US" sz="1600" dirty="0" smtClean="0"/>
                    </a:p>
                    <a:p>
                      <a:r>
                        <a:rPr lang="en-US" sz="1600" b="1" dirty="0" smtClean="0"/>
                        <a:t>Advanced</a:t>
                      </a:r>
                      <a:r>
                        <a:rPr lang="en-US" sz="1600" dirty="0" smtClean="0"/>
                        <a:t>: Plate armor  &amp; Melee Defense (3pts*2)</a:t>
                      </a:r>
                    </a:p>
                    <a:p>
                      <a:r>
                        <a:rPr lang="en-US" sz="1600" b="1" dirty="0" smtClean="0"/>
                        <a:t>Learned</a:t>
                      </a:r>
                      <a:r>
                        <a:rPr lang="en-US" sz="1600" dirty="0" smtClean="0"/>
                        <a:t>: (2pts)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Unavailable: </a:t>
                      </a:r>
                      <a:r>
                        <a:rPr lang="en-US" sz="1600" b="0" baseline="0" dirty="0" smtClean="0"/>
                        <a:t>Death, Life, Enchant &amp; Elemental magic (00pts)</a:t>
                      </a:r>
                      <a:endParaRPr lang="en-US" sz="1600" b="1" dirty="0" smtClean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225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Ravager</a:t>
                      </a:r>
                    </a:p>
                    <a:p>
                      <a:pPr algn="ctr"/>
                      <a:r>
                        <a:rPr lang="en-US" sz="2000" b="1" dirty="0" smtClean="0"/>
                        <a:t>13pts</a:t>
                      </a:r>
                      <a:endParaRPr lang="en-US" sz="2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Specialize</a:t>
                      </a:r>
                      <a:r>
                        <a:rPr lang="en-US" sz="1600" dirty="0" smtClean="0"/>
                        <a:t>:</a:t>
                      </a:r>
                      <a:r>
                        <a:rPr lang="en-US" sz="1600" baseline="0" dirty="0" smtClean="0"/>
                        <a:t> 1HD weapon (4pts)*</a:t>
                      </a:r>
                      <a:endParaRPr lang="en-US" sz="1600" dirty="0" smtClean="0"/>
                    </a:p>
                    <a:p>
                      <a:r>
                        <a:rPr lang="en-US" sz="1600" b="1" dirty="0" smtClean="0"/>
                        <a:t>Advanced</a:t>
                      </a:r>
                      <a:r>
                        <a:rPr lang="en-US" sz="1600" dirty="0" smtClean="0"/>
                        <a:t>: Duel-wield, Plate armor,  Melee Defense (3pts*3)</a:t>
                      </a:r>
                    </a:p>
                    <a:p>
                      <a:r>
                        <a:rPr lang="en-US" sz="1600" b="1" dirty="0" smtClean="0"/>
                        <a:t>Learned</a:t>
                      </a:r>
                      <a:r>
                        <a:rPr lang="en-US" sz="1600" dirty="0" smtClean="0"/>
                        <a:t>:</a:t>
                      </a:r>
                      <a:r>
                        <a:rPr lang="en-US" sz="1600" baseline="0" dirty="0" smtClean="0"/>
                        <a:t> (2pts)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Unavailable: </a:t>
                      </a:r>
                      <a:r>
                        <a:rPr lang="en-US" sz="1600" b="0" baseline="0" dirty="0" smtClean="0"/>
                        <a:t>Death, Enchant &amp; Elemental magic (00pts)</a:t>
                      </a:r>
                      <a:endParaRPr lang="en-US" sz="1600" b="1" dirty="0" smtClean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225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Reaver</a:t>
                      </a:r>
                      <a:endParaRPr lang="en-US" sz="2000" b="1" dirty="0" smtClean="0"/>
                    </a:p>
                    <a:p>
                      <a:pPr algn="ctr"/>
                      <a:r>
                        <a:rPr lang="en-US" sz="2000" b="1" dirty="0" smtClean="0"/>
                        <a:t>13Pts</a:t>
                      </a:r>
                      <a:endParaRPr lang="en-US" sz="2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Specialize</a:t>
                      </a:r>
                      <a:r>
                        <a:rPr lang="en-US" sz="1600" dirty="0" smtClean="0"/>
                        <a:t>: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2HD </a:t>
                      </a:r>
                      <a:r>
                        <a:rPr lang="en-US" sz="1600" baseline="0" dirty="0" smtClean="0"/>
                        <a:t>weapon (slash, blunt, pierce) Death magic (4pts*2)*</a:t>
                      </a:r>
                      <a:endParaRPr lang="en-US" sz="1600" dirty="0" smtClean="0"/>
                    </a:p>
                    <a:p>
                      <a:r>
                        <a:rPr lang="en-US" sz="1600" b="1" dirty="0" smtClean="0"/>
                        <a:t>Advanced</a:t>
                      </a:r>
                      <a:r>
                        <a:rPr lang="en-US" sz="1600" dirty="0" smtClean="0"/>
                        <a:t>: Plate</a:t>
                      </a:r>
                      <a:r>
                        <a:rPr lang="en-US" sz="1600" baseline="0" dirty="0" smtClean="0"/>
                        <a:t> armor </a:t>
                      </a:r>
                      <a:r>
                        <a:rPr lang="en-US" sz="1600" dirty="0" smtClean="0"/>
                        <a:t>(3pts)</a:t>
                      </a:r>
                    </a:p>
                    <a:p>
                      <a:r>
                        <a:rPr lang="en-US" sz="1600" b="1" dirty="0" smtClean="0"/>
                        <a:t>Learned</a:t>
                      </a:r>
                      <a:r>
                        <a:rPr lang="en-US" sz="1600" dirty="0" smtClean="0"/>
                        <a:t>:</a:t>
                      </a:r>
                      <a:r>
                        <a:rPr lang="en-US" sz="1600" baseline="0" dirty="0" smtClean="0"/>
                        <a:t> (2pts)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Unavailable: </a:t>
                      </a:r>
                      <a:r>
                        <a:rPr lang="en-US" sz="1600" b="0" baseline="0" dirty="0" smtClean="0"/>
                        <a:t>Enchant &amp;Elemental magic, Thrown weapons (00pts)</a:t>
                      </a:r>
                      <a:endParaRPr lang="en-US" sz="1600" b="1" dirty="0" smtClean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393832" y="6488211"/>
            <a:ext cx="7636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*specialization is the preferred weapon of choice, others can be trained later.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7959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6294" y="365803"/>
            <a:ext cx="67960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Priest </a:t>
            </a:r>
            <a:r>
              <a:rPr 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Specialization</a:t>
            </a:r>
            <a:r>
              <a:rPr lang="en-US" sz="5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Skills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335757"/>
              </p:ext>
            </p:extLst>
          </p:nvPr>
        </p:nvGraphicFramePr>
        <p:xfrm>
          <a:off x="762127" y="1289133"/>
          <a:ext cx="10384424" cy="4769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3673"/>
                <a:gridCol w="7920751"/>
              </a:tblGrid>
              <a:tr h="119225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Justiciar</a:t>
                      </a:r>
                      <a:endParaRPr lang="en-US" sz="2000" b="1" dirty="0" smtClean="0"/>
                    </a:p>
                    <a:p>
                      <a:pPr algn="ctr"/>
                      <a:r>
                        <a:rPr lang="en-US" sz="2000" b="1" dirty="0" smtClean="0"/>
                        <a:t>16pts</a:t>
                      </a:r>
                      <a:endParaRPr lang="en-US" sz="2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Specialize: </a:t>
                      </a:r>
                      <a:r>
                        <a:rPr lang="en-US" sz="1600" b="0" baseline="0" dirty="0" smtClean="0"/>
                        <a:t>1HD weapons (4pts)</a:t>
                      </a:r>
                    </a:p>
                    <a:p>
                      <a:r>
                        <a:rPr lang="en-US" sz="1600" b="1" baseline="0" dirty="0" smtClean="0"/>
                        <a:t>Advanced: </a:t>
                      </a:r>
                      <a:r>
                        <a:rPr lang="en-US" sz="1600" b="0" baseline="0" dirty="0" smtClean="0"/>
                        <a:t>Chain armor &amp; Life Magic (3pts *2)</a:t>
                      </a:r>
                    </a:p>
                    <a:p>
                      <a:r>
                        <a:rPr lang="en-US" sz="1600" b="1" baseline="0" dirty="0" smtClean="0"/>
                        <a:t>Learned: </a:t>
                      </a:r>
                      <a:r>
                        <a:rPr lang="en-US" sz="1600" b="0" baseline="0" dirty="0" smtClean="0"/>
                        <a:t>Shield, Mana Conversion, Melee Defense (2pts*3)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Unavailable: </a:t>
                      </a:r>
                      <a:r>
                        <a:rPr lang="en-US" sz="1600" b="0" baseline="0" dirty="0" smtClean="0"/>
                        <a:t>Death &amp; Elemental Magic</a:t>
                      </a:r>
                      <a:r>
                        <a:rPr lang="en-US" sz="1600" b="1" baseline="0" dirty="0" smtClean="0"/>
                        <a:t>, </a:t>
                      </a:r>
                      <a:r>
                        <a:rPr lang="en-US" sz="1600" b="0" baseline="0" dirty="0" smtClean="0"/>
                        <a:t>Missile weapons (00pts)</a:t>
                      </a:r>
                      <a:endParaRPr lang="en-US" sz="1600" b="0" dirty="0" smtClean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225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Cleric</a:t>
                      </a:r>
                    </a:p>
                    <a:p>
                      <a:pPr algn="ctr"/>
                      <a:r>
                        <a:rPr lang="en-US" sz="2000" b="1" dirty="0" smtClean="0"/>
                        <a:t>15pts</a:t>
                      </a:r>
                      <a:endParaRPr lang="en-US" sz="2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Specialize:</a:t>
                      </a:r>
                      <a:r>
                        <a:rPr lang="en-US" sz="1600" b="0" baseline="0" dirty="0" smtClean="0"/>
                        <a:t> Life magic (4pts)</a:t>
                      </a:r>
                    </a:p>
                    <a:p>
                      <a:r>
                        <a:rPr lang="en-US" sz="1600" b="1" baseline="0" dirty="0" smtClean="0"/>
                        <a:t>Advanced: </a:t>
                      </a:r>
                      <a:r>
                        <a:rPr lang="en-US" sz="1600" b="0" baseline="0" dirty="0" smtClean="0"/>
                        <a:t>1HD weapons, Chain armor, Mana Conversion (3pts*3)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Learned: </a:t>
                      </a:r>
                      <a:r>
                        <a:rPr lang="en-US" sz="1600" b="0" baseline="0" dirty="0" smtClean="0"/>
                        <a:t>Talismans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0" baseline="0" dirty="0" smtClean="0"/>
                        <a:t>(2pts)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Unavailable: </a:t>
                      </a:r>
                      <a:r>
                        <a:rPr lang="en-US" sz="1600" b="0" baseline="0" dirty="0" smtClean="0"/>
                        <a:t>Death &amp; Elemental Magic, Missile weapons (00pts)</a:t>
                      </a:r>
                      <a:endParaRPr lang="en-US" sz="1600" b="1" dirty="0" smtClean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225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Shaman</a:t>
                      </a:r>
                    </a:p>
                    <a:p>
                      <a:pPr algn="ctr"/>
                      <a:r>
                        <a:rPr lang="en-US" sz="2000" b="1" dirty="0" smtClean="0"/>
                        <a:t>14pts</a:t>
                      </a:r>
                      <a:endParaRPr lang="en-US" sz="2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Specialize: </a:t>
                      </a:r>
                      <a:r>
                        <a:rPr lang="en-US" sz="1600" b="0" baseline="0" dirty="0" smtClean="0"/>
                        <a:t>2HD weapons (4pts)</a:t>
                      </a:r>
                    </a:p>
                    <a:p>
                      <a:r>
                        <a:rPr lang="en-US" sz="1600" b="1" baseline="0" dirty="0" smtClean="0"/>
                        <a:t>Advanced: </a:t>
                      </a:r>
                      <a:r>
                        <a:rPr lang="en-US" sz="1600" b="0" baseline="0" dirty="0" smtClean="0"/>
                        <a:t>Chain armor, Shield, Mana Conversion (3pts*3)</a:t>
                      </a:r>
                    </a:p>
                    <a:p>
                      <a:r>
                        <a:rPr lang="en-US" sz="1600" b="1" baseline="0" dirty="0" smtClean="0"/>
                        <a:t>Learned: </a:t>
                      </a:r>
                      <a:r>
                        <a:rPr lang="en-US" sz="1600" b="0" baseline="0" dirty="0" smtClean="0"/>
                        <a:t>Life(</a:t>
                      </a:r>
                      <a:r>
                        <a:rPr lang="en-US" sz="1600" b="0" baseline="0" dirty="0" err="1" smtClean="0"/>
                        <a:t>HoTs</a:t>
                      </a:r>
                      <a:r>
                        <a:rPr lang="en-US" sz="1600" b="0" baseline="0" dirty="0" smtClean="0"/>
                        <a:t>) &amp; Death magic(DoTs) (2pts * 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Unavailable: </a:t>
                      </a:r>
                      <a:r>
                        <a:rPr lang="en-US" sz="1600" b="0" baseline="0" dirty="0" smtClean="0"/>
                        <a:t>Enchant &amp;Elemental magic, 1HD &amp; Missile weapons (00pts) </a:t>
                      </a:r>
                      <a:r>
                        <a:rPr lang="en-US" sz="1600" b="1" baseline="0" dirty="0" smtClean="0"/>
                        <a:t> </a:t>
                      </a:r>
                      <a:endParaRPr lang="en-US" sz="1600" b="1" dirty="0" smtClean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225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Druid</a:t>
                      </a:r>
                    </a:p>
                    <a:p>
                      <a:pPr algn="ctr"/>
                      <a:r>
                        <a:rPr lang="en-US" sz="2000" b="1" dirty="0" smtClean="0"/>
                        <a:t>15pts</a:t>
                      </a:r>
                      <a:endParaRPr lang="en-US" sz="2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Specialize</a:t>
                      </a:r>
                      <a:r>
                        <a:rPr lang="en-US" sz="1600" dirty="0" smtClean="0"/>
                        <a:t>:</a:t>
                      </a:r>
                      <a:r>
                        <a:rPr lang="en-US" sz="1600" baseline="0" dirty="0" smtClean="0"/>
                        <a:t> 1HD weapons (4pts)</a:t>
                      </a:r>
                      <a:endParaRPr lang="en-US" sz="1600" dirty="0" smtClean="0"/>
                    </a:p>
                    <a:p>
                      <a:r>
                        <a:rPr lang="en-US" sz="1600" b="1" dirty="0" smtClean="0"/>
                        <a:t>Advanced</a:t>
                      </a:r>
                      <a:r>
                        <a:rPr lang="en-US" sz="1600" dirty="0" smtClean="0"/>
                        <a:t>: Chain</a:t>
                      </a:r>
                      <a:r>
                        <a:rPr lang="en-US" sz="1600" baseline="0" dirty="0" smtClean="0"/>
                        <a:t> armor, Life magic, Mana Conversion</a:t>
                      </a:r>
                      <a:r>
                        <a:rPr lang="en-US" sz="1600" dirty="0" smtClean="0"/>
                        <a:t>(3pts*3)</a:t>
                      </a:r>
                    </a:p>
                    <a:p>
                      <a:r>
                        <a:rPr lang="en-US" sz="1600" b="1" dirty="0" smtClean="0"/>
                        <a:t>Learned</a:t>
                      </a:r>
                      <a:r>
                        <a:rPr lang="en-US" sz="1600" dirty="0" smtClean="0"/>
                        <a:t>:</a:t>
                      </a:r>
                      <a:r>
                        <a:rPr lang="en-US" sz="1600" baseline="0" dirty="0" smtClean="0"/>
                        <a:t>  Talismans (2pts 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Unavailable: </a:t>
                      </a:r>
                      <a:r>
                        <a:rPr lang="en-US" sz="1600" b="0" baseline="0" dirty="0" smtClean="0"/>
                        <a:t>Death, Enchants &amp; Elemental magic, Missile weapons (00pts)</a:t>
                      </a:r>
                      <a:endParaRPr lang="en-US" sz="1600" b="1" dirty="0" smtClean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42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08254" y="365803"/>
            <a:ext cx="62921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Rogue Specialization Skills</a:t>
            </a:r>
            <a:endParaRPr lang="en-US" sz="4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102639"/>
              </p:ext>
            </p:extLst>
          </p:nvPr>
        </p:nvGraphicFramePr>
        <p:xfrm>
          <a:off x="736728" y="1135244"/>
          <a:ext cx="10435224" cy="4769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3424"/>
                <a:gridCol w="8051800"/>
              </a:tblGrid>
              <a:tr h="119225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Archer</a:t>
                      </a:r>
                    </a:p>
                    <a:p>
                      <a:pPr algn="ctr"/>
                      <a:r>
                        <a:rPr lang="en-US" sz="2000" b="1" dirty="0" smtClean="0"/>
                        <a:t>16pts</a:t>
                      </a:r>
                      <a:endParaRPr lang="en-US" sz="2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Specialize: </a:t>
                      </a:r>
                      <a:r>
                        <a:rPr lang="en-US" sz="1600" dirty="0" smtClean="0"/>
                        <a:t>Missile weapons(4pts)</a:t>
                      </a:r>
                      <a:endParaRPr lang="en-US" sz="1600" baseline="0" dirty="0" smtClean="0"/>
                    </a:p>
                    <a:p>
                      <a:r>
                        <a:rPr lang="en-US" sz="1600" b="1" baseline="0" dirty="0" smtClean="0"/>
                        <a:t>Advanced: </a:t>
                      </a:r>
                      <a:r>
                        <a:rPr lang="en-US" sz="1600" b="0" baseline="0" dirty="0" smtClean="0"/>
                        <a:t>Leather armor &amp; 1HD weapon (3pts *2)</a:t>
                      </a:r>
                    </a:p>
                    <a:p>
                      <a:r>
                        <a:rPr lang="en-US" sz="1600" b="1" baseline="0" dirty="0" smtClean="0"/>
                        <a:t>Learned: </a:t>
                      </a:r>
                      <a:r>
                        <a:rPr lang="en-US" sz="1600" b="0" baseline="0" dirty="0" smtClean="0"/>
                        <a:t>Subterfuge, Melee &amp; Missile Defense (2*3pts)</a:t>
                      </a:r>
                    </a:p>
                    <a:p>
                      <a:r>
                        <a:rPr lang="en-US" sz="1600" b="1" baseline="0" dirty="0" smtClean="0"/>
                        <a:t>Unavailable: </a:t>
                      </a:r>
                      <a:r>
                        <a:rPr lang="en-US" sz="1600" b="0" baseline="0" dirty="0" smtClean="0"/>
                        <a:t>All magic (00pts)</a:t>
                      </a:r>
                      <a:endParaRPr lang="en-US" sz="16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225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Assassin</a:t>
                      </a:r>
                    </a:p>
                    <a:p>
                      <a:pPr algn="ctr"/>
                      <a:r>
                        <a:rPr lang="en-US" sz="2000" b="1" dirty="0" smtClean="0"/>
                        <a:t>18pts</a:t>
                      </a:r>
                      <a:endParaRPr lang="en-US" sz="2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Specialize: </a:t>
                      </a:r>
                      <a:r>
                        <a:rPr lang="en-US" sz="1600" b="0" dirty="0" smtClean="0"/>
                        <a:t>1HD</a:t>
                      </a:r>
                      <a:r>
                        <a:rPr lang="en-US" sz="1600" b="1" dirty="0" smtClean="0"/>
                        <a:t> </a:t>
                      </a:r>
                      <a:r>
                        <a:rPr lang="en-US" sz="1600" dirty="0" smtClean="0"/>
                        <a:t>weapon (4pts)</a:t>
                      </a:r>
                      <a:endParaRPr lang="en-US" sz="1600" baseline="0" dirty="0" smtClean="0"/>
                    </a:p>
                    <a:p>
                      <a:r>
                        <a:rPr lang="en-US" sz="1600" b="1" baseline="0" dirty="0" smtClean="0"/>
                        <a:t>Advanced: </a:t>
                      </a:r>
                      <a:r>
                        <a:rPr lang="en-US" sz="1600" b="0" baseline="0" dirty="0" smtClean="0"/>
                        <a:t>Stealth, Leather armor, Sneak Attack(3pts*2)</a:t>
                      </a:r>
                    </a:p>
                    <a:p>
                      <a:r>
                        <a:rPr lang="en-US" sz="1600" b="1" baseline="0" dirty="0" smtClean="0"/>
                        <a:t>Learned: </a:t>
                      </a:r>
                      <a:r>
                        <a:rPr lang="en-US" sz="1600" b="0" baseline="0" dirty="0" smtClean="0"/>
                        <a:t>Poisons, Melee &amp; Missile Defense, Subterfuge (2*4pts)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Unavailable: </a:t>
                      </a:r>
                      <a:r>
                        <a:rPr lang="en-US" sz="1600" b="0" baseline="0" dirty="0" smtClean="0"/>
                        <a:t>All magic (00pts)</a:t>
                      </a:r>
                      <a:endParaRPr lang="en-US" sz="1600" b="0" dirty="0" smtClean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225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Stalker</a:t>
                      </a:r>
                    </a:p>
                    <a:p>
                      <a:pPr algn="ctr"/>
                      <a:r>
                        <a:rPr lang="en-US" sz="2000" b="1" dirty="0" smtClean="0"/>
                        <a:t>23pts</a:t>
                      </a:r>
                      <a:endParaRPr lang="en-US" sz="2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Specialize: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0" baseline="0" dirty="0" smtClean="0"/>
                        <a:t>1HD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0" baseline="0" dirty="0" smtClean="0"/>
                        <a:t>blunt weapons (4pts)</a:t>
                      </a:r>
                      <a:endParaRPr lang="en-US" sz="1600" baseline="0" dirty="0" smtClean="0"/>
                    </a:p>
                    <a:p>
                      <a:r>
                        <a:rPr lang="en-US" sz="1600" b="1" baseline="0" dirty="0" smtClean="0"/>
                        <a:t>Advanced: </a:t>
                      </a:r>
                      <a:r>
                        <a:rPr lang="en-US" sz="1600" b="0" baseline="0" dirty="0" smtClean="0"/>
                        <a:t>Leather armor, Stealth, Sneak Attack (3pts*3)</a:t>
                      </a:r>
                    </a:p>
                    <a:p>
                      <a:r>
                        <a:rPr lang="en-US" sz="1600" b="1" baseline="0" dirty="0" smtClean="0"/>
                        <a:t>Learned:</a:t>
                      </a:r>
                      <a:r>
                        <a:rPr lang="en-US" sz="1600" b="0" baseline="0" dirty="0" smtClean="0"/>
                        <a:t> Shield, Deception, Melee Defense, Subterfuge, Lock Pick (2pts*5)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Unavailable: </a:t>
                      </a:r>
                      <a:r>
                        <a:rPr lang="en-US" sz="1600" b="0" baseline="0" dirty="0" smtClean="0"/>
                        <a:t>All magic (00pts)</a:t>
                      </a:r>
                      <a:endParaRPr lang="en-US" sz="1600" b="0" dirty="0" smtClean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225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Bard</a:t>
                      </a:r>
                    </a:p>
                    <a:p>
                      <a:pPr algn="ctr"/>
                      <a:r>
                        <a:rPr lang="en-US" sz="2000" b="1" dirty="0" smtClean="0"/>
                        <a:t>18pts</a:t>
                      </a:r>
                      <a:endParaRPr lang="en-US" sz="2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Specialize</a:t>
                      </a:r>
                      <a:r>
                        <a:rPr lang="en-US" sz="1600" dirty="0" smtClean="0"/>
                        <a:t>:</a:t>
                      </a:r>
                      <a:r>
                        <a:rPr lang="en-US" sz="1600" baseline="0" dirty="0" smtClean="0"/>
                        <a:t> 1HD </a:t>
                      </a:r>
                      <a:r>
                        <a:rPr lang="en-US" sz="1600" dirty="0" smtClean="0"/>
                        <a:t>single</a:t>
                      </a:r>
                      <a:r>
                        <a:rPr lang="en-US" sz="1600" baseline="0" dirty="0" smtClean="0"/>
                        <a:t> weapon(slash, pierce, blunt), musical instruments (4pts *2)</a:t>
                      </a:r>
                      <a:endParaRPr lang="en-US" sz="1600" dirty="0" smtClean="0"/>
                    </a:p>
                    <a:p>
                      <a:r>
                        <a:rPr lang="en-US" sz="1600" b="1" dirty="0" smtClean="0"/>
                        <a:t>Advanced</a:t>
                      </a:r>
                      <a:r>
                        <a:rPr lang="en-US" sz="1600" dirty="0" smtClean="0"/>
                        <a:t>: Duel-wield, Melee Defense (3pts*2)</a:t>
                      </a:r>
                    </a:p>
                    <a:p>
                      <a:r>
                        <a:rPr lang="en-US" sz="1600" b="1" dirty="0" smtClean="0"/>
                        <a:t>Learned</a:t>
                      </a:r>
                      <a:r>
                        <a:rPr lang="en-US" sz="1600" dirty="0" smtClean="0"/>
                        <a:t>:</a:t>
                      </a:r>
                      <a:r>
                        <a:rPr lang="en-US" sz="1600" baseline="0" dirty="0" smtClean="0"/>
                        <a:t> Leather armor, Missile Defense (2pts*2 )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Unavailable: </a:t>
                      </a:r>
                      <a:r>
                        <a:rPr lang="en-US" sz="1600" b="0" baseline="0" dirty="0" smtClean="0"/>
                        <a:t>Elemental magic (00pts)</a:t>
                      </a:r>
                      <a:endParaRPr lang="en-US" sz="1600" b="1" dirty="0" smtClean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438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19738" y="365803"/>
            <a:ext cx="64692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Wizard Specialization Skills</a:t>
            </a:r>
            <a:endParaRPr lang="en-US" sz="4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569972"/>
              </p:ext>
            </p:extLst>
          </p:nvPr>
        </p:nvGraphicFramePr>
        <p:xfrm>
          <a:off x="787529" y="1135244"/>
          <a:ext cx="10333624" cy="4769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5324"/>
                <a:gridCol w="7988300"/>
              </a:tblGrid>
              <a:tr h="119225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Elementalist</a:t>
                      </a:r>
                      <a:endParaRPr lang="en-US" sz="2000" b="1" dirty="0" smtClean="0"/>
                    </a:p>
                    <a:p>
                      <a:pPr algn="ctr"/>
                      <a:r>
                        <a:rPr lang="en-US" sz="2000" b="1" dirty="0" smtClean="0"/>
                        <a:t>19pts</a:t>
                      </a:r>
                      <a:endParaRPr 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Specialize: </a:t>
                      </a:r>
                      <a:r>
                        <a:rPr lang="en-US" sz="1600" baseline="0" dirty="0" smtClean="0"/>
                        <a:t>(4pts)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Advanced: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aseline="0" dirty="0" smtClean="0"/>
                        <a:t>4 elemental magic, Magic Defense (3pts*5)</a:t>
                      </a:r>
                      <a:endParaRPr lang="en-US" sz="1600" b="0" baseline="0" dirty="0" smtClean="0"/>
                    </a:p>
                    <a:p>
                      <a:r>
                        <a:rPr lang="en-US" sz="1600" b="1" baseline="0" dirty="0" smtClean="0"/>
                        <a:t>Learned: </a:t>
                      </a:r>
                      <a:r>
                        <a:rPr lang="en-US" sz="1600" b="0" baseline="0" dirty="0" smtClean="0"/>
                        <a:t>Cloth armor, 2HD weapons (2pts*2 )</a:t>
                      </a:r>
                    </a:p>
                    <a:p>
                      <a:r>
                        <a:rPr lang="en-US" sz="1600" b="1" baseline="0" dirty="0" smtClean="0"/>
                        <a:t>Unavailable: </a:t>
                      </a:r>
                      <a:r>
                        <a:rPr lang="en-US" sz="1600" b="0" baseline="0" dirty="0" smtClean="0"/>
                        <a:t>Finesse &amp; Missile weapons, Life, Enchant &amp; Death magic (00pts)</a:t>
                      </a:r>
                      <a:endParaRPr lang="en-US" sz="1600" b="1" dirty="0" smtClean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225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Sorcerer</a:t>
                      </a:r>
                    </a:p>
                    <a:p>
                      <a:pPr algn="ctr"/>
                      <a:r>
                        <a:rPr lang="en-US" sz="2000" b="1" dirty="0" smtClean="0"/>
                        <a:t>19pts</a:t>
                      </a:r>
                      <a:endParaRPr 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Specialize: </a:t>
                      </a:r>
                      <a:r>
                        <a:rPr lang="en-US" sz="1600" b="0" dirty="0" smtClean="0"/>
                        <a:t>Double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0" dirty="0" smtClean="0"/>
                        <a:t>S</a:t>
                      </a:r>
                      <a:r>
                        <a:rPr lang="en-US" sz="1600" b="0" baseline="0" dirty="0" smtClean="0"/>
                        <a:t>pec</a:t>
                      </a:r>
                      <a:r>
                        <a:rPr lang="en-US" sz="1600" baseline="0" dirty="0" smtClean="0"/>
                        <a:t> in 1 elemental magic (8pts)</a:t>
                      </a:r>
                    </a:p>
                    <a:p>
                      <a:r>
                        <a:rPr lang="en-US" sz="1600" b="1" baseline="0" dirty="0" smtClean="0"/>
                        <a:t>Advanced: </a:t>
                      </a:r>
                      <a:r>
                        <a:rPr lang="en-US" sz="1600" b="0" baseline="0" dirty="0" smtClean="0"/>
                        <a:t>Wands, Magic Defense &amp; Mana Conversion (3pts*3)</a:t>
                      </a:r>
                    </a:p>
                    <a:p>
                      <a:r>
                        <a:rPr lang="en-US" sz="1600" b="1" baseline="0" dirty="0" smtClean="0"/>
                        <a:t>Learned:</a:t>
                      </a:r>
                      <a:r>
                        <a:rPr lang="en-US" sz="1600" b="0" baseline="0" dirty="0" smtClean="0"/>
                        <a:t> Cloth armor (2pts)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Unavailable: </a:t>
                      </a:r>
                      <a:r>
                        <a:rPr lang="en-US" sz="1600" b="0" baseline="0" dirty="0" smtClean="0"/>
                        <a:t>Finesse &amp; Missile weapons, death magic (00pts)</a:t>
                      </a:r>
                      <a:endParaRPr lang="en-US" sz="1600" b="0" dirty="0" smtClean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225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Necromancer</a:t>
                      </a:r>
                    </a:p>
                    <a:p>
                      <a:pPr algn="ctr"/>
                      <a:r>
                        <a:rPr lang="en-US" sz="2000" b="1" dirty="0" smtClean="0"/>
                        <a:t>17pts</a:t>
                      </a:r>
                      <a:endParaRPr lang="en-US" sz="2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Specialize: </a:t>
                      </a:r>
                      <a:r>
                        <a:rPr lang="en-US" sz="1600" baseline="0" dirty="0" smtClean="0"/>
                        <a:t>D</a:t>
                      </a:r>
                      <a:r>
                        <a:rPr lang="en-US" sz="1600" dirty="0" smtClean="0"/>
                        <a:t>eath magic (4pts)</a:t>
                      </a:r>
                      <a:endParaRPr lang="en-US" sz="1600" baseline="0" dirty="0" smtClean="0"/>
                    </a:p>
                    <a:p>
                      <a:r>
                        <a:rPr lang="en-US" sz="1600" b="1" baseline="0" dirty="0" smtClean="0"/>
                        <a:t>Advanced: </a:t>
                      </a:r>
                      <a:r>
                        <a:rPr lang="en-US" sz="1600" b="0" baseline="0" dirty="0" smtClean="0"/>
                        <a:t>Trinkets, Magic Defense &amp; Mana Conversion (3pts*3)</a:t>
                      </a:r>
                      <a:endParaRPr lang="en-US" sz="1600" b="1" baseline="0" dirty="0" smtClean="0"/>
                    </a:p>
                    <a:p>
                      <a:r>
                        <a:rPr lang="en-US" sz="1600" b="1" baseline="0" dirty="0" smtClean="0"/>
                        <a:t>Learned: </a:t>
                      </a:r>
                      <a:r>
                        <a:rPr lang="en-US" sz="1600" b="0" baseline="0" dirty="0" smtClean="0"/>
                        <a:t>1HD weapon, Cloth armor (2pts*2)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Unavailable: </a:t>
                      </a:r>
                      <a:r>
                        <a:rPr lang="en-US" sz="1600" b="0" baseline="0" dirty="0" smtClean="0"/>
                        <a:t>Finesse &amp; Missile weapons, Life &amp; Elemental magic (00pts)</a:t>
                      </a:r>
                      <a:endParaRPr lang="en-US" sz="1600" b="0" dirty="0" smtClean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225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Charmer</a:t>
                      </a:r>
                    </a:p>
                    <a:p>
                      <a:pPr algn="ctr"/>
                      <a:r>
                        <a:rPr lang="en-US" sz="2000" b="1" dirty="0" smtClean="0"/>
                        <a:t>16pts</a:t>
                      </a:r>
                      <a:endParaRPr lang="en-US" sz="2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Specialize</a:t>
                      </a:r>
                      <a:r>
                        <a:rPr lang="en-US" sz="1600" dirty="0" smtClean="0"/>
                        <a:t>:</a:t>
                      </a:r>
                      <a:r>
                        <a:rPr lang="en-US" sz="1600" baseline="0" dirty="0" smtClean="0"/>
                        <a:t> Enchant magic (creature &amp; item) (4pts*2)</a:t>
                      </a:r>
                      <a:endParaRPr lang="en-US" sz="1600" dirty="0" smtClean="0"/>
                    </a:p>
                    <a:p>
                      <a:r>
                        <a:rPr lang="en-US" sz="1600" b="1" dirty="0" smtClean="0"/>
                        <a:t>Advanced</a:t>
                      </a:r>
                      <a:r>
                        <a:rPr lang="en-US" sz="1600" dirty="0" smtClean="0"/>
                        <a:t>: Magic Defense, Mana Conversion(3pts*2)</a:t>
                      </a:r>
                    </a:p>
                    <a:p>
                      <a:r>
                        <a:rPr lang="en-US" sz="1600" b="1" dirty="0" smtClean="0"/>
                        <a:t>Learned</a:t>
                      </a:r>
                      <a:r>
                        <a:rPr lang="en-US" sz="1600" dirty="0" smtClean="0"/>
                        <a:t>:</a:t>
                      </a:r>
                      <a:r>
                        <a:rPr lang="en-US" sz="1600" baseline="0" dirty="0" smtClean="0"/>
                        <a:t> Cloth armor (2pts)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Unavailable: </a:t>
                      </a:r>
                      <a:r>
                        <a:rPr lang="en-US" sz="1600" b="0" baseline="0" dirty="0" smtClean="0"/>
                        <a:t>Finesse &amp; Missile weapons, Death, Life, &amp; Elemental magic (00pts)</a:t>
                      </a:r>
                      <a:endParaRPr lang="en-US" sz="1600" b="1" dirty="0" smtClean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609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487090" y="6197600"/>
            <a:ext cx="1498600" cy="457200"/>
          </a:xfrm>
          <a:prstGeom prst="rect">
            <a:avLst/>
          </a:prstGeom>
          <a:ln w="57150">
            <a:solidFill>
              <a:srgbClr val="080D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BACK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87090" y="5626100"/>
            <a:ext cx="1498600" cy="457200"/>
          </a:xfrm>
          <a:prstGeom prst="rect">
            <a:avLst/>
          </a:prstGeom>
          <a:ln w="57150">
            <a:solidFill>
              <a:srgbClr val="080D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Options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64604" y="398552"/>
            <a:ext cx="609141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Logged In Screen</a:t>
            </a:r>
            <a:endParaRPr lang="en-US" sz="6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64100" y="5471756"/>
            <a:ext cx="1498600" cy="457200"/>
          </a:xfrm>
          <a:prstGeom prst="rect">
            <a:avLst/>
          </a:prstGeom>
          <a:solidFill>
            <a:schemeClr val="tx2"/>
          </a:solidFill>
          <a:ln w="38100">
            <a:solidFill>
              <a:srgbClr val="D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ENTER WORLD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48816" y="2022841"/>
            <a:ext cx="1707502" cy="36389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EMPTY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48816" y="2542245"/>
            <a:ext cx="1707502" cy="36389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EMPTY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48816" y="1506548"/>
            <a:ext cx="1707502" cy="36389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EMPTY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48816" y="3042988"/>
            <a:ext cx="1707502" cy="36389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EMPTY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48816" y="3565502"/>
            <a:ext cx="1707502" cy="36389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EMPTY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62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106908" y="6151685"/>
            <a:ext cx="16637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Create Account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2733273" y="398552"/>
            <a:ext cx="695408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Registration Screen</a:t>
            </a:r>
            <a:endParaRPr lang="en-US" sz="6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35708" y="6151685"/>
            <a:ext cx="16637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Cancel</a:t>
            </a:r>
            <a:endParaRPr lang="en-US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415158"/>
              </p:ext>
            </p:extLst>
          </p:nvPr>
        </p:nvGraphicFramePr>
        <p:xfrm>
          <a:off x="796053" y="2013523"/>
          <a:ext cx="8128000" cy="259588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2198356"/>
                <a:gridCol w="59296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Account 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 Address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Full 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City, State, Zip Code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 Number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77470" h="12700" prst="softRound"/>
                      <a:lightRig rig="flood" dir="t"/>
                    </a:cell3D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2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0863" y="520349"/>
            <a:ext cx="73360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Character Class Selection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51718" y="948686"/>
            <a:ext cx="506185" cy="52629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</a:rPr>
              <a:t>WARRIOR</a:t>
            </a:r>
            <a:endParaRPr lang="en-US" sz="48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12954" y="1687352"/>
            <a:ext cx="506185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</a:rPr>
              <a:t>ROGUE</a:t>
            </a:r>
            <a:endParaRPr lang="en-US" sz="48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37876" y="1318020"/>
            <a:ext cx="506185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</a:rPr>
              <a:t>WIZARD</a:t>
            </a:r>
            <a:endParaRPr lang="en-US" sz="48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26796" y="1318019"/>
            <a:ext cx="506185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</a:rPr>
              <a:t>PRIEST</a:t>
            </a:r>
            <a:endParaRPr lang="en-US" sz="48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732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48393" y="365803"/>
            <a:ext cx="24118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Warrior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149" y="1488611"/>
            <a:ext cx="22360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Paladin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698323"/>
              </p:ext>
            </p:extLst>
          </p:nvPr>
        </p:nvGraphicFramePr>
        <p:xfrm>
          <a:off x="654103" y="2411941"/>
          <a:ext cx="1994152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7251"/>
                <a:gridCol w="5969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Dexterity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Constitution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Intelligence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Wisdom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Charisma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457603" y="1488611"/>
            <a:ext cx="24707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Warlord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193332"/>
              </p:ext>
            </p:extLst>
          </p:nvPr>
        </p:nvGraphicFramePr>
        <p:xfrm>
          <a:off x="3695897" y="2411941"/>
          <a:ext cx="1994152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7251"/>
                <a:gridCol w="5969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Dexterity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Constitution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Intelligence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Wisdom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Charisma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300677" y="1488611"/>
            <a:ext cx="24223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Ravager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092739"/>
              </p:ext>
            </p:extLst>
          </p:nvPr>
        </p:nvGraphicFramePr>
        <p:xfrm>
          <a:off x="6514766" y="2411941"/>
          <a:ext cx="1994152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7251"/>
                <a:gridCol w="5969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Dexterity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Constitution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Intelligence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Wisdom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Charisma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298657" y="1488611"/>
            <a:ext cx="21067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Reaver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369416"/>
              </p:ext>
            </p:extLst>
          </p:nvPr>
        </p:nvGraphicFramePr>
        <p:xfrm>
          <a:off x="9354947" y="2411941"/>
          <a:ext cx="1994152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7251"/>
                <a:gridCol w="5969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Dexterity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Constitution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Intelligence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Wisdom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Charisma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90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53520" y="365803"/>
            <a:ext cx="22016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Wizard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8031" y="1488611"/>
            <a:ext cx="274709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Elementalist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591782"/>
              </p:ext>
            </p:extLst>
          </p:nvPr>
        </p:nvGraphicFramePr>
        <p:xfrm>
          <a:off x="1314503" y="2411941"/>
          <a:ext cx="1994152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7251"/>
                <a:gridCol w="5969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Dexterity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Constitution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Intelligence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Wisdom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Charisma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930968" y="1462152"/>
            <a:ext cx="19417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Sorcerer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749703"/>
              </p:ext>
            </p:extLst>
          </p:nvPr>
        </p:nvGraphicFramePr>
        <p:xfrm>
          <a:off x="3960182" y="2413191"/>
          <a:ext cx="1994152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7251"/>
                <a:gridCol w="5969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Dexterity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Constitution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Intelligence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Wisdom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Charisma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203416" y="1454472"/>
            <a:ext cx="30056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Necromancer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849562"/>
              </p:ext>
            </p:extLst>
          </p:nvPr>
        </p:nvGraphicFramePr>
        <p:xfrm>
          <a:off x="6579419" y="2422332"/>
          <a:ext cx="1994152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7251"/>
                <a:gridCol w="5969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Dexterity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Constitution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Intelligence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Wisdom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Charisma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9523340" y="1454472"/>
            <a:ext cx="19976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Charmer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770979"/>
              </p:ext>
            </p:extLst>
          </p:nvPr>
        </p:nvGraphicFramePr>
        <p:xfrm>
          <a:off x="9580509" y="2405511"/>
          <a:ext cx="1994152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7251"/>
                <a:gridCol w="5969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Dexterity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Constitution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Intelligence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Wisdom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Charisma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21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41136" y="365803"/>
            <a:ext cx="1826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Priest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6199" y="1488611"/>
            <a:ext cx="24499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Justiciar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474519"/>
              </p:ext>
            </p:extLst>
          </p:nvPr>
        </p:nvGraphicFramePr>
        <p:xfrm>
          <a:off x="654103" y="2411941"/>
          <a:ext cx="1994152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7251"/>
                <a:gridCol w="5969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Dexterity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Constitution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Intelligence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Wisdom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Charisma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263788" y="1617614"/>
            <a:ext cx="19078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Cleric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207277"/>
              </p:ext>
            </p:extLst>
          </p:nvPr>
        </p:nvGraphicFramePr>
        <p:xfrm>
          <a:off x="3220657" y="2540944"/>
          <a:ext cx="1994152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7251"/>
                <a:gridCol w="5969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Dexterity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Constitution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Intelligence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Wisdom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Charisma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884010" y="1617614"/>
            <a:ext cx="24465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Shaman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242209"/>
              </p:ext>
            </p:extLst>
          </p:nvPr>
        </p:nvGraphicFramePr>
        <p:xfrm>
          <a:off x="9110183" y="2540944"/>
          <a:ext cx="1994152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7251"/>
                <a:gridCol w="5969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Dexterity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Constitution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Intelligence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Wisdom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Charisma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6508127" y="1651192"/>
            <a:ext cx="17395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Druid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73838"/>
              </p:ext>
            </p:extLst>
          </p:nvPr>
        </p:nvGraphicFramePr>
        <p:xfrm>
          <a:off x="6380838" y="2574522"/>
          <a:ext cx="1994152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7251"/>
                <a:gridCol w="5969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Dexterity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Constitution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Intelligence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Wisdom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Charisma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08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63197" y="365803"/>
            <a:ext cx="19822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Rogue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0545" y="1488611"/>
            <a:ext cx="20612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Archer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259802"/>
              </p:ext>
            </p:extLst>
          </p:nvPr>
        </p:nvGraphicFramePr>
        <p:xfrm>
          <a:off x="654103" y="2411941"/>
          <a:ext cx="1994152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7251"/>
                <a:gridCol w="5969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Dexterity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Constitution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Intelligence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Wisdom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Charisma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430886" y="1508334"/>
            <a:ext cx="25234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Assassin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105055"/>
              </p:ext>
            </p:extLst>
          </p:nvPr>
        </p:nvGraphicFramePr>
        <p:xfrm>
          <a:off x="3695531" y="2431664"/>
          <a:ext cx="1994152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7251"/>
                <a:gridCol w="5969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Dexterity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Constitution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Intelligence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Wisdom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Charisma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502756" y="1582129"/>
            <a:ext cx="20951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Stalker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803906"/>
              </p:ext>
            </p:extLst>
          </p:nvPr>
        </p:nvGraphicFramePr>
        <p:xfrm>
          <a:off x="6553239" y="2505459"/>
          <a:ext cx="1994152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7251"/>
                <a:gridCol w="5969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Dexterity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Constitution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Intelligence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Wisdom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Charisma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9359354" y="1582129"/>
            <a:ext cx="14896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Bard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934489"/>
              </p:ext>
            </p:extLst>
          </p:nvPr>
        </p:nvGraphicFramePr>
        <p:xfrm>
          <a:off x="9107094" y="2505459"/>
          <a:ext cx="1994152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7251"/>
                <a:gridCol w="5969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Dexterity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Constitution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Intelligence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Wisdom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Charisma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50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76201" y="555344"/>
            <a:ext cx="3384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Light Races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837968" y="1831848"/>
            <a:ext cx="18841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Dwarf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35459" y="1831848"/>
            <a:ext cx="20368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Kattari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82368" y="1831848"/>
            <a:ext cx="25859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Moonelf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27900" y="1831848"/>
            <a:ext cx="23246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Halfling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656108"/>
              </p:ext>
            </p:extLst>
          </p:nvPr>
        </p:nvGraphicFramePr>
        <p:xfrm>
          <a:off x="9874428" y="2935190"/>
          <a:ext cx="135890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7747"/>
                <a:gridCol w="5611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Earth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874552"/>
              </p:ext>
            </p:extLst>
          </p:nvPr>
        </p:nvGraphicFramePr>
        <p:xfrm>
          <a:off x="7095899" y="2909790"/>
          <a:ext cx="135890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654"/>
                <a:gridCol w="4882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Earth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638577"/>
              </p:ext>
            </p:extLst>
          </p:nvPr>
        </p:nvGraphicFramePr>
        <p:xfrm>
          <a:off x="4110786" y="2884390"/>
          <a:ext cx="135890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6995"/>
                <a:gridCol w="5219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Earth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050908"/>
              </p:ext>
            </p:extLst>
          </p:nvPr>
        </p:nvGraphicFramePr>
        <p:xfrm>
          <a:off x="1100570" y="2909790"/>
          <a:ext cx="135890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90"/>
                <a:gridCol w="5054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Earth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22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13575</TotalTime>
  <Words>1606</Words>
  <Application>Microsoft Office PowerPoint</Application>
  <PresentationFormat>Custom</PresentationFormat>
  <Paragraphs>787</Paragraphs>
  <Slides>19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United States Army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Spacefarer</dc:title>
  <dc:creator>Administrator</dc:creator>
  <cp:lastModifiedBy>Dracon</cp:lastModifiedBy>
  <cp:revision>77</cp:revision>
  <dcterms:created xsi:type="dcterms:W3CDTF">2016-06-07T21:23:40Z</dcterms:created>
  <dcterms:modified xsi:type="dcterms:W3CDTF">2017-01-14T05:45:21Z</dcterms:modified>
</cp:coreProperties>
</file>