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2" r:id="rId28"/>
    <p:sldId id="293" r:id="rId29"/>
    <p:sldId id="286" r:id="rId30"/>
    <p:sldId id="287" r:id="rId31"/>
    <p:sldId id="288" r:id="rId32"/>
    <p:sldId id="294" r:id="rId33"/>
    <p:sldId id="289" r:id="rId34"/>
    <p:sldId id="290" r:id="rId35"/>
    <p:sldId id="291" r:id="rId36"/>
    <p:sldId id="295" r:id="rId37"/>
    <p:sldId id="296" r:id="rId38"/>
    <p:sldId id="297" r:id="rId39"/>
    <p:sldId id="298" r:id="rId40"/>
    <p:sldId id="299" r:id="rId41"/>
    <p:sldId id="300" r:id="rId42"/>
    <p:sldId id="301" r:id="rId43"/>
    <p:sldId id="302" r:id="rId44"/>
    <p:sldId id="30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6" d="100"/>
          <a:sy n="46" d="100"/>
        </p:scale>
        <p:origin x="-3504" y="-15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B1328-327B-4690-AAB7-141DB574DEF3}" type="datetimeFigureOut">
              <a:rPr lang="en-IN" smtClean="0"/>
              <a:t>08-11-2022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5A0A6-1577-4A68-A9E2-88DBCEFCCBAC}" type="slidenum">
              <a:rPr lang="en-IN" smtClean="0"/>
              <a:t>‹#›</a:t>
            </a:fld>
            <a:endParaRPr lang="en-IN"/>
          </a:p>
        </p:txBody>
      </p:sp>
    </p:spTree>
    <p:extLst>
      <p:ext uri="{BB962C8B-B14F-4D97-AF65-F5344CB8AC3E}">
        <p14:creationId xmlns:p14="http://schemas.microsoft.com/office/powerpoint/2010/main" val="136196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936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170181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50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15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12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964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17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62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7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6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58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70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49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9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07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66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4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5C85C3-956F-4116-8239-B60E8D3ABA1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94697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85C3-956F-4116-8239-B60E8D3ABA1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344688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85C3-956F-4116-8239-B60E8D3ABA1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121037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85C3-956F-4116-8239-B60E8D3ABA1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255421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85C3-956F-4116-8239-B60E8D3ABA10}"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33393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5C85C3-956F-4116-8239-B60E8D3ABA1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214325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5C85C3-956F-4116-8239-B60E8D3ABA10}"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372286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5C85C3-956F-4116-8239-B60E8D3ABA10}"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106206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85C3-956F-4116-8239-B60E8D3ABA10}"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154665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85C3-956F-4116-8239-B60E8D3ABA1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259189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85C3-956F-4116-8239-B60E8D3ABA10}"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9023F-FE6F-4AE9-BDFF-9FF1A064541B}" type="slidenum">
              <a:rPr lang="en-IN" smtClean="0"/>
              <a:t>‹#›</a:t>
            </a:fld>
            <a:endParaRPr lang="en-IN"/>
          </a:p>
        </p:txBody>
      </p:sp>
    </p:spTree>
    <p:extLst>
      <p:ext uri="{BB962C8B-B14F-4D97-AF65-F5344CB8AC3E}">
        <p14:creationId xmlns:p14="http://schemas.microsoft.com/office/powerpoint/2010/main" val="207456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85C3-956F-4116-8239-B60E8D3ABA10}" type="datetimeFigureOut">
              <a:rPr lang="en-IN" smtClean="0"/>
              <a:t>08-11-2022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9023F-FE6F-4AE9-BDFF-9FF1A064541B}" type="slidenum">
              <a:rPr lang="en-IN" smtClean="0"/>
              <a:t>‹#›</a:t>
            </a:fld>
            <a:endParaRPr lang="en-IN"/>
          </a:p>
        </p:txBody>
      </p:sp>
    </p:spTree>
    <p:extLst>
      <p:ext uri="{BB962C8B-B14F-4D97-AF65-F5344CB8AC3E}">
        <p14:creationId xmlns:p14="http://schemas.microsoft.com/office/powerpoint/2010/main" val="310340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bhiandroid.com/androidstudio/" TargetMode="External"/><Relationship Id="rId2" Type="http://schemas.openxmlformats.org/officeDocument/2006/relationships/hyperlink" Target="https://abhiandroid.com/ui/relative-layou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bhiandroid.com/androidstud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bhiandroid.com/androidstudi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bhiandroid.com/ui/text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1"/>
            <a:ext cx="7772400" cy="1008112"/>
          </a:xfrm>
        </p:spPr>
        <p:txBody>
          <a:bodyPr/>
          <a:lstStyle/>
          <a:p>
            <a:r>
              <a:rPr lang="en-US" dirty="0" smtClean="0"/>
              <a:t>Constraint layout</a:t>
            </a:r>
            <a:endParaRPr lang="en-IN" dirty="0"/>
          </a:p>
        </p:txBody>
      </p:sp>
      <p:sp>
        <p:nvSpPr>
          <p:cNvPr id="3" name="Subtitle 2"/>
          <p:cNvSpPr>
            <a:spLocks noGrp="1"/>
          </p:cNvSpPr>
          <p:nvPr>
            <p:ph type="subTitle" idx="1"/>
          </p:nvPr>
        </p:nvSpPr>
        <p:spPr>
          <a:xfrm>
            <a:off x="971600" y="1484784"/>
            <a:ext cx="7560840" cy="4154016"/>
          </a:xfrm>
        </p:spPr>
        <p:txBody>
          <a:bodyPr>
            <a:normAutofit/>
          </a:bodyPr>
          <a:lstStyle/>
          <a:p>
            <a:pPr algn="just"/>
            <a:r>
              <a:rPr lang="en-IN" dirty="0">
                <a:solidFill>
                  <a:schemeClr val="tx1"/>
                </a:solidFill>
              </a:rPr>
              <a:t>Constraint Layout is a </a:t>
            </a:r>
            <a:r>
              <a:rPr lang="en-IN" dirty="0" err="1">
                <a:solidFill>
                  <a:schemeClr val="tx1"/>
                </a:solidFill>
              </a:rPr>
              <a:t>ViewGroup</a:t>
            </a:r>
            <a:r>
              <a:rPr lang="en-IN" dirty="0">
                <a:solidFill>
                  <a:schemeClr val="tx1"/>
                </a:solidFill>
              </a:rPr>
              <a:t> (i.e. a view that holds other views) which allows you to create large and complex layouts with a flat view hierarchy, and also allows you to position and size widgets in a very flexible way. It was created to help reduce the nesting of views and also improve the performance of layout files.</a:t>
            </a:r>
          </a:p>
        </p:txBody>
      </p:sp>
    </p:spTree>
    <p:extLst>
      <p:ext uri="{BB962C8B-B14F-4D97-AF65-F5344CB8AC3E}">
        <p14:creationId xmlns:p14="http://schemas.microsoft.com/office/powerpoint/2010/main" val="215977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Side handle –</a:t>
            </a:r>
            <a:r>
              <a:rPr lang="en-IN" dirty="0"/>
              <a:t> The side handle are circular handle used to set the top, left, bottom and right constraints of the view</a:t>
            </a:r>
            <a:r>
              <a:rPr lang="en-IN" dirty="0" smtClean="0"/>
              <a:t>.</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19508"/>
            <a:ext cx="3168352" cy="132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00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Attribute Window For </a:t>
            </a:r>
            <a:r>
              <a:rPr lang="en-IN" b="1" dirty="0" smtClean="0"/>
              <a:t>Constraint Layout</a:t>
            </a:r>
            <a:r>
              <a:rPr lang="en-IN" b="1" dirty="0"/>
              <a:t>:</a:t>
            </a:r>
            <a:endParaRPr lang="en-IN" dirty="0"/>
          </a:p>
          <a:p>
            <a:r>
              <a:rPr lang="en-IN" dirty="0"/>
              <a:t>On the right side you will notice a attribute window which share lots of details about the views that we used for View in </a:t>
            </a:r>
            <a:r>
              <a:rPr lang="en-IN" dirty="0" smtClean="0"/>
              <a:t>Constraint Layout</a:t>
            </a:r>
            <a:r>
              <a:rPr lang="en-IN" dirty="0"/>
              <a:t>.</a:t>
            </a:r>
          </a:p>
          <a:p>
            <a:r>
              <a:rPr lang="en-IN" dirty="0"/>
              <a:t>You control sizing of the element by clicking on 4 side arrows to change </a:t>
            </a:r>
            <a:r>
              <a:rPr lang="en-IN" dirty="0" err="1"/>
              <a:t>wrap_content</a:t>
            </a:r>
            <a:r>
              <a:rPr lang="en-IN" dirty="0"/>
              <a:t> to </a:t>
            </a:r>
            <a:r>
              <a:rPr lang="en-IN" dirty="0" err="1"/>
              <a:t>match_constrained</a:t>
            </a:r>
            <a:r>
              <a:rPr lang="en-IN" dirty="0"/>
              <a:t>, fixed size etc.</a:t>
            </a:r>
          </a:p>
          <a:p>
            <a:r>
              <a:rPr lang="en-IN" b="1" dirty="0"/>
              <a:t>Bias</a:t>
            </a:r>
            <a:r>
              <a:rPr lang="en-IN" dirty="0"/>
              <a:t> decides view placement between its constraints on an axis. By default it is set 50% and can be changed easily by dragging.</a:t>
            </a:r>
          </a:p>
          <a:p>
            <a:endParaRPr lang="en-IN" dirty="0"/>
          </a:p>
        </p:txBody>
      </p:sp>
    </p:spTree>
    <p:extLst>
      <p:ext uri="{BB962C8B-B14F-4D97-AF65-F5344CB8AC3E}">
        <p14:creationId xmlns:p14="http://schemas.microsoft.com/office/powerpoint/2010/main" val="85889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9337" y="2020094"/>
            <a:ext cx="45053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88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a:t/>
            </a:r>
            <a:br>
              <a:rPr lang="en-IN" sz="3600" dirty="0"/>
            </a:br>
            <a:r>
              <a:rPr lang="en-IN" sz="3600" dirty="0" smtClean="0"/>
              <a:t>To </a:t>
            </a:r>
            <a:r>
              <a:rPr lang="en-IN" sz="3600" dirty="0"/>
              <a:t>delete the constrained connection, simply click on handle point and </a:t>
            </a:r>
            <a:r>
              <a:rPr lang="en-IN" sz="3600" dirty="0" err="1"/>
              <a:t>thats</a:t>
            </a:r>
            <a:r>
              <a:rPr lang="en-IN" sz="3600" dirty="0"/>
              <a:t> it.</a:t>
            </a:r>
            <a:br>
              <a:rPr lang="en-IN" sz="3600" dirty="0"/>
            </a:br>
            <a:r>
              <a:rPr lang="en-IN" dirty="0" smtClean="0"/>
              <a:t/>
            </a:r>
            <a:br>
              <a:rPr lang="en-IN" dirty="0" smtClean="0"/>
            </a:b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548731"/>
            <a:ext cx="2895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91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Different Tools In </a:t>
            </a:r>
            <a:r>
              <a:rPr lang="en-IN" b="1" dirty="0" err="1" smtClean="0"/>
              <a:t>ConstraintLayout</a:t>
            </a:r>
            <a:r>
              <a:rPr lang="en-IN" b="1" dirty="0" smtClean="0"/>
              <a:t>:</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You </a:t>
            </a:r>
            <a:r>
              <a:rPr lang="en-IN" dirty="0"/>
              <a:t>can also use tools like </a:t>
            </a:r>
            <a:r>
              <a:rPr lang="en-IN" dirty="0" err="1"/>
              <a:t>Autoconnect</a:t>
            </a:r>
            <a:r>
              <a:rPr lang="en-IN" dirty="0"/>
              <a:t> to let Android Studio make automatic connection of view, </a:t>
            </a:r>
            <a:endParaRPr lang="en-IN" dirty="0" smtClean="0"/>
          </a:p>
          <a:p>
            <a:r>
              <a:rPr lang="en-IN" dirty="0" smtClean="0"/>
              <a:t>clear </a:t>
            </a:r>
            <a:r>
              <a:rPr lang="en-IN" dirty="0"/>
              <a:t>all constraints to delete all constraints in one go and infer constraint to automatic figure our the constraints for all the views on screen.</a:t>
            </a:r>
          </a:p>
          <a:p>
            <a:r>
              <a:rPr lang="en-IN" dirty="0" smtClean="0"/>
              <a:t/>
            </a:r>
            <a:br>
              <a:rPr lang="en-IN" dirty="0" smtClean="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941168"/>
            <a:ext cx="3740613"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53217" y="3244334"/>
            <a:ext cx="237566" cy="369332"/>
          </a:xfrm>
          <a:prstGeom prst="rect">
            <a:avLst/>
          </a:prstGeom>
        </p:spPr>
        <p:txBody>
          <a:bodyPr wrap="none">
            <a:spAutoFit/>
          </a:bodyPr>
          <a:lstStyle/>
          <a:p>
            <a:r>
              <a:rPr lang="en-IN" b="0" dirty="0" smtClean="0">
                <a:effectLst/>
              </a:rPr>
              <a:t> </a:t>
            </a:r>
            <a:endParaRPr lang="en-IN" dirty="0"/>
          </a:p>
        </p:txBody>
      </p:sp>
      <p:sp>
        <p:nvSpPr>
          <p:cNvPr id="5" name="Rectangle 4"/>
          <p:cNvSpPr/>
          <p:nvPr/>
        </p:nvSpPr>
        <p:spPr>
          <a:xfrm>
            <a:off x="4453217" y="3244334"/>
            <a:ext cx="237566" cy="369332"/>
          </a:xfrm>
          <a:prstGeom prst="rect">
            <a:avLst/>
          </a:prstGeom>
        </p:spPr>
        <p:txBody>
          <a:bodyPr wrap="none">
            <a:spAutoFit/>
          </a:bodyPr>
          <a:lstStyle/>
          <a:p>
            <a:r>
              <a:rPr lang="en-IN" b="0" dirty="0" smtClean="0">
                <a:effectLst/>
              </a:rPr>
              <a:t> </a:t>
            </a:r>
            <a:endParaRPr lang="en-IN" dirty="0"/>
          </a:p>
        </p:txBody>
      </p:sp>
      <p:sp>
        <p:nvSpPr>
          <p:cNvPr id="6" name="Rectangle 5"/>
          <p:cNvSpPr/>
          <p:nvPr/>
        </p:nvSpPr>
        <p:spPr>
          <a:xfrm>
            <a:off x="4453217" y="3244334"/>
            <a:ext cx="237566" cy="369332"/>
          </a:xfrm>
          <a:prstGeom prst="rect">
            <a:avLst/>
          </a:prstGeom>
        </p:spPr>
        <p:txBody>
          <a:bodyPr wrap="none">
            <a:spAutoFit/>
          </a:bodyPr>
          <a:lstStyle/>
          <a:p>
            <a:r>
              <a:rPr lang="en-IN" b="0" dirty="0" smtClean="0">
                <a:effectLst/>
              </a:rPr>
              <a:t> </a:t>
            </a:r>
            <a:endParaRPr lang="en-IN" dirty="0"/>
          </a:p>
        </p:txBody>
      </p:sp>
    </p:spTree>
    <p:extLst>
      <p:ext uri="{BB962C8B-B14F-4D97-AF65-F5344CB8AC3E}">
        <p14:creationId xmlns:p14="http://schemas.microsoft.com/office/powerpoint/2010/main" val="370587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Text View</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A </a:t>
            </a:r>
            <a:r>
              <a:rPr lang="en-IN" b="1"/>
              <a:t>Text View </a:t>
            </a:r>
            <a:r>
              <a:rPr lang="en-IN"/>
              <a:t>displays text to the user and optionally allows them to edit it.</a:t>
            </a:r>
            <a:endParaRPr/>
          </a:p>
          <a:p>
            <a:pPr marL="0" lvl="0" indent="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IN"/>
              <a:t> A Text View is a complete text editor, however the basic class is configured to not allow editing.</a:t>
            </a:r>
            <a:endParaRPr/>
          </a:p>
        </p:txBody>
      </p:sp>
    </p:spTree>
    <p:extLst>
      <p:ext uri="{BB962C8B-B14F-4D97-AF65-F5344CB8AC3E}">
        <p14:creationId xmlns:p14="http://schemas.microsoft.com/office/powerpoint/2010/main" val="32591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95536" y="0"/>
            <a:ext cx="8229600" cy="571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Text View</a:t>
            </a:r>
            <a:endParaRPr sz="3200"/>
          </a:p>
        </p:txBody>
      </p:sp>
      <p:graphicFrame>
        <p:nvGraphicFramePr>
          <p:cNvPr id="101" name="Google Shape;101;p15"/>
          <p:cNvGraphicFramePr/>
          <p:nvPr/>
        </p:nvGraphicFramePr>
        <p:xfrm>
          <a:off x="827584" y="476672"/>
          <a:ext cx="7632850" cy="6060840"/>
        </p:xfrm>
        <a:graphic>
          <a:graphicData uri="http://schemas.openxmlformats.org/drawingml/2006/table">
            <a:tbl>
              <a:tblPr>
                <a:noFill/>
              </a:tblPr>
              <a:tblGrid>
                <a:gridCol w="459575"/>
                <a:gridCol w="7173275"/>
              </a:tblGrid>
              <a:tr h="532750">
                <a:tc>
                  <a:txBody>
                    <a:bodyPr/>
                    <a:lstStyle/>
                    <a:p>
                      <a:pPr marL="0" marR="0" lvl="0" indent="0" algn="l" rtl="0">
                        <a:spcBef>
                          <a:spcPts val="0"/>
                        </a:spcBef>
                        <a:spcAft>
                          <a:spcPts val="0"/>
                        </a:spcAft>
                        <a:buNone/>
                      </a:pPr>
                      <a:r>
                        <a:rPr lang="en-IN" sz="1600" u="none" strike="noStrike" cap="none"/>
                        <a:t>r.No.</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1600" u="none" strike="noStrike" cap="none"/>
                        <a:t>Attribute &amp; Description</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532750">
                <a:tc>
                  <a:txBody>
                    <a:bodyPr/>
                    <a:lstStyle/>
                    <a:p>
                      <a:pPr marL="0" marR="0" lvl="0" indent="0" algn="l" rtl="0">
                        <a:spcBef>
                          <a:spcPts val="0"/>
                        </a:spcBef>
                        <a:spcAft>
                          <a:spcPts val="0"/>
                        </a:spcAft>
                        <a:buNone/>
                      </a:pPr>
                      <a:r>
                        <a:rPr lang="en-IN" sz="1600" u="none" strike="noStrike" cap="none"/>
                        <a:t>1</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android:id</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This is the ID which uniquely identifies the control.</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699525">
                <a:tc>
                  <a:txBody>
                    <a:bodyPr/>
                    <a:lstStyle/>
                    <a:p>
                      <a:pPr marL="0" marR="0" lvl="0" indent="0" algn="l" rtl="0">
                        <a:spcBef>
                          <a:spcPts val="0"/>
                        </a:spcBef>
                        <a:spcAft>
                          <a:spcPts val="0"/>
                        </a:spcAft>
                        <a:buNone/>
                      </a:pPr>
                      <a:r>
                        <a:rPr lang="en-IN" sz="1600" u="none" strike="noStrike" cap="none"/>
                        <a:t>2</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android:capitalize</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If set, specifies that this TextView has a textual input method and should automatically capitalize what the user types.</a:t>
                      </a:r>
                      <a:endParaRPr/>
                    </a:p>
                    <a:p>
                      <a:pPr marL="0" marR="0" lvl="0" indent="-101600" algn="l" rtl="0">
                        <a:spcBef>
                          <a:spcPts val="0"/>
                        </a:spcBef>
                        <a:spcAft>
                          <a:spcPts val="0"/>
                        </a:spcAft>
                        <a:buClr>
                          <a:schemeClr val="dk1"/>
                        </a:buClr>
                        <a:buSzPts val="1600"/>
                        <a:buFont typeface="Arial"/>
                        <a:buChar char="•"/>
                      </a:pPr>
                      <a:r>
                        <a:rPr lang="en-IN" sz="1600" u="none" strike="noStrike" cap="none"/>
                        <a:t>Don't automatically capitalize anything - 0</a:t>
                      </a:r>
                      <a:endParaRPr/>
                    </a:p>
                    <a:p>
                      <a:pPr marL="0" marR="0" lvl="0" indent="-101600" algn="l" rtl="0">
                        <a:spcBef>
                          <a:spcPts val="0"/>
                        </a:spcBef>
                        <a:spcAft>
                          <a:spcPts val="0"/>
                        </a:spcAft>
                        <a:buClr>
                          <a:schemeClr val="dk1"/>
                        </a:buClr>
                        <a:buSzPts val="1600"/>
                        <a:buFont typeface="Arial"/>
                        <a:buChar char="•"/>
                      </a:pPr>
                      <a:r>
                        <a:rPr lang="en-IN" sz="1600" u="none" strike="noStrike" cap="none"/>
                        <a:t>Capitalize the first word of each sentence - 1</a:t>
                      </a:r>
                      <a:endParaRPr/>
                    </a:p>
                    <a:p>
                      <a:pPr marL="0" marR="0" lvl="0" indent="-101600" algn="l" rtl="0">
                        <a:spcBef>
                          <a:spcPts val="0"/>
                        </a:spcBef>
                        <a:spcAft>
                          <a:spcPts val="0"/>
                        </a:spcAft>
                        <a:buClr>
                          <a:schemeClr val="dk1"/>
                        </a:buClr>
                        <a:buSzPts val="1600"/>
                        <a:buFont typeface="Arial"/>
                        <a:buChar char="•"/>
                      </a:pPr>
                      <a:r>
                        <a:rPr lang="en-IN" sz="1600" u="none" strike="noStrike" cap="none"/>
                        <a:t>Capitalize the first letter of every word - 2</a:t>
                      </a:r>
                      <a:endParaRPr/>
                    </a:p>
                    <a:p>
                      <a:pPr marL="0" marR="0" lvl="0" indent="-101600" algn="l" rtl="0">
                        <a:spcBef>
                          <a:spcPts val="0"/>
                        </a:spcBef>
                        <a:spcAft>
                          <a:spcPts val="0"/>
                        </a:spcAft>
                        <a:buClr>
                          <a:schemeClr val="dk1"/>
                        </a:buClr>
                        <a:buSzPts val="1600"/>
                        <a:buFont typeface="Arial"/>
                        <a:buChar char="•"/>
                      </a:pPr>
                      <a:r>
                        <a:rPr lang="en-IN" sz="1600" u="none" strike="noStrike" cap="none"/>
                        <a:t>Capitalize every character - 3</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41425">
                <a:tc>
                  <a:txBody>
                    <a:bodyPr/>
                    <a:lstStyle/>
                    <a:p>
                      <a:pPr marL="0" marR="0" lvl="0" indent="0" algn="l" rtl="0">
                        <a:spcBef>
                          <a:spcPts val="0"/>
                        </a:spcBef>
                        <a:spcAft>
                          <a:spcPts val="0"/>
                        </a:spcAft>
                        <a:buNone/>
                      </a:pPr>
                      <a:r>
                        <a:rPr lang="en-IN" sz="1600" u="none" strike="noStrike" cap="none"/>
                        <a:t>3</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android:cursorVisible</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Makes the cursor visible (the default) or invisible. Default is false.</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32750">
                <a:tc>
                  <a:txBody>
                    <a:bodyPr/>
                    <a:lstStyle/>
                    <a:p>
                      <a:pPr marL="0" marR="0" lvl="0" indent="0" algn="l" rtl="0">
                        <a:spcBef>
                          <a:spcPts val="0"/>
                        </a:spcBef>
                        <a:spcAft>
                          <a:spcPts val="0"/>
                        </a:spcAft>
                        <a:buNone/>
                      </a:pPr>
                      <a:r>
                        <a:rPr lang="en-IN" sz="1600" u="none" strike="noStrike" cap="none"/>
                        <a:t>4</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android:editable</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If set to true, specifies that this TextView has an input method.</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32750">
                <a:tc>
                  <a:txBody>
                    <a:bodyPr/>
                    <a:lstStyle/>
                    <a:p>
                      <a:pPr marL="0" marR="0" lvl="0" indent="0" algn="l" rtl="0">
                        <a:spcBef>
                          <a:spcPts val="0"/>
                        </a:spcBef>
                        <a:spcAft>
                          <a:spcPts val="0"/>
                        </a:spcAft>
                        <a:buNone/>
                      </a:pPr>
                      <a:r>
                        <a:rPr lang="en-IN" sz="1600" u="none" strike="noStrike" cap="none"/>
                        <a:t>5</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android:fontFamily</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Font family (named by string) for the text.</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66100">
                <a:tc>
                  <a:txBody>
                    <a:bodyPr/>
                    <a:lstStyle/>
                    <a:p>
                      <a:pPr marL="0" marR="0" lvl="0" indent="0" algn="l" rtl="0">
                        <a:spcBef>
                          <a:spcPts val="0"/>
                        </a:spcBef>
                        <a:spcAft>
                          <a:spcPts val="0"/>
                        </a:spcAft>
                        <a:buNone/>
                      </a:pPr>
                      <a:r>
                        <a:rPr lang="en-IN" sz="1600" u="none" strike="noStrike" cap="none"/>
                        <a:t>6</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600" b="1" u="none" strike="noStrike" cap="none">
                          <a:solidFill>
                            <a:srgbClr val="000000"/>
                          </a:solidFill>
                        </a:rPr>
                        <a:t>android:gravity</a:t>
                      </a:r>
                      <a:endParaRPr sz="1600" u="none" strike="noStrike" cap="none">
                        <a:solidFill>
                          <a:srgbClr val="000000"/>
                        </a:solidFill>
                      </a:endParaRPr>
                    </a:p>
                    <a:p>
                      <a:pPr marL="0" marR="0" lvl="0" indent="0" algn="just" rtl="0">
                        <a:spcBef>
                          <a:spcPts val="0"/>
                        </a:spcBef>
                        <a:spcAft>
                          <a:spcPts val="0"/>
                        </a:spcAft>
                        <a:buNone/>
                      </a:pPr>
                      <a:r>
                        <a:rPr lang="en-IN" sz="1600" u="none" strike="noStrike" cap="none">
                          <a:solidFill>
                            <a:srgbClr val="000000"/>
                          </a:solidFill>
                        </a:rPr>
                        <a:t>Specifies how to align the text by the view's x- and/or y-axis when the text is smaller than the view.</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70900">
                <a:tc>
                  <a:txBody>
                    <a:bodyPr/>
                    <a:lstStyle/>
                    <a:p>
                      <a:pPr marL="0" marR="0" lvl="0" indent="0" algn="l" rtl="0">
                        <a:spcBef>
                          <a:spcPts val="0"/>
                        </a:spcBef>
                        <a:spcAft>
                          <a:spcPts val="0"/>
                        </a:spcAft>
                        <a:buNone/>
                      </a:pPr>
                      <a:r>
                        <a:rPr lang="en-IN" sz="1800" u="none" strike="noStrike" cap="none"/>
                        <a:t>7</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android:hint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Hint text to display when the text is empty.</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144531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6"/>
          <p:cNvGraphicFramePr/>
          <p:nvPr/>
        </p:nvGraphicFramePr>
        <p:xfrm>
          <a:off x="827584" y="188640"/>
          <a:ext cx="7560825" cy="6264725"/>
        </p:xfrm>
        <a:graphic>
          <a:graphicData uri="http://schemas.openxmlformats.org/drawingml/2006/table">
            <a:tbl>
              <a:tblPr>
                <a:noFill/>
              </a:tblPr>
              <a:tblGrid>
                <a:gridCol w="504050"/>
                <a:gridCol w="7056775"/>
              </a:tblGrid>
              <a:tr h="1330450">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8</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android:inputType</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The type of data being placed in a text field. Phone, Date, Time, Number, Password etc.</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956250">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9</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android:maxHeight</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Makes the TextView be at most this many pixels tall.</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1275">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10</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android:maxWidth</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Makes the TextView be at most this many pixels wide.</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1275">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11</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android:minHeight</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Makes the TextView be at least this many pixels tall.</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1275">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12</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android:minWidth</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Makes the TextView be at least this many pixels wide.</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514200">
                <a:tc>
                  <a:txBody>
                    <a:bodyPr/>
                    <a:lstStyle/>
                    <a:p>
                      <a:pPr marL="0" marR="0" lvl="0" indent="0" algn="l" rtl="0">
                        <a:spcBef>
                          <a:spcPts val="0"/>
                        </a:spcBef>
                        <a:spcAft>
                          <a:spcPts val="0"/>
                        </a:spcAft>
                        <a:buNone/>
                      </a:pPr>
                      <a:r>
                        <a:rPr lang="en-IN" sz="2000" u="none" strike="noStrike" cap="none">
                          <a:latin typeface="Calibri"/>
                          <a:ea typeface="Calibri"/>
                          <a:cs typeface="Calibri"/>
                          <a:sym typeface="Calibri"/>
                        </a:rPr>
                        <a:t>13</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latin typeface="Calibri"/>
                          <a:ea typeface="Calibri"/>
                          <a:cs typeface="Calibri"/>
                          <a:sym typeface="Calibri"/>
                        </a:rPr>
                        <a:t>android:password</a:t>
                      </a:r>
                      <a:endParaRPr sz="2000" u="none" strike="noStrike" cap="none">
                        <a:solidFill>
                          <a:srgbClr val="000000"/>
                        </a:solidFill>
                        <a:latin typeface="Calibri"/>
                        <a:ea typeface="Calibri"/>
                        <a:cs typeface="Calibri"/>
                        <a:sym typeface="Calibri"/>
                      </a:endParaRPr>
                    </a:p>
                    <a:p>
                      <a:pPr marL="0" marR="0" lvl="0" indent="0" algn="just" rtl="0">
                        <a:spcBef>
                          <a:spcPts val="0"/>
                        </a:spcBef>
                        <a:spcAft>
                          <a:spcPts val="0"/>
                        </a:spcAft>
                        <a:buNone/>
                      </a:pPr>
                      <a:r>
                        <a:rPr lang="en-IN" sz="2000" u="none" strike="noStrike" cap="none">
                          <a:solidFill>
                            <a:srgbClr val="000000"/>
                          </a:solidFill>
                          <a:latin typeface="Calibri"/>
                          <a:ea typeface="Calibri"/>
                          <a:cs typeface="Calibri"/>
                          <a:sym typeface="Calibri"/>
                        </a:rPr>
                        <a:t>Whether the characters of the field are displayed as password dots instead of themselves. Possible value either "true" or "false".</a:t>
                      </a:r>
                      <a:endParaRPr/>
                    </a:p>
                  </a:txBody>
                  <a:tcPr marL="17775" marR="17775" marT="17775" marB="17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05530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17"/>
          <p:cNvGraphicFramePr/>
          <p:nvPr/>
        </p:nvGraphicFramePr>
        <p:xfrm>
          <a:off x="611560" y="260649"/>
          <a:ext cx="8064900" cy="6434775"/>
        </p:xfrm>
        <a:graphic>
          <a:graphicData uri="http://schemas.openxmlformats.org/drawingml/2006/table">
            <a:tbl>
              <a:tblPr>
                <a:noFill/>
              </a:tblPr>
              <a:tblGrid>
                <a:gridCol w="648075"/>
                <a:gridCol w="7416825"/>
              </a:tblGrid>
              <a:tr h="894125">
                <a:tc>
                  <a:txBody>
                    <a:bodyPr/>
                    <a:lstStyle/>
                    <a:p>
                      <a:pPr marL="0" marR="0" lvl="0" indent="0" algn="l" rtl="0">
                        <a:spcBef>
                          <a:spcPts val="0"/>
                        </a:spcBef>
                        <a:spcAft>
                          <a:spcPts val="0"/>
                        </a:spcAft>
                        <a:buNone/>
                      </a:pPr>
                      <a:r>
                        <a:rPr lang="en-IN" sz="1800" u="none" strike="noStrike" cap="none"/>
                        <a:t>14</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android:phoneNumber</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If set, specifies that this TextView has a phone number input method. Possible value either "true" or "false".</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11300">
                <a:tc>
                  <a:txBody>
                    <a:bodyPr/>
                    <a:lstStyle/>
                    <a:p>
                      <a:pPr marL="0" marR="0" lvl="0" indent="0" algn="l" rtl="0">
                        <a:spcBef>
                          <a:spcPts val="0"/>
                        </a:spcBef>
                        <a:spcAft>
                          <a:spcPts val="0"/>
                        </a:spcAft>
                        <a:buNone/>
                      </a:pPr>
                      <a:r>
                        <a:rPr lang="en-IN" sz="1800" u="none" strike="noStrike" cap="none"/>
                        <a:t>15</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Text to display.</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33200">
                <a:tc>
                  <a:txBody>
                    <a:bodyPr/>
                    <a:lstStyle/>
                    <a:p>
                      <a:pPr marL="0" marR="0" lvl="0" indent="0" algn="l" rtl="0">
                        <a:spcBef>
                          <a:spcPts val="0"/>
                        </a:spcBef>
                        <a:spcAft>
                          <a:spcPts val="0"/>
                        </a:spcAft>
                        <a:buNone/>
                      </a:pPr>
                      <a:r>
                        <a:rPr lang="en-IN" sz="1800" u="none" strike="noStrike" cap="none"/>
                        <a:t>16</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android:textAllCaps</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Present the text in ALL CAPS. Possible value either "true" or "false".</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33200">
                <a:tc>
                  <a:txBody>
                    <a:bodyPr/>
                    <a:lstStyle/>
                    <a:p>
                      <a:pPr marL="0" marR="0" lvl="0" indent="0" algn="l" rtl="0">
                        <a:spcBef>
                          <a:spcPts val="0"/>
                        </a:spcBef>
                        <a:spcAft>
                          <a:spcPts val="0"/>
                        </a:spcAft>
                        <a:buNone/>
                      </a:pPr>
                      <a:r>
                        <a:rPr lang="en-IN" sz="1800" u="none" strike="noStrike" cap="none"/>
                        <a:t>17</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android:textColor</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Text color. May be a color value, in the form of "#rgb", "#argb", "#rrggbb", or "#aarrggbb".</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72250">
                <a:tc>
                  <a:txBody>
                    <a:bodyPr/>
                    <a:lstStyle/>
                    <a:p>
                      <a:pPr marL="0" marR="0" lvl="0" indent="0" algn="l" rtl="0">
                        <a:spcBef>
                          <a:spcPts val="0"/>
                        </a:spcBef>
                        <a:spcAft>
                          <a:spcPts val="0"/>
                        </a:spcAft>
                        <a:buNone/>
                      </a:pPr>
                      <a:r>
                        <a:rPr lang="en-IN" sz="1800" u="none" strike="noStrike" cap="none"/>
                        <a:t>18</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android:textColorHighlight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Color of the text selection highlight.</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94125">
                <a:tc>
                  <a:txBody>
                    <a:bodyPr/>
                    <a:lstStyle/>
                    <a:p>
                      <a:pPr marL="0" marR="0" lvl="0" indent="0" algn="l" rtl="0">
                        <a:spcBef>
                          <a:spcPts val="0"/>
                        </a:spcBef>
                        <a:spcAft>
                          <a:spcPts val="0"/>
                        </a:spcAft>
                        <a:buNone/>
                      </a:pPr>
                      <a:r>
                        <a:rPr lang="en-IN" sz="1800" u="none" strike="noStrike" cap="none"/>
                        <a:t>19</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android:textColorHint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Color of the hint text. May be a color value, in the form of "#rgb", "#argb", "#rrggbb", or "#aarrggbb".</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94125">
                <a:tc>
                  <a:txBody>
                    <a:bodyPr/>
                    <a:lstStyle/>
                    <a:p>
                      <a:pPr marL="0" marR="0" lvl="0" indent="0" algn="l" rtl="0">
                        <a:spcBef>
                          <a:spcPts val="0"/>
                        </a:spcBef>
                        <a:spcAft>
                          <a:spcPts val="0"/>
                        </a:spcAft>
                        <a:buNone/>
                      </a:pPr>
                      <a:r>
                        <a:rPr lang="en-IN" sz="1800" u="none" strike="noStrike" cap="none"/>
                        <a:t>20</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android:textIsSelectable</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Indicates that the content of a non-editable text can be selected. Possible value either "true" or "false".</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33200">
                <a:tc>
                  <a:txBody>
                    <a:bodyPr/>
                    <a:lstStyle/>
                    <a:p>
                      <a:pPr marL="0" marR="0" lvl="0" indent="0" algn="l" rtl="0">
                        <a:spcBef>
                          <a:spcPts val="0"/>
                        </a:spcBef>
                        <a:spcAft>
                          <a:spcPts val="0"/>
                        </a:spcAft>
                        <a:buNone/>
                      </a:pPr>
                      <a:r>
                        <a:rPr lang="en-IN" sz="1800" u="none" strike="noStrike" cap="none"/>
                        <a:t>21</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android:textSize</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Size of the text. Recommended dimension type for text is "sp" for scaled-pixels (example: 15sp).</a:t>
                      </a:r>
                      <a:endParaRPr/>
                    </a:p>
                  </a:txBody>
                  <a:tcPr marL="34500" marR="34500" marT="34500" marB="345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85875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18"/>
          <p:cNvGraphicFramePr/>
          <p:nvPr/>
        </p:nvGraphicFramePr>
        <p:xfrm>
          <a:off x="395536" y="764705"/>
          <a:ext cx="8424925" cy="3774855"/>
        </p:xfrm>
        <a:graphic>
          <a:graphicData uri="http://schemas.openxmlformats.org/drawingml/2006/table">
            <a:tbl>
              <a:tblPr>
                <a:noFill/>
              </a:tblPr>
              <a:tblGrid>
                <a:gridCol w="1656175"/>
                <a:gridCol w="6768750"/>
              </a:tblGrid>
              <a:tr h="1656175">
                <a:tc>
                  <a:txBody>
                    <a:bodyPr/>
                    <a:lstStyle/>
                    <a:p>
                      <a:pPr marL="0" marR="0" lvl="0" indent="0" algn="l" rtl="0">
                        <a:spcBef>
                          <a:spcPts val="0"/>
                        </a:spcBef>
                        <a:spcAft>
                          <a:spcPts val="0"/>
                        </a:spcAft>
                        <a:buNone/>
                      </a:pPr>
                      <a:r>
                        <a:rPr lang="en-IN" sz="1700" u="none" strike="noStrike" cap="none"/>
                        <a:t>22</a:t>
                      </a:r>
                      <a:endParaRPr/>
                    </a:p>
                  </a:txBody>
                  <a:tcPr marL="73475" marR="73475" marT="73475" marB="734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700" b="1" u="none" strike="noStrike" cap="none">
                          <a:solidFill>
                            <a:srgbClr val="000000"/>
                          </a:solidFill>
                        </a:rPr>
                        <a:t>android:textStyle</a:t>
                      </a:r>
                      <a:endParaRPr sz="1700" u="none" strike="noStrike" cap="none">
                        <a:solidFill>
                          <a:srgbClr val="000000"/>
                        </a:solidFill>
                      </a:endParaRPr>
                    </a:p>
                    <a:p>
                      <a:pPr marL="0" marR="0" lvl="0" indent="0" algn="just" rtl="0">
                        <a:spcBef>
                          <a:spcPts val="0"/>
                        </a:spcBef>
                        <a:spcAft>
                          <a:spcPts val="0"/>
                        </a:spcAft>
                        <a:buNone/>
                      </a:pPr>
                      <a:r>
                        <a:rPr lang="en-IN" sz="1700" u="none" strike="noStrike" cap="none">
                          <a:solidFill>
                            <a:srgbClr val="000000"/>
                          </a:solidFill>
                        </a:rPr>
                        <a:t>Style (bold, italic, bolditalic) for the text. You can use or more of the following values separated by '|'.</a:t>
                      </a:r>
                      <a:endParaRPr/>
                    </a:p>
                    <a:p>
                      <a:pPr marL="0" marR="0" lvl="0" indent="-107950" algn="l" rtl="0">
                        <a:spcBef>
                          <a:spcPts val="0"/>
                        </a:spcBef>
                        <a:spcAft>
                          <a:spcPts val="0"/>
                        </a:spcAft>
                        <a:buClr>
                          <a:schemeClr val="dk1"/>
                        </a:buClr>
                        <a:buSzPts val="1700"/>
                        <a:buFont typeface="Arial"/>
                        <a:buChar char="•"/>
                      </a:pPr>
                      <a:r>
                        <a:rPr lang="en-IN" sz="1700" u="none" strike="noStrike" cap="none"/>
                        <a:t>normal - 0</a:t>
                      </a:r>
                      <a:endParaRPr/>
                    </a:p>
                    <a:p>
                      <a:pPr marL="0" marR="0" lvl="0" indent="-107950" algn="l" rtl="0">
                        <a:spcBef>
                          <a:spcPts val="0"/>
                        </a:spcBef>
                        <a:spcAft>
                          <a:spcPts val="0"/>
                        </a:spcAft>
                        <a:buClr>
                          <a:schemeClr val="dk1"/>
                        </a:buClr>
                        <a:buSzPts val="1700"/>
                        <a:buFont typeface="Arial"/>
                        <a:buChar char="•"/>
                      </a:pPr>
                      <a:r>
                        <a:rPr lang="en-IN" sz="1700" u="none" strike="noStrike" cap="none"/>
                        <a:t>bold - 1</a:t>
                      </a:r>
                      <a:endParaRPr/>
                    </a:p>
                    <a:p>
                      <a:pPr marL="0" marR="0" lvl="0" indent="-107950" algn="l" rtl="0">
                        <a:spcBef>
                          <a:spcPts val="0"/>
                        </a:spcBef>
                        <a:spcAft>
                          <a:spcPts val="0"/>
                        </a:spcAft>
                        <a:buClr>
                          <a:schemeClr val="dk1"/>
                        </a:buClr>
                        <a:buSzPts val="1700"/>
                        <a:buFont typeface="Arial"/>
                        <a:buChar char="•"/>
                      </a:pPr>
                      <a:r>
                        <a:rPr lang="en-IN" sz="1700" u="none" strike="noStrike" cap="none"/>
                        <a:t>italic - 2</a:t>
                      </a:r>
                      <a:endParaRPr/>
                    </a:p>
                  </a:txBody>
                  <a:tcPr marL="73475" marR="73475" marT="73475" marB="734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73425">
                <a:tc>
                  <a:txBody>
                    <a:bodyPr/>
                    <a:lstStyle/>
                    <a:p>
                      <a:pPr marL="0" marR="0" lvl="0" indent="0" algn="l" rtl="0">
                        <a:spcBef>
                          <a:spcPts val="0"/>
                        </a:spcBef>
                        <a:spcAft>
                          <a:spcPts val="0"/>
                        </a:spcAft>
                        <a:buNone/>
                      </a:pPr>
                      <a:r>
                        <a:rPr lang="en-IN" sz="1700" u="none" strike="noStrike" cap="none"/>
                        <a:t>23</a:t>
                      </a:r>
                      <a:endParaRPr/>
                    </a:p>
                  </a:txBody>
                  <a:tcPr marL="73475" marR="73475" marT="73475" marB="734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700" b="1" u="none" strike="noStrike" cap="none">
                          <a:solidFill>
                            <a:srgbClr val="000000"/>
                          </a:solidFill>
                        </a:rPr>
                        <a:t>android:typeface</a:t>
                      </a:r>
                      <a:endParaRPr sz="1700" u="none" strike="noStrike" cap="none">
                        <a:solidFill>
                          <a:srgbClr val="000000"/>
                        </a:solidFill>
                      </a:endParaRPr>
                    </a:p>
                    <a:p>
                      <a:pPr marL="0" marR="0" lvl="0" indent="0" algn="just" rtl="0">
                        <a:spcBef>
                          <a:spcPts val="0"/>
                        </a:spcBef>
                        <a:spcAft>
                          <a:spcPts val="0"/>
                        </a:spcAft>
                        <a:buNone/>
                      </a:pPr>
                      <a:r>
                        <a:rPr lang="en-IN" sz="1700" u="none" strike="noStrike" cap="none">
                          <a:solidFill>
                            <a:srgbClr val="000000"/>
                          </a:solidFill>
                        </a:rPr>
                        <a:t>Typeface (normal, sans, serif, monospace) for the text. You can use or more of the following values separated by '|'.</a:t>
                      </a:r>
                      <a:endParaRPr/>
                    </a:p>
                    <a:p>
                      <a:pPr marL="0" marR="0" lvl="0" indent="-107950" algn="l" rtl="0">
                        <a:spcBef>
                          <a:spcPts val="0"/>
                        </a:spcBef>
                        <a:spcAft>
                          <a:spcPts val="0"/>
                        </a:spcAft>
                        <a:buClr>
                          <a:schemeClr val="dk1"/>
                        </a:buClr>
                        <a:buSzPts val="1700"/>
                        <a:buFont typeface="Arial"/>
                        <a:buChar char="•"/>
                      </a:pPr>
                      <a:r>
                        <a:rPr lang="en-IN" sz="1700" u="none" strike="noStrike" cap="none"/>
                        <a:t>normal - 0</a:t>
                      </a:r>
                      <a:endParaRPr/>
                    </a:p>
                    <a:p>
                      <a:pPr marL="0" marR="0" lvl="0" indent="-107950" algn="l" rtl="0">
                        <a:spcBef>
                          <a:spcPts val="0"/>
                        </a:spcBef>
                        <a:spcAft>
                          <a:spcPts val="0"/>
                        </a:spcAft>
                        <a:buClr>
                          <a:schemeClr val="dk1"/>
                        </a:buClr>
                        <a:buSzPts val="1700"/>
                        <a:buFont typeface="Arial"/>
                        <a:buChar char="•"/>
                      </a:pPr>
                      <a:r>
                        <a:rPr lang="en-IN" sz="1700" u="none" strike="noStrike" cap="none"/>
                        <a:t>sans - 1</a:t>
                      </a:r>
                      <a:endParaRPr/>
                    </a:p>
                    <a:p>
                      <a:pPr marL="0" marR="0" lvl="0" indent="-107950" algn="l" rtl="0">
                        <a:spcBef>
                          <a:spcPts val="0"/>
                        </a:spcBef>
                        <a:spcAft>
                          <a:spcPts val="0"/>
                        </a:spcAft>
                        <a:buClr>
                          <a:schemeClr val="dk1"/>
                        </a:buClr>
                        <a:buSzPts val="1700"/>
                        <a:buFont typeface="Arial"/>
                        <a:buChar char="•"/>
                      </a:pPr>
                      <a:r>
                        <a:rPr lang="en-IN" sz="1700" u="none" strike="noStrike" cap="none"/>
                        <a:t>serif - 2</a:t>
                      </a:r>
                      <a:endParaRPr/>
                    </a:p>
                    <a:p>
                      <a:pPr marL="0" marR="0" lvl="0" indent="-107950" algn="l" rtl="0">
                        <a:spcBef>
                          <a:spcPts val="0"/>
                        </a:spcBef>
                        <a:spcAft>
                          <a:spcPts val="0"/>
                        </a:spcAft>
                        <a:buClr>
                          <a:schemeClr val="dk1"/>
                        </a:buClr>
                        <a:buSzPts val="1700"/>
                        <a:buFont typeface="Arial"/>
                        <a:buChar char="•"/>
                      </a:pPr>
                      <a:r>
                        <a:rPr lang="en-IN" sz="1700" u="none" strike="noStrike" cap="none"/>
                        <a:t>monospace - 3</a:t>
                      </a:r>
                      <a:endParaRPr/>
                    </a:p>
                  </a:txBody>
                  <a:tcPr marL="73475" marR="73475" marT="73475" marB="734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44033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err="1"/>
              <a:t>ConstraintLayout</a:t>
            </a:r>
            <a:r>
              <a:rPr lang="en-IN" dirty="0"/>
              <a:t> is very similar to </a:t>
            </a:r>
            <a:r>
              <a:rPr lang="en-IN" dirty="0" err="1">
                <a:hlinkClick r:id="rId2" tooltip="RelativeLayout"/>
              </a:rPr>
              <a:t>RelativeLayout</a:t>
            </a:r>
            <a:r>
              <a:rPr lang="en-IN" dirty="0"/>
              <a:t> </a:t>
            </a:r>
            <a:endParaRPr lang="en-IN" dirty="0" smtClean="0"/>
          </a:p>
          <a:p>
            <a:r>
              <a:rPr lang="en-IN" dirty="0" smtClean="0"/>
              <a:t>It </a:t>
            </a:r>
            <a:r>
              <a:rPr lang="en-IN" dirty="0"/>
              <a:t>was released at Google I/O 2016. Since it came into existence (i.e. as at </a:t>
            </a:r>
            <a:r>
              <a:rPr lang="en-IN" dirty="0">
                <a:hlinkClick r:id="rId3" tooltip="Android Studio Tutorials "/>
              </a:rPr>
              <a:t>Android studio </a:t>
            </a:r>
            <a:r>
              <a:rPr lang="en-IN" dirty="0"/>
              <a:t>2.3), </a:t>
            </a:r>
            <a:endParaRPr lang="en-IN" dirty="0" smtClean="0"/>
          </a:p>
          <a:p>
            <a:r>
              <a:rPr lang="en-IN" dirty="0" smtClean="0"/>
              <a:t>it </a:t>
            </a:r>
            <a:r>
              <a:rPr lang="en-IN" dirty="0"/>
              <a:t>has become a wildly used </a:t>
            </a:r>
            <a:r>
              <a:rPr lang="en-IN" dirty="0" err="1"/>
              <a:t>viewgroup</a:t>
            </a:r>
            <a:r>
              <a:rPr lang="en-IN" dirty="0"/>
              <a:t> and supports Android 2.3 or higher.</a:t>
            </a:r>
          </a:p>
        </p:txBody>
      </p:sp>
    </p:spTree>
    <p:extLst>
      <p:ext uri="{BB962C8B-B14F-4D97-AF65-F5344CB8AC3E}">
        <p14:creationId xmlns:p14="http://schemas.microsoft.com/office/powerpoint/2010/main" val="2883238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19"/>
          <p:cNvGraphicFramePr/>
          <p:nvPr/>
        </p:nvGraphicFramePr>
        <p:xfrm>
          <a:off x="395533" y="1558696"/>
          <a:ext cx="8496950" cy="3820915"/>
        </p:xfrm>
        <a:graphic>
          <a:graphicData uri="http://schemas.openxmlformats.org/drawingml/2006/table">
            <a:tbl>
              <a:tblPr>
                <a:noFill/>
              </a:tblPr>
              <a:tblGrid>
                <a:gridCol w="864100"/>
                <a:gridCol w="7632850"/>
              </a:tblGrid>
              <a:tr h="336300">
                <a:tc>
                  <a:txBody>
                    <a:bodyPr/>
                    <a:lstStyle/>
                    <a:p>
                      <a:pPr marL="0" marR="0" lvl="0" indent="0" algn="l" rtl="0">
                        <a:spcBef>
                          <a:spcPts val="0"/>
                        </a:spcBef>
                        <a:spcAft>
                          <a:spcPts val="0"/>
                        </a:spcAft>
                        <a:buNone/>
                      </a:pPr>
                      <a:r>
                        <a:rPr lang="en-IN" sz="1600" u="none" strike="noStrike" cap="none"/>
                        <a:t>Step</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1600" u="none" strike="noStrike" cap="none"/>
                        <a:t>Description</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557250">
                <a:tc>
                  <a:txBody>
                    <a:bodyPr/>
                    <a:lstStyle/>
                    <a:p>
                      <a:pPr marL="0" marR="0" lvl="0" indent="0" algn="l" rtl="0">
                        <a:spcBef>
                          <a:spcPts val="0"/>
                        </a:spcBef>
                        <a:spcAft>
                          <a:spcPts val="0"/>
                        </a:spcAft>
                        <a:buNone/>
                      </a:pPr>
                      <a:r>
                        <a:rPr lang="en-IN" sz="1600" u="none" strike="noStrike" cap="none"/>
                        <a:t>1</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t>You will use Android studio to create an Android application and name it as </a:t>
                      </a:r>
                      <a:r>
                        <a:rPr lang="en-IN" sz="1600" i="1" u="none" strike="noStrike" cap="none"/>
                        <a:t>demo</a:t>
                      </a:r>
                      <a:r>
                        <a:rPr lang="en-IN" sz="1600" u="none" strike="noStrike" cap="none"/>
                        <a:t> </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88325">
                <a:tc>
                  <a:txBody>
                    <a:bodyPr/>
                    <a:lstStyle/>
                    <a:p>
                      <a:pPr marL="0" marR="0" lvl="0" indent="0" algn="l" rtl="0">
                        <a:spcBef>
                          <a:spcPts val="0"/>
                        </a:spcBef>
                        <a:spcAft>
                          <a:spcPts val="0"/>
                        </a:spcAft>
                        <a:buNone/>
                      </a:pPr>
                      <a:r>
                        <a:rPr lang="en-IN" sz="1600" u="none" strike="noStrike" cap="none"/>
                        <a:t>2</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t>Modify </a:t>
                      </a:r>
                      <a:r>
                        <a:rPr lang="en-IN" sz="1600" i="1" u="none" strike="noStrike" cap="none"/>
                        <a:t>src/MainActivity.java</a:t>
                      </a:r>
                      <a:r>
                        <a:rPr lang="en-IN" sz="1600" u="none" strike="noStrike" cap="none"/>
                        <a:t> file to add necessary code .</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91675">
                <a:tc>
                  <a:txBody>
                    <a:bodyPr/>
                    <a:lstStyle/>
                    <a:p>
                      <a:pPr marL="0" marR="0" lvl="0" indent="0" algn="l" rtl="0">
                        <a:spcBef>
                          <a:spcPts val="0"/>
                        </a:spcBef>
                        <a:spcAft>
                          <a:spcPts val="0"/>
                        </a:spcAft>
                        <a:buNone/>
                      </a:pPr>
                      <a:r>
                        <a:rPr lang="en-IN" sz="1600" u="none" strike="noStrike" cap="none"/>
                        <a:t>3</a:t>
                      </a:r>
                      <a:endParaRPr sz="1600" u="none" strike="noStrike" cap="none"/>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t>Modify the default content of </a:t>
                      </a:r>
                      <a:r>
                        <a:rPr lang="en-IN" sz="1600" i="1" u="none" strike="noStrike" cap="none"/>
                        <a:t>res/layout/activity_main.xml</a:t>
                      </a:r>
                      <a:r>
                        <a:rPr lang="en-IN" sz="1600" u="none" strike="noStrike" cap="none"/>
                        <a:t> file to include Android UI control.</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61575">
                <a:tc>
                  <a:txBody>
                    <a:bodyPr/>
                    <a:lstStyle/>
                    <a:p>
                      <a:pPr marL="0" marR="0" lvl="0" indent="0" algn="l" rtl="0">
                        <a:spcBef>
                          <a:spcPts val="0"/>
                        </a:spcBef>
                        <a:spcAft>
                          <a:spcPts val="0"/>
                        </a:spcAft>
                        <a:buNone/>
                      </a:pPr>
                      <a:r>
                        <a:rPr lang="en-IN" sz="1600" u="none" strike="noStrike" cap="none"/>
                        <a:t>4</a:t>
                      </a:r>
                      <a:endParaRPr sz="1600" u="none" strike="noStrike" cap="none"/>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t>No need to change default string constants at string.xml file. Android studio takes care of default string constants.</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70500">
                <a:tc>
                  <a:txBody>
                    <a:bodyPr/>
                    <a:lstStyle/>
                    <a:p>
                      <a:pPr marL="0" marR="0" lvl="0" indent="0" algn="l" rtl="0">
                        <a:spcBef>
                          <a:spcPts val="0"/>
                        </a:spcBef>
                        <a:spcAft>
                          <a:spcPts val="0"/>
                        </a:spcAft>
                        <a:buNone/>
                      </a:pPr>
                      <a:r>
                        <a:rPr lang="en-IN" sz="1600" u="none" strike="noStrike" cap="none"/>
                        <a:t>5</a:t>
                      </a:r>
                      <a:endParaRPr sz="1600" u="none" strike="noStrike" cap="none"/>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t>Run the application to launch Android emulator and verify the result of the changes done in the application.</a:t>
                      </a:r>
                      <a:endParaRPr/>
                    </a:p>
                  </a:txBody>
                  <a:tcPr marL="53875" marR="53875" marT="53875" marB="538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22" name="Google Shape;122;p19"/>
          <p:cNvSpPr/>
          <p:nvPr/>
        </p:nvSpPr>
        <p:spPr>
          <a:xfrm>
            <a:off x="683568" y="556901"/>
            <a:ext cx="7992888" cy="58477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600"/>
              <a:buFont typeface="Calibri"/>
              <a:buNone/>
            </a:pPr>
            <a:r>
              <a:rPr lang="en-IN" sz="1600" b="0" i="0" u="none" strike="noStrike" cap="none">
                <a:solidFill>
                  <a:srgbClr val="000000"/>
                </a:solidFill>
                <a:latin typeface="Calibri"/>
                <a:ea typeface="Calibri"/>
                <a:cs typeface="Calibri"/>
                <a:sym typeface="Calibri"/>
              </a:rPr>
              <a:t>This example will take you through simple steps to show how to create your own Android application using Linear Layout and TextView.</a:t>
            </a:r>
            <a:endParaRPr sz="2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571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body" idx="1"/>
          </p:nvPr>
        </p:nvSpPr>
        <p:spPr>
          <a:xfrm>
            <a:off x="457200" y="1600201"/>
            <a:ext cx="8229600" cy="298092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6600"/>
              <a:buNone/>
            </a:pPr>
            <a:r>
              <a:rPr lang="en-IN" sz="16600"/>
              <a:t>Example</a:t>
            </a:r>
            <a:endParaRPr sz="16600"/>
          </a:p>
        </p:txBody>
      </p:sp>
    </p:spTree>
    <p:extLst>
      <p:ext uri="{BB962C8B-B14F-4D97-AF65-F5344CB8AC3E}">
        <p14:creationId xmlns:p14="http://schemas.microsoft.com/office/powerpoint/2010/main" val="212867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Edit Text</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A EditText is an overlay over TextView that configures itself to be editable. It is the predefined subclass of TextView that includes rich editing capabilities.</a:t>
            </a:r>
            <a:endParaRPr/>
          </a:p>
          <a:p>
            <a:pPr marL="342900" lvl="0" indent="-139700" algn="l" rtl="0">
              <a:spcBef>
                <a:spcPts val="640"/>
              </a:spcBef>
              <a:spcAft>
                <a:spcPts val="0"/>
              </a:spcAft>
              <a:buClr>
                <a:schemeClr val="dk1"/>
              </a:buClr>
              <a:buSzPts val="3200"/>
              <a:buNone/>
            </a:pPr>
            <a:endParaRPr/>
          </a:p>
        </p:txBody>
      </p:sp>
      <p:pic>
        <p:nvPicPr>
          <p:cNvPr id="134" name="Google Shape;134;p21"/>
          <p:cNvPicPr preferRelativeResize="0"/>
          <p:nvPr/>
        </p:nvPicPr>
        <p:blipFill rotWithShape="1">
          <a:blip r:embed="rId3">
            <a:alphaModFix/>
          </a:blip>
          <a:srcRect/>
          <a:stretch/>
        </p:blipFill>
        <p:spPr>
          <a:xfrm>
            <a:off x="2514127" y="3645024"/>
            <a:ext cx="3672407" cy="2533650"/>
          </a:xfrm>
          <a:prstGeom prst="rect">
            <a:avLst/>
          </a:prstGeom>
          <a:noFill/>
          <a:ln>
            <a:noFill/>
          </a:ln>
        </p:spPr>
      </p:pic>
      <p:sp>
        <p:nvSpPr>
          <p:cNvPr id="135" name="Google Shape;135;p21"/>
          <p:cNvSpPr/>
          <p:nvPr/>
        </p:nvSpPr>
        <p:spPr>
          <a:xfrm>
            <a:off x="3444697" y="6178674"/>
            <a:ext cx="18112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Styles of edit text</a:t>
            </a:r>
            <a:endParaRPr/>
          </a:p>
        </p:txBody>
      </p:sp>
    </p:spTree>
    <p:extLst>
      <p:ext uri="{BB962C8B-B14F-4D97-AF65-F5344CB8AC3E}">
        <p14:creationId xmlns:p14="http://schemas.microsoft.com/office/powerpoint/2010/main" val="104915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EditText Attributes</a:t>
            </a:r>
            <a:br>
              <a:rPr lang="en-IN"/>
            </a:br>
            <a:endParaRPr/>
          </a:p>
        </p:txBody>
      </p:sp>
      <p:graphicFrame>
        <p:nvGraphicFramePr>
          <p:cNvPr id="141" name="Google Shape;141;p22"/>
          <p:cNvGraphicFramePr/>
          <p:nvPr/>
        </p:nvGraphicFramePr>
        <p:xfrm>
          <a:off x="611561" y="1549102"/>
          <a:ext cx="7848875" cy="4475150"/>
        </p:xfrm>
        <a:graphic>
          <a:graphicData uri="http://schemas.openxmlformats.org/drawingml/2006/table">
            <a:tbl>
              <a:tblPr>
                <a:noFill/>
              </a:tblPr>
              <a:tblGrid>
                <a:gridCol w="970225"/>
                <a:gridCol w="6878650"/>
              </a:tblGrid>
              <a:tr h="369025">
                <a:tc>
                  <a:txBody>
                    <a:bodyPr/>
                    <a:lstStyle/>
                    <a:p>
                      <a:pPr marL="0" marR="0" lvl="0" indent="0" algn="ctr" rtl="0">
                        <a:spcBef>
                          <a:spcPts val="0"/>
                        </a:spcBef>
                        <a:spcAft>
                          <a:spcPts val="0"/>
                        </a:spcAft>
                        <a:buNone/>
                      </a:pPr>
                      <a:r>
                        <a:rPr lang="en-IN" sz="1500" u="none" strike="noStrike" cap="none"/>
                        <a:t>Sr.No</a:t>
                      </a:r>
                      <a:endParaRPr sz="1500" u="none" strike="noStrike" cap="none"/>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1500" u="none" strike="noStrike" cap="none"/>
                        <a:t>Attribute &amp; Description</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934800">
                <a:tc>
                  <a:txBody>
                    <a:bodyPr/>
                    <a:lstStyle/>
                    <a:p>
                      <a:pPr marL="0" marR="0" lvl="0" indent="0" algn="ctr" rtl="0">
                        <a:spcBef>
                          <a:spcPts val="0"/>
                        </a:spcBef>
                        <a:spcAft>
                          <a:spcPts val="0"/>
                        </a:spcAft>
                        <a:buNone/>
                      </a:pPr>
                      <a:r>
                        <a:rPr lang="en-IN" sz="1800" u="none" strike="noStrike" cap="none"/>
                        <a:t>1</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android:autoText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If set, specifies that this TextView has a textual input method and automatically corrects some common spelling errors.</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9075">
                <a:tc>
                  <a:txBody>
                    <a:bodyPr/>
                    <a:lstStyle/>
                    <a:p>
                      <a:pPr marL="0" marR="0" lvl="0" indent="0" algn="ctr" rtl="0">
                        <a:spcBef>
                          <a:spcPts val="0"/>
                        </a:spcBef>
                        <a:spcAft>
                          <a:spcPts val="0"/>
                        </a:spcAft>
                        <a:buNone/>
                      </a:pPr>
                      <a:r>
                        <a:rPr lang="en-IN" sz="1800" u="none" strike="noStrike" cap="none"/>
                        <a:t>2</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android:drawableBottom</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is the drawable to be drawn below the text.</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9075">
                <a:tc>
                  <a:txBody>
                    <a:bodyPr/>
                    <a:lstStyle/>
                    <a:p>
                      <a:pPr marL="0" marR="0" lvl="0" indent="0" algn="ctr" rtl="0">
                        <a:spcBef>
                          <a:spcPts val="0"/>
                        </a:spcBef>
                        <a:spcAft>
                          <a:spcPts val="0"/>
                        </a:spcAft>
                        <a:buNone/>
                      </a:pPr>
                      <a:r>
                        <a:rPr lang="en-IN" sz="1800" u="none" strike="noStrike" cap="none"/>
                        <a:t>3</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android:drawableRight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is the drawable to be drawn to the right of the text.</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29075">
                <a:tc>
                  <a:txBody>
                    <a:bodyPr/>
                    <a:lstStyle/>
                    <a:p>
                      <a:pPr marL="0" marR="0" lvl="0" indent="0" algn="ctr" rtl="0">
                        <a:spcBef>
                          <a:spcPts val="0"/>
                        </a:spcBef>
                        <a:spcAft>
                          <a:spcPts val="0"/>
                        </a:spcAft>
                        <a:buNone/>
                      </a:pPr>
                      <a:r>
                        <a:rPr lang="en-IN" sz="1800" u="none" strike="noStrike" cap="none"/>
                        <a:t>4</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android:editable</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If set, specifies that this TextView has an input method.</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8500">
                <a:tc>
                  <a:txBody>
                    <a:bodyPr/>
                    <a:lstStyle/>
                    <a:p>
                      <a:pPr marL="0" marR="0" lvl="0" indent="0" algn="ctr" rtl="0">
                        <a:spcBef>
                          <a:spcPts val="0"/>
                        </a:spcBef>
                        <a:spcAft>
                          <a:spcPts val="0"/>
                        </a:spcAft>
                        <a:buNone/>
                      </a:pPr>
                      <a:r>
                        <a:rPr lang="en-IN" sz="1800" u="none" strike="noStrike" cap="none"/>
                        <a:t>5</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b="1" u="none" strike="noStrike" cap="none">
                          <a:solidFill>
                            <a:srgbClr val="000000"/>
                          </a:solidFill>
                        </a:rPr>
                        <a:t>android:text</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is the Text to display.</a:t>
                      </a:r>
                      <a:endParaRPr/>
                    </a:p>
                  </a:txBody>
                  <a:tcPr marL="61825" marR="61825" marT="61825" marB="618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42" name="Google Shape;142;p22"/>
          <p:cNvSpPr/>
          <p:nvPr/>
        </p:nvSpPr>
        <p:spPr>
          <a:xfrm>
            <a:off x="1115616" y="866588"/>
            <a:ext cx="9144000" cy="4572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rgbClr val="000000"/>
                </a:solidFill>
                <a:latin typeface="Arial"/>
                <a:ea typeface="Arial"/>
                <a:cs typeface="Arial"/>
                <a:sym typeface="Arial"/>
              </a:rPr>
              <a:t>Inherited from </a:t>
            </a:r>
            <a:r>
              <a:rPr lang="en-IN" sz="1200" b="1" i="0" u="none" strike="noStrike" cap="none">
                <a:solidFill>
                  <a:srgbClr val="000000"/>
                </a:solidFill>
                <a:latin typeface="Arial"/>
                <a:ea typeface="Arial"/>
                <a:cs typeface="Arial"/>
                <a:sym typeface="Arial"/>
              </a:rPr>
              <a:t>android.widget.TextView</a:t>
            </a:r>
            <a:r>
              <a:rPr lang="en-IN" sz="1200" b="0" i="0" u="none" strike="noStrike" cap="none">
                <a:solidFill>
                  <a:srgbClr val="000000"/>
                </a:solidFill>
                <a:latin typeface="Arial"/>
                <a:ea typeface="Arial"/>
                <a:cs typeface="Arial"/>
                <a:sym typeface="Arial"/>
              </a:rPr>
              <a:t> Class −</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6297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0000"/>
              </a:buClr>
              <a:buSzPct val="100000"/>
              <a:buFont typeface="Arial"/>
              <a:buNone/>
            </a:pPr>
            <a:r>
              <a:rPr lang="en-IN">
                <a:solidFill>
                  <a:srgbClr val="000000"/>
                </a:solidFill>
                <a:latin typeface="Arial"/>
                <a:ea typeface="Arial"/>
                <a:cs typeface="Arial"/>
                <a:sym typeface="Arial"/>
              </a:rPr>
              <a:t>Inherited from </a:t>
            </a:r>
            <a:r>
              <a:rPr lang="en-IN" b="1">
                <a:solidFill>
                  <a:srgbClr val="000000"/>
                </a:solidFill>
                <a:latin typeface="Arial"/>
                <a:ea typeface="Arial"/>
                <a:cs typeface="Arial"/>
                <a:sym typeface="Arial"/>
              </a:rPr>
              <a:t>android.view.View</a:t>
            </a:r>
            <a:r>
              <a:rPr lang="en-IN">
                <a:solidFill>
                  <a:srgbClr val="000000"/>
                </a:solidFill>
                <a:latin typeface="Arial"/>
                <a:ea typeface="Arial"/>
                <a:cs typeface="Arial"/>
                <a:sym typeface="Arial"/>
              </a:rPr>
              <a:t> Class −</a:t>
            </a:r>
            <a:r>
              <a:rPr lang="en-IN" sz="6000">
                <a:latin typeface="Arial"/>
                <a:ea typeface="Arial"/>
                <a:cs typeface="Arial"/>
                <a:sym typeface="Arial"/>
              </a:rPr>
              <a:t/>
            </a:r>
            <a:br>
              <a:rPr lang="en-IN" sz="6000">
                <a:latin typeface="Arial"/>
                <a:ea typeface="Arial"/>
                <a:cs typeface="Arial"/>
                <a:sym typeface="Arial"/>
              </a:rPr>
            </a:br>
            <a:endParaRPr/>
          </a:p>
        </p:txBody>
      </p:sp>
      <p:graphicFrame>
        <p:nvGraphicFramePr>
          <p:cNvPr id="149" name="Google Shape;149;p23"/>
          <p:cNvGraphicFramePr/>
          <p:nvPr/>
        </p:nvGraphicFramePr>
        <p:xfrm>
          <a:off x="395536" y="1600200"/>
          <a:ext cx="8136900" cy="4596625"/>
        </p:xfrm>
        <a:graphic>
          <a:graphicData uri="http://schemas.openxmlformats.org/drawingml/2006/table">
            <a:tbl>
              <a:tblPr>
                <a:noFill/>
              </a:tblPr>
              <a:tblGrid>
                <a:gridCol w="802700"/>
                <a:gridCol w="7334200"/>
              </a:tblGrid>
              <a:tr h="364150">
                <a:tc>
                  <a:txBody>
                    <a:bodyPr/>
                    <a:lstStyle/>
                    <a:p>
                      <a:pPr marL="0" marR="0" lvl="0" indent="0" algn="ctr" rtl="0">
                        <a:spcBef>
                          <a:spcPts val="0"/>
                        </a:spcBef>
                        <a:spcAft>
                          <a:spcPts val="0"/>
                        </a:spcAft>
                        <a:buNone/>
                      </a:pPr>
                      <a:r>
                        <a:rPr lang="en-IN" sz="2000" u="none" strike="noStrike" cap="none"/>
                        <a:t>Sr.No</a:t>
                      </a:r>
                      <a:endParaRPr sz="2000" u="none" strike="noStrike" cap="none"/>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2000" u="none" strike="noStrike" cap="none"/>
                        <a:t>Attribute &amp; Description</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832350">
                <a:tc>
                  <a:txBody>
                    <a:bodyPr/>
                    <a:lstStyle/>
                    <a:p>
                      <a:pPr marL="0" marR="0" lvl="0" indent="0" algn="ctr" rtl="0">
                        <a:spcBef>
                          <a:spcPts val="0"/>
                        </a:spcBef>
                        <a:spcAft>
                          <a:spcPts val="0"/>
                        </a:spcAft>
                        <a:buNone/>
                      </a:pPr>
                      <a:r>
                        <a:rPr lang="en-IN" sz="2000" u="none" strike="noStrike" cap="none"/>
                        <a:t>1</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rPr>
                        <a:t>android:background</a:t>
                      </a:r>
                      <a:endParaRPr sz="2000" u="none" strike="noStrike" cap="none">
                        <a:solidFill>
                          <a:srgbClr val="000000"/>
                        </a:solidFill>
                      </a:endParaRPr>
                    </a:p>
                    <a:p>
                      <a:pPr marL="0" marR="0" lvl="0" indent="0" algn="just" rtl="0">
                        <a:spcBef>
                          <a:spcPts val="0"/>
                        </a:spcBef>
                        <a:spcAft>
                          <a:spcPts val="0"/>
                        </a:spcAft>
                        <a:buNone/>
                      </a:pPr>
                      <a:r>
                        <a:rPr lang="en-IN" sz="2000" u="none" strike="noStrike" cap="none">
                          <a:solidFill>
                            <a:srgbClr val="000000"/>
                          </a:solidFill>
                        </a:rPr>
                        <a:t>This is a drawable to use as the background.</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2350">
                <a:tc>
                  <a:txBody>
                    <a:bodyPr/>
                    <a:lstStyle/>
                    <a:p>
                      <a:pPr marL="0" marR="0" lvl="0" indent="0" algn="ctr" rtl="0">
                        <a:spcBef>
                          <a:spcPts val="0"/>
                        </a:spcBef>
                        <a:spcAft>
                          <a:spcPts val="0"/>
                        </a:spcAft>
                        <a:buNone/>
                      </a:pPr>
                      <a:r>
                        <a:rPr lang="en-IN" sz="2000" u="none" strike="noStrike" cap="none"/>
                        <a:t>2</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rPr>
                        <a:t>android:contentDescription</a:t>
                      </a:r>
                      <a:endParaRPr sz="2000" u="none" strike="noStrike" cap="none">
                        <a:solidFill>
                          <a:srgbClr val="000000"/>
                        </a:solidFill>
                      </a:endParaRPr>
                    </a:p>
                    <a:p>
                      <a:pPr marL="0" marR="0" lvl="0" indent="0" algn="just" rtl="0">
                        <a:spcBef>
                          <a:spcPts val="0"/>
                        </a:spcBef>
                        <a:spcAft>
                          <a:spcPts val="0"/>
                        </a:spcAft>
                        <a:buNone/>
                      </a:pPr>
                      <a:r>
                        <a:rPr lang="en-IN" sz="2000" u="none" strike="noStrike" cap="none">
                          <a:solidFill>
                            <a:srgbClr val="000000"/>
                          </a:solidFill>
                        </a:rPr>
                        <a:t>This defines text that briefly describes content of the view.</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2350">
                <a:tc>
                  <a:txBody>
                    <a:bodyPr/>
                    <a:lstStyle/>
                    <a:p>
                      <a:pPr marL="0" marR="0" lvl="0" indent="0" algn="ctr" rtl="0">
                        <a:spcBef>
                          <a:spcPts val="0"/>
                        </a:spcBef>
                        <a:spcAft>
                          <a:spcPts val="0"/>
                        </a:spcAft>
                        <a:buNone/>
                      </a:pPr>
                      <a:r>
                        <a:rPr lang="en-IN" sz="2000" u="none" strike="noStrike" cap="none"/>
                        <a:t>3</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rPr>
                        <a:t>android:id</a:t>
                      </a:r>
                      <a:endParaRPr sz="2000" u="none" strike="noStrike" cap="none">
                        <a:solidFill>
                          <a:srgbClr val="000000"/>
                        </a:solidFill>
                      </a:endParaRPr>
                    </a:p>
                    <a:p>
                      <a:pPr marL="0" marR="0" lvl="0" indent="0" algn="just" rtl="0">
                        <a:spcBef>
                          <a:spcPts val="0"/>
                        </a:spcBef>
                        <a:spcAft>
                          <a:spcPts val="0"/>
                        </a:spcAft>
                        <a:buNone/>
                      </a:pPr>
                      <a:r>
                        <a:rPr lang="en-IN" sz="2000" u="none" strike="noStrike" cap="none">
                          <a:solidFill>
                            <a:srgbClr val="000000"/>
                          </a:solidFill>
                        </a:rPr>
                        <a:t>This supplies an identifier name for this view.</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066475">
                <a:tc>
                  <a:txBody>
                    <a:bodyPr/>
                    <a:lstStyle/>
                    <a:p>
                      <a:pPr marL="0" marR="0" lvl="0" indent="0" algn="ctr" rtl="0">
                        <a:spcBef>
                          <a:spcPts val="0"/>
                        </a:spcBef>
                        <a:spcAft>
                          <a:spcPts val="0"/>
                        </a:spcAft>
                        <a:buNone/>
                      </a:pPr>
                      <a:r>
                        <a:rPr lang="en-IN" sz="2000" u="none" strike="noStrike" cap="none"/>
                        <a:t>4</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solidFill>
                            <a:srgbClr val="000000"/>
                          </a:solidFill>
                        </a:rPr>
                        <a:t>android:onClick</a:t>
                      </a:r>
                      <a:endParaRPr sz="2000" u="none" strike="noStrike" cap="none">
                        <a:solidFill>
                          <a:srgbClr val="000000"/>
                        </a:solidFill>
                      </a:endParaRPr>
                    </a:p>
                    <a:p>
                      <a:pPr marL="0" marR="0" lvl="0" indent="0" algn="just" rtl="0">
                        <a:spcBef>
                          <a:spcPts val="0"/>
                        </a:spcBef>
                        <a:spcAft>
                          <a:spcPts val="0"/>
                        </a:spcAft>
                        <a:buNone/>
                      </a:pPr>
                      <a:r>
                        <a:rPr lang="en-IN" sz="2000" u="none" strike="noStrike" cap="none">
                          <a:solidFill>
                            <a:srgbClr val="000000"/>
                          </a:solidFill>
                        </a:rPr>
                        <a:t>This is the name of the method in this View's context to invoke when the view is clicked.</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98250">
                <a:tc>
                  <a:txBody>
                    <a:bodyPr/>
                    <a:lstStyle/>
                    <a:p>
                      <a:pPr marL="0" marR="0" lvl="0" indent="0" algn="ctr" rtl="0">
                        <a:spcBef>
                          <a:spcPts val="0"/>
                        </a:spcBef>
                        <a:spcAft>
                          <a:spcPts val="0"/>
                        </a:spcAft>
                        <a:buNone/>
                      </a:pPr>
                      <a:r>
                        <a:rPr lang="en-IN" sz="2000" u="none" strike="noStrike" cap="none"/>
                        <a:t>5</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2000" b="1" u="none" strike="noStrike" cap="none"/>
                        <a:t>android:visibility</a:t>
                      </a:r>
                      <a:r>
                        <a:rPr lang="en-IN" sz="2000" u="none" strike="noStrike" cap="none">
                          <a:solidFill>
                            <a:srgbClr val="000000"/>
                          </a:solidFill>
                        </a:rPr>
                        <a:t>This controls the initial visibility of the view.</a:t>
                      </a:r>
                      <a:endParaRPr/>
                    </a:p>
                  </a:txBody>
                  <a:tcPr marL="65025" marR="65025" marT="65025" marB="650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50" name="Google Shape;150;p23"/>
          <p:cNvSpPr/>
          <p:nvPr/>
        </p:nvSpPr>
        <p:spPr>
          <a:xfrm>
            <a:off x="5235210" y="541820"/>
            <a:ext cx="184731" cy="3693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2124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IN">
                <a:latin typeface="Arial"/>
                <a:ea typeface="Arial"/>
                <a:cs typeface="Arial"/>
                <a:sym typeface="Arial"/>
              </a:rPr>
              <a:t>Example</a:t>
            </a:r>
            <a:br>
              <a:rPr lang="en-IN">
                <a:latin typeface="Arial"/>
                <a:ea typeface="Arial"/>
                <a:cs typeface="Arial"/>
                <a:sym typeface="Arial"/>
              </a:rPr>
            </a:br>
            <a:endParaRPr/>
          </a:p>
        </p:txBody>
      </p:sp>
      <p:graphicFrame>
        <p:nvGraphicFramePr>
          <p:cNvPr id="156" name="Google Shape;156;p24"/>
          <p:cNvGraphicFramePr/>
          <p:nvPr/>
        </p:nvGraphicFramePr>
        <p:xfrm>
          <a:off x="539552" y="1600201"/>
          <a:ext cx="8280925" cy="4525975"/>
        </p:xfrm>
        <a:graphic>
          <a:graphicData uri="http://schemas.openxmlformats.org/drawingml/2006/table">
            <a:tbl>
              <a:tblPr>
                <a:noFill/>
              </a:tblPr>
              <a:tblGrid>
                <a:gridCol w="841225"/>
                <a:gridCol w="7439700"/>
              </a:tblGrid>
              <a:tr h="315250">
                <a:tc>
                  <a:txBody>
                    <a:bodyPr/>
                    <a:lstStyle/>
                    <a:p>
                      <a:pPr marL="0" marR="0" lvl="0" indent="0" algn="ctr" rtl="0">
                        <a:spcBef>
                          <a:spcPts val="0"/>
                        </a:spcBef>
                        <a:spcAft>
                          <a:spcPts val="0"/>
                        </a:spcAft>
                        <a:buNone/>
                      </a:pPr>
                      <a:r>
                        <a:rPr lang="en-IN" sz="1300" u="none" strike="noStrike" cap="none"/>
                        <a:t>Step</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1300" u="none" strike="noStrike" cap="none"/>
                        <a:t>Description</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1328525">
                <a:tc>
                  <a:txBody>
                    <a:bodyPr/>
                    <a:lstStyle/>
                    <a:p>
                      <a:pPr marL="0" marR="0" lvl="0" indent="0" algn="ctr" rtl="0">
                        <a:spcBef>
                          <a:spcPts val="0"/>
                        </a:spcBef>
                        <a:spcAft>
                          <a:spcPts val="0"/>
                        </a:spcAft>
                        <a:buNone/>
                      </a:pPr>
                      <a:r>
                        <a:rPr lang="en-IN" sz="1800" u="none" strike="noStrike" cap="none"/>
                        <a:t>1</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t>You will use Android studio IDE to create an Android application and name it as </a:t>
                      </a:r>
                      <a:r>
                        <a:rPr lang="en-IN" sz="1800" i="1" u="none" strike="noStrike" cap="none"/>
                        <a:t>demo.</a:t>
                      </a:r>
                      <a:endParaRPr sz="1800" u="none" strike="noStrike" cap="none"/>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17900">
                <a:tc>
                  <a:txBody>
                    <a:bodyPr/>
                    <a:lstStyle/>
                    <a:p>
                      <a:pPr marL="0" marR="0" lvl="0" indent="0" algn="ctr" rtl="0">
                        <a:spcBef>
                          <a:spcPts val="0"/>
                        </a:spcBef>
                        <a:spcAft>
                          <a:spcPts val="0"/>
                        </a:spcAft>
                        <a:buNone/>
                      </a:pPr>
                      <a:r>
                        <a:rPr lang="en-IN" sz="1800" u="none" strike="noStrike" cap="none"/>
                        <a:t>2</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t>Modify </a:t>
                      </a:r>
                      <a:r>
                        <a:rPr lang="en-IN" sz="1800" i="1" u="none" strike="noStrike" cap="none"/>
                        <a:t>src/MainActivity.java</a:t>
                      </a:r>
                      <a:r>
                        <a:rPr lang="en-IN" sz="1800" u="none" strike="noStrike" cap="none"/>
                        <a:t> file to add a click event.</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20550">
                <a:tc>
                  <a:txBody>
                    <a:bodyPr/>
                    <a:lstStyle/>
                    <a:p>
                      <a:pPr marL="0" marR="0" lvl="0" indent="0" algn="ctr" rtl="0">
                        <a:spcBef>
                          <a:spcPts val="0"/>
                        </a:spcBef>
                        <a:spcAft>
                          <a:spcPts val="0"/>
                        </a:spcAft>
                        <a:buNone/>
                      </a:pPr>
                      <a:r>
                        <a:rPr lang="en-IN" sz="1800" u="none" strike="noStrike" cap="none"/>
                        <a:t>3</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t>Modify the default content of </a:t>
                      </a:r>
                      <a:r>
                        <a:rPr lang="en-IN" sz="1800" i="1" u="none" strike="noStrike" cap="none"/>
                        <a:t>res/layout/activity_main.xml</a:t>
                      </a:r>
                      <a:r>
                        <a:rPr lang="en-IN" sz="1800" u="none" strike="noStrike" cap="none"/>
                        <a:t> file to include Android UI control.</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20550">
                <a:tc>
                  <a:txBody>
                    <a:bodyPr/>
                    <a:lstStyle/>
                    <a:p>
                      <a:pPr marL="0" marR="0" lvl="0" indent="0" algn="ctr" rtl="0">
                        <a:spcBef>
                          <a:spcPts val="0"/>
                        </a:spcBef>
                        <a:spcAft>
                          <a:spcPts val="0"/>
                        </a:spcAft>
                        <a:buNone/>
                      </a:pPr>
                      <a:r>
                        <a:rPr lang="en-IN" sz="1800" u="none" strike="noStrike" cap="none"/>
                        <a:t>4</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t>Define required necessary string constants in </a:t>
                      </a:r>
                      <a:r>
                        <a:rPr lang="en-IN" sz="1800" i="1" u="none" strike="noStrike" cap="none"/>
                        <a:t>res/values/strings.xml</a:t>
                      </a:r>
                      <a:r>
                        <a:rPr lang="en-IN" sz="1800" u="none" strike="noStrike" cap="none"/>
                        <a:t> file</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923200">
                <a:tc>
                  <a:txBody>
                    <a:bodyPr/>
                    <a:lstStyle/>
                    <a:p>
                      <a:pPr marL="0" marR="0" lvl="0" indent="0" algn="ctr" rtl="0">
                        <a:spcBef>
                          <a:spcPts val="0"/>
                        </a:spcBef>
                        <a:spcAft>
                          <a:spcPts val="0"/>
                        </a:spcAft>
                        <a:buNone/>
                      </a:pPr>
                      <a:r>
                        <a:rPr lang="en-IN" sz="1800" u="none" strike="noStrike" cap="none"/>
                        <a:t>5</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t>Run the application to launch Android emulator and verify the result of the changes done in the application.</a:t>
                      </a:r>
                      <a:endParaRPr/>
                    </a:p>
                  </a:txBody>
                  <a:tcPr marL="56300" marR="56300" marT="56300" marB="56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876066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62" name="Google Shape;16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600"/>
              <a:buNone/>
            </a:pPr>
            <a:r>
              <a:rPr lang="en-IN" sz="16600"/>
              <a:t>Example</a:t>
            </a:r>
            <a:endParaRPr sz="16600"/>
          </a:p>
        </p:txBody>
      </p:sp>
    </p:spTree>
    <p:extLst>
      <p:ext uri="{BB962C8B-B14F-4D97-AF65-F5344CB8AC3E}">
        <p14:creationId xmlns:p14="http://schemas.microsoft.com/office/powerpoint/2010/main" val="4252154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View</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&lt;</a:t>
            </a:r>
            <a:r>
              <a:rPr lang="en-IN" dirty="0" err="1" smtClean="0"/>
              <a:t>LinearLayout</a:t>
            </a:r>
            <a:r>
              <a:rPr lang="en-IN" dirty="0" smtClean="0"/>
              <a:t> </a:t>
            </a:r>
            <a:r>
              <a:rPr lang="en-IN" dirty="0" err="1" smtClean="0"/>
              <a:t>xmlns:android</a:t>
            </a:r>
            <a:r>
              <a:rPr lang="en-IN" dirty="0" smtClean="0"/>
              <a:t>="http://schemas.android.com/apk/res/android" </a:t>
            </a:r>
            <a:r>
              <a:rPr lang="en-IN" dirty="0" err="1" smtClean="0"/>
              <a:t>android:layout_width</a:t>
            </a:r>
            <a:r>
              <a:rPr lang="en-IN" dirty="0" smtClean="0"/>
              <a:t>="</a:t>
            </a:r>
            <a:r>
              <a:rPr lang="en-IN" dirty="0" err="1" smtClean="0"/>
              <a:t>match_parent</a:t>
            </a:r>
            <a:r>
              <a:rPr lang="en-IN" dirty="0" smtClean="0"/>
              <a:t>" </a:t>
            </a:r>
            <a:r>
              <a:rPr lang="en-IN" dirty="0" err="1" smtClean="0"/>
              <a:t>android:layout_height</a:t>
            </a:r>
            <a:r>
              <a:rPr lang="en-IN" dirty="0" smtClean="0"/>
              <a:t>="</a:t>
            </a:r>
            <a:r>
              <a:rPr lang="en-IN" dirty="0" err="1" smtClean="0"/>
              <a:t>match_parent</a:t>
            </a:r>
            <a:r>
              <a:rPr lang="en-IN" dirty="0" smtClean="0"/>
              <a:t>"&gt; &lt;</a:t>
            </a:r>
            <a:r>
              <a:rPr lang="en-IN" dirty="0" err="1" smtClean="0"/>
              <a:t>ImageView</a:t>
            </a:r>
            <a:r>
              <a:rPr lang="en-IN" dirty="0" smtClean="0"/>
              <a:t> </a:t>
            </a:r>
            <a:r>
              <a:rPr lang="en-IN" dirty="0" err="1" smtClean="0"/>
              <a:t>android:layout_width</a:t>
            </a:r>
            <a:r>
              <a:rPr lang="en-IN" dirty="0" smtClean="0"/>
              <a:t>="</a:t>
            </a:r>
            <a:r>
              <a:rPr lang="en-IN" dirty="0" err="1" smtClean="0"/>
              <a:t>wrap_content</a:t>
            </a:r>
            <a:r>
              <a:rPr lang="en-IN" dirty="0" smtClean="0"/>
              <a:t>" </a:t>
            </a:r>
            <a:r>
              <a:rPr lang="en-IN" dirty="0" err="1" smtClean="0"/>
              <a:t>android:layout_height</a:t>
            </a:r>
            <a:r>
              <a:rPr lang="en-IN" dirty="0" smtClean="0"/>
              <a:t>="</a:t>
            </a:r>
            <a:r>
              <a:rPr lang="en-IN" dirty="0" err="1" smtClean="0"/>
              <a:t>wrap_content</a:t>
            </a:r>
            <a:r>
              <a:rPr lang="en-IN" dirty="0" smtClean="0"/>
              <a:t>" </a:t>
            </a:r>
            <a:r>
              <a:rPr lang="en-IN" dirty="0" err="1" smtClean="0"/>
              <a:t>android:src</a:t>
            </a:r>
            <a:r>
              <a:rPr lang="en-IN" dirty="0" smtClean="0"/>
              <a:t>="@</a:t>
            </a:r>
            <a:r>
              <a:rPr lang="en-IN" dirty="0" err="1" smtClean="0"/>
              <a:t>drawable</a:t>
            </a:r>
            <a:r>
              <a:rPr lang="en-IN" dirty="0" smtClean="0"/>
              <a:t>/</a:t>
            </a:r>
            <a:r>
              <a:rPr lang="en-IN" dirty="0" err="1" smtClean="0"/>
              <a:t>my_image</a:t>
            </a:r>
            <a:r>
              <a:rPr lang="en-IN" dirty="0" smtClean="0"/>
              <a:t>" </a:t>
            </a:r>
            <a:r>
              <a:rPr lang="en-IN" dirty="0" err="1" smtClean="0"/>
              <a:t>android:contentDescription</a:t>
            </a:r>
            <a:r>
              <a:rPr lang="en-IN" dirty="0" smtClean="0"/>
              <a:t>="@string/</a:t>
            </a:r>
            <a:r>
              <a:rPr lang="en-IN" dirty="0" err="1" smtClean="0"/>
              <a:t>my_image_description</a:t>
            </a:r>
            <a:r>
              <a:rPr lang="en-IN" dirty="0" smtClean="0"/>
              <a:t>" /&gt; &lt;/</a:t>
            </a:r>
            <a:r>
              <a:rPr lang="en-IN" dirty="0" err="1" smtClean="0"/>
              <a:t>LinearLayout</a:t>
            </a:r>
            <a:r>
              <a:rPr lang="en-IN" dirty="0" smtClean="0"/>
              <a:t>&gt;</a:t>
            </a:r>
            <a:endParaRPr lang="en-IN" dirty="0"/>
          </a:p>
        </p:txBody>
      </p:sp>
    </p:spTree>
    <p:extLst>
      <p:ext uri="{BB962C8B-B14F-4D97-AF65-F5344CB8AC3E}">
        <p14:creationId xmlns:p14="http://schemas.microsoft.com/office/powerpoint/2010/main" val="131857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err="1"/>
              <a:t>ImageView</a:t>
            </a:r>
            <a:r>
              <a:rPr lang="en-IN" dirty="0"/>
              <a:t> class is used to display any kind of image resource in the android application either it can be </a:t>
            </a:r>
            <a:r>
              <a:rPr lang="en-IN" dirty="0" err="1"/>
              <a:t>android.graphics.Bitmap</a:t>
            </a:r>
            <a:r>
              <a:rPr lang="en-IN" dirty="0"/>
              <a:t> or </a:t>
            </a:r>
            <a:r>
              <a:rPr lang="en-IN" dirty="0" err="1"/>
              <a:t>android.graphics.drawable.Drawable</a:t>
            </a:r>
            <a:r>
              <a:rPr lang="en-IN" dirty="0"/>
              <a:t> (it is a general abstraction for anything that can be drawn in Android). </a:t>
            </a:r>
            <a:r>
              <a:rPr lang="en-IN" dirty="0" err="1"/>
              <a:t>ImageView</a:t>
            </a:r>
            <a:r>
              <a:rPr lang="en-IN" dirty="0"/>
              <a:t> class or </a:t>
            </a:r>
            <a:r>
              <a:rPr lang="en-IN" dirty="0" err="1"/>
              <a:t>android.widget.ImageView</a:t>
            </a:r>
            <a:r>
              <a:rPr lang="en-IN" dirty="0"/>
              <a:t> inherits the </a:t>
            </a:r>
            <a:r>
              <a:rPr lang="en-IN" dirty="0" err="1"/>
              <a:t>android.view</a:t>
            </a:r>
            <a:r>
              <a:rPr lang="en-IN" dirty="0" smtClean="0"/>
              <a:t>.</a:t>
            </a:r>
          </a:p>
          <a:p>
            <a:r>
              <a:rPr lang="en-IN" dirty="0" smtClean="0"/>
              <a:t>View </a:t>
            </a:r>
            <a:r>
              <a:rPr lang="en-IN" dirty="0"/>
              <a:t>class which is the subclass of </a:t>
            </a:r>
            <a:r>
              <a:rPr lang="en-IN" dirty="0" err="1"/>
              <a:t>Kotlin</a:t>
            </a:r>
            <a:r>
              <a:rPr lang="en-IN" dirty="0" smtClean="0"/>
              <a:t>. Any </a:t>
            </a:r>
            <a:r>
              <a:rPr lang="en-IN" dirty="0"/>
              <a:t>class. </a:t>
            </a:r>
            <a:endParaRPr lang="en-IN" dirty="0" smtClean="0"/>
          </a:p>
          <a:p>
            <a:r>
              <a:rPr lang="en-IN" dirty="0" smtClean="0"/>
              <a:t>Application </a:t>
            </a:r>
            <a:r>
              <a:rPr lang="en-IN" dirty="0"/>
              <a:t>of </a:t>
            </a:r>
            <a:r>
              <a:rPr lang="en-IN" dirty="0" err="1"/>
              <a:t>ImageView</a:t>
            </a:r>
            <a:r>
              <a:rPr lang="en-IN" dirty="0"/>
              <a:t> is also in applying tints to an image in order to reuse a </a:t>
            </a:r>
            <a:r>
              <a:rPr lang="en-IN" dirty="0" err="1"/>
              <a:t>drawable</a:t>
            </a:r>
            <a:r>
              <a:rPr lang="en-IN" dirty="0"/>
              <a:t> resource and create overlays on background images. </a:t>
            </a:r>
            <a:endParaRPr lang="en-IN" dirty="0" smtClean="0"/>
          </a:p>
          <a:p>
            <a:r>
              <a:rPr lang="en-IN" dirty="0" smtClean="0"/>
              <a:t>Moreover</a:t>
            </a:r>
            <a:r>
              <a:rPr lang="en-IN" dirty="0"/>
              <a:t>, </a:t>
            </a:r>
            <a:r>
              <a:rPr lang="en-IN" dirty="0" err="1"/>
              <a:t>ImageView</a:t>
            </a:r>
            <a:r>
              <a:rPr lang="en-IN" dirty="0"/>
              <a:t> is also used to control the size and movement of an image. </a:t>
            </a:r>
          </a:p>
        </p:txBody>
      </p:sp>
    </p:spTree>
    <p:extLst>
      <p:ext uri="{BB962C8B-B14F-4D97-AF65-F5344CB8AC3E}">
        <p14:creationId xmlns:p14="http://schemas.microsoft.com/office/powerpoint/2010/main" val="228748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Button</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A button consists of text or an icon (or both text and an icon) that communicates what action occurs when the user touches it.</a:t>
            </a:r>
            <a:endParaRPr/>
          </a:p>
          <a:p>
            <a:pPr marL="342900" lvl="0" indent="-342900" algn="l" rtl="0">
              <a:spcBef>
                <a:spcPts val="640"/>
              </a:spcBef>
              <a:spcAft>
                <a:spcPts val="0"/>
              </a:spcAft>
              <a:buClr>
                <a:schemeClr val="dk1"/>
              </a:buClr>
              <a:buSzPts val="3200"/>
              <a:buChar char="•"/>
            </a:pPr>
            <a:r>
              <a:rPr lang="en-IN"/>
              <a:t>Depending on whether you want a button with text, an icon, or both, you can create the button in your layout in three ways:</a:t>
            </a:r>
            <a:endParaRPr/>
          </a:p>
          <a:p>
            <a:pPr marL="342900" lvl="0" indent="-139700" algn="l" rtl="0">
              <a:spcBef>
                <a:spcPts val="640"/>
              </a:spcBef>
              <a:spcAft>
                <a:spcPts val="0"/>
              </a:spcAft>
              <a:buClr>
                <a:schemeClr val="dk1"/>
              </a:buClr>
              <a:buSzPts val="3200"/>
              <a:buNone/>
            </a:pPr>
            <a:endParaRPr/>
          </a:p>
        </p:txBody>
      </p:sp>
      <p:pic>
        <p:nvPicPr>
          <p:cNvPr id="96" name="Google Shape;96;p14"/>
          <p:cNvPicPr preferRelativeResize="0"/>
          <p:nvPr/>
        </p:nvPicPr>
        <p:blipFill rotWithShape="1">
          <a:blip r:embed="rId3">
            <a:alphaModFix/>
          </a:blip>
          <a:srcRect/>
          <a:stretch/>
        </p:blipFill>
        <p:spPr>
          <a:xfrm>
            <a:off x="1619672" y="5013176"/>
            <a:ext cx="5256584" cy="961256"/>
          </a:xfrm>
          <a:prstGeom prst="rect">
            <a:avLst/>
          </a:prstGeom>
          <a:noFill/>
          <a:ln>
            <a:noFill/>
          </a:ln>
        </p:spPr>
      </p:pic>
    </p:spTree>
    <p:extLst>
      <p:ext uri="{BB962C8B-B14F-4D97-AF65-F5344CB8AC3E}">
        <p14:creationId xmlns:p14="http://schemas.microsoft.com/office/powerpoint/2010/main" val="140002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 Of Constraint Layout Over Other Layouts</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1</a:t>
            </a:r>
            <a:r>
              <a:rPr lang="en-IN" dirty="0"/>
              <a:t>. One great advantage of the </a:t>
            </a:r>
            <a:r>
              <a:rPr lang="en-IN" dirty="0" smtClean="0"/>
              <a:t>constraint layout </a:t>
            </a:r>
            <a:r>
              <a:rPr lang="en-IN" dirty="0"/>
              <a:t>is that you can perform animations on your </a:t>
            </a:r>
            <a:r>
              <a:rPr lang="en-IN" dirty="0" smtClean="0"/>
              <a:t>Constraint Layout </a:t>
            </a:r>
            <a:r>
              <a:rPr lang="en-IN" dirty="0"/>
              <a:t>views with very little code.</a:t>
            </a:r>
            <a:br>
              <a:rPr lang="en-IN" dirty="0"/>
            </a:br>
            <a:r>
              <a:rPr lang="en-IN" dirty="0"/>
              <a:t>2. You can build your complete layout with simple drag-and-drop on the </a:t>
            </a:r>
            <a:r>
              <a:rPr lang="en-IN" dirty="0">
                <a:hlinkClick r:id="rId2" tooltip="Android Studio Tutorials "/>
              </a:rPr>
              <a:t>Android Studio </a:t>
            </a:r>
            <a:r>
              <a:rPr lang="en-IN" dirty="0"/>
              <a:t>design editor.</a:t>
            </a:r>
            <a:br>
              <a:rPr lang="en-IN" dirty="0"/>
            </a:br>
            <a:r>
              <a:rPr lang="en-IN" dirty="0"/>
              <a:t>3. You can control what happens to a group of widgets through a single line of code.</a:t>
            </a:r>
            <a:br>
              <a:rPr lang="en-IN" dirty="0"/>
            </a:br>
            <a:r>
              <a:rPr lang="en-IN" dirty="0"/>
              <a:t>4. Constraint Layout improve performance over other layout</a:t>
            </a:r>
          </a:p>
          <a:p>
            <a:endParaRPr lang="en-IN" dirty="0"/>
          </a:p>
        </p:txBody>
      </p:sp>
    </p:spTree>
    <p:extLst>
      <p:ext uri="{BB962C8B-B14F-4D97-AF65-F5344CB8AC3E}">
        <p14:creationId xmlns:p14="http://schemas.microsoft.com/office/powerpoint/2010/main" val="231166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5"/>
          <p:cNvGraphicFramePr/>
          <p:nvPr/>
        </p:nvGraphicFramePr>
        <p:xfrm>
          <a:off x="359532" y="2204864"/>
          <a:ext cx="8136900" cy="4032475"/>
        </p:xfrm>
        <a:graphic>
          <a:graphicData uri="http://schemas.openxmlformats.org/drawingml/2006/table">
            <a:tbl>
              <a:tblPr>
                <a:gradFill>
                  <a:gsLst>
                    <a:gs pos="0">
                      <a:srgbClr val="C8B2E9"/>
                    </a:gs>
                    <a:gs pos="35000">
                      <a:srgbClr val="D6CAED"/>
                    </a:gs>
                    <a:gs pos="100000">
                      <a:srgbClr val="EFE8FA"/>
                    </a:gs>
                  </a:gsLst>
                  <a:lin ang="16200000" scaled="0"/>
                </a:gradFill>
              </a:tblPr>
              <a:tblGrid>
                <a:gridCol w="936100"/>
                <a:gridCol w="7200800"/>
              </a:tblGrid>
              <a:tr h="396600">
                <a:tc>
                  <a:txBody>
                    <a:bodyPr/>
                    <a:lstStyle/>
                    <a:p>
                      <a:pPr marL="0" marR="0" lvl="0" indent="0" algn="ctr" rtl="0">
                        <a:spcBef>
                          <a:spcPts val="0"/>
                        </a:spcBef>
                        <a:spcAft>
                          <a:spcPts val="0"/>
                        </a:spcAft>
                        <a:buNone/>
                      </a:pPr>
                      <a:r>
                        <a:rPr lang="en-IN" sz="1500" u="none" strike="noStrike" cap="none"/>
                        <a:t>Sr.No</a:t>
                      </a:r>
                      <a:endParaRPr sz="1500" u="none" strike="noStrike" cap="none"/>
                    </a:p>
                  </a:txBody>
                  <a:tcPr marL="61825" marR="61825" marT="61825" marB="61825"/>
                </a:tc>
                <a:tc>
                  <a:txBody>
                    <a:bodyPr/>
                    <a:lstStyle/>
                    <a:p>
                      <a:pPr marL="0" marR="0" lvl="0" indent="0" algn="ctr" rtl="0">
                        <a:spcBef>
                          <a:spcPts val="0"/>
                        </a:spcBef>
                        <a:spcAft>
                          <a:spcPts val="0"/>
                        </a:spcAft>
                        <a:buNone/>
                      </a:pPr>
                      <a:r>
                        <a:rPr lang="en-IN" sz="1500" u="none" strike="noStrike" cap="none"/>
                        <a:t>Attribute &amp; Description</a:t>
                      </a:r>
                      <a:endParaRPr/>
                    </a:p>
                  </a:txBody>
                  <a:tcPr marL="61825" marR="61825" marT="61825" marB="61825"/>
                </a:tc>
              </a:tr>
              <a:tr h="879725">
                <a:tc>
                  <a:txBody>
                    <a:bodyPr/>
                    <a:lstStyle/>
                    <a:p>
                      <a:pPr marL="0" marR="0" lvl="0" indent="0" algn="ctr" rtl="0">
                        <a:spcBef>
                          <a:spcPts val="0"/>
                        </a:spcBef>
                        <a:spcAft>
                          <a:spcPts val="0"/>
                        </a:spcAft>
                        <a:buNone/>
                      </a:pPr>
                      <a:r>
                        <a:rPr lang="en-IN" sz="1500" u="none" strike="noStrike" cap="none"/>
                        <a:t>1</a:t>
                      </a:r>
                      <a:endParaRPr/>
                    </a:p>
                  </a:txBody>
                  <a:tcPr marL="61825" marR="61825" marT="61825" marB="61825"/>
                </a:tc>
                <a:tc>
                  <a:txBody>
                    <a:bodyPr/>
                    <a:lstStyle/>
                    <a:p>
                      <a:pPr marL="0" marR="0" lvl="0" indent="0" algn="just" rtl="0">
                        <a:spcBef>
                          <a:spcPts val="0"/>
                        </a:spcBef>
                        <a:spcAft>
                          <a:spcPts val="0"/>
                        </a:spcAft>
                        <a:buNone/>
                      </a:pPr>
                      <a:r>
                        <a:rPr lang="en-IN" sz="1500" u="none" strike="noStrike" cap="none"/>
                        <a:t>android:autoText</a:t>
                      </a:r>
                      <a:endParaRPr sz="1500" u="none" strike="noStrike" cap="none"/>
                    </a:p>
                    <a:p>
                      <a:pPr marL="0" marR="0" lvl="0" indent="0" algn="just" rtl="0">
                        <a:spcBef>
                          <a:spcPts val="0"/>
                        </a:spcBef>
                        <a:spcAft>
                          <a:spcPts val="0"/>
                        </a:spcAft>
                        <a:buNone/>
                      </a:pPr>
                      <a:r>
                        <a:rPr lang="en-IN" sz="1500" u="none" strike="noStrike" cap="none"/>
                        <a:t>If set, specifies that this TextView has a textual input method and automatically corrects some common spelling errors.</a:t>
                      </a:r>
                      <a:endParaRPr sz="1500" u="none" strike="noStrike" cap="none">
                        <a:solidFill>
                          <a:srgbClr val="000000"/>
                        </a:solidFill>
                      </a:endParaRPr>
                    </a:p>
                  </a:txBody>
                  <a:tcPr marL="61825" marR="61825" marT="61825" marB="61825"/>
                </a:tc>
              </a:tr>
              <a:tr h="750775">
                <a:tc>
                  <a:txBody>
                    <a:bodyPr/>
                    <a:lstStyle/>
                    <a:p>
                      <a:pPr marL="0" marR="0" lvl="0" indent="0" algn="ctr" rtl="0">
                        <a:spcBef>
                          <a:spcPts val="0"/>
                        </a:spcBef>
                        <a:spcAft>
                          <a:spcPts val="0"/>
                        </a:spcAft>
                        <a:buNone/>
                      </a:pPr>
                      <a:r>
                        <a:rPr lang="en-IN" sz="1500" u="none" strike="noStrike" cap="none"/>
                        <a:t>2</a:t>
                      </a:r>
                      <a:endParaRPr/>
                    </a:p>
                  </a:txBody>
                  <a:tcPr marL="61825" marR="61825" marT="61825" marB="61825"/>
                </a:tc>
                <a:tc>
                  <a:txBody>
                    <a:bodyPr/>
                    <a:lstStyle/>
                    <a:p>
                      <a:pPr marL="0" marR="0" lvl="0" indent="0" algn="just" rtl="0">
                        <a:spcBef>
                          <a:spcPts val="0"/>
                        </a:spcBef>
                        <a:spcAft>
                          <a:spcPts val="0"/>
                        </a:spcAft>
                        <a:buNone/>
                      </a:pPr>
                      <a:r>
                        <a:rPr lang="en-IN" sz="1500" u="none" strike="noStrike" cap="none"/>
                        <a:t>android:drawableBottom</a:t>
                      </a:r>
                      <a:endParaRPr sz="1500" u="none" strike="noStrike" cap="none"/>
                    </a:p>
                    <a:p>
                      <a:pPr marL="0" marR="0" lvl="0" indent="0" algn="just" rtl="0">
                        <a:spcBef>
                          <a:spcPts val="0"/>
                        </a:spcBef>
                        <a:spcAft>
                          <a:spcPts val="0"/>
                        </a:spcAft>
                        <a:buNone/>
                      </a:pPr>
                      <a:r>
                        <a:rPr lang="en-IN" sz="1500" u="none" strike="noStrike" cap="none"/>
                        <a:t>This is the drawable to be drawn below the text.</a:t>
                      </a:r>
                      <a:endParaRPr sz="1500" u="none" strike="noStrike" cap="none">
                        <a:solidFill>
                          <a:srgbClr val="000000"/>
                        </a:solidFill>
                      </a:endParaRPr>
                    </a:p>
                  </a:txBody>
                  <a:tcPr marL="61825" marR="61825" marT="61825" marB="61825"/>
                </a:tc>
              </a:tr>
              <a:tr h="675700">
                <a:tc>
                  <a:txBody>
                    <a:bodyPr/>
                    <a:lstStyle/>
                    <a:p>
                      <a:pPr marL="0" marR="0" lvl="0" indent="0" algn="ctr" rtl="0">
                        <a:spcBef>
                          <a:spcPts val="0"/>
                        </a:spcBef>
                        <a:spcAft>
                          <a:spcPts val="0"/>
                        </a:spcAft>
                        <a:buNone/>
                      </a:pPr>
                      <a:r>
                        <a:rPr lang="en-IN" sz="1500" u="none" strike="noStrike" cap="none"/>
                        <a:t>3</a:t>
                      </a:r>
                      <a:endParaRPr/>
                    </a:p>
                  </a:txBody>
                  <a:tcPr marL="61825" marR="61825" marT="61825" marB="61825"/>
                </a:tc>
                <a:tc>
                  <a:txBody>
                    <a:bodyPr/>
                    <a:lstStyle/>
                    <a:p>
                      <a:pPr marL="0" marR="0" lvl="0" indent="0" algn="just" rtl="0">
                        <a:spcBef>
                          <a:spcPts val="0"/>
                        </a:spcBef>
                        <a:spcAft>
                          <a:spcPts val="0"/>
                        </a:spcAft>
                        <a:buNone/>
                      </a:pPr>
                      <a:r>
                        <a:rPr lang="en-IN" sz="1500" u="none" strike="noStrike" cap="none"/>
                        <a:t>android:drawableRight</a:t>
                      </a:r>
                      <a:endParaRPr sz="1500" u="none" strike="noStrike" cap="none"/>
                    </a:p>
                    <a:p>
                      <a:pPr marL="0" marR="0" lvl="0" indent="0" algn="just" rtl="0">
                        <a:spcBef>
                          <a:spcPts val="0"/>
                        </a:spcBef>
                        <a:spcAft>
                          <a:spcPts val="0"/>
                        </a:spcAft>
                        <a:buNone/>
                      </a:pPr>
                      <a:r>
                        <a:rPr lang="en-IN" sz="1500" u="none" strike="noStrike" cap="none"/>
                        <a:t>This is the drawable to be drawn to the right of the text.</a:t>
                      </a:r>
                      <a:endParaRPr sz="1500" u="none" strike="noStrike" cap="none">
                        <a:solidFill>
                          <a:srgbClr val="000000"/>
                        </a:solidFill>
                      </a:endParaRPr>
                    </a:p>
                  </a:txBody>
                  <a:tcPr marL="61825" marR="61825" marT="61825" marB="61825"/>
                </a:tc>
              </a:tr>
              <a:tr h="675700">
                <a:tc>
                  <a:txBody>
                    <a:bodyPr/>
                    <a:lstStyle/>
                    <a:p>
                      <a:pPr marL="0" marR="0" lvl="0" indent="0" algn="ctr" rtl="0">
                        <a:spcBef>
                          <a:spcPts val="0"/>
                        </a:spcBef>
                        <a:spcAft>
                          <a:spcPts val="0"/>
                        </a:spcAft>
                        <a:buNone/>
                      </a:pPr>
                      <a:r>
                        <a:rPr lang="en-IN" sz="1500" u="none" strike="noStrike" cap="none"/>
                        <a:t>4</a:t>
                      </a:r>
                      <a:endParaRPr/>
                    </a:p>
                  </a:txBody>
                  <a:tcPr marL="61825" marR="61825" marT="61825" marB="61825"/>
                </a:tc>
                <a:tc>
                  <a:txBody>
                    <a:bodyPr/>
                    <a:lstStyle/>
                    <a:p>
                      <a:pPr marL="0" marR="0" lvl="0" indent="0" algn="just" rtl="0">
                        <a:spcBef>
                          <a:spcPts val="0"/>
                        </a:spcBef>
                        <a:spcAft>
                          <a:spcPts val="0"/>
                        </a:spcAft>
                        <a:buNone/>
                      </a:pPr>
                      <a:r>
                        <a:rPr lang="en-IN" sz="1500" u="none" strike="noStrike" cap="none"/>
                        <a:t>android:editable</a:t>
                      </a:r>
                      <a:endParaRPr/>
                    </a:p>
                    <a:p>
                      <a:pPr marL="0" marR="0" lvl="0" indent="0" algn="just" rtl="0">
                        <a:spcBef>
                          <a:spcPts val="0"/>
                        </a:spcBef>
                        <a:spcAft>
                          <a:spcPts val="0"/>
                        </a:spcAft>
                        <a:buNone/>
                      </a:pPr>
                      <a:r>
                        <a:rPr lang="en-IN" sz="1500" u="none" strike="noStrike" cap="none"/>
                        <a:t>If set, specifies that this TextView has an input method.</a:t>
                      </a:r>
                      <a:endParaRPr sz="1500" u="none" strike="noStrike" cap="none">
                        <a:solidFill>
                          <a:srgbClr val="000000"/>
                        </a:solidFill>
                      </a:endParaRPr>
                    </a:p>
                  </a:txBody>
                  <a:tcPr marL="61825" marR="61825" marT="61825" marB="61825"/>
                </a:tc>
              </a:tr>
              <a:tr h="653975">
                <a:tc>
                  <a:txBody>
                    <a:bodyPr/>
                    <a:lstStyle/>
                    <a:p>
                      <a:pPr marL="0" marR="0" lvl="0" indent="0" algn="ctr" rtl="0">
                        <a:spcBef>
                          <a:spcPts val="0"/>
                        </a:spcBef>
                        <a:spcAft>
                          <a:spcPts val="0"/>
                        </a:spcAft>
                        <a:buNone/>
                      </a:pPr>
                      <a:r>
                        <a:rPr lang="en-IN" sz="1500" u="none" strike="noStrike" cap="none"/>
                        <a:t>5</a:t>
                      </a:r>
                      <a:endParaRPr/>
                    </a:p>
                  </a:txBody>
                  <a:tcPr marL="61825" marR="61825" marT="61825" marB="61825"/>
                </a:tc>
                <a:tc>
                  <a:txBody>
                    <a:bodyPr/>
                    <a:lstStyle/>
                    <a:p>
                      <a:pPr marL="0" marR="0" lvl="0" indent="0" algn="just" rtl="0">
                        <a:spcBef>
                          <a:spcPts val="0"/>
                        </a:spcBef>
                        <a:spcAft>
                          <a:spcPts val="0"/>
                        </a:spcAft>
                        <a:buNone/>
                      </a:pPr>
                      <a:r>
                        <a:rPr lang="en-IN" sz="1500" u="none" strike="noStrike" cap="none"/>
                        <a:t>android:text</a:t>
                      </a:r>
                      <a:endParaRPr sz="1500" u="none" strike="noStrike" cap="none"/>
                    </a:p>
                    <a:p>
                      <a:pPr marL="0" marR="0" lvl="0" indent="0" algn="just" rtl="0">
                        <a:spcBef>
                          <a:spcPts val="0"/>
                        </a:spcBef>
                        <a:spcAft>
                          <a:spcPts val="0"/>
                        </a:spcAft>
                        <a:buNone/>
                      </a:pPr>
                      <a:r>
                        <a:rPr lang="en-IN" sz="1500" u="none" strike="noStrike" cap="none"/>
                        <a:t>This is the Text to display.</a:t>
                      </a:r>
                      <a:endParaRPr sz="1500" u="none" strike="noStrike" cap="none">
                        <a:solidFill>
                          <a:srgbClr val="000000"/>
                        </a:solidFill>
                      </a:endParaRPr>
                    </a:p>
                  </a:txBody>
                  <a:tcPr marL="61825" marR="61825" marT="61825" marB="61825"/>
                </a:tc>
              </a:tr>
            </a:tbl>
          </a:graphicData>
        </a:graphic>
      </p:graphicFrame>
      <p:sp>
        <p:nvSpPr>
          <p:cNvPr id="102" name="Google Shape;102;p15"/>
          <p:cNvSpPr/>
          <p:nvPr/>
        </p:nvSpPr>
        <p:spPr>
          <a:xfrm>
            <a:off x="179512" y="116632"/>
            <a:ext cx="8496944" cy="144655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Button Attributes</a:t>
            </a:r>
            <a:endParaRPr/>
          </a:p>
          <a:p>
            <a:pPr marL="0" marR="0" lvl="0" indent="0" algn="just"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p:txBody>
      </p:sp>
      <p:sp>
        <p:nvSpPr>
          <p:cNvPr id="103" name="Google Shape;103;p15"/>
          <p:cNvSpPr txBox="1"/>
          <p:nvPr/>
        </p:nvSpPr>
        <p:spPr>
          <a:xfrm>
            <a:off x="341784" y="976016"/>
            <a:ext cx="817240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0" i="0" u="none" strike="noStrike" cap="none">
                <a:solidFill>
                  <a:srgbClr val="000000"/>
                </a:solidFill>
                <a:latin typeface="Arial"/>
                <a:ea typeface="Arial"/>
                <a:cs typeface="Arial"/>
                <a:sym typeface="Arial"/>
              </a:rPr>
              <a:t>Following are the important attributes related to Button control. </a:t>
            </a:r>
            <a:endParaRPr/>
          </a:p>
          <a:p>
            <a:pPr marL="0" marR="0" lvl="0" indent="0" algn="just" rtl="0">
              <a:spcBef>
                <a:spcPts val="0"/>
              </a:spcBef>
              <a:spcAft>
                <a:spcPts val="0"/>
              </a:spcAft>
              <a:buNone/>
            </a:pPr>
            <a:r>
              <a:rPr lang="en-IN" sz="1800" b="0" i="0" u="none" strike="noStrike" cap="none">
                <a:solidFill>
                  <a:srgbClr val="000000"/>
                </a:solidFill>
                <a:latin typeface="Arial"/>
                <a:ea typeface="Arial"/>
                <a:cs typeface="Arial"/>
                <a:sym typeface="Arial"/>
              </a:rPr>
              <a:t>Inherited from </a:t>
            </a:r>
            <a:r>
              <a:rPr lang="en-IN" sz="1800" b="1" i="0" u="none" strike="noStrike" cap="none">
                <a:solidFill>
                  <a:srgbClr val="000000"/>
                </a:solidFill>
                <a:latin typeface="Arial"/>
                <a:ea typeface="Arial"/>
                <a:cs typeface="Arial"/>
                <a:sym typeface="Arial"/>
              </a:rPr>
              <a:t>android.widget.TextView</a:t>
            </a:r>
            <a:r>
              <a:rPr lang="en-IN" sz="1800" b="0" i="0" u="none" strike="noStrike" cap="none">
                <a:solidFill>
                  <a:srgbClr val="000000"/>
                </a:solidFill>
                <a:latin typeface="Arial"/>
                <a:ea typeface="Arial"/>
                <a:cs typeface="Arial"/>
                <a:sym typeface="Arial"/>
              </a:rPr>
              <a:t> Class</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06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16"/>
          <p:cNvGraphicFramePr/>
          <p:nvPr/>
        </p:nvGraphicFramePr>
        <p:xfrm>
          <a:off x="1162050" y="1622901"/>
          <a:ext cx="7370375" cy="4206240"/>
        </p:xfrm>
        <a:graphic>
          <a:graphicData uri="http://schemas.openxmlformats.org/drawingml/2006/table">
            <a:tbl>
              <a:tblPr>
                <a:noFill/>
              </a:tblPr>
              <a:tblGrid>
                <a:gridCol w="1033675"/>
                <a:gridCol w="6336700"/>
              </a:tblGrid>
              <a:tr h="228600">
                <a:tc>
                  <a:txBody>
                    <a:bodyPr/>
                    <a:lstStyle/>
                    <a:p>
                      <a:pPr marL="0" marR="0" lvl="0" indent="0" algn="ctr" rtl="0">
                        <a:spcBef>
                          <a:spcPts val="0"/>
                        </a:spcBef>
                        <a:spcAft>
                          <a:spcPts val="0"/>
                        </a:spcAft>
                        <a:buNone/>
                      </a:pPr>
                      <a:r>
                        <a:rPr lang="en-IN" sz="1800" u="none" strike="noStrike" cap="none"/>
                        <a:t>Attribute</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ctr" rtl="0">
                        <a:spcBef>
                          <a:spcPts val="0"/>
                        </a:spcBef>
                        <a:spcAft>
                          <a:spcPts val="0"/>
                        </a:spcAft>
                        <a:buNone/>
                      </a:pPr>
                      <a:r>
                        <a:rPr lang="en-IN" sz="1800" u="none" strike="noStrike" cap="none"/>
                        <a:t>Description</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r h="228600">
                <a:tc>
                  <a:txBody>
                    <a:bodyPr/>
                    <a:lstStyle/>
                    <a:p>
                      <a:pPr marL="0" marR="0" lvl="0" indent="0" algn="ctr" rtl="0">
                        <a:spcBef>
                          <a:spcPts val="0"/>
                        </a:spcBef>
                        <a:spcAft>
                          <a:spcPts val="0"/>
                        </a:spcAft>
                        <a:buNone/>
                      </a:pPr>
                      <a:r>
                        <a:rPr lang="en-IN" sz="1800" u="none" strike="noStrike" cap="none"/>
                        <a:t>1</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just" rtl="0">
                        <a:spcBef>
                          <a:spcPts val="0"/>
                        </a:spcBef>
                        <a:spcAft>
                          <a:spcPts val="0"/>
                        </a:spcAft>
                        <a:buNone/>
                      </a:pPr>
                      <a:r>
                        <a:rPr lang="en-IN" sz="1800" b="1" u="none" strike="noStrike" cap="none">
                          <a:solidFill>
                            <a:srgbClr val="000000"/>
                          </a:solidFill>
                        </a:rPr>
                        <a:t>android: background</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is a drawable to use as the background.</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r h="228600">
                <a:tc>
                  <a:txBody>
                    <a:bodyPr/>
                    <a:lstStyle/>
                    <a:p>
                      <a:pPr marL="0" marR="0" lvl="0" indent="0" algn="ctr" rtl="0">
                        <a:spcBef>
                          <a:spcPts val="0"/>
                        </a:spcBef>
                        <a:spcAft>
                          <a:spcPts val="0"/>
                        </a:spcAft>
                        <a:buNone/>
                      </a:pPr>
                      <a:r>
                        <a:rPr lang="en-IN" sz="1800" u="none" strike="noStrike" cap="none"/>
                        <a:t>2</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just" rtl="0">
                        <a:spcBef>
                          <a:spcPts val="0"/>
                        </a:spcBef>
                        <a:spcAft>
                          <a:spcPts val="0"/>
                        </a:spcAft>
                        <a:buNone/>
                      </a:pPr>
                      <a:r>
                        <a:rPr lang="en-IN" sz="1800" b="1" u="none" strike="noStrike" cap="none">
                          <a:solidFill>
                            <a:srgbClr val="000000"/>
                          </a:solidFill>
                        </a:rPr>
                        <a:t>android: contentDescription</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defines text that briefly describes content of the view.</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r h="228600">
                <a:tc>
                  <a:txBody>
                    <a:bodyPr/>
                    <a:lstStyle/>
                    <a:p>
                      <a:pPr marL="0" marR="0" lvl="0" indent="0" algn="ctr" rtl="0">
                        <a:spcBef>
                          <a:spcPts val="0"/>
                        </a:spcBef>
                        <a:spcAft>
                          <a:spcPts val="0"/>
                        </a:spcAft>
                        <a:buNone/>
                      </a:pPr>
                      <a:r>
                        <a:rPr lang="en-IN" sz="1800" u="none" strike="noStrike" cap="none"/>
                        <a:t>3</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just" rtl="0">
                        <a:spcBef>
                          <a:spcPts val="0"/>
                        </a:spcBef>
                        <a:spcAft>
                          <a:spcPts val="0"/>
                        </a:spcAft>
                        <a:buNone/>
                      </a:pPr>
                      <a:r>
                        <a:rPr lang="en-IN" sz="1800" b="1" u="none" strike="noStrike" cap="none">
                          <a:solidFill>
                            <a:srgbClr val="000000"/>
                          </a:solidFill>
                        </a:rPr>
                        <a:t>android: id</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supplies an identifier name for this view.</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r h="228600">
                <a:tc>
                  <a:txBody>
                    <a:bodyPr/>
                    <a:lstStyle/>
                    <a:p>
                      <a:pPr marL="0" marR="0" lvl="0" indent="0" algn="ctr" rtl="0">
                        <a:spcBef>
                          <a:spcPts val="0"/>
                        </a:spcBef>
                        <a:spcAft>
                          <a:spcPts val="0"/>
                        </a:spcAft>
                        <a:buNone/>
                      </a:pPr>
                      <a:r>
                        <a:rPr lang="en-IN" sz="1800" u="none" strike="noStrike" cap="none"/>
                        <a:t>4</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just" rtl="0">
                        <a:spcBef>
                          <a:spcPts val="0"/>
                        </a:spcBef>
                        <a:spcAft>
                          <a:spcPts val="0"/>
                        </a:spcAft>
                        <a:buNone/>
                      </a:pPr>
                      <a:r>
                        <a:rPr lang="en-IN" sz="1800" b="1" u="none" strike="noStrike" cap="none">
                          <a:solidFill>
                            <a:srgbClr val="000000"/>
                          </a:solidFill>
                        </a:rPr>
                        <a:t>android: onClick</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is the name of the method in this View's context to invoke when the view is clicked.</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r h="228600">
                <a:tc>
                  <a:txBody>
                    <a:bodyPr/>
                    <a:lstStyle/>
                    <a:p>
                      <a:pPr marL="0" marR="0" lvl="0" indent="0" algn="ctr" rtl="0">
                        <a:spcBef>
                          <a:spcPts val="0"/>
                        </a:spcBef>
                        <a:spcAft>
                          <a:spcPts val="0"/>
                        </a:spcAft>
                        <a:buNone/>
                      </a:pPr>
                      <a:r>
                        <a:rPr lang="en-IN" sz="1800" u="none" strike="noStrike" cap="none"/>
                        <a:t>5</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c>
                  <a:txBody>
                    <a:bodyPr/>
                    <a:lstStyle/>
                    <a:p>
                      <a:pPr marL="0" marR="0" lvl="0" indent="0" algn="just" rtl="0">
                        <a:spcBef>
                          <a:spcPts val="0"/>
                        </a:spcBef>
                        <a:spcAft>
                          <a:spcPts val="0"/>
                        </a:spcAft>
                        <a:buNone/>
                      </a:pPr>
                      <a:r>
                        <a:rPr lang="en-IN" sz="1800" b="1" u="none" strike="noStrike" cap="none">
                          <a:solidFill>
                            <a:srgbClr val="000000"/>
                          </a:solidFill>
                        </a:rPr>
                        <a:t>android: visibility</a:t>
                      </a:r>
                      <a:endParaRPr sz="1800" u="none" strike="noStrike" cap="none">
                        <a:solidFill>
                          <a:srgbClr val="000000"/>
                        </a:solidFill>
                      </a:endParaRPr>
                    </a:p>
                    <a:p>
                      <a:pPr marL="0" marR="0" lvl="0" indent="0" algn="just" rtl="0">
                        <a:spcBef>
                          <a:spcPts val="0"/>
                        </a:spcBef>
                        <a:spcAft>
                          <a:spcPts val="0"/>
                        </a:spcAft>
                        <a:buNone/>
                      </a:pPr>
                      <a:r>
                        <a:rPr lang="en-IN" sz="1800" u="none" strike="noStrike" cap="none">
                          <a:solidFill>
                            <a:srgbClr val="000000"/>
                          </a:solidFill>
                        </a:rPr>
                        <a:t>This controls the initial visibility of the view.</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D99593"/>
                    </a:solidFill>
                  </a:tcPr>
                </a:tc>
              </a:tr>
            </a:tbl>
          </a:graphicData>
        </a:graphic>
      </p:graphicFrame>
      <p:sp>
        <p:nvSpPr>
          <p:cNvPr id="109" name="Google Shape;109;p16"/>
          <p:cNvSpPr/>
          <p:nvPr/>
        </p:nvSpPr>
        <p:spPr>
          <a:xfrm>
            <a:off x="611560" y="664622"/>
            <a:ext cx="7776864" cy="3693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Inherited from </a:t>
            </a:r>
            <a:r>
              <a:rPr lang="en-IN" sz="1800" b="1" i="0" u="none" strike="noStrike" cap="none">
                <a:solidFill>
                  <a:srgbClr val="000000"/>
                </a:solidFill>
                <a:latin typeface="Arial"/>
                <a:ea typeface="Arial"/>
                <a:cs typeface="Arial"/>
                <a:sym typeface="Arial"/>
              </a:rPr>
              <a:t>android.view.View</a:t>
            </a:r>
            <a:r>
              <a:rPr lang="en-IN" sz="1800" b="0" i="0" u="none" strike="noStrike" cap="none">
                <a:solidFill>
                  <a:srgbClr val="000000"/>
                </a:solidFill>
                <a:latin typeface="Arial"/>
                <a:ea typeface="Arial"/>
                <a:cs typeface="Arial"/>
                <a:sym typeface="Arial"/>
              </a:rPr>
              <a:t> Class −</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8192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IN" b="1" dirty="0"/>
              <a:t>Adding an </a:t>
            </a:r>
            <a:r>
              <a:rPr lang="en-IN" b="1" dirty="0" err="1"/>
              <a:t>ImageView</a:t>
            </a:r>
            <a:r>
              <a:rPr lang="en-IN" b="1" dirty="0"/>
              <a:t> to an activity</a:t>
            </a:r>
          </a:p>
          <a:p>
            <a:pPr fontAlgn="base"/>
            <a:r>
              <a:rPr lang="en-IN" dirty="0"/>
              <a:t>Whenever </a:t>
            </a:r>
            <a:r>
              <a:rPr lang="en-IN" dirty="0" err="1"/>
              <a:t>ImageView</a:t>
            </a:r>
            <a:r>
              <a:rPr lang="en-IN" dirty="0"/>
              <a:t> is added to an activity, it means there is a requirement for an image resource</a:t>
            </a:r>
            <a:r>
              <a:rPr lang="en-IN" dirty="0" smtClean="0"/>
              <a:t>.</a:t>
            </a:r>
          </a:p>
          <a:p>
            <a:pPr fontAlgn="base"/>
            <a:r>
              <a:rPr lang="en-IN" dirty="0" smtClean="0"/>
              <a:t> </a:t>
            </a:r>
            <a:r>
              <a:rPr lang="en-IN" dirty="0"/>
              <a:t>Thus it is oblivious to provide an Image file to that </a:t>
            </a:r>
            <a:r>
              <a:rPr lang="en-IN" dirty="0" err="1"/>
              <a:t>ImageView</a:t>
            </a:r>
            <a:r>
              <a:rPr lang="en-IN" dirty="0"/>
              <a:t> class</a:t>
            </a:r>
            <a:r>
              <a:rPr lang="en-IN" dirty="0" smtClean="0"/>
              <a:t>.</a:t>
            </a:r>
          </a:p>
          <a:p>
            <a:pPr fontAlgn="base"/>
            <a:r>
              <a:rPr lang="en-IN" dirty="0" smtClean="0"/>
              <a:t> </a:t>
            </a:r>
            <a:r>
              <a:rPr lang="en-IN" dirty="0"/>
              <a:t>It can be done by adding an image file that is present in the Android Studio itself or we can add our own image file. </a:t>
            </a:r>
            <a:endParaRPr lang="en-IN" dirty="0" smtClean="0"/>
          </a:p>
          <a:p>
            <a:pPr fontAlgn="base"/>
            <a:r>
              <a:rPr lang="en-IN" dirty="0" smtClean="0"/>
              <a:t>Android </a:t>
            </a:r>
            <a:r>
              <a:rPr lang="en-IN" dirty="0"/>
              <a:t>Studio owns a wide range of </a:t>
            </a:r>
            <a:r>
              <a:rPr lang="en-IN" dirty="0" err="1"/>
              <a:t>drawable</a:t>
            </a:r>
            <a:r>
              <a:rPr lang="en-IN" dirty="0"/>
              <a:t> resources which are very common in the android application layout. </a:t>
            </a:r>
            <a:endParaRPr lang="en-IN" dirty="0" smtClean="0"/>
          </a:p>
          <a:p>
            <a:pPr fontAlgn="base"/>
            <a:r>
              <a:rPr lang="en-IN" dirty="0" smtClean="0"/>
              <a:t>The </a:t>
            </a:r>
            <a:r>
              <a:rPr lang="en-IN" dirty="0"/>
              <a:t>following are the steps to add a </a:t>
            </a:r>
            <a:r>
              <a:rPr lang="en-IN" dirty="0" err="1"/>
              <a:t>drawable</a:t>
            </a:r>
            <a:r>
              <a:rPr lang="en-IN" dirty="0"/>
              <a:t> resource to the </a:t>
            </a:r>
            <a:r>
              <a:rPr lang="en-IN" dirty="0" err="1"/>
              <a:t>ImageView</a:t>
            </a:r>
            <a:r>
              <a:rPr lang="en-IN" dirty="0"/>
              <a:t> class.</a:t>
            </a:r>
          </a:p>
          <a:p>
            <a:endParaRPr lang="en-IN" dirty="0"/>
          </a:p>
        </p:txBody>
      </p:sp>
    </p:spTree>
    <p:extLst>
      <p:ext uri="{BB962C8B-B14F-4D97-AF65-F5344CB8AC3E}">
        <p14:creationId xmlns:p14="http://schemas.microsoft.com/office/powerpoint/2010/main" val="152250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Button</a:t>
            </a:r>
            <a:endParaRPr/>
          </a:p>
        </p:txBody>
      </p:sp>
      <p:sp>
        <p:nvSpPr>
          <p:cNvPr id="115" name="Google Shape;115;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Android Button represents a push-button. </a:t>
            </a:r>
            <a:endParaRPr/>
          </a:p>
          <a:p>
            <a:pPr marL="342900" lvl="0" indent="-342900" algn="l" rtl="0">
              <a:spcBef>
                <a:spcPts val="640"/>
              </a:spcBef>
              <a:spcAft>
                <a:spcPts val="0"/>
              </a:spcAft>
              <a:buClr>
                <a:schemeClr val="dk1"/>
              </a:buClr>
              <a:buSzPts val="3200"/>
              <a:buChar char="•"/>
            </a:pPr>
            <a:r>
              <a:rPr lang="en-IN"/>
              <a:t>The android.widget.Button is subclass of TextView class and CompoundButton is the subclass of Button class.</a:t>
            </a:r>
            <a:endParaRPr/>
          </a:p>
          <a:p>
            <a:pPr marL="342900" lvl="0" indent="-342900" algn="l" rtl="0">
              <a:spcBef>
                <a:spcPts val="640"/>
              </a:spcBef>
              <a:spcAft>
                <a:spcPts val="0"/>
              </a:spcAft>
              <a:buClr>
                <a:schemeClr val="dk1"/>
              </a:buClr>
              <a:buSzPts val="3200"/>
              <a:buChar char="•"/>
            </a:pPr>
            <a:r>
              <a:rPr lang="en-IN"/>
              <a:t>There are different types of buttons in android such as RadioButton, ToggleButton, CompoundButton etc.</a:t>
            </a:r>
            <a:endParaRPr/>
          </a:p>
          <a:p>
            <a:pPr marL="342900" lvl="0" indent="-139700" algn="l" rtl="0">
              <a:spcBef>
                <a:spcPts val="640"/>
              </a:spcBef>
              <a:spcAft>
                <a:spcPts val="0"/>
              </a:spcAft>
              <a:buClr>
                <a:schemeClr val="dk1"/>
              </a:buClr>
              <a:buSzPts val="3200"/>
              <a:buNone/>
            </a:pPr>
            <a:endParaRPr/>
          </a:p>
        </p:txBody>
      </p:sp>
    </p:spTree>
    <p:extLst>
      <p:ext uri="{BB962C8B-B14F-4D97-AF65-F5344CB8AC3E}">
        <p14:creationId xmlns:p14="http://schemas.microsoft.com/office/powerpoint/2010/main" val="2840000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Text Button</a:t>
            </a:r>
            <a:endParaRPr/>
          </a:p>
        </p:txBody>
      </p:sp>
      <p:sp>
        <p:nvSpPr>
          <p:cNvPr id="121" name="Google Shape;121;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With text, using the Button </a:t>
            </a:r>
            <a:endParaRPr/>
          </a:p>
          <a:p>
            <a:pPr marL="457200" lvl="1" indent="0" algn="l" rtl="0">
              <a:spcBef>
                <a:spcPts val="560"/>
              </a:spcBef>
              <a:spcAft>
                <a:spcPts val="0"/>
              </a:spcAft>
              <a:buClr>
                <a:schemeClr val="dk1"/>
              </a:buClr>
              <a:buSzPts val="2800"/>
              <a:buNone/>
            </a:pPr>
            <a:r>
              <a:rPr lang="en-IN"/>
              <a:t>class:</a:t>
            </a:r>
            <a:endParaRPr/>
          </a:p>
          <a:p>
            <a:pPr marL="457200" lvl="1" indent="0" algn="l" rtl="0">
              <a:spcBef>
                <a:spcPts val="560"/>
              </a:spcBef>
              <a:spcAft>
                <a:spcPts val="0"/>
              </a:spcAft>
              <a:buClr>
                <a:schemeClr val="dk1"/>
              </a:buClr>
              <a:buSzPts val="2800"/>
              <a:buNone/>
            </a:pPr>
            <a:r>
              <a:rPr lang="en-IN"/>
              <a:t>&lt;Button</a:t>
            </a:r>
            <a:br>
              <a:rPr lang="en-IN"/>
            </a:br>
            <a:r>
              <a:rPr lang="en-IN"/>
              <a:t>    android:layout_width="wrap_content"</a:t>
            </a:r>
            <a:br>
              <a:rPr lang="en-IN"/>
            </a:br>
            <a:r>
              <a:rPr lang="en-IN"/>
              <a:t>    android:layout_height="wrap_content"</a:t>
            </a:r>
            <a:br>
              <a:rPr lang="en-IN"/>
            </a:br>
            <a:r>
              <a:rPr lang="en-IN"/>
              <a:t>    android:text="@string/button_text"</a:t>
            </a:r>
            <a:br>
              <a:rPr lang="en-IN"/>
            </a:br>
            <a:r>
              <a:rPr lang="en-IN"/>
              <a:t>    ... /&gt;</a:t>
            </a:r>
            <a:endParaRPr/>
          </a:p>
        </p:txBody>
      </p:sp>
    </p:spTree>
    <p:extLst>
      <p:ext uri="{BB962C8B-B14F-4D97-AF65-F5344CB8AC3E}">
        <p14:creationId xmlns:p14="http://schemas.microsoft.com/office/powerpoint/2010/main" val="1677640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Open the </a:t>
            </a:r>
            <a:r>
              <a:rPr lang="en-IN" b="1" dirty="0"/>
              <a:t>activity_main.xml</a:t>
            </a:r>
            <a:r>
              <a:rPr lang="en-IN" dirty="0"/>
              <a:t> file in which the image is to be added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984776"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90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6306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592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For adding an image from Android Studio </a:t>
            </a:r>
            <a:r>
              <a:rPr lang="en-IN" dirty="0"/>
              <a:t>Drag the </a:t>
            </a:r>
            <a:r>
              <a:rPr lang="en-IN" dirty="0" err="1"/>
              <a:t>ImageView</a:t>
            </a:r>
            <a:r>
              <a:rPr lang="en-IN" dirty="0"/>
              <a:t> widget to the activity area of the application, a pop-up dialogue box will open choose from the wide range of </a:t>
            </a:r>
            <a:r>
              <a:rPr lang="en-IN" dirty="0" err="1"/>
              <a:t>drawable</a:t>
            </a:r>
            <a:r>
              <a:rPr lang="en-IN" dirty="0"/>
              <a:t> resources and click “OK”. </a:t>
            </a:r>
          </a:p>
        </p:txBody>
      </p:sp>
    </p:spTree>
    <p:extLst>
      <p:ext uri="{BB962C8B-B14F-4D97-AF65-F5344CB8AC3E}">
        <p14:creationId xmlns:p14="http://schemas.microsoft.com/office/powerpoint/2010/main" val="4283857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804" y="1600200"/>
            <a:ext cx="557839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250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For adding an image file other than Android Studio </a:t>
            </a:r>
            <a:r>
              <a:rPr lang="en-IN" b="1" dirty="0" err="1"/>
              <a:t>drawable</a:t>
            </a:r>
            <a:r>
              <a:rPr lang="en-IN" b="1" dirty="0"/>
              <a:t> resources:</a:t>
            </a:r>
            <a:r>
              <a:rPr lang="en-IN" dirty="0"/>
              <a:t> </a:t>
            </a:r>
            <a:r>
              <a:rPr lang="en-IN" dirty="0" smtClean="0"/>
              <a:t/>
            </a:r>
            <a:br>
              <a:rPr lang="en-IN" dirty="0" smtClean="0"/>
            </a:br>
            <a:r>
              <a:rPr lang="en-IN" dirty="0"/>
              <a:t>Click on the “Resource Manager” tab on the leftmost panel and select the “Import </a:t>
            </a:r>
            <a:r>
              <a:rPr lang="en-IN" dirty="0" err="1"/>
              <a:t>Drawables</a:t>
            </a:r>
            <a:r>
              <a:rPr lang="en-IN" dirty="0"/>
              <a:t>” option. </a:t>
            </a:r>
          </a:p>
        </p:txBody>
      </p:sp>
    </p:spTree>
    <p:extLst>
      <p:ext uri="{BB962C8B-B14F-4D97-AF65-F5344CB8AC3E}">
        <p14:creationId xmlns:p14="http://schemas.microsoft.com/office/powerpoint/2010/main" val="225854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Design Or Blueprint Mode In Android Studio:</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In</a:t>
            </a:r>
            <a:r>
              <a:rPr lang="en-IN" dirty="0"/>
              <a:t> </a:t>
            </a:r>
            <a:r>
              <a:rPr lang="en-IN" dirty="0">
                <a:hlinkClick r:id="rId2" tooltip="Android Studio Tutorials "/>
              </a:rPr>
              <a:t>Android Studio </a:t>
            </a:r>
            <a:r>
              <a:rPr lang="en-IN" dirty="0"/>
              <a:t>design and blueprint mode are added which display the layout design in design and blueprint mode. </a:t>
            </a:r>
            <a:endParaRPr lang="en-IN" dirty="0" smtClean="0"/>
          </a:p>
          <a:p>
            <a:r>
              <a:rPr lang="en-IN" dirty="0" smtClean="0"/>
              <a:t>You </a:t>
            </a:r>
            <a:r>
              <a:rPr lang="en-IN" dirty="0"/>
              <a:t>can enable any mode or both together according to your requirement.</a:t>
            </a:r>
          </a:p>
          <a:p>
            <a:endParaRPr lang="en-IN" dirty="0"/>
          </a:p>
        </p:txBody>
      </p:sp>
    </p:spTree>
    <p:extLst>
      <p:ext uri="{BB962C8B-B14F-4D97-AF65-F5344CB8AC3E}">
        <p14:creationId xmlns:p14="http://schemas.microsoft.com/office/powerpoint/2010/main" val="298292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237" y="2010569"/>
            <a:ext cx="610552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352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the path of the image file on your computer and click “OK”. After that set, the “Qualifier type” and “value” of the image file according to your need and click “Next” then “Import”. </a:t>
            </a:r>
          </a:p>
        </p:txBody>
      </p:sp>
    </p:spTree>
    <p:extLst>
      <p:ext uri="{BB962C8B-B14F-4D97-AF65-F5344CB8AC3E}">
        <p14:creationId xmlns:p14="http://schemas.microsoft.com/office/powerpoint/2010/main" val="394568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84419"/>
            <a:ext cx="8229600" cy="215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193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Drag the </a:t>
            </a:r>
            <a:r>
              <a:rPr lang="en-IN" dirty="0" err="1"/>
              <a:t>ImageView</a:t>
            </a:r>
            <a:r>
              <a:rPr lang="en-IN" dirty="0"/>
              <a:t> class in the activity area, a pop-up dialogue box will appear which contain your imported image file. Choose your image file and click “OK”, your image will be added to the activity. </a:t>
            </a:r>
          </a:p>
        </p:txBody>
      </p:sp>
    </p:spTree>
    <p:extLst>
      <p:ext uri="{BB962C8B-B14F-4D97-AF65-F5344CB8AC3E}">
        <p14:creationId xmlns:p14="http://schemas.microsoft.com/office/powerpoint/2010/main" val="4161024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smtClean="0"/>
              <a:t>XML Attributes of </a:t>
            </a:r>
            <a:r>
              <a:rPr lang="en-IN" dirty="0" err="1" smtClean="0"/>
              <a:t>ImageView</a:t>
            </a:r>
            <a:r>
              <a:rPr lang="en-IN" dirty="0" smtClean="0"/>
              <a:t> </a:t>
            </a:r>
          </a:p>
          <a:p>
            <a:r>
              <a:rPr lang="en-IN" dirty="0" smtClean="0"/>
              <a:t>XML Attribute</a:t>
            </a:r>
          </a:p>
          <a:p>
            <a:endParaRPr lang="en-IN" dirty="0" smtClean="0"/>
          </a:p>
          <a:p>
            <a:r>
              <a:rPr lang="en-IN" dirty="0" smtClean="0"/>
              <a:t>Description</a:t>
            </a:r>
          </a:p>
          <a:p>
            <a:endParaRPr lang="en-IN" dirty="0" smtClean="0"/>
          </a:p>
          <a:p>
            <a:r>
              <a:rPr lang="en-IN" dirty="0" err="1" smtClean="0"/>
              <a:t>android:id</a:t>
            </a:r>
            <a:r>
              <a:rPr lang="en-IN" dirty="0" smtClean="0"/>
              <a:t>	To uniquely identify an image view</a:t>
            </a:r>
          </a:p>
          <a:p>
            <a:r>
              <a:rPr lang="en-IN" dirty="0" err="1" smtClean="0"/>
              <a:t>android:src</a:t>
            </a:r>
            <a:r>
              <a:rPr lang="en-IN" dirty="0" smtClean="0"/>
              <a:t>/</a:t>
            </a:r>
            <a:r>
              <a:rPr lang="en-IN" dirty="0" err="1" smtClean="0"/>
              <a:t>app:srcCompat</a:t>
            </a:r>
            <a:r>
              <a:rPr lang="en-IN" dirty="0" smtClean="0"/>
              <a:t>	To add the file path of the inserted image</a:t>
            </a:r>
          </a:p>
          <a:p>
            <a:r>
              <a:rPr lang="en-IN" dirty="0" err="1" smtClean="0"/>
              <a:t>android:background</a:t>
            </a:r>
            <a:r>
              <a:rPr lang="en-IN" dirty="0" smtClean="0"/>
              <a:t>	To provide a background </a:t>
            </a:r>
            <a:r>
              <a:rPr lang="en-IN" dirty="0" err="1" smtClean="0"/>
              <a:t>color</a:t>
            </a:r>
            <a:r>
              <a:rPr lang="en-IN" dirty="0" smtClean="0"/>
              <a:t> to the inserted image</a:t>
            </a:r>
          </a:p>
          <a:p>
            <a:r>
              <a:rPr lang="en-IN" dirty="0" err="1" smtClean="0"/>
              <a:t>android:layout_width</a:t>
            </a:r>
            <a:r>
              <a:rPr lang="en-IN" dirty="0" smtClean="0"/>
              <a:t>	To set the width of the image</a:t>
            </a:r>
          </a:p>
          <a:p>
            <a:r>
              <a:rPr lang="en-IN" dirty="0" err="1" smtClean="0"/>
              <a:t>android:layout_height</a:t>
            </a:r>
            <a:r>
              <a:rPr lang="en-IN" dirty="0" smtClean="0"/>
              <a:t>	To set the height of the image</a:t>
            </a:r>
          </a:p>
          <a:p>
            <a:r>
              <a:rPr lang="en-IN" dirty="0" err="1" smtClean="0"/>
              <a:t>android:padding</a:t>
            </a:r>
            <a:r>
              <a:rPr lang="en-IN" dirty="0" smtClean="0"/>
              <a:t>	To add padding to the image from left, right, top, or bottom of the view</a:t>
            </a:r>
          </a:p>
          <a:p>
            <a:r>
              <a:rPr lang="en-IN" dirty="0" err="1" smtClean="0"/>
              <a:t>android:scaleType</a:t>
            </a:r>
            <a:r>
              <a:rPr lang="en-IN" smtClean="0"/>
              <a:t>	To re-size the image or to move it in order to fix its size</a:t>
            </a:r>
            <a:endParaRPr lang="en-IN"/>
          </a:p>
        </p:txBody>
      </p:sp>
    </p:spTree>
    <p:extLst>
      <p:ext uri="{BB962C8B-B14F-4D97-AF65-F5344CB8AC3E}">
        <p14:creationId xmlns:p14="http://schemas.microsoft.com/office/powerpoint/2010/main" val="289144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9185" y="1600200"/>
            <a:ext cx="65856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6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Lets suppose you drag a </a:t>
            </a:r>
            <a:r>
              <a:rPr lang="en-IN" dirty="0" err="1">
                <a:hlinkClick r:id="rId2" tooltip="TextView"/>
              </a:rPr>
              <a:t>TextView</a:t>
            </a:r>
            <a:r>
              <a:rPr lang="en-IN" dirty="0"/>
              <a:t> element in </a:t>
            </a:r>
            <a:r>
              <a:rPr lang="en-IN" dirty="0" smtClean="0"/>
              <a:t>Constraint Layout </a:t>
            </a:r>
            <a:r>
              <a:rPr lang="en-IN" dirty="0"/>
              <a:t>visual editor of Android Studio. Immediately after dragging you will notice a error with a message, “This view is not constrained…” So this simply means the view we created is not Constrained and we need to fix it. If we don’t fix it, the view won’t render properly when it will run in App.</a:t>
            </a:r>
          </a:p>
          <a:p>
            <a:r>
              <a:rPr lang="en-IN" dirty="0" smtClean="0"/>
              <a:t/>
            </a:r>
            <a:br>
              <a:rPr lang="en-IN" dirty="0" smtClean="0"/>
            </a:br>
            <a:endParaRPr lang="en-IN" dirty="0"/>
          </a:p>
        </p:txBody>
      </p:sp>
    </p:spTree>
    <p:extLst>
      <p:ext uri="{BB962C8B-B14F-4D97-AF65-F5344CB8AC3E}">
        <p14:creationId xmlns:p14="http://schemas.microsoft.com/office/powerpoint/2010/main" val="414354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775" y="1777206"/>
            <a:ext cx="58864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8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t>
            </a:r>
            <a:r>
              <a:rPr lang="en-IN" dirty="0">
                <a:hlinkClick r:id="rId2" tooltip="Button Tutorial"/>
              </a:rPr>
              <a:t>button</a:t>
            </a:r>
            <a:r>
              <a:rPr lang="en-IN" dirty="0"/>
              <a:t>, you can see different points which can be called as </a:t>
            </a:r>
            <a:r>
              <a:rPr lang="en-IN" b="1" dirty="0"/>
              <a:t>handles or anchor points</a:t>
            </a:r>
            <a:r>
              <a:rPr lang="en-IN" dirty="0"/>
              <a:t> in Constraint Layout</a:t>
            </a:r>
            <a:r>
              <a:rPr lang="en-IN" dirty="0" smtClean="0"/>
              <a:t>.</a:t>
            </a:r>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430588"/>
            <a:ext cx="26193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5733256"/>
            <a:ext cx="6480720" cy="646331"/>
          </a:xfrm>
          <a:prstGeom prst="rect">
            <a:avLst/>
          </a:prstGeom>
        </p:spPr>
        <p:txBody>
          <a:bodyPr wrap="square">
            <a:spAutoFit/>
          </a:bodyPr>
          <a:lstStyle/>
          <a:p>
            <a:r>
              <a:rPr lang="en-IN" dirty="0"/>
              <a:t>Click on the any handle and drag it to make connection with something else around it.</a:t>
            </a:r>
          </a:p>
        </p:txBody>
      </p:sp>
    </p:spTree>
    <p:extLst>
      <p:ext uri="{BB962C8B-B14F-4D97-AF65-F5344CB8AC3E}">
        <p14:creationId xmlns:p14="http://schemas.microsoft.com/office/powerpoint/2010/main" val="18386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Resize handle –</a:t>
            </a:r>
            <a:r>
              <a:rPr lang="en-IN" dirty="0"/>
              <a:t> To resize the view size, you can use resize handle found at the corners which keeps constraint intact. Just simply drag and resize it according to your App UI requirements</a:t>
            </a:r>
            <a:r>
              <a:rPr lang="en-IN" dirty="0" smtClean="0"/>
              <a: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340225"/>
            <a:ext cx="432048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56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1611</Words>
  <Application>Microsoft Office PowerPoint</Application>
  <PresentationFormat>On-screen Show (4:3)</PresentationFormat>
  <Paragraphs>261</Paragraphs>
  <Slides>44</Slides>
  <Notes>17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Constraint layout</vt:lpstr>
      <vt:lpstr>PowerPoint Presentation</vt:lpstr>
      <vt:lpstr>Advantages Of Constraint Layout Over Other Layouts </vt:lpstr>
      <vt:lpstr>Design Or Blueprint Mode In Android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To delete the constrained connection, simply click on handle point and thats it.  </vt:lpstr>
      <vt:lpstr>Different Tools In ConstraintLayout: </vt:lpstr>
      <vt:lpstr>Text View</vt:lpstr>
      <vt:lpstr>Text View</vt:lpstr>
      <vt:lpstr>PowerPoint Presentation</vt:lpstr>
      <vt:lpstr>PowerPoint Presentation</vt:lpstr>
      <vt:lpstr>PowerPoint Presentation</vt:lpstr>
      <vt:lpstr>PowerPoint Presentation</vt:lpstr>
      <vt:lpstr>PowerPoint Presentation</vt:lpstr>
      <vt:lpstr>Edit Text</vt:lpstr>
      <vt:lpstr>EditText Attributes </vt:lpstr>
      <vt:lpstr>Inherited from android.view.View Class − </vt:lpstr>
      <vt:lpstr>Example </vt:lpstr>
      <vt:lpstr>PowerPoint Presentation</vt:lpstr>
      <vt:lpstr>Image View</vt:lpstr>
      <vt:lpstr>PowerPoint Presentation</vt:lpstr>
      <vt:lpstr>Button</vt:lpstr>
      <vt:lpstr>PowerPoint Presentation</vt:lpstr>
      <vt:lpstr>PowerPoint Presentation</vt:lpstr>
      <vt:lpstr>PowerPoint Presentation</vt:lpstr>
      <vt:lpstr>Button</vt:lpstr>
      <vt:lpstr>Text Button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2021-10-22T04:39:29Z</dcterms:created>
  <dcterms:modified xsi:type="dcterms:W3CDTF">2022-11-08T10:27:31Z</dcterms:modified>
</cp:coreProperties>
</file>