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9"/>
  </p:notesMasterIdLst>
  <p:sldIdLst>
    <p:sldId id="309" r:id="rId2"/>
    <p:sldId id="393" r:id="rId3"/>
    <p:sldId id="375" r:id="rId4"/>
    <p:sldId id="376" r:id="rId5"/>
    <p:sldId id="310" r:id="rId6"/>
    <p:sldId id="319" r:id="rId7"/>
    <p:sldId id="395" r:id="rId8"/>
    <p:sldId id="399" r:id="rId9"/>
    <p:sldId id="396" r:id="rId10"/>
    <p:sldId id="400" r:id="rId11"/>
    <p:sldId id="333" r:id="rId12"/>
    <p:sldId id="334" r:id="rId13"/>
    <p:sldId id="338" r:id="rId14"/>
    <p:sldId id="340" r:id="rId15"/>
    <p:sldId id="353" r:id="rId16"/>
    <p:sldId id="350" r:id="rId17"/>
    <p:sldId id="351" r:id="rId18"/>
    <p:sldId id="365" r:id="rId19"/>
    <p:sldId id="366" r:id="rId20"/>
    <p:sldId id="367" r:id="rId21"/>
    <p:sldId id="368" r:id="rId22"/>
    <p:sldId id="369" r:id="rId23"/>
    <p:sldId id="370" r:id="rId24"/>
    <p:sldId id="371" r:id="rId25"/>
    <p:sldId id="402" r:id="rId26"/>
    <p:sldId id="404" r:id="rId27"/>
    <p:sldId id="403" r:id="rId28"/>
  </p:sldIdLst>
  <p:sldSz cx="9144000" cy="6858000" type="screen4x3"/>
  <p:notesSz cx="6761163"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00FF"/>
    <a:srgbClr val="008000"/>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79487" autoAdjust="0"/>
  </p:normalViewPr>
  <p:slideViewPr>
    <p:cSldViewPr>
      <p:cViewPr varScale="1">
        <p:scale>
          <a:sx n="93" d="100"/>
          <a:sy n="93" d="100"/>
        </p:scale>
        <p:origin x="-2154" y="-102"/>
      </p:cViewPr>
      <p:guideLst>
        <p:guide orient="horz" pos="2160"/>
        <p:guide pos="2880"/>
      </p:guideLst>
    </p:cSldViewPr>
  </p:slideViewPr>
  <p:notesTextViewPr>
    <p:cViewPr>
      <p:scale>
        <a:sx n="1" d="1"/>
        <a:sy n="1" d="1"/>
      </p:scale>
      <p:origin x="0" y="0"/>
    </p:cViewPr>
  </p:notesTextViewPr>
  <p:sorterViewPr>
    <p:cViewPr>
      <p:scale>
        <a:sx n="100" d="100"/>
        <a:sy n="100" d="100"/>
      </p:scale>
      <p:origin x="0" y="420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9837" cy="49712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29761" y="0"/>
            <a:ext cx="2929837" cy="497126"/>
          </a:xfrm>
          <a:prstGeom prst="rect">
            <a:avLst/>
          </a:prstGeom>
        </p:spPr>
        <p:txBody>
          <a:bodyPr vert="horz" lIns="91440" tIns="45720" rIns="91440" bIns="45720" rtlCol="0"/>
          <a:lstStyle>
            <a:lvl1pPr algn="r">
              <a:defRPr sz="1200"/>
            </a:lvl1pPr>
          </a:lstStyle>
          <a:p>
            <a:fld id="{1F8F24AD-B2AA-4F71-97FA-E5E8710B16F0}" type="datetimeFigureOut">
              <a:rPr lang="en-US" smtClean="0"/>
              <a:pPr/>
              <a:t>11/3/2022</a:t>
            </a:fld>
            <a:endParaRPr lang="en-US"/>
          </a:p>
        </p:txBody>
      </p:sp>
      <p:sp>
        <p:nvSpPr>
          <p:cNvPr id="4" name="Slide Image Placeholder 3"/>
          <p:cNvSpPr>
            <a:spLocks noGrp="1" noRot="1" noChangeAspect="1"/>
          </p:cNvSpPr>
          <p:nvPr>
            <p:ph type="sldImg" idx="2"/>
          </p:nvPr>
        </p:nvSpPr>
        <p:spPr>
          <a:xfrm>
            <a:off x="896938" y="746125"/>
            <a:ext cx="4967287" cy="37274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6117" y="4722694"/>
            <a:ext cx="5408930" cy="447413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43662"/>
            <a:ext cx="2929837" cy="497126"/>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29761" y="9443662"/>
            <a:ext cx="2929837" cy="497126"/>
          </a:xfrm>
          <a:prstGeom prst="rect">
            <a:avLst/>
          </a:prstGeom>
        </p:spPr>
        <p:txBody>
          <a:bodyPr vert="horz" lIns="91440" tIns="45720" rIns="91440" bIns="45720" rtlCol="0" anchor="b"/>
          <a:lstStyle>
            <a:lvl1pPr algn="r">
              <a:defRPr sz="1200"/>
            </a:lvl1pPr>
          </a:lstStyle>
          <a:p>
            <a:fld id="{7238D3E4-A11F-4202-B7F2-F7B0418B84A9}" type="slidenum">
              <a:rPr lang="en-US" smtClean="0"/>
              <a:pPr/>
              <a:t>‹#›</a:t>
            </a:fld>
            <a:endParaRPr lang="en-US"/>
          </a:p>
        </p:txBody>
      </p:sp>
    </p:spTree>
    <p:extLst>
      <p:ext uri="{BB962C8B-B14F-4D97-AF65-F5344CB8AC3E}">
        <p14:creationId xmlns:p14="http://schemas.microsoft.com/office/powerpoint/2010/main" val="2848185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38D3E4-A11F-4202-B7F2-F7B0418B84A9}" type="slidenum">
              <a:rPr lang="en-US" smtClean="0"/>
              <a:pPr/>
              <a:t>1</a:t>
            </a:fld>
            <a:endParaRPr lang="en-US"/>
          </a:p>
        </p:txBody>
      </p:sp>
    </p:spTree>
    <p:extLst>
      <p:ext uri="{BB962C8B-B14F-4D97-AF65-F5344CB8AC3E}">
        <p14:creationId xmlns:p14="http://schemas.microsoft.com/office/powerpoint/2010/main" val="2026674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38D3E4-A11F-4202-B7F2-F7B0418B84A9}" type="slidenum">
              <a:rPr lang="en-US" smtClean="0"/>
              <a:pPr/>
              <a:t>10</a:t>
            </a:fld>
            <a:endParaRPr lang="en-US"/>
          </a:p>
        </p:txBody>
      </p:sp>
    </p:spTree>
    <p:extLst>
      <p:ext uri="{BB962C8B-B14F-4D97-AF65-F5344CB8AC3E}">
        <p14:creationId xmlns:p14="http://schemas.microsoft.com/office/powerpoint/2010/main" val="19548190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https://www.tutorialspoint.com/android/android_hello_world_example.htm</a:t>
            </a:r>
            <a:endParaRPr lang="en-US" dirty="0"/>
          </a:p>
        </p:txBody>
      </p:sp>
      <p:sp>
        <p:nvSpPr>
          <p:cNvPr id="4" name="Slide Number Placeholder 3"/>
          <p:cNvSpPr>
            <a:spLocks noGrp="1"/>
          </p:cNvSpPr>
          <p:nvPr>
            <p:ph type="sldNum" sz="quarter" idx="10"/>
          </p:nvPr>
        </p:nvSpPr>
        <p:spPr/>
        <p:txBody>
          <a:bodyPr/>
          <a:lstStyle/>
          <a:p>
            <a:fld id="{6786FAA0-2047-4D80-A740-FDA669FD06DC}" type="slidenum">
              <a:rPr lang="en-US" smtClean="0"/>
              <a:pPr/>
              <a:t>16</a:t>
            </a:fld>
            <a:endParaRPr lang="en-US"/>
          </a:p>
        </p:txBody>
      </p:sp>
    </p:spTree>
    <p:extLst>
      <p:ext uri="{BB962C8B-B14F-4D97-AF65-F5344CB8AC3E}">
        <p14:creationId xmlns:p14="http://schemas.microsoft.com/office/powerpoint/2010/main" val="3145124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238D3E4-A11F-4202-B7F2-F7B0418B84A9}" type="slidenum">
              <a:rPr lang="en-US" smtClean="0"/>
              <a:pPr/>
              <a:t>17</a:t>
            </a:fld>
            <a:endParaRPr lang="en-US"/>
          </a:p>
        </p:txBody>
      </p:sp>
    </p:spTree>
    <p:extLst>
      <p:ext uri="{BB962C8B-B14F-4D97-AF65-F5344CB8AC3E}">
        <p14:creationId xmlns:p14="http://schemas.microsoft.com/office/powerpoint/2010/main" val="6563312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238D3E4-A11F-4202-B7F2-F7B0418B84A9}" type="slidenum">
              <a:rPr lang="en-US" smtClean="0"/>
              <a:pPr/>
              <a:t>18</a:t>
            </a:fld>
            <a:endParaRPr lang="en-US"/>
          </a:p>
        </p:txBody>
      </p:sp>
    </p:spTree>
    <p:extLst>
      <p:ext uri="{BB962C8B-B14F-4D97-AF65-F5344CB8AC3E}">
        <p14:creationId xmlns:p14="http://schemas.microsoft.com/office/powerpoint/2010/main" val="5848259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http://o7planning.org/en/10415/android-tutorial-for-beginners-hello-android</a:t>
            </a:r>
            <a:endParaRPr lang="en-US" dirty="0"/>
          </a:p>
        </p:txBody>
      </p:sp>
      <p:sp>
        <p:nvSpPr>
          <p:cNvPr id="4" name="Slide Number Placeholder 3"/>
          <p:cNvSpPr>
            <a:spLocks noGrp="1"/>
          </p:cNvSpPr>
          <p:nvPr>
            <p:ph type="sldNum" sz="quarter" idx="10"/>
          </p:nvPr>
        </p:nvSpPr>
        <p:spPr/>
        <p:txBody>
          <a:bodyPr/>
          <a:lstStyle/>
          <a:p>
            <a:fld id="{6786FAA0-2047-4D80-A740-FDA669FD06DC}" type="slidenum">
              <a:rPr lang="en-US" smtClean="0"/>
              <a:pPr/>
              <a:t>21</a:t>
            </a:fld>
            <a:endParaRPr lang="en-US"/>
          </a:p>
        </p:txBody>
      </p:sp>
    </p:spTree>
    <p:extLst>
      <p:ext uri="{BB962C8B-B14F-4D97-AF65-F5344CB8AC3E}">
        <p14:creationId xmlns:p14="http://schemas.microsoft.com/office/powerpoint/2010/main" val="483929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238D3E4-A11F-4202-B7F2-F7B0418B84A9}" type="slidenum">
              <a:rPr lang="en-US" smtClean="0"/>
              <a:pPr/>
              <a:t>24</a:t>
            </a:fld>
            <a:endParaRPr lang="en-US"/>
          </a:p>
        </p:txBody>
      </p:sp>
    </p:spTree>
    <p:extLst>
      <p:ext uri="{BB962C8B-B14F-4D97-AF65-F5344CB8AC3E}">
        <p14:creationId xmlns:p14="http://schemas.microsoft.com/office/powerpoint/2010/main" val="2966782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smtClean="0"/>
              <a:t>(java class is compiled to </a:t>
            </a:r>
            <a:r>
              <a:rPr lang="en-IN" sz="1200" dirty="0" err="1" smtClean="0"/>
              <a:t>javabytecode</a:t>
            </a:r>
            <a:r>
              <a:rPr lang="en-IN" sz="1200" dirty="0" smtClean="0"/>
              <a:t>. Virtual machine is needed to execute </a:t>
            </a:r>
            <a:r>
              <a:rPr lang="en-IN" sz="1200" dirty="0" err="1" smtClean="0"/>
              <a:t>javabytecode</a:t>
            </a:r>
            <a:r>
              <a:rPr lang="en-IN" sz="1200" dirty="0" smtClean="0"/>
              <a:t>)</a:t>
            </a:r>
          </a:p>
          <a:p>
            <a:endParaRPr lang="en-US" dirty="0"/>
          </a:p>
        </p:txBody>
      </p:sp>
      <p:sp>
        <p:nvSpPr>
          <p:cNvPr id="4" name="Slide Number Placeholder 3"/>
          <p:cNvSpPr>
            <a:spLocks noGrp="1"/>
          </p:cNvSpPr>
          <p:nvPr>
            <p:ph type="sldNum" sz="quarter" idx="10"/>
          </p:nvPr>
        </p:nvSpPr>
        <p:spPr/>
        <p:txBody>
          <a:bodyPr/>
          <a:lstStyle/>
          <a:p>
            <a:fld id="{7238D3E4-A11F-4202-B7F2-F7B0418B84A9}" type="slidenum">
              <a:rPr lang="en-US" smtClean="0"/>
              <a:pPr/>
              <a:t>2</a:t>
            </a:fld>
            <a:endParaRPr lang="en-US"/>
          </a:p>
        </p:txBody>
      </p:sp>
    </p:spTree>
    <p:extLst>
      <p:ext uri="{BB962C8B-B14F-4D97-AF65-F5344CB8AC3E}">
        <p14:creationId xmlns:p14="http://schemas.microsoft.com/office/powerpoint/2010/main" val="1401152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Calibri" panose="020F0502020204030204" pitchFamily="34" charset="0"/>
            </a:endParaRPr>
          </a:p>
        </p:txBody>
      </p:sp>
      <p:sp>
        <p:nvSpPr>
          <p:cNvPr id="491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7103D17-1813-46A3-9CF2-35FC0EE6F012}" type="slidenum">
              <a:rPr lang="en-US" altLang="en-US" sz="1200"/>
              <a:pPr/>
              <a:t>3</a:t>
            </a:fld>
            <a:endParaRPr lang="en-US" altLang="en-US" sz="1200"/>
          </a:p>
        </p:txBody>
      </p:sp>
    </p:spTree>
    <p:extLst>
      <p:ext uri="{BB962C8B-B14F-4D97-AF65-F5344CB8AC3E}">
        <p14:creationId xmlns:p14="http://schemas.microsoft.com/office/powerpoint/2010/main" val="389417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Calibri" panose="020F0502020204030204" pitchFamily="34" charset="0"/>
            </a:endParaRPr>
          </a:p>
        </p:txBody>
      </p:sp>
    </p:spTree>
    <p:extLst>
      <p:ext uri="{BB962C8B-B14F-4D97-AF65-F5344CB8AC3E}">
        <p14:creationId xmlns:p14="http://schemas.microsoft.com/office/powerpoint/2010/main" val="1604999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operating system (OS) is an interface between hardware and user.  It manages hardware and software resources of the system.</a:t>
            </a:r>
          </a:p>
          <a:p>
            <a:r>
              <a:rPr lang="en-US" dirty="0" smtClean="0"/>
              <a:t>An operating system which controls mobile devices is called Mobile OS. They are simple and deal with the</a:t>
            </a:r>
          </a:p>
          <a:p>
            <a:r>
              <a:rPr lang="en-US" dirty="0" smtClean="0"/>
              <a:t>wireless versions of broadband and local connectivity</a:t>
            </a:r>
          </a:p>
          <a:p>
            <a:endParaRPr lang="en-US" dirty="0"/>
          </a:p>
        </p:txBody>
      </p:sp>
      <p:sp>
        <p:nvSpPr>
          <p:cNvPr id="4" name="Slide Number Placeholder 3"/>
          <p:cNvSpPr>
            <a:spLocks noGrp="1"/>
          </p:cNvSpPr>
          <p:nvPr>
            <p:ph type="sldNum" sz="quarter" idx="10"/>
          </p:nvPr>
        </p:nvSpPr>
        <p:spPr/>
        <p:txBody>
          <a:bodyPr/>
          <a:lstStyle/>
          <a:p>
            <a:fld id="{7238D3E4-A11F-4202-B7F2-F7B0418B84A9}" type="slidenum">
              <a:rPr lang="en-US" smtClean="0"/>
              <a:pPr/>
              <a:t>5</a:t>
            </a:fld>
            <a:endParaRPr lang="en-US"/>
          </a:p>
        </p:txBody>
      </p:sp>
    </p:spTree>
    <p:extLst>
      <p:ext uri="{BB962C8B-B14F-4D97-AF65-F5344CB8AC3E}">
        <p14:creationId xmlns:p14="http://schemas.microsoft.com/office/powerpoint/2010/main" val="388942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238D3E4-A11F-4202-B7F2-F7B0418B84A9}" type="slidenum">
              <a:rPr lang="en-US" smtClean="0"/>
              <a:pPr/>
              <a:t>6</a:t>
            </a:fld>
            <a:endParaRPr lang="en-US"/>
          </a:p>
        </p:txBody>
      </p:sp>
    </p:spTree>
    <p:extLst>
      <p:ext uri="{BB962C8B-B14F-4D97-AF65-F5344CB8AC3E}">
        <p14:creationId xmlns:p14="http://schemas.microsoft.com/office/powerpoint/2010/main" val="22863173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38D3E4-A11F-4202-B7F2-F7B0418B84A9}" type="slidenum">
              <a:rPr lang="en-US" smtClean="0"/>
              <a:pPr/>
              <a:t>7</a:t>
            </a:fld>
            <a:endParaRPr lang="en-US"/>
          </a:p>
        </p:txBody>
      </p:sp>
    </p:spTree>
    <p:extLst>
      <p:ext uri="{BB962C8B-B14F-4D97-AF65-F5344CB8AC3E}">
        <p14:creationId xmlns:p14="http://schemas.microsoft.com/office/powerpoint/2010/main" val="4201575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38D3E4-A11F-4202-B7F2-F7B0418B84A9}" type="slidenum">
              <a:rPr lang="en-US" smtClean="0"/>
              <a:pPr/>
              <a:t>8</a:t>
            </a:fld>
            <a:endParaRPr lang="en-US"/>
          </a:p>
        </p:txBody>
      </p:sp>
    </p:spTree>
    <p:extLst>
      <p:ext uri="{BB962C8B-B14F-4D97-AF65-F5344CB8AC3E}">
        <p14:creationId xmlns:p14="http://schemas.microsoft.com/office/powerpoint/2010/main" val="16865518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38D3E4-A11F-4202-B7F2-F7B0418B84A9}" type="slidenum">
              <a:rPr lang="en-US" smtClean="0"/>
              <a:pPr/>
              <a:t>9</a:t>
            </a:fld>
            <a:endParaRPr lang="en-US"/>
          </a:p>
        </p:txBody>
      </p:sp>
    </p:spTree>
    <p:extLst>
      <p:ext uri="{BB962C8B-B14F-4D97-AF65-F5344CB8AC3E}">
        <p14:creationId xmlns:p14="http://schemas.microsoft.com/office/powerpoint/2010/main" val="21103016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EA974A95-78A5-4324-B37D-EB22F0F50B33}" type="datetime3">
              <a:rPr lang="en-US" smtClean="0"/>
              <a:pPr/>
              <a:t>3 November 2022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r>
              <a:rPr lang="en-US" smtClean="0">
                <a:solidFill>
                  <a:srgbClr val="000000"/>
                </a:solidFill>
              </a:rPr>
              <a:t>CSE, BMSCE</a:t>
            </a:r>
            <a:endParaRPr lang="en-US">
              <a:solidFill>
                <a:srgbClr val="000000"/>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B2CE0DE-867F-455F-B20B-96D381B4AB7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6861CD2-07DE-4312-A383-A5F34CE84406}" type="datetime3">
              <a:rPr lang="en-US" smtClean="0"/>
              <a:pPr/>
              <a:t>3 November 2022</a:t>
            </a:fld>
            <a:endParaRPr lang="en-US"/>
          </a:p>
        </p:txBody>
      </p:sp>
      <p:sp>
        <p:nvSpPr>
          <p:cNvPr id="5" name="Footer Placeholder 4"/>
          <p:cNvSpPr>
            <a:spLocks noGrp="1"/>
          </p:cNvSpPr>
          <p:nvPr>
            <p:ph type="ftr" sz="quarter" idx="11"/>
          </p:nvPr>
        </p:nvSpPr>
        <p:spPr/>
        <p:txBody>
          <a:bodyPr/>
          <a:lstStyle>
            <a:extLst/>
          </a:lstStyle>
          <a:p>
            <a:r>
              <a:rPr lang="en-US" smtClean="0">
                <a:solidFill>
                  <a:srgbClr val="000000"/>
                </a:solidFill>
              </a:rPr>
              <a:t>CSE, BMSCE</a:t>
            </a:r>
            <a:endParaRPr lang="en-US">
              <a:solidFill>
                <a:srgbClr val="000000"/>
              </a:solidFill>
            </a:endParaRPr>
          </a:p>
        </p:txBody>
      </p:sp>
      <p:sp>
        <p:nvSpPr>
          <p:cNvPr id="6" name="Slide Number Placeholder 5"/>
          <p:cNvSpPr>
            <a:spLocks noGrp="1"/>
          </p:cNvSpPr>
          <p:nvPr>
            <p:ph type="sldNum" sz="quarter" idx="12"/>
          </p:nvPr>
        </p:nvSpPr>
        <p:spPr/>
        <p:txBody>
          <a:bodyPr/>
          <a:lstStyle>
            <a:extLst/>
          </a:lstStyle>
          <a:p>
            <a:fld id="{BB2CE0DE-867F-455F-B20B-96D381B4AB7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EDBFD2B-1C51-4839-B829-94C7BF893F6B}" type="datetime3">
              <a:rPr lang="en-US" smtClean="0"/>
              <a:pPr/>
              <a:t>3 November 2022</a:t>
            </a:fld>
            <a:endParaRPr lang="en-US"/>
          </a:p>
        </p:txBody>
      </p:sp>
      <p:sp>
        <p:nvSpPr>
          <p:cNvPr id="5" name="Footer Placeholder 4"/>
          <p:cNvSpPr>
            <a:spLocks noGrp="1"/>
          </p:cNvSpPr>
          <p:nvPr>
            <p:ph type="ftr" sz="quarter" idx="11"/>
          </p:nvPr>
        </p:nvSpPr>
        <p:spPr/>
        <p:txBody>
          <a:bodyPr/>
          <a:lstStyle>
            <a:extLst/>
          </a:lstStyle>
          <a:p>
            <a:r>
              <a:rPr lang="en-US" smtClean="0">
                <a:solidFill>
                  <a:srgbClr val="000000"/>
                </a:solidFill>
              </a:rPr>
              <a:t>CSE, BMSCE</a:t>
            </a:r>
            <a:endParaRPr lang="en-US">
              <a:solidFill>
                <a:srgbClr val="000000"/>
              </a:solidFill>
            </a:endParaRPr>
          </a:p>
        </p:txBody>
      </p:sp>
      <p:sp>
        <p:nvSpPr>
          <p:cNvPr id="6" name="Slide Number Placeholder 5"/>
          <p:cNvSpPr>
            <a:spLocks noGrp="1"/>
          </p:cNvSpPr>
          <p:nvPr>
            <p:ph type="sldNum" sz="quarter" idx="12"/>
          </p:nvPr>
        </p:nvSpPr>
        <p:spPr/>
        <p:txBody>
          <a:bodyPr/>
          <a:lstStyle>
            <a:extLst/>
          </a:lstStyle>
          <a:p>
            <a:fld id="{BB2CE0DE-867F-455F-B20B-96D381B4AB7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ACB7CA4-03DF-4889-BB0A-19BB3E498728}" type="datetime3">
              <a:rPr lang="en-US" smtClean="0"/>
              <a:pPr/>
              <a:t>3 November 2022</a:t>
            </a:fld>
            <a:endParaRPr lang="en-US"/>
          </a:p>
        </p:txBody>
      </p:sp>
      <p:sp>
        <p:nvSpPr>
          <p:cNvPr id="5" name="Footer Placeholder 4"/>
          <p:cNvSpPr>
            <a:spLocks noGrp="1"/>
          </p:cNvSpPr>
          <p:nvPr>
            <p:ph type="ftr" sz="quarter" idx="11"/>
          </p:nvPr>
        </p:nvSpPr>
        <p:spPr/>
        <p:txBody>
          <a:bodyPr/>
          <a:lstStyle>
            <a:extLst/>
          </a:lstStyle>
          <a:p>
            <a:r>
              <a:rPr lang="en-US" smtClean="0">
                <a:solidFill>
                  <a:srgbClr val="000000"/>
                </a:solidFill>
              </a:rPr>
              <a:t>CSE, BMSCE</a:t>
            </a:r>
            <a:endParaRPr lang="en-US">
              <a:solidFill>
                <a:srgbClr val="000000"/>
              </a:solidFill>
            </a:endParaRPr>
          </a:p>
        </p:txBody>
      </p:sp>
      <p:sp>
        <p:nvSpPr>
          <p:cNvPr id="6" name="Slide Number Placeholder 5"/>
          <p:cNvSpPr>
            <a:spLocks noGrp="1"/>
          </p:cNvSpPr>
          <p:nvPr>
            <p:ph type="sldNum" sz="quarter" idx="12"/>
          </p:nvPr>
        </p:nvSpPr>
        <p:spPr/>
        <p:txBody>
          <a:bodyPr/>
          <a:lstStyle>
            <a:extLst/>
          </a:lstStyle>
          <a:p>
            <a:fld id="{BB2CE0DE-867F-455F-B20B-96D381B4AB71}"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2BA8902-3345-4FDA-9ADB-9DFF665A1C73}" type="datetime3">
              <a:rPr lang="en-US" smtClean="0"/>
              <a:pPr/>
              <a:t>3 November 2022</a:t>
            </a:fld>
            <a:endParaRPr lang="en-US"/>
          </a:p>
        </p:txBody>
      </p:sp>
      <p:sp>
        <p:nvSpPr>
          <p:cNvPr id="5" name="Footer Placeholder 4"/>
          <p:cNvSpPr>
            <a:spLocks noGrp="1"/>
          </p:cNvSpPr>
          <p:nvPr>
            <p:ph type="ftr" sz="quarter" idx="11"/>
          </p:nvPr>
        </p:nvSpPr>
        <p:spPr/>
        <p:txBody>
          <a:bodyPr/>
          <a:lstStyle>
            <a:extLst/>
          </a:lstStyle>
          <a:p>
            <a:r>
              <a:rPr lang="en-US" smtClean="0">
                <a:solidFill>
                  <a:srgbClr val="000000"/>
                </a:solidFill>
              </a:rPr>
              <a:t>CSE, BMSCE</a:t>
            </a:r>
            <a:endParaRPr lang="en-US">
              <a:solidFill>
                <a:srgbClr val="000000"/>
              </a:solidFill>
            </a:endParaRPr>
          </a:p>
        </p:txBody>
      </p:sp>
      <p:sp>
        <p:nvSpPr>
          <p:cNvPr id="6" name="Slide Number Placeholder 5"/>
          <p:cNvSpPr>
            <a:spLocks noGrp="1"/>
          </p:cNvSpPr>
          <p:nvPr>
            <p:ph type="sldNum" sz="quarter" idx="12"/>
          </p:nvPr>
        </p:nvSpPr>
        <p:spPr/>
        <p:txBody>
          <a:bodyPr/>
          <a:lstStyle>
            <a:extLst/>
          </a:lstStyle>
          <a:p>
            <a:fld id="{BB2CE0DE-867F-455F-B20B-96D381B4AB71}"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D5106F1-C851-456C-BA88-9B0ED79860CD}" type="datetime3">
              <a:rPr lang="en-US" smtClean="0"/>
              <a:pPr/>
              <a:t>3 November 2022</a:t>
            </a:fld>
            <a:endParaRPr lang="en-US"/>
          </a:p>
        </p:txBody>
      </p:sp>
      <p:sp>
        <p:nvSpPr>
          <p:cNvPr id="6" name="Footer Placeholder 5"/>
          <p:cNvSpPr>
            <a:spLocks noGrp="1"/>
          </p:cNvSpPr>
          <p:nvPr>
            <p:ph type="ftr" sz="quarter" idx="11"/>
          </p:nvPr>
        </p:nvSpPr>
        <p:spPr/>
        <p:txBody>
          <a:bodyPr/>
          <a:lstStyle>
            <a:extLst/>
          </a:lstStyle>
          <a:p>
            <a:r>
              <a:rPr lang="en-US" smtClean="0">
                <a:solidFill>
                  <a:srgbClr val="000000"/>
                </a:solidFill>
              </a:rPr>
              <a:t>CSE, BMSCE</a:t>
            </a:r>
            <a:endParaRPr lang="en-US">
              <a:solidFill>
                <a:srgbClr val="000000"/>
              </a:solidFill>
            </a:endParaRPr>
          </a:p>
        </p:txBody>
      </p:sp>
      <p:sp>
        <p:nvSpPr>
          <p:cNvPr id="7" name="Slide Number Placeholder 6"/>
          <p:cNvSpPr>
            <a:spLocks noGrp="1"/>
          </p:cNvSpPr>
          <p:nvPr>
            <p:ph type="sldNum" sz="quarter" idx="12"/>
          </p:nvPr>
        </p:nvSpPr>
        <p:spPr/>
        <p:txBody>
          <a:bodyPr/>
          <a:lstStyle>
            <a:extLst/>
          </a:lstStyle>
          <a:p>
            <a:fld id="{BB2CE0DE-867F-455F-B20B-96D381B4AB71}"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42DFD9E-6E64-49B4-B7F3-971DC9A25888}" type="datetime3">
              <a:rPr lang="en-US" smtClean="0"/>
              <a:pPr/>
              <a:t>3 November 2022</a:t>
            </a:fld>
            <a:endParaRPr lang="en-US"/>
          </a:p>
        </p:txBody>
      </p:sp>
      <p:sp>
        <p:nvSpPr>
          <p:cNvPr id="8" name="Footer Placeholder 7"/>
          <p:cNvSpPr>
            <a:spLocks noGrp="1"/>
          </p:cNvSpPr>
          <p:nvPr>
            <p:ph type="ftr" sz="quarter" idx="11"/>
          </p:nvPr>
        </p:nvSpPr>
        <p:spPr/>
        <p:txBody>
          <a:bodyPr/>
          <a:lstStyle>
            <a:extLst/>
          </a:lstStyle>
          <a:p>
            <a:r>
              <a:rPr lang="en-US" smtClean="0">
                <a:solidFill>
                  <a:srgbClr val="000000"/>
                </a:solidFill>
              </a:rPr>
              <a:t>CSE, BMSCE</a:t>
            </a:r>
            <a:endParaRPr lang="en-US">
              <a:solidFill>
                <a:srgbClr val="000000"/>
              </a:solidFill>
            </a:endParaRPr>
          </a:p>
        </p:txBody>
      </p:sp>
      <p:sp>
        <p:nvSpPr>
          <p:cNvPr id="9" name="Slide Number Placeholder 8"/>
          <p:cNvSpPr>
            <a:spLocks noGrp="1"/>
          </p:cNvSpPr>
          <p:nvPr>
            <p:ph type="sldNum" sz="quarter" idx="12"/>
          </p:nvPr>
        </p:nvSpPr>
        <p:spPr/>
        <p:txBody>
          <a:bodyPr/>
          <a:lstStyle>
            <a:extLst/>
          </a:lstStyle>
          <a:p>
            <a:fld id="{BB2CE0DE-867F-455F-B20B-96D381B4AB7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5D8886F0-2D3C-4406-B2A6-4F0F839DFB5D}" type="datetime3">
              <a:rPr lang="en-US" smtClean="0"/>
              <a:pPr/>
              <a:t>3 November 2022</a:t>
            </a:fld>
            <a:endParaRPr lang="en-US"/>
          </a:p>
        </p:txBody>
      </p:sp>
      <p:sp>
        <p:nvSpPr>
          <p:cNvPr id="4" name="Footer Placeholder 3"/>
          <p:cNvSpPr>
            <a:spLocks noGrp="1"/>
          </p:cNvSpPr>
          <p:nvPr>
            <p:ph type="ftr" sz="quarter" idx="11"/>
          </p:nvPr>
        </p:nvSpPr>
        <p:spPr/>
        <p:txBody>
          <a:bodyPr/>
          <a:lstStyle>
            <a:extLst/>
          </a:lstStyle>
          <a:p>
            <a:r>
              <a:rPr lang="en-US" smtClean="0">
                <a:solidFill>
                  <a:srgbClr val="000000"/>
                </a:solidFill>
              </a:rPr>
              <a:t>CSE, BMSCE</a:t>
            </a:r>
            <a:endParaRPr lang="en-US">
              <a:solidFill>
                <a:srgbClr val="000000"/>
              </a:solidFill>
            </a:endParaRPr>
          </a:p>
        </p:txBody>
      </p:sp>
      <p:sp>
        <p:nvSpPr>
          <p:cNvPr id="5" name="Slide Number Placeholder 4"/>
          <p:cNvSpPr>
            <a:spLocks noGrp="1"/>
          </p:cNvSpPr>
          <p:nvPr>
            <p:ph type="sldNum" sz="quarter" idx="12"/>
          </p:nvPr>
        </p:nvSpPr>
        <p:spPr/>
        <p:txBody>
          <a:bodyPr/>
          <a:lstStyle>
            <a:extLst/>
          </a:lstStyle>
          <a:p>
            <a:fld id="{BB2CE0DE-867F-455F-B20B-96D381B4AB71}"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A899501-3936-4BE2-8476-4A693FCC38B4}" type="datetime3">
              <a:rPr lang="en-US" smtClean="0"/>
              <a:pPr/>
              <a:t>3 November 2022</a:t>
            </a:fld>
            <a:endParaRPr lang="en-US"/>
          </a:p>
        </p:txBody>
      </p:sp>
      <p:sp>
        <p:nvSpPr>
          <p:cNvPr id="3" name="Footer Placeholder 2"/>
          <p:cNvSpPr>
            <a:spLocks noGrp="1"/>
          </p:cNvSpPr>
          <p:nvPr>
            <p:ph type="ftr" sz="quarter" idx="11"/>
          </p:nvPr>
        </p:nvSpPr>
        <p:spPr/>
        <p:txBody>
          <a:bodyPr/>
          <a:lstStyle>
            <a:extLst/>
          </a:lstStyle>
          <a:p>
            <a:r>
              <a:rPr lang="en-US" smtClean="0">
                <a:solidFill>
                  <a:srgbClr val="000000"/>
                </a:solidFill>
              </a:rPr>
              <a:t>CSE, BMSCE</a:t>
            </a:r>
            <a:endParaRPr lang="en-US">
              <a:solidFill>
                <a:srgbClr val="000000"/>
              </a:solidFill>
            </a:endParaRPr>
          </a:p>
        </p:txBody>
      </p:sp>
      <p:sp>
        <p:nvSpPr>
          <p:cNvPr id="4" name="Slide Number Placeholder 3"/>
          <p:cNvSpPr>
            <a:spLocks noGrp="1"/>
          </p:cNvSpPr>
          <p:nvPr>
            <p:ph type="sldNum" sz="quarter" idx="12"/>
          </p:nvPr>
        </p:nvSpPr>
        <p:spPr/>
        <p:txBody>
          <a:bodyPr/>
          <a:lstStyle>
            <a:extLst/>
          </a:lstStyle>
          <a:p>
            <a:fld id="{BB2CE0DE-867F-455F-B20B-96D381B4AB7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8A8690B0-9B0E-4F8B-AC8D-2EEF86160B80}" type="datetime3">
              <a:rPr lang="en-US" smtClean="0"/>
              <a:pPr/>
              <a:t>3 November 2022</a:t>
            </a:fld>
            <a:endParaRPr lang="en-US"/>
          </a:p>
        </p:txBody>
      </p:sp>
      <p:sp>
        <p:nvSpPr>
          <p:cNvPr id="6" name="Footer Placeholder 5"/>
          <p:cNvSpPr>
            <a:spLocks noGrp="1"/>
          </p:cNvSpPr>
          <p:nvPr>
            <p:ph type="ftr" sz="quarter" idx="11"/>
          </p:nvPr>
        </p:nvSpPr>
        <p:spPr/>
        <p:txBody>
          <a:bodyPr/>
          <a:lstStyle>
            <a:extLst/>
          </a:lstStyle>
          <a:p>
            <a:r>
              <a:rPr lang="en-US" smtClean="0">
                <a:solidFill>
                  <a:srgbClr val="000000"/>
                </a:solidFill>
              </a:rPr>
              <a:t>CSE, BMSCE</a:t>
            </a:r>
            <a:endParaRPr lang="en-US">
              <a:solidFill>
                <a:srgbClr val="000000"/>
              </a:solidFill>
            </a:endParaRPr>
          </a:p>
        </p:txBody>
      </p:sp>
      <p:sp>
        <p:nvSpPr>
          <p:cNvPr id="7" name="Slide Number Placeholder 6"/>
          <p:cNvSpPr>
            <a:spLocks noGrp="1"/>
          </p:cNvSpPr>
          <p:nvPr>
            <p:ph type="sldNum" sz="quarter" idx="12"/>
          </p:nvPr>
        </p:nvSpPr>
        <p:spPr/>
        <p:txBody>
          <a:bodyPr/>
          <a:lstStyle>
            <a:extLst/>
          </a:lstStyle>
          <a:p>
            <a:fld id="{BB2CE0DE-867F-455F-B20B-96D381B4AB7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687E90C2-7F5F-494C-AA07-92C37084E070}" type="datetime3">
              <a:rPr lang="en-US" smtClean="0"/>
              <a:pPr/>
              <a:t>3 November 2022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r>
              <a:rPr lang="en-US" smtClean="0">
                <a:solidFill>
                  <a:srgbClr val="000000"/>
                </a:solidFill>
              </a:rPr>
              <a:t>CSE, BMSCE</a:t>
            </a:r>
            <a:endParaRPr lang="en-US">
              <a:solidFill>
                <a:srgbClr val="000000"/>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B2CE0DE-867F-455F-B20B-96D381B4AB71}"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7CBBD224-A774-418A-A393-FB435D03BDDE}" type="datetime3">
              <a:rPr lang="en-US" smtClean="0"/>
              <a:pPr/>
              <a:t>3 November 2022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r>
              <a:rPr lang="en-US" smtClean="0">
                <a:solidFill>
                  <a:srgbClr val="000000"/>
                </a:solidFill>
              </a:rPr>
              <a:t>CSE, BMSCE</a:t>
            </a:r>
            <a:endParaRPr lang="en-US">
              <a:solidFill>
                <a:srgbClr val="000000"/>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B2CE0DE-867F-455F-B20B-96D381B4AB7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openhandsetalliance.compag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703263" lvl="1" indent="-703263">
              <a:lnSpc>
                <a:spcPct val="95000"/>
              </a:lnSpc>
              <a:spcBef>
                <a:spcPct val="0"/>
              </a:spcBef>
              <a:buClr>
                <a:srgbClr val="606060"/>
              </a:buClr>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A software platform and operating system for mobile devices</a:t>
            </a:r>
          </a:p>
          <a:p>
            <a:pPr marL="703263" lvl="1" indent="-703263">
              <a:lnSpc>
                <a:spcPct val="95000"/>
              </a:lnSpc>
              <a:spcBef>
                <a:spcPct val="0"/>
              </a:spcBef>
              <a:buClr>
                <a:srgbClr val="606060"/>
              </a:buClr>
              <a:buFont typeface="Wingdings" panose="05000000000000000000" pitchFamily="2" charset="2"/>
              <a:buChar char="Ø"/>
            </a:pPr>
            <a:r>
              <a:rPr lang="en-US" altLang="en-US" sz="2400" dirty="0" smtClean="0">
                <a:latin typeface="Times New Roman" panose="02020603050405020304" pitchFamily="18" charset="0"/>
                <a:cs typeface="Times New Roman" panose="02020603050405020304" pitchFamily="18" charset="0"/>
              </a:rPr>
              <a:t>Based </a:t>
            </a:r>
            <a:r>
              <a:rPr lang="en-US" altLang="en-US" sz="2400" dirty="0">
                <a:latin typeface="Times New Roman" panose="02020603050405020304" pitchFamily="18" charset="0"/>
                <a:cs typeface="Times New Roman" panose="02020603050405020304" pitchFamily="18" charset="0"/>
              </a:rPr>
              <a:t>on the Linux kernel</a:t>
            </a:r>
          </a:p>
          <a:p>
            <a:pPr marL="703263" indent="-703263">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We </a:t>
            </a:r>
            <a:r>
              <a:rPr lang="en-IN" sz="2400" dirty="0">
                <a:latin typeface="Times New Roman" panose="02020603050405020304" pitchFamily="18" charset="0"/>
                <a:cs typeface="Times New Roman" panose="02020603050405020304" pitchFamily="18" charset="0"/>
              </a:rPr>
              <a:t>can find Android in Tab, Television, set top box, watches, </a:t>
            </a:r>
            <a:r>
              <a:rPr lang="en-IN" sz="2400" dirty="0" err="1">
                <a:latin typeface="Times New Roman" panose="02020603050405020304" pitchFamily="18" charset="0"/>
                <a:cs typeface="Times New Roman" panose="02020603050405020304" pitchFamily="18" charset="0"/>
              </a:rPr>
              <a:t>etc</a:t>
            </a:r>
            <a:endParaRPr lang="en-IN" sz="2400" dirty="0">
              <a:latin typeface="Times New Roman" panose="02020603050405020304" pitchFamily="18" charset="0"/>
              <a:cs typeface="Times New Roman" panose="02020603050405020304" pitchFamily="18" charset="0"/>
            </a:endParaRPr>
          </a:p>
          <a:p>
            <a:pPr marL="703263" indent="-703263">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Android is a rich application framework that allows to develop </a:t>
            </a:r>
            <a:r>
              <a:rPr lang="en-IN" sz="2400" dirty="0" smtClean="0">
                <a:latin typeface="Times New Roman" panose="02020603050405020304" pitchFamily="18" charset="0"/>
                <a:cs typeface="Times New Roman" panose="02020603050405020304" pitchFamily="18" charset="0"/>
              </a:rPr>
              <a:t>innovative Apps </a:t>
            </a:r>
            <a:r>
              <a:rPr lang="en-IN" sz="2400" dirty="0">
                <a:latin typeface="Times New Roman" panose="02020603050405020304" pitchFamily="18" charset="0"/>
                <a:cs typeface="Times New Roman" panose="02020603050405020304" pitchFamily="18" charset="0"/>
              </a:rPr>
              <a:t>and games for mobile devices</a:t>
            </a:r>
          </a:p>
          <a:p>
            <a:pPr marL="703263" indent="-703263">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Java is the official development language for android, Google I/O 2017 </a:t>
            </a:r>
            <a:r>
              <a:rPr lang="en-IN" sz="2400" dirty="0" smtClean="0">
                <a:latin typeface="Times New Roman" panose="02020603050405020304" pitchFamily="18" charset="0"/>
                <a:cs typeface="Times New Roman" panose="02020603050405020304" pitchFamily="18" charset="0"/>
              </a:rPr>
              <a:t>google Introduced </a:t>
            </a:r>
            <a:r>
              <a:rPr lang="en-IN" sz="2400" dirty="0" err="1">
                <a:latin typeface="Times New Roman" panose="02020603050405020304" pitchFamily="18" charset="0"/>
                <a:cs typeface="Times New Roman" panose="02020603050405020304" pitchFamily="18" charset="0"/>
              </a:rPr>
              <a:t>Kotlin</a:t>
            </a:r>
            <a:endParaRPr lang="en-IN" sz="2400" dirty="0">
              <a:latin typeface="Times New Roman" panose="02020603050405020304" pitchFamily="18" charset="0"/>
              <a:cs typeface="Times New Roman" panose="02020603050405020304" pitchFamily="18" charset="0"/>
            </a:endParaRPr>
          </a:p>
          <a:p>
            <a:pPr lvl="1" indent="-342900">
              <a:lnSpc>
                <a:spcPct val="95000"/>
              </a:lnSpc>
              <a:spcBef>
                <a:spcPct val="0"/>
              </a:spcBef>
              <a:buClr>
                <a:srgbClr val="606060"/>
              </a:buClr>
              <a:buFontTx/>
              <a:buChar char="•"/>
            </a:pPr>
            <a:endParaRPr lang="en-US" altLang="en-US" sz="20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a:t>
            </a:fld>
            <a:endParaRPr lang="en-US"/>
          </a:p>
        </p:txBody>
      </p:sp>
      <p:sp>
        <p:nvSpPr>
          <p:cNvPr id="2" name="Title 1"/>
          <p:cNvSpPr>
            <a:spLocks noGrp="1"/>
          </p:cNvSpPr>
          <p:nvPr>
            <p:ph type="title"/>
          </p:nvPr>
        </p:nvSpPr>
        <p:spPr/>
        <p:txBody>
          <a:bodyPr/>
          <a:lstStyle/>
          <a:p>
            <a:r>
              <a:rPr lang="en-US" dirty="0" smtClean="0"/>
              <a:t>Android</a:t>
            </a:r>
            <a:endParaRPr lang="en-US" dirty="0"/>
          </a:p>
        </p:txBody>
      </p:sp>
      <p:sp>
        <p:nvSpPr>
          <p:cNvPr id="7" name="AutoShape 2" descr="Image result for androi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39000" y="0"/>
            <a:ext cx="1185862" cy="956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3906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400" dirty="0" smtClean="0"/>
              <a:t>Demonstration of working on the IDE.</a:t>
            </a:r>
          </a:p>
          <a:p>
            <a:r>
              <a:rPr lang="en-IN" sz="2400" dirty="0" smtClean="0"/>
              <a:t>Hello world example execution</a:t>
            </a:r>
            <a:endParaRPr lang="en-IN" sz="2400" dirty="0"/>
          </a:p>
          <a:p>
            <a:pPr marL="109728" indent="0">
              <a:buNone/>
            </a:pPr>
            <a:endParaRPr lang="en-IN" sz="2400" dirty="0"/>
          </a:p>
        </p:txBody>
      </p:sp>
      <p:sp>
        <p:nvSpPr>
          <p:cNvPr id="6" name="Slide Number Placeholder 5"/>
          <p:cNvSpPr>
            <a:spLocks noGrp="1"/>
          </p:cNvSpPr>
          <p:nvPr>
            <p:ph type="sldNum" sz="quarter" idx="12"/>
          </p:nvPr>
        </p:nvSpPr>
        <p:spPr/>
        <p:txBody>
          <a:bodyPr/>
          <a:lstStyle/>
          <a:p>
            <a:fld id="{BB2CE0DE-867F-455F-B20B-96D381B4AB71}" type="slidenum">
              <a:rPr lang="en-US" smtClean="0"/>
              <a:pPr/>
              <a:t>10</a:t>
            </a:fld>
            <a:endParaRPr lang="en-US"/>
          </a:p>
        </p:txBody>
      </p:sp>
      <p:sp>
        <p:nvSpPr>
          <p:cNvPr id="2" name="Title 1"/>
          <p:cNvSpPr>
            <a:spLocks noGrp="1"/>
          </p:cNvSpPr>
          <p:nvPr>
            <p:ph type="title"/>
          </p:nvPr>
        </p:nvSpPr>
        <p:spPr/>
        <p:txBody>
          <a:bodyPr/>
          <a:lstStyle/>
          <a:p>
            <a:r>
              <a:rPr lang="en-US" dirty="0" smtClean="0"/>
              <a:t>Android</a:t>
            </a:r>
            <a:endParaRPr lang="en-US" dirty="0"/>
          </a:p>
        </p:txBody>
      </p:sp>
      <p:sp>
        <p:nvSpPr>
          <p:cNvPr id="7" name="AutoShape 2" descr="Image result for androi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39000" y="0"/>
            <a:ext cx="1185862" cy="956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58613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sz="1800" dirty="0" smtClean="0"/>
              <a:t>The</a:t>
            </a:r>
            <a:r>
              <a:rPr lang="en-US" sz="1800" dirty="0"/>
              <a:t> </a:t>
            </a:r>
            <a:r>
              <a:rPr lang="en-US" sz="1800" b="1" dirty="0"/>
              <a:t>activity_main.xml</a:t>
            </a:r>
            <a:r>
              <a:rPr lang="en-US" sz="1800" dirty="0"/>
              <a:t> is a layout file available in </a:t>
            </a:r>
            <a:r>
              <a:rPr lang="en-US" sz="1800" i="1" dirty="0"/>
              <a:t>res/layout</a:t>
            </a:r>
            <a:r>
              <a:rPr lang="en-US" sz="1800" dirty="0"/>
              <a:t> directory, that is referenced by your application when building its interface. You will modify this file very frequently to change the layout of your application.</a:t>
            </a:r>
          </a:p>
        </p:txBody>
      </p:sp>
      <p:sp>
        <p:nvSpPr>
          <p:cNvPr id="6" name="Slide Number Placeholder 5"/>
          <p:cNvSpPr>
            <a:spLocks noGrp="1"/>
          </p:cNvSpPr>
          <p:nvPr>
            <p:ph type="sldNum" sz="quarter" idx="12"/>
          </p:nvPr>
        </p:nvSpPr>
        <p:spPr/>
        <p:txBody>
          <a:bodyPr/>
          <a:lstStyle/>
          <a:p>
            <a:fld id="{BB2CE0DE-867F-455F-B20B-96D381B4AB71}" type="slidenum">
              <a:rPr lang="en-US" smtClean="0"/>
              <a:pPr/>
              <a:t>11</a:t>
            </a:fld>
            <a:endParaRPr lang="en-US"/>
          </a:p>
        </p:txBody>
      </p:sp>
      <p:sp>
        <p:nvSpPr>
          <p:cNvPr id="2" name="Title 1"/>
          <p:cNvSpPr>
            <a:spLocks noGrp="1"/>
          </p:cNvSpPr>
          <p:nvPr>
            <p:ph type="title"/>
          </p:nvPr>
        </p:nvSpPr>
        <p:spPr/>
        <p:txBody>
          <a:bodyPr>
            <a:normAutofit fontScale="90000"/>
          </a:bodyPr>
          <a:lstStyle/>
          <a:p>
            <a:r>
              <a:rPr lang="en-US" dirty="0" smtClean="0"/>
              <a:t>App Fundamentals: “Hello World” App</a:t>
            </a:r>
            <a:endParaRPr lang="en-US" dirty="0"/>
          </a:p>
        </p:txBody>
      </p:sp>
      <p:pic>
        <p:nvPicPr>
          <p:cNvPr id="4" name="Picture 3"/>
          <p:cNvPicPr>
            <a:picLocks noChangeAspect="1"/>
          </p:cNvPicPr>
          <p:nvPr/>
        </p:nvPicPr>
        <p:blipFill>
          <a:blip r:embed="rId2"/>
          <a:stretch>
            <a:fillRect/>
          </a:stretch>
        </p:blipFill>
        <p:spPr>
          <a:xfrm>
            <a:off x="457200" y="2667000"/>
            <a:ext cx="8101013" cy="4695825"/>
          </a:xfrm>
          <a:prstGeom prst="rect">
            <a:avLst/>
          </a:prstGeom>
        </p:spPr>
      </p:pic>
    </p:spTree>
    <p:extLst>
      <p:ext uri="{BB962C8B-B14F-4D97-AF65-F5344CB8AC3E}">
        <p14:creationId xmlns:p14="http://schemas.microsoft.com/office/powerpoint/2010/main" val="18545625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sz="1800" dirty="0"/>
              <a:t>The main activity code is a Java file </a:t>
            </a:r>
            <a:r>
              <a:rPr lang="en-US" sz="1800" b="1" dirty="0"/>
              <a:t>MainActivity.java</a:t>
            </a:r>
            <a:r>
              <a:rPr lang="en-US" sz="1800" dirty="0"/>
              <a:t>. This is the actual application file which ultimately gets converted to a </a:t>
            </a:r>
            <a:r>
              <a:rPr lang="en-US" sz="1800" dirty="0" err="1"/>
              <a:t>Dalvik</a:t>
            </a:r>
            <a:r>
              <a:rPr lang="en-US" sz="1800" dirty="0"/>
              <a:t> executable and runs your application.</a:t>
            </a:r>
          </a:p>
        </p:txBody>
      </p:sp>
      <p:sp>
        <p:nvSpPr>
          <p:cNvPr id="6" name="Slide Number Placeholder 5"/>
          <p:cNvSpPr>
            <a:spLocks noGrp="1"/>
          </p:cNvSpPr>
          <p:nvPr>
            <p:ph type="sldNum" sz="quarter" idx="12"/>
          </p:nvPr>
        </p:nvSpPr>
        <p:spPr/>
        <p:txBody>
          <a:bodyPr/>
          <a:lstStyle/>
          <a:p>
            <a:fld id="{BB2CE0DE-867F-455F-B20B-96D381B4AB71}" type="slidenum">
              <a:rPr lang="en-US" smtClean="0"/>
              <a:pPr/>
              <a:t>12</a:t>
            </a:fld>
            <a:endParaRPr lang="en-US"/>
          </a:p>
        </p:txBody>
      </p:sp>
      <p:sp>
        <p:nvSpPr>
          <p:cNvPr id="2" name="Title 1"/>
          <p:cNvSpPr>
            <a:spLocks noGrp="1"/>
          </p:cNvSpPr>
          <p:nvPr>
            <p:ph type="title"/>
          </p:nvPr>
        </p:nvSpPr>
        <p:spPr/>
        <p:txBody>
          <a:bodyPr>
            <a:normAutofit fontScale="90000"/>
          </a:bodyPr>
          <a:lstStyle/>
          <a:p>
            <a:r>
              <a:rPr lang="en-US" dirty="0"/>
              <a:t>App Fundamentals: “Hello World” App</a:t>
            </a:r>
          </a:p>
        </p:txBody>
      </p:sp>
      <p:pic>
        <p:nvPicPr>
          <p:cNvPr id="4" name="Picture 3"/>
          <p:cNvPicPr>
            <a:picLocks noChangeAspect="1"/>
          </p:cNvPicPr>
          <p:nvPr/>
        </p:nvPicPr>
        <p:blipFill>
          <a:blip r:embed="rId2"/>
          <a:stretch>
            <a:fillRect/>
          </a:stretch>
        </p:blipFill>
        <p:spPr>
          <a:xfrm>
            <a:off x="838200" y="2409031"/>
            <a:ext cx="7467600" cy="4181475"/>
          </a:xfrm>
          <a:prstGeom prst="rect">
            <a:avLst/>
          </a:prstGeom>
        </p:spPr>
      </p:pic>
    </p:spTree>
    <p:extLst>
      <p:ext uri="{BB962C8B-B14F-4D97-AF65-F5344CB8AC3E}">
        <p14:creationId xmlns:p14="http://schemas.microsoft.com/office/powerpoint/2010/main" val="793126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lnSpc>
                <a:spcPct val="80000"/>
              </a:lnSpc>
            </a:pPr>
            <a:r>
              <a:rPr lang="en-US" altLang="en-US" sz="2000" dirty="0" smtClean="0">
                <a:latin typeface="Consolas" pitchFamily="49" charset="0"/>
              </a:rPr>
              <a:t>Activity</a:t>
            </a:r>
            <a:r>
              <a:rPr lang="en-US" altLang="en-US" sz="2400" dirty="0" smtClean="0"/>
              <a:t>: A “single screen” that’s visible to user</a:t>
            </a:r>
          </a:p>
          <a:p>
            <a:pPr lvl="1">
              <a:lnSpc>
                <a:spcPct val="80000"/>
              </a:lnSpc>
            </a:pPr>
            <a:endParaRPr lang="en-US" altLang="en-US" sz="2400" dirty="0" smtClean="0"/>
          </a:p>
          <a:p>
            <a:pPr lvl="1">
              <a:lnSpc>
                <a:spcPct val="80000"/>
              </a:lnSpc>
            </a:pPr>
            <a:r>
              <a:rPr lang="en-US" altLang="en-US" sz="2000" dirty="0" smtClean="0">
                <a:latin typeface="Consolas" pitchFamily="49" charset="0"/>
              </a:rPr>
              <a:t>Service</a:t>
            </a:r>
            <a:r>
              <a:rPr lang="en-US" altLang="en-US" sz="2400" dirty="0" smtClean="0"/>
              <a:t>: Long-running background “part” of app (</a:t>
            </a:r>
            <a:r>
              <a:rPr lang="en-US" altLang="en-US" sz="2400" i="1" dirty="0" smtClean="0"/>
              <a:t>not</a:t>
            </a:r>
            <a:r>
              <a:rPr lang="en-US" altLang="en-US" sz="2400" dirty="0" smtClean="0"/>
              <a:t> separate process or thread)</a:t>
            </a:r>
          </a:p>
          <a:p>
            <a:pPr lvl="1">
              <a:lnSpc>
                <a:spcPct val="80000"/>
              </a:lnSpc>
            </a:pPr>
            <a:endParaRPr lang="en-US" altLang="en-US" sz="2400" dirty="0" smtClean="0"/>
          </a:p>
          <a:p>
            <a:pPr lvl="1">
              <a:lnSpc>
                <a:spcPct val="80000"/>
              </a:lnSpc>
            </a:pPr>
            <a:r>
              <a:rPr lang="en-US" altLang="en-US" sz="2000" dirty="0" err="1" smtClean="0">
                <a:latin typeface="Consolas" pitchFamily="49" charset="0"/>
              </a:rPr>
              <a:t>ContentProvider</a:t>
            </a:r>
            <a:r>
              <a:rPr lang="en-US" altLang="en-US" sz="2400" dirty="0" smtClean="0"/>
              <a:t>: Manages app data (usually stored in database) and data access for queries</a:t>
            </a:r>
          </a:p>
          <a:p>
            <a:pPr lvl="1">
              <a:lnSpc>
                <a:spcPct val="80000"/>
              </a:lnSpc>
            </a:pPr>
            <a:endParaRPr lang="en-US" altLang="en-US" sz="2400" dirty="0" smtClean="0"/>
          </a:p>
          <a:p>
            <a:pPr lvl="1">
              <a:lnSpc>
                <a:spcPct val="80000"/>
              </a:lnSpc>
            </a:pPr>
            <a:r>
              <a:rPr lang="en-US" altLang="en-US" sz="2000" dirty="0" err="1" smtClean="0">
                <a:latin typeface="Consolas" pitchFamily="49" charset="0"/>
              </a:rPr>
              <a:t>BroadcastReceiver</a:t>
            </a:r>
            <a:r>
              <a:rPr lang="en-US" altLang="en-US" sz="2400" dirty="0" smtClean="0"/>
              <a:t>: Component that listens for particular Android system “events”, e.g., “found wireless device”, and responds accordingly</a:t>
            </a:r>
          </a:p>
          <a:p>
            <a:endParaRPr lang="en-US" dirty="0"/>
          </a:p>
        </p:txBody>
      </p:sp>
      <p:sp>
        <p:nvSpPr>
          <p:cNvPr id="6" name="Slide Number Placeholder 5"/>
          <p:cNvSpPr>
            <a:spLocks noGrp="1"/>
          </p:cNvSpPr>
          <p:nvPr>
            <p:ph type="sldNum" sz="quarter" idx="12"/>
          </p:nvPr>
        </p:nvSpPr>
        <p:spPr/>
        <p:txBody>
          <a:bodyPr/>
          <a:lstStyle/>
          <a:p>
            <a:fld id="{BB2CE0DE-867F-455F-B20B-96D381B4AB71}" type="slidenum">
              <a:rPr lang="en-US" smtClean="0"/>
              <a:pPr/>
              <a:t>13</a:t>
            </a:fld>
            <a:endParaRPr lang="en-US"/>
          </a:p>
        </p:txBody>
      </p:sp>
      <p:sp>
        <p:nvSpPr>
          <p:cNvPr id="2" name="Title 1"/>
          <p:cNvSpPr>
            <a:spLocks noGrp="1"/>
          </p:cNvSpPr>
          <p:nvPr>
            <p:ph type="title"/>
          </p:nvPr>
        </p:nvSpPr>
        <p:spPr/>
        <p:txBody>
          <a:bodyPr>
            <a:normAutofit fontScale="90000"/>
          </a:bodyPr>
          <a:lstStyle/>
          <a:p>
            <a:r>
              <a:rPr lang="en-US" dirty="0" smtClean="0"/>
              <a:t>Four main components of Android</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Content Placeholder 2"/>
          <p:cNvSpPr>
            <a:spLocks noGrp="1"/>
          </p:cNvSpPr>
          <p:nvPr>
            <p:ph idx="1"/>
          </p:nvPr>
        </p:nvSpPr>
        <p:spPr/>
        <p:txBody>
          <a:bodyPr/>
          <a:lstStyle/>
          <a:p>
            <a:pPr eaLnBrk="1" hangingPunct="1">
              <a:lnSpc>
                <a:spcPct val="90000"/>
              </a:lnSpc>
            </a:pPr>
            <a:r>
              <a:rPr lang="en-US" altLang="en-US" sz="3000" smtClean="0"/>
              <a:t>Every Android app must include an </a:t>
            </a:r>
            <a:r>
              <a:rPr lang="en-US" altLang="en-US" sz="2400" smtClean="0">
                <a:latin typeface="Consolas" pitchFamily="49" charset="0"/>
              </a:rPr>
              <a:t>AndroidManifest.xml</a:t>
            </a:r>
            <a:r>
              <a:rPr lang="en-US" altLang="en-US" sz="3000" smtClean="0"/>
              <a:t> file describing functionality</a:t>
            </a:r>
          </a:p>
          <a:p>
            <a:pPr eaLnBrk="1" hangingPunct="1">
              <a:lnSpc>
                <a:spcPct val="90000"/>
              </a:lnSpc>
            </a:pPr>
            <a:r>
              <a:rPr lang="en-US" altLang="en-US" sz="3000" smtClean="0"/>
              <a:t>The manifest specifies:</a:t>
            </a:r>
          </a:p>
          <a:p>
            <a:pPr lvl="1" eaLnBrk="1" hangingPunct="1">
              <a:lnSpc>
                <a:spcPct val="90000"/>
              </a:lnSpc>
            </a:pPr>
            <a:r>
              <a:rPr lang="en-US" altLang="en-US" sz="2600" smtClean="0"/>
              <a:t>App’s Activities, Services, etc.</a:t>
            </a:r>
          </a:p>
          <a:p>
            <a:pPr lvl="1" eaLnBrk="1" hangingPunct="1">
              <a:lnSpc>
                <a:spcPct val="90000"/>
              </a:lnSpc>
            </a:pPr>
            <a:r>
              <a:rPr lang="en-US" altLang="en-US" sz="2600" smtClean="0"/>
              <a:t>Permissions requested by app</a:t>
            </a:r>
          </a:p>
          <a:p>
            <a:pPr lvl="1" eaLnBrk="1" hangingPunct="1">
              <a:lnSpc>
                <a:spcPct val="90000"/>
              </a:lnSpc>
            </a:pPr>
            <a:r>
              <a:rPr lang="en-US" altLang="en-US" sz="2600" smtClean="0"/>
              <a:t>Minimum API required</a:t>
            </a:r>
          </a:p>
          <a:p>
            <a:pPr lvl="1" eaLnBrk="1" hangingPunct="1">
              <a:lnSpc>
                <a:spcPct val="90000"/>
              </a:lnSpc>
            </a:pPr>
            <a:r>
              <a:rPr lang="en-US" altLang="en-US" sz="2600" smtClean="0"/>
              <a:t>Hardware features required, e.g., camera with autofocus</a:t>
            </a:r>
          </a:p>
          <a:p>
            <a:pPr lvl="1" eaLnBrk="1" hangingPunct="1">
              <a:lnSpc>
                <a:spcPct val="90000"/>
              </a:lnSpc>
            </a:pPr>
            <a:r>
              <a:rPr lang="en-US" altLang="en-US" sz="2600" smtClean="0"/>
              <a:t>External libraries to which app is linked, e.g., Google Maps library</a:t>
            </a:r>
          </a:p>
          <a:p>
            <a:pPr lvl="1" eaLnBrk="1" hangingPunct="1">
              <a:lnSpc>
                <a:spcPct val="90000"/>
              </a:lnSpc>
            </a:pPr>
            <a:endParaRPr lang="en-US" altLang="en-US" sz="2600" smtClean="0"/>
          </a:p>
        </p:txBody>
      </p:sp>
      <p:sp>
        <p:nvSpPr>
          <p:cNvPr id="18434" name="Title 1"/>
          <p:cNvSpPr>
            <a:spLocks noGrp="1"/>
          </p:cNvSpPr>
          <p:nvPr>
            <p:ph type="title"/>
          </p:nvPr>
        </p:nvSpPr>
        <p:spPr/>
        <p:txBody>
          <a:bodyPr/>
          <a:lstStyle/>
          <a:p>
            <a:pPr eaLnBrk="1" hangingPunct="1"/>
            <a:r>
              <a:rPr lang="en-US" altLang="en-US" smtClean="0"/>
              <a:t>App Manifest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AndroidManifest.xml</a:t>
            </a:r>
            <a:endParaRPr lang="en-US" dirty="0"/>
          </a:p>
        </p:txBody>
      </p:sp>
      <p:pic>
        <p:nvPicPr>
          <p:cNvPr id="3" name="Picture 2"/>
          <p:cNvPicPr>
            <a:picLocks noChangeAspect="1"/>
          </p:cNvPicPr>
          <p:nvPr/>
        </p:nvPicPr>
        <p:blipFill>
          <a:blip r:embed="rId2"/>
          <a:stretch>
            <a:fillRect/>
          </a:stretch>
        </p:blipFill>
        <p:spPr>
          <a:xfrm>
            <a:off x="533400" y="1219200"/>
            <a:ext cx="7086600" cy="49625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Structure of Android Application</a:t>
            </a:r>
            <a:endParaRPr lang="en-US"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44487" y="1163139"/>
            <a:ext cx="4185165" cy="522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14282" y="1104861"/>
            <a:ext cx="4027064" cy="5324535"/>
          </a:xfrm>
          <a:prstGeom prst="rect">
            <a:avLst/>
          </a:prstGeom>
          <a:noFill/>
        </p:spPr>
        <p:txBody>
          <a:bodyPr wrap="none" rtlCol="0">
            <a:spAutoFit/>
          </a:bodyPr>
          <a:lstStyle/>
          <a:p>
            <a:r>
              <a:rPr lang="en-US" sz="2000" dirty="0"/>
              <a:t>Before </a:t>
            </a:r>
            <a:r>
              <a:rPr lang="en-US" sz="2000" dirty="0" smtClean="0"/>
              <a:t>we </a:t>
            </a:r>
            <a:r>
              <a:rPr lang="en-US" sz="2000" dirty="0"/>
              <a:t>run </a:t>
            </a:r>
            <a:r>
              <a:rPr lang="en-US" sz="2000" dirty="0" smtClean="0"/>
              <a:t>our </a:t>
            </a:r>
            <a:r>
              <a:rPr lang="en-US" sz="2000" dirty="0"/>
              <a:t>app</a:t>
            </a:r>
            <a:r>
              <a:rPr lang="en-US" sz="2000" dirty="0" smtClean="0"/>
              <a:t>,</a:t>
            </a:r>
          </a:p>
          <a:p>
            <a:r>
              <a:rPr lang="en-US" sz="2000" dirty="0" smtClean="0"/>
              <a:t>we </a:t>
            </a:r>
            <a:r>
              <a:rPr lang="en-US" sz="2000" dirty="0"/>
              <a:t>should be aware of a </a:t>
            </a:r>
            <a:endParaRPr lang="en-US" sz="2000" dirty="0" smtClean="0"/>
          </a:p>
          <a:p>
            <a:r>
              <a:rPr lang="en-US" sz="2000" dirty="0" smtClean="0"/>
              <a:t>few </a:t>
            </a:r>
            <a:r>
              <a:rPr lang="en-US" sz="2000" dirty="0"/>
              <a:t>directories and files </a:t>
            </a:r>
            <a:endParaRPr lang="en-US" sz="2000" dirty="0" smtClean="0"/>
          </a:p>
          <a:p>
            <a:r>
              <a:rPr lang="en-US" sz="2000" dirty="0" smtClean="0"/>
              <a:t>in </a:t>
            </a:r>
            <a:r>
              <a:rPr lang="en-US" sz="2000" dirty="0"/>
              <a:t>the Android </a:t>
            </a:r>
            <a:r>
              <a:rPr lang="en-US" sz="2000" dirty="0" smtClean="0"/>
              <a:t>project.</a:t>
            </a:r>
          </a:p>
          <a:p>
            <a:endParaRPr lang="en-US" sz="2000" dirty="0" smtClean="0"/>
          </a:p>
          <a:p>
            <a:r>
              <a:rPr lang="en-IN" sz="2000" dirty="0" smtClean="0"/>
              <a:t>Each project module appears </a:t>
            </a:r>
          </a:p>
          <a:p>
            <a:r>
              <a:rPr lang="en-IN" sz="2000" dirty="0" smtClean="0"/>
              <a:t>as a folder at the top level </a:t>
            </a:r>
          </a:p>
          <a:p>
            <a:r>
              <a:rPr lang="en-IN" sz="2000" dirty="0" smtClean="0"/>
              <a:t>of the project hierarchy </a:t>
            </a:r>
          </a:p>
          <a:p>
            <a:r>
              <a:rPr lang="en-IN" sz="2000" dirty="0" smtClean="0"/>
              <a:t>and contains these three </a:t>
            </a:r>
          </a:p>
          <a:p>
            <a:r>
              <a:rPr lang="en-IN" sz="2000" dirty="0" smtClean="0"/>
              <a:t>elements at the top level:</a:t>
            </a:r>
          </a:p>
          <a:p>
            <a:r>
              <a:rPr lang="en-IN" sz="2000" b="1" dirty="0" smtClean="0"/>
              <a:t>java/</a:t>
            </a:r>
            <a:r>
              <a:rPr lang="en-IN" sz="2000" dirty="0" smtClean="0"/>
              <a:t> : </a:t>
            </a:r>
          </a:p>
          <a:p>
            <a:r>
              <a:rPr lang="en-IN" sz="2000" dirty="0" smtClean="0"/>
              <a:t>Source files for the module.</a:t>
            </a:r>
          </a:p>
          <a:p>
            <a:r>
              <a:rPr lang="en-IN" sz="2000" b="1" dirty="0" smtClean="0"/>
              <a:t>manifests/</a:t>
            </a:r>
            <a:r>
              <a:rPr lang="en-IN" sz="2000" dirty="0" smtClean="0"/>
              <a:t> : </a:t>
            </a:r>
          </a:p>
          <a:p>
            <a:r>
              <a:rPr lang="en-IN" sz="2000" dirty="0" smtClean="0"/>
              <a:t>Manifest files for the module</a:t>
            </a:r>
          </a:p>
          <a:p>
            <a:r>
              <a:rPr lang="en-IN" sz="2000" b="1" dirty="0" smtClean="0"/>
              <a:t>res/</a:t>
            </a:r>
            <a:r>
              <a:rPr lang="en-IN" sz="2000" dirty="0" smtClean="0"/>
              <a:t> : </a:t>
            </a:r>
          </a:p>
          <a:p>
            <a:r>
              <a:rPr lang="en-IN" sz="2000" dirty="0" smtClean="0"/>
              <a:t>Resource files for the module</a:t>
            </a:r>
          </a:p>
          <a:p>
            <a:endParaRPr lang="en-US" sz="20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304800" y="990600"/>
          <a:ext cx="8610600" cy="4702674"/>
        </p:xfrm>
        <a:graphic>
          <a:graphicData uri="http://schemas.openxmlformats.org/drawingml/2006/table">
            <a:tbl>
              <a:tblPr/>
              <a:tblGrid>
                <a:gridCol w="685800"/>
                <a:gridCol w="7924800"/>
              </a:tblGrid>
              <a:tr h="246110">
                <a:tc>
                  <a:txBody>
                    <a:bodyPr/>
                    <a:lstStyle/>
                    <a:p>
                      <a:pPr algn="ctr" fontAlgn="t"/>
                      <a:r>
                        <a:rPr lang="en-US" sz="1400" dirty="0" err="1" smtClean="0">
                          <a:effectLst/>
                        </a:rPr>
                        <a:t>Sl.No</a:t>
                      </a:r>
                      <a:r>
                        <a:rPr lang="en-US" sz="1400" dirty="0">
                          <a:effectLst/>
                        </a:rPr>
                        <a:t>.</a:t>
                      </a:r>
                    </a:p>
                  </a:txBody>
                  <a:tcPr marL="26751" marR="26751" marT="26751" marB="267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pPr algn="ctr" fontAlgn="t"/>
                      <a:r>
                        <a:rPr lang="en-US" sz="1400" dirty="0">
                          <a:effectLst/>
                        </a:rPr>
                        <a:t>Folder, File &amp; Description</a:t>
                      </a:r>
                    </a:p>
                  </a:txBody>
                  <a:tcPr marL="26751" marR="26751" marT="26751" marB="267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r>
              <a:tr h="669262">
                <a:tc>
                  <a:txBody>
                    <a:bodyPr/>
                    <a:lstStyle/>
                    <a:p>
                      <a:pPr algn="ctr" fontAlgn="ctr"/>
                      <a:r>
                        <a:rPr lang="en-US" sz="1800" dirty="0">
                          <a:effectLst/>
                        </a:rPr>
                        <a:t>1</a:t>
                      </a:r>
                    </a:p>
                  </a:txBody>
                  <a:tcPr marL="26751" marR="26751" marT="26751" marB="267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US" sz="1800" b="1" dirty="0" smtClean="0">
                          <a:solidFill>
                            <a:srgbClr val="000000"/>
                          </a:solidFill>
                          <a:effectLst/>
                        </a:rPr>
                        <a:t>Java: </a:t>
                      </a:r>
                      <a:r>
                        <a:rPr lang="en-US" sz="1800" dirty="0" smtClean="0">
                          <a:solidFill>
                            <a:srgbClr val="000000"/>
                          </a:solidFill>
                          <a:effectLst/>
                        </a:rPr>
                        <a:t>This </a:t>
                      </a:r>
                      <a:r>
                        <a:rPr lang="en-US" sz="1800" dirty="0">
                          <a:solidFill>
                            <a:srgbClr val="000000"/>
                          </a:solidFill>
                          <a:effectLst/>
                        </a:rPr>
                        <a:t>contains the </a:t>
                      </a:r>
                      <a:r>
                        <a:rPr lang="en-US" sz="1800" b="1" dirty="0">
                          <a:solidFill>
                            <a:srgbClr val="000000"/>
                          </a:solidFill>
                          <a:effectLst/>
                        </a:rPr>
                        <a:t>.java</a:t>
                      </a:r>
                      <a:r>
                        <a:rPr lang="en-US" sz="1800" dirty="0">
                          <a:solidFill>
                            <a:srgbClr val="000000"/>
                          </a:solidFill>
                          <a:effectLst/>
                        </a:rPr>
                        <a:t> source files for your project. By default, it includes an </a:t>
                      </a:r>
                      <a:r>
                        <a:rPr lang="en-US" sz="1800" i="1" dirty="0">
                          <a:solidFill>
                            <a:srgbClr val="000000"/>
                          </a:solidFill>
                          <a:effectLst/>
                        </a:rPr>
                        <a:t>MainActivity.java</a:t>
                      </a:r>
                      <a:r>
                        <a:rPr lang="en-US" sz="1800" dirty="0">
                          <a:solidFill>
                            <a:srgbClr val="000000"/>
                          </a:solidFill>
                          <a:effectLst/>
                        </a:rPr>
                        <a:t> source file having an activity class that runs when your app is launched using the app icon.</a:t>
                      </a:r>
                    </a:p>
                  </a:txBody>
                  <a:tcPr marL="26751" marR="26751" marT="26751" marB="267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5021">
                <a:tc>
                  <a:txBody>
                    <a:bodyPr/>
                    <a:lstStyle/>
                    <a:p>
                      <a:pPr algn="ctr" fontAlgn="ctr"/>
                      <a:r>
                        <a:rPr lang="en-US" sz="1800" dirty="0">
                          <a:effectLst/>
                        </a:rPr>
                        <a:t>2</a:t>
                      </a:r>
                    </a:p>
                  </a:txBody>
                  <a:tcPr marL="26751" marR="26751" marT="26751" marB="267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US" sz="1800" b="1" dirty="0" smtClean="0">
                          <a:solidFill>
                            <a:srgbClr val="000000"/>
                          </a:solidFill>
                          <a:effectLst/>
                        </a:rPr>
                        <a:t>res/</a:t>
                      </a:r>
                      <a:r>
                        <a:rPr lang="en-US" sz="1800" b="1" dirty="0" err="1" smtClean="0">
                          <a:solidFill>
                            <a:srgbClr val="000000"/>
                          </a:solidFill>
                          <a:effectLst/>
                        </a:rPr>
                        <a:t>drawable-hdpi</a:t>
                      </a:r>
                      <a:r>
                        <a:rPr lang="en-US" sz="1800" b="1" dirty="0" smtClean="0">
                          <a:solidFill>
                            <a:srgbClr val="000000"/>
                          </a:solidFill>
                          <a:effectLst/>
                        </a:rPr>
                        <a:t>: </a:t>
                      </a:r>
                      <a:r>
                        <a:rPr lang="en-US" sz="1800" dirty="0" smtClean="0">
                          <a:solidFill>
                            <a:srgbClr val="000000"/>
                          </a:solidFill>
                          <a:effectLst/>
                        </a:rPr>
                        <a:t>This </a:t>
                      </a:r>
                      <a:r>
                        <a:rPr lang="en-US" sz="1800" dirty="0">
                          <a:solidFill>
                            <a:srgbClr val="000000"/>
                          </a:solidFill>
                          <a:effectLst/>
                        </a:rPr>
                        <a:t>is a directory for </a:t>
                      </a:r>
                      <a:r>
                        <a:rPr lang="en-US" sz="1800" dirty="0" err="1">
                          <a:solidFill>
                            <a:srgbClr val="000000"/>
                          </a:solidFill>
                          <a:effectLst/>
                        </a:rPr>
                        <a:t>drawable</a:t>
                      </a:r>
                      <a:r>
                        <a:rPr lang="en-US" sz="1800" dirty="0">
                          <a:solidFill>
                            <a:srgbClr val="000000"/>
                          </a:solidFill>
                          <a:effectLst/>
                        </a:rPr>
                        <a:t> objects that are designed for high-density screens.</a:t>
                      </a:r>
                    </a:p>
                  </a:txBody>
                  <a:tcPr marL="26751" marR="26751" marT="26751" marB="267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8717">
                <a:tc>
                  <a:txBody>
                    <a:bodyPr/>
                    <a:lstStyle/>
                    <a:p>
                      <a:pPr algn="ctr" fontAlgn="ctr"/>
                      <a:r>
                        <a:rPr lang="en-US" sz="1800" dirty="0">
                          <a:effectLst/>
                        </a:rPr>
                        <a:t>3</a:t>
                      </a:r>
                    </a:p>
                  </a:txBody>
                  <a:tcPr marL="26751" marR="26751" marT="26751" marB="267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US" sz="1800" b="1" dirty="0" smtClean="0">
                          <a:solidFill>
                            <a:srgbClr val="000000"/>
                          </a:solidFill>
                          <a:effectLst/>
                        </a:rPr>
                        <a:t>res/layout: </a:t>
                      </a:r>
                      <a:r>
                        <a:rPr lang="en-US" sz="1800" dirty="0" smtClean="0">
                          <a:solidFill>
                            <a:srgbClr val="000000"/>
                          </a:solidFill>
                          <a:effectLst/>
                        </a:rPr>
                        <a:t>This </a:t>
                      </a:r>
                      <a:r>
                        <a:rPr lang="en-US" sz="1800" dirty="0">
                          <a:solidFill>
                            <a:srgbClr val="000000"/>
                          </a:solidFill>
                          <a:effectLst/>
                        </a:rPr>
                        <a:t>is a directory for files that define your app's user interface.</a:t>
                      </a:r>
                    </a:p>
                  </a:txBody>
                  <a:tcPr marL="26751" marR="26751" marT="26751" marB="267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7524">
                <a:tc>
                  <a:txBody>
                    <a:bodyPr/>
                    <a:lstStyle/>
                    <a:p>
                      <a:pPr algn="ctr" fontAlgn="ctr"/>
                      <a:r>
                        <a:rPr lang="en-US" sz="1800">
                          <a:effectLst/>
                        </a:rPr>
                        <a:t>4</a:t>
                      </a:r>
                    </a:p>
                  </a:txBody>
                  <a:tcPr marL="26751" marR="26751" marT="26751" marB="267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US" sz="1800" b="1" dirty="0" smtClean="0">
                          <a:solidFill>
                            <a:srgbClr val="000000"/>
                          </a:solidFill>
                          <a:effectLst/>
                        </a:rPr>
                        <a:t>res/values: </a:t>
                      </a:r>
                      <a:r>
                        <a:rPr lang="en-US" sz="1800" dirty="0" smtClean="0">
                          <a:solidFill>
                            <a:srgbClr val="000000"/>
                          </a:solidFill>
                          <a:effectLst/>
                        </a:rPr>
                        <a:t>This </a:t>
                      </a:r>
                      <a:r>
                        <a:rPr lang="en-US" sz="1800" dirty="0">
                          <a:solidFill>
                            <a:srgbClr val="000000"/>
                          </a:solidFill>
                          <a:effectLst/>
                        </a:rPr>
                        <a:t>is a directory for other various XML files that contain a collection of resources, such as strings and </a:t>
                      </a:r>
                      <a:r>
                        <a:rPr lang="en-US" sz="1800" dirty="0" err="1">
                          <a:solidFill>
                            <a:srgbClr val="000000"/>
                          </a:solidFill>
                          <a:effectLst/>
                        </a:rPr>
                        <a:t>colours</a:t>
                      </a:r>
                      <a:r>
                        <a:rPr lang="en-US" sz="1800" dirty="0">
                          <a:solidFill>
                            <a:srgbClr val="000000"/>
                          </a:solidFill>
                          <a:effectLst/>
                        </a:rPr>
                        <a:t> definitions.</a:t>
                      </a:r>
                    </a:p>
                  </a:txBody>
                  <a:tcPr marL="26751" marR="26751" marT="26751" marB="267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02142">
                <a:tc>
                  <a:txBody>
                    <a:bodyPr/>
                    <a:lstStyle/>
                    <a:p>
                      <a:pPr algn="ctr" fontAlgn="ctr"/>
                      <a:r>
                        <a:rPr lang="en-US" sz="1800">
                          <a:effectLst/>
                        </a:rPr>
                        <a:t>5</a:t>
                      </a:r>
                    </a:p>
                  </a:txBody>
                  <a:tcPr marL="26751" marR="26751" marT="26751" marB="267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US" sz="1800" b="1" dirty="0" smtClean="0">
                          <a:solidFill>
                            <a:srgbClr val="000000"/>
                          </a:solidFill>
                          <a:effectLst/>
                        </a:rPr>
                        <a:t>AndroidManifest.xml: </a:t>
                      </a:r>
                      <a:r>
                        <a:rPr lang="en-US" sz="1800" dirty="0" smtClean="0">
                          <a:solidFill>
                            <a:srgbClr val="000000"/>
                          </a:solidFill>
                          <a:effectLst/>
                        </a:rPr>
                        <a:t>This </a:t>
                      </a:r>
                      <a:r>
                        <a:rPr lang="en-US" sz="1800" dirty="0">
                          <a:solidFill>
                            <a:srgbClr val="000000"/>
                          </a:solidFill>
                          <a:effectLst/>
                        </a:rPr>
                        <a:t>is the manifest file which describes the fundamental characteristics of the app and defines each of its components.</a:t>
                      </a:r>
                    </a:p>
                  </a:txBody>
                  <a:tcPr marL="26751" marR="26751" marT="26751" marB="267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9250">
                <a:tc>
                  <a:txBody>
                    <a:bodyPr/>
                    <a:lstStyle/>
                    <a:p>
                      <a:pPr algn="ctr" fontAlgn="ctr"/>
                      <a:r>
                        <a:rPr lang="en-US" sz="1800" dirty="0">
                          <a:effectLst/>
                        </a:rPr>
                        <a:t>6</a:t>
                      </a:r>
                    </a:p>
                  </a:txBody>
                  <a:tcPr marL="26751" marR="26751" marT="26751" marB="267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US" sz="1800" b="1" dirty="0" err="1" smtClean="0">
                          <a:solidFill>
                            <a:srgbClr val="000000"/>
                          </a:solidFill>
                          <a:effectLst/>
                        </a:rPr>
                        <a:t>Build.gradle</a:t>
                      </a:r>
                      <a:r>
                        <a:rPr lang="en-US" sz="1800" b="1" dirty="0" smtClean="0">
                          <a:solidFill>
                            <a:srgbClr val="000000"/>
                          </a:solidFill>
                          <a:effectLst/>
                        </a:rPr>
                        <a:t>: </a:t>
                      </a:r>
                      <a:r>
                        <a:rPr lang="en-US" sz="1800" dirty="0" smtClean="0">
                          <a:solidFill>
                            <a:srgbClr val="000000"/>
                          </a:solidFill>
                          <a:effectLst/>
                        </a:rPr>
                        <a:t>This </a:t>
                      </a:r>
                      <a:r>
                        <a:rPr lang="en-US" sz="1800" dirty="0">
                          <a:solidFill>
                            <a:srgbClr val="000000"/>
                          </a:solidFill>
                          <a:effectLst/>
                        </a:rPr>
                        <a:t>is an auto generated file which contains </a:t>
                      </a:r>
                      <a:r>
                        <a:rPr lang="en-US" sz="1800" dirty="0" err="1">
                          <a:solidFill>
                            <a:srgbClr val="000000"/>
                          </a:solidFill>
                          <a:effectLst/>
                        </a:rPr>
                        <a:t>compileSdkVersion</a:t>
                      </a:r>
                      <a:r>
                        <a:rPr lang="en-US" sz="1800" dirty="0">
                          <a:solidFill>
                            <a:srgbClr val="000000"/>
                          </a:solidFill>
                          <a:effectLst/>
                        </a:rPr>
                        <a:t>, </a:t>
                      </a:r>
                      <a:r>
                        <a:rPr lang="en-US" sz="1800" dirty="0" err="1">
                          <a:solidFill>
                            <a:srgbClr val="000000"/>
                          </a:solidFill>
                          <a:effectLst/>
                        </a:rPr>
                        <a:t>buildToolsVersion</a:t>
                      </a:r>
                      <a:r>
                        <a:rPr lang="en-US" sz="1800" dirty="0">
                          <a:solidFill>
                            <a:srgbClr val="000000"/>
                          </a:solidFill>
                          <a:effectLst/>
                        </a:rPr>
                        <a:t>, </a:t>
                      </a:r>
                      <a:r>
                        <a:rPr lang="en-US" sz="1800" dirty="0" err="1">
                          <a:solidFill>
                            <a:srgbClr val="000000"/>
                          </a:solidFill>
                          <a:effectLst/>
                        </a:rPr>
                        <a:t>applicationId</a:t>
                      </a:r>
                      <a:r>
                        <a:rPr lang="en-US" sz="1800" dirty="0">
                          <a:solidFill>
                            <a:srgbClr val="000000"/>
                          </a:solidFill>
                          <a:effectLst/>
                        </a:rPr>
                        <a:t>, </a:t>
                      </a:r>
                      <a:r>
                        <a:rPr lang="en-US" sz="1800" dirty="0" err="1">
                          <a:solidFill>
                            <a:srgbClr val="000000"/>
                          </a:solidFill>
                          <a:effectLst/>
                        </a:rPr>
                        <a:t>minSdkVersion</a:t>
                      </a:r>
                      <a:r>
                        <a:rPr lang="en-US" sz="1800" dirty="0">
                          <a:solidFill>
                            <a:srgbClr val="000000"/>
                          </a:solidFill>
                          <a:effectLst/>
                        </a:rPr>
                        <a:t>, </a:t>
                      </a:r>
                      <a:r>
                        <a:rPr lang="en-US" sz="1800" dirty="0" err="1">
                          <a:solidFill>
                            <a:srgbClr val="000000"/>
                          </a:solidFill>
                          <a:effectLst/>
                        </a:rPr>
                        <a:t>targetSdkVersion</a:t>
                      </a:r>
                      <a:r>
                        <a:rPr lang="en-US" sz="1800" dirty="0">
                          <a:solidFill>
                            <a:srgbClr val="000000"/>
                          </a:solidFill>
                          <a:effectLst/>
                        </a:rPr>
                        <a:t>, </a:t>
                      </a:r>
                      <a:r>
                        <a:rPr lang="en-US" sz="1800" dirty="0" err="1">
                          <a:solidFill>
                            <a:srgbClr val="000000"/>
                          </a:solidFill>
                          <a:effectLst/>
                        </a:rPr>
                        <a:t>versionCode</a:t>
                      </a:r>
                      <a:r>
                        <a:rPr lang="en-US" sz="1800" dirty="0">
                          <a:solidFill>
                            <a:srgbClr val="000000"/>
                          </a:solidFill>
                          <a:effectLst/>
                        </a:rPr>
                        <a:t> and </a:t>
                      </a:r>
                      <a:r>
                        <a:rPr lang="en-US" sz="1800" dirty="0" err="1">
                          <a:solidFill>
                            <a:srgbClr val="000000"/>
                          </a:solidFill>
                          <a:effectLst/>
                        </a:rPr>
                        <a:t>versionName</a:t>
                      </a:r>
                      <a:endParaRPr lang="en-US" sz="1800" dirty="0">
                        <a:solidFill>
                          <a:srgbClr val="000000"/>
                        </a:solidFill>
                        <a:effectLst/>
                      </a:endParaRPr>
                    </a:p>
                  </a:txBody>
                  <a:tcPr marL="26751" marR="26751" marT="26751" marB="267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 name="Title 1"/>
          <p:cNvSpPr>
            <a:spLocks noGrp="1"/>
          </p:cNvSpPr>
          <p:nvPr>
            <p:ph type="title"/>
          </p:nvPr>
        </p:nvSpPr>
        <p:spPr/>
        <p:txBody>
          <a:bodyPr/>
          <a:lstStyle/>
          <a:p>
            <a:endParaRPr lang="en-US" sz="28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800" b="1" dirty="0" smtClean="0"/>
              <a:t>What is </a:t>
            </a:r>
            <a:r>
              <a:rPr lang="en-US" sz="2800" b="1" dirty="0" smtClean="0">
                <a:solidFill>
                  <a:srgbClr val="C00000"/>
                </a:solidFill>
              </a:rPr>
              <a:t>activity_main.xml</a:t>
            </a:r>
            <a:r>
              <a:rPr lang="en-US" sz="2800" b="1" dirty="0" smtClean="0"/>
              <a:t> in android?</a:t>
            </a:r>
          </a:p>
          <a:p>
            <a:r>
              <a:rPr lang="en-US" sz="2800" b="1" dirty="0" smtClean="0"/>
              <a:t>It has information about </a:t>
            </a:r>
            <a:r>
              <a:rPr lang="en-US" sz="2800" b="1" dirty="0" smtClean="0">
                <a:solidFill>
                  <a:srgbClr val="C00000"/>
                </a:solidFill>
              </a:rPr>
              <a:t>layout </a:t>
            </a:r>
            <a:r>
              <a:rPr lang="en-US" sz="2800" b="1" dirty="0" smtClean="0"/>
              <a:t>in an application</a:t>
            </a:r>
          </a:p>
          <a:p>
            <a:pPr marL="0" indent="0">
              <a:buNone/>
            </a:pPr>
            <a:r>
              <a:rPr lang="en-US" sz="2800" b="1" dirty="0" smtClean="0"/>
              <a:t>What is </a:t>
            </a:r>
            <a:r>
              <a:rPr lang="en-US" sz="2800" b="1" dirty="0" smtClean="0">
                <a:solidFill>
                  <a:srgbClr val="C00000"/>
                </a:solidFill>
              </a:rPr>
              <a:t>MainActivity.java</a:t>
            </a:r>
            <a:r>
              <a:rPr lang="en-US" sz="2800" b="1" dirty="0" smtClean="0"/>
              <a:t> in android?</a:t>
            </a:r>
          </a:p>
          <a:p>
            <a:r>
              <a:rPr lang="en-US" sz="2800" b="1" dirty="0" smtClean="0"/>
              <a:t>It has the information about </a:t>
            </a:r>
            <a:r>
              <a:rPr lang="en-US" sz="2800" b="1" dirty="0" smtClean="0">
                <a:solidFill>
                  <a:srgbClr val="C00000"/>
                </a:solidFill>
              </a:rPr>
              <a:t>activities</a:t>
            </a:r>
            <a:r>
              <a:rPr lang="en-US" sz="2800" b="1" dirty="0" smtClean="0"/>
              <a:t> in an application</a:t>
            </a:r>
          </a:p>
          <a:p>
            <a:endParaRPr lang="en-US" dirty="0"/>
          </a:p>
        </p:txBody>
      </p:sp>
      <p:sp>
        <p:nvSpPr>
          <p:cNvPr id="6" name="Title 5"/>
          <p:cNvSpPr>
            <a:spLocks noGrp="1"/>
          </p:cNvSpPr>
          <p:nvPr>
            <p:ph type="title"/>
          </p:nvPr>
        </p:nvSpPr>
        <p:spPr/>
        <p:txBody>
          <a:bodyP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a:t>is Activity</a:t>
            </a:r>
            <a:r>
              <a:rPr lang="en-US" dirty="0" smtClean="0"/>
              <a:t>?</a:t>
            </a:r>
            <a:endParaRPr lang="en-US" dirty="0"/>
          </a:p>
        </p:txBody>
      </p:sp>
      <p:sp>
        <p:nvSpPr>
          <p:cNvPr id="3" name="Content Placeholder 2"/>
          <p:cNvSpPr>
            <a:spLocks noGrp="1"/>
          </p:cNvSpPr>
          <p:nvPr>
            <p:ph idx="1"/>
          </p:nvPr>
        </p:nvSpPr>
        <p:spPr/>
        <p:txBody>
          <a:bodyPr/>
          <a:lstStyle/>
          <a:p>
            <a:pPr algn="just"/>
            <a:r>
              <a:rPr lang="en-IN" sz="2000" dirty="0" smtClean="0"/>
              <a:t>An </a:t>
            </a:r>
            <a:r>
              <a:rPr lang="en-IN" sz="2000" dirty="0"/>
              <a:t>activity represents a single screen with a user interface. For example, an email application might have one activity that shows a list of new emails, another activity to compose an email, and one for reading emails. If an application has more than one activity, then one of them should be marked as the activity that is presented when the application is launched.</a:t>
            </a:r>
            <a:r>
              <a:rPr lang="en-US" sz="2000" dirty="0" smtClean="0"/>
              <a:t>For example, </a:t>
            </a:r>
            <a:r>
              <a:rPr lang="en-US" sz="2000" b="1" dirty="0" err="1" smtClean="0"/>
              <a:t>MainActivity</a:t>
            </a:r>
            <a:r>
              <a:rPr lang="en-US" sz="2000" b="1" dirty="0" smtClean="0"/>
              <a:t> </a:t>
            </a:r>
            <a:r>
              <a:rPr lang="en-US" sz="2000" dirty="0" smtClean="0"/>
              <a:t>class is </a:t>
            </a:r>
            <a:r>
              <a:rPr lang="en-US" sz="2000" dirty="0" err="1" smtClean="0"/>
              <a:t>subclassing</a:t>
            </a:r>
            <a:r>
              <a:rPr lang="en-US" sz="2000" dirty="0" smtClean="0"/>
              <a:t> a super class called as a </a:t>
            </a:r>
            <a:r>
              <a:rPr lang="en-US" sz="2000" dirty="0" err="1" smtClean="0"/>
              <a:t>AppCompatActivity</a:t>
            </a:r>
            <a:endParaRPr lang="en-US" sz="2000" dirty="0" smtClean="0"/>
          </a:p>
          <a:p>
            <a:pPr algn="just"/>
            <a:endParaRPr lang="en-US" sz="2000" dirty="0"/>
          </a:p>
          <a:p>
            <a:pPr algn="just"/>
            <a:endParaRPr lang="en-US" sz="2000" dirty="0"/>
          </a:p>
        </p:txBody>
      </p:sp>
      <p:pic>
        <p:nvPicPr>
          <p:cNvPr id="9" name="Picture 8"/>
          <p:cNvPicPr>
            <a:picLocks noChangeAspect="1"/>
          </p:cNvPicPr>
          <p:nvPr/>
        </p:nvPicPr>
        <p:blipFill>
          <a:blip r:embed="rId2"/>
          <a:stretch>
            <a:fillRect/>
          </a:stretch>
        </p:blipFill>
        <p:spPr>
          <a:xfrm>
            <a:off x="4191000" y="3744309"/>
            <a:ext cx="4000500" cy="27717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IN" sz="2800" dirty="0"/>
              <a:t>Android is developed by Open Handset Alliance led by Google</a:t>
            </a:r>
          </a:p>
          <a:p>
            <a:r>
              <a:rPr lang="en-IN" sz="2800" dirty="0"/>
              <a:t>Android is an open source operating system based on Linux kernel</a:t>
            </a:r>
          </a:p>
          <a:p>
            <a:r>
              <a:rPr lang="en-IN" sz="2800" dirty="0"/>
              <a:t>Android uses a special virtual machine to run the apps called </a:t>
            </a:r>
            <a:r>
              <a:rPr lang="en-IN" sz="2800" dirty="0" err="1"/>
              <a:t>Dalvik</a:t>
            </a:r>
            <a:r>
              <a:rPr lang="en-IN" sz="2800" dirty="0"/>
              <a:t> virtual machine</a:t>
            </a:r>
          </a:p>
          <a:p>
            <a:r>
              <a:rPr lang="en-IN" sz="2800" dirty="0" smtClean="0"/>
              <a:t>Android </a:t>
            </a:r>
            <a:r>
              <a:rPr lang="en-IN" sz="2800" dirty="0"/>
              <a:t>apps can be made available for users through google play store</a:t>
            </a:r>
          </a:p>
          <a:p>
            <a:r>
              <a:rPr lang="en-IN" sz="2800" dirty="0" smtClean="0"/>
              <a:t>Android </a:t>
            </a:r>
            <a:r>
              <a:rPr lang="en-IN" sz="2800" dirty="0"/>
              <a:t>Studio is the official IDE for Android development</a:t>
            </a:r>
          </a:p>
          <a:p>
            <a:r>
              <a:rPr lang="en-IN" sz="2800" dirty="0"/>
              <a:t>Java will be used as the programming language</a:t>
            </a:r>
          </a:p>
          <a:p>
            <a:pPr lvl="1" indent="-342900">
              <a:lnSpc>
                <a:spcPct val="95000"/>
              </a:lnSpc>
              <a:spcBef>
                <a:spcPct val="0"/>
              </a:spcBef>
              <a:buClr>
                <a:srgbClr val="606060"/>
              </a:buClr>
              <a:buFontTx/>
              <a:buChar char="•"/>
            </a:pPr>
            <a:endParaRPr lang="en-US" altLang="en-US" sz="2000" dirty="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2</a:t>
            </a:fld>
            <a:endParaRPr lang="en-US"/>
          </a:p>
        </p:txBody>
      </p:sp>
      <p:sp>
        <p:nvSpPr>
          <p:cNvPr id="2" name="Title 1"/>
          <p:cNvSpPr>
            <a:spLocks noGrp="1"/>
          </p:cNvSpPr>
          <p:nvPr>
            <p:ph type="title"/>
          </p:nvPr>
        </p:nvSpPr>
        <p:spPr/>
        <p:txBody>
          <a:bodyPr/>
          <a:lstStyle/>
          <a:p>
            <a:r>
              <a:rPr lang="en-US" dirty="0" smtClean="0"/>
              <a:t>Android</a:t>
            </a:r>
            <a:endParaRPr lang="en-US" dirty="0"/>
          </a:p>
        </p:txBody>
      </p:sp>
      <p:sp>
        <p:nvSpPr>
          <p:cNvPr id="7" name="AutoShape 2" descr="Image result for androi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39000" y="0"/>
            <a:ext cx="1185862" cy="956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7218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MainActivity.java</a:t>
            </a:r>
          </a:p>
        </p:txBody>
      </p:sp>
      <p:sp>
        <p:nvSpPr>
          <p:cNvPr id="3" name="Content Placeholder 2"/>
          <p:cNvSpPr>
            <a:spLocks noGrp="1"/>
          </p:cNvSpPr>
          <p:nvPr>
            <p:ph idx="1"/>
          </p:nvPr>
        </p:nvSpPr>
        <p:spPr/>
        <p:txBody>
          <a:bodyPr/>
          <a:lstStyle/>
          <a:p>
            <a:pPr algn="just"/>
            <a:r>
              <a:rPr lang="en-US" sz="1800" dirty="0" smtClean="0"/>
              <a:t>Next we will learn about </a:t>
            </a:r>
            <a:r>
              <a:rPr lang="en-US" sz="1800" dirty="0" err="1" smtClean="0"/>
              <a:t>R.layout.activity_main</a:t>
            </a:r>
            <a:r>
              <a:rPr lang="en-US" sz="1800" dirty="0" smtClean="0"/>
              <a:t> in the file MainActivity.java</a:t>
            </a:r>
            <a:endParaRPr lang="en-US" sz="1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R.java file</a:t>
            </a:r>
            <a:endParaRPr lang="en-US" dirty="0"/>
          </a:p>
        </p:txBody>
      </p:sp>
      <p:sp>
        <p:nvSpPr>
          <p:cNvPr id="3" name="Content Placeholder 2"/>
          <p:cNvSpPr>
            <a:spLocks noGrp="1"/>
          </p:cNvSpPr>
          <p:nvPr>
            <p:ph idx="1"/>
          </p:nvPr>
        </p:nvSpPr>
        <p:spPr/>
        <p:txBody>
          <a:bodyPr/>
          <a:lstStyle/>
          <a:p>
            <a:pPr algn="just"/>
            <a:r>
              <a:rPr lang="en-US" sz="1400" dirty="0" smtClean="0"/>
              <a:t>When we see </a:t>
            </a:r>
            <a:r>
              <a:rPr lang="en-US" sz="1400" dirty="0"/>
              <a:t>on the Project </a:t>
            </a:r>
            <a:r>
              <a:rPr lang="en-US" sz="1400" dirty="0" smtClean="0"/>
              <a:t>window, not </a:t>
            </a:r>
            <a:r>
              <a:rPr lang="en-US" sz="1400" dirty="0"/>
              <a:t>all components involved  creating your </a:t>
            </a:r>
            <a:r>
              <a:rPr lang="en-US" sz="1400" dirty="0" smtClean="0"/>
              <a:t>application is visible. </a:t>
            </a:r>
            <a:r>
              <a:rPr lang="en-US" sz="1400" dirty="0"/>
              <a:t>There are components that are generated automatically by the compiler program. And it does not display on Project window.  For example, based on the structure of the source files in your project,  the compiler creates a R.java source file that defines constants for the resources on the project.</a:t>
            </a:r>
          </a:p>
          <a:p>
            <a:pPr algn="just"/>
            <a:r>
              <a:rPr lang="en-US" sz="1400" dirty="0"/>
              <a:t>To view the </a:t>
            </a:r>
            <a:r>
              <a:rPr lang="en-US" sz="1400" b="1" dirty="0"/>
              <a:t> R.jav</a:t>
            </a:r>
            <a:r>
              <a:rPr lang="en-US" sz="1400" dirty="0"/>
              <a:t>a file on   </a:t>
            </a:r>
            <a:r>
              <a:rPr lang="en-US" sz="1400" b="1" dirty="0"/>
              <a:t>Android Studio</a:t>
            </a:r>
            <a:r>
              <a:rPr lang="en-US" sz="1400" dirty="0"/>
              <a:t>, open  </a:t>
            </a:r>
            <a:r>
              <a:rPr lang="en-US" sz="1400" b="1" dirty="0" err="1"/>
              <a:t>MainActivity</a:t>
            </a:r>
            <a:r>
              <a:rPr lang="en-US" sz="1400" b="1" dirty="0"/>
              <a:t> </a:t>
            </a:r>
            <a:r>
              <a:rPr lang="en-US" sz="1400" dirty="0"/>
              <a:t>class, right click on </a:t>
            </a:r>
            <a:r>
              <a:rPr lang="en-US" sz="1400" b="1" i="1" dirty="0" err="1"/>
              <a:t>R.layout.main_activity</a:t>
            </a:r>
            <a:r>
              <a:rPr lang="en-US" sz="1400" dirty="0"/>
              <a:t> and select </a:t>
            </a:r>
            <a:r>
              <a:rPr lang="en-US" sz="1400" b="1" i="1" dirty="0"/>
              <a:t>Go To/Implementation (s)</a:t>
            </a:r>
            <a:endParaRPr lang="en-US" sz="1400" dirty="0"/>
          </a:p>
          <a:p>
            <a:pPr algn="just"/>
            <a:endParaRPr lang="en-US" sz="1400" dirty="0"/>
          </a:p>
        </p:txBody>
      </p:sp>
      <p:sp>
        <p:nvSpPr>
          <p:cNvPr id="4" name="Date Placeholder 3"/>
          <p:cNvSpPr>
            <a:spLocks noGrp="1"/>
          </p:cNvSpPr>
          <p:nvPr>
            <p:ph type="dt" sz="half" idx="10"/>
          </p:nvPr>
        </p:nvSpPr>
        <p:spPr/>
        <p:txBody>
          <a:bodyPr/>
          <a:lstStyle/>
          <a:p>
            <a:fld id="{8ACB7CA4-03DF-4889-BB0A-19BB3E498728}" type="datetime3">
              <a:rPr lang="en-US" smtClean="0"/>
              <a:pPr/>
              <a:t>3 November 2022</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BMSCE</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21</a:t>
            </a:fld>
            <a:endParaRPr lang="en-US"/>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7272" y="3110249"/>
            <a:ext cx="6705600" cy="3747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R.java file</a:t>
            </a:r>
            <a:endParaRPr lang="en-US" dirty="0"/>
          </a:p>
        </p:txBody>
      </p:sp>
      <p:sp>
        <p:nvSpPr>
          <p:cNvPr id="4" name="Date Placeholder 3"/>
          <p:cNvSpPr>
            <a:spLocks noGrp="1"/>
          </p:cNvSpPr>
          <p:nvPr>
            <p:ph type="dt" sz="half" idx="10"/>
          </p:nvPr>
        </p:nvSpPr>
        <p:spPr/>
        <p:txBody>
          <a:bodyPr/>
          <a:lstStyle/>
          <a:p>
            <a:fld id="{8ACB7CA4-03DF-4889-BB0A-19BB3E498728}" type="datetime3">
              <a:rPr lang="en-US" smtClean="0"/>
              <a:pPr/>
              <a:t>3 November 2022</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BMSCE</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22</a:t>
            </a:fld>
            <a:endParaRPr lang="en-US"/>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5720" y="1214422"/>
            <a:ext cx="8525281" cy="3624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R.java</a:t>
            </a:r>
            <a:endParaRPr lang="en-US" dirty="0"/>
          </a:p>
        </p:txBody>
      </p:sp>
      <p:sp>
        <p:nvSpPr>
          <p:cNvPr id="3" name="Content Placeholder 2"/>
          <p:cNvSpPr>
            <a:spLocks noGrp="1"/>
          </p:cNvSpPr>
          <p:nvPr>
            <p:ph idx="1"/>
          </p:nvPr>
        </p:nvSpPr>
        <p:spPr/>
        <p:txBody>
          <a:bodyPr/>
          <a:lstStyle/>
          <a:p>
            <a:r>
              <a:rPr lang="en-US" sz="1800" dirty="0"/>
              <a:t>The constants defined in class </a:t>
            </a:r>
            <a:r>
              <a:rPr lang="en-US" sz="1800" b="1" dirty="0"/>
              <a:t>R.java</a:t>
            </a:r>
            <a:r>
              <a:rPr lang="en-US" sz="1800" dirty="0"/>
              <a:t> are created corresponding to the resources on the Project:</a:t>
            </a:r>
          </a:p>
        </p:txBody>
      </p:sp>
      <p:sp>
        <p:nvSpPr>
          <p:cNvPr id="4" name="Date Placeholder 3"/>
          <p:cNvSpPr>
            <a:spLocks noGrp="1"/>
          </p:cNvSpPr>
          <p:nvPr>
            <p:ph type="dt" sz="half" idx="10"/>
          </p:nvPr>
        </p:nvSpPr>
        <p:spPr/>
        <p:txBody>
          <a:bodyPr/>
          <a:lstStyle/>
          <a:p>
            <a:fld id="{8ACB7CA4-03DF-4889-BB0A-19BB3E498728}" type="datetime3">
              <a:rPr lang="en-US" smtClean="0"/>
              <a:pPr/>
              <a:t>3 November 2022</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BMSCE</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23</a:t>
            </a:fld>
            <a:endParaRPr lang="en-US"/>
          </a:p>
        </p:txBody>
      </p:sp>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8800" y="2209800"/>
            <a:ext cx="5667374" cy="4341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R.java</a:t>
            </a:r>
            <a:endParaRPr lang="en-US" dirty="0"/>
          </a:p>
        </p:txBody>
      </p:sp>
      <p:sp>
        <p:nvSpPr>
          <p:cNvPr id="3" name="Content Placeholder 2"/>
          <p:cNvSpPr>
            <a:spLocks noGrp="1"/>
          </p:cNvSpPr>
          <p:nvPr>
            <p:ph idx="1"/>
          </p:nvPr>
        </p:nvSpPr>
        <p:spPr/>
        <p:txBody>
          <a:bodyPr/>
          <a:lstStyle/>
          <a:p>
            <a:pPr algn="just"/>
            <a:r>
              <a:rPr lang="en-US" sz="1600" dirty="0"/>
              <a:t>So somewhere in the Project, you can use the constants to refer resources in the project. Such as,  </a:t>
            </a:r>
            <a:r>
              <a:rPr lang="en-US" sz="1600" b="1" dirty="0" err="1"/>
              <a:t>R.layout.activity_main</a:t>
            </a:r>
            <a:r>
              <a:rPr lang="en-US" sz="1600" b="1" dirty="0"/>
              <a:t> </a:t>
            </a:r>
            <a:r>
              <a:rPr lang="en-US" sz="1600" dirty="0"/>
              <a:t> is a constant which refers </a:t>
            </a:r>
            <a:r>
              <a:rPr lang="en-US" sz="1600" b="1" dirty="0"/>
              <a:t>activity_main.xml </a:t>
            </a:r>
            <a:r>
              <a:rPr lang="en-US" sz="1600" dirty="0"/>
              <a:t> file in the   </a:t>
            </a:r>
            <a:r>
              <a:rPr lang="en-US" sz="1600" b="1" dirty="0"/>
              <a:t>res/layout </a:t>
            </a:r>
            <a:r>
              <a:rPr lang="en-US" sz="1600" dirty="0"/>
              <a:t>folder.</a:t>
            </a:r>
          </a:p>
        </p:txBody>
      </p:sp>
      <p:pic>
        <p:nvPicPr>
          <p:cNvPr id="921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6400" y="2348880"/>
            <a:ext cx="4648200" cy="4224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dirty="0"/>
          </a:p>
        </p:txBody>
      </p:sp>
      <p:sp>
        <p:nvSpPr>
          <p:cNvPr id="2" name="Title 1"/>
          <p:cNvSpPr>
            <a:spLocks noGrp="1"/>
          </p:cNvSpPr>
          <p:nvPr>
            <p:ph type="title"/>
          </p:nvPr>
        </p:nvSpPr>
        <p:spPr/>
        <p:txBody>
          <a:bodyPr/>
          <a:lstStyle/>
          <a:p>
            <a:r>
              <a:rPr lang="en-US" dirty="0" smtClean="0"/>
              <a:t>Android Emulator</a:t>
            </a:r>
            <a:endParaRPr lang="en-US" dirty="0"/>
          </a:p>
        </p:txBody>
      </p:sp>
      <p:pic>
        <p:nvPicPr>
          <p:cNvPr id="5" name="Picture 4"/>
          <p:cNvPicPr>
            <a:picLocks noChangeAspect="1"/>
          </p:cNvPicPr>
          <p:nvPr/>
        </p:nvPicPr>
        <p:blipFill>
          <a:blip r:embed="rId2"/>
          <a:stretch>
            <a:fillRect/>
          </a:stretch>
        </p:blipFill>
        <p:spPr>
          <a:xfrm>
            <a:off x="2133600" y="1084452"/>
            <a:ext cx="4514850" cy="5697348"/>
          </a:xfrm>
          <a:prstGeom prst="rect">
            <a:avLst/>
          </a:prstGeom>
        </p:spPr>
      </p:pic>
    </p:spTree>
    <p:extLst>
      <p:ext uri="{BB962C8B-B14F-4D97-AF65-F5344CB8AC3E}">
        <p14:creationId xmlns:p14="http://schemas.microsoft.com/office/powerpoint/2010/main" val="8824858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57200" y="1952117"/>
            <a:ext cx="8229600" cy="3584004"/>
          </a:xfrm>
          <a:prstGeom prst="rect">
            <a:avLst/>
          </a:prstGeom>
        </p:spPr>
      </p:pic>
      <p:sp>
        <p:nvSpPr>
          <p:cNvPr id="2" name="Title 1"/>
          <p:cNvSpPr>
            <a:spLocks noGrp="1"/>
          </p:cNvSpPr>
          <p:nvPr>
            <p:ph type="title"/>
          </p:nvPr>
        </p:nvSpPr>
        <p:spPr/>
        <p:txBody>
          <a:bodyPr/>
          <a:lstStyle/>
          <a:p>
            <a:r>
              <a:rPr lang="en-US" dirty="0" smtClean="0"/>
              <a:t>Android Emulator</a:t>
            </a:r>
            <a:endParaRPr lang="en-US" dirty="0"/>
          </a:p>
        </p:txBody>
      </p:sp>
    </p:spTree>
    <p:extLst>
      <p:ext uri="{BB962C8B-B14F-4D97-AF65-F5344CB8AC3E}">
        <p14:creationId xmlns:p14="http://schemas.microsoft.com/office/powerpoint/2010/main" val="26760227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38200" y="1486832"/>
            <a:ext cx="7750111" cy="4685368"/>
          </a:xfrm>
          <a:prstGeom prst="rect">
            <a:avLst/>
          </a:prstGeom>
        </p:spPr>
      </p:pic>
      <p:sp>
        <p:nvSpPr>
          <p:cNvPr id="2" name="Title 1"/>
          <p:cNvSpPr>
            <a:spLocks noGrp="1"/>
          </p:cNvSpPr>
          <p:nvPr>
            <p:ph type="title"/>
          </p:nvPr>
        </p:nvSpPr>
        <p:spPr/>
        <p:txBody>
          <a:bodyPr/>
          <a:lstStyle/>
          <a:p>
            <a:r>
              <a:rPr lang="en-US" dirty="0" smtClean="0"/>
              <a:t>Android Device</a:t>
            </a:r>
            <a:endParaRPr lang="en-US" dirty="0"/>
          </a:p>
        </p:txBody>
      </p:sp>
    </p:spTree>
    <p:extLst>
      <p:ext uri="{BB962C8B-B14F-4D97-AF65-F5344CB8AC3E}">
        <p14:creationId xmlns:p14="http://schemas.microsoft.com/office/powerpoint/2010/main" val="217606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en-US" dirty="0" smtClean="0"/>
              <a:t>What is Open Handset Alliance?</a:t>
            </a:r>
          </a:p>
        </p:txBody>
      </p:sp>
      <p:sp>
        <p:nvSpPr>
          <p:cNvPr id="6147" name="Content Placeholder 2"/>
          <p:cNvSpPr>
            <a:spLocks noGrp="1"/>
          </p:cNvSpPr>
          <p:nvPr>
            <p:ph idx="1"/>
          </p:nvPr>
        </p:nvSpPr>
        <p:spPr/>
        <p:txBody>
          <a:bodyPr>
            <a:normAutofit lnSpcReduction="10000"/>
          </a:bodyPr>
          <a:lstStyle/>
          <a:p>
            <a:r>
              <a:rPr lang="en-US" altLang="en-US" sz="2520"/>
              <a:t>Quoting from </a:t>
            </a:r>
            <a:r>
              <a:rPr lang="en-US" altLang="en-US" sz="2520" b="1" u="sng">
                <a:hlinkClick r:id="rId3"/>
              </a:rPr>
              <a:t>www.OpenHandsetAlliance.com page</a:t>
            </a:r>
            <a:endParaRPr lang="en-US" altLang="en-US" sz="2520" b="1" u="sng"/>
          </a:p>
          <a:p>
            <a:r>
              <a:rPr lang="en-US" altLang="en-US" sz="2520"/>
              <a:t>“… </a:t>
            </a:r>
            <a:r>
              <a:rPr lang="en-US" altLang="en-US" sz="2520" b="1"/>
              <a:t>Open Handset Alliance™, a group of 47 technology and mobile companies have come together to accelerate innovation in mobile and offer consumers a richer, less expensive, and better mobile experience. </a:t>
            </a:r>
          </a:p>
          <a:p>
            <a:r>
              <a:rPr lang="en-US" altLang="en-US" sz="2520"/>
              <a:t>Together we have developed Android™, the first complete, open, and free mobile platform.</a:t>
            </a:r>
          </a:p>
          <a:p>
            <a:r>
              <a:rPr lang="en-US" altLang="en-US" sz="2520"/>
              <a:t>We are committed to commercially deploy handsets and services using the Android Platform. “</a:t>
            </a:r>
          </a:p>
          <a:p>
            <a:endParaRPr lang="en-US" altLang="en-US" smtClean="0"/>
          </a:p>
        </p:txBody>
      </p:sp>
    </p:spTree>
    <p:extLst>
      <p:ext uri="{BB962C8B-B14F-4D97-AF65-F5344CB8AC3E}">
        <p14:creationId xmlns:p14="http://schemas.microsoft.com/office/powerpoint/2010/main" val="3648493004"/>
      </p:ext>
    </p:extLst>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ctrTitle"/>
          </p:nvPr>
        </p:nvSpPr>
        <p:spPr>
          <a:xfrm>
            <a:off x="662940" y="342900"/>
            <a:ext cx="7906703" cy="385763"/>
          </a:xfrm>
        </p:spPr>
        <p:txBody>
          <a:bodyPr vert="horz" lIns="0" tIns="0" rIns="0" bIns="0" anchor="t">
            <a:normAutofit fontScale="90000"/>
            <a:scene3d>
              <a:camera prst="orthographicFront"/>
              <a:lightRig rig="soft" dir="t"/>
            </a:scene3d>
            <a:sp3d prstMaterial="softEdge">
              <a:bevelT w="25400" h="25400"/>
            </a:sp3d>
          </a:bodyPr>
          <a:lstStyle/>
          <a:p>
            <a:pPr algn="l">
              <a:lnSpc>
                <a:spcPct val="95000"/>
              </a:lnSpc>
            </a:pPr>
            <a:r>
              <a:rPr lang="en-US" altLang="en-US" sz="2800" dirty="0"/>
              <a:t>What is Open Handset Alliance?</a:t>
            </a:r>
            <a:r>
              <a:rPr lang="en-US" altLang="en-US" sz="2610" dirty="0" smtClean="0">
                <a:solidFill>
                  <a:srgbClr val="EE4411"/>
                </a:solidFill>
                <a:latin typeface="Arial" panose="020B0604020202020204" pitchFamily="34" charset="0"/>
                <a:cs typeface="Arial" panose="020B0604020202020204" pitchFamily="34" charset="0"/>
              </a:rPr>
              <a:t> </a:t>
            </a:r>
            <a:endParaRPr lang="en-US" altLang="en-US" sz="2610" dirty="0">
              <a:solidFill>
                <a:srgbClr val="EE4411"/>
              </a:solidFill>
              <a:latin typeface="Arial" panose="020B0604020202020204" pitchFamily="34" charset="0"/>
              <a:cs typeface="Arial" panose="020B0604020202020204" pitchFamily="34" charset="0"/>
            </a:endParaRPr>
          </a:p>
        </p:txBody>
      </p:sp>
      <p:sp>
        <p:nvSpPr>
          <p:cNvPr id="7171" name="Rectangle 2"/>
          <p:cNvSpPr>
            <a:spLocks noGrp="1" noChangeArrowheads="1"/>
          </p:cNvSpPr>
          <p:nvPr>
            <p:ph type="subTitle" idx="1"/>
          </p:nvPr>
        </p:nvSpPr>
        <p:spPr>
          <a:xfrm>
            <a:off x="650082" y="1050132"/>
            <a:ext cx="6043613" cy="1092993"/>
          </a:xfrm>
        </p:spPr>
        <p:txBody>
          <a:bodyPr vert="horz" lIns="0" tIns="0" rIns="0" bIns="0">
            <a:normAutofit/>
          </a:bodyPr>
          <a:lstStyle/>
          <a:p>
            <a:pPr algn="l" eaLnBrk="1" hangingPunct="1">
              <a:lnSpc>
                <a:spcPct val="95000"/>
              </a:lnSpc>
              <a:spcBef>
                <a:spcPct val="0"/>
              </a:spcBef>
            </a:pPr>
            <a:r>
              <a:rPr lang="en-US" altLang="en-US" sz="1980" b="1" dirty="0">
                <a:solidFill>
                  <a:srgbClr val="666666"/>
                </a:solidFill>
                <a:latin typeface="Arial" panose="020B0604020202020204" pitchFamily="34" charset="0"/>
              </a:rPr>
              <a:t>What is the Open Handset Alliance (OHA)? </a:t>
            </a:r>
            <a:endParaRPr lang="en-US" altLang="en-US" sz="1980" dirty="0"/>
          </a:p>
          <a:p>
            <a:pPr algn="l" eaLnBrk="1" hangingPunct="1">
              <a:lnSpc>
                <a:spcPct val="95000"/>
              </a:lnSpc>
              <a:spcBef>
                <a:spcPct val="0"/>
              </a:spcBef>
            </a:pPr>
            <a:endParaRPr lang="en-US" altLang="en-US" sz="1980" b="1" dirty="0">
              <a:solidFill>
                <a:srgbClr val="666666"/>
              </a:solidFill>
              <a:latin typeface="Arial" panose="020B0604020202020204" pitchFamily="34" charset="0"/>
            </a:endParaRPr>
          </a:p>
          <a:p>
            <a:pPr lvl="1" indent="-308610" algn="l">
              <a:lnSpc>
                <a:spcPct val="95000"/>
              </a:lnSpc>
              <a:spcBef>
                <a:spcPct val="0"/>
              </a:spcBef>
              <a:buClr>
                <a:srgbClr val="606060"/>
              </a:buClr>
            </a:pPr>
            <a:r>
              <a:rPr lang="en-US" altLang="en-US" sz="2160" dirty="0">
                <a:solidFill>
                  <a:srgbClr val="606060"/>
                </a:solidFill>
                <a:latin typeface="Arial" panose="020B0604020202020204" pitchFamily="34" charset="0"/>
                <a:sym typeface="Wingdings" panose="05000000000000000000" pitchFamily="2" charset="2"/>
              </a:rPr>
              <a:t>    </a:t>
            </a:r>
            <a:r>
              <a:rPr lang="en-US" altLang="en-US" sz="1800" dirty="0">
                <a:latin typeface="Arial" panose="020B0604020202020204" pitchFamily="34" charset="0"/>
                <a:cs typeface="Arial" panose="020B0604020202020204" pitchFamily="34" charset="0"/>
                <a:sym typeface="Wingdings" panose="05000000000000000000" pitchFamily="2" charset="2"/>
              </a:rPr>
              <a:t>→</a:t>
            </a:r>
            <a:r>
              <a:rPr lang="en-US" altLang="en-US" sz="1800" dirty="0">
                <a:latin typeface="Arial" panose="020B0604020202020204" pitchFamily="34" charset="0"/>
                <a:sym typeface="Wingdings" panose="05000000000000000000" pitchFamily="2" charset="2"/>
              </a:rPr>
              <a:t>   </a:t>
            </a:r>
            <a:r>
              <a:rPr lang="en-US" altLang="en-US" sz="1800" dirty="0">
                <a:latin typeface="Arial" panose="020B0604020202020204" pitchFamily="34" charset="0"/>
              </a:rPr>
              <a:t>It's a consortium of several companies</a:t>
            </a:r>
            <a:endParaRPr lang="en-US" altLang="en-US" sz="1800" dirty="0"/>
          </a:p>
          <a:p>
            <a:pPr algn="l" eaLnBrk="1" hangingPunct="1">
              <a:lnSpc>
                <a:spcPct val="95000"/>
              </a:lnSpc>
              <a:spcBef>
                <a:spcPct val="0"/>
              </a:spcBef>
              <a:buClr>
                <a:srgbClr val="606060"/>
              </a:buClr>
            </a:pPr>
            <a:endParaRPr lang="en-US" altLang="en-US" sz="2160" dirty="0">
              <a:solidFill>
                <a:srgbClr val="404040"/>
              </a:solidFill>
              <a:latin typeface="Arial" panose="020B0604020202020204" pitchFamily="34" charset="0"/>
            </a:endParaRPr>
          </a:p>
        </p:txBody>
      </p:sp>
      <p:pic>
        <p:nvPicPr>
          <p:cNvPr id="717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34" y="2078832"/>
            <a:ext cx="9102566" cy="3784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3" name="Text Box 4"/>
          <p:cNvSpPr txBox="1">
            <a:spLocks noChangeArrowheads="1"/>
          </p:cNvSpPr>
          <p:nvPr/>
        </p:nvSpPr>
        <p:spPr bwMode="auto">
          <a:xfrm>
            <a:off x="6395085" y="6469380"/>
            <a:ext cx="2613184" cy="315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lnSpc>
                <a:spcPct val="95000"/>
              </a:lnSpc>
            </a:pPr>
            <a:r>
              <a:rPr lang="en-US" altLang="en-US" sz="2160" b="1">
                <a:solidFill>
                  <a:srgbClr val="666666"/>
                </a:solidFill>
                <a:latin typeface="Arial" panose="020B0604020202020204" pitchFamily="34" charset="0"/>
              </a:rPr>
              <a:t>Google Android</a:t>
            </a:r>
          </a:p>
        </p:txBody>
      </p:sp>
    </p:spTree>
    <p:extLst>
      <p:ext uri="{BB962C8B-B14F-4D97-AF65-F5344CB8AC3E}">
        <p14:creationId xmlns:p14="http://schemas.microsoft.com/office/powerpoint/2010/main" val="2155513006"/>
      </p:ext>
    </p:extLst>
  </p:cSld>
  <p:clrMapOvr>
    <a:masterClrMapping/>
  </p:clrMapOvr>
  <p:transition spd="slow">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6" name="Slide Number Placeholder 5"/>
          <p:cNvSpPr>
            <a:spLocks noGrp="1"/>
          </p:cNvSpPr>
          <p:nvPr>
            <p:ph type="sldNum" sz="quarter" idx="12"/>
          </p:nvPr>
        </p:nvSpPr>
        <p:spPr/>
        <p:txBody>
          <a:bodyPr/>
          <a:lstStyle/>
          <a:p>
            <a:fld id="{BB2CE0DE-867F-455F-B20B-96D381B4AB71}" type="slidenum">
              <a:rPr lang="en-US" smtClean="0"/>
              <a:pPr/>
              <a:t>5</a:t>
            </a:fld>
            <a:endParaRPr lang="en-US"/>
          </a:p>
        </p:txBody>
      </p:sp>
      <p:sp>
        <p:nvSpPr>
          <p:cNvPr id="2" name="Title 1"/>
          <p:cNvSpPr>
            <a:spLocks noGrp="1"/>
          </p:cNvSpPr>
          <p:nvPr>
            <p:ph type="title"/>
          </p:nvPr>
        </p:nvSpPr>
        <p:spPr/>
        <p:txBody>
          <a:bodyPr/>
          <a:lstStyle/>
          <a:p>
            <a:r>
              <a:rPr lang="en-US" sz="2400" dirty="0" smtClean="0"/>
              <a:t>What are other Mobile platforms or Mobile Operating Systems?</a:t>
            </a:r>
            <a:endParaRPr lang="en-US" sz="2400" dirty="0"/>
          </a:p>
        </p:txBody>
      </p:sp>
      <p:sp>
        <p:nvSpPr>
          <p:cNvPr id="7" name="TextBox 6"/>
          <p:cNvSpPr txBox="1"/>
          <p:nvPr/>
        </p:nvSpPr>
        <p:spPr>
          <a:xfrm>
            <a:off x="1295400" y="4038600"/>
            <a:ext cx="4655442" cy="2308324"/>
          </a:xfrm>
          <a:prstGeom prst="rect">
            <a:avLst/>
          </a:prstGeom>
          <a:noFill/>
        </p:spPr>
        <p:txBody>
          <a:bodyPr wrap="none" rtlCol="0">
            <a:spAutoFit/>
          </a:bodyPr>
          <a:lstStyle/>
          <a:p>
            <a:r>
              <a:rPr lang="en-US" b="1" dirty="0" smtClean="0"/>
              <a:t>Popular </a:t>
            </a:r>
            <a:r>
              <a:rPr lang="en-US" b="1" dirty="0"/>
              <a:t>Mobile Operating Systems</a:t>
            </a:r>
            <a:endParaRPr lang="en-US" dirty="0"/>
          </a:p>
          <a:p>
            <a:r>
              <a:rPr lang="en-US" dirty="0"/>
              <a:t>Android OS (Google Inc.)</a:t>
            </a:r>
          </a:p>
          <a:p>
            <a:r>
              <a:rPr lang="en-US" dirty="0" err="1"/>
              <a:t>Bada</a:t>
            </a:r>
            <a:r>
              <a:rPr lang="en-US" dirty="0"/>
              <a:t> (Samsung Electronics)</a:t>
            </a:r>
          </a:p>
          <a:p>
            <a:r>
              <a:rPr lang="en-US" dirty="0"/>
              <a:t>BlackBerry OS (Research In Motion)</a:t>
            </a:r>
          </a:p>
          <a:p>
            <a:r>
              <a:rPr lang="en-US" dirty="0"/>
              <a:t>iPhone OS / </a:t>
            </a:r>
            <a:r>
              <a:rPr lang="en-US" dirty="0" err="1"/>
              <a:t>iOS</a:t>
            </a:r>
            <a:r>
              <a:rPr lang="en-US" dirty="0"/>
              <a:t> (Apple)</a:t>
            </a:r>
          </a:p>
          <a:p>
            <a:r>
              <a:rPr lang="en-US" dirty="0" err="1"/>
              <a:t>MeeGo</a:t>
            </a:r>
            <a:r>
              <a:rPr lang="en-US" dirty="0"/>
              <a:t> OS (Nokia and Intel)</a:t>
            </a:r>
          </a:p>
          <a:p>
            <a:r>
              <a:rPr lang="en-US" dirty="0"/>
              <a:t>Palm OS (Garnet OS)</a:t>
            </a:r>
          </a:p>
          <a:p>
            <a:r>
              <a:rPr lang="en-US" dirty="0"/>
              <a:t>Windows Mobile (Windows Phone 7</a:t>
            </a:r>
            <a:r>
              <a:rPr lang="en-US" dirty="0" smtClean="0"/>
              <a:t>)</a:t>
            </a:r>
            <a:endParaRPr lang="en-US" dirty="0"/>
          </a:p>
        </p:txBody>
      </p:sp>
      <p:pic>
        <p:nvPicPr>
          <p:cNvPr id="4" name="Picture 3"/>
          <p:cNvPicPr>
            <a:picLocks noChangeAspect="1"/>
          </p:cNvPicPr>
          <p:nvPr/>
        </p:nvPicPr>
        <p:blipFill>
          <a:blip r:embed="rId3"/>
          <a:stretch>
            <a:fillRect/>
          </a:stretch>
        </p:blipFill>
        <p:spPr>
          <a:xfrm>
            <a:off x="2133600" y="1141695"/>
            <a:ext cx="4391025" cy="2676525"/>
          </a:xfrm>
          <a:prstGeom prst="rect">
            <a:avLst/>
          </a:prstGeom>
        </p:spPr>
      </p:pic>
    </p:spTree>
    <p:extLst>
      <p:ext uri="{BB962C8B-B14F-4D97-AF65-F5344CB8AC3E}">
        <p14:creationId xmlns:p14="http://schemas.microsoft.com/office/powerpoint/2010/main" val="38790516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B2CE0DE-867F-455F-B20B-96D381B4AB71}" type="slidenum">
              <a:rPr lang="en-US" smtClean="0"/>
              <a:pPr/>
              <a:t>6</a:t>
            </a:fld>
            <a:endParaRPr lang="en-US"/>
          </a:p>
        </p:txBody>
      </p:sp>
      <p:sp>
        <p:nvSpPr>
          <p:cNvPr id="2" name="Title 1"/>
          <p:cNvSpPr>
            <a:spLocks noGrp="1"/>
          </p:cNvSpPr>
          <p:nvPr>
            <p:ph type="title"/>
          </p:nvPr>
        </p:nvSpPr>
        <p:spPr/>
        <p:txBody>
          <a:bodyPr/>
          <a:lstStyle/>
          <a:p>
            <a:r>
              <a:rPr lang="en-US" dirty="0"/>
              <a:t>Android Platform </a:t>
            </a:r>
            <a:r>
              <a:rPr lang="en-US" dirty="0" smtClean="0"/>
              <a:t>versions </a:t>
            </a:r>
            <a:endParaRPr lang="en-US" dirty="0"/>
          </a:p>
        </p:txBody>
      </p:sp>
      <p:sp>
        <p:nvSpPr>
          <p:cNvPr id="10" name="AutoShape 2" descr="Image result for android ore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 name="Picture 13"/>
          <p:cNvPicPr/>
          <p:nvPr/>
        </p:nvPicPr>
        <p:blipFill>
          <a:blip r:embed="rId3"/>
          <a:stretch>
            <a:fillRect/>
          </a:stretch>
        </p:blipFill>
        <p:spPr>
          <a:xfrm>
            <a:off x="457200" y="1385887"/>
            <a:ext cx="8077200" cy="5022057"/>
          </a:xfrm>
          <a:prstGeom prst="rect">
            <a:avLst/>
          </a:prstGeom>
        </p:spPr>
      </p:pic>
    </p:spTree>
    <p:extLst>
      <p:ext uri="{BB962C8B-B14F-4D97-AF65-F5344CB8AC3E}">
        <p14:creationId xmlns:p14="http://schemas.microsoft.com/office/powerpoint/2010/main" val="28697566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400" dirty="0" smtClean="0"/>
              <a:t>Download JDK and install</a:t>
            </a:r>
          </a:p>
          <a:p>
            <a:r>
              <a:rPr lang="en-IN" sz="2400" dirty="0" smtClean="0"/>
              <a:t>Download Android Studio and install</a:t>
            </a:r>
          </a:p>
          <a:p>
            <a:r>
              <a:rPr lang="en-IN" sz="2400" dirty="0" smtClean="0"/>
              <a:t>Demonstration</a:t>
            </a:r>
          </a:p>
          <a:p>
            <a:endParaRPr lang="en-IN" sz="2400" dirty="0" smtClean="0"/>
          </a:p>
          <a:p>
            <a:endParaRPr lang="en-IN" sz="2400" dirty="0"/>
          </a:p>
          <a:p>
            <a:pPr marL="109728" indent="0">
              <a:buNone/>
            </a:pPr>
            <a:endParaRPr lang="en-IN" sz="2400" dirty="0"/>
          </a:p>
        </p:txBody>
      </p:sp>
      <p:sp>
        <p:nvSpPr>
          <p:cNvPr id="6" name="Slide Number Placeholder 5"/>
          <p:cNvSpPr>
            <a:spLocks noGrp="1"/>
          </p:cNvSpPr>
          <p:nvPr>
            <p:ph type="sldNum" sz="quarter" idx="12"/>
          </p:nvPr>
        </p:nvSpPr>
        <p:spPr/>
        <p:txBody>
          <a:bodyPr/>
          <a:lstStyle/>
          <a:p>
            <a:fld id="{BB2CE0DE-867F-455F-B20B-96D381B4AB71}" type="slidenum">
              <a:rPr lang="en-US" smtClean="0"/>
              <a:pPr/>
              <a:t>7</a:t>
            </a:fld>
            <a:endParaRPr lang="en-US"/>
          </a:p>
        </p:txBody>
      </p:sp>
      <p:sp>
        <p:nvSpPr>
          <p:cNvPr id="2" name="Title 1"/>
          <p:cNvSpPr>
            <a:spLocks noGrp="1"/>
          </p:cNvSpPr>
          <p:nvPr>
            <p:ph type="title"/>
          </p:nvPr>
        </p:nvSpPr>
        <p:spPr/>
        <p:txBody>
          <a:bodyPr/>
          <a:lstStyle/>
          <a:p>
            <a:r>
              <a:rPr lang="en-US" dirty="0" smtClean="0"/>
              <a:t>Android Installation</a:t>
            </a:r>
            <a:endParaRPr lang="en-US" dirty="0"/>
          </a:p>
        </p:txBody>
      </p:sp>
      <p:sp>
        <p:nvSpPr>
          <p:cNvPr id="7" name="AutoShape 2" descr="Image result for androi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39000" y="0"/>
            <a:ext cx="1185862" cy="956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p:cNvPicPr>
          <p:nvPr/>
        </p:nvPicPr>
        <p:blipFill>
          <a:blip r:embed="rId4"/>
          <a:stretch>
            <a:fillRect/>
          </a:stretch>
        </p:blipFill>
        <p:spPr>
          <a:xfrm>
            <a:off x="890587" y="2363184"/>
            <a:ext cx="6348413" cy="2762250"/>
          </a:xfrm>
          <a:prstGeom prst="rect">
            <a:avLst/>
          </a:prstGeom>
        </p:spPr>
      </p:pic>
    </p:spTree>
    <p:extLst>
      <p:ext uri="{BB962C8B-B14F-4D97-AF65-F5344CB8AC3E}">
        <p14:creationId xmlns:p14="http://schemas.microsoft.com/office/powerpoint/2010/main" val="12878683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IN" sz="2400" dirty="0"/>
          </a:p>
          <a:p>
            <a:pPr marL="109728" indent="0">
              <a:buNone/>
            </a:pPr>
            <a:endParaRPr lang="en-IN" sz="2400" dirty="0"/>
          </a:p>
        </p:txBody>
      </p:sp>
      <p:sp>
        <p:nvSpPr>
          <p:cNvPr id="6" name="Slide Number Placeholder 5"/>
          <p:cNvSpPr>
            <a:spLocks noGrp="1"/>
          </p:cNvSpPr>
          <p:nvPr>
            <p:ph type="sldNum" sz="quarter" idx="12"/>
          </p:nvPr>
        </p:nvSpPr>
        <p:spPr/>
        <p:txBody>
          <a:bodyPr/>
          <a:lstStyle/>
          <a:p>
            <a:fld id="{BB2CE0DE-867F-455F-B20B-96D381B4AB71}" type="slidenum">
              <a:rPr lang="en-US" smtClean="0"/>
              <a:pPr/>
              <a:t>8</a:t>
            </a:fld>
            <a:endParaRPr lang="en-US"/>
          </a:p>
        </p:txBody>
      </p:sp>
      <p:sp>
        <p:nvSpPr>
          <p:cNvPr id="2" name="Title 1"/>
          <p:cNvSpPr>
            <a:spLocks noGrp="1"/>
          </p:cNvSpPr>
          <p:nvPr>
            <p:ph type="title"/>
          </p:nvPr>
        </p:nvSpPr>
        <p:spPr/>
        <p:txBody>
          <a:bodyPr/>
          <a:lstStyle/>
          <a:p>
            <a:r>
              <a:rPr lang="en-US" dirty="0" smtClean="0"/>
              <a:t>Android Installation</a:t>
            </a:r>
            <a:endParaRPr lang="en-US" dirty="0"/>
          </a:p>
        </p:txBody>
      </p:sp>
      <p:sp>
        <p:nvSpPr>
          <p:cNvPr id="7" name="AutoShape 2" descr="Image result for androi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39000" y="0"/>
            <a:ext cx="1185862" cy="956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p:cNvPicPr>
          <p:nvPr/>
        </p:nvPicPr>
        <p:blipFill>
          <a:blip r:embed="rId4"/>
          <a:stretch>
            <a:fillRect/>
          </a:stretch>
        </p:blipFill>
        <p:spPr>
          <a:xfrm>
            <a:off x="492457" y="1531938"/>
            <a:ext cx="6962775" cy="1371600"/>
          </a:xfrm>
          <a:prstGeom prst="rect">
            <a:avLst/>
          </a:prstGeom>
        </p:spPr>
      </p:pic>
      <p:pic>
        <p:nvPicPr>
          <p:cNvPr id="8" name="Picture 7"/>
          <p:cNvPicPr>
            <a:picLocks noChangeAspect="1"/>
          </p:cNvPicPr>
          <p:nvPr/>
        </p:nvPicPr>
        <p:blipFill>
          <a:blip r:embed="rId5"/>
          <a:stretch>
            <a:fillRect/>
          </a:stretch>
        </p:blipFill>
        <p:spPr>
          <a:xfrm>
            <a:off x="609600" y="2962952"/>
            <a:ext cx="7410450" cy="3162300"/>
          </a:xfrm>
          <a:prstGeom prst="rect">
            <a:avLst/>
          </a:prstGeom>
        </p:spPr>
      </p:pic>
    </p:spTree>
    <p:extLst>
      <p:ext uri="{BB962C8B-B14F-4D97-AF65-F5344CB8AC3E}">
        <p14:creationId xmlns:p14="http://schemas.microsoft.com/office/powerpoint/2010/main" val="32720033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400" dirty="0" smtClean="0"/>
              <a:t>Demonstration of working on the IDE.</a:t>
            </a:r>
          </a:p>
          <a:p>
            <a:r>
              <a:rPr lang="en-IN" sz="2400" dirty="0" smtClean="0"/>
              <a:t>Hello world example execution</a:t>
            </a:r>
            <a:endParaRPr lang="en-IN" sz="2400" dirty="0"/>
          </a:p>
          <a:p>
            <a:pPr marL="109728" indent="0">
              <a:buNone/>
            </a:pPr>
            <a:endParaRPr lang="en-IN" sz="2400" dirty="0"/>
          </a:p>
        </p:txBody>
      </p:sp>
      <p:sp>
        <p:nvSpPr>
          <p:cNvPr id="6" name="Slide Number Placeholder 5"/>
          <p:cNvSpPr>
            <a:spLocks noGrp="1"/>
          </p:cNvSpPr>
          <p:nvPr>
            <p:ph type="sldNum" sz="quarter" idx="12"/>
          </p:nvPr>
        </p:nvSpPr>
        <p:spPr/>
        <p:txBody>
          <a:bodyPr/>
          <a:lstStyle/>
          <a:p>
            <a:fld id="{BB2CE0DE-867F-455F-B20B-96D381B4AB71}" type="slidenum">
              <a:rPr lang="en-US" smtClean="0"/>
              <a:pPr/>
              <a:t>9</a:t>
            </a:fld>
            <a:endParaRPr lang="en-US"/>
          </a:p>
        </p:txBody>
      </p:sp>
      <p:sp>
        <p:nvSpPr>
          <p:cNvPr id="2" name="Title 1"/>
          <p:cNvSpPr>
            <a:spLocks noGrp="1"/>
          </p:cNvSpPr>
          <p:nvPr>
            <p:ph type="title"/>
          </p:nvPr>
        </p:nvSpPr>
        <p:spPr/>
        <p:txBody>
          <a:bodyPr/>
          <a:lstStyle/>
          <a:p>
            <a:r>
              <a:rPr lang="en-US" dirty="0" smtClean="0"/>
              <a:t>Android</a:t>
            </a:r>
            <a:endParaRPr lang="en-US" dirty="0"/>
          </a:p>
        </p:txBody>
      </p:sp>
      <p:sp>
        <p:nvSpPr>
          <p:cNvPr id="7" name="AutoShape 2" descr="Image result for androi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39000" y="0"/>
            <a:ext cx="1185862" cy="956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701171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1723</TotalTime>
  <Words>921</Words>
  <Application>Microsoft Office PowerPoint</Application>
  <PresentationFormat>On-screen Show (4:3)</PresentationFormat>
  <Paragraphs>162</Paragraphs>
  <Slides>27</Slides>
  <Notes>15</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Concourse</vt:lpstr>
      <vt:lpstr>Android</vt:lpstr>
      <vt:lpstr>Android</vt:lpstr>
      <vt:lpstr>What is Open Handset Alliance?</vt:lpstr>
      <vt:lpstr>What is Open Handset Alliance? </vt:lpstr>
      <vt:lpstr>What are other Mobile platforms or Mobile Operating Systems?</vt:lpstr>
      <vt:lpstr>Android Platform versions </vt:lpstr>
      <vt:lpstr>Android Installation</vt:lpstr>
      <vt:lpstr>Android Installation</vt:lpstr>
      <vt:lpstr>Android</vt:lpstr>
      <vt:lpstr>Android</vt:lpstr>
      <vt:lpstr>App Fundamentals: “Hello World” App</vt:lpstr>
      <vt:lpstr>App Fundamentals: “Hello World” App</vt:lpstr>
      <vt:lpstr>Four main components of Android</vt:lpstr>
      <vt:lpstr>App Manifest</vt:lpstr>
      <vt:lpstr>AndroidManifest.xml</vt:lpstr>
      <vt:lpstr>Structure of Android Application</vt:lpstr>
      <vt:lpstr>PowerPoint Presentation</vt:lpstr>
      <vt:lpstr>PowerPoint Presentation</vt:lpstr>
      <vt:lpstr>What is Activity?</vt:lpstr>
      <vt:lpstr>MainActivity.java</vt:lpstr>
      <vt:lpstr>R.java file</vt:lpstr>
      <vt:lpstr>R.java file</vt:lpstr>
      <vt:lpstr>R.java</vt:lpstr>
      <vt:lpstr>R.java</vt:lpstr>
      <vt:lpstr>Android Emulator</vt:lpstr>
      <vt:lpstr>Android Emulator</vt:lpstr>
      <vt:lpstr>Android Device</vt:lpstr>
    </vt:vector>
  </TitlesOfParts>
  <Company>System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 Artificial Intelligence</dc:title>
  <dc:creator>System</dc:creator>
  <cp:lastModifiedBy>admin</cp:lastModifiedBy>
  <cp:revision>174</cp:revision>
  <cp:lastPrinted>2020-09-10T05:37:35Z</cp:lastPrinted>
  <dcterms:created xsi:type="dcterms:W3CDTF">2014-08-21T09:14:34Z</dcterms:created>
  <dcterms:modified xsi:type="dcterms:W3CDTF">2022-11-03T03:37:54Z</dcterms:modified>
</cp:coreProperties>
</file>